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notesSlides/notesSlide10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1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4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78"/>
  </p:notesMasterIdLst>
  <p:handoutMasterIdLst>
    <p:handoutMasterId r:id="rId79"/>
  </p:handoutMasterIdLst>
  <p:sldIdLst>
    <p:sldId id="498" r:id="rId2"/>
    <p:sldId id="405" r:id="rId3"/>
    <p:sldId id="314" r:id="rId4"/>
    <p:sldId id="315" r:id="rId5"/>
    <p:sldId id="552" r:id="rId6"/>
    <p:sldId id="422" r:id="rId7"/>
    <p:sldId id="424" r:id="rId8"/>
    <p:sldId id="423" r:id="rId9"/>
    <p:sldId id="524" r:id="rId10"/>
    <p:sldId id="554" r:id="rId11"/>
    <p:sldId id="425" r:id="rId12"/>
    <p:sldId id="426" r:id="rId13"/>
    <p:sldId id="555" r:id="rId14"/>
    <p:sldId id="427" r:id="rId15"/>
    <p:sldId id="499" r:id="rId16"/>
    <p:sldId id="428" r:id="rId17"/>
    <p:sldId id="553" r:id="rId18"/>
    <p:sldId id="504" r:id="rId19"/>
    <p:sldId id="431" r:id="rId20"/>
    <p:sldId id="556" r:id="rId21"/>
    <p:sldId id="367" r:id="rId22"/>
    <p:sldId id="368" r:id="rId23"/>
    <p:sldId id="369" r:id="rId24"/>
    <p:sldId id="557" r:id="rId25"/>
    <p:sldId id="505" r:id="rId26"/>
    <p:sldId id="562" r:id="rId27"/>
    <p:sldId id="507" r:id="rId28"/>
    <p:sldId id="558" r:id="rId29"/>
    <p:sldId id="510" r:id="rId30"/>
    <p:sldId id="559" r:id="rId31"/>
    <p:sldId id="511" r:id="rId32"/>
    <p:sldId id="560" r:id="rId33"/>
    <p:sldId id="512" r:id="rId34"/>
    <p:sldId id="513" r:id="rId35"/>
    <p:sldId id="514" r:id="rId36"/>
    <p:sldId id="568" r:id="rId37"/>
    <p:sldId id="521" r:id="rId38"/>
    <p:sldId id="520" r:id="rId39"/>
    <p:sldId id="516" r:id="rId40"/>
    <p:sldId id="517" r:id="rId41"/>
    <p:sldId id="561" r:id="rId42"/>
    <p:sldId id="443" r:id="rId43"/>
    <p:sldId id="563" r:id="rId44"/>
    <p:sldId id="325" r:id="rId45"/>
    <p:sldId id="329" r:id="rId46"/>
    <p:sldId id="564" r:id="rId47"/>
    <p:sldId id="547" r:id="rId48"/>
    <p:sldId id="569" r:id="rId49"/>
    <p:sldId id="451" r:id="rId50"/>
    <p:sldId id="450" r:id="rId51"/>
    <p:sldId id="330" r:id="rId52"/>
    <p:sldId id="551" r:id="rId53"/>
    <p:sldId id="565" r:id="rId54"/>
    <p:sldId id="418" r:id="rId55"/>
    <p:sldId id="331" r:id="rId56"/>
    <p:sldId id="566" r:id="rId57"/>
    <p:sldId id="332" r:id="rId58"/>
    <p:sldId id="452" r:id="rId59"/>
    <p:sldId id="333" r:id="rId60"/>
    <p:sldId id="334" r:id="rId61"/>
    <p:sldId id="419" r:id="rId62"/>
    <p:sldId id="567" r:id="rId63"/>
    <p:sldId id="336" r:id="rId64"/>
    <p:sldId id="549" r:id="rId65"/>
    <p:sldId id="537" r:id="rId66"/>
    <p:sldId id="335" r:id="rId67"/>
    <p:sldId id="538" r:id="rId68"/>
    <p:sldId id="539" r:id="rId69"/>
    <p:sldId id="338" r:id="rId70"/>
    <p:sldId id="421" r:id="rId71"/>
    <p:sldId id="453" r:id="rId72"/>
    <p:sldId id="454" r:id="rId73"/>
    <p:sldId id="339" r:id="rId74"/>
    <p:sldId id="455" r:id="rId75"/>
    <p:sldId id="340" r:id="rId76"/>
    <p:sldId id="404" r:id="rId77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ADFDF"/>
    <a:srgbClr val="FF6C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1" autoAdjust="0"/>
    <p:restoredTop sz="88008"/>
  </p:normalViewPr>
  <p:slideViewPr>
    <p:cSldViewPr snapToGrid="0">
      <p:cViewPr>
        <p:scale>
          <a:sx n="92" d="100"/>
          <a:sy n="92" d="100"/>
        </p:scale>
        <p:origin x="352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4628D8-B4B9-426E-86CB-4F205A03CE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50B2D3-71CA-44DE-9A4F-64FBE91D27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/>
              <a:t>2020/11/17</a:t>
            </a:r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AF83B0-6973-49C6-9392-6CBFB4239C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4C3D07-0A26-460F-9EEE-BAF898A3FC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5F89D-883C-4EBE-A921-AD5AD19F5A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8858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/>
              <a:t>2020/11/17</a:t>
            </a: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CDCFF-4490-4946-AA65-61B544A8EF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0241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030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549560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Z=?;</a:t>
            </a:r>
          </a:p>
          <a:p>
            <a:r>
              <a:rPr kumimoji="1" lang="en-US" altLang="zh-CN" dirty="0"/>
              <a:t>Self-normalization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9996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Add loss function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3748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Add loss function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1044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54039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equation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figure</a:t>
            </a:r>
          </a:p>
          <a:p>
            <a:r>
              <a:rPr kumimoji="1" lang="en-US" altLang="zh-CN" dirty="0"/>
              <a:t>Extend</a:t>
            </a:r>
            <a:r>
              <a:rPr kumimoji="1" lang="zh-CN" altLang="en-US" dirty="0"/>
              <a:t> </a:t>
            </a:r>
            <a:r>
              <a:rPr kumimoji="1" lang="en-US" altLang="zh-CN" dirty="0"/>
              <a:t>feature</a:t>
            </a:r>
            <a:r>
              <a:rPr kumimoji="1" lang="zh-CN" altLang="en-US" dirty="0"/>
              <a:t> </a:t>
            </a:r>
            <a:r>
              <a:rPr kumimoji="1" lang="en-US" altLang="zh-CN" dirty="0"/>
              <a:t>vector</a:t>
            </a:r>
            <a:r>
              <a:rPr kumimoji="1" lang="zh-CN" altLang="en-US" dirty="0"/>
              <a:t> </a:t>
            </a:r>
            <a:r>
              <a:rPr kumimoji="1" lang="en-US" altLang="zh-CN" dirty="0">
                <a:sym typeface="Wingdings" pitchFamily="2" charset="2"/>
              </a:rPr>
              <a:t>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extend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parameter</a:t>
            </a:r>
            <a:r>
              <a:rPr kumimoji="1" lang="zh-CN" altLang="en-US" dirty="0">
                <a:sym typeface="Wingdings" pitchFamily="2" charset="2"/>
              </a:rPr>
              <a:t> </a:t>
            </a:r>
            <a:r>
              <a:rPr kumimoji="1" lang="en-US" altLang="zh-CN" dirty="0">
                <a:sym typeface="Wingdings" pitchFamily="2" charset="2"/>
              </a:rPr>
              <a:t>vector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59491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Algorithm</a:t>
            </a:r>
            <a:r>
              <a:rPr kumimoji="1" lang="zh-CN" altLang="en-US" dirty="0"/>
              <a:t> </a:t>
            </a:r>
            <a:r>
              <a:rPr kumimoji="1" lang="en-US" altLang="zh-CN" dirty="0"/>
              <a:t>4.1-4.3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0567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Randomly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init</a:t>
            </a:r>
            <a:r>
              <a:rPr kumimoji="1" lang="zh-CN" altLang="en-US" dirty="0"/>
              <a:t> </a:t>
            </a:r>
            <a:r>
              <a:rPr kumimoji="1" lang="en-US" altLang="zh-CN" dirty="0"/>
              <a:t>hidden</a:t>
            </a:r>
            <a:r>
              <a:rPr kumimoji="1" lang="zh-CN" altLang="en-US" dirty="0"/>
              <a:t> </a:t>
            </a:r>
            <a:r>
              <a:rPr kumimoji="1" lang="en-US" altLang="zh-CN" dirty="0"/>
              <a:t>values?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361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390922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684877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8483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34110" y="6356350"/>
            <a:ext cx="27432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187">
            <a:extLst>
              <a:ext uri="{FF2B5EF4-FFF2-40B4-BE49-F238E27FC236}">
                <a16:creationId xmlns:a16="http://schemas.microsoft.com/office/drawing/2014/main" id="{6EA3B6EC-A227-40ED-ACCB-6CE2AE46C1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3"/>
            <a:ext cx="3295168" cy="10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5856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4" name="Picture 187">
            <a:extLst>
              <a:ext uri="{FF2B5EF4-FFF2-40B4-BE49-F238E27FC236}">
                <a16:creationId xmlns:a16="http://schemas.microsoft.com/office/drawing/2014/main" id="{B476170A-3F71-4235-A71D-3B91598767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3"/>
            <a:ext cx="3295168" cy="10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3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750216" y="6356360"/>
            <a:ext cx="603584" cy="365125"/>
          </a:xfrm>
        </p:spPr>
        <p:txBody>
          <a:bodyPr/>
          <a:lstStyle>
            <a:lvl1pPr>
              <a:defRPr sz="1800" b="1"/>
            </a:lvl1pPr>
          </a:lstStyle>
          <a:p>
            <a:fld id="{11D8FA19-E13B-4121-8BBF-5D41F5A04330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4" name="Picture 187">
            <a:extLst>
              <a:ext uri="{FF2B5EF4-FFF2-40B4-BE49-F238E27FC236}">
                <a16:creationId xmlns:a16="http://schemas.microsoft.com/office/drawing/2014/main" id="{66265493-1D51-46AC-9B41-4A8C18AFCD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3"/>
            <a:ext cx="3295168" cy="10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73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9FF2B58-8887-1249-BC9A-37A01A0E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9"/>
            <a:ext cx="7134053" cy="1211804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88167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4/8/25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950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80" r:id="rId2"/>
    <p:sldLayoutId id="2147483681" r:id="rId3"/>
    <p:sldLayoutId id="214748368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13" Type="http://schemas.openxmlformats.org/officeDocument/2006/relationships/image" Target="../media/image29.png"/><Relationship Id="rId3" Type="http://schemas.openxmlformats.org/officeDocument/2006/relationships/image" Target="../media/image190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11" Type="http://schemas.openxmlformats.org/officeDocument/2006/relationships/image" Target="../media/image270.png"/><Relationship Id="rId5" Type="http://schemas.openxmlformats.org/officeDocument/2006/relationships/image" Target="../media/image210.png"/><Relationship Id="rId10" Type="http://schemas.openxmlformats.org/officeDocument/2006/relationships/image" Target="../media/image26.png"/><Relationship Id="rId4" Type="http://schemas.openxmlformats.org/officeDocument/2006/relationships/image" Target="../media/image200.png"/><Relationship Id="rId9" Type="http://schemas.openxmlformats.org/officeDocument/2006/relationships/image" Target="../media/image250.png"/><Relationship Id="rId1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50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39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0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50.png"/><Relationship Id="rId5" Type="http://schemas.openxmlformats.org/officeDocument/2006/relationships/image" Target="../media/image37.png"/><Relationship Id="rId10" Type="http://schemas.openxmlformats.org/officeDocument/2006/relationships/image" Target="../media/image400.png"/><Relationship Id="rId4" Type="http://schemas.openxmlformats.org/officeDocument/2006/relationships/image" Target="../media/image40.png"/><Relationship Id="rId9" Type="http://schemas.openxmlformats.org/officeDocument/2006/relationships/image" Target="../media/image3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emf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8.emf"/><Relationship Id="rId5" Type="http://schemas.openxmlformats.org/officeDocument/2006/relationships/image" Target="../media/image37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emf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8.emf"/><Relationship Id="rId5" Type="http://schemas.openxmlformats.org/officeDocument/2006/relationships/image" Target="../media/image37.png"/><Relationship Id="rId4" Type="http://schemas.openxmlformats.org/officeDocument/2006/relationships/image" Target="../media/image41.png"/><Relationship Id="rId9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emf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8.emf"/><Relationship Id="rId5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tags" Target="../tags/tag13.xml"/><Relationship Id="rId7" Type="http://schemas.openxmlformats.org/officeDocument/2006/relationships/image" Target="../media/image40.emf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39.png"/><Relationship Id="rId11" Type="http://schemas.openxmlformats.org/officeDocument/2006/relationships/image" Target="../media/image39.em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8.emf"/><Relationship Id="rId4" Type="http://schemas.openxmlformats.org/officeDocument/2006/relationships/tags" Target="../tags/tag14.xml"/><Relationship Id="rId9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emf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38.emf"/><Relationship Id="rId5" Type="http://schemas.openxmlformats.org/officeDocument/2006/relationships/image" Target="../media/image37.png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emf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37.png"/><Relationship Id="rId5" Type="http://schemas.openxmlformats.org/officeDocument/2006/relationships/image" Target="../media/image470.png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5.emf"/><Relationship Id="rId3" Type="http://schemas.openxmlformats.org/officeDocument/2006/relationships/tags" Target="../tags/tag22.xml"/><Relationship Id="rId7" Type="http://schemas.openxmlformats.org/officeDocument/2006/relationships/image" Target="../media/image51.emf"/><Relationship Id="rId12" Type="http://schemas.openxmlformats.org/officeDocument/2006/relationships/image" Target="../media/image64.emf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63.emf"/><Relationship Id="rId5" Type="http://schemas.openxmlformats.org/officeDocument/2006/relationships/tags" Target="../tags/tag24.xml"/><Relationship Id="rId10" Type="http://schemas.openxmlformats.org/officeDocument/2006/relationships/image" Target="../media/image62.emf"/><Relationship Id="rId4" Type="http://schemas.openxmlformats.org/officeDocument/2006/relationships/tags" Target="../tags/tag23.xml"/><Relationship Id="rId9" Type="http://schemas.openxmlformats.org/officeDocument/2006/relationships/image" Target="../media/image6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5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67.png"/><Relationship Id="rId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8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8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Relationship Id="rId6" Type="http://schemas.openxmlformats.org/officeDocument/2006/relationships/image" Target="../media/image77.png"/><Relationship Id="rId5" Type="http://schemas.openxmlformats.org/officeDocument/2006/relationships/image" Target="../media/image68.png"/><Relationship Id="rId4" Type="http://schemas.openxmlformats.org/officeDocument/2006/relationships/image" Target="../media/image7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0.wmf"/><Relationship Id="rId2" Type="http://schemas.openxmlformats.org/officeDocument/2006/relationships/tags" Target="../tags/tag2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78.emf"/><Relationship Id="rId5" Type="http://schemas.openxmlformats.org/officeDocument/2006/relationships/image" Target="../media/image81.png"/><Relationship Id="rId10" Type="http://schemas.openxmlformats.org/officeDocument/2006/relationships/image" Target="../media/image77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6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6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83.emf"/><Relationship Id="rId5" Type="http://schemas.openxmlformats.org/officeDocument/2006/relationships/image" Target="../media/image82.emf"/><Relationship Id="rId4" Type="http://schemas.openxmlformats.org/officeDocument/2006/relationships/notesSlide" Target="../notesSlides/notesSlide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Relationship Id="rId5" Type="http://schemas.openxmlformats.org/officeDocument/2006/relationships/image" Target="../media/image86.emf"/><Relationship Id="rId4" Type="http://schemas.openxmlformats.org/officeDocument/2006/relationships/image" Target="../media/image8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Relationship Id="rId6" Type="http://schemas.openxmlformats.org/officeDocument/2006/relationships/image" Target="../media/image78.png"/><Relationship Id="rId5" Type="http://schemas.openxmlformats.org/officeDocument/2006/relationships/image" Target="../media/image86.emf"/><Relationship Id="rId4" Type="http://schemas.openxmlformats.org/officeDocument/2006/relationships/image" Target="../media/image85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7.wmf"/><Relationship Id="rId2" Type="http://schemas.openxmlformats.org/officeDocument/2006/relationships/tags" Target="../tags/tag3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8.png"/><Relationship Id="rId4" Type="http://schemas.openxmlformats.org/officeDocument/2006/relationships/notesSlide" Target="../notesSlides/notesSlide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00.png"/><Relationship Id="rId5" Type="http://schemas.openxmlformats.org/officeDocument/2006/relationships/image" Target="../media/image94.png"/><Relationship Id="rId4" Type="http://schemas.openxmlformats.org/officeDocument/2006/relationships/image" Target="../media/image88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95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6.png"/><Relationship Id="rId4" Type="http://schemas.openxmlformats.org/officeDocument/2006/relationships/image" Target="../media/image920.png"/><Relationship Id="rId9" Type="http://schemas.openxmlformats.org/officeDocument/2006/relationships/image" Target="../media/image6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00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99.png"/><Relationship Id="rId11" Type="http://schemas.openxmlformats.org/officeDocument/2006/relationships/image" Target="../media/image104.emf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60.png"/><Relationship Id="rId9" Type="http://schemas.openxmlformats.org/officeDocument/2006/relationships/image" Target="../media/image102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04.emf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0.png"/><Relationship Id="rId2" Type="http://schemas.openxmlformats.org/officeDocument/2006/relationships/image" Target="../media/image1050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7" Type="http://schemas.openxmlformats.org/officeDocument/2006/relationships/image" Target="../media/image1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0.xml"/><Relationship Id="rId6" Type="http://schemas.openxmlformats.org/officeDocument/2006/relationships/image" Target="../media/image112.png"/><Relationship Id="rId5" Type="http://schemas.openxmlformats.org/officeDocument/2006/relationships/image" Target="../media/image110.png"/><Relationship Id="rId4" Type="http://schemas.openxmlformats.org/officeDocument/2006/relationships/image" Target="../media/image11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40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 txBox="1">
            <a:spLocks noGrp="1"/>
          </p:cNvSpPr>
          <p:nvPr>
            <p:ph type="ctrTitle"/>
          </p:nvPr>
        </p:nvSpPr>
        <p:spPr>
          <a:xfrm>
            <a:off x="690388" y="1204551"/>
            <a:ext cx="5439600" cy="350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dirty="0">
                <a:latin typeface="Andale Mono" panose="020B0509000000000004" pitchFamily="49" charset="0"/>
                <a:ea typeface="Apple Symbols" panose="02000000000000000000" pitchFamily="2" charset="-79"/>
                <a:cs typeface="Baloo" panose="03080902040302020200" pitchFamily="66" charset="77"/>
              </a:rPr>
              <a:t>Natural Language Processing</a:t>
            </a:r>
            <a:endParaRPr dirty="0">
              <a:latin typeface="Andale Mono" panose="020B0509000000000004" pitchFamily="49" charset="0"/>
              <a:ea typeface="Apple Symbols" panose="02000000000000000000" pitchFamily="2" charset="-79"/>
              <a:cs typeface="Baloo" panose="03080902040302020200" pitchFamily="66" charset="77"/>
            </a:endParaRPr>
          </a:p>
        </p:txBody>
      </p:sp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777670" y="4627537"/>
            <a:ext cx="3154852" cy="9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b="1" dirty="0"/>
              <a:t>Yue Zhang</a:t>
            </a:r>
          </a:p>
          <a:p>
            <a:pPr algn="l">
              <a:spcBef>
                <a:spcPts val="0"/>
              </a:spcBef>
            </a:pPr>
            <a:r>
              <a:rPr lang="en" b="1" i="1" dirty="0"/>
              <a:t>Westlake University</a:t>
            </a:r>
            <a:endParaRPr b="1" i="1" dirty="0"/>
          </a:p>
        </p:txBody>
      </p:sp>
      <p:sp>
        <p:nvSpPr>
          <p:cNvPr id="514" name="Google Shape;514;p27"/>
          <p:cNvSpPr/>
          <p:nvPr/>
        </p:nvSpPr>
        <p:spPr>
          <a:xfrm>
            <a:off x="7666988" y="3637115"/>
            <a:ext cx="3446079" cy="2158640"/>
          </a:xfrm>
          <a:custGeom>
            <a:avLst/>
            <a:gdLst/>
            <a:ahLst/>
            <a:cxnLst/>
            <a:rect l="l" t="t" r="r" b="b"/>
            <a:pathLst>
              <a:path w="98572" h="61746" extrusionOk="0">
                <a:moveTo>
                  <a:pt x="5705" y="1"/>
                </a:moveTo>
                <a:cubicBezTo>
                  <a:pt x="2569" y="1"/>
                  <a:pt x="1" y="2536"/>
                  <a:pt x="1" y="5672"/>
                </a:cubicBezTo>
                <a:lnTo>
                  <a:pt x="1" y="56074"/>
                </a:lnTo>
                <a:cubicBezTo>
                  <a:pt x="1" y="59210"/>
                  <a:pt x="2569" y="61745"/>
                  <a:pt x="5705" y="61745"/>
                </a:cubicBezTo>
                <a:lnTo>
                  <a:pt x="92867" y="61745"/>
                </a:lnTo>
                <a:cubicBezTo>
                  <a:pt x="96003" y="61745"/>
                  <a:pt x="98571" y="59210"/>
                  <a:pt x="98571" y="56074"/>
                </a:cubicBezTo>
                <a:lnTo>
                  <a:pt x="98571" y="5672"/>
                </a:lnTo>
                <a:cubicBezTo>
                  <a:pt x="98571" y="2536"/>
                  <a:pt x="96003" y="1"/>
                  <a:pt x="92867" y="1"/>
                </a:cubicBezTo>
                <a:close/>
              </a:path>
            </a:pathLst>
          </a:custGeom>
          <a:solidFill>
            <a:srgbClr val="D0D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5" name="Google Shape;515;p27"/>
          <p:cNvSpPr/>
          <p:nvPr/>
        </p:nvSpPr>
        <p:spPr>
          <a:xfrm>
            <a:off x="7945721" y="3869181"/>
            <a:ext cx="2888607" cy="1251359"/>
          </a:xfrm>
          <a:custGeom>
            <a:avLst/>
            <a:gdLst/>
            <a:ahLst/>
            <a:cxnLst/>
            <a:rect l="l" t="t" r="r" b="b"/>
            <a:pathLst>
              <a:path w="82626" h="35794" extrusionOk="0">
                <a:moveTo>
                  <a:pt x="2002" y="1"/>
                </a:moveTo>
                <a:cubicBezTo>
                  <a:pt x="901" y="1"/>
                  <a:pt x="0" y="868"/>
                  <a:pt x="0" y="2002"/>
                </a:cubicBezTo>
                <a:lnTo>
                  <a:pt x="0" y="33792"/>
                </a:lnTo>
                <a:cubicBezTo>
                  <a:pt x="0" y="34893"/>
                  <a:pt x="901" y="35793"/>
                  <a:pt x="2002" y="35793"/>
                </a:cubicBezTo>
                <a:lnTo>
                  <a:pt x="80624" y="35793"/>
                </a:lnTo>
                <a:cubicBezTo>
                  <a:pt x="81725" y="35793"/>
                  <a:pt x="82626" y="34893"/>
                  <a:pt x="82626" y="33792"/>
                </a:cubicBezTo>
                <a:lnTo>
                  <a:pt x="82626" y="2002"/>
                </a:lnTo>
                <a:cubicBezTo>
                  <a:pt x="82626" y="868"/>
                  <a:pt x="81725" y="1"/>
                  <a:pt x="80624" y="1"/>
                </a:cubicBezTo>
                <a:close/>
              </a:path>
            </a:pathLst>
          </a:custGeom>
          <a:solidFill>
            <a:srgbClr val="BEC0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6" name="Google Shape;516;p27"/>
          <p:cNvSpPr/>
          <p:nvPr/>
        </p:nvSpPr>
        <p:spPr>
          <a:xfrm>
            <a:off x="8969593" y="4687834"/>
            <a:ext cx="167983" cy="17551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8"/>
                  <a:pt x="4804" y="501"/>
                </a:cubicBezTo>
                <a:lnTo>
                  <a:pt x="4804" y="401"/>
                </a:lnTo>
                <a:cubicBezTo>
                  <a:pt x="4804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7" name="Google Shape;517;p27"/>
          <p:cNvSpPr/>
          <p:nvPr/>
        </p:nvSpPr>
        <p:spPr>
          <a:xfrm>
            <a:off x="8969593" y="4272685"/>
            <a:ext cx="167983" cy="17515"/>
          </a:xfrm>
          <a:custGeom>
            <a:avLst/>
            <a:gdLst/>
            <a:ahLst/>
            <a:cxnLst/>
            <a:rect l="l" t="t" r="r" b="b"/>
            <a:pathLst>
              <a:path w="4805" h="501" extrusionOk="0">
                <a:moveTo>
                  <a:pt x="401" y="1"/>
                </a:moveTo>
                <a:cubicBezTo>
                  <a:pt x="168" y="1"/>
                  <a:pt x="1" y="201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7"/>
                  <a:pt x="4804" y="501"/>
                </a:cubicBezTo>
                <a:lnTo>
                  <a:pt x="4804" y="401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8" name="Google Shape;518;p27"/>
          <p:cNvSpPr/>
          <p:nvPr/>
        </p:nvSpPr>
        <p:spPr>
          <a:xfrm>
            <a:off x="8969593" y="4081421"/>
            <a:ext cx="167983" cy="17551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04" y="268"/>
                  <a:pt x="4804" y="501"/>
                </a:cubicBezTo>
                <a:lnTo>
                  <a:pt x="4804" y="435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9" name="Google Shape;519;p27"/>
          <p:cNvSpPr/>
          <p:nvPr/>
        </p:nvSpPr>
        <p:spPr>
          <a:xfrm>
            <a:off x="8969593" y="4480280"/>
            <a:ext cx="167983" cy="16361"/>
          </a:xfrm>
          <a:custGeom>
            <a:avLst/>
            <a:gdLst/>
            <a:ahLst/>
            <a:cxnLst/>
            <a:rect l="l" t="t" r="r" b="b"/>
            <a:pathLst>
              <a:path w="4805" h="468" extrusionOk="0">
                <a:moveTo>
                  <a:pt x="401" y="0"/>
                </a:moveTo>
                <a:cubicBezTo>
                  <a:pt x="168" y="0"/>
                  <a:pt x="1" y="167"/>
                  <a:pt x="1" y="400"/>
                </a:cubicBezTo>
                <a:lnTo>
                  <a:pt x="1" y="467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7"/>
                  <a:pt x="4804" y="467"/>
                </a:cubicBezTo>
                <a:lnTo>
                  <a:pt x="4804" y="400"/>
                </a:lnTo>
                <a:cubicBezTo>
                  <a:pt x="4804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0" name="Google Shape;520;p27"/>
          <p:cNvSpPr/>
          <p:nvPr/>
        </p:nvSpPr>
        <p:spPr>
          <a:xfrm>
            <a:off x="8281580" y="4480279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00" y="0"/>
                </a:moveTo>
                <a:cubicBezTo>
                  <a:pt x="167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1" name="Google Shape;521;p27"/>
          <p:cNvSpPr/>
          <p:nvPr/>
        </p:nvSpPr>
        <p:spPr>
          <a:xfrm>
            <a:off x="8969593" y="3956649"/>
            <a:ext cx="167983" cy="17551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04" y="268"/>
                  <a:pt x="4804" y="501"/>
                </a:cubicBezTo>
                <a:lnTo>
                  <a:pt x="4804" y="434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2" name="Google Shape;522;p27"/>
          <p:cNvSpPr/>
          <p:nvPr/>
        </p:nvSpPr>
        <p:spPr>
          <a:xfrm>
            <a:off x="8281580" y="4081421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167" y="101"/>
                  <a:pt x="400" y="101"/>
                </a:cubicBezTo>
                <a:lnTo>
                  <a:pt x="4403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3" name="Google Shape;523;p27"/>
          <p:cNvSpPr/>
          <p:nvPr/>
        </p:nvSpPr>
        <p:spPr>
          <a:xfrm>
            <a:off x="8051823" y="4272685"/>
            <a:ext cx="398859" cy="17515"/>
          </a:xfrm>
          <a:custGeom>
            <a:avLst/>
            <a:gdLst/>
            <a:ahLst/>
            <a:cxnLst/>
            <a:rect l="l" t="t" r="r" b="b"/>
            <a:pathLst>
              <a:path w="11409" h="501" extrusionOk="0">
                <a:moveTo>
                  <a:pt x="434" y="1"/>
                </a:moveTo>
                <a:cubicBezTo>
                  <a:pt x="201" y="1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10975" y="67"/>
                </a:lnTo>
                <a:cubicBezTo>
                  <a:pt x="11209" y="67"/>
                  <a:pt x="11409" y="267"/>
                  <a:pt x="11409" y="501"/>
                </a:cubicBezTo>
                <a:lnTo>
                  <a:pt x="11409" y="401"/>
                </a:lnTo>
                <a:cubicBezTo>
                  <a:pt x="11409" y="167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4" name="Google Shape;524;p27"/>
          <p:cNvSpPr/>
          <p:nvPr/>
        </p:nvSpPr>
        <p:spPr>
          <a:xfrm>
            <a:off x="8281580" y="4895425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00" y="0"/>
                </a:moveTo>
                <a:cubicBezTo>
                  <a:pt x="167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0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5" name="Google Shape;525;p27"/>
          <p:cNvSpPr/>
          <p:nvPr/>
        </p:nvSpPr>
        <p:spPr>
          <a:xfrm>
            <a:off x="8281580" y="4687834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6" name="Google Shape;526;p27"/>
          <p:cNvSpPr/>
          <p:nvPr/>
        </p:nvSpPr>
        <p:spPr>
          <a:xfrm>
            <a:off x="8281580" y="3956649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167" y="101"/>
                  <a:pt x="400" y="101"/>
                </a:cubicBezTo>
                <a:lnTo>
                  <a:pt x="4403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7" name="Google Shape;527;p27"/>
          <p:cNvSpPr/>
          <p:nvPr/>
        </p:nvSpPr>
        <p:spPr>
          <a:xfrm>
            <a:off x="9426726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34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8" name="Google Shape;528;p27"/>
          <p:cNvSpPr/>
          <p:nvPr/>
        </p:nvSpPr>
        <p:spPr>
          <a:xfrm>
            <a:off x="9426726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34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5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9" name="Google Shape;529;p27"/>
          <p:cNvSpPr/>
          <p:nvPr/>
        </p:nvSpPr>
        <p:spPr>
          <a:xfrm>
            <a:off x="9426726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1" y="201"/>
                  <a:pt x="1" y="401"/>
                </a:cubicBezTo>
                <a:lnTo>
                  <a:pt x="1" y="501"/>
                </a:lnTo>
                <a:cubicBezTo>
                  <a:pt x="34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0" name="Google Shape;530;p27"/>
          <p:cNvSpPr/>
          <p:nvPr/>
        </p:nvSpPr>
        <p:spPr>
          <a:xfrm>
            <a:off x="9198158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5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1" name="Google Shape;531;p27"/>
          <p:cNvSpPr/>
          <p:nvPr/>
        </p:nvSpPr>
        <p:spPr>
          <a:xfrm>
            <a:off x="9198158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1" y="201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2" name="Google Shape;532;p27"/>
          <p:cNvSpPr/>
          <p:nvPr/>
        </p:nvSpPr>
        <p:spPr>
          <a:xfrm>
            <a:off x="9198158" y="4480280"/>
            <a:ext cx="169136" cy="16361"/>
          </a:xfrm>
          <a:custGeom>
            <a:avLst/>
            <a:gdLst/>
            <a:ahLst/>
            <a:cxnLst/>
            <a:rect l="l" t="t" r="r" b="b"/>
            <a:pathLst>
              <a:path w="4838" h="468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467"/>
                </a:lnTo>
                <a:cubicBezTo>
                  <a:pt x="1" y="267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467"/>
                </a:cubicBezTo>
                <a:lnTo>
                  <a:pt x="4838" y="400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3" name="Google Shape;533;p27"/>
          <p:cNvSpPr/>
          <p:nvPr/>
        </p:nvSpPr>
        <p:spPr>
          <a:xfrm>
            <a:off x="9426726" y="4480280"/>
            <a:ext cx="169136" cy="16361"/>
          </a:xfrm>
          <a:custGeom>
            <a:avLst/>
            <a:gdLst/>
            <a:ahLst/>
            <a:cxnLst/>
            <a:rect l="l" t="t" r="r" b="b"/>
            <a:pathLst>
              <a:path w="4838" h="468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467"/>
                </a:lnTo>
                <a:cubicBezTo>
                  <a:pt x="34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467"/>
                </a:cubicBezTo>
                <a:lnTo>
                  <a:pt x="4838" y="400"/>
                </a:lnTo>
                <a:cubicBezTo>
                  <a:pt x="4838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4" name="Google Shape;534;p27"/>
          <p:cNvSpPr/>
          <p:nvPr/>
        </p:nvSpPr>
        <p:spPr>
          <a:xfrm>
            <a:off x="9198158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5" name="Google Shape;535;p27"/>
          <p:cNvSpPr/>
          <p:nvPr/>
        </p:nvSpPr>
        <p:spPr>
          <a:xfrm>
            <a:off x="9198158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6" name="Google Shape;536;p27"/>
          <p:cNvSpPr/>
          <p:nvPr/>
        </p:nvSpPr>
        <p:spPr>
          <a:xfrm>
            <a:off x="9426726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34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7" name="Google Shape;537;p27"/>
          <p:cNvSpPr/>
          <p:nvPr/>
        </p:nvSpPr>
        <p:spPr>
          <a:xfrm>
            <a:off x="8969594" y="4895425"/>
            <a:ext cx="1085753" cy="17515"/>
          </a:xfrm>
          <a:custGeom>
            <a:avLst/>
            <a:gdLst/>
            <a:ahLst/>
            <a:cxnLst/>
            <a:rect l="l" t="t" r="r" b="b"/>
            <a:pathLst>
              <a:path w="31057" h="501" extrusionOk="0">
                <a:moveTo>
                  <a:pt x="401" y="0"/>
                </a:moveTo>
                <a:cubicBezTo>
                  <a:pt x="168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30623" y="67"/>
                </a:lnTo>
                <a:cubicBezTo>
                  <a:pt x="30856" y="67"/>
                  <a:pt x="31056" y="267"/>
                  <a:pt x="31056" y="501"/>
                </a:cubicBezTo>
                <a:lnTo>
                  <a:pt x="31056" y="401"/>
                </a:lnTo>
                <a:cubicBezTo>
                  <a:pt x="31056" y="167"/>
                  <a:pt x="30856" y="0"/>
                  <a:pt x="3062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8" name="Google Shape;538;p27"/>
          <p:cNvSpPr/>
          <p:nvPr/>
        </p:nvSpPr>
        <p:spPr>
          <a:xfrm>
            <a:off x="8739870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9" name="Google Shape;539;p27"/>
          <p:cNvSpPr/>
          <p:nvPr/>
        </p:nvSpPr>
        <p:spPr>
          <a:xfrm>
            <a:off x="8510149" y="3956649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70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0" name="Google Shape;540;p27"/>
          <p:cNvSpPr/>
          <p:nvPr/>
        </p:nvSpPr>
        <p:spPr>
          <a:xfrm>
            <a:off x="8739870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201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1" name="Google Shape;541;p27"/>
          <p:cNvSpPr/>
          <p:nvPr/>
        </p:nvSpPr>
        <p:spPr>
          <a:xfrm>
            <a:off x="8510149" y="4895425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0"/>
                </a:moveTo>
                <a:cubicBezTo>
                  <a:pt x="200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0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2" name="Google Shape;542;p27"/>
          <p:cNvSpPr/>
          <p:nvPr/>
        </p:nvSpPr>
        <p:spPr>
          <a:xfrm>
            <a:off x="8510149" y="4081421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70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3" name="Google Shape;543;p27"/>
          <p:cNvSpPr/>
          <p:nvPr/>
        </p:nvSpPr>
        <p:spPr>
          <a:xfrm>
            <a:off x="8510149" y="4687834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4" name="Google Shape;544;p27"/>
          <p:cNvSpPr/>
          <p:nvPr/>
        </p:nvSpPr>
        <p:spPr>
          <a:xfrm>
            <a:off x="8510149" y="4272685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1"/>
                </a:moveTo>
                <a:cubicBezTo>
                  <a:pt x="200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5" name="Google Shape;545;p27"/>
          <p:cNvSpPr/>
          <p:nvPr/>
        </p:nvSpPr>
        <p:spPr>
          <a:xfrm>
            <a:off x="8510149" y="4480279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0"/>
                </a:moveTo>
                <a:cubicBezTo>
                  <a:pt x="200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70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6" name="Google Shape;546;p27"/>
          <p:cNvSpPr/>
          <p:nvPr/>
        </p:nvSpPr>
        <p:spPr>
          <a:xfrm>
            <a:off x="8739870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1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7" name="Google Shape;547;p27"/>
          <p:cNvSpPr/>
          <p:nvPr/>
        </p:nvSpPr>
        <p:spPr>
          <a:xfrm>
            <a:off x="8739870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1"/>
                </a:moveTo>
                <a:cubicBezTo>
                  <a:pt x="201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8" name="Google Shape;548;p27"/>
          <p:cNvSpPr/>
          <p:nvPr/>
        </p:nvSpPr>
        <p:spPr>
          <a:xfrm>
            <a:off x="8739870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1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9" name="Google Shape;549;p27"/>
          <p:cNvSpPr/>
          <p:nvPr/>
        </p:nvSpPr>
        <p:spPr>
          <a:xfrm>
            <a:off x="8739870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201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0" name="Google Shape;550;p27"/>
          <p:cNvSpPr/>
          <p:nvPr/>
        </p:nvSpPr>
        <p:spPr>
          <a:xfrm>
            <a:off x="8953267" y="5189298"/>
            <a:ext cx="866519" cy="507305"/>
          </a:xfrm>
          <a:custGeom>
            <a:avLst/>
            <a:gdLst/>
            <a:ahLst/>
            <a:cxnLst/>
            <a:rect l="l" t="t" r="r" b="b"/>
            <a:pathLst>
              <a:path w="24786" h="14511" extrusionOk="0">
                <a:moveTo>
                  <a:pt x="2002" y="0"/>
                </a:moveTo>
                <a:cubicBezTo>
                  <a:pt x="901" y="0"/>
                  <a:pt x="1" y="901"/>
                  <a:pt x="1" y="2002"/>
                </a:cubicBezTo>
                <a:lnTo>
                  <a:pt x="1" y="12509"/>
                </a:lnTo>
                <a:cubicBezTo>
                  <a:pt x="1" y="13610"/>
                  <a:pt x="901" y="14511"/>
                  <a:pt x="2002" y="14511"/>
                </a:cubicBezTo>
                <a:lnTo>
                  <a:pt x="22784" y="14511"/>
                </a:lnTo>
                <a:cubicBezTo>
                  <a:pt x="23884" y="14511"/>
                  <a:pt x="24785" y="13610"/>
                  <a:pt x="24785" y="12509"/>
                </a:cubicBezTo>
                <a:lnTo>
                  <a:pt x="24785" y="2002"/>
                </a:lnTo>
                <a:cubicBezTo>
                  <a:pt x="24785" y="901"/>
                  <a:pt x="23884" y="0"/>
                  <a:pt x="22784" y="0"/>
                </a:cubicBezTo>
                <a:close/>
              </a:path>
            </a:pathLst>
          </a:custGeom>
          <a:solidFill>
            <a:srgbClr val="C1B7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1" name="Google Shape;551;p27"/>
          <p:cNvSpPr/>
          <p:nvPr/>
        </p:nvSpPr>
        <p:spPr>
          <a:xfrm>
            <a:off x="8051825" y="3956649"/>
            <a:ext cx="2690383" cy="1096241"/>
          </a:xfrm>
          <a:custGeom>
            <a:avLst/>
            <a:gdLst/>
            <a:ahLst/>
            <a:cxnLst/>
            <a:rect l="l" t="t" r="r" b="b"/>
            <a:pathLst>
              <a:path w="76956" h="31357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2369"/>
                </a:lnTo>
                <a:cubicBezTo>
                  <a:pt x="1" y="2603"/>
                  <a:pt x="201" y="2769"/>
                  <a:pt x="434" y="2769"/>
                </a:cubicBezTo>
                <a:lnTo>
                  <a:pt x="4437" y="2769"/>
                </a:lnTo>
                <a:cubicBezTo>
                  <a:pt x="4671" y="2769"/>
                  <a:pt x="4837" y="2603"/>
                  <a:pt x="4837" y="2369"/>
                </a:cubicBezTo>
                <a:lnTo>
                  <a:pt x="4837" y="434"/>
                </a:lnTo>
                <a:cubicBezTo>
                  <a:pt x="4837" y="201"/>
                  <a:pt x="4671" y="1"/>
                  <a:pt x="4437" y="1"/>
                </a:cubicBezTo>
                <a:close/>
                <a:moveTo>
                  <a:pt x="6972" y="1"/>
                </a:moveTo>
                <a:cubicBezTo>
                  <a:pt x="6739" y="1"/>
                  <a:pt x="6572" y="201"/>
                  <a:pt x="6572" y="434"/>
                </a:cubicBezTo>
                <a:lnTo>
                  <a:pt x="6572" y="2369"/>
                </a:lnTo>
                <a:cubicBezTo>
                  <a:pt x="6572" y="2603"/>
                  <a:pt x="6739" y="2769"/>
                  <a:pt x="6972" y="2769"/>
                </a:cubicBezTo>
                <a:lnTo>
                  <a:pt x="10975" y="2769"/>
                </a:lnTo>
                <a:cubicBezTo>
                  <a:pt x="11209" y="2769"/>
                  <a:pt x="11409" y="2603"/>
                  <a:pt x="11409" y="2369"/>
                </a:cubicBezTo>
                <a:lnTo>
                  <a:pt x="11409" y="434"/>
                </a:lnTo>
                <a:cubicBezTo>
                  <a:pt x="11409" y="201"/>
                  <a:pt x="11209" y="1"/>
                  <a:pt x="10975" y="1"/>
                </a:cubicBezTo>
                <a:close/>
                <a:moveTo>
                  <a:pt x="13544" y="1"/>
                </a:moveTo>
                <a:cubicBezTo>
                  <a:pt x="13310" y="1"/>
                  <a:pt x="13110" y="201"/>
                  <a:pt x="13110" y="434"/>
                </a:cubicBezTo>
                <a:lnTo>
                  <a:pt x="13110" y="2369"/>
                </a:lnTo>
                <a:cubicBezTo>
                  <a:pt x="13110" y="2603"/>
                  <a:pt x="13310" y="2769"/>
                  <a:pt x="13544" y="2769"/>
                </a:cubicBezTo>
                <a:lnTo>
                  <a:pt x="17547" y="2769"/>
                </a:lnTo>
                <a:cubicBezTo>
                  <a:pt x="17780" y="2769"/>
                  <a:pt x="17947" y="2603"/>
                  <a:pt x="17947" y="2369"/>
                </a:cubicBezTo>
                <a:lnTo>
                  <a:pt x="17947" y="434"/>
                </a:lnTo>
                <a:cubicBezTo>
                  <a:pt x="17947" y="201"/>
                  <a:pt x="17780" y="1"/>
                  <a:pt x="17547" y="1"/>
                </a:cubicBezTo>
                <a:close/>
                <a:moveTo>
                  <a:pt x="20082" y="1"/>
                </a:moveTo>
                <a:cubicBezTo>
                  <a:pt x="19882" y="1"/>
                  <a:pt x="19681" y="201"/>
                  <a:pt x="19681" y="434"/>
                </a:cubicBezTo>
                <a:lnTo>
                  <a:pt x="19681" y="2369"/>
                </a:lnTo>
                <a:cubicBezTo>
                  <a:pt x="19681" y="2603"/>
                  <a:pt x="19882" y="2769"/>
                  <a:pt x="20082" y="2769"/>
                </a:cubicBezTo>
                <a:lnTo>
                  <a:pt x="24085" y="2769"/>
                </a:lnTo>
                <a:cubicBezTo>
                  <a:pt x="24318" y="2769"/>
                  <a:pt x="24518" y="2603"/>
                  <a:pt x="24518" y="2369"/>
                </a:cubicBezTo>
                <a:lnTo>
                  <a:pt x="24518" y="434"/>
                </a:lnTo>
                <a:cubicBezTo>
                  <a:pt x="24518" y="201"/>
                  <a:pt x="24318" y="1"/>
                  <a:pt x="24085" y="1"/>
                </a:cubicBezTo>
                <a:close/>
                <a:moveTo>
                  <a:pt x="26653" y="1"/>
                </a:moveTo>
                <a:cubicBezTo>
                  <a:pt x="26420" y="1"/>
                  <a:pt x="26253" y="201"/>
                  <a:pt x="26253" y="434"/>
                </a:cubicBezTo>
                <a:lnTo>
                  <a:pt x="26253" y="2369"/>
                </a:lnTo>
                <a:cubicBezTo>
                  <a:pt x="26253" y="2603"/>
                  <a:pt x="26420" y="2769"/>
                  <a:pt x="26653" y="2769"/>
                </a:cubicBezTo>
                <a:lnTo>
                  <a:pt x="30656" y="2769"/>
                </a:lnTo>
                <a:cubicBezTo>
                  <a:pt x="30889" y="2769"/>
                  <a:pt x="31056" y="2603"/>
                  <a:pt x="31056" y="2369"/>
                </a:cubicBezTo>
                <a:lnTo>
                  <a:pt x="31056" y="434"/>
                </a:lnTo>
                <a:cubicBezTo>
                  <a:pt x="31056" y="201"/>
                  <a:pt x="30889" y="1"/>
                  <a:pt x="30656" y="1"/>
                </a:cubicBezTo>
                <a:close/>
                <a:moveTo>
                  <a:pt x="33224" y="1"/>
                </a:moveTo>
                <a:cubicBezTo>
                  <a:pt x="32991" y="1"/>
                  <a:pt x="32791" y="201"/>
                  <a:pt x="32791" y="434"/>
                </a:cubicBezTo>
                <a:lnTo>
                  <a:pt x="32791" y="2369"/>
                </a:lnTo>
                <a:cubicBezTo>
                  <a:pt x="32791" y="2603"/>
                  <a:pt x="32991" y="2769"/>
                  <a:pt x="33224" y="2769"/>
                </a:cubicBezTo>
                <a:lnTo>
                  <a:pt x="37194" y="2769"/>
                </a:lnTo>
                <a:cubicBezTo>
                  <a:pt x="37427" y="2769"/>
                  <a:pt x="37628" y="2603"/>
                  <a:pt x="37628" y="2369"/>
                </a:cubicBezTo>
                <a:lnTo>
                  <a:pt x="37628" y="434"/>
                </a:lnTo>
                <a:cubicBezTo>
                  <a:pt x="37628" y="201"/>
                  <a:pt x="37427" y="1"/>
                  <a:pt x="37194" y="1"/>
                </a:cubicBezTo>
                <a:close/>
                <a:moveTo>
                  <a:pt x="39762" y="1"/>
                </a:moveTo>
                <a:cubicBezTo>
                  <a:pt x="39529" y="1"/>
                  <a:pt x="39329" y="201"/>
                  <a:pt x="39329" y="434"/>
                </a:cubicBezTo>
                <a:lnTo>
                  <a:pt x="39329" y="2369"/>
                </a:lnTo>
                <a:cubicBezTo>
                  <a:pt x="39362" y="2603"/>
                  <a:pt x="39529" y="2769"/>
                  <a:pt x="39762" y="2769"/>
                </a:cubicBezTo>
                <a:lnTo>
                  <a:pt x="43765" y="2769"/>
                </a:lnTo>
                <a:cubicBezTo>
                  <a:pt x="43999" y="2769"/>
                  <a:pt x="44166" y="2603"/>
                  <a:pt x="44166" y="2369"/>
                </a:cubicBezTo>
                <a:lnTo>
                  <a:pt x="44166" y="434"/>
                </a:lnTo>
                <a:cubicBezTo>
                  <a:pt x="44166" y="201"/>
                  <a:pt x="43999" y="1"/>
                  <a:pt x="43765" y="1"/>
                </a:cubicBezTo>
                <a:close/>
                <a:moveTo>
                  <a:pt x="46334" y="1"/>
                </a:moveTo>
                <a:cubicBezTo>
                  <a:pt x="46100" y="1"/>
                  <a:pt x="45900" y="201"/>
                  <a:pt x="45900" y="434"/>
                </a:cubicBezTo>
                <a:lnTo>
                  <a:pt x="45900" y="2369"/>
                </a:lnTo>
                <a:cubicBezTo>
                  <a:pt x="45900" y="2603"/>
                  <a:pt x="46100" y="2769"/>
                  <a:pt x="46334" y="2769"/>
                </a:cubicBezTo>
                <a:lnTo>
                  <a:pt x="50337" y="2769"/>
                </a:lnTo>
                <a:cubicBezTo>
                  <a:pt x="50537" y="2769"/>
                  <a:pt x="50737" y="2603"/>
                  <a:pt x="50737" y="2369"/>
                </a:cubicBezTo>
                <a:lnTo>
                  <a:pt x="50737" y="434"/>
                </a:lnTo>
                <a:cubicBezTo>
                  <a:pt x="50737" y="201"/>
                  <a:pt x="50537" y="1"/>
                  <a:pt x="50337" y="1"/>
                </a:cubicBezTo>
                <a:close/>
                <a:moveTo>
                  <a:pt x="52872" y="1"/>
                </a:moveTo>
                <a:cubicBezTo>
                  <a:pt x="52638" y="1"/>
                  <a:pt x="52471" y="201"/>
                  <a:pt x="52471" y="434"/>
                </a:cubicBezTo>
                <a:lnTo>
                  <a:pt x="52471" y="2369"/>
                </a:lnTo>
                <a:cubicBezTo>
                  <a:pt x="52471" y="2603"/>
                  <a:pt x="52638" y="2769"/>
                  <a:pt x="52872" y="2769"/>
                </a:cubicBezTo>
                <a:lnTo>
                  <a:pt x="56875" y="2769"/>
                </a:lnTo>
                <a:cubicBezTo>
                  <a:pt x="57108" y="2769"/>
                  <a:pt x="57308" y="2603"/>
                  <a:pt x="57308" y="2369"/>
                </a:cubicBezTo>
                <a:lnTo>
                  <a:pt x="57308" y="434"/>
                </a:lnTo>
                <a:cubicBezTo>
                  <a:pt x="57308" y="201"/>
                  <a:pt x="57108" y="1"/>
                  <a:pt x="56875" y="1"/>
                </a:cubicBezTo>
                <a:close/>
                <a:moveTo>
                  <a:pt x="59443" y="1"/>
                </a:moveTo>
                <a:cubicBezTo>
                  <a:pt x="59210" y="1"/>
                  <a:pt x="59009" y="201"/>
                  <a:pt x="59009" y="434"/>
                </a:cubicBezTo>
                <a:lnTo>
                  <a:pt x="59009" y="2369"/>
                </a:lnTo>
                <a:cubicBezTo>
                  <a:pt x="59009" y="2603"/>
                  <a:pt x="59210" y="2769"/>
                  <a:pt x="59443" y="2769"/>
                </a:cubicBezTo>
                <a:lnTo>
                  <a:pt x="63446" y="2769"/>
                </a:lnTo>
                <a:cubicBezTo>
                  <a:pt x="63646" y="2769"/>
                  <a:pt x="63846" y="2603"/>
                  <a:pt x="63846" y="2369"/>
                </a:cubicBezTo>
                <a:lnTo>
                  <a:pt x="63846" y="434"/>
                </a:lnTo>
                <a:cubicBezTo>
                  <a:pt x="63846" y="201"/>
                  <a:pt x="63646" y="1"/>
                  <a:pt x="63446" y="1"/>
                </a:cubicBezTo>
                <a:close/>
                <a:moveTo>
                  <a:pt x="65981" y="1"/>
                </a:moveTo>
                <a:cubicBezTo>
                  <a:pt x="65748" y="1"/>
                  <a:pt x="65581" y="201"/>
                  <a:pt x="65581" y="434"/>
                </a:cubicBezTo>
                <a:lnTo>
                  <a:pt x="65581" y="2369"/>
                </a:lnTo>
                <a:cubicBezTo>
                  <a:pt x="65581" y="2603"/>
                  <a:pt x="65748" y="2769"/>
                  <a:pt x="65981" y="2769"/>
                </a:cubicBezTo>
                <a:lnTo>
                  <a:pt x="69984" y="2769"/>
                </a:lnTo>
                <a:cubicBezTo>
                  <a:pt x="70217" y="2769"/>
                  <a:pt x="70418" y="2603"/>
                  <a:pt x="70418" y="2369"/>
                </a:cubicBezTo>
                <a:lnTo>
                  <a:pt x="70418" y="434"/>
                </a:lnTo>
                <a:cubicBezTo>
                  <a:pt x="70418" y="201"/>
                  <a:pt x="70217" y="1"/>
                  <a:pt x="69984" y="1"/>
                </a:cubicBezTo>
                <a:close/>
                <a:moveTo>
                  <a:pt x="72552" y="1"/>
                </a:moveTo>
                <a:cubicBezTo>
                  <a:pt x="72319" y="1"/>
                  <a:pt x="72119" y="201"/>
                  <a:pt x="72119" y="434"/>
                </a:cubicBezTo>
                <a:lnTo>
                  <a:pt x="72119" y="2369"/>
                </a:lnTo>
                <a:cubicBezTo>
                  <a:pt x="72119" y="2603"/>
                  <a:pt x="72319" y="2769"/>
                  <a:pt x="72552" y="2769"/>
                </a:cubicBezTo>
                <a:lnTo>
                  <a:pt x="76555" y="2769"/>
                </a:lnTo>
                <a:cubicBezTo>
                  <a:pt x="76789" y="2769"/>
                  <a:pt x="76956" y="2603"/>
                  <a:pt x="76956" y="2369"/>
                </a:cubicBezTo>
                <a:lnTo>
                  <a:pt x="76956" y="434"/>
                </a:lnTo>
                <a:cubicBezTo>
                  <a:pt x="76956" y="201"/>
                  <a:pt x="76789" y="1"/>
                  <a:pt x="76555" y="1"/>
                </a:cubicBezTo>
                <a:close/>
                <a:moveTo>
                  <a:pt x="434" y="3570"/>
                </a:moveTo>
                <a:cubicBezTo>
                  <a:pt x="201" y="3570"/>
                  <a:pt x="1" y="3770"/>
                  <a:pt x="1" y="4004"/>
                </a:cubicBezTo>
                <a:lnTo>
                  <a:pt x="1" y="7673"/>
                </a:lnTo>
                <a:cubicBezTo>
                  <a:pt x="1" y="7906"/>
                  <a:pt x="201" y="8073"/>
                  <a:pt x="434" y="8073"/>
                </a:cubicBezTo>
                <a:lnTo>
                  <a:pt x="4437" y="8073"/>
                </a:lnTo>
                <a:cubicBezTo>
                  <a:pt x="4671" y="8073"/>
                  <a:pt x="4837" y="7906"/>
                  <a:pt x="4837" y="7673"/>
                </a:cubicBezTo>
                <a:lnTo>
                  <a:pt x="4837" y="4004"/>
                </a:lnTo>
                <a:cubicBezTo>
                  <a:pt x="4837" y="3770"/>
                  <a:pt x="4671" y="3570"/>
                  <a:pt x="4437" y="3570"/>
                </a:cubicBezTo>
                <a:close/>
                <a:moveTo>
                  <a:pt x="6972" y="3570"/>
                </a:moveTo>
                <a:cubicBezTo>
                  <a:pt x="6739" y="3570"/>
                  <a:pt x="6572" y="3770"/>
                  <a:pt x="6572" y="4004"/>
                </a:cubicBezTo>
                <a:lnTo>
                  <a:pt x="6572" y="7673"/>
                </a:lnTo>
                <a:cubicBezTo>
                  <a:pt x="6572" y="7906"/>
                  <a:pt x="6739" y="8073"/>
                  <a:pt x="6972" y="8073"/>
                </a:cubicBezTo>
                <a:lnTo>
                  <a:pt x="10975" y="8073"/>
                </a:lnTo>
                <a:cubicBezTo>
                  <a:pt x="11209" y="8073"/>
                  <a:pt x="11409" y="7906"/>
                  <a:pt x="11409" y="7673"/>
                </a:cubicBezTo>
                <a:lnTo>
                  <a:pt x="11409" y="4004"/>
                </a:lnTo>
                <a:cubicBezTo>
                  <a:pt x="11409" y="3770"/>
                  <a:pt x="11209" y="3570"/>
                  <a:pt x="10975" y="3570"/>
                </a:cubicBezTo>
                <a:close/>
                <a:moveTo>
                  <a:pt x="13544" y="3570"/>
                </a:moveTo>
                <a:cubicBezTo>
                  <a:pt x="13310" y="3570"/>
                  <a:pt x="13110" y="3770"/>
                  <a:pt x="13110" y="4004"/>
                </a:cubicBezTo>
                <a:lnTo>
                  <a:pt x="13110" y="7673"/>
                </a:lnTo>
                <a:cubicBezTo>
                  <a:pt x="13110" y="7906"/>
                  <a:pt x="13310" y="8073"/>
                  <a:pt x="13544" y="8073"/>
                </a:cubicBezTo>
                <a:lnTo>
                  <a:pt x="17547" y="8073"/>
                </a:lnTo>
                <a:cubicBezTo>
                  <a:pt x="17780" y="8073"/>
                  <a:pt x="17947" y="7906"/>
                  <a:pt x="17947" y="7673"/>
                </a:cubicBezTo>
                <a:lnTo>
                  <a:pt x="17947" y="4004"/>
                </a:lnTo>
                <a:cubicBezTo>
                  <a:pt x="17947" y="3770"/>
                  <a:pt x="17780" y="3570"/>
                  <a:pt x="17547" y="3570"/>
                </a:cubicBezTo>
                <a:close/>
                <a:moveTo>
                  <a:pt x="20082" y="3570"/>
                </a:moveTo>
                <a:cubicBezTo>
                  <a:pt x="19882" y="3570"/>
                  <a:pt x="19681" y="3770"/>
                  <a:pt x="19681" y="4004"/>
                </a:cubicBezTo>
                <a:lnTo>
                  <a:pt x="19681" y="7673"/>
                </a:lnTo>
                <a:cubicBezTo>
                  <a:pt x="19681" y="7906"/>
                  <a:pt x="19882" y="8073"/>
                  <a:pt x="20082" y="8073"/>
                </a:cubicBezTo>
                <a:lnTo>
                  <a:pt x="24085" y="8073"/>
                </a:lnTo>
                <a:cubicBezTo>
                  <a:pt x="24318" y="8073"/>
                  <a:pt x="24518" y="7906"/>
                  <a:pt x="24518" y="7673"/>
                </a:cubicBezTo>
                <a:lnTo>
                  <a:pt x="24518" y="4004"/>
                </a:lnTo>
                <a:cubicBezTo>
                  <a:pt x="24518" y="3770"/>
                  <a:pt x="24318" y="3570"/>
                  <a:pt x="24085" y="3570"/>
                </a:cubicBezTo>
                <a:close/>
                <a:moveTo>
                  <a:pt x="26653" y="3570"/>
                </a:moveTo>
                <a:cubicBezTo>
                  <a:pt x="26420" y="3570"/>
                  <a:pt x="26253" y="3770"/>
                  <a:pt x="26253" y="4004"/>
                </a:cubicBezTo>
                <a:lnTo>
                  <a:pt x="26253" y="7673"/>
                </a:lnTo>
                <a:cubicBezTo>
                  <a:pt x="26253" y="7906"/>
                  <a:pt x="26420" y="8073"/>
                  <a:pt x="26653" y="8073"/>
                </a:cubicBezTo>
                <a:lnTo>
                  <a:pt x="30656" y="8073"/>
                </a:lnTo>
                <a:cubicBezTo>
                  <a:pt x="30889" y="8073"/>
                  <a:pt x="31056" y="7906"/>
                  <a:pt x="31056" y="7673"/>
                </a:cubicBezTo>
                <a:lnTo>
                  <a:pt x="31056" y="4004"/>
                </a:lnTo>
                <a:cubicBezTo>
                  <a:pt x="31056" y="3770"/>
                  <a:pt x="30889" y="3570"/>
                  <a:pt x="30656" y="3570"/>
                </a:cubicBezTo>
                <a:close/>
                <a:moveTo>
                  <a:pt x="33224" y="3570"/>
                </a:moveTo>
                <a:cubicBezTo>
                  <a:pt x="32991" y="3570"/>
                  <a:pt x="32791" y="3770"/>
                  <a:pt x="32791" y="4004"/>
                </a:cubicBezTo>
                <a:lnTo>
                  <a:pt x="32791" y="7673"/>
                </a:lnTo>
                <a:cubicBezTo>
                  <a:pt x="32791" y="7906"/>
                  <a:pt x="32991" y="8073"/>
                  <a:pt x="33224" y="8073"/>
                </a:cubicBezTo>
                <a:lnTo>
                  <a:pt x="37194" y="8073"/>
                </a:lnTo>
                <a:cubicBezTo>
                  <a:pt x="37427" y="8073"/>
                  <a:pt x="37628" y="7906"/>
                  <a:pt x="37628" y="7673"/>
                </a:cubicBezTo>
                <a:lnTo>
                  <a:pt x="37628" y="4004"/>
                </a:lnTo>
                <a:cubicBezTo>
                  <a:pt x="37628" y="3770"/>
                  <a:pt x="37427" y="3570"/>
                  <a:pt x="37194" y="3570"/>
                </a:cubicBezTo>
                <a:close/>
                <a:moveTo>
                  <a:pt x="39762" y="3570"/>
                </a:moveTo>
                <a:cubicBezTo>
                  <a:pt x="39529" y="3570"/>
                  <a:pt x="39329" y="3770"/>
                  <a:pt x="39329" y="4004"/>
                </a:cubicBezTo>
                <a:lnTo>
                  <a:pt x="39329" y="7673"/>
                </a:lnTo>
                <a:cubicBezTo>
                  <a:pt x="39362" y="7906"/>
                  <a:pt x="39529" y="8073"/>
                  <a:pt x="39762" y="8073"/>
                </a:cubicBezTo>
                <a:lnTo>
                  <a:pt x="43765" y="8073"/>
                </a:lnTo>
                <a:cubicBezTo>
                  <a:pt x="43999" y="8073"/>
                  <a:pt x="44166" y="7906"/>
                  <a:pt x="44166" y="7673"/>
                </a:cubicBezTo>
                <a:lnTo>
                  <a:pt x="44166" y="4004"/>
                </a:lnTo>
                <a:cubicBezTo>
                  <a:pt x="44166" y="3770"/>
                  <a:pt x="43999" y="3570"/>
                  <a:pt x="43765" y="3570"/>
                </a:cubicBezTo>
                <a:close/>
                <a:moveTo>
                  <a:pt x="46334" y="3570"/>
                </a:moveTo>
                <a:cubicBezTo>
                  <a:pt x="46100" y="3570"/>
                  <a:pt x="45900" y="3770"/>
                  <a:pt x="45900" y="4004"/>
                </a:cubicBezTo>
                <a:lnTo>
                  <a:pt x="45900" y="7673"/>
                </a:lnTo>
                <a:cubicBezTo>
                  <a:pt x="45900" y="7906"/>
                  <a:pt x="46100" y="8073"/>
                  <a:pt x="46334" y="8073"/>
                </a:cubicBezTo>
                <a:lnTo>
                  <a:pt x="50337" y="8073"/>
                </a:lnTo>
                <a:cubicBezTo>
                  <a:pt x="50537" y="8073"/>
                  <a:pt x="50737" y="7906"/>
                  <a:pt x="50737" y="7673"/>
                </a:cubicBezTo>
                <a:lnTo>
                  <a:pt x="50737" y="4004"/>
                </a:lnTo>
                <a:cubicBezTo>
                  <a:pt x="50737" y="3770"/>
                  <a:pt x="50537" y="3570"/>
                  <a:pt x="50337" y="3570"/>
                </a:cubicBezTo>
                <a:close/>
                <a:moveTo>
                  <a:pt x="52872" y="3570"/>
                </a:moveTo>
                <a:cubicBezTo>
                  <a:pt x="52638" y="3570"/>
                  <a:pt x="52471" y="3770"/>
                  <a:pt x="52471" y="4004"/>
                </a:cubicBezTo>
                <a:lnTo>
                  <a:pt x="52471" y="7673"/>
                </a:lnTo>
                <a:cubicBezTo>
                  <a:pt x="52471" y="7906"/>
                  <a:pt x="52638" y="8073"/>
                  <a:pt x="52872" y="8073"/>
                </a:cubicBezTo>
                <a:lnTo>
                  <a:pt x="56875" y="8073"/>
                </a:lnTo>
                <a:cubicBezTo>
                  <a:pt x="57108" y="8073"/>
                  <a:pt x="57308" y="7906"/>
                  <a:pt x="57308" y="7673"/>
                </a:cubicBezTo>
                <a:lnTo>
                  <a:pt x="57308" y="4004"/>
                </a:lnTo>
                <a:cubicBezTo>
                  <a:pt x="57308" y="3770"/>
                  <a:pt x="57108" y="3570"/>
                  <a:pt x="56875" y="3570"/>
                </a:cubicBezTo>
                <a:close/>
                <a:moveTo>
                  <a:pt x="59443" y="3570"/>
                </a:moveTo>
                <a:cubicBezTo>
                  <a:pt x="59210" y="3570"/>
                  <a:pt x="59009" y="3770"/>
                  <a:pt x="59009" y="4004"/>
                </a:cubicBezTo>
                <a:lnTo>
                  <a:pt x="59009" y="7673"/>
                </a:lnTo>
                <a:cubicBezTo>
                  <a:pt x="59009" y="7906"/>
                  <a:pt x="59210" y="8073"/>
                  <a:pt x="59443" y="8073"/>
                </a:cubicBezTo>
                <a:lnTo>
                  <a:pt x="63446" y="8073"/>
                </a:lnTo>
                <a:cubicBezTo>
                  <a:pt x="63646" y="8073"/>
                  <a:pt x="63846" y="7906"/>
                  <a:pt x="63846" y="7673"/>
                </a:cubicBezTo>
                <a:lnTo>
                  <a:pt x="63846" y="4004"/>
                </a:lnTo>
                <a:cubicBezTo>
                  <a:pt x="63846" y="3770"/>
                  <a:pt x="63646" y="3570"/>
                  <a:pt x="63446" y="3570"/>
                </a:cubicBezTo>
                <a:close/>
                <a:moveTo>
                  <a:pt x="65981" y="3570"/>
                </a:moveTo>
                <a:cubicBezTo>
                  <a:pt x="65748" y="3570"/>
                  <a:pt x="65581" y="3770"/>
                  <a:pt x="65581" y="4004"/>
                </a:cubicBezTo>
                <a:lnTo>
                  <a:pt x="65581" y="7673"/>
                </a:lnTo>
                <a:cubicBezTo>
                  <a:pt x="65581" y="7906"/>
                  <a:pt x="65748" y="8073"/>
                  <a:pt x="65981" y="8073"/>
                </a:cubicBezTo>
                <a:lnTo>
                  <a:pt x="76555" y="8073"/>
                </a:lnTo>
                <a:cubicBezTo>
                  <a:pt x="76789" y="8073"/>
                  <a:pt x="76956" y="7906"/>
                  <a:pt x="76956" y="7673"/>
                </a:cubicBezTo>
                <a:lnTo>
                  <a:pt x="76956" y="4004"/>
                </a:lnTo>
                <a:cubicBezTo>
                  <a:pt x="76956" y="3770"/>
                  <a:pt x="76789" y="3570"/>
                  <a:pt x="76555" y="3570"/>
                </a:cubicBezTo>
                <a:close/>
                <a:moveTo>
                  <a:pt x="434" y="9041"/>
                </a:moveTo>
                <a:cubicBezTo>
                  <a:pt x="201" y="9041"/>
                  <a:pt x="1" y="9207"/>
                  <a:pt x="1" y="9441"/>
                </a:cubicBezTo>
                <a:lnTo>
                  <a:pt x="1" y="13110"/>
                </a:lnTo>
                <a:cubicBezTo>
                  <a:pt x="1" y="13344"/>
                  <a:pt x="201" y="13544"/>
                  <a:pt x="434" y="13544"/>
                </a:cubicBezTo>
                <a:lnTo>
                  <a:pt x="10975" y="13544"/>
                </a:lnTo>
                <a:cubicBezTo>
                  <a:pt x="11209" y="13544"/>
                  <a:pt x="11409" y="13344"/>
                  <a:pt x="11409" y="13110"/>
                </a:cubicBezTo>
                <a:lnTo>
                  <a:pt x="11409" y="9441"/>
                </a:lnTo>
                <a:cubicBezTo>
                  <a:pt x="11409" y="9207"/>
                  <a:pt x="11209" y="9041"/>
                  <a:pt x="10975" y="9041"/>
                </a:cubicBezTo>
                <a:close/>
                <a:moveTo>
                  <a:pt x="13544" y="9041"/>
                </a:moveTo>
                <a:cubicBezTo>
                  <a:pt x="13310" y="9041"/>
                  <a:pt x="13110" y="9207"/>
                  <a:pt x="13110" y="9441"/>
                </a:cubicBezTo>
                <a:lnTo>
                  <a:pt x="13110" y="13110"/>
                </a:lnTo>
                <a:cubicBezTo>
                  <a:pt x="13110" y="13344"/>
                  <a:pt x="13310" y="13544"/>
                  <a:pt x="13544" y="13544"/>
                </a:cubicBezTo>
                <a:lnTo>
                  <a:pt x="17547" y="13544"/>
                </a:lnTo>
                <a:cubicBezTo>
                  <a:pt x="17780" y="13544"/>
                  <a:pt x="17947" y="13344"/>
                  <a:pt x="17947" y="13110"/>
                </a:cubicBezTo>
                <a:lnTo>
                  <a:pt x="17947" y="9441"/>
                </a:lnTo>
                <a:cubicBezTo>
                  <a:pt x="17947" y="9207"/>
                  <a:pt x="17780" y="9041"/>
                  <a:pt x="17547" y="9041"/>
                </a:cubicBezTo>
                <a:close/>
                <a:moveTo>
                  <a:pt x="20082" y="9041"/>
                </a:moveTo>
                <a:cubicBezTo>
                  <a:pt x="19882" y="9041"/>
                  <a:pt x="19681" y="9207"/>
                  <a:pt x="19681" y="9441"/>
                </a:cubicBezTo>
                <a:lnTo>
                  <a:pt x="19681" y="13110"/>
                </a:lnTo>
                <a:cubicBezTo>
                  <a:pt x="19681" y="13344"/>
                  <a:pt x="19882" y="13544"/>
                  <a:pt x="20082" y="13544"/>
                </a:cubicBezTo>
                <a:lnTo>
                  <a:pt x="24085" y="13544"/>
                </a:lnTo>
                <a:cubicBezTo>
                  <a:pt x="24318" y="13544"/>
                  <a:pt x="24518" y="13344"/>
                  <a:pt x="24518" y="13110"/>
                </a:cubicBezTo>
                <a:lnTo>
                  <a:pt x="24518" y="9441"/>
                </a:lnTo>
                <a:cubicBezTo>
                  <a:pt x="24518" y="9207"/>
                  <a:pt x="24318" y="9041"/>
                  <a:pt x="24085" y="9041"/>
                </a:cubicBezTo>
                <a:close/>
                <a:moveTo>
                  <a:pt x="26653" y="9041"/>
                </a:moveTo>
                <a:cubicBezTo>
                  <a:pt x="26420" y="9041"/>
                  <a:pt x="26253" y="9207"/>
                  <a:pt x="26253" y="9441"/>
                </a:cubicBezTo>
                <a:lnTo>
                  <a:pt x="26253" y="13110"/>
                </a:lnTo>
                <a:cubicBezTo>
                  <a:pt x="26253" y="13344"/>
                  <a:pt x="26420" y="13544"/>
                  <a:pt x="26653" y="13544"/>
                </a:cubicBezTo>
                <a:lnTo>
                  <a:pt x="30656" y="13544"/>
                </a:lnTo>
                <a:cubicBezTo>
                  <a:pt x="30889" y="13544"/>
                  <a:pt x="31056" y="13344"/>
                  <a:pt x="31056" y="13110"/>
                </a:cubicBezTo>
                <a:lnTo>
                  <a:pt x="31056" y="9441"/>
                </a:lnTo>
                <a:cubicBezTo>
                  <a:pt x="31056" y="9207"/>
                  <a:pt x="30889" y="9041"/>
                  <a:pt x="30656" y="9041"/>
                </a:cubicBezTo>
                <a:close/>
                <a:moveTo>
                  <a:pt x="33224" y="9041"/>
                </a:moveTo>
                <a:cubicBezTo>
                  <a:pt x="32991" y="9041"/>
                  <a:pt x="32791" y="9207"/>
                  <a:pt x="32791" y="9441"/>
                </a:cubicBezTo>
                <a:lnTo>
                  <a:pt x="32791" y="13110"/>
                </a:lnTo>
                <a:cubicBezTo>
                  <a:pt x="32791" y="13344"/>
                  <a:pt x="32991" y="13544"/>
                  <a:pt x="33224" y="13544"/>
                </a:cubicBezTo>
                <a:lnTo>
                  <a:pt x="37194" y="13544"/>
                </a:lnTo>
                <a:cubicBezTo>
                  <a:pt x="37427" y="13544"/>
                  <a:pt x="37628" y="13344"/>
                  <a:pt x="37628" y="13110"/>
                </a:cubicBezTo>
                <a:lnTo>
                  <a:pt x="37628" y="9441"/>
                </a:lnTo>
                <a:cubicBezTo>
                  <a:pt x="37628" y="9207"/>
                  <a:pt x="37427" y="9041"/>
                  <a:pt x="37194" y="9041"/>
                </a:cubicBezTo>
                <a:close/>
                <a:moveTo>
                  <a:pt x="39762" y="9041"/>
                </a:moveTo>
                <a:cubicBezTo>
                  <a:pt x="39529" y="9041"/>
                  <a:pt x="39329" y="9207"/>
                  <a:pt x="39329" y="9441"/>
                </a:cubicBezTo>
                <a:lnTo>
                  <a:pt x="39329" y="13110"/>
                </a:lnTo>
                <a:cubicBezTo>
                  <a:pt x="39362" y="13344"/>
                  <a:pt x="39529" y="13544"/>
                  <a:pt x="39762" y="13544"/>
                </a:cubicBezTo>
                <a:lnTo>
                  <a:pt x="43765" y="13544"/>
                </a:lnTo>
                <a:cubicBezTo>
                  <a:pt x="43999" y="13544"/>
                  <a:pt x="44166" y="13344"/>
                  <a:pt x="44166" y="13110"/>
                </a:cubicBezTo>
                <a:lnTo>
                  <a:pt x="44166" y="9441"/>
                </a:lnTo>
                <a:cubicBezTo>
                  <a:pt x="44166" y="9207"/>
                  <a:pt x="43999" y="9041"/>
                  <a:pt x="43765" y="9041"/>
                </a:cubicBezTo>
                <a:close/>
                <a:moveTo>
                  <a:pt x="46334" y="9041"/>
                </a:moveTo>
                <a:cubicBezTo>
                  <a:pt x="46100" y="9041"/>
                  <a:pt x="45900" y="9207"/>
                  <a:pt x="45900" y="9441"/>
                </a:cubicBezTo>
                <a:lnTo>
                  <a:pt x="45900" y="13110"/>
                </a:lnTo>
                <a:cubicBezTo>
                  <a:pt x="45900" y="13344"/>
                  <a:pt x="46100" y="13544"/>
                  <a:pt x="46334" y="13544"/>
                </a:cubicBezTo>
                <a:lnTo>
                  <a:pt x="50337" y="13544"/>
                </a:lnTo>
                <a:cubicBezTo>
                  <a:pt x="50537" y="13544"/>
                  <a:pt x="50737" y="13344"/>
                  <a:pt x="50737" y="13110"/>
                </a:cubicBezTo>
                <a:lnTo>
                  <a:pt x="50737" y="9441"/>
                </a:lnTo>
                <a:cubicBezTo>
                  <a:pt x="50737" y="9207"/>
                  <a:pt x="50537" y="9041"/>
                  <a:pt x="50337" y="9041"/>
                </a:cubicBezTo>
                <a:close/>
                <a:moveTo>
                  <a:pt x="52872" y="9041"/>
                </a:moveTo>
                <a:cubicBezTo>
                  <a:pt x="52638" y="9041"/>
                  <a:pt x="52471" y="9207"/>
                  <a:pt x="52471" y="9441"/>
                </a:cubicBezTo>
                <a:lnTo>
                  <a:pt x="52471" y="13110"/>
                </a:lnTo>
                <a:cubicBezTo>
                  <a:pt x="52471" y="13344"/>
                  <a:pt x="52638" y="13544"/>
                  <a:pt x="52872" y="13544"/>
                </a:cubicBezTo>
                <a:lnTo>
                  <a:pt x="56875" y="13544"/>
                </a:lnTo>
                <a:cubicBezTo>
                  <a:pt x="57108" y="13544"/>
                  <a:pt x="57308" y="13344"/>
                  <a:pt x="57308" y="13110"/>
                </a:cubicBezTo>
                <a:lnTo>
                  <a:pt x="57308" y="9441"/>
                </a:lnTo>
                <a:cubicBezTo>
                  <a:pt x="57308" y="9207"/>
                  <a:pt x="57108" y="9041"/>
                  <a:pt x="56875" y="9041"/>
                </a:cubicBezTo>
                <a:close/>
                <a:moveTo>
                  <a:pt x="59443" y="9041"/>
                </a:moveTo>
                <a:cubicBezTo>
                  <a:pt x="59210" y="9041"/>
                  <a:pt x="59009" y="9207"/>
                  <a:pt x="59009" y="9441"/>
                </a:cubicBezTo>
                <a:lnTo>
                  <a:pt x="59009" y="13110"/>
                </a:lnTo>
                <a:cubicBezTo>
                  <a:pt x="59009" y="13344"/>
                  <a:pt x="59210" y="13544"/>
                  <a:pt x="59443" y="13544"/>
                </a:cubicBezTo>
                <a:lnTo>
                  <a:pt x="63446" y="13544"/>
                </a:lnTo>
                <a:cubicBezTo>
                  <a:pt x="63646" y="13544"/>
                  <a:pt x="63846" y="13344"/>
                  <a:pt x="63846" y="13110"/>
                </a:cubicBezTo>
                <a:lnTo>
                  <a:pt x="63846" y="9441"/>
                </a:lnTo>
                <a:cubicBezTo>
                  <a:pt x="63846" y="9207"/>
                  <a:pt x="63646" y="9041"/>
                  <a:pt x="63446" y="9041"/>
                </a:cubicBezTo>
                <a:close/>
                <a:moveTo>
                  <a:pt x="434" y="14978"/>
                </a:moveTo>
                <a:cubicBezTo>
                  <a:pt x="201" y="14978"/>
                  <a:pt x="1" y="15145"/>
                  <a:pt x="1" y="15378"/>
                </a:cubicBezTo>
                <a:lnTo>
                  <a:pt x="1" y="19048"/>
                </a:lnTo>
                <a:cubicBezTo>
                  <a:pt x="1" y="19281"/>
                  <a:pt x="201" y="19481"/>
                  <a:pt x="434" y="19481"/>
                </a:cubicBezTo>
                <a:lnTo>
                  <a:pt x="4437" y="19481"/>
                </a:lnTo>
                <a:cubicBezTo>
                  <a:pt x="4671" y="19481"/>
                  <a:pt x="4837" y="19281"/>
                  <a:pt x="4837" y="19048"/>
                </a:cubicBezTo>
                <a:lnTo>
                  <a:pt x="4837" y="15378"/>
                </a:lnTo>
                <a:cubicBezTo>
                  <a:pt x="4837" y="15145"/>
                  <a:pt x="4671" y="14978"/>
                  <a:pt x="4437" y="14978"/>
                </a:cubicBezTo>
                <a:close/>
                <a:moveTo>
                  <a:pt x="6972" y="14978"/>
                </a:moveTo>
                <a:cubicBezTo>
                  <a:pt x="6739" y="14978"/>
                  <a:pt x="6572" y="15145"/>
                  <a:pt x="6572" y="15378"/>
                </a:cubicBezTo>
                <a:lnTo>
                  <a:pt x="6572" y="19048"/>
                </a:lnTo>
                <a:cubicBezTo>
                  <a:pt x="6572" y="19281"/>
                  <a:pt x="6739" y="19481"/>
                  <a:pt x="6972" y="19481"/>
                </a:cubicBezTo>
                <a:lnTo>
                  <a:pt x="10975" y="19481"/>
                </a:lnTo>
                <a:cubicBezTo>
                  <a:pt x="11209" y="19481"/>
                  <a:pt x="11409" y="19281"/>
                  <a:pt x="11409" y="19048"/>
                </a:cubicBezTo>
                <a:lnTo>
                  <a:pt x="11409" y="15378"/>
                </a:lnTo>
                <a:cubicBezTo>
                  <a:pt x="11409" y="15145"/>
                  <a:pt x="11209" y="14978"/>
                  <a:pt x="10975" y="14978"/>
                </a:cubicBezTo>
                <a:close/>
                <a:moveTo>
                  <a:pt x="13544" y="14978"/>
                </a:moveTo>
                <a:cubicBezTo>
                  <a:pt x="13310" y="14978"/>
                  <a:pt x="13110" y="15145"/>
                  <a:pt x="13110" y="15378"/>
                </a:cubicBezTo>
                <a:lnTo>
                  <a:pt x="13110" y="19048"/>
                </a:lnTo>
                <a:cubicBezTo>
                  <a:pt x="13110" y="19281"/>
                  <a:pt x="13310" y="19481"/>
                  <a:pt x="13544" y="19481"/>
                </a:cubicBezTo>
                <a:lnTo>
                  <a:pt x="17547" y="19481"/>
                </a:lnTo>
                <a:cubicBezTo>
                  <a:pt x="17780" y="19481"/>
                  <a:pt x="17947" y="19281"/>
                  <a:pt x="17947" y="19048"/>
                </a:cubicBezTo>
                <a:lnTo>
                  <a:pt x="17947" y="15378"/>
                </a:lnTo>
                <a:cubicBezTo>
                  <a:pt x="17947" y="15145"/>
                  <a:pt x="17780" y="14978"/>
                  <a:pt x="17547" y="14978"/>
                </a:cubicBezTo>
                <a:close/>
                <a:moveTo>
                  <a:pt x="20082" y="14978"/>
                </a:moveTo>
                <a:cubicBezTo>
                  <a:pt x="19882" y="14978"/>
                  <a:pt x="19681" y="15145"/>
                  <a:pt x="19681" y="15378"/>
                </a:cubicBezTo>
                <a:lnTo>
                  <a:pt x="19681" y="19048"/>
                </a:lnTo>
                <a:cubicBezTo>
                  <a:pt x="19681" y="19281"/>
                  <a:pt x="19882" y="19481"/>
                  <a:pt x="20082" y="19481"/>
                </a:cubicBezTo>
                <a:lnTo>
                  <a:pt x="24085" y="19481"/>
                </a:lnTo>
                <a:cubicBezTo>
                  <a:pt x="24318" y="19481"/>
                  <a:pt x="24518" y="19281"/>
                  <a:pt x="24518" y="19048"/>
                </a:cubicBezTo>
                <a:lnTo>
                  <a:pt x="24518" y="15378"/>
                </a:lnTo>
                <a:cubicBezTo>
                  <a:pt x="24518" y="15145"/>
                  <a:pt x="24318" y="14978"/>
                  <a:pt x="24085" y="14978"/>
                </a:cubicBezTo>
                <a:close/>
                <a:moveTo>
                  <a:pt x="26653" y="14978"/>
                </a:moveTo>
                <a:cubicBezTo>
                  <a:pt x="26420" y="14978"/>
                  <a:pt x="26253" y="15145"/>
                  <a:pt x="26253" y="15378"/>
                </a:cubicBezTo>
                <a:lnTo>
                  <a:pt x="26253" y="19048"/>
                </a:lnTo>
                <a:cubicBezTo>
                  <a:pt x="26253" y="19281"/>
                  <a:pt x="26420" y="19481"/>
                  <a:pt x="26653" y="19481"/>
                </a:cubicBezTo>
                <a:lnTo>
                  <a:pt x="30656" y="19481"/>
                </a:lnTo>
                <a:cubicBezTo>
                  <a:pt x="30889" y="19481"/>
                  <a:pt x="31056" y="19281"/>
                  <a:pt x="31056" y="19048"/>
                </a:cubicBezTo>
                <a:lnTo>
                  <a:pt x="31056" y="15378"/>
                </a:lnTo>
                <a:cubicBezTo>
                  <a:pt x="31056" y="15145"/>
                  <a:pt x="30889" y="14978"/>
                  <a:pt x="30656" y="14978"/>
                </a:cubicBezTo>
                <a:close/>
                <a:moveTo>
                  <a:pt x="33224" y="14978"/>
                </a:moveTo>
                <a:cubicBezTo>
                  <a:pt x="32991" y="14978"/>
                  <a:pt x="32791" y="15145"/>
                  <a:pt x="32791" y="15378"/>
                </a:cubicBezTo>
                <a:lnTo>
                  <a:pt x="32791" y="19048"/>
                </a:lnTo>
                <a:cubicBezTo>
                  <a:pt x="32791" y="19281"/>
                  <a:pt x="32991" y="19481"/>
                  <a:pt x="33224" y="19481"/>
                </a:cubicBezTo>
                <a:lnTo>
                  <a:pt x="37194" y="19481"/>
                </a:lnTo>
                <a:cubicBezTo>
                  <a:pt x="37427" y="19481"/>
                  <a:pt x="37628" y="19281"/>
                  <a:pt x="37628" y="19048"/>
                </a:cubicBezTo>
                <a:lnTo>
                  <a:pt x="37628" y="15378"/>
                </a:lnTo>
                <a:cubicBezTo>
                  <a:pt x="37628" y="15145"/>
                  <a:pt x="37427" y="14978"/>
                  <a:pt x="37194" y="14978"/>
                </a:cubicBezTo>
                <a:close/>
                <a:moveTo>
                  <a:pt x="39762" y="14978"/>
                </a:moveTo>
                <a:cubicBezTo>
                  <a:pt x="39529" y="14978"/>
                  <a:pt x="39329" y="15145"/>
                  <a:pt x="39329" y="15378"/>
                </a:cubicBezTo>
                <a:lnTo>
                  <a:pt x="39329" y="19048"/>
                </a:lnTo>
                <a:cubicBezTo>
                  <a:pt x="39362" y="19281"/>
                  <a:pt x="39529" y="19481"/>
                  <a:pt x="39762" y="19481"/>
                </a:cubicBezTo>
                <a:lnTo>
                  <a:pt x="43765" y="19481"/>
                </a:lnTo>
                <a:cubicBezTo>
                  <a:pt x="43999" y="19481"/>
                  <a:pt x="44166" y="19281"/>
                  <a:pt x="44166" y="19048"/>
                </a:cubicBezTo>
                <a:lnTo>
                  <a:pt x="44166" y="15378"/>
                </a:lnTo>
                <a:cubicBezTo>
                  <a:pt x="44166" y="15145"/>
                  <a:pt x="43999" y="14978"/>
                  <a:pt x="43765" y="14978"/>
                </a:cubicBezTo>
                <a:close/>
                <a:moveTo>
                  <a:pt x="46334" y="14978"/>
                </a:moveTo>
                <a:cubicBezTo>
                  <a:pt x="46100" y="14978"/>
                  <a:pt x="45900" y="15145"/>
                  <a:pt x="45900" y="15378"/>
                </a:cubicBezTo>
                <a:lnTo>
                  <a:pt x="45900" y="19048"/>
                </a:lnTo>
                <a:cubicBezTo>
                  <a:pt x="45900" y="19281"/>
                  <a:pt x="46100" y="19481"/>
                  <a:pt x="46334" y="19481"/>
                </a:cubicBezTo>
                <a:lnTo>
                  <a:pt x="50337" y="19481"/>
                </a:lnTo>
                <a:cubicBezTo>
                  <a:pt x="50537" y="19481"/>
                  <a:pt x="50737" y="19281"/>
                  <a:pt x="50737" y="19048"/>
                </a:cubicBezTo>
                <a:lnTo>
                  <a:pt x="50737" y="15378"/>
                </a:lnTo>
                <a:cubicBezTo>
                  <a:pt x="50737" y="15145"/>
                  <a:pt x="50537" y="14978"/>
                  <a:pt x="50337" y="14978"/>
                </a:cubicBezTo>
                <a:close/>
                <a:moveTo>
                  <a:pt x="52872" y="14978"/>
                </a:moveTo>
                <a:cubicBezTo>
                  <a:pt x="52638" y="14978"/>
                  <a:pt x="52471" y="15145"/>
                  <a:pt x="52471" y="15378"/>
                </a:cubicBezTo>
                <a:lnTo>
                  <a:pt x="52471" y="19048"/>
                </a:lnTo>
                <a:cubicBezTo>
                  <a:pt x="52471" y="19281"/>
                  <a:pt x="52638" y="19481"/>
                  <a:pt x="52872" y="19481"/>
                </a:cubicBezTo>
                <a:lnTo>
                  <a:pt x="56875" y="19481"/>
                </a:lnTo>
                <a:cubicBezTo>
                  <a:pt x="57108" y="19481"/>
                  <a:pt x="57308" y="19281"/>
                  <a:pt x="57308" y="19048"/>
                </a:cubicBezTo>
                <a:lnTo>
                  <a:pt x="57308" y="15378"/>
                </a:lnTo>
                <a:cubicBezTo>
                  <a:pt x="57308" y="15145"/>
                  <a:pt x="57108" y="14978"/>
                  <a:pt x="56875" y="14978"/>
                </a:cubicBezTo>
                <a:close/>
                <a:moveTo>
                  <a:pt x="59443" y="14978"/>
                </a:moveTo>
                <a:cubicBezTo>
                  <a:pt x="59210" y="14978"/>
                  <a:pt x="59009" y="15145"/>
                  <a:pt x="59009" y="15378"/>
                </a:cubicBezTo>
                <a:lnTo>
                  <a:pt x="59009" y="19048"/>
                </a:lnTo>
                <a:cubicBezTo>
                  <a:pt x="59009" y="19281"/>
                  <a:pt x="59210" y="19481"/>
                  <a:pt x="59443" y="19481"/>
                </a:cubicBezTo>
                <a:lnTo>
                  <a:pt x="63446" y="19481"/>
                </a:lnTo>
                <a:cubicBezTo>
                  <a:pt x="63646" y="19481"/>
                  <a:pt x="63846" y="19281"/>
                  <a:pt x="63846" y="19048"/>
                </a:cubicBezTo>
                <a:lnTo>
                  <a:pt x="63846" y="15378"/>
                </a:lnTo>
                <a:cubicBezTo>
                  <a:pt x="63846" y="15145"/>
                  <a:pt x="63646" y="14978"/>
                  <a:pt x="63446" y="14978"/>
                </a:cubicBezTo>
                <a:close/>
                <a:moveTo>
                  <a:pt x="65981" y="14978"/>
                </a:moveTo>
                <a:cubicBezTo>
                  <a:pt x="65748" y="14978"/>
                  <a:pt x="65581" y="15145"/>
                  <a:pt x="65581" y="15378"/>
                </a:cubicBezTo>
                <a:lnTo>
                  <a:pt x="65581" y="19048"/>
                </a:lnTo>
                <a:cubicBezTo>
                  <a:pt x="65581" y="19281"/>
                  <a:pt x="65748" y="19481"/>
                  <a:pt x="65981" y="19481"/>
                </a:cubicBezTo>
                <a:lnTo>
                  <a:pt x="69984" y="19481"/>
                </a:lnTo>
                <a:cubicBezTo>
                  <a:pt x="70217" y="19481"/>
                  <a:pt x="70418" y="19281"/>
                  <a:pt x="70418" y="19048"/>
                </a:cubicBezTo>
                <a:lnTo>
                  <a:pt x="70418" y="15378"/>
                </a:lnTo>
                <a:cubicBezTo>
                  <a:pt x="70418" y="15145"/>
                  <a:pt x="70217" y="14978"/>
                  <a:pt x="69984" y="14978"/>
                </a:cubicBezTo>
                <a:close/>
                <a:moveTo>
                  <a:pt x="65981" y="9041"/>
                </a:moveTo>
                <a:cubicBezTo>
                  <a:pt x="65748" y="9041"/>
                  <a:pt x="65581" y="9207"/>
                  <a:pt x="65581" y="9441"/>
                </a:cubicBezTo>
                <a:lnTo>
                  <a:pt x="65581" y="13110"/>
                </a:lnTo>
                <a:cubicBezTo>
                  <a:pt x="65581" y="13344"/>
                  <a:pt x="65748" y="13544"/>
                  <a:pt x="65981" y="13544"/>
                </a:cubicBezTo>
                <a:lnTo>
                  <a:pt x="71719" y="13544"/>
                </a:lnTo>
                <a:cubicBezTo>
                  <a:pt x="71952" y="13544"/>
                  <a:pt x="72119" y="13744"/>
                  <a:pt x="72119" y="13944"/>
                </a:cubicBezTo>
                <a:lnTo>
                  <a:pt x="72119" y="19048"/>
                </a:lnTo>
                <a:cubicBezTo>
                  <a:pt x="72119" y="19281"/>
                  <a:pt x="72319" y="19481"/>
                  <a:pt x="72552" y="19481"/>
                </a:cubicBezTo>
                <a:lnTo>
                  <a:pt x="76555" y="19481"/>
                </a:lnTo>
                <a:cubicBezTo>
                  <a:pt x="76789" y="19481"/>
                  <a:pt x="76956" y="19281"/>
                  <a:pt x="76956" y="19048"/>
                </a:cubicBezTo>
                <a:lnTo>
                  <a:pt x="76956" y="9441"/>
                </a:lnTo>
                <a:cubicBezTo>
                  <a:pt x="76956" y="9207"/>
                  <a:pt x="76789" y="9041"/>
                  <a:pt x="76555" y="9041"/>
                </a:cubicBezTo>
                <a:close/>
                <a:moveTo>
                  <a:pt x="434" y="20916"/>
                </a:moveTo>
                <a:cubicBezTo>
                  <a:pt x="201" y="20916"/>
                  <a:pt x="1" y="21083"/>
                  <a:pt x="1" y="21316"/>
                </a:cubicBezTo>
                <a:lnTo>
                  <a:pt x="1" y="24985"/>
                </a:lnTo>
                <a:cubicBezTo>
                  <a:pt x="1" y="25219"/>
                  <a:pt x="201" y="25419"/>
                  <a:pt x="434" y="25419"/>
                </a:cubicBezTo>
                <a:lnTo>
                  <a:pt x="4437" y="25419"/>
                </a:lnTo>
                <a:cubicBezTo>
                  <a:pt x="4671" y="25419"/>
                  <a:pt x="4837" y="25219"/>
                  <a:pt x="4837" y="24985"/>
                </a:cubicBezTo>
                <a:lnTo>
                  <a:pt x="4837" y="21316"/>
                </a:lnTo>
                <a:cubicBezTo>
                  <a:pt x="4837" y="21083"/>
                  <a:pt x="4671" y="20916"/>
                  <a:pt x="4437" y="20916"/>
                </a:cubicBezTo>
                <a:close/>
                <a:moveTo>
                  <a:pt x="6972" y="20916"/>
                </a:moveTo>
                <a:cubicBezTo>
                  <a:pt x="6739" y="20916"/>
                  <a:pt x="6572" y="21083"/>
                  <a:pt x="6572" y="21316"/>
                </a:cubicBezTo>
                <a:lnTo>
                  <a:pt x="6572" y="24985"/>
                </a:lnTo>
                <a:cubicBezTo>
                  <a:pt x="6572" y="25219"/>
                  <a:pt x="6739" y="25419"/>
                  <a:pt x="6972" y="25419"/>
                </a:cubicBezTo>
                <a:lnTo>
                  <a:pt x="10975" y="25419"/>
                </a:lnTo>
                <a:cubicBezTo>
                  <a:pt x="11209" y="25419"/>
                  <a:pt x="11409" y="25219"/>
                  <a:pt x="11409" y="24985"/>
                </a:cubicBezTo>
                <a:lnTo>
                  <a:pt x="11409" y="21316"/>
                </a:lnTo>
                <a:cubicBezTo>
                  <a:pt x="11409" y="21083"/>
                  <a:pt x="11209" y="20916"/>
                  <a:pt x="10975" y="20916"/>
                </a:cubicBezTo>
                <a:close/>
                <a:moveTo>
                  <a:pt x="13544" y="20916"/>
                </a:moveTo>
                <a:cubicBezTo>
                  <a:pt x="13310" y="20916"/>
                  <a:pt x="13110" y="21083"/>
                  <a:pt x="13110" y="21316"/>
                </a:cubicBezTo>
                <a:lnTo>
                  <a:pt x="13110" y="24985"/>
                </a:lnTo>
                <a:cubicBezTo>
                  <a:pt x="13110" y="25219"/>
                  <a:pt x="13310" y="25419"/>
                  <a:pt x="13544" y="25419"/>
                </a:cubicBezTo>
                <a:lnTo>
                  <a:pt x="17547" y="25419"/>
                </a:lnTo>
                <a:cubicBezTo>
                  <a:pt x="17780" y="25419"/>
                  <a:pt x="17947" y="25219"/>
                  <a:pt x="17947" y="24985"/>
                </a:cubicBezTo>
                <a:lnTo>
                  <a:pt x="17947" y="21316"/>
                </a:lnTo>
                <a:cubicBezTo>
                  <a:pt x="17947" y="21083"/>
                  <a:pt x="17780" y="20916"/>
                  <a:pt x="17547" y="20916"/>
                </a:cubicBezTo>
                <a:close/>
                <a:moveTo>
                  <a:pt x="20082" y="20916"/>
                </a:moveTo>
                <a:cubicBezTo>
                  <a:pt x="19882" y="20916"/>
                  <a:pt x="19681" y="21083"/>
                  <a:pt x="19681" y="21316"/>
                </a:cubicBezTo>
                <a:lnTo>
                  <a:pt x="19681" y="24985"/>
                </a:lnTo>
                <a:cubicBezTo>
                  <a:pt x="19681" y="25219"/>
                  <a:pt x="19882" y="25419"/>
                  <a:pt x="20082" y="25419"/>
                </a:cubicBezTo>
                <a:lnTo>
                  <a:pt x="24085" y="25419"/>
                </a:lnTo>
                <a:cubicBezTo>
                  <a:pt x="24318" y="25419"/>
                  <a:pt x="24518" y="25219"/>
                  <a:pt x="24518" y="24985"/>
                </a:cubicBezTo>
                <a:lnTo>
                  <a:pt x="24518" y="21316"/>
                </a:lnTo>
                <a:cubicBezTo>
                  <a:pt x="24518" y="21083"/>
                  <a:pt x="24318" y="20916"/>
                  <a:pt x="24085" y="20916"/>
                </a:cubicBezTo>
                <a:close/>
                <a:moveTo>
                  <a:pt x="26653" y="20916"/>
                </a:moveTo>
                <a:cubicBezTo>
                  <a:pt x="26420" y="20916"/>
                  <a:pt x="26253" y="21083"/>
                  <a:pt x="26253" y="21316"/>
                </a:cubicBezTo>
                <a:lnTo>
                  <a:pt x="26253" y="24985"/>
                </a:lnTo>
                <a:cubicBezTo>
                  <a:pt x="26253" y="25219"/>
                  <a:pt x="26420" y="25419"/>
                  <a:pt x="26653" y="25419"/>
                </a:cubicBezTo>
                <a:lnTo>
                  <a:pt x="30656" y="25419"/>
                </a:lnTo>
                <a:cubicBezTo>
                  <a:pt x="30889" y="25419"/>
                  <a:pt x="31056" y="25219"/>
                  <a:pt x="31056" y="24985"/>
                </a:cubicBezTo>
                <a:lnTo>
                  <a:pt x="31056" y="21316"/>
                </a:lnTo>
                <a:cubicBezTo>
                  <a:pt x="31056" y="21083"/>
                  <a:pt x="30889" y="20916"/>
                  <a:pt x="30656" y="20916"/>
                </a:cubicBezTo>
                <a:close/>
                <a:moveTo>
                  <a:pt x="33224" y="20916"/>
                </a:moveTo>
                <a:cubicBezTo>
                  <a:pt x="32991" y="20916"/>
                  <a:pt x="32791" y="21083"/>
                  <a:pt x="32791" y="21316"/>
                </a:cubicBezTo>
                <a:lnTo>
                  <a:pt x="32791" y="24985"/>
                </a:lnTo>
                <a:cubicBezTo>
                  <a:pt x="32791" y="25219"/>
                  <a:pt x="32991" y="25419"/>
                  <a:pt x="33224" y="25419"/>
                </a:cubicBezTo>
                <a:lnTo>
                  <a:pt x="37194" y="25419"/>
                </a:lnTo>
                <a:cubicBezTo>
                  <a:pt x="37427" y="25419"/>
                  <a:pt x="37628" y="25219"/>
                  <a:pt x="37628" y="24985"/>
                </a:cubicBezTo>
                <a:lnTo>
                  <a:pt x="37628" y="21316"/>
                </a:lnTo>
                <a:cubicBezTo>
                  <a:pt x="37628" y="21083"/>
                  <a:pt x="37427" y="20916"/>
                  <a:pt x="37194" y="20916"/>
                </a:cubicBezTo>
                <a:close/>
                <a:moveTo>
                  <a:pt x="39762" y="20916"/>
                </a:moveTo>
                <a:cubicBezTo>
                  <a:pt x="39529" y="20916"/>
                  <a:pt x="39329" y="21083"/>
                  <a:pt x="39329" y="21316"/>
                </a:cubicBezTo>
                <a:lnTo>
                  <a:pt x="39329" y="24985"/>
                </a:lnTo>
                <a:cubicBezTo>
                  <a:pt x="39362" y="25219"/>
                  <a:pt x="39529" y="25419"/>
                  <a:pt x="39762" y="25419"/>
                </a:cubicBezTo>
                <a:lnTo>
                  <a:pt x="43765" y="25419"/>
                </a:lnTo>
                <a:cubicBezTo>
                  <a:pt x="43999" y="25419"/>
                  <a:pt x="44166" y="25219"/>
                  <a:pt x="44166" y="24985"/>
                </a:cubicBezTo>
                <a:lnTo>
                  <a:pt x="44166" y="21316"/>
                </a:lnTo>
                <a:cubicBezTo>
                  <a:pt x="44166" y="21083"/>
                  <a:pt x="43999" y="20916"/>
                  <a:pt x="43765" y="20916"/>
                </a:cubicBezTo>
                <a:close/>
                <a:moveTo>
                  <a:pt x="46334" y="20916"/>
                </a:moveTo>
                <a:cubicBezTo>
                  <a:pt x="46100" y="20916"/>
                  <a:pt x="45900" y="21083"/>
                  <a:pt x="45900" y="21316"/>
                </a:cubicBezTo>
                <a:lnTo>
                  <a:pt x="45900" y="24985"/>
                </a:lnTo>
                <a:cubicBezTo>
                  <a:pt x="45900" y="25219"/>
                  <a:pt x="46100" y="25419"/>
                  <a:pt x="46334" y="25419"/>
                </a:cubicBezTo>
                <a:lnTo>
                  <a:pt x="50337" y="25419"/>
                </a:lnTo>
                <a:cubicBezTo>
                  <a:pt x="50537" y="25419"/>
                  <a:pt x="50737" y="25219"/>
                  <a:pt x="50737" y="24985"/>
                </a:cubicBezTo>
                <a:lnTo>
                  <a:pt x="50737" y="21316"/>
                </a:lnTo>
                <a:cubicBezTo>
                  <a:pt x="50737" y="21083"/>
                  <a:pt x="50537" y="20916"/>
                  <a:pt x="50337" y="20916"/>
                </a:cubicBezTo>
                <a:close/>
                <a:moveTo>
                  <a:pt x="52872" y="20916"/>
                </a:moveTo>
                <a:cubicBezTo>
                  <a:pt x="52638" y="20916"/>
                  <a:pt x="52471" y="21083"/>
                  <a:pt x="52471" y="21316"/>
                </a:cubicBezTo>
                <a:lnTo>
                  <a:pt x="52471" y="24985"/>
                </a:lnTo>
                <a:cubicBezTo>
                  <a:pt x="52471" y="25219"/>
                  <a:pt x="52638" y="25419"/>
                  <a:pt x="52872" y="25419"/>
                </a:cubicBezTo>
                <a:lnTo>
                  <a:pt x="56875" y="25419"/>
                </a:lnTo>
                <a:cubicBezTo>
                  <a:pt x="57108" y="25419"/>
                  <a:pt x="57308" y="25219"/>
                  <a:pt x="57308" y="24985"/>
                </a:cubicBezTo>
                <a:lnTo>
                  <a:pt x="57308" y="21316"/>
                </a:lnTo>
                <a:cubicBezTo>
                  <a:pt x="57308" y="21083"/>
                  <a:pt x="57108" y="20916"/>
                  <a:pt x="56875" y="20916"/>
                </a:cubicBezTo>
                <a:close/>
                <a:moveTo>
                  <a:pt x="59443" y="20916"/>
                </a:moveTo>
                <a:cubicBezTo>
                  <a:pt x="59210" y="20916"/>
                  <a:pt x="59009" y="21083"/>
                  <a:pt x="59009" y="21316"/>
                </a:cubicBezTo>
                <a:lnTo>
                  <a:pt x="59009" y="24985"/>
                </a:lnTo>
                <a:cubicBezTo>
                  <a:pt x="59009" y="25219"/>
                  <a:pt x="59210" y="25419"/>
                  <a:pt x="59443" y="25419"/>
                </a:cubicBezTo>
                <a:lnTo>
                  <a:pt x="63446" y="25419"/>
                </a:lnTo>
                <a:cubicBezTo>
                  <a:pt x="63646" y="25419"/>
                  <a:pt x="63846" y="25219"/>
                  <a:pt x="63846" y="24985"/>
                </a:cubicBezTo>
                <a:lnTo>
                  <a:pt x="63846" y="21316"/>
                </a:lnTo>
                <a:cubicBezTo>
                  <a:pt x="63846" y="21083"/>
                  <a:pt x="63646" y="20916"/>
                  <a:pt x="63446" y="20916"/>
                </a:cubicBezTo>
                <a:close/>
                <a:moveTo>
                  <a:pt x="65981" y="20916"/>
                </a:moveTo>
                <a:cubicBezTo>
                  <a:pt x="65748" y="20916"/>
                  <a:pt x="65581" y="21083"/>
                  <a:pt x="65581" y="21316"/>
                </a:cubicBezTo>
                <a:lnTo>
                  <a:pt x="65581" y="24985"/>
                </a:lnTo>
                <a:cubicBezTo>
                  <a:pt x="65581" y="25219"/>
                  <a:pt x="65748" y="25419"/>
                  <a:pt x="65981" y="25419"/>
                </a:cubicBezTo>
                <a:lnTo>
                  <a:pt x="69984" y="25419"/>
                </a:lnTo>
                <a:cubicBezTo>
                  <a:pt x="70217" y="25419"/>
                  <a:pt x="70418" y="25219"/>
                  <a:pt x="70418" y="24985"/>
                </a:cubicBezTo>
                <a:lnTo>
                  <a:pt x="70418" y="21316"/>
                </a:lnTo>
                <a:cubicBezTo>
                  <a:pt x="70418" y="21083"/>
                  <a:pt x="70217" y="20916"/>
                  <a:pt x="69984" y="20916"/>
                </a:cubicBezTo>
                <a:close/>
                <a:moveTo>
                  <a:pt x="72552" y="20916"/>
                </a:moveTo>
                <a:cubicBezTo>
                  <a:pt x="72319" y="20916"/>
                  <a:pt x="72119" y="21083"/>
                  <a:pt x="72119" y="21316"/>
                </a:cubicBezTo>
                <a:lnTo>
                  <a:pt x="72119" y="24985"/>
                </a:lnTo>
                <a:cubicBezTo>
                  <a:pt x="72119" y="25219"/>
                  <a:pt x="72319" y="25419"/>
                  <a:pt x="72552" y="25419"/>
                </a:cubicBezTo>
                <a:lnTo>
                  <a:pt x="76555" y="25419"/>
                </a:lnTo>
                <a:cubicBezTo>
                  <a:pt x="76789" y="25419"/>
                  <a:pt x="76956" y="25219"/>
                  <a:pt x="76956" y="24985"/>
                </a:cubicBezTo>
                <a:lnTo>
                  <a:pt x="76956" y="21316"/>
                </a:lnTo>
                <a:cubicBezTo>
                  <a:pt x="76956" y="21083"/>
                  <a:pt x="76789" y="20916"/>
                  <a:pt x="76555" y="20916"/>
                </a:cubicBezTo>
                <a:close/>
                <a:moveTo>
                  <a:pt x="434" y="26853"/>
                </a:moveTo>
                <a:cubicBezTo>
                  <a:pt x="201" y="26853"/>
                  <a:pt x="1" y="27020"/>
                  <a:pt x="1" y="27254"/>
                </a:cubicBezTo>
                <a:lnTo>
                  <a:pt x="1" y="30923"/>
                </a:lnTo>
                <a:cubicBezTo>
                  <a:pt x="1" y="31156"/>
                  <a:pt x="201" y="31357"/>
                  <a:pt x="434" y="31357"/>
                </a:cubicBezTo>
                <a:lnTo>
                  <a:pt x="4437" y="31357"/>
                </a:lnTo>
                <a:cubicBezTo>
                  <a:pt x="4671" y="31357"/>
                  <a:pt x="4837" y="31156"/>
                  <a:pt x="4837" y="30923"/>
                </a:cubicBezTo>
                <a:lnTo>
                  <a:pt x="4837" y="27254"/>
                </a:lnTo>
                <a:cubicBezTo>
                  <a:pt x="4837" y="27020"/>
                  <a:pt x="4671" y="26853"/>
                  <a:pt x="4437" y="26853"/>
                </a:cubicBezTo>
                <a:close/>
                <a:moveTo>
                  <a:pt x="6972" y="26853"/>
                </a:moveTo>
                <a:cubicBezTo>
                  <a:pt x="6739" y="26853"/>
                  <a:pt x="6572" y="27020"/>
                  <a:pt x="6572" y="27254"/>
                </a:cubicBezTo>
                <a:lnTo>
                  <a:pt x="6572" y="30923"/>
                </a:lnTo>
                <a:cubicBezTo>
                  <a:pt x="6572" y="31156"/>
                  <a:pt x="6739" y="31357"/>
                  <a:pt x="6972" y="31357"/>
                </a:cubicBezTo>
                <a:lnTo>
                  <a:pt x="10975" y="31357"/>
                </a:lnTo>
                <a:cubicBezTo>
                  <a:pt x="11209" y="31357"/>
                  <a:pt x="11409" y="31156"/>
                  <a:pt x="11409" y="30923"/>
                </a:cubicBezTo>
                <a:lnTo>
                  <a:pt x="11409" y="27254"/>
                </a:lnTo>
                <a:cubicBezTo>
                  <a:pt x="11409" y="27020"/>
                  <a:pt x="11209" y="26853"/>
                  <a:pt x="10975" y="26853"/>
                </a:cubicBezTo>
                <a:close/>
                <a:moveTo>
                  <a:pt x="13544" y="26853"/>
                </a:moveTo>
                <a:cubicBezTo>
                  <a:pt x="13310" y="26853"/>
                  <a:pt x="13110" y="27020"/>
                  <a:pt x="13110" y="27254"/>
                </a:cubicBezTo>
                <a:lnTo>
                  <a:pt x="13110" y="30923"/>
                </a:lnTo>
                <a:cubicBezTo>
                  <a:pt x="13110" y="31156"/>
                  <a:pt x="13310" y="31357"/>
                  <a:pt x="13544" y="31357"/>
                </a:cubicBezTo>
                <a:lnTo>
                  <a:pt x="17547" y="31357"/>
                </a:lnTo>
                <a:cubicBezTo>
                  <a:pt x="17780" y="31357"/>
                  <a:pt x="17947" y="31156"/>
                  <a:pt x="17947" y="30923"/>
                </a:cubicBezTo>
                <a:lnTo>
                  <a:pt x="17947" y="27254"/>
                </a:lnTo>
                <a:cubicBezTo>
                  <a:pt x="17947" y="27020"/>
                  <a:pt x="17780" y="26853"/>
                  <a:pt x="17547" y="26853"/>
                </a:cubicBezTo>
                <a:close/>
                <a:moveTo>
                  <a:pt x="20082" y="26853"/>
                </a:moveTo>
                <a:cubicBezTo>
                  <a:pt x="19882" y="26853"/>
                  <a:pt x="19681" y="27020"/>
                  <a:pt x="19681" y="27254"/>
                </a:cubicBezTo>
                <a:lnTo>
                  <a:pt x="19681" y="30923"/>
                </a:lnTo>
                <a:cubicBezTo>
                  <a:pt x="19681" y="31156"/>
                  <a:pt x="19882" y="31357"/>
                  <a:pt x="20082" y="31357"/>
                </a:cubicBezTo>
                <a:lnTo>
                  <a:pt x="24085" y="31357"/>
                </a:lnTo>
                <a:cubicBezTo>
                  <a:pt x="24318" y="31357"/>
                  <a:pt x="24518" y="31156"/>
                  <a:pt x="24518" y="30923"/>
                </a:cubicBezTo>
                <a:lnTo>
                  <a:pt x="24518" y="27254"/>
                </a:lnTo>
                <a:cubicBezTo>
                  <a:pt x="24518" y="27020"/>
                  <a:pt x="24318" y="26853"/>
                  <a:pt x="24085" y="26853"/>
                </a:cubicBezTo>
                <a:close/>
                <a:moveTo>
                  <a:pt x="26653" y="26853"/>
                </a:moveTo>
                <a:cubicBezTo>
                  <a:pt x="26420" y="26853"/>
                  <a:pt x="26253" y="27020"/>
                  <a:pt x="26253" y="27254"/>
                </a:cubicBezTo>
                <a:lnTo>
                  <a:pt x="26253" y="30923"/>
                </a:lnTo>
                <a:cubicBezTo>
                  <a:pt x="26253" y="31156"/>
                  <a:pt x="26420" y="31357"/>
                  <a:pt x="26653" y="31357"/>
                </a:cubicBezTo>
                <a:lnTo>
                  <a:pt x="56875" y="31357"/>
                </a:lnTo>
                <a:cubicBezTo>
                  <a:pt x="57108" y="31357"/>
                  <a:pt x="57308" y="31156"/>
                  <a:pt x="57308" y="30923"/>
                </a:cubicBezTo>
                <a:lnTo>
                  <a:pt x="57308" y="27254"/>
                </a:lnTo>
                <a:cubicBezTo>
                  <a:pt x="57308" y="27020"/>
                  <a:pt x="57108" y="26853"/>
                  <a:pt x="56875" y="26853"/>
                </a:cubicBezTo>
                <a:close/>
                <a:moveTo>
                  <a:pt x="59443" y="26853"/>
                </a:moveTo>
                <a:cubicBezTo>
                  <a:pt x="59210" y="26853"/>
                  <a:pt x="59009" y="27020"/>
                  <a:pt x="59009" y="27254"/>
                </a:cubicBezTo>
                <a:lnTo>
                  <a:pt x="59009" y="30923"/>
                </a:lnTo>
                <a:cubicBezTo>
                  <a:pt x="59009" y="31156"/>
                  <a:pt x="59210" y="31357"/>
                  <a:pt x="59443" y="31357"/>
                </a:cubicBezTo>
                <a:lnTo>
                  <a:pt x="63446" y="31357"/>
                </a:lnTo>
                <a:cubicBezTo>
                  <a:pt x="63646" y="31357"/>
                  <a:pt x="63846" y="31156"/>
                  <a:pt x="63846" y="30923"/>
                </a:cubicBezTo>
                <a:lnTo>
                  <a:pt x="63846" y="27254"/>
                </a:lnTo>
                <a:cubicBezTo>
                  <a:pt x="63846" y="27020"/>
                  <a:pt x="63646" y="26853"/>
                  <a:pt x="63446" y="26853"/>
                </a:cubicBezTo>
                <a:close/>
                <a:moveTo>
                  <a:pt x="65981" y="26853"/>
                </a:moveTo>
                <a:cubicBezTo>
                  <a:pt x="65748" y="26853"/>
                  <a:pt x="65581" y="27020"/>
                  <a:pt x="65581" y="27254"/>
                </a:cubicBezTo>
                <a:lnTo>
                  <a:pt x="65581" y="30923"/>
                </a:lnTo>
                <a:cubicBezTo>
                  <a:pt x="65581" y="31156"/>
                  <a:pt x="65748" y="31357"/>
                  <a:pt x="65981" y="31357"/>
                </a:cubicBezTo>
                <a:lnTo>
                  <a:pt x="69984" y="31357"/>
                </a:lnTo>
                <a:cubicBezTo>
                  <a:pt x="70217" y="31357"/>
                  <a:pt x="70418" y="31156"/>
                  <a:pt x="70418" y="30923"/>
                </a:cubicBezTo>
                <a:lnTo>
                  <a:pt x="70418" y="27254"/>
                </a:lnTo>
                <a:cubicBezTo>
                  <a:pt x="70418" y="27020"/>
                  <a:pt x="70217" y="26853"/>
                  <a:pt x="69984" y="26853"/>
                </a:cubicBezTo>
                <a:close/>
                <a:moveTo>
                  <a:pt x="72552" y="26853"/>
                </a:moveTo>
                <a:cubicBezTo>
                  <a:pt x="72319" y="26853"/>
                  <a:pt x="72119" y="27020"/>
                  <a:pt x="72119" y="27254"/>
                </a:cubicBezTo>
                <a:lnTo>
                  <a:pt x="72119" y="30923"/>
                </a:lnTo>
                <a:cubicBezTo>
                  <a:pt x="72119" y="31156"/>
                  <a:pt x="72319" y="31357"/>
                  <a:pt x="72552" y="31357"/>
                </a:cubicBezTo>
                <a:lnTo>
                  <a:pt x="76555" y="31357"/>
                </a:lnTo>
                <a:cubicBezTo>
                  <a:pt x="76789" y="31357"/>
                  <a:pt x="76956" y="31156"/>
                  <a:pt x="76956" y="30923"/>
                </a:cubicBezTo>
                <a:lnTo>
                  <a:pt x="76956" y="27254"/>
                </a:lnTo>
                <a:cubicBezTo>
                  <a:pt x="76956" y="27020"/>
                  <a:pt x="76789" y="26853"/>
                  <a:pt x="76555" y="268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2" name="Google Shape;552;p27"/>
          <p:cNvSpPr/>
          <p:nvPr/>
        </p:nvSpPr>
        <p:spPr>
          <a:xfrm>
            <a:off x="8051825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3" name="Google Shape;553;p27"/>
          <p:cNvSpPr/>
          <p:nvPr/>
        </p:nvSpPr>
        <p:spPr>
          <a:xfrm>
            <a:off x="8051825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4" name="Google Shape;554;p27"/>
          <p:cNvSpPr/>
          <p:nvPr/>
        </p:nvSpPr>
        <p:spPr>
          <a:xfrm>
            <a:off x="8051825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5" name="Google Shape;555;p27"/>
          <p:cNvSpPr/>
          <p:nvPr/>
        </p:nvSpPr>
        <p:spPr>
          <a:xfrm>
            <a:off x="8051825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500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6" name="Google Shape;556;p27"/>
          <p:cNvSpPr/>
          <p:nvPr/>
        </p:nvSpPr>
        <p:spPr>
          <a:xfrm>
            <a:off x="9656481" y="4687834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7" name="Google Shape;557;p27"/>
          <p:cNvSpPr/>
          <p:nvPr/>
        </p:nvSpPr>
        <p:spPr>
          <a:xfrm>
            <a:off x="9656481" y="4272685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1"/>
                </a:moveTo>
                <a:cubicBezTo>
                  <a:pt x="200" y="1"/>
                  <a:pt x="0" y="201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8" name="Google Shape;558;p27"/>
          <p:cNvSpPr/>
          <p:nvPr/>
        </p:nvSpPr>
        <p:spPr>
          <a:xfrm>
            <a:off x="9656481" y="4480280"/>
            <a:ext cx="169103" cy="16361"/>
          </a:xfrm>
          <a:custGeom>
            <a:avLst/>
            <a:gdLst/>
            <a:ahLst/>
            <a:cxnLst/>
            <a:rect l="l" t="t" r="r" b="b"/>
            <a:pathLst>
              <a:path w="4837" h="468" extrusionOk="0">
                <a:moveTo>
                  <a:pt x="434" y="0"/>
                </a:moveTo>
                <a:cubicBezTo>
                  <a:pt x="200" y="0"/>
                  <a:pt x="0" y="167"/>
                  <a:pt x="0" y="400"/>
                </a:cubicBezTo>
                <a:lnTo>
                  <a:pt x="0" y="467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467"/>
                </a:cubicBezTo>
                <a:lnTo>
                  <a:pt x="4837" y="400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9" name="Google Shape;559;p27"/>
          <p:cNvSpPr/>
          <p:nvPr/>
        </p:nvSpPr>
        <p:spPr>
          <a:xfrm>
            <a:off x="10344494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8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0" name="Google Shape;560;p27"/>
          <p:cNvSpPr/>
          <p:nvPr/>
        </p:nvSpPr>
        <p:spPr>
          <a:xfrm>
            <a:off x="9656481" y="4081421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1" name="Google Shape;561;p27"/>
          <p:cNvSpPr/>
          <p:nvPr/>
        </p:nvSpPr>
        <p:spPr>
          <a:xfrm>
            <a:off x="9656481" y="3956649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2" name="Google Shape;562;p27"/>
          <p:cNvSpPr/>
          <p:nvPr/>
        </p:nvSpPr>
        <p:spPr>
          <a:xfrm>
            <a:off x="10344494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8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3" name="Google Shape;563;p27"/>
          <p:cNvSpPr/>
          <p:nvPr/>
        </p:nvSpPr>
        <p:spPr>
          <a:xfrm>
            <a:off x="10114771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4" name="Google Shape;564;p27"/>
          <p:cNvSpPr/>
          <p:nvPr/>
        </p:nvSpPr>
        <p:spPr>
          <a:xfrm>
            <a:off x="10114771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5" name="Google Shape;565;p27"/>
          <p:cNvSpPr/>
          <p:nvPr/>
        </p:nvSpPr>
        <p:spPr>
          <a:xfrm>
            <a:off x="10114771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6" name="Google Shape;566;p27"/>
          <p:cNvSpPr/>
          <p:nvPr/>
        </p:nvSpPr>
        <p:spPr>
          <a:xfrm>
            <a:off x="10114771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7" name="Google Shape;567;p27"/>
          <p:cNvSpPr/>
          <p:nvPr/>
        </p:nvSpPr>
        <p:spPr>
          <a:xfrm>
            <a:off x="10114771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8" name="Google Shape;568;p27"/>
          <p:cNvSpPr/>
          <p:nvPr/>
        </p:nvSpPr>
        <p:spPr>
          <a:xfrm>
            <a:off x="10114771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9" name="Google Shape;569;p27"/>
          <p:cNvSpPr/>
          <p:nvPr/>
        </p:nvSpPr>
        <p:spPr>
          <a:xfrm>
            <a:off x="10573059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0" name="Google Shape;570;p27"/>
          <p:cNvSpPr/>
          <p:nvPr/>
        </p:nvSpPr>
        <p:spPr>
          <a:xfrm>
            <a:off x="10344494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8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1" name="Google Shape;571;p27"/>
          <p:cNvSpPr/>
          <p:nvPr/>
        </p:nvSpPr>
        <p:spPr>
          <a:xfrm>
            <a:off x="9886205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167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2" name="Google Shape;572;p27"/>
          <p:cNvSpPr/>
          <p:nvPr/>
        </p:nvSpPr>
        <p:spPr>
          <a:xfrm>
            <a:off x="10344498" y="4272685"/>
            <a:ext cx="397705" cy="17515"/>
          </a:xfrm>
          <a:custGeom>
            <a:avLst/>
            <a:gdLst/>
            <a:ahLst/>
            <a:cxnLst/>
            <a:rect l="l" t="t" r="r" b="b"/>
            <a:pathLst>
              <a:path w="11376" h="501" extrusionOk="0">
                <a:moveTo>
                  <a:pt x="401" y="1"/>
                </a:moveTo>
                <a:cubicBezTo>
                  <a:pt x="168" y="1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10975" y="67"/>
                </a:lnTo>
                <a:cubicBezTo>
                  <a:pt x="11209" y="67"/>
                  <a:pt x="11376" y="267"/>
                  <a:pt x="11376" y="501"/>
                </a:cubicBezTo>
                <a:lnTo>
                  <a:pt x="11376" y="401"/>
                </a:lnTo>
                <a:cubicBezTo>
                  <a:pt x="11376" y="167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3" name="Google Shape;573;p27"/>
          <p:cNvSpPr/>
          <p:nvPr/>
        </p:nvSpPr>
        <p:spPr>
          <a:xfrm>
            <a:off x="10344498" y="4081421"/>
            <a:ext cx="397705" cy="17551"/>
          </a:xfrm>
          <a:custGeom>
            <a:avLst/>
            <a:gdLst/>
            <a:ahLst/>
            <a:cxnLst/>
            <a:rect l="l" t="t" r="r" b="b"/>
            <a:pathLst>
              <a:path w="11376" h="502" extrusionOk="0">
                <a:moveTo>
                  <a:pt x="401" y="1"/>
                </a:moveTo>
                <a:cubicBezTo>
                  <a:pt x="168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10975" y="101"/>
                </a:lnTo>
                <a:cubicBezTo>
                  <a:pt x="11209" y="101"/>
                  <a:pt x="11376" y="268"/>
                  <a:pt x="11376" y="501"/>
                </a:cubicBezTo>
                <a:lnTo>
                  <a:pt x="11376" y="435"/>
                </a:lnTo>
                <a:cubicBezTo>
                  <a:pt x="11376" y="201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4" name="Google Shape;574;p27"/>
          <p:cNvSpPr/>
          <p:nvPr/>
        </p:nvSpPr>
        <p:spPr>
          <a:xfrm>
            <a:off x="10573059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5" name="Google Shape;575;p27"/>
          <p:cNvSpPr/>
          <p:nvPr/>
        </p:nvSpPr>
        <p:spPr>
          <a:xfrm>
            <a:off x="10344494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8" y="0"/>
                  <a:pt x="1" y="167"/>
                  <a:pt x="1" y="400"/>
                </a:cubicBezTo>
                <a:lnTo>
                  <a:pt x="1" y="500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0"/>
                </a:cubicBezTo>
                <a:lnTo>
                  <a:pt x="4838" y="400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6" name="Google Shape;576;p27"/>
          <p:cNvSpPr/>
          <p:nvPr/>
        </p:nvSpPr>
        <p:spPr>
          <a:xfrm>
            <a:off x="10573059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7" name="Google Shape;577;p27"/>
          <p:cNvSpPr/>
          <p:nvPr/>
        </p:nvSpPr>
        <p:spPr>
          <a:xfrm>
            <a:off x="9886205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7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8" name="Google Shape;578;p27"/>
          <p:cNvSpPr/>
          <p:nvPr/>
        </p:nvSpPr>
        <p:spPr>
          <a:xfrm>
            <a:off x="9886205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9" name="Google Shape;579;p27"/>
          <p:cNvSpPr/>
          <p:nvPr/>
        </p:nvSpPr>
        <p:spPr>
          <a:xfrm>
            <a:off x="9886205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167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0" name="Google Shape;580;p27"/>
          <p:cNvSpPr/>
          <p:nvPr/>
        </p:nvSpPr>
        <p:spPr>
          <a:xfrm>
            <a:off x="9886205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1"/>
                </a:moveTo>
                <a:cubicBezTo>
                  <a:pt x="167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1" name="Google Shape;581;p27"/>
          <p:cNvSpPr/>
          <p:nvPr/>
        </p:nvSpPr>
        <p:spPr>
          <a:xfrm>
            <a:off x="10780652" y="3696617"/>
            <a:ext cx="149316" cy="152775"/>
          </a:xfrm>
          <a:custGeom>
            <a:avLst/>
            <a:gdLst/>
            <a:ahLst/>
            <a:cxnLst/>
            <a:rect l="l" t="t" r="r" b="b"/>
            <a:pathLst>
              <a:path w="4271" h="4370" extrusionOk="0">
                <a:moveTo>
                  <a:pt x="2135" y="0"/>
                </a:moveTo>
                <a:cubicBezTo>
                  <a:pt x="968" y="0"/>
                  <a:pt x="0" y="967"/>
                  <a:pt x="0" y="2168"/>
                </a:cubicBezTo>
                <a:cubicBezTo>
                  <a:pt x="0" y="3403"/>
                  <a:pt x="968" y="4370"/>
                  <a:pt x="2135" y="4370"/>
                </a:cubicBezTo>
                <a:cubicBezTo>
                  <a:pt x="3336" y="4370"/>
                  <a:pt x="4270" y="3403"/>
                  <a:pt x="4270" y="2168"/>
                </a:cubicBezTo>
                <a:cubicBezTo>
                  <a:pt x="4270" y="967"/>
                  <a:pt x="3336" y="0"/>
                  <a:pt x="2135" y="0"/>
                </a:cubicBezTo>
                <a:close/>
              </a:path>
            </a:pathLst>
          </a:custGeom>
          <a:solidFill>
            <a:srgbClr val="E0F3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2" name="Google Shape;582;p27"/>
          <p:cNvSpPr/>
          <p:nvPr/>
        </p:nvSpPr>
        <p:spPr>
          <a:xfrm>
            <a:off x="10780652" y="3696619"/>
            <a:ext cx="149316" cy="149279"/>
          </a:xfrm>
          <a:custGeom>
            <a:avLst/>
            <a:gdLst/>
            <a:ahLst/>
            <a:cxnLst/>
            <a:rect l="l" t="t" r="r" b="b"/>
            <a:pathLst>
              <a:path w="4271" h="4270" extrusionOk="0">
                <a:moveTo>
                  <a:pt x="2135" y="0"/>
                </a:moveTo>
                <a:cubicBezTo>
                  <a:pt x="968" y="0"/>
                  <a:pt x="0" y="934"/>
                  <a:pt x="0" y="2135"/>
                </a:cubicBezTo>
                <a:cubicBezTo>
                  <a:pt x="0" y="3302"/>
                  <a:pt x="968" y="4270"/>
                  <a:pt x="2135" y="4270"/>
                </a:cubicBezTo>
                <a:cubicBezTo>
                  <a:pt x="3336" y="4270"/>
                  <a:pt x="4270" y="3302"/>
                  <a:pt x="4270" y="2135"/>
                </a:cubicBezTo>
                <a:cubicBezTo>
                  <a:pt x="4270" y="934"/>
                  <a:pt x="3336" y="0"/>
                  <a:pt x="2135" y="0"/>
                </a:cubicBezTo>
                <a:close/>
              </a:path>
            </a:pathLst>
          </a:custGeom>
          <a:solidFill>
            <a:srgbClr val="B6BAD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3" name="Google Shape;583;p27"/>
          <p:cNvSpPr/>
          <p:nvPr/>
        </p:nvSpPr>
        <p:spPr>
          <a:xfrm>
            <a:off x="10794639" y="3709445"/>
            <a:ext cx="122500" cy="123620"/>
          </a:xfrm>
          <a:custGeom>
            <a:avLst/>
            <a:gdLst/>
            <a:ahLst/>
            <a:cxnLst/>
            <a:rect l="l" t="t" r="r" b="b"/>
            <a:pathLst>
              <a:path w="3504" h="3536" extrusionOk="0">
                <a:moveTo>
                  <a:pt x="1735" y="0"/>
                </a:moveTo>
                <a:cubicBezTo>
                  <a:pt x="768" y="0"/>
                  <a:pt x="1" y="801"/>
                  <a:pt x="1" y="1768"/>
                </a:cubicBezTo>
                <a:cubicBezTo>
                  <a:pt x="1" y="2735"/>
                  <a:pt x="768" y="3536"/>
                  <a:pt x="1735" y="3536"/>
                </a:cubicBezTo>
                <a:cubicBezTo>
                  <a:pt x="2703" y="3536"/>
                  <a:pt x="3503" y="2735"/>
                  <a:pt x="3503" y="1768"/>
                </a:cubicBezTo>
                <a:cubicBezTo>
                  <a:pt x="3503" y="801"/>
                  <a:pt x="2703" y="0"/>
                  <a:pt x="1735" y="0"/>
                </a:cubicBezTo>
                <a:close/>
              </a:path>
            </a:pathLst>
          </a:custGeom>
          <a:solidFill>
            <a:srgbClr val="D0D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4" name="Google Shape;584;p27"/>
          <p:cNvSpPr/>
          <p:nvPr/>
        </p:nvSpPr>
        <p:spPr>
          <a:xfrm>
            <a:off x="10794639" y="3770067"/>
            <a:ext cx="122500" cy="62997"/>
          </a:xfrm>
          <a:custGeom>
            <a:avLst/>
            <a:gdLst/>
            <a:ahLst/>
            <a:cxnLst/>
            <a:rect l="l" t="t" r="r" b="b"/>
            <a:pathLst>
              <a:path w="3504" h="1802" extrusionOk="0">
                <a:moveTo>
                  <a:pt x="1" y="1"/>
                </a:moveTo>
                <a:cubicBezTo>
                  <a:pt x="1" y="1"/>
                  <a:pt x="1" y="34"/>
                  <a:pt x="1" y="34"/>
                </a:cubicBezTo>
                <a:cubicBezTo>
                  <a:pt x="1" y="1001"/>
                  <a:pt x="768" y="1802"/>
                  <a:pt x="1735" y="1802"/>
                </a:cubicBezTo>
                <a:cubicBezTo>
                  <a:pt x="2703" y="1802"/>
                  <a:pt x="3503" y="1001"/>
                  <a:pt x="3503" y="34"/>
                </a:cubicBezTo>
                <a:cubicBezTo>
                  <a:pt x="3503" y="34"/>
                  <a:pt x="3503" y="34"/>
                  <a:pt x="3503" y="1"/>
                </a:cubicBezTo>
                <a:cubicBezTo>
                  <a:pt x="3503" y="968"/>
                  <a:pt x="2703" y="1735"/>
                  <a:pt x="1735" y="1735"/>
                </a:cubicBezTo>
                <a:cubicBezTo>
                  <a:pt x="768" y="1735"/>
                  <a:pt x="1" y="968"/>
                  <a:pt x="1" y="1"/>
                </a:cubicBezTo>
                <a:close/>
              </a:path>
            </a:pathLst>
          </a:custGeom>
          <a:solidFill>
            <a:srgbClr val="E0F3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5" name="Google Shape;585;p27"/>
          <p:cNvSpPr/>
          <p:nvPr/>
        </p:nvSpPr>
        <p:spPr>
          <a:xfrm>
            <a:off x="7425326" y="3602231"/>
            <a:ext cx="91888" cy="42100"/>
          </a:xfrm>
          <a:custGeom>
            <a:avLst/>
            <a:gdLst/>
            <a:ahLst/>
            <a:cxnLst/>
            <a:rect l="l" t="t" r="r" b="b"/>
            <a:pathLst>
              <a:path w="2259" h="1035" extrusionOk="0">
                <a:moveTo>
                  <a:pt x="125" y="899"/>
                </a:moveTo>
                <a:lnTo>
                  <a:pt x="125" y="899"/>
                </a:lnTo>
                <a:cubicBezTo>
                  <a:pt x="132" y="943"/>
                  <a:pt x="142" y="989"/>
                  <a:pt x="157" y="1035"/>
                </a:cubicBezTo>
                <a:cubicBezTo>
                  <a:pt x="157" y="1001"/>
                  <a:pt x="157" y="1001"/>
                  <a:pt x="157" y="1001"/>
                </a:cubicBezTo>
                <a:cubicBezTo>
                  <a:pt x="144" y="967"/>
                  <a:pt x="133" y="933"/>
                  <a:pt x="125" y="899"/>
                </a:cubicBezTo>
                <a:close/>
                <a:moveTo>
                  <a:pt x="891" y="1"/>
                </a:moveTo>
                <a:cubicBezTo>
                  <a:pt x="329" y="1"/>
                  <a:pt x="1" y="409"/>
                  <a:pt x="125" y="899"/>
                </a:cubicBezTo>
                <a:lnTo>
                  <a:pt x="125" y="899"/>
                </a:lnTo>
                <a:cubicBezTo>
                  <a:pt x="49" y="429"/>
                  <a:pt x="373" y="67"/>
                  <a:pt x="891" y="67"/>
                </a:cubicBezTo>
                <a:cubicBezTo>
                  <a:pt x="1491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58" y="1"/>
                  <a:pt x="891" y="1"/>
                </a:cubicBezTo>
                <a:close/>
              </a:path>
            </a:pathLst>
          </a:custGeom>
          <a:solidFill>
            <a:srgbClr val="FFFF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6" name="Google Shape;586;p27"/>
          <p:cNvSpPr/>
          <p:nvPr/>
        </p:nvSpPr>
        <p:spPr>
          <a:xfrm>
            <a:off x="7582739" y="3602231"/>
            <a:ext cx="91849" cy="42100"/>
          </a:xfrm>
          <a:custGeom>
            <a:avLst/>
            <a:gdLst/>
            <a:ahLst/>
            <a:cxnLst/>
            <a:rect l="l" t="t" r="r" b="b"/>
            <a:pathLst>
              <a:path w="2258" h="1035" extrusionOk="0">
                <a:moveTo>
                  <a:pt x="124" y="899"/>
                </a:moveTo>
                <a:cubicBezTo>
                  <a:pt x="131" y="943"/>
                  <a:pt x="142" y="989"/>
                  <a:pt x="156" y="1035"/>
                </a:cubicBezTo>
                <a:cubicBezTo>
                  <a:pt x="156" y="1001"/>
                  <a:pt x="156" y="1001"/>
                  <a:pt x="156" y="1001"/>
                </a:cubicBezTo>
                <a:cubicBezTo>
                  <a:pt x="143" y="967"/>
                  <a:pt x="133" y="933"/>
                  <a:pt x="124" y="899"/>
                </a:cubicBezTo>
                <a:close/>
                <a:moveTo>
                  <a:pt x="890" y="1"/>
                </a:moveTo>
                <a:cubicBezTo>
                  <a:pt x="328" y="1"/>
                  <a:pt x="0" y="409"/>
                  <a:pt x="124" y="899"/>
                </a:cubicBezTo>
                <a:lnTo>
                  <a:pt x="124" y="899"/>
                </a:lnTo>
                <a:cubicBezTo>
                  <a:pt x="49" y="429"/>
                  <a:pt x="372" y="67"/>
                  <a:pt x="890" y="67"/>
                </a:cubicBezTo>
                <a:cubicBezTo>
                  <a:pt x="1490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57" y="1"/>
                  <a:pt x="890" y="1"/>
                </a:cubicBezTo>
                <a:close/>
              </a:path>
            </a:pathLst>
          </a:custGeom>
          <a:solidFill>
            <a:srgbClr val="FF528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7" name="Google Shape;587;p27"/>
          <p:cNvSpPr/>
          <p:nvPr/>
        </p:nvSpPr>
        <p:spPr>
          <a:xfrm>
            <a:off x="7740107" y="3602231"/>
            <a:ext cx="91888" cy="42100"/>
          </a:xfrm>
          <a:custGeom>
            <a:avLst/>
            <a:gdLst/>
            <a:ahLst/>
            <a:cxnLst/>
            <a:rect l="l" t="t" r="r" b="b"/>
            <a:pathLst>
              <a:path w="2259" h="1035" extrusionOk="0">
                <a:moveTo>
                  <a:pt x="124" y="899"/>
                </a:moveTo>
                <a:cubicBezTo>
                  <a:pt x="131" y="943"/>
                  <a:pt x="142" y="989"/>
                  <a:pt x="157" y="1035"/>
                </a:cubicBezTo>
                <a:cubicBezTo>
                  <a:pt x="157" y="1001"/>
                  <a:pt x="157" y="1001"/>
                  <a:pt x="157" y="1001"/>
                </a:cubicBezTo>
                <a:cubicBezTo>
                  <a:pt x="144" y="967"/>
                  <a:pt x="133" y="933"/>
                  <a:pt x="124" y="899"/>
                </a:cubicBezTo>
                <a:close/>
                <a:moveTo>
                  <a:pt x="890" y="1"/>
                </a:moveTo>
                <a:cubicBezTo>
                  <a:pt x="329" y="1"/>
                  <a:pt x="1" y="409"/>
                  <a:pt x="124" y="899"/>
                </a:cubicBezTo>
                <a:lnTo>
                  <a:pt x="124" y="899"/>
                </a:lnTo>
                <a:cubicBezTo>
                  <a:pt x="49" y="429"/>
                  <a:pt x="372" y="67"/>
                  <a:pt x="890" y="67"/>
                </a:cubicBezTo>
                <a:cubicBezTo>
                  <a:pt x="1491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91" y="1"/>
                  <a:pt x="890" y="1"/>
                </a:cubicBezTo>
                <a:close/>
              </a:path>
            </a:pathLst>
          </a:custGeom>
          <a:solidFill>
            <a:srgbClr val="45FF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8" name="Google Shape;588;p27"/>
          <p:cNvSpPr/>
          <p:nvPr/>
        </p:nvSpPr>
        <p:spPr>
          <a:xfrm>
            <a:off x="9441900" y="3103034"/>
            <a:ext cx="36" cy="69989"/>
          </a:xfrm>
          <a:custGeom>
            <a:avLst/>
            <a:gdLst/>
            <a:ahLst/>
            <a:cxnLst/>
            <a:rect l="l" t="t" r="r" b="b"/>
            <a:pathLst>
              <a:path w="1" h="2002" extrusionOk="0">
                <a:moveTo>
                  <a:pt x="0" y="2002"/>
                </a:moveTo>
                <a:lnTo>
                  <a:pt x="0" y="0"/>
                </a:lnTo>
              </a:path>
            </a:pathLst>
          </a:custGeom>
          <a:solidFill>
            <a:srgbClr val="1FFF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9" name="Google Shape;589;p27"/>
          <p:cNvSpPr/>
          <p:nvPr/>
        </p:nvSpPr>
        <p:spPr>
          <a:xfrm>
            <a:off x="10307193" y="3112728"/>
            <a:ext cx="143476" cy="43211"/>
          </a:xfrm>
          <a:custGeom>
            <a:avLst/>
            <a:gdLst/>
            <a:ahLst/>
            <a:cxnLst/>
            <a:rect l="l" t="t" r="r" b="b"/>
            <a:pathLst>
              <a:path w="4104" h="1236" extrusionOk="0">
                <a:moveTo>
                  <a:pt x="634" y="1"/>
                </a:moveTo>
                <a:cubicBezTo>
                  <a:pt x="301" y="1"/>
                  <a:pt x="0" y="268"/>
                  <a:pt x="0" y="601"/>
                </a:cubicBezTo>
                <a:cubicBezTo>
                  <a:pt x="0" y="968"/>
                  <a:pt x="301" y="1235"/>
                  <a:pt x="634" y="1235"/>
                </a:cubicBezTo>
                <a:lnTo>
                  <a:pt x="3470" y="1235"/>
                </a:lnTo>
                <a:cubicBezTo>
                  <a:pt x="3803" y="1235"/>
                  <a:pt x="4103" y="968"/>
                  <a:pt x="4103" y="601"/>
                </a:cubicBezTo>
                <a:cubicBezTo>
                  <a:pt x="4103" y="268"/>
                  <a:pt x="3803" y="1"/>
                  <a:pt x="3470" y="1"/>
                </a:cubicBezTo>
                <a:close/>
              </a:path>
            </a:pathLst>
          </a:custGeom>
          <a:solidFill>
            <a:srgbClr val="FF3E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0" name="Google Shape;590;p27"/>
          <p:cNvSpPr/>
          <p:nvPr/>
        </p:nvSpPr>
        <p:spPr>
          <a:xfrm>
            <a:off x="10477448" y="3112728"/>
            <a:ext cx="143476" cy="43211"/>
          </a:xfrm>
          <a:custGeom>
            <a:avLst/>
            <a:gdLst/>
            <a:ahLst/>
            <a:cxnLst/>
            <a:rect l="l" t="t" r="r" b="b"/>
            <a:pathLst>
              <a:path w="4104" h="1236" extrusionOk="0">
                <a:moveTo>
                  <a:pt x="634" y="1"/>
                </a:moveTo>
                <a:cubicBezTo>
                  <a:pt x="301" y="1"/>
                  <a:pt x="1" y="268"/>
                  <a:pt x="1" y="601"/>
                </a:cubicBezTo>
                <a:cubicBezTo>
                  <a:pt x="1" y="968"/>
                  <a:pt x="301" y="1235"/>
                  <a:pt x="634" y="1235"/>
                </a:cubicBezTo>
                <a:lnTo>
                  <a:pt x="3470" y="1235"/>
                </a:lnTo>
                <a:cubicBezTo>
                  <a:pt x="3803" y="1235"/>
                  <a:pt x="4103" y="968"/>
                  <a:pt x="4103" y="601"/>
                </a:cubicBezTo>
                <a:cubicBezTo>
                  <a:pt x="4103" y="268"/>
                  <a:pt x="3803" y="1"/>
                  <a:pt x="3470" y="1"/>
                </a:cubicBezTo>
                <a:close/>
              </a:path>
            </a:pathLst>
          </a:custGeom>
          <a:solidFill>
            <a:srgbClr val="FF3E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1" name="Google Shape;591;p27"/>
          <p:cNvSpPr/>
          <p:nvPr/>
        </p:nvSpPr>
        <p:spPr>
          <a:xfrm>
            <a:off x="10092611" y="3364615"/>
            <a:ext cx="929481" cy="43211"/>
          </a:xfrm>
          <a:custGeom>
            <a:avLst/>
            <a:gdLst/>
            <a:ahLst/>
            <a:cxnLst/>
            <a:rect l="l" t="t" r="r" b="b"/>
            <a:pathLst>
              <a:path w="26587" h="1236" extrusionOk="0">
                <a:moveTo>
                  <a:pt x="634" y="1"/>
                </a:moveTo>
                <a:cubicBezTo>
                  <a:pt x="301" y="1"/>
                  <a:pt x="1" y="268"/>
                  <a:pt x="1" y="601"/>
                </a:cubicBezTo>
                <a:cubicBezTo>
                  <a:pt x="1" y="968"/>
                  <a:pt x="301" y="1235"/>
                  <a:pt x="634" y="1235"/>
                </a:cubicBezTo>
                <a:lnTo>
                  <a:pt x="25953" y="1235"/>
                </a:lnTo>
                <a:cubicBezTo>
                  <a:pt x="26286" y="1235"/>
                  <a:pt x="26586" y="968"/>
                  <a:pt x="26586" y="601"/>
                </a:cubicBezTo>
                <a:cubicBezTo>
                  <a:pt x="26586" y="268"/>
                  <a:pt x="26286" y="1"/>
                  <a:pt x="25953" y="1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2" name="Google Shape;592;p27"/>
          <p:cNvSpPr/>
          <p:nvPr/>
        </p:nvSpPr>
        <p:spPr>
          <a:xfrm>
            <a:off x="10791143" y="3453276"/>
            <a:ext cx="181967" cy="44329"/>
          </a:xfrm>
          <a:custGeom>
            <a:avLst/>
            <a:gdLst/>
            <a:ahLst/>
            <a:cxnLst/>
            <a:rect l="l" t="t" r="r" b="b"/>
            <a:pathLst>
              <a:path w="5205" h="1268" extrusionOk="0">
                <a:moveTo>
                  <a:pt x="634" y="0"/>
                </a:moveTo>
                <a:cubicBezTo>
                  <a:pt x="267" y="0"/>
                  <a:pt x="1" y="300"/>
                  <a:pt x="1" y="634"/>
                </a:cubicBezTo>
                <a:cubicBezTo>
                  <a:pt x="1" y="1001"/>
                  <a:pt x="267" y="1268"/>
                  <a:pt x="634" y="1268"/>
                </a:cubicBezTo>
                <a:lnTo>
                  <a:pt x="4571" y="1268"/>
                </a:lnTo>
                <a:cubicBezTo>
                  <a:pt x="4937" y="1268"/>
                  <a:pt x="5204" y="1001"/>
                  <a:pt x="5204" y="634"/>
                </a:cubicBezTo>
                <a:cubicBezTo>
                  <a:pt x="5204" y="300"/>
                  <a:pt x="4937" y="0"/>
                  <a:pt x="4571" y="0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3" name="Google Shape;593;p27"/>
          <p:cNvSpPr/>
          <p:nvPr/>
        </p:nvSpPr>
        <p:spPr>
          <a:xfrm>
            <a:off x="10599911" y="3453276"/>
            <a:ext cx="164452" cy="44329"/>
          </a:xfrm>
          <a:custGeom>
            <a:avLst/>
            <a:gdLst/>
            <a:ahLst/>
            <a:cxnLst/>
            <a:rect l="l" t="t" r="r" b="b"/>
            <a:pathLst>
              <a:path w="4704" h="1268" extrusionOk="0">
                <a:moveTo>
                  <a:pt x="634" y="0"/>
                </a:moveTo>
                <a:cubicBezTo>
                  <a:pt x="300" y="0"/>
                  <a:pt x="0" y="300"/>
                  <a:pt x="0" y="634"/>
                </a:cubicBezTo>
                <a:cubicBezTo>
                  <a:pt x="0" y="1001"/>
                  <a:pt x="300" y="1268"/>
                  <a:pt x="634" y="1268"/>
                </a:cubicBezTo>
                <a:lnTo>
                  <a:pt x="4070" y="1268"/>
                </a:lnTo>
                <a:cubicBezTo>
                  <a:pt x="4437" y="1268"/>
                  <a:pt x="4703" y="1001"/>
                  <a:pt x="4703" y="634"/>
                </a:cubicBezTo>
                <a:cubicBezTo>
                  <a:pt x="4703" y="300"/>
                  <a:pt x="4403" y="0"/>
                  <a:pt x="4070" y="0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4" name="Google Shape;594;p27"/>
          <p:cNvSpPr/>
          <p:nvPr/>
        </p:nvSpPr>
        <p:spPr>
          <a:xfrm>
            <a:off x="10452975" y="2830532"/>
            <a:ext cx="866484" cy="727728"/>
          </a:xfrm>
          <a:custGeom>
            <a:avLst/>
            <a:gdLst/>
            <a:ahLst/>
            <a:cxnLst/>
            <a:rect l="l" t="t" r="r" b="b"/>
            <a:pathLst>
              <a:path w="24785" h="20816" extrusionOk="0">
                <a:moveTo>
                  <a:pt x="20815" y="0"/>
                </a:moveTo>
                <a:lnTo>
                  <a:pt x="0" y="20815"/>
                </a:lnTo>
                <a:lnTo>
                  <a:pt x="4303" y="20815"/>
                </a:lnTo>
                <a:lnTo>
                  <a:pt x="24584" y="534"/>
                </a:lnTo>
                <a:lnTo>
                  <a:pt x="24784" y="0"/>
                </a:lnTo>
                <a:close/>
              </a:path>
            </a:pathLst>
          </a:custGeom>
          <a:solidFill>
            <a:srgbClr val="E1F1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5" name="Google Shape;595;p27"/>
          <p:cNvSpPr/>
          <p:nvPr/>
        </p:nvSpPr>
        <p:spPr>
          <a:xfrm>
            <a:off x="6553831" y="1396086"/>
            <a:ext cx="3499375" cy="2271425"/>
          </a:xfrm>
          <a:custGeom>
            <a:avLst/>
            <a:gdLst/>
            <a:ahLst/>
            <a:cxnLst/>
            <a:rect l="l" t="t" r="r" b="b"/>
            <a:pathLst>
              <a:path w="86029" h="55841" extrusionOk="0">
                <a:moveTo>
                  <a:pt x="2102" y="1"/>
                </a:moveTo>
                <a:cubicBezTo>
                  <a:pt x="935" y="1"/>
                  <a:pt x="1" y="935"/>
                  <a:pt x="1" y="2102"/>
                </a:cubicBezTo>
                <a:lnTo>
                  <a:pt x="1" y="53739"/>
                </a:lnTo>
                <a:cubicBezTo>
                  <a:pt x="1" y="54907"/>
                  <a:pt x="935" y="55841"/>
                  <a:pt x="2102" y="55841"/>
                </a:cubicBezTo>
                <a:lnTo>
                  <a:pt x="83894" y="55841"/>
                </a:lnTo>
                <a:cubicBezTo>
                  <a:pt x="85062" y="55841"/>
                  <a:pt x="86029" y="54907"/>
                  <a:pt x="86029" y="53739"/>
                </a:cubicBezTo>
                <a:lnTo>
                  <a:pt x="86029" y="2102"/>
                </a:lnTo>
                <a:cubicBezTo>
                  <a:pt x="86029" y="935"/>
                  <a:pt x="85062" y="1"/>
                  <a:pt x="83894" y="1"/>
                </a:cubicBezTo>
                <a:close/>
              </a:path>
            </a:pathLst>
          </a:custGeom>
          <a:solidFill>
            <a:srgbClr val="B8B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6" name="Google Shape;596;p27"/>
          <p:cNvSpPr/>
          <p:nvPr/>
        </p:nvSpPr>
        <p:spPr>
          <a:xfrm>
            <a:off x="6553831" y="1396084"/>
            <a:ext cx="3499375" cy="366416"/>
          </a:xfrm>
          <a:custGeom>
            <a:avLst/>
            <a:gdLst/>
            <a:ahLst/>
            <a:cxnLst/>
            <a:rect l="l" t="t" r="r" b="b"/>
            <a:pathLst>
              <a:path w="86029" h="9008" extrusionOk="0">
                <a:moveTo>
                  <a:pt x="2436" y="1"/>
                </a:moveTo>
                <a:cubicBezTo>
                  <a:pt x="1102" y="1"/>
                  <a:pt x="1" y="1068"/>
                  <a:pt x="1" y="2436"/>
                </a:cubicBezTo>
                <a:lnTo>
                  <a:pt x="1" y="9007"/>
                </a:lnTo>
                <a:lnTo>
                  <a:pt x="86029" y="9007"/>
                </a:lnTo>
                <a:lnTo>
                  <a:pt x="86029" y="2436"/>
                </a:lnTo>
                <a:cubicBezTo>
                  <a:pt x="86029" y="1102"/>
                  <a:pt x="84928" y="1"/>
                  <a:pt x="83594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7" name="Google Shape;597;p27"/>
          <p:cNvSpPr/>
          <p:nvPr/>
        </p:nvSpPr>
        <p:spPr>
          <a:xfrm>
            <a:off x="6694973" y="1872345"/>
            <a:ext cx="3223911" cy="1675756"/>
          </a:xfrm>
          <a:custGeom>
            <a:avLst/>
            <a:gdLst/>
            <a:ahLst/>
            <a:cxnLst/>
            <a:rect l="l" t="t" r="r" b="b"/>
            <a:pathLst>
              <a:path w="79257" h="41197" extrusionOk="0">
                <a:moveTo>
                  <a:pt x="77522" y="41196"/>
                </a:moveTo>
                <a:lnTo>
                  <a:pt x="1735" y="41196"/>
                </a:lnTo>
                <a:cubicBezTo>
                  <a:pt x="767" y="41196"/>
                  <a:pt x="0" y="40429"/>
                  <a:pt x="0" y="39462"/>
                </a:cubicBezTo>
                <a:lnTo>
                  <a:pt x="0" y="1735"/>
                </a:lnTo>
                <a:cubicBezTo>
                  <a:pt x="0" y="768"/>
                  <a:pt x="767" y="0"/>
                  <a:pt x="1735" y="0"/>
                </a:cubicBezTo>
                <a:lnTo>
                  <a:pt x="77522" y="0"/>
                </a:lnTo>
                <a:cubicBezTo>
                  <a:pt x="78489" y="0"/>
                  <a:pt x="79257" y="768"/>
                  <a:pt x="79257" y="1735"/>
                </a:cubicBezTo>
                <a:lnTo>
                  <a:pt x="79257" y="39462"/>
                </a:lnTo>
                <a:cubicBezTo>
                  <a:pt x="79257" y="40429"/>
                  <a:pt x="78489" y="41196"/>
                  <a:pt x="77522" y="41196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8" name="Google Shape;598;p27"/>
          <p:cNvSpPr/>
          <p:nvPr/>
        </p:nvSpPr>
        <p:spPr>
          <a:xfrm>
            <a:off x="6788566" y="1970042"/>
            <a:ext cx="76025" cy="154693"/>
          </a:xfrm>
          <a:custGeom>
            <a:avLst/>
            <a:gdLst/>
            <a:ahLst/>
            <a:cxnLst/>
            <a:rect l="l" t="t" r="r" b="b"/>
            <a:pathLst>
              <a:path w="1869" h="3803" fill="none" extrusionOk="0">
                <a:moveTo>
                  <a:pt x="1869" y="0"/>
                </a:moveTo>
                <a:lnTo>
                  <a:pt x="1" y="1901"/>
                </a:lnTo>
                <a:lnTo>
                  <a:pt x="1869" y="3803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9" name="Google Shape;599;p27"/>
          <p:cNvSpPr/>
          <p:nvPr/>
        </p:nvSpPr>
        <p:spPr>
          <a:xfrm>
            <a:off x="7058559" y="1970042"/>
            <a:ext cx="77408" cy="154693"/>
          </a:xfrm>
          <a:custGeom>
            <a:avLst/>
            <a:gdLst/>
            <a:ahLst/>
            <a:cxnLst/>
            <a:rect l="l" t="t" r="r" b="b"/>
            <a:pathLst>
              <a:path w="1903" h="3803" fill="none" extrusionOk="0">
                <a:moveTo>
                  <a:pt x="1" y="0"/>
                </a:moveTo>
                <a:lnTo>
                  <a:pt x="1902" y="1901"/>
                </a:lnTo>
                <a:lnTo>
                  <a:pt x="1" y="3803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0" name="Google Shape;600;p27"/>
          <p:cNvSpPr/>
          <p:nvPr/>
        </p:nvSpPr>
        <p:spPr>
          <a:xfrm>
            <a:off x="6929663" y="1970041"/>
            <a:ext cx="61097" cy="168281"/>
          </a:xfrm>
          <a:custGeom>
            <a:avLst/>
            <a:gdLst/>
            <a:ahLst/>
            <a:cxnLst/>
            <a:rect l="l" t="t" r="r" b="b"/>
            <a:pathLst>
              <a:path w="1502" h="4137" fill="none" extrusionOk="0">
                <a:moveTo>
                  <a:pt x="1" y="4136"/>
                </a:moveTo>
                <a:lnTo>
                  <a:pt x="1502" y="0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1" name="Google Shape;601;p27"/>
          <p:cNvSpPr/>
          <p:nvPr/>
        </p:nvSpPr>
        <p:spPr>
          <a:xfrm>
            <a:off x="7195595" y="2117895"/>
            <a:ext cx="43484" cy="43484"/>
          </a:xfrm>
          <a:custGeom>
            <a:avLst/>
            <a:gdLst/>
            <a:ahLst/>
            <a:cxnLst/>
            <a:rect l="l" t="t" r="r" b="b"/>
            <a:pathLst>
              <a:path w="1069" h="1069" extrusionOk="0">
                <a:moveTo>
                  <a:pt x="535" y="1"/>
                </a:moveTo>
                <a:cubicBezTo>
                  <a:pt x="234" y="1"/>
                  <a:pt x="1" y="234"/>
                  <a:pt x="1" y="535"/>
                </a:cubicBezTo>
                <a:cubicBezTo>
                  <a:pt x="1" y="802"/>
                  <a:pt x="234" y="1068"/>
                  <a:pt x="535" y="1068"/>
                </a:cubicBezTo>
                <a:cubicBezTo>
                  <a:pt x="835" y="1068"/>
                  <a:pt x="1068" y="802"/>
                  <a:pt x="1068" y="535"/>
                </a:cubicBezTo>
                <a:cubicBezTo>
                  <a:pt x="1068" y="234"/>
                  <a:pt x="835" y="1"/>
                  <a:pt x="535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2" name="Google Shape;602;p27"/>
          <p:cNvSpPr/>
          <p:nvPr/>
        </p:nvSpPr>
        <p:spPr>
          <a:xfrm>
            <a:off x="7259377" y="2117895"/>
            <a:ext cx="43444" cy="43484"/>
          </a:xfrm>
          <a:custGeom>
            <a:avLst/>
            <a:gdLst/>
            <a:ahLst/>
            <a:cxnLst/>
            <a:rect l="l" t="t" r="r" b="b"/>
            <a:pathLst>
              <a:path w="1068" h="1069" extrusionOk="0">
                <a:moveTo>
                  <a:pt x="534" y="1"/>
                </a:moveTo>
                <a:cubicBezTo>
                  <a:pt x="267" y="1"/>
                  <a:pt x="0" y="234"/>
                  <a:pt x="0" y="535"/>
                </a:cubicBezTo>
                <a:cubicBezTo>
                  <a:pt x="0" y="802"/>
                  <a:pt x="267" y="1068"/>
                  <a:pt x="534" y="1068"/>
                </a:cubicBezTo>
                <a:cubicBezTo>
                  <a:pt x="834" y="1068"/>
                  <a:pt x="1068" y="802"/>
                  <a:pt x="1068" y="535"/>
                </a:cubicBezTo>
                <a:cubicBezTo>
                  <a:pt x="1068" y="234"/>
                  <a:pt x="834" y="1"/>
                  <a:pt x="534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3" name="Google Shape;603;p27"/>
          <p:cNvSpPr/>
          <p:nvPr/>
        </p:nvSpPr>
        <p:spPr>
          <a:xfrm>
            <a:off x="7350285" y="2117895"/>
            <a:ext cx="43444" cy="43484"/>
          </a:xfrm>
          <a:custGeom>
            <a:avLst/>
            <a:gdLst/>
            <a:ahLst/>
            <a:cxnLst/>
            <a:rect l="l" t="t" r="r" b="b"/>
            <a:pathLst>
              <a:path w="1068" h="1069" extrusionOk="0">
                <a:moveTo>
                  <a:pt x="534" y="1"/>
                </a:moveTo>
                <a:cubicBezTo>
                  <a:pt x="234" y="1"/>
                  <a:pt x="0" y="234"/>
                  <a:pt x="0" y="535"/>
                </a:cubicBezTo>
                <a:cubicBezTo>
                  <a:pt x="0" y="802"/>
                  <a:pt x="234" y="1068"/>
                  <a:pt x="534" y="1068"/>
                </a:cubicBezTo>
                <a:cubicBezTo>
                  <a:pt x="834" y="1068"/>
                  <a:pt x="1068" y="802"/>
                  <a:pt x="1068" y="535"/>
                </a:cubicBezTo>
                <a:cubicBezTo>
                  <a:pt x="1068" y="234"/>
                  <a:pt x="834" y="1"/>
                  <a:pt x="534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4" name="Google Shape;604;p27"/>
          <p:cNvSpPr/>
          <p:nvPr/>
        </p:nvSpPr>
        <p:spPr>
          <a:xfrm>
            <a:off x="6826556" y="2295644"/>
            <a:ext cx="2316212" cy="41"/>
          </a:xfrm>
          <a:custGeom>
            <a:avLst/>
            <a:gdLst/>
            <a:ahLst/>
            <a:cxnLst/>
            <a:rect l="l" t="t" r="r" b="b"/>
            <a:pathLst>
              <a:path w="56942" h="1" fill="none" extrusionOk="0">
                <a:moveTo>
                  <a:pt x="1" y="1"/>
                </a:moveTo>
                <a:lnTo>
                  <a:pt x="56941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5" name="Google Shape;605;p27"/>
          <p:cNvSpPr/>
          <p:nvPr/>
        </p:nvSpPr>
        <p:spPr>
          <a:xfrm>
            <a:off x="9282359" y="2295644"/>
            <a:ext cx="179140" cy="41"/>
          </a:xfrm>
          <a:custGeom>
            <a:avLst/>
            <a:gdLst/>
            <a:ahLst/>
            <a:cxnLst/>
            <a:rect l="l" t="t" r="r" b="b"/>
            <a:pathLst>
              <a:path w="4404" h="1" fill="none" extrusionOk="0">
                <a:moveTo>
                  <a:pt x="0" y="1"/>
                </a:moveTo>
                <a:lnTo>
                  <a:pt x="4403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6" name="Google Shape;606;p27"/>
          <p:cNvSpPr/>
          <p:nvPr/>
        </p:nvSpPr>
        <p:spPr>
          <a:xfrm>
            <a:off x="9560492" y="2295644"/>
            <a:ext cx="227993" cy="41"/>
          </a:xfrm>
          <a:custGeom>
            <a:avLst/>
            <a:gdLst/>
            <a:ahLst/>
            <a:cxnLst/>
            <a:rect l="l" t="t" r="r" b="b"/>
            <a:pathLst>
              <a:path w="5605" h="1" fill="none" extrusionOk="0">
                <a:moveTo>
                  <a:pt x="0" y="1"/>
                </a:moveTo>
                <a:lnTo>
                  <a:pt x="5604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7" name="Google Shape;607;p27"/>
          <p:cNvSpPr/>
          <p:nvPr/>
        </p:nvSpPr>
        <p:spPr>
          <a:xfrm>
            <a:off x="6826555" y="2477458"/>
            <a:ext cx="1449188" cy="41"/>
          </a:xfrm>
          <a:custGeom>
            <a:avLst/>
            <a:gdLst/>
            <a:ahLst/>
            <a:cxnLst/>
            <a:rect l="l" t="t" r="r" b="b"/>
            <a:pathLst>
              <a:path w="35627" h="1" fill="none" extrusionOk="0">
                <a:moveTo>
                  <a:pt x="1" y="1"/>
                </a:moveTo>
                <a:lnTo>
                  <a:pt x="35626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8" name="Google Shape;608;p27"/>
          <p:cNvSpPr/>
          <p:nvPr/>
        </p:nvSpPr>
        <p:spPr>
          <a:xfrm>
            <a:off x="8489981" y="2477458"/>
            <a:ext cx="260575" cy="41"/>
          </a:xfrm>
          <a:custGeom>
            <a:avLst/>
            <a:gdLst/>
            <a:ahLst/>
            <a:cxnLst/>
            <a:rect l="l" t="t" r="r" b="b"/>
            <a:pathLst>
              <a:path w="6406" h="1" fill="none" extrusionOk="0">
                <a:moveTo>
                  <a:pt x="1" y="1"/>
                </a:moveTo>
                <a:lnTo>
                  <a:pt x="6405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9" name="Google Shape;609;p27"/>
          <p:cNvSpPr/>
          <p:nvPr/>
        </p:nvSpPr>
        <p:spPr>
          <a:xfrm>
            <a:off x="8044959" y="2581953"/>
            <a:ext cx="705620" cy="41"/>
          </a:xfrm>
          <a:custGeom>
            <a:avLst/>
            <a:gdLst/>
            <a:ahLst/>
            <a:cxnLst/>
            <a:rect l="l" t="t" r="r" b="b"/>
            <a:pathLst>
              <a:path w="17347" h="1" fill="none" extrusionOk="0">
                <a:moveTo>
                  <a:pt x="17346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0" name="Google Shape;610;p27"/>
          <p:cNvSpPr/>
          <p:nvPr/>
        </p:nvSpPr>
        <p:spPr>
          <a:xfrm>
            <a:off x="7806159" y="2581953"/>
            <a:ext cx="142532" cy="41"/>
          </a:xfrm>
          <a:custGeom>
            <a:avLst/>
            <a:gdLst/>
            <a:ahLst/>
            <a:cxnLst/>
            <a:rect l="l" t="t" r="r" b="b"/>
            <a:pathLst>
              <a:path w="3504" h="1" fill="none" extrusionOk="0">
                <a:moveTo>
                  <a:pt x="3503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1" name="Google Shape;611;p27"/>
          <p:cNvSpPr/>
          <p:nvPr/>
        </p:nvSpPr>
        <p:spPr>
          <a:xfrm>
            <a:off x="7551089" y="2581953"/>
            <a:ext cx="142491" cy="41"/>
          </a:xfrm>
          <a:custGeom>
            <a:avLst/>
            <a:gdLst/>
            <a:ahLst/>
            <a:cxnLst/>
            <a:rect l="l" t="t" r="r" b="b"/>
            <a:pathLst>
              <a:path w="3503" h="1" fill="none" extrusionOk="0">
                <a:moveTo>
                  <a:pt x="3503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2" name="Google Shape;612;p27"/>
          <p:cNvSpPr/>
          <p:nvPr/>
        </p:nvSpPr>
        <p:spPr>
          <a:xfrm>
            <a:off x="7297363" y="2581953"/>
            <a:ext cx="141148" cy="41"/>
          </a:xfrm>
          <a:custGeom>
            <a:avLst/>
            <a:gdLst/>
            <a:ahLst/>
            <a:cxnLst/>
            <a:rect l="l" t="t" r="r" b="b"/>
            <a:pathLst>
              <a:path w="3470" h="1" fill="none" extrusionOk="0">
                <a:moveTo>
                  <a:pt x="3470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3" name="Google Shape;613;p27"/>
          <p:cNvSpPr/>
          <p:nvPr/>
        </p:nvSpPr>
        <p:spPr>
          <a:xfrm>
            <a:off x="7042293" y="2581953"/>
            <a:ext cx="141148" cy="41"/>
          </a:xfrm>
          <a:custGeom>
            <a:avLst/>
            <a:gdLst/>
            <a:ahLst/>
            <a:cxnLst/>
            <a:rect l="l" t="t" r="r" b="b"/>
            <a:pathLst>
              <a:path w="3470" h="1" fill="none" extrusionOk="0">
                <a:moveTo>
                  <a:pt x="3470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4" name="Google Shape;614;p27"/>
          <p:cNvSpPr/>
          <p:nvPr/>
        </p:nvSpPr>
        <p:spPr>
          <a:xfrm>
            <a:off x="7042291" y="2709468"/>
            <a:ext cx="2196784" cy="41"/>
          </a:xfrm>
          <a:custGeom>
            <a:avLst/>
            <a:gdLst/>
            <a:ahLst/>
            <a:cxnLst/>
            <a:rect l="l" t="t" r="r" b="b"/>
            <a:pathLst>
              <a:path w="54006" h="1" fill="none" extrusionOk="0">
                <a:moveTo>
                  <a:pt x="54006" y="1"/>
                </a:moveTo>
                <a:lnTo>
                  <a:pt x="0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5" name="Google Shape;615;p27"/>
          <p:cNvSpPr/>
          <p:nvPr/>
        </p:nvSpPr>
        <p:spPr>
          <a:xfrm>
            <a:off x="6826555" y="2581953"/>
            <a:ext cx="51620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6" name="Google Shape;616;p27"/>
          <p:cNvSpPr/>
          <p:nvPr/>
        </p:nvSpPr>
        <p:spPr>
          <a:xfrm>
            <a:off x="6826555" y="2709468"/>
            <a:ext cx="51620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1"/>
                </a:moveTo>
                <a:lnTo>
                  <a:pt x="1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7" name="Google Shape;617;p27"/>
          <p:cNvSpPr/>
          <p:nvPr/>
        </p:nvSpPr>
        <p:spPr>
          <a:xfrm>
            <a:off x="6826555" y="2837021"/>
            <a:ext cx="51620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8" name="Google Shape;618;p27"/>
          <p:cNvSpPr/>
          <p:nvPr/>
        </p:nvSpPr>
        <p:spPr>
          <a:xfrm>
            <a:off x="6826555" y="2964536"/>
            <a:ext cx="51620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1"/>
                </a:moveTo>
                <a:lnTo>
                  <a:pt x="1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9" name="Google Shape;619;p27"/>
          <p:cNvSpPr/>
          <p:nvPr/>
        </p:nvSpPr>
        <p:spPr>
          <a:xfrm>
            <a:off x="9371883" y="2709468"/>
            <a:ext cx="302635" cy="41"/>
          </a:xfrm>
          <a:custGeom>
            <a:avLst/>
            <a:gdLst/>
            <a:ahLst/>
            <a:cxnLst/>
            <a:rect l="l" t="t" r="r" b="b"/>
            <a:pathLst>
              <a:path w="7440" h="1" fill="none" extrusionOk="0">
                <a:moveTo>
                  <a:pt x="1" y="1"/>
                </a:moveTo>
                <a:lnTo>
                  <a:pt x="7439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0" name="Google Shape;620;p27"/>
          <p:cNvSpPr/>
          <p:nvPr/>
        </p:nvSpPr>
        <p:spPr>
          <a:xfrm>
            <a:off x="7036884" y="2837021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0"/>
                </a:moveTo>
                <a:lnTo>
                  <a:pt x="14944" y="0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1" name="Google Shape;621;p27"/>
          <p:cNvSpPr/>
          <p:nvPr/>
        </p:nvSpPr>
        <p:spPr>
          <a:xfrm>
            <a:off x="7036884" y="2967261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1"/>
                </a:moveTo>
                <a:lnTo>
                  <a:pt x="14944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2" name="Google Shape;622;p27"/>
          <p:cNvSpPr/>
          <p:nvPr/>
        </p:nvSpPr>
        <p:spPr>
          <a:xfrm>
            <a:off x="7036884" y="3098885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0"/>
                </a:moveTo>
                <a:lnTo>
                  <a:pt x="14944" y="0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3" name="Google Shape;623;p27"/>
          <p:cNvSpPr/>
          <p:nvPr/>
        </p:nvSpPr>
        <p:spPr>
          <a:xfrm>
            <a:off x="7036884" y="3229125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1"/>
                </a:moveTo>
                <a:lnTo>
                  <a:pt x="14944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4" name="Google Shape;624;p27"/>
          <p:cNvSpPr/>
          <p:nvPr/>
        </p:nvSpPr>
        <p:spPr>
          <a:xfrm>
            <a:off x="8044959" y="3229125"/>
            <a:ext cx="1237508" cy="41"/>
          </a:xfrm>
          <a:custGeom>
            <a:avLst/>
            <a:gdLst/>
            <a:ahLst/>
            <a:cxnLst/>
            <a:rect l="l" t="t" r="r" b="b"/>
            <a:pathLst>
              <a:path w="30423" h="1" fill="none" extrusionOk="0">
                <a:moveTo>
                  <a:pt x="0" y="1"/>
                </a:moveTo>
                <a:lnTo>
                  <a:pt x="30422" y="1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5" name="Google Shape;625;p27"/>
          <p:cNvSpPr/>
          <p:nvPr/>
        </p:nvSpPr>
        <p:spPr>
          <a:xfrm>
            <a:off x="8778973" y="3098885"/>
            <a:ext cx="503455" cy="41"/>
          </a:xfrm>
          <a:custGeom>
            <a:avLst/>
            <a:gdLst/>
            <a:ahLst/>
            <a:cxnLst/>
            <a:rect l="l" t="t" r="r" b="b"/>
            <a:pathLst>
              <a:path w="12377" h="1" fill="none" extrusionOk="0">
                <a:moveTo>
                  <a:pt x="1" y="0"/>
                </a:moveTo>
                <a:lnTo>
                  <a:pt x="12376" y="0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6" name="Google Shape;626;p27"/>
          <p:cNvSpPr/>
          <p:nvPr/>
        </p:nvSpPr>
        <p:spPr>
          <a:xfrm>
            <a:off x="9082893" y="2964536"/>
            <a:ext cx="199519" cy="41"/>
          </a:xfrm>
          <a:custGeom>
            <a:avLst/>
            <a:gdLst/>
            <a:ahLst/>
            <a:cxnLst/>
            <a:rect l="l" t="t" r="r" b="b"/>
            <a:pathLst>
              <a:path w="4905" h="1" fill="none" extrusionOk="0">
                <a:moveTo>
                  <a:pt x="1" y="1"/>
                </a:moveTo>
                <a:lnTo>
                  <a:pt x="4904" y="1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7" name="Google Shape;627;p27"/>
          <p:cNvSpPr/>
          <p:nvPr/>
        </p:nvSpPr>
        <p:spPr>
          <a:xfrm>
            <a:off x="10033140" y="1747162"/>
            <a:ext cx="1485732" cy="2312535"/>
          </a:xfrm>
          <a:custGeom>
            <a:avLst/>
            <a:gdLst/>
            <a:ahLst/>
            <a:cxnLst/>
            <a:rect l="l" t="t" r="r" b="b"/>
            <a:pathLst>
              <a:path w="42498" h="66148" extrusionOk="0">
                <a:moveTo>
                  <a:pt x="2169" y="1"/>
                </a:moveTo>
                <a:cubicBezTo>
                  <a:pt x="968" y="1"/>
                  <a:pt x="0" y="968"/>
                  <a:pt x="0" y="2169"/>
                </a:cubicBezTo>
                <a:lnTo>
                  <a:pt x="0" y="63980"/>
                </a:lnTo>
                <a:cubicBezTo>
                  <a:pt x="0" y="65181"/>
                  <a:pt x="968" y="66148"/>
                  <a:pt x="2169" y="66148"/>
                </a:cubicBezTo>
                <a:lnTo>
                  <a:pt x="40329" y="66148"/>
                </a:lnTo>
                <a:cubicBezTo>
                  <a:pt x="41530" y="66148"/>
                  <a:pt x="42497" y="65181"/>
                  <a:pt x="42497" y="63980"/>
                </a:cubicBezTo>
                <a:lnTo>
                  <a:pt x="42497" y="2169"/>
                </a:lnTo>
                <a:cubicBezTo>
                  <a:pt x="42497" y="968"/>
                  <a:pt x="41530" y="1"/>
                  <a:pt x="4032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628" name="Google Shape;628;p27"/>
          <p:cNvSpPr/>
          <p:nvPr/>
        </p:nvSpPr>
        <p:spPr>
          <a:xfrm>
            <a:off x="10033140" y="1747162"/>
            <a:ext cx="1485732" cy="209935"/>
          </a:xfrm>
          <a:custGeom>
            <a:avLst/>
            <a:gdLst/>
            <a:ahLst/>
            <a:cxnLst/>
            <a:rect l="l" t="t" r="r" b="b"/>
            <a:pathLst>
              <a:path w="42498" h="6005" extrusionOk="0">
                <a:moveTo>
                  <a:pt x="1635" y="1"/>
                </a:moveTo>
                <a:cubicBezTo>
                  <a:pt x="734" y="1"/>
                  <a:pt x="0" y="734"/>
                  <a:pt x="0" y="1635"/>
                </a:cubicBezTo>
                <a:lnTo>
                  <a:pt x="0" y="6005"/>
                </a:lnTo>
                <a:lnTo>
                  <a:pt x="42497" y="6005"/>
                </a:lnTo>
                <a:lnTo>
                  <a:pt x="42497" y="1635"/>
                </a:lnTo>
                <a:cubicBezTo>
                  <a:pt x="42497" y="734"/>
                  <a:pt x="41764" y="1"/>
                  <a:pt x="408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9" name="Google Shape;629;p27"/>
          <p:cNvSpPr/>
          <p:nvPr/>
        </p:nvSpPr>
        <p:spPr>
          <a:xfrm>
            <a:off x="10113620" y="2020059"/>
            <a:ext cx="1328271" cy="1970836"/>
          </a:xfrm>
          <a:custGeom>
            <a:avLst/>
            <a:gdLst/>
            <a:ahLst/>
            <a:cxnLst/>
            <a:rect l="l" t="t" r="r" b="b"/>
            <a:pathLst>
              <a:path w="37994" h="56374" extrusionOk="0">
                <a:moveTo>
                  <a:pt x="36259" y="56374"/>
                </a:moveTo>
                <a:lnTo>
                  <a:pt x="1768" y="56374"/>
                </a:lnTo>
                <a:cubicBezTo>
                  <a:pt x="801" y="56374"/>
                  <a:pt x="0" y="55607"/>
                  <a:pt x="0" y="54639"/>
                </a:cubicBezTo>
                <a:lnTo>
                  <a:pt x="0" y="1735"/>
                </a:lnTo>
                <a:cubicBezTo>
                  <a:pt x="0" y="767"/>
                  <a:pt x="801" y="0"/>
                  <a:pt x="1768" y="0"/>
                </a:cubicBezTo>
                <a:lnTo>
                  <a:pt x="36259" y="0"/>
                </a:lnTo>
                <a:cubicBezTo>
                  <a:pt x="37227" y="0"/>
                  <a:pt x="37994" y="767"/>
                  <a:pt x="37994" y="1735"/>
                </a:cubicBezTo>
                <a:lnTo>
                  <a:pt x="37994" y="54639"/>
                </a:lnTo>
                <a:cubicBezTo>
                  <a:pt x="37994" y="55607"/>
                  <a:pt x="37227" y="56374"/>
                  <a:pt x="36259" y="56374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0" name="Google Shape;630;p27"/>
          <p:cNvSpPr/>
          <p:nvPr/>
        </p:nvSpPr>
        <p:spPr>
          <a:xfrm>
            <a:off x="10437802" y="1817115"/>
            <a:ext cx="71179" cy="36219"/>
          </a:xfrm>
          <a:custGeom>
            <a:avLst/>
            <a:gdLst/>
            <a:ahLst/>
            <a:cxnLst/>
            <a:rect l="l" t="t" r="r" b="b"/>
            <a:pathLst>
              <a:path w="2036" h="1036" extrusionOk="0">
                <a:moveTo>
                  <a:pt x="1001" y="1"/>
                </a:moveTo>
                <a:cubicBezTo>
                  <a:pt x="434" y="1"/>
                  <a:pt x="0" y="435"/>
                  <a:pt x="0" y="1002"/>
                </a:cubicBezTo>
                <a:lnTo>
                  <a:pt x="0" y="1035"/>
                </a:lnTo>
                <a:cubicBezTo>
                  <a:pt x="0" y="468"/>
                  <a:pt x="434" y="1"/>
                  <a:pt x="1001" y="1"/>
                </a:cubicBezTo>
                <a:close/>
                <a:moveTo>
                  <a:pt x="1001" y="1"/>
                </a:moveTo>
                <a:cubicBezTo>
                  <a:pt x="1568" y="1"/>
                  <a:pt x="2035" y="468"/>
                  <a:pt x="2035" y="1035"/>
                </a:cubicBezTo>
                <a:lnTo>
                  <a:pt x="2035" y="1002"/>
                </a:lnTo>
                <a:cubicBezTo>
                  <a:pt x="2035" y="435"/>
                  <a:pt x="1568" y="1"/>
                  <a:pt x="1001" y="1"/>
                </a:cubicBezTo>
                <a:close/>
              </a:path>
            </a:pathLst>
          </a:custGeom>
          <a:solidFill>
            <a:srgbClr val="84FA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1" name="Google Shape;631;p27"/>
          <p:cNvSpPr/>
          <p:nvPr/>
        </p:nvSpPr>
        <p:spPr>
          <a:xfrm>
            <a:off x="10177738" y="2250932"/>
            <a:ext cx="943465" cy="22201"/>
          </a:xfrm>
          <a:custGeom>
            <a:avLst/>
            <a:gdLst/>
            <a:ahLst/>
            <a:cxnLst/>
            <a:rect l="l" t="t" r="r" b="b"/>
            <a:pathLst>
              <a:path w="26987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5"/>
                  <a:pt x="334" y="635"/>
                </a:cubicBezTo>
                <a:lnTo>
                  <a:pt x="26686" y="635"/>
                </a:lnTo>
                <a:cubicBezTo>
                  <a:pt x="26853" y="635"/>
                  <a:pt x="26987" y="501"/>
                  <a:pt x="26987" y="301"/>
                </a:cubicBezTo>
                <a:cubicBezTo>
                  <a:pt x="26987" y="134"/>
                  <a:pt x="26853" y="1"/>
                  <a:pt x="2668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2" name="Google Shape;632;p27"/>
          <p:cNvSpPr/>
          <p:nvPr/>
        </p:nvSpPr>
        <p:spPr>
          <a:xfrm>
            <a:off x="11179478" y="2250932"/>
            <a:ext cx="91001" cy="22201"/>
          </a:xfrm>
          <a:custGeom>
            <a:avLst/>
            <a:gdLst/>
            <a:ahLst/>
            <a:cxnLst/>
            <a:rect l="l" t="t" r="r" b="b"/>
            <a:pathLst>
              <a:path w="2603" h="635" extrusionOk="0">
                <a:moveTo>
                  <a:pt x="301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5"/>
                  <a:pt x="301" y="635"/>
                </a:cubicBezTo>
                <a:lnTo>
                  <a:pt x="2269" y="635"/>
                </a:lnTo>
                <a:cubicBezTo>
                  <a:pt x="2436" y="635"/>
                  <a:pt x="2602" y="501"/>
                  <a:pt x="2602" y="301"/>
                </a:cubicBezTo>
                <a:cubicBezTo>
                  <a:pt x="2602" y="134"/>
                  <a:pt x="2436" y="1"/>
                  <a:pt x="2269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3" name="Google Shape;633;p27"/>
          <p:cNvSpPr/>
          <p:nvPr/>
        </p:nvSpPr>
        <p:spPr>
          <a:xfrm>
            <a:off x="11305435" y="2250932"/>
            <a:ext cx="73487" cy="22201"/>
          </a:xfrm>
          <a:custGeom>
            <a:avLst/>
            <a:gdLst/>
            <a:ahLst/>
            <a:cxnLst/>
            <a:rect l="l" t="t" r="r" b="b"/>
            <a:pathLst>
              <a:path w="2102" h="635" extrusionOk="0">
                <a:moveTo>
                  <a:pt x="300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5"/>
                  <a:pt x="300" y="635"/>
                </a:cubicBezTo>
                <a:lnTo>
                  <a:pt x="1768" y="635"/>
                </a:lnTo>
                <a:cubicBezTo>
                  <a:pt x="1968" y="635"/>
                  <a:pt x="2102" y="501"/>
                  <a:pt x="2102" y="301"/>
                </a:cubicBezTo>
                <a:cubicBezTo>
                  <a:pt x="2102" y="134"/>
                  <a:pt x="1968" y="1"/>
                  <a:pt x="1768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4" name="Google Shape;634;p27"/>
          <p:cNvSpPr/>
          <p:nvPr/>
        </p:nvSpPr>
        <p:spPr>
          <a:xfrm>
            <a:off x="10177735" y="2354728"/>
            <a:ext cx="539993" cy="22201"/>
          </a:xfrm>
          <a:custGeom>
            <a:avLst/>
            <a:gdLst/>
            <a:ahLst/>
            <a:cxnLst/>
            <a:rect l="l" t="t" r="r" b="b"/>
            <a:pathLst>
              <a:path w="15446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15112" y="634"/>
                </a:lnTo>
                <a:cubicBezTo>
                  <a:pt x="15312" y="634"/>
                  <a:pt x="15445" y="501"/>
                  <a:pt x="15445" y="334"/>
                </a:cubicBezTo>
                <a:cubicBezTo>
                  <a:pt x="15445" y="134"/>
                  <a:pt x="15312" y="1"/>
                  <a:pt x="15112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5" name="Google Shape;635;p27"/>
          <p:cNvSpPr/>
          <p:nvPr/>
        </p:nvSpPr>
        <p:spPr>
          <a:xfrm>
            <a:off x="10726990" y="2354728"/>
            <a:ext cx="170325" cy="22201"/>
          </a:xfrm>
          <a:custGeom>
            <a:avLst/>
            <a:gdLst/>
            <a:ahLst/>
            <a:cxnLst/>
            <a:rect l="l" t="t" r="r" b="b"/>
            <a:pathLst>
              <a:path w="4872" h="635" extrusionOk="0">
                <a:moveTo>
                  <a:pt x="301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01" y="634"/>
                </a:cubicBezTo>
                <a:lnTo>
                  <a:pt x="4571" y="634"/>
                </a:lnTo>
                <a:cubicBezTo>
                  <a:pt x="4738" y="634"/>
                  <a:pt x="4871" y="501"/>
                  <a:pt x="4871" y="334"/>
                </a:cubicBezTo>
                <a:cubicBezTo>
                  <a:pt x="4871" y="134"/>
                  <a:pt x="4738" y="1"/>
                  <a:pt x="4571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6" name="Google Shape;636;p27"/>
          <p:cNvSpPr/>
          <p:nvPr/>
        </p:nvSpPr>
        <p:spPr>
          <a:xfrm>
            <a:off x="10782997" y="2414197"/>
            <a:ext cx="114319" cy="23353"/>
          </a:xfrm>
          <a:custGeom>
            <a:avLst/>
            <a:gdLst/>
            <a:ahLst/>
            <a:cxnLst/>
            <a:rect l="l" t="t" r="r" b="b"/>
            <a:pathLst>
              <a:path w="3270" h="668" extrusionOk="0">
                <a:moveTo>
                  <a:pt x="334" y="1"/>
                </a:moveTo>
                <a:cubicBezTo>
                  <a:pt x="134" y="1"/>
                  <a:pt x="0" y="168"/>
                  <a:pt x="0" y="334"/>
                </a:cubicBezTo>
                <a:cubicBezTo>
                  <a:pt x="0" y="535"/>
                  <a:pt x="134" y="668"/>
                  <a:pt x="334" y="668"/>
                </a:cubicBezTo>
                <a:lnTo>
                  <a:pt x="2969" y="668"/>
                </a:lnTo>
                <a:cubicBezTo>
                  <a:pt x="3136" y="668"/>
                  <a:pt x="3269" y="501"/>
                  <a:pt x="3269" y="334"/>
                </a:cubicBezTo>
                <a:cubicBezTo>
                  <a:pt x="3269" y="168"/>
                  <a:pt x="3136" y="1"/>
                  <a:pt x="2969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7" name="Google Shape;637;p27"/>
          <p:cNvSpPr/>
          <p:nvPr/>
        </p:nvSpPr>
        <p:spPr>
          <a:xfrm>
            <a:off x="10726991" y="2414197"/>
            <a:ext cx="33876" cy="23353"/>
          </a:xfrm>
          <a:custGeom>
            <a:avLst/>
            <a:gdLst/>
            <a:ahLst/>
            <a:cxnLst/>
            <a:rect l="l" t="t" r="r" b="b"/>
            <a:pathLst>
              <a:path w="969" h="668" extrusionOk="0">
                <a:moveTo>
                  <a:pt x="335" y="1"/>
                </a:moveTo>
                <a:cubicBezTo>
                  <a:pt x="168" y="1"/>
                  <a:pt x="1" y="168"/>
                  <a:pt x="1" y="334"/>
                </a:cubicBezTo>
                <a:cubicBezTo>
                  <a:pt x="1" y="535"/>
                  <a:pt x="168" y="668"/>
                  <a:pt x="335" y="668"/>
                </a:cubicBezTo>
                <a:lnTo>
                  <a:pt x="635" y="668"/>
                </a:lnTo>
                <a:cubicBezTo>
                  <a:pt x="802" y="668"/>
                  <a:pt x="968" y="501"/>
                  <a:pt x="968" y="334"/>
                </a:cubicBezTo>
                <a:cubicBezTo>
                  <a:pt x="968" y="168"/>
                  <a:pt x="835" y="1"/>
                  <a:pt x="635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8" name="Google Shape;638;p27"/>
          <p:cNvSpPr/>
          <p:nvPr/>
        </p:nvSpPr>
        <p:spPr>
          <a:xfrm>
            <a:off x="10592884" y="2414197"/>
            <a:ext cx="102677" cy="23353"/>
          </a:xfrm>
          <a:custGeom>
            <a:avLst/>
            <a:gdLst/>
            <a:ahLst/>
            <a:cxnLst/>
            <a:rect l="l" t="t" r="r" b="b"/>
            <a:pathLst>
              <a:path w="2937" h="668" extrusionOk="0">
                <a:moveTo>
                  <a:pt x="301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01" y="668"/>
                </a:cubicBezTo>
                <a:lnTo>
                  <a:pt x="2636" y="668"/>
                </a:lnTo>
                <a:cubicBezTo>
                  <a:pt x="2803" y="668"/>
                  <a:pt x="2936" y="501"/>
                  <a:pt x="2936" y="334"/>
                </a:cubicBezTo>
                <a:cubicBezTo>
                  <a:pt x="2936" y="168"/>
                  <a:pt x="2803" y="1"/>
                  <a:pt x="2636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9" name="Google Shape;639;p27"/>
          <p:cNvSpPr/>
          <p:nvPr/>
        </p:nvSpPr>
        <p:spPr>
          <a:xfrm>
            <a:off x="10447137" y="2414197"/>
            <a:ext cx="103831" cy="23353"/>
          </a:xfrm>
          <a:custGeom>
            <a:avLst/>
            <a:gdLst/>
            <a:ahLst/>
            <a:cxnLst/>
            <a:rect l="l" t="t" r="r" b="b"/>
            <a:pathLst>
              <a:path w="2970" h="668" extrusionOk="0">
                <a:moveTo>
                  <a:pt x="300" y="1"/>
                </a:moveTo>
                <a:cubicBezTo>
                  <a:pt x="134" y="1"/>
                  <a:pt x="0" y="168"/>
                  <a:pt x="0" y="334"/>
                </a:cubicBezTo>
                <a:cubicBezTo>
                  <a:pt x="0" y="535"/>
                  <a:pt x="134" y="668"/>
                  <a:pt x="300" y="668"/>
                </a:cubicBezTo>
                <a:lnTo>
                  <a:pt x="2635" y="668"/>
                </a:lnTo>
                <a:cubicBezTo>
                  <a:pt x="2802" y="668"/>
                  <a:pt x="2969" y="501"/>
                  <a:pt x="2936" y="334"/>
                </a:cubicBezTo>
                <a:cubicBezTo>
                  <a:pt x="2936" y="168"/>
                  <a:pt x="2802" y="1"/>
                  <a:pt x="2635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0" name="Google Shape;640;p27"/>
          <p:cNvSpPr/>
          <p:nvPr/>
        </p:nvSpPr>
        <p:spPr>
          <a:xfrm>
            <a:off x="10301356" y="2414197"/>
            <a:ext cx="103831" cy="23353"/>
          </a:xfrm>
          <a:custGeom>
            <a:avLst/>
            <a:gdLst/>
            <a:ahLst/>
            <a:cxnLst/>
            <a:rect l="l" t="t" r="r" b="b"/>
            <a:pathLst>
              <a:path w="2970" h="668" extrusionOk="0">
                <a:moveTo>
                  <a:pt x="301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01" y="668"/>
                </a:cubicBezTo>
                <a:lnTo>
                  <a:pt x="2636" y="668"/>
                </a:lnTo>
                <a:cubicBezTo>
                  <a:pt x="2803" y="668"/>
                  <a:pt x="2969" y="501"/>
                  <a:pt x="2969" y="334"/>
                </a:cubicBezTo>
                <a:cubicBezTo>
                  <a:pt x="2969" y="168"/>
                  <a:pt x="2803" y="1"/>
                  <a:pt x="2636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1" name="Google Shape;641;p27"/>
          <p:cNvSpPr/>
          <p:nvPr/>
        </p:nvSpPr>
        <p:spPr>
          <a:xfrm>
            <a:off x="10301356" y="2487680"/>
            <a:ext cx="875817" cy="22201"/>
          </a:xfrm>
          <a:custGeom>
            <a:avLst/>
            <a:gdLst/>
            <a:ahLst/>
            <a:cxnLst/>
            <a:rect l="l" t="t" r="r" b="b"/>
            <a:pathLst>
              <a:path w="25052" h="635" extrusionOk="0">
                <a:moveTo>
                  <a:pt x="301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34"/>
                  <a:pt x="301" y="634"/>
                </a:cubicBezTo>
                <a:lnTo>
                  <a:pt x="24718" y="634"/>
                </a:lnTo>
                <a:cubicBezTo>
                  <a:pt x="24885" y="634"/>
                  <a:pt x="25052" y="501"/>
                  <a:pt x="25018" y="334"/>
                </a:cubicBezTo>
                <a:cubicBezTo>
                  <a:pt x="25018" y="134"/>
                  <a:pt x="24885" y="0"/>
                  <a:pt x="247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2" name="Google Shape;642;p27"/>
          <p:cNvSpPr/>
          <p:nvPr/>
        </p:nvSpPr>
        <p:spPr>
          <a:xfrm>
            <a:off x="10177736" y="2414197"/>
            <a:ext cx="52511" cy="23353"/>
          </a:xfrm>
          <a:custGeom>
            <a:avLst/>
            <a:gdLst/>
            <a:ahLst/>
            <a:cxnLst/>
            <a:rect l="l" t="t" r="r" b="b"/>
            <a:pathLst>
              <a:path w="1502" h="668" extrusionOk="0">
                <a:moveTo>
                  <a:pt x="334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34" y="668"/>
                </a:cubicBezTo>
                <a:lnTo>
                  <a:pt x="1168" y="668"/>
                </a:lnTo>
                <a:cubicBezTo>
                  <a:pt x="1335" y="668"/>
                  <a:pt x="1502" y="501"/>
                  <a:pt x="1468" y="334"/>
                </a:cubicBezTo>
                <a:cubicBezTo>
                  <a:pt x="1468" y="168"/>
                  <a:pt x="1335" y="1"/>
                  <a:pt x="1168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3" name="Google Shape;643;p27"/>
          <p:cNvSpPr/>
          <p:nvPr/>
        </p:nvSpPr>
        <p:spPr>
          <a:xfrm>
            <a:off x="10177736" y="2487680"/>
            <a:ext cx="52511" cy="22201"/>
          </a:xfrm>
          <a:custGeom>
            <a:avLst/>
            <a:gdLst/>
            <a:ahLst/>
            <a:cxnLst/>
            <a:rect l="l" t="t" r="r" b="b"/>
            <a:pathLst>
              <a:path w="1502" h="635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1168" y="634"/>
                </a:lnTo>
                <a:cubicBezTo>
                  <a:pt x="1335" y="634"/>
                  <a:pt x="1502" y="501"/>
                  <a:pt x="1468" y="334"/>
                </a:cubicBezTo>
                <a:cubicBezTo>
                  <a:pt x="1468" y="134"/>
                  <a:pt x="1335" y="0"/>
                  <a:pt x="11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4" name="Google Shape;644;p27"/>
          <p:cNvSpPr/>
          <p:nvPr/>
        </p:nvSpPr>
        <p:spPr>
          <a:xfrm>
            <a:off x="10177736" y="2559978"/>
            <a:ext cx="52511" cy="23353"/>
          </a:xfrm>
          <a:custGeom>
            <a:avLst/>
            <a:gdLst/>
            <a:ahLst/>
            <a:cxnLst/>
            <a:rect l="l" t="t" r="r" b="b"/>
            <a:pathLst>
              <a:path w="1502" h="668" extrusionOk="0">
                <a:moveTo>
                  <a:pt x="334" y="1"/>
                </a:moveTo>
                <a:cubicBezTo>
                  <a:pt x="134" y="1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168" y="668"/>
                </a:lnTo>
                <a:cubicBezTo>
                  <a:pt x="1335" y="668"/>
                  <a:pt x="1502" y="501"/>
                  <a:pt x="1468" y="334"/>
                </a:cubicBezTo>
                <a:cubicBezTo>
                  <a:pt x="1468" y="167"/>
                  <a:pt x="1335" y="1"/>
                  <a:pt x="1168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5" name="Google Shape;645;p27"/>
          <p:cNvSpPr/>
          <p:nvPr/>
        </p:nvSpPr>
        <p:spPr>
          <a:xfrm>
            <a:off x="10177736" y="2633466"/>
            <a:ext cx="52511" cy="22164"/>
          </a:xfrm>
          <a:custGeom>
            <a:avLst/>
            <a:gdLst/>
            <a:ahLst/>
            <a:cxnLst/>
            <a:rect l="l" t="t" r="r" b="b"/>
            <a:pathLst>
              <a:path w="1502" h="634" extrusionOk="0">
                <a:moveTo>
                  <a:pt x="334" y="0"/>
                </a:moveTo>
                <a:cubicBezTo>
                  <a:pt x="134" y="0"/>
                  <a:pt x="1" y="133"/>
                  <a:pt x="1" y="300"/>
                </a:cubicBezTo>
                <a:cubicBezTo>
                  <a:pt x="1" y="500"/>
                  <a:pt x="134" y="634"/>
                  <a:pt x="334" y="634"/>
                </a:cubicBezTo>
                <a:lnTo>
                  <a:pt x="1168" y="634"/>
                </a:lnTo>
                <a:cubicBezTo>
                  <a:pt x="1335" y="634"/>
                  <a:pt x="1502" y="500"/>
                  <a:pt x="1468" y="300"/>
                </a:cubicBezTo>
                <a:cubicBezTo>
                  <a:pt x="1468" y="133"/>
                  <a:pt x="1335" y="0"/>
                  <a:pt x="11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6" name="Google Shape;646;p27"/>
          <p:cNvSpPr/>
          <p:nvPr/>
        </p:nvSpPr>
        <p:spPr>
          <a:xfrm>
            <a:off x="11230799" y="2487680"/>
            <a:ext cx="128303" cy="22201"/>
          </a:xfrm>
          <a:custGeom>
            <a:avLst/>
            <a:gdLst/>
            <a:ahLst/>
            <a:cxnLst/>
            <a:rect l="l" t="t" r="r" b="b"/>
            <a:pathLst>
              <a:path w="3670" h="635" extrusionOk="0">
                <a:moveTo>
                  <a:pt x="300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1"/>
                  <a:pt x="134" y="634"/>
                  <a:pt x="300" y="634"/>
                </a:cubicBezTo>
                <a:lnTo>
                  <a:pt x="3336" y="634"/>
                </a:lnTo>
                <a:cubicBezTo>
                  <a:pt x="3503" y="634"/>
                  <a:pt x="3670" y="501"/>
                  <a:pt x="3670" y="334"/>
                </a:cubicBezTo>
                <a:cubicBezTo>
                  <a:pt x="3670" y="134"/>
                  <a:pt x="3536" y="0"/>
                  <a:pt x="33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7" name="Google Shape;647;p27"/>
          <p:cNvSpPr/>
          <p:nvPr/>
        </p:nvSpPr>
        <p:spPr>
          <a:xfrm>
            <a:off x="10297858" y="2559978"/>
            <a:ext cx="369701" cy="23353"/>
          </a:xfrm>
          <a:custGeom>
            <a:avLst/>
            <a:gdLst/>
            <a:ahLst/>
            <a:cxnLst/>
            <a:rect l="l" t="t" r="r" b="b"/>
            <a:pathLst>
              <a:path w="10575" h="668" extrusionOk="0">
                <a:moveTo>
                  <a:pt x="334" y="1"/>
                </a:moveTo>
                <a:cubicBezTo>
                  <a:pt x="134" y="1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0275" y="668"/>
                </a:lnTo>
                <a:cubicBezTo>
                  <a:pt x="10441" y="668"/>
                  <a:pt x="10575" y="501"/>
                  <a:pt x="10575" y="334"/>
                </a:cubicBezTo>
                <a:cubicBezTo>
                  <a:pt x="10575" y="167"/>
                  <a:pt x="10441" y="1"/>
                  <a:pt x="102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8" name="Google Shape;648;p27"/>
          <p:cNvSpPr/>
          <p:nvPr/>
        </p:nvSpPr>
        <p:spPr>
          <a:xfrm>
            <a:off x="10782998" y="2783898"/>
            <a:ext cx="418681" cy="23353"/>
          </a:xfrm>
          <a:custGeom>
            <a:avLst/>
            <a:gdLst/>
            <a:ahLst/>
            <a:cxnLst/>
            <a:rect l="l" t="t" r="r" b="b"/>
            <a:pathLst>
              <a:path w="11976" h="668" extrusionOk="0">
                <a:moveTo>
                  <a:pt x="300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0"/>
                  <a:pt x="134" y="667"/>
                  <a:pt x="300" y="667"/>
                </a:cubicBezTo>
                <a:lnTo>
                  <a:pt x="11642" y="667"/>
                </a:lnTo>
                <a:cubicBezTo>
                  <a:pt x="11842" y="667"/>
                  <a:pt x="11975" y="500"/>
                  <a:pt x="11975" y="334"/>
                </a:cubicBezTo>
                <a:cubicBezTo>
                  <a:pt x="11975" y="134"/>
                  <a:pt x="11842" y="0"/>
                  <a:pt x="116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9" name="Google Shape;649;p27"/>
          <p:cNvSpPr/>
          <p:nvPr/>
        </p:nvSpPr>
        <p:spPr>
          <a:xfrm>
            <a:off x="10891441" y="2709258"/>
            <a:ext cx="310235" cy="23353"/>
          </a:xfrm>
          <a:custGeom>
            <a:avLst/>
            <a:gdLst/>
            <a:ahLst/>
            <a:cxnLst/>
            <a:rect l="l" t="t" r="r" b="b"/>
            <a:pathLst>
              <a:path w="8874" h="668" extrusionOk="0">
                <a:moveTo>
                  <a:pt x="334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1"/>
                  <a:pt x="134" y="667"/>
                  <a:pt x="334" y="667"/>
                </a:cubicBezTo>
                <a:lnTo>
                  <a:pt x="8540" y="667"/>
                </a:lnTo>
                <a:cubicBezTo>
                  <a:pt x="8740" y="667"/>
                  <a:pt x="8873" y="501"/>
                  <a:pt x="8873" y="334"/>
                </a:cubicBezTo>
                <a:cubicBezTo>
                  <a:pt x="8873" y="134"/>
                  <a:pt x="8740" y="0"/>
                  <a:pt x="854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0" name="Google Shape;650;p27"/>
          <p:cNvSpPr/>
          <p:nvPr/>
        </p:nvSpPr>
        <p:spPr>
          <a:xfrm>
            <a:off x="11065193" y="2633466"/>
            <a:ext cx="136484" cy="22164"/>
          </a:xfrm>
          <a:custGeom>
            <a:avLst/>
            <a:gdLst/>
            <a:ahLst/>
            <a:cxnLst/>
            <a:rect l="l" t="t" r="r" b="b"/>
            <a:pathLst>
              <a:path w="3904" h="634" extrusionOk="0">
                <a:moveTo>
                  <a:pt x="301" y="0"/>
                </a:moveTo>
                <a:cubicBezTo>
                  <a:pt x="134" y="0"/>
                  <a:pt x="1" y="133"/>
                  <a:pt x="1" y="300"/>
                </a:cubicBezTo>
                <a:cubicBezTo>
                  <a:pt x="1" y="500"/>
                  <a:pt x="134" y="634"/>
                  <a:pt x="301" y="634"/>
                </a:cubicBezTo>
                <a:lnTo>
                  <a:pt x="3570" y="634"/>
                </a:lnTo>
                <a:cubicBezTo>
                  <a:pt x="3770" y="634"/>
                  <a:pt x="3903" y="500"/>
                  <a:pt x="3903" y="300"/>
                </a:cubicBezTo>
                <a:cubicBezTo>
                  <a:pt x="3903" y="133"/>
                  <a:pt x="3770" y="0"/>
                  <a:pt x="35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1" name="Google Shape;651;p27"/>
          <p:cNvSpPr/>
          <p:nvPr/>
        </p:nvSpPr>
        <p:spPr>
          <a:xfrm>
            <a:off x="10177736" y="2149477"/>
            <a:ext cx="437349" cy="22201"/>
          </a:xfrm>
          <a:custGeom>
            <a:avLst/>
            <a:gdLst/>
            <a:ahLst/>
            <a:cxnLst/>
            <a:rect l="l" t="t" r="r" b="b"/>
            <a:pathLst>
              <a:path w="12510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5"/>
                  <a:pt x="334" y="635"/>
                </a:cubicBezTo>
                <a:lnTo>
                  <a:pt x="12176" y="635"/>
                </a:lnTo>
                <a:cubicBezTo>
                  <a:pt x="12376" y="635"/>
                  <a:pt x="12510" y="501"/>
                  <a:pt x="12510" y="334"/>
                </a:cubicBezTo>
                <a:cubicBezTo>
                  <a:pt x="12510" y="134"/>
                  <a:pt x="12376" y="1"/>
                  <a:pt x="1217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2" name="Google Shape;652;p27"/>
          <p:cNvSpPr/>
          <p:nvPr/>
        </p:nvSpPr>
        <p:spPr>
          <a:xfrm>
            <a:off x="10177734" y="2961145"/>
            <a:ext cx="706752" cy="23353"/>
          </a:xfrm>
          <a:custGeom>
            <a:avLst/>
            <a:gdLst/>
            <a:ahLst/>
            <a:cxnLst/>
            <a:rect l="l" t="t" r="r" b="b"/>
            <a:pathLst>
              <a:path w="20216" h="668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215" y="501"/>
                  <a:pt x="20182" y="334"/>
                </a:cubicBezTo>
                <a:cubicBezTo>
                  <a:pt x="20182" y="134"/>
                  <a:pt x="20048" y="0"/>
                  <a:pt x="198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3" name="Google Shape;653;p27"/>
          <p:cNvSpPr/>
          <p:nvPr/>
        </p:nvSpPr>
        <p:spPr>
          <a:xfrm>
            <a:off x="10177734" y="3050921"/>
            <a:ext cx="706752" cy="23388"/>
          </a:xfrm>
          <a:custGeom>
            <a:avLst/>
            <a:gdLst/>
            <a:ahLst/>
            <a:cxnLst/>
            <a:rect l="l" t="t" r="r" b="b"/>
            <a:pathLst>
              <a:path w="20216" h="669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215" y="501"/>
                  <a:pt x="20182" y="334"/>
                </a:cubicBezTo>
                <a:cubicBezTo>
                  <a:pt x="20182" y="134"/>
                  <a:pt x="20048" y="1"/>
                  <a:pt x="19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4" name="Google Shape;654;p27"/>
          <p:cNvSpPr/>
          <p:nvPr/>
        </p:nvSpPr>
        <p:spPr>
          <a:xfrm>
            <a:off x="10177737" y="3140734"/>
            <a:ext cx="705563" cy="23353"/>
          </a:xfrm>
          <a:custGeom>
            <a:avLst/>
            <a:gdLst/>
            <a:ahLst/>
            <a:cxnLst/>
            <a:rect l="l" t="t" r="r" b="b"/>
            <a:pathLst>
              <a:path w="20182" h="668" extrusionOk="0">
                <a:moveTo>
                  <a:pt x="334" y="0"/>
                </a:moveTo>
                <a:cubicBezTo>
                  <a:pt x="134" y="0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182" y="501"/>
                  <a:pt x="20182" y="334"/>
                </a:cubicBezTo>
                <a:cubicBezTo>
                  <a:pt x="20182" y="167"/>
                  <a:pt x="20048" y="0"/>
                  <a:pt x="198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5" name="Google Shape;655;p27"/>
          <p:cNvSpPr/>
          <p:nvPr/>
        </p:nvSpPr>
        <p:spPr>
          <a:xfrm>
            <a:off x="10177737" y="3677156"/>
            <a:ext cx="705563" cy="22201"/>
          </a:xfrm>
          <a:custGeom>
            <a:avLst/>
            <a:gdLst/>
            <a:ahLst/>
            <a:cxnLst/>
            <a:rect l="l" t="t" r="r" b="b"/>
            <a:pathLst>
              <a:path w="20182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5"/>
                  <a:pt x="334" y="635"/>
                </a:cubicBezTo>
                <a:lnTo>
                  <a:pt x="19882" y="635"/>
                </a:lnTo>
                <a:cubicBezTo>
                  <a:pt x="20048" y="635"/>
                  <a:pt x="20182" y="501"/>
                  <a:pt x="20182" y="334"/>
                </a:cubicBezTo>
                <a:cubicBezTo>
                  <a:pt x="20182" y="134"/>
                  <a:pt x="20048" y="1"/>
                  <a:pt x="19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6" name="Google Shape;656;p27"/>
          <p:cNvSpPr/>
          <p:nvPr/>
        </p:nvSpPr>
        <p:spPr>
          <a:xfrm>
            <a:off x="10820300" y="2857346"/>
            <a:ext cx="209935" cy="22201"/>
          </a:xfrm>
          <a:custGeom>
            <a:avLst/>
            <a:gdLst/>
            <a:ahLst/>
            <a:cxnLst/>
            <a:rect l="l" t="t" r="r" b="b"/>
            <a:pathLst>
              <a:path w="6005" h="635" extrusionOk="0">
                <a:moveTo>
                  <a:pt x="334" y="1"/>
                </a:moveTo>
                <a:cubicBezTo>
                  <a:pt x="167" y="1"/>
                  <a:pt x="1" y="134"/>
                  <a:pt x="1" y="334"/>
                </a:cubicBezTo>
                <a:cubicBezTo>
                  <a:pt x="1" y="501"/>
                  <a:pt x="167" y="634"/>
                  <a:pt x="334" y="634"/>
                </a:cubicBezTo>
                <a:lnTo>
                  <a:pt x="5671" y="634"/>
                </a:lnTo>
                <a:cubicBezTo>
                  <a:pt x="5838" y="634"/>
                  <a:pt x="6005" y="501"/>
                  <a:pt x="6005" y="334"/>
                </a:cubicBezTo>
                <a:cubicBezTo>
                  <a:pt x="6005" y="134"/>
                  <a:pt x="5838" y="1"/>
                  <a:pt x="5671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7" name="Google Shape;657;p27"/>
          <p:cNvSpPr/>
          <p:nvPr/>
        </p:nvSpPr>
        <p:spPr>
          <a:xfrm>
            <a:off x="11098998" y="2857346"/>
            <a:ext cx="279925" cy="22201"/>
          </a:xfrm>
          <a:custGeom>
            <a:avLst/>
            <a:gdLst/>
            <a:ahLst/>
            <a:cxnLst/>
            <a:rect l="l" t="t" r="r" b="b"/>
            <a:pathLst>
              <a:path w="8007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7673" y="634"/>
                </a:lnTo>
                <a:cubicBezTo>
                  <a:pt x="7873" y="634"/>
                  <a:pt x="8007" y="501"/>
                  <a:pt x="8007" y="334"/>
                </a:cubicBezTo>
                <a:cubicBezTo>
                  <a:pt x="8007" y="134"/>
                  <a:pt x="7873" y="1"/>
                  <a:pt x="7673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8" name="Google Shape;658;p27"/>
          <p:cNvSpPr/>
          <p:nvPr/>
        </p:nvSpPr>
        <p:spPr>
          <a:xfrm>
            <a:off x="11098998" y="2961145"/>
            <a:ext cx="279925" cy="23353"/>
          </a:xfrm>
          <a:custGeom>
            <a:avLst/>
            <a:gdLst/>
            <a:ahLst/>
            <a:cxnLst/>
            <a:rect l="l" t="t" r="r" b="b"/>
            <a:pathLst>
              <a:path w="8007" h="668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7673" y="668"/>
                </a:lnTo>
                <a:cubicBezTo>
                  <a:pt x="7873" y="668"/>
                  <a:pt x="8007" y="501"/>
                  <a:pt x="8007" y="334"/>
                </a:cubicBezTo>
                <a:cubicBezTo>
                  <a:pt x="8007" y="134"/>
                  <a:pt x="7873" y="0"/>
                  <a:pt x="7673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9" name="Google Shape;659;p27"/>
          <p:cNvSpPr/>
          <p:nvPr/>
        </p:nvSpPr>
        <p:spPr>
          <a:xfrm>
            <a:off x="10177737" y="3813604"/>
            <a:ext cx="107327" cy="22201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70" y="501"/>
                  <a:pt x="3070" y="301"/>
                </a:cubicBezTo>
                <a:cubicBezTo>
                  <a:pt x="3070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0" name="Google Shape;660;p27"/>
          <p:cNvSpPr/>
          <p:nvPr/>
        </p:nvSpPr>
        <p:spPr>
          <a:xfrm>
            <a:off x="10177737" y="3881253"/>
            <a:ext cx="107327" cy="23353"/>
          </a:xfrm>
          <a:custGeom>
            <a:avLst/>
            <a:gdLst/>
            <a:ahLst/>
            <a:cxnLst/>
            <a:rect l="l" t="t" r="r" b="b"/>
            <a:pathLst>
              <a:path w="3070" h="668" extrusionOk="0">
                <a:moveTo>
                  <a:pt x="334" y="0"/>
                </a:moveTo>
                <a:cubicBezTo>
                  <a:pt x="134" y="0"/>
                  <a:pt x="1" y="167"/>
                  <a:pt x="1" y="334"/>
                </a:cubicBezTo>
                <a:cubicBezTo>
                  <a:pt x="1" y="501"/>
                  <a:pt x="134" y="667"/>
                  <a:pt x="334" y="667"/>
                </a:cubicBezTo>
                <a:lnTo>
                  <a:pt x="2736" y="667"/>
                </a:lnTo>
                <a:cubicBezTo>
                  <a:pt x="2903" y="667"/>
                  <a:pt x="3070" y="501"/>
                  <a:pt x="3070" y="334"/>
                </a:cubicBezTo>
                <a:cubicBezTo>
                  <a:pt x="3070" y="167"/>
                  <a:pt x="2903" y="0"/>
                  <a:pt x="2736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1" name="Google Shape;661;p27"/>
          <p:cNvSpPr/>
          <p:nvPr/>
        </p:nvSpPr>
        <p:spPr>
          <a:xfrm>
            <a:off x="10313031" y="3881253"/>
            <a:ext cx="656585" cy="23353"/>
          </a:xfrm>
          <a:custGeom>
            <a:avLst/>
            <a:gdLst/>
            <a:ahLst/>
            <a:cxnLst/>
            <a:rect l="l" t="t" r="r" b="b"/>
            <a:pathLst>
              <a:path w="18781" h="668" extrusionOk="0">
                <a:moveTo>
                  <a:pt x="300" y="0"/>
                </a:moveTo>
                <a:cubicBezTo>
                  <a:pt x="134" y="0"/>
                  <a:pt x="0" y="167"/>
                  <a:pt x="0" y="334"/>
                </a:cubicBezTo>
                <a:cubicBezTo>
                  <a:pt x="0" y="501"/>
                  <a:pt x="134" y="667"/>
                  <a:pt x="300" y="667"/>
                </a:cubicBezTo>
                <a:lnTo>
                  <a:pt x="18447" y="667"/>
                </a:lnTo>
                <a:cubicBezTo>
                  <a:pt x="18647" y="667"/>
                  <a:pt x="18780" y="501"/>
                  <a:pt x="18780" y="334"/>
                </a:cubicBezTo>
                <a:cubicBezTo>
                  <a:pt x="18780" y="167"/>
                  <a:pt x="18647" y="0"/>
                  <a:pt x="18447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2" name="Google Shape;662;p27"/>
          <p:cNvSpPr/>
          <p:nvPr/>
        </p:nvSpPr>
        <p:spPr>
          <a:xfrm>
            <a:off x="10343341" y="3813604"/>
            <a:ext cx="106139" cy="22201"/>
          </a:xfrm>
          <a:custGeom>
            <a:avLst/>
            <a:gdLst/>
            <a:ahLst/>
            <a:cxnLst/>
            <a:rect l="l" t="t" r="r" b="b"/>
            <a:pathLst>
              <a:path w="3036" h="635" extrusionOk="0">
                <a:moveTo>
                  <a:pt x="301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1" y="634"/>
                </a:cubicBezTo>
                <a:lnTo>
                  <a:pt x="2736" y="634"/>
                </a:lnTo>
                <a:cubicBezTo>
                  <a:pt x="2903" y="634"/>
                  <a:pt x="3036" y="501"/>
                  <a:pt x="3036" y="301"/>
                </a:cubicBezTo>
                <a:cubicBezTo>
                  <a:pt x="3036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3" name="Google Shape;663;p27"/>
          <p:cNvSpPr/>
          <p:nvPr/>
        </p:nvSpPr>
        <p:spPr>
          <a:xfrm>
            <a:off x="10507759" y="3813604"/>
            <a:ext cx="107327" cy="22201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68" y="1"/>
                  <a:pt x="1" y="134"/>
                  <a:pt x="1" y="301"/>
                </a:cubicBezTo>
                <a:cubicBezTo>
                  <a:pt x="1" y="501"/>
                  <a:pt x="168" y="634"/>
                  <a:pt x="334" y="634"/>
                </a:cubicBezTo>
                <a:lnTo>
                  <a:pt x="2736" y="634"/>
                </a:lnTo>
                <a:cubicBezTo>
                  <a:pt x="2936" y="634"/>
                  <a:pt x="3070" y="501"/>
                  <a:pt x="3070" y="301"/>
                </a:cubicBezTo>
                <a:cubicBezTo>
                  <a:pt x="3070" y="134"/>
                  <a:pt x="2936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4" name="Google Shape;664;p27"/>
          <p:cNvSpPr/>
          <p:nvPr/>
        </p:nvSpPr>
        <p:spPr>
          <a:xfrm>
            <a:off x="10673363" y="3813604"/>
            <a:ext cx="106175" cy="22201"/>
          </a:xfrm>
          <a:custGeom>
            <a:avLst/>
            <a:gdLst/>
            <a:ahLst/>
            <a:cxnLst/>
            <a:rect l="l" t="t" r="r" b="b"/>
            <a:pathLst>
              <a:path w="3037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36" y="501"/>
                  <a:pt x="3036" y="301"/>
                </a:cubicBezTo>
                <a:cubicBezTo>
                  <a:pt x="3036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5" name="Google Shape;665;p27"/>
          <p:cNvSpPr/>
          <p:nvPr/>
        </p:nvSpPr>
        <p:spPr>
          <a:xfrm>
            <a:off x="10838967" y="3813604"/>
            <a:ext cx="106139" cy="22201"/>
          </a:xfrm>
          <a:custGeom>
            <a:avLst/>
            <a:gdLst/>
            <a:ahLst/>
            <a:cxnLst/>
            <a:rect l="l" t="t" r="r" b="b"/>
            <a:pathLst>
              <a:path w="3036" h="635" extrusionOk="0">
                <a:moveTo>
                  <a:pt x="300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0" y="634"/>
                </a:cubicBezTo>
                <a:lnTo>
                  <a:pt x="2702" y="634"/>
                </a:lnTo>
                <a:cubicBezTo>
                  <a:pt x="2902" y="634"/>
                  <a:pt x="3036" y="501"/>
                  <a:pt x="3036" y="301"/>
                </a:cubicBezTo>
                <a:cubicBezTo>
                  <a:pt x="3036" y="134"/>
                  <a:pt x="2902" y="1"/>
                  <a:pt x="2702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6" name="Google Shape;666;p27"/>
          <p:cNvSpPr/>
          <p:nvPr/>
        </p:nvSpPr>
        <p:spPr>
          <a:xfrm>
            <a:off x="11003384" y="3813604"/>
            <a:ext cx="107327" cy="22201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69" y="501"/>
                  <a:pt x="3069" y="301"/>
                </a:cubicBezTo>
                <a:cubicBezTo>
                  <a:pt x="3069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7" name="Google Shape;667;p27"/>
          <p:cNvSpPr/>
          <p:nvPr/>
        </p:nvSpPr>
        <p:spPr>
          <a:xfrm>
            <a:off x="11168989" y="3813604"/>
            <a:ext cx="72332" cy="22201"/>
          </a:xfrm>
          <a:custGeom>
            <a:avLst/>
            <a:gdLst/>
            <a:ahLst/>
            <a:cxnLst/>
            <a:rect l="l" t="t" r="r" b="b"/>
            <a:pathLst>
              <a:path w="2069" h="635" extrusionOk="0">
                <a:moveTo>
                  <a:pt x="301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1" y="634"/>
                </a:cubicBezTo>
                <a:lnTo>
                  <a:pt x="1768" y="634"/>
                </a:lnTo>
                <a:cubicBezTo>
                  <a:pt x="1935" y="634"/>
                  <a:pt x="2068" y="501"/>
                  <a:pt x="2068" y="301"/>
                </a:cubicBezTo>
                <a:cubicBezTo>
                  <a:pt x="2068" y="134"/>
                  <a:pt x="1935" y="1"/>
                  <a:pt x="1768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8" name="Google Shape;668;p27"/>
          <p:cNvSpPr/>
          <p:nvPr/>
        </p:nvSpPr>
        <p:spPr>
          <a:xfrm>
            <a:off x="10947413" y="1102257"/>
            <a:ext cx="1141724" cy="1046108"/>
          </a:xfrm>
          <a:custGeom>
            <a:avLst/>
            <a:gdLst/>
            <a:ahLst/>
            <a:cxnLst/>
            <a:rect l="l" t="t" r="r" b="b"/>
            <a:pathLst>
              <a:path w="32658" h="29923" extrusionOk="0">
                <a:moveTo>
                  <a:pt x="1335" y="1"/>
                </a:moveTo>
                <a:cubicBezTo>
                  <a:pt x="601" y="1"/>
                  <a:pt x="0" y="601"/>
                  <a:pt x="0" y="1302"/>
                </a:cubicBezTo>
                <a:lnTo>
                  <a:pt x="0" y="28621"/>
                </a:lnTo>
                <a:cubicBezTo>
                  <a:pt x="0" y="29355"/>
                  <a:pt x="601" y="29922"/>
                  <a:pt x="1335" y="29922"/>
                </a:cubicBezTo>
                <a:lnTo>
                  <a:pt x="31356" y="29922"/>
                </a:lnTo>
                <a:cubicBezTo>
                  <a:pt x="32090" y="29922"/>
                  <a:pt x="32657" y="29355"/>
                  <a:pt x="32657" y="28621"/>
                </a:cubicBezTo>
                <a:lnTo>
                  <a:pt x="32657" y="1302"/>
                </a:lnTo>
                <a:cubicBezTo>
                  <a:pt x="32657" y="601"/>
                  <a:pt x="32090" y="1"/>
                  <a:pt x="31356" y="1"/>
                </a:cubicBezTo>
                <a:close/>
              </a:path>
            </a:pathLst>
          </a:custGeom>
          <a:solidFill>
            <a:srgbClr val="B8B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9" name="Google Shape;669;p27"/>
          <p:cNvSpPr/>
          <p:nvPr/>
        </p:nvSpPr>
        <p:spPr>
          <a:xfrm>
            <a:off x="10947413" y="1092957"/>
            <a:ext cx="1141724" cy="52511"/>
          </a:xfrm>
          <a:custGeom>
            <a:avLst/>
            <a:gdLst/>
            <a:ahLst/>
            <a:cxnLst/>
            <a:rect l="l" t="t" r="r" b="b"/>
            <a:pathLst>
              <a:path w="32658" h="1502" extrusionOk="0">
                <a:moveTo>
                  <a:pt x="1268" y="0"/>
                </a:moveTo>
                <a:cubicBezTo>
                  <a:pt x="568" y="0"/>
                  <a:pt x="0" y="567"/>
                  <a:pt x="0" y="1234"/>
                </a:cubicBezTo>
                <a:lnTo>
                  <a:pt x="0" y="1501"/>
                </a:lnTo>
                <a:cubicBezTo>
                  <a:pt x="0" y="834"/>
                  <a:pt x="568" y="267"/>
                  <a:pt x="1268" y="267"/>
                </a:cubicBezTo>
                <a:lnTo>
                  <a:pt x="31423" y="267"/>
                </a:lnTo>
                <a:cubicBezTo>
                  <a:pt x="32123" y="267"/>
                  <a:pt x="32657" y="834"/>
                  <a:pt x="32657" y="1501"/>
                </a:cubicBezTo>
                <a:lnTo>
                  <a:pt x="32657" y="1234"/>
                </a:lnTo>
                <a:cubicBezTo>
                  <a:pt x="32657" y="567"/>
                  <a:pt x="32123" y="0"/>
                  <a:pt x="31423" y="0"/>
                </a:cubicBezTo>
                <a:close/>
              </a:path>
            </a:pathLst>
          </a:custGeom>
          <a:solidFill>
            <a:srgbClr val="00A3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0" name="Google Shape;670;p27"/>
          <p:cNvSpPr/>
          <p:nvPr/>
        </p:nvSpPr>
        <p:spPr>
          <a:xfrm>
            <a:off x="10947413" y="1102257"/>
            <a:ext cx="1141724" cy="160991"/>
          </a:xfrm>
          <a:custGeom>
            <a:avLst/>
            <a:gdLst/>
            <a:ahLst/>
            <a:cxnLst/>
            <a:rect l="l" t="t" r="r" b="b"/>
            <a:pathLst>
              <a:path w="32658" h="4605" extrusionOk="0">
                <a:moveTo>
                  <a:pt x="1268" y="1"/>
                </a:moveTo>
                <a:cubicBezTo>
                  <a:pt x="568" y="1"/>
                  <a:pt x="0" y="568"/>
                  <a:pt x="0" y="1235"/>
                </a:cubicBezTo>
                <a:lnTo>
                  <a:pt x="0" y="4604"/>
                </a:lnTo>
                <a:lnTo>
                  <a:pt x="32657" y="4604"/>
                </a:lnTo>
                <a:lnTo>
                  <a:pt x="32657" y="1235"/>
                </a:lnTo>
                <a:cubicBezTo>
                  <a:pt x="32657" y="568"/>
                  <a:pt x="32123" y="1"/>
                  <a:pt x="31423" y="1"/>
                </a:cubicBezTo>
                <a:close/>
              </a:path>
            </a:pathLst>
          </a:custGeom>
          <a:solidFill>
            <a:srgbClr val="469A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1" name="Google Shape;671;p27"/>
          <p:cNvSpPr/>
          <p:nvPr/>
        </p:nvSpPr>
        <p:spPr>
          <a:xfrm>
            <a:off x="11010373" y="1311002"/>
            <a:ext cx="1020448" cy="784887"/>
          </a:xfrm>
          <a:custGeom>
            <a:avLst/>
            <a:gdLst/>
            <a:ahLst/>
            <a:cxnLst/>
            <a:rect l="l" t="t" r="r" b="b"/>
            <a:pathLst>
              <a:path w="29189" h="22451" extrusionOk="0">
                <a:moveTo>
                  <a:pt x="28188" y="22450"/>
                </a:moveTo>
                <a:lnTo>
                  <a:pt x="1001" y="22450"/>
                </a:lnTo>
                <a:cubicBezTo>
                  <a:pt x="434" y="22450"/>
                  <a:pt x="1" y="22017"/>
                  <a:pt x="1" y="21450"/>
                </a:cubicBezTo>
                <a:lnTo>
                  <a:pt x="1" y="1002"/>
                </a:lnTo>
                <a:cubicBezTo>
                  <a:pt x="1" y="468"/>
                  <a:pt x="434" y="1"/>
                  <a:pt x="1001" y="1"/>
                </a:cubicBezTo>
                <a:lnTo>
                  <a:pt x="28188" y="1"/>
                </a:lnTo>
                <a:cubicBezTo>
                  <a:pt x="28755" y="1"/>
                  <a:pt x="29188" y="468"/>
                  <a:pt x="29188" y="1002"/>
                </a:cubicBezTo>
                <a:lnTo>
                  <a:pt x="29188" y="21450"/>
                </a:lnTo>
                <a:cubicBezTo>
                  <a:pt x="29188" y="22017"/>
                  <a:pt x="28755" y="22450"/>
                  <a:pt x="28188" y="22450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2" name="Google Shape;672;p27"/>
          <p:cNvSpPr/>
          <p:nvPr/>
        </p:nvSpPr>
        <p:spPr>
          <a:xfrm>
            <a:off x="11059356" y="1488281"/>
            <a:ext cx="725385" cy="17515"/>
          </a:xfrm>
          <a:custGeom>
            <a:avLst/>
            <a:gdLst/>
            <a:ahLst/>
            <a:cxnLst/>
            <a:rect l="l" t="t" r="r" b="b"/>
            <a:pathLst>
              <a:path w="20749" h="501" extrusionOk="0">
                <a:moveTo>
                  <a:pt x="234" y="0"/>
                </a:moveTo>
                <a:cubicBezTo>
                  <a:pt x="101" y="0"/>
                  <a:pt x="1" y="134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20482" y="501"/>
                </a:lnTo>
                <a:cubicBezTo>
                  <a:pt x="20615" y="501"/>
                  <a:pt x="20749" y="401"/>
                  <a:pt x="20716" y="267"/>
                </a:cubicBezTo>
                <a:cubicBezTo>
                  <a:pt x="20716" y="134"/>
                  <a:pt x="20615" y="0"/>
                  <a:pt x="20482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3" name="Google Shape;673;p27"/>
          <p:cNvSpPr/>
          <p:nvPr/>
        </p:nvSpPr>
        <p:spPr>
          <a:xfrm>
            <a:off x="11829032" y="1488281"/>
            <a:ext cx="69989" cy="17515"/>
          </a:xfrm>
          <a:custGeom>
            <a:avLst/>
            <a:gdLst/>
            <a:ahLst/>
            <a:cxnLst/>
            <a:rect l="l" t="t" r="r" b="b"/>
            <a:pathLst>
              <a:path w="2002" h="501" extrusionOk="0">
                <a:moveTo>
                  <a:pt x="234" y="0"/>
                </a:moveTo>
                <a:cubicBezTo>
                  <a:pt x="101" y="0"/>
                  <a:pt x="0" y="134"/>
                  <a:pt x="0" y="267"/>
                </a:cubicBezTo>
                <a:cubicBezTo>
                  <a:pt x="0" y="401"/>
                  <a:pt x="101" y="501"/>
                  <a:pt x="234" y="501"/>
                </a:cubicBezTo>
                <a:lnTo>
                  <a:pt x="1735" y="501"/>
                </a:lnTo>
                <a:cubicBezTo>
                  <a:pt x="1868" y="501"/>
                  <a:pt x="2002" y="401"/>
                  <a:pt x="2002" y="267"/>
                </a:cubicBezTo>
                <a:cubicBezTo>
                  <a:pt x="2002" y="134"/>
                  <a:pt x="1868" y="0"/>
                  <a:pt x="173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4" name="Google Shape;674;p27"/>
          <p:cNvSpPr/>
          <p:nvPr/>
        </p:nvSpPr>
        <p:spPr>
          <a:xfrm>
            <a:off x="11925836" y="1488281"/>
            <a:ext cx="56005" cy="17515"/>
          </a:xfrm>
          <a:custGeom>
            <a:avLst/>
            <a:gdLst/>
            <a:ahLst/>
            <a:cxnLst/>
            <a:rect l="l" t="t" r="r" b="b"/>
            <a:pathLst>
              <a:path w="1602" h="501" extrusionOk="0">
                <a:moveTo>
                  <a:pt x="234" y="0"/>
                </a:moveTo>
                <a:cubicBezTo>
                  <a:pt x="100" y="0"/>
                  <a:pt x="0" y="134"/>
                  <a:pt x="0" y="267"/>
                </a:cubicBezTo>
                <a:cubicBezTo>
                  <a:pt x="0" y="401"/>
                  <a:pt x="100" y="501"/>
                  <a:pt x="234" y="501"/>
                </a:cubicBezTo>
                <a:lnTo>
                  <a:pt x="1368" y="501"/>
                </a:lnTo>
                <a:cubicBezTo>
                  <a:pt x="1501" y="501"/>
                  <a:pt x="1601" y="401"/>
                  <a:pt x="1601" y="267"/>
                </a:cubicBezTo>
                <a:cubicBezTo>
                  <a:pt x="1601" y="134"/>
                  <a:pt x="1501" y="0"/>
                  <a:pt x="1368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5" name="Google Shape;675;p27"/>
          <p:cNvSpPr/>
          <p:nvPr/>
        </p:nvSpPr>
        <p:spPr>
          <a:xfrm>
            <a:off x="11059355" y="1568725"/>
            <a:ext cx="415185" cy="17551"/>
          </a:xfrm>
          <a:custGeom>
            <a:avLst/>
            <a:gdLst/>
            <a:ahLst/>
            <a:cxnLst/>
            <a:rect l="l" t="t" r="r" b="b"/>
            <a:pathLst>
              <a:path w="11876" h="502" extrusionOk="0">
                <a:moveTo>
                  <a:pt x="234" y="1"/>
                </a:moveTo>
                <a:cubicBezTo>
                  <a:pt x="101" y="1"/>
                  <a:pt x="1" y="134"/>
                  <a:pt x="1" y="268"/>
                </a:cubicBezTo>
                <a:cubicBezTo>
                  <a:pt x="1" y="401"/>
                  <a:pt x="101" y="501"/>
                  <a:pt x="234" y="501"/>
                </a:cubicBezTo>
                <a:lnTo>
                  <a:pt x="11609" y="501"/>
                </a:lnTo>
                <a:cubicBezTo>
                  <a:pt x="11742" y="501"/>
                  <a:pt x="11876" y="401"/>
                  <a:pt x="11876" y="268"/>
                </a:cubicBezTo>
                <a:cubicBezTo>
                  <a:pt x="11876" y="134"/>
                  <a:pt x="11742" y="1"/>
                  <a:pt x="11609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6" name="Google Shape;676;p27"/>
          <p:cNvSpPr/>
          <p:nvPr/>
        </p:nvSpPr>
        <p:spPr>
          <a:xfrm>
            <a:off x="11480339" y="1568725"/>
            <a:ext cx="131835" cy="17551"/>
          </a:xfrm>
          <a:custGeom>
            <a:avLst/>
            <a:gdLst/>
            <a:ahLst/>
            <a:cxnLst/>
            <a:rect l="l" t="t" r="r" b="b"/>
            <a:pathLst>
              <a:path w="3771" h="502" extrusionOk="0">
                <a:moveTo>
                  <a:pt x="268" y="1"/>
                </a:moveTo>
                <a:cubicBezTo>
                  <a:pt x="134" y="1"/>
                  <a:pt x="1" y="134"/>
                  <a:pt x="1" y="268"/>
                </a:cubicBezTo>
                <a:cubicBezTo>
                  <a:pt x="1" y="401"/>
                  <a:pt x="134" y="501"/>
                  <a:pt x="268" y="501"/>
                </a:cubicBezTo>
                <a:lnTo>
                  <a:pt x="3537" y="501"/>
                </a:lnTo>
                <a:cubicBezTo>
                  <a:pt x="3670" y="501"/>
                  <a:pt x="3770" y="401"/>
                  <a:pt x="3770" y="268"/>
                </a:cubicBezTo>
                <a:cubicBezTo>
                  <a:pt x="3770" y="134"/>
                  <a:pt x="3670" y="1"/>
                  <a:pt x="3537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7" name="Google Shape;677;p27"/>
          <p:cNvSpPr/>
          <p:nvPr/>
        </p:nvSpPr>
        <p:spPr>
          <a:xfrm>
            <a:off x="11524671" y="1615398"/>
            <a:ext cx="87505" cy="16361"/>
          </a:xfrm>
          <a:custGeom>
            <a:avLst/>
            <a:gdLst/>
            <a:ahLst/>
            <a:cxnLst/>
            <a:rect l="l" t="t" r="r" b="b"/>
            <a:pathLst>
              <a:path w="2503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2269" y="467"/>
                </a:lnTo>
                <a:cubicBezTo>
                  <a:pt x="2402" y="467"/>
                  <a:pt x="2502" y="367"/>
                  <a:pt x="2502" y="234"/>
                </a:cubicBezTo>
                <a:cubicBezTo>
                  <a:pt x="2502" y="100"/>
                  <a:pt x="2402" y="0"/>
                  <a:pt x="2269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8" name="Google Shape;678;p27"/>
          <p:cNvSpPr/>
          <p:nvPr/>
        </p:nvSpPr>
        <p:spPr>
          <a:xfrm>
            <a:off x="11481531" y="1615398"/>
            <a:ext cx="25660" cy="16361"/>
          </a:xfrm>
          <a:custGeom>
            <a:avLst/>
            <a:gdLst/>
            <a:ahLst/>
            <a:cxnLst/>
            <a:rect l="l" t="t" r="r" b="b"/>
            <a:pathLst>
              <a:path w="734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467" y="467"/>
                </a:lnTo>
                <a:cubicBezTo>
                  <a:pt x="600" y="467"/>
                  <a:pt x="734" y="367"/>
                  <a:pt x="734" y="234"/>
                </a:cubicBezTo>
                <a:cubicBezTo>
                  <a:pt x="734" y="100"/>
                  <a:pt x="600" y="0"/>
                  <a:pt x="467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9" name="Google Shape;679;p27"/>
          <p:cNvSpPr/>
          <p:nvPr/>
        </p:nvSpPr>
        <p:spPr>
          <a:xfrm>
            <a:off x="11377733" y="1615398"/>
            <a:ext cx="79324" cy="16361"/>
          </a:xfrm>
          <a:custGeom>
            <a:avLst/>
            <a:gdLst/>
            <a:ahLst/>
            <a:cxnLst/>
            <a:rect l="l" t="t" r="r" b="b"/>
            <a:pathLst>
              <a:path w="2269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2035" y="467"/>
                </a:lnTo>
                <a:cubicBezTo>
                  <a:pt x="2168" y="467"/>
                  <a:pt x="2269" y="367"/>
                  <a:pt x="2269" y="234"/>
                </a:cubicBezTo>
                <a:cubicBezTo>
                  <a:pt x="2269" y="100"/>
                  <a:pt x="2168" y="0"/>
                  <a:pt x="2035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0" name="Google Shape;680;p27"/>
          <p:cNvSpPr/>
          <p:nvPr/>
        </p:nvSpPr>
        <p:spPr>
          <a:xfrm>
            <a:off x="11265759" y="1615398"/>
            <a:ext cx="79359" cy="16361"/>
          </a:xfrm>
          <a:custGeom>
            <a:avLst/>
            <a:gdLst/>
            <a:ahLst/>
            <a:cxnLst/>
            <a:rect l="l" t="t" r="r" b="b"/>
            <a:pathLst>
              <a:path w="2270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2036" y="467"/>
                </a:lnTo>
                <a:cubicBezTo>
                  <a:pt x="2169" y="467"/>
                  <a:pt x="2269" y="367"/>
                  <a:pt x="2269" y="234"/>
                </a:cubicBezTo>
                <a:cubicBezTo>
                  <a:pt x="2269" y="100"/>
                  <a:pt x="2169" y="0"/>
                  <a:pt x="2036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1" name="Google Shape;681;p27"/>
          <p:cNvSpPr/>
          <p:nvPr/>
        </p:nvSpPr>
        <p:spPr>
          <a:xfrm>
            <a:off x="11153817" y="1615398"/>
            <a:ext cx="79324" cy="16361"/>
          </a:xfrm>
          <a:custGeom>
            <a:avLst/>
            <a:gdLst/>
            <a:ahLst/>
            <a:cxnLst/>
            <a:rect l="l" t="t" r="r" b="b"/>
            <a:pathLst>
              <a:path w="2269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2035" y="467"/>
                </a:lnTo>
                <a:cubicBezTo>
                  <a:pt x="2169" y="467"/>
                  <a:pt x="2269" y="367"/>
                  <a:pt x="2269" y="234"/>
                </a:cubicBezTo>
                <a:cubicBezTo>
                  <a:pt x="2269" y="100"/>
                  <a:pt x="2169" y="0"/>
                  <a:pt x="2035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2" name="Google Shape;682;p27"/>
          <p:cNvSpPr/>
          <p:nvPr/>
        </p:nvSpPr>
        <p:spPr>
          <a:xfrm>
            <a:off x="11153817" y="1671370"/>
            <a:ext cx="672911" cy="16361"/>
          </a:xfrm>
          <a:custGeom>
            <a:avLst/>
            <a:gdLst/>
            <a:ahLst/>
            <a:cxnLst/>
            <a:rect l="l" t="t" r="r" b="b"/>
            <a:pathLst>
              <a:path w="19248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19014" y="467"/>
                </a:lnTo>
                <a:cubicBezTo>
                  <a:pt x="19148" y="467"/>
                  <a:pt x="19248" y="367"/>
                  <a:pt x="19248" y="234"/>
                </a:cubicBezTo>
                <a:cubicBezTo>
                  <a:pt x="19248" y="100"/>
                  <a:pt x="19148" y="0"/>
                  <a:pt x="1901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3" name="Google Shape;683;p27"/>
          <p:cNvSpPr/>
          <p:nvPr/>
        </p:nvSpPr>
        <p:spPr>
          <a:xfrm>
            <a:off x="11059353" y="1615398"/>
            <a:ext cx="39680" cy="1636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0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4" name="Google Shape;684;p27"/>
          <p:cNvSpPr/>
          <p:nvPr/>
        </p:nvSpPr>
        <p:spPr>
          <a:xfrm>
            <a:off x="11059353" y="1671370"/>
            <a:ext cx="39680" cy="1636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0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5" name="Google Shape;685;p27"/>
          <p:cNvSpPr/>
          <p:nvPr/>
        </p:nvSpPr>
        <p:spPr>
          <a:xfrm>
            <a:off x="11059353" y="1727340"/>
            <a:ext cx="39680" cy="1636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1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1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6" name="Google Shape;686;p27"/>
          <p:cNvSpPr/>
          <p:nvPr/>
        </p:nvSpPr>
        <p:spPr>
          <a:xfrm>
            <a:off x="11867519" y="1671370"/>
            <a:ext cx="99147" cy="16361"/>
          </a:xfrm>
          <a:custGeom>
            <a:avLst/>
            <a:gdLst/>
            <a:ahLst/>
            <a:cxnLst/>
            <a:rect l="l" t="t" r="r" b="b"/>
            <a:pathLst>
              <a:path w="2836" h="468" extrusionOk="0">
                <a:moveTo>
                  <a:pt x="267" y="0"/>
                </a:moveTo>
                <a:cubicBezTo>
                  <a:pt x="134" y="0"/>
                  <a:pt x="0" y="100"/>
                  <a:pt x="0" y="234"/>
                </a:cubicBezTo>
                <a:cubicBezTo>
                  <a:pt x="0" y="367"/>
                  <a:pt x="134" y="467"/>
                  <a:pt x="267" y="467"/>
                </a:cubicBezTo>
                <a:lnTo>
                  <a:pt x="2602" y="467"/>
                </a:lnTo>
                <a:cubicBezTo>
                  <a:pt x="2736" y="467"/>
                  <a:pt x="2836" y="367"/>
                  <a:pt x="2836" y="234"/>
                </a:cubicBezTo>
                <a:cubicBezTo>
                  <a:pt x="2836" y="100"/>
                  <a:pt x="2736" y="0"/>
                  <a:pt x="260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7" name="Google Shape;687;p27"/>
          <p:cNvSpPr/>
          <p:nvPr/>
        </p:nvSpPr>
        <p:spPr>
          <a:xfrm>
            <a:off x="11151475" y="1727340"/>
            <a:ext cx="284609" cy="16361"/>
          </a:xfrm>
          <a:custGeom>
            <a:avLst/>
            <a:gdLst/>
            <a:ahLst/>
            <a:cxnLst/>
            <a:rect l="l" t="t" r="r" b="b"/>
            <a:pathLst>
              <a:path w="8141" h="468" extrusionOk="0">
                <a:moveTo>
                  <a:pt x="234" y="0"/>
                </a:moveTo>
                <a:cubicBezTo>
                  <a:pt x="101" y="0"/>
                  <a:pt x="1" y="101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7873" y="467"/>
                </a:lnTo>
                <a:cubicBezTo>
                  <a:pt x="8007" y="467"/>
                  <a:pt x="8140" y="367"/>
                  <a:pt x="8140" y="234"/>
                </a:cubicBezTo>
                <a:cubicBezTo>
                  <a:pt x="8140" y="101"/>
                  <a:pt x="8007" y="0"/>
                  <a:pt x="787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8" name="Google Shape;688;p27"/>
          <p:cNvSpPr/>
          <p:nvPr/>
        </p:nvSpPr>
        <p:spPr>
          <a:xfrm>
            <a:off x="11524669" y="1799633"/>
            <a:ext cx="320724" cy="17515"/>
          </a:xfrm>
          <a:custGeom>
            <a:avLst/>
            <a:gdLst/>
            <a:ahLst/>
            <a:cxnLst/>
            <a:rect l="l" t="t" r="r" b="b"/>
            <a:pathLst>
              <a:path w="9174" h="501" extrusionOk="0">
                <a:moveTo>
                  <a:pt x="234" y="1"/>
                </a:moveTo>
                <a:cubicBezTo>
                  <a:pt x="100" y="1"/>
                  <a:pt x="0" y="134"/>
                  <a:pt x="0" y="267"/>
                </a:cubicBezTo>
                <a:cubicBezTo>
                  <a:pt x="0" y="401"/>
                  <a:pt x="100" y="501"/>
                  <a:pt x="234" y="501"/>
                </a:cubicBezTo>
                <a:lnTo>
                  <a:pt x="8940" y="501"/>
                </a:lnTo>
                <a:cubicBezTo>
                  <a:pt x="9073" y="501"/>
                  <a:pt x="9173" y="401"/>
                  <a:pt x="9173" y="267"/>
                </a:cubicBezTo>
                <a:cubicBezTo>
                  <a:pt x="9173" y="134"/>
                  <a:pt x="9073" y="1"/>
                  <a:pt x="89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9" name="Google Shape;689;p27"/>
          <p:cNvSpPr/>
          <p:nvPr/>
        </p:nvSpPr>
        <p:spPr>
          <a:xfrm>
            <a:off x="11740407" y="1761145"/>
            <a:ext cx="104985" cy="17551"/>
          </a:xfrm>
          <a:custGeom>
            <a:avLst/>
            <a:gdLst/>
            <a:ahLst/>
            <a:cxnLst/>
            <a:rect l="l" t="t" r="r" b="b"/>
            <a:pathLst>
              <a:path w="3003" h="502" extrusionOk="0">
                <a:moveTo>
                  <a:pt x="267" y="1"/>
                </a:moveTo>
                <a:cubicBezTo>
                  <a:pt x="134" y="1"/>
                  <a:pt x="0" y="101"/>
                  <a:pt x="0" y="268"/>
                </a:cubicBezTo>
                <a:cubicBezTo>
                  <a:pt x="0" y="401"/>
                  <a:pt x="134" y="501"/>
                  <a:pt x="267" y="501"/>
                </a:cubicBezTo>
                <a:lnTo>
                  <a:pt x="2769" y="501"/>
                </a:lnTo>
                <a:cubicBezTo>
                  <a:pt x="2902" y="501"/>
                  <a:pt x="3002" y="401"/>
                  <a:pt x="3002" y="268"/>
                </a:cubicBezTo>
                <a:cubicBezTo>
                  <a:pt x="3002" y="101"/>
                  <a:pt x="2902" y="1"/>
                  <a:pt x="27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0" name="Google Shape;690;p27"/>
          <p:cNvSpPr/>
          <p:nvPr/>
        </p:nvSpPr>
        <p:spPr>
          <a:xfrm>
            <a:off x="11059351" y="1411301"/>
            <a:ext cx="335897" cy="17551"/>
          </a:xfrm>
          <a:custGeom>
            <a:avLst/>
            <a:gdLst/>
            <a:ahLst/>
            <a:cxnLst/>
            <a:rect l="l" t="t" r="r" b="b"/>
            <a:pathLst>
              <a:path w="9608" h="502" extrusionOk="0">
                <a:moveTo>
                  <a:pt x="234" y="1"/>
                </a:moveTo>
                <a:cubicBezTo>
                  <a:pt x="101" y="1"/>
                  <a:pt x="1" y="101"/>
                  <a:pt x="1" y="234"/>
                </a:cubicBezTo>
                <a:cubicBezTo>
                  <a:pt x="1" y="368"/>
                  <a:pt x="101" y="501"/>
                  <a:pt x="234" y="501"/>
                </a:cubicBezTo>
                <a:lnTo>
                  <a:pt x="9341" y="501"/>
                </a:lnTo>
                <a:cubicBezTo>
                  <a:pt x="9474" y="501"/>
                  <a:pt x="9608" y="368"/>
                  <a:pt x="9608" y="234"/>
                </a:cubicBezTo>
                <a:cubicBezTo>
                  <a:pt x="9608" y="101"/>
                  <a:pt x="9474" y="1"/>
                  <a:pt x="934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1" name="Google Shape;691;p27"/>
          <p:cNvSpPr/>
          <p:nvPr/>
        </p:nvSpPr>
        <p:spPr>
          <a:xfrm>
            <a:off x="11059355" y="1957062"/>
            <a:ext cx="542300" cy="16361"/>
          </a:xfrm>
          <a:custGeom>
            <a:avLst/>
            <a:gdLst/>
            <a:ahLst/>
            <a:cxnLst/>
            <a:rect l="l" t="t" r="r" b="b"/>
            <a:pathLst>
              <a:path w="15512" h="468" extrusionOk="0">
                <a:moveTo>
                  <a:pt x="234" y="1"/>
                </a:moveTo>
                <a:cubicBezTo>
                  <a:pt x="101" y="1"/>
                  <a:pt x="1" y="101"/>
                  <a:pt x="1" y="234"/>
                </a:cubicBezTo>
                <a:cubicBezTo>
                  <a:pt x="1" y="368"/>
                  <a:pt x="101" y="468"/>
                  <a:pt x="234" y="468"/>
                </a:cubicBezTo>
                <a:lnTo>
                  <a:pt x="15278" y="468"/>
                </a:lnTo>
                <a:cubicBezTo>
                  <a:pt x="15412" y="468"/>
                  <a:pt x="15512" y="368"/>
                  <a:pt x="15512" y="234"/>
                </a:cubicBezTo>
                <a:cubicBezTo>
                  <a:pt x="15512" y="101"/>
                  <a:pt x="15412" y="1"/>
                  <a:pt x="152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2" name="Google Shape;692;p27"/>
          <p:cNvSpPr/>
          <p:nvPr/>
        </p:nvSpPr>
        <p:spPr>
          <a:xfrm>
            <a:off x="11552639" y="1856797"/>
            <a:ext cx="160991" cy="16361"/>
          </a:xfrm>
          <a:custGeom>
            <a:avLst/>
            <a:gdLst/>
            <a:ahLst/>
            <a:cxnLst/>
            <a:rect l="l" t="t" r="r" b="b"/>
            <a:pathLst>
              <a:path w="4605" h="468" extrusionOk="0">
                <a:moveTo>
                  <a:pt x="268" y="0"/>
                </a:moveTo>
                <a:cubicBezTo>
                  <a:pt x="134" y="0"/>
                  <a:pt x="1" y="100"/>
                  <a:pt x="1" y="234"/>
                </a:cubicBezTo>
                <a:cubicBezTo>
                  <a:pt x="1" y="367"/>
                  <a:pt x="134" y="467"/>
                  <a:pt x="268" y="467"/>
                </a:cubicBezTo>
                <a:lnTo>
                  <a:pt x="4371" y="467"/>
                </a:lnTo>
                <a:cubicBezTo>
                  <a:pt x="4504" y="467"/>
                  <a:pt x="4604" y="367"/>
                  <a:pt x="4604" y="234"/>
                </a:cubicBezTo>
                <a:cubicBezTo>
                  <a:pt x="4604" y="100"/>
                  <a:pt x="4504" y="0"/>
                  <a:pt x="4371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3" name="Google Shape;693;p27"/>
          <p:cNvSpPr/>
          <p:nvPr/>
        </p:nvSpPr>
        <p:spPr>
          <a:xfrm>
            <a:off x="11767221" y="1856797"/>
            <a:ext cx="214620" cy="16361"/>
          </a:xfrm>
          <a:custGeom>
            <a:avLst/>
            <a:gdLst/>
            <a:ahLst/>
            <a:cxnLst/>
            <a:rect l="l" t="t" r="r" b="b"/>
            <a:pathLst>
              <a:path w="6139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5905" y="467"/>
                </a:lnTo>
                <a:cubicBezTo>
                  <a:pt x="6038" y="467"/>
                  <a:pt x="6138" y="367"/>
                  <a:pt x="6138" y="234"/>
                </a:cubicBezTo>
                <a:cubicBezTo>
                  <a:pt x="6138" y="100"/>
                  <a:pt x="6038" y="0"/>
                  <a:pt x="590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4" name="Google Shape;694;p27"/>
          <p:cNvSpPr/>
          <p:nvPr/>
        </p:nvSpPr>
        <p:spPr>
          <a:xfrm>
            <a:off x="11767221" y="1936084"/>
            <a:ext cx="214620" cy="17515"/>
          </a:xfrm>
          <a:custGeom>
            <a:avLst/>
            <a:gdLst/>
            <a:ahLst/>
            <a:cxnLst/>
            <a:rect l="l" t="t" r="r" b="b"/>
            <a:pathLst>
              <a:path w="6139" h="501" extrusionOk="0">
                <a:moveTo>
                  <a:pt x="234" y="0"/>
                </a:moveTo>
                <a:cubicBezTo>
                  <a:pt x="101" y="0"/>
                  <a:pt x="1" y="134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5905" y="501"/>
                </a:lnTo>
                <a:cubicBezTo>
                  <a:pt x="6038" y="501"/>
                  <a:pt x="6138" y="401"/>
                  <a:pt x="6138" y="267"/>
                </a:cubicBezTo>
                <a:cubicBezTo>
                  <a:pt x="6138" y="134"/>
                  <a:pt x="6038" y="0"/>
                  <a:pt x="590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5" name="Google Shape;695;p27"/>
          <p:cNvSpPr/>
          <p:nvPr/>
        </p:nvSpPr>
        <p:spPr>
          <a:xfrm>
            <a:off x="11059351" y="2011876"/>
            <a:ext cx="81668" cy="17515"/>
          </a:xfrm>
          <a:custGeom>
            <a:avLst/>
            <a:gdLst/>
            <a:ahLst/>
            <a:cxnLst/>
            <a:rect l="l" t="t" r="r" b="b"/>
            <a:pathLst>
              <a:path w="2336" h="501" extrusionOk="0">
                <a:moveTo>
                  <a:pt x="234" y="1"/>
                </a:moveTo>
                <a:cubicBezTo>
                  <a:pt x="101" y="1"/>
                  <a:pt x="1" y="101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2102" y="501"/>
                </a:lnTo>
                <a:cubicBezTo>
                  <a:pt x="2236" y="501"/>
                  <a:pt x="2336" y="401"/>
                  <a:pt x="2336" y="267"/>
                </a:cubicBezTo>
                <a:cubicBezTo>
                  <a:pt x="2336" y="101"/>
                  <a:pt x="2236" y="1"/>
                  <a:pt x="2102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6" name="Google Shape;696;p27"/>
          <p:cNvSpPr/>
          <p:nvPr/>
        </p:nvSpPr>
        <p:spPr>
          <a:xfrm>
            <a:off x="11161996" y="2011876"/>
            <a:ext cx="504964" cy="17515"/>
          </a:xfrm>
          <a:custGeom>
            <a:avLst/>
            <a:gdLst/>
            <a:ahLst/>
            <a:cxnLst/>
            <a:rect l="l" t="t" r="r" b="b"/>
            <a:pathLst>
              <a:path w="14444" h="501" extrusionOk="0">
                <a:moveTo>
                  <a:pt x="267" y="1"/>
                </a:moveTo>
                <a:cubicBezTo>
                  <a:pt x="134" y="1"/>
                  <a:pt x="0" y="101"/>
                  <a:pt x="0" y="267"/>
                </a:cubicBezTo>
                <a:cubicBezTo>
                  <a:pt x="0" y="401"/>
                  <a:pt x="134" y="501"/>
                  <a:pt x="267" y="501"/>
                </a:cubicBezTo>
                <a:lnTo>
                  <a:pt x="14210" y="501"/>
                </a:lnTo>
                <a:cubicBezTo>
                  <a:pt x="14344" y="501"/>
                  <a:pt x="14444" y="401"/>
                  <a:pt x="14444" y="267"/>
                </a:cubicBezTo>
                <a:cubicBezTo>
                  <a:pt x="14444" y="101"/>
                  <a:pt x="14344" y="1"/>
                  <a:pt x="14210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87" name="图片 3">
            <a:extLst>
              <a:ext uri="{FF2B5EF4-FFF2-40B4-BE49-F238E27FC236}">
                <a16:creationId xmlns:a16="http://schemas.microsoft.com/office/drawing/2014/main" id="{95E434A5-2D0E-B243-B05D-224423CE1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533" y="6086471"/>
            <a:ext cx="2138937" cy="6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373135" y="210994"/>
            <a:ext cx="4782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Three-Layers</a:t>
            </a:r>
          </a:p>
        </p:txBody>
      </p:sp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9FE38582-AE42-40AD-B35E-BAB1B3B265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84" t="-520" r="1124" b="520"/>
          <a:stretch/>
        </p:blipFill>
        <p:spPr>
          <a:xfrm>
            <a:off x="8014717" y="1327334"/>
            <a:ext cx="3080717" cy="39390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/>
              <p:nvPr/>
            </p:nvSpPr>
            <p:spPr>
              <a:xfrm>
                <a:off x="1096565" y="1445457"/>
                <a:ext cx="6671022" cy="39136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Input layer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- receives input data and represents them using vectors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Hidden layers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zh-CN" altLang="en-US" sz="240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- induces useful non-linear features from the input vectors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Output layer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𝑜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- makes predictions according to the features extracted from the hidden layers. 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565" y="1445457"/>
                <a:ext cx="6671022" cy="3913635"/>
              </a:xfrm>
              <a:prstGeom prst="rect">
                <a:avLst/>
              </a:prstGeom>
              <a:blipFill>
                <a:blip r:embed="rId3"/>
                <a:stretch>
                  <a:fillRect l="-1331" b="-323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475FC295-C40C-D746-8BA2-05CFB12FB5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225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95862" y="223888"/>
            <a:ext cx="6761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Multi-Layer</a:t>
            </a:r>
            <a:r>
              <a:rPr lang="zh-CN" altLang="en-US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Perceptron (NLP)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F5D542A-83D4-472F-939A-2FFAABFB6848}"/>
              </a:ext>
            </a:extLst>
          </p:cNvPr>
          <p:cNvSpPr/>
          <p:nvPr/>
        </p:nvSpPr>
        <p:spPr>
          <a:xfrm>
            <a:off x="1096565" y="2166674"/>
            <a:ext cx="10257235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</a:rPr>
              <a:t>Two-layer and three-layer perceptron are called multi-layer </a:t>
            </a:r>
            <a:r>
              <a:rPr lang="en-US" altLang="zh-CN" sz="2400" dirty="0" err="1">
                <a:latin typeface="Palatino" pitchFamily="2" charset="77"/>
                <a:ea typeface="Palatino" pitchFamily="2" charset="77"/>
              </a:rPr>
              <a:t>perceptrons</a:t>
            </a:r>
            <a:r>
              <a:rPr lang="en-US" altLang="zh-CN" sz="2400" dirty="0">
                <a:latin typeface="Palatino" pitchFamily="2" charset="77"/>
                <a:ea typeface="Palatino" pitchFamily="2" charset="77"/>
              </a:rPr>
              <a:t>.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</a:rPr>
              <a:t>They</a:t>
            </a:r>
            <a:r>
              <a:rPr lang="zh-CN" altLang="en-US" sz="24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2400" dirty="0">
                <a:latin typeface="Palatino" pitchFamily="2" charset="77"/>
                <a:ea typeface="Palatino" pitchFamily="2" charset="77"/>
              </a:rPr>
              <a:t>are</a:t>
            </a:r>
            <a:r>
              <a:rPr lang="zh-CN" altLang="en-US" sz="24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2400" dirty="0">
                <a:latin typeface="Palatino" pitchFamily="2" charset="77"/>
                <a:ea typeface="Palatino" pitchFamily="2" charset="77"/>
              </a:rPr>
              <a:t>both</a:t>
            </a:r>
            <a:r>
              <a:rPr lang="zh-CN" altLang="en-US" sz="24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2400" dirty="0">
                <a:latin typeface="Palatino" pitchFamily="2" charset="77"/>
                <a:ea typeface="Palatino" pitchFamily="2" charset="77"/>
              </a:rPr>
              <a:t>non-linear.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Non-linear activation is key to representation power.</a:t>
            </a:r>
            <a:endParaRPr lang="en-US" altLang="zh-CN" sz="2400" dirty="0">
              <a:latin typeface="Palatino" pitchFamily="2" charset="77"/>
              <a:ea typeface="Palatino" pitchFamily="2" charset="77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zh-CN" altLang="en-US" sz="2400" dirty="0"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475FC295-C40C-D746-8BA2-05CFB12FB5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472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85787" y="178483"/>
            <a:ext cx="5940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Activation Function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F5D542A-83D4-472F-939A-2FFAABFB6848}"/>
              </a:ext>
            </a:extLst>
          </p:cNvPr>
          <p:cNvSpPr/>
          <p:nvPr/>
        </p:nvSpPr>
        <p:spPr>
          <a:xfrm>
            <a:off x="1032272" y="1326482"/>
            <a:ext cx="5835524" cy="589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Non-linear activation functions</a:t>
            </a:r>
            <a:endParaRPr lang="zh-CN" altLang="en-US" sz="2400" dirty="0"/>
          </a:p>
        </p:txBody>
      </p:sp>
      <p:sp>
        <p:nvSpPr>
          <p:cNvPr id="2" name="左大括号 1">
            <a:extLst>
              <a:ext uri="{FF2B5EF4-FFF2-40B4-BE49-F238E27FC236}">
                <a16:creationId xmlns:a16="http://schemas.microsoft.com/office/drawing/2014/main" id="{B0842EE6-F070-4F62-9582-A9DC43CB1578}"/>
              </a:ext>
            </a:extLst>
          </p:cNvPr>
          <p:cNvSpPr/>
          <p:nvPr/>
        </p:nvSpPr>
        <p:spPr>
          <a:xfrm>
            <a:off x="664367" y="2793076"/>
            <a:ext cx="453629" cy="3000504"/>
          </a:xfrm>
          <a:prstGeom prst="leftBrace">
            <a:avLst>
              <a:gd name="adj1" fmla="val 59226"/>
              <a:gd name="adj2" fmla="val 4900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96851318-297B-C44E-AFB1-F30CC9EEFE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14EEF2-8B15-0C42-8BAF-D8CDFF569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283" y="2005676"/>
            <a:ext cx="92583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15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313174" y="269918"/>
            <a:ext cx="30514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528761" y="1039359"/>
            <a:ext cx="10094366" cy="53937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 From One Layer to Multiple Layers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8.1.1 Multi-Layer Perceptron for Text Classification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8.1.2</a:t>
            </a:r>
            <a:r>
              <a:rPr lang="zh-CN" altLang="en-US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Analyzing</a:t>
            </a:r>
            <a:r>
              <a:rPr lang="zh-CN" altLang="en-US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Representation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8.1.3 Training a Multi-Layer Perceptron</a:t>
            </a:r>
          </a:p>
          <a:p>
            <a:pPr marL="428625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 Neural Language Models and Word Embedding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8.2.1 Neural n-gram Language Modelling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8.2.2</a:t>
            </a:r>
            <a:r>
              <a:rPr lang="zh-CN" altLang="en-US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Fast</a:t>
            </a:r>
            <a:r>
              <a:rPr lang="zh-CN" altLang="en-US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8.2.3 Word Embeddings</a:t>
            </a:r>
          </a:p>
        </p:txBody>
      </p:sp>
    </p:spTree>
    <p:extLst>
      <p:ext uri="{BB962C8B-B14F-4D97-AF65-F5344CB8AC3E}">
        <p14:creationId xmlns:p14="http://schemas.microsoft.com/office/powerpoint/2010/main" val="4008025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406036" y="256769"/>
            <a:ext cx="6750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Neural Network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/>
              <p:nvPr/>
            </p:nvSpPr>
            <p:spPr>
              <a:xfrm>
                <a:off x="1153716" y="1659967"/>
                <a:ext cx="9107884" cy="32449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/>
                  </a:rPr>
                  <a:t>Matrix-vector notation 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Concatenation of </a:t>
                </a:r>
                <a:r>
                  <a:rPr lang="en-US" altLang="zh-CN" sz="2400" i="1" dirty="0">
                    <a:latin typeface="Palatino"/>
                  </a:rPr>
                  <a:t>column</a:t>
                </a:r>
                <a:r>
                  <a:rPr lang="en-US" altLang="zh-CN" sz="2400" dirty="0">
                    <a:latin typeface="Palatino"/>
                  </a:rPr>
                  <a:t> vectors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;...;</m:t>
                              </m:r>
                              <m:sSub>
                                <m:sSub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2400" dirty="0">
                  <a:latin typeface="Palatino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Single layer perceptron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b="1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zh-CN" altLang="en-US" sz="2400" b="1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，</m:t>
                      </m:r>
                    </m:oMath>
                  </m:oMathPara>
                </a14:m>
                <a:endParaRPr lang="zh-CN" altLang="en-US" sz="2400" dirty="0">
                  <a:latin typeface="Palatino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716" y="1659967"/>
                <a:ext cx="9107884" cy="3244927"/>
              </a:xfrm>
              <a:prstGeom prst="rect">
                <a:avLst/>
              </a:prstGeom>
              <a:blipFill>
                <a:blip r:embed="rId2"/>
                <a:stretch>
                  <a:fillRect l="-97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7E3E0647-BEF2-4B3D-8F20-22A2F98BD4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7" t="260" r="38162" b="-260"/>
          <a:stretch/>
        </p:blipFill>
        <p:spPr>
          <a:xfrm>
            <a:off x="8278615" y="1428886"/>
            <a:ext cx="2611405" cy="4556040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CA3E7190-4C68-E345-8B2E-1C0218EA83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1720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413834" y="176085"/>
            <a:ext cx="71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Matrix Vector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/>
              <p:nvPr/>
            </p:nvSpPr>
            <p:spPr>
              <a:xfrm>
                <a:off x="1028701" y="1216371"/>
                <a:ext cx="9203078" cy="2942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Multi-layer perceptron, we use </a:t>
                </a:r>
                <a:r>
                  <a:rPr lang="en-US" altLang="zh-CN" sz="2400" b="1" dirty="0">
                    <a:latin typeface="Palatino"/>
                  </a:rPr>
                  <a:t>h</a:t>
                </a:r>
                <a:r>
                  <a:rPr lang="en-US" altLang="zh-CN" sz="2400" dirty="0">
                    <a:latin typeface="Palatino"/>
                  </a:rPr>
                  <a:t> to denote hidden layers as: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     </m:t>
                      </m:r>
                      <m:eqArr>
                        <m:eqArrPr>
                          <m:ctrlPr>
                            <a:rPr lang="zh-CN" altLang="en-US" sz="2400" b="1" i="1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sSup>
                            <m:sSupPr>
                              <m:ctrlPr>
                                <a:rPr lang="zh-CN" alt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b="1">
                                  <a:latin typeface="Cambria Math" panose="02040503050406030204" pitchFamily="18" charset="0"/>
                                </a:rPr>
                                <m:t>𝐡</m:t>
                              </m:r>
                            </m:e>
                            <m:sup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b="1"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zh-CN" altLang="en-US" sz="2400" i="1">
                              <a:latin typeface="Palatino"/>
                            </a:rPr>
                            <m:t> </m:t>
                          </m:r>
                        </m:e>
                        <m:e>
                          <m:r>
                            <m:rPr>
                              <m:nor/>
                            </m:rPr>
                            <a:rPr lang="zh-CN" altLang="en-US" sz="2400" i="1">
                              <a:latin typeface="Palatino"/>
                            </a:rPr>
                            <m:t>   </m:t>
                          </m:r>
                          <m:sSup>
                            <m:s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b="1">
                                  <a:latin typeface="Cambria Math" panose="02040503050406030204" pitchFamily="18" charset="0"/>
                                </a:rPr>
                                <m:t>𝐡</m:t>
                              </m:r>
                            </m:e>
                            <m:sup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b="1"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b="1">
                                  <a:latin typeface="Cambria Math" panose="02040503050406030204" pitchFamily="18" charset="0"/>
                                </a:rPr>
                                <m:t>𝐡</m:t>
                              </m:r>
                            </m:e>
                            <m:sup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zh-CN" altLang="en-US" sz="2400" i="1">
                              <a:latin typeface="Palatino"/>
                            </a:rPr>
                            <m:t> </m:t>
                          </m:r>
                        </m:e>
                        <m:e>
                          <m:r>
                            <m:rPr>
                              <m:nor/>
                            </m:rPr>
                            <a:rPr lang="zh-CN" altLang="en-US" sz="2400" i="1">
                              <a:latin typeface="Palatino"/>
                            </a:rPr>
                            <m:t> </m:t>
                          </m:r>
                        </m:e>
                      </m:eqArr>
                    </m:oMath>
                  </m:oMathPara>
                </a14:m>
                <a:endParaRPr lang="en-US" altLang="zh-CN" sz="2400" dirty="0">
                  <a:latin typeface="Palatino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zh-CN" altLang="en-US" sz="2400" dirty="0"/>
                  <a:t>        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1" y="1216371"/>
                <a:ext cx="9203078" cy="2942280"/>
              </a:xfrm>
              <a:prstGeom prst="rect">
                <a:avLst/>
              </a:prstGeom>
              <a:blipFill>
                <a:blip r:embed="rId2"/>
                <a:stretch>
                  <a:fillRect l="-96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25F65C48-2A96-4787-9E5B-2C646B416A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84" t="-520" r="1124" b="520"/>
          <a:stretch/>
        </p:blipFill>
        <p:spPr>
          <a:xfrm>
            <a:off x="6239495" y="2023380"/>
            <a:ext cx="3080717" cy="3939015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6DAE848-E4AE-7347-BF28-3234C4C79C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575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/>
              <p:nvPr/>
            </p:nvSpPr>
            <p:spPr>
              <a:xfrm>
                <a:off x="1028701" y="1028112"/>
                <a:ext cx="9203078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/>
                </a:endParaRPr>
              </a:p>
              <a:p>
                <a:pPr marL="457200" indent="-4572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Multi-class classifier: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〉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400" b="1" i="0">
                              <a:latin typeface="Cambria Math" panose="02040503050406030204" pitchFamily="18" charset="0"/>
                            </a:rPr>
                            <m:t>𝐨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=〈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,⋯,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400" dirty="0"/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zh-CN" altLang="en-US" sz="2400" b="1" i="0">
                              <a:latin typeface="Cambria Math" panose="02040503050406030204" pitchFamily="18" charset="0"/>
                            </a:rPr>
                            <m:t>𝐨</m:t>
                          </m:r>
                        </m:sup>
                      </m:s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;⋯;</m:t>
                              </m:r>
                              <m:sSub>
                                <m:sSub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  <a:p>
                <a:pPr marL="457200" indent="-4572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As a result,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b="1" i="0">
                          <a:latin typeface="Cambria Math" panose="02040503050406030204" pitchFamily="18" charset="0"/>
                        </a:rPr>
                        <m:t>𝐨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zh-CN" altLang="en-US" sz="2400" b="1" i="0">
                              <a:latin typeface="Cambria Math" panose="02040503050406030204" pitchFamily="18" charset="0"/>
                            </a:rPr>
                            <m:t>𝐨</m:t>
                          </m:r>
                        </m:sup>
                      </m:sSup>
                      <m:r>
                        <a:rPr lang="zh-CN" altLang="en-US" sz="2400" b="1">
                          <a:latin typeface="Cambria Math" panose="02040503050406030204" pitchFamily="18" charset="0"/>
                        </a:rPr>
                        <m:t>𝐡</m:t>
                      </m:r>
                    </m:oMath>
                  </m:oMathPara>
                </a14:m>
                <a:endParaRPr lang="zh-CN" altLang="en-US" sz="2400" dirty="0"/>
              </a:p>
              <a:p>
                <a:pPr marL="457200" indent="-4572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Applying softmax function: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𝐩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𝑠𝑜𝑓𝑡𝑚𝑎𝑥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𝐨</m:t>
                          </m:r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1" y="1028112"/>
                <a:ext cx="9203078" cy="4524315"/>
              </a:xfrm>
              <a:prstGeom prst="rect">
                <a:avLst/>
              </a:prstGeom>
              <a:blipFill>
                <a:blip r:embed="rId2"/>
                <a:stretch>
                  <a:fillRect l="-966" b="-1764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1D58C032-6FC8-634E-83ED-B773EEB295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5" name="流程图: 接点 37">
            <a:extLst>
              <a:ext uri="{FF2B5EF4-FFF2-40B4-BE49-F238E27FC236}">
                <a16:creationId xmlns:a16="http://schemas.microsoft.com/office/drawing/2014/main" id="{7ADAF816-730B-1F4D-87AC-F01D500CE633}"/>
              </a:ext>
            </a:extLst>
          </p:cNvPr>
          <p:cNvSpPr/>
          <p:nvPr/>
        </p:nvSpPr>
        <p:spPr>
          <a:xfrm>
            <a:off x="8363621" y="2887757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接点 38">
            <a:extLst>
              <a:ext uri="{FF2B5EF4-FFF2-40B4-BE49-F238E27FC236}">
                <a16:creationId xmlns:a16="http://schemas.microsoft.com/office/drawing/2014/main" id="{A8DE3AF6-5A87-9249-A0D3-9ADF227EDD41}"/>
              </a:ext>
            </a:extLst>
          </p:cNvPr>
          <p:cNvSpPr/>
          <p:nvPr/>
        </p:nvSpPr>
        <p:spPr>
          <a:xfrm>
            <a:off x="8363621" y="3586003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接点 39">
            <a:extLst>
              <a:ext uri="{FF2B5EF4-FFF2-40B4-BE49-F238E27FC236}">
                <a16:creationId xmlns:a16="http://schemas.microsoft.com/office/drawing/2014/main" id="{CB0165E8-DE9C-CB42-AFA1-0FC6CE105163}"/>
              </a:ext>
            </a:extLst>
          </p:cNvPr>
          <p:cNvSpPr/>
          <p:nvPr/>
        </p:nvSpPr>
        <p:spPr>
          <a:xfrm>
            <a:off x="8363621" y="4259085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接点 40">
            <a:extLst>
              <a:ext uri="{FF2B5EF4-FFF2-40B4-BE49-F238E27FC236}">
                <a16:creationId xmlns:a16="http://schemas.microsoft.com/office/drawing/2014/main" id="{5F2839E4-AA4F-A446-A2C6-97EEE86D4A4E}"/>
              </a:ext>
            </a:extLst>
          </p:cNvPr>
          <p:cNvSpPr/>
          <p:nvPr/>
        </p:nvSpPr>
        <p:spPr>
          <a:xfrm>
            <a:off x="9341521" y="3162077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流程图: 接点 41">
            <a:extLst>
              <a:ext uri="{FF2B5EF4-FFF2-40B4-BE49-F238E27FC236}">
                <a16:creationId xmlns:a16="http://schemas.microsoft.com/office/drawing/2014/main" id="{10728B88-6B5D-4843-AD35-A2D39C007D87}"/>
              </a:ext>
            </a:extLst>
          </p:cNvPr>
          <p:cNvSpPr/>
          <p:nvPr/>
        </p:nvSpPr>
        <p:spPr>
          <a:xfrm>
            <a:off x="9341521" y="3860323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流程图: 接点 42">
            <a:extLst>
              <a:ext uri="{FF2B5EF4-FFF2-40B4-BE49-F238E27FC236}">
                <a16:creationId xmlns:a16="http://schemas.microsoft.com/office/drawing/2014/main" id="{C21BAD47-0CB8-3544-AEF2-382562F9EC18}"/>
              </a:ext>
            </a:extLst>
          </p:cNvPr>
          <p:cNvSpPr/>
          <p:nvPr/>
        </p:nvSpPr>
        <p:spPr>
          <a:xfrm>
            <a:off x="9341521" y="4609852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43">
            <a:extLst>
              <a:ext uri="{FF2B5EF4-FFF2-40B4-BE49-F238E27FC236}">
                <a16:creationId xmlns:a16="http://schemas.microsoft.com/office/drawing/2014/main" id="{6D17793F-DB53-5D4A-8AA4-5643F6042AE2}"/>
              </a:ext>
            </a:extLst>
          </p:cNvPr>
          <p:cNvCxnSpPr>
            <a:stCxn id="5" idx="6"/>
            <a:endCxn id="10" idx="2"/>
          </p:cNvCxnSpPr>
          <p:nvPr/>
        </p:nvCxnSpPr>
        <p:spPr>
          <a:xfrm>
            <a:off x="8820821" y="3116357"/>
            <a:ext cx="520700" cy="2743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44">
            <a:extLst>
              <a:ext uri="{FF2B5EF4-FFF2-40B4-BE49-F238E27FC236}">
                <a16:creationId xmlns:a16="http://schemas.microsoft.com/office/drawing/2014/main" id="{4E710444-283C-EE48-81DE-C2E95AD647CD}"/>
              </a:ext>
            </a:extLst>
          </p:cNvPr>
          <p:cNvCxnSpPr>
            <a:cxnSpLocks/>
            <a:stCxn id="5" idx="6"/>
            <a:endCxn id="11" idx="2"/>
          </p:cNvCxnSpPr>
          <p:nvPr/>
        </p:nvCxnSpPr>
        <p:spPr>
          <a:xfrm>
            <a:off x="8820821" y="3116357"/>
            <a:ext cx="520700" cy="9725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45">
            <a:extLst>
              <a:ext uri="{FF2B5EF4-FFF2-40B4-BE49-F238E27FC236}">
                <a16:creationId xmlns:a16="http://schemas.microsoft.com/office/drawing/2014/main" id="{B76B3B19-A79E-5A46-80A1-5ACAA9516C0F}"/>
              </a:ext>
            </a:extLst>
          </p:cNvPr>
          <p:cNvCxnSpPr>
            <a:cxnSpLocks/>
            <a:stCxn id="5" idx="6"/>
            <a:endCxn id="12" idx="2"/>
          </p:cNvCxnSpPr>
          <p:nvPr/>
        </p:nvCxnSpPr>
        <p:spPr>
          <a:xfrm>
            <a:off x="8820821" y="3116357"/>
            <a:ext cx="520700" cy="17220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46">
            <a:extLst>
              <a:ext uri="{FF2B5EF4-FFF2-40B4-BE49-F238E27FC236}">
                <a16:creationId xmlns:a16="http://schemas.microsoft.com/office/drawing/2014/main" id="{3DD4D238-A37E-6B46-9C00-AB4B7DCD58E0}"/>
              </a:ext>
            </a:extLst>
          </p:cNvPr>
          <p:cNvCxnSpPr>
            <a:cxnSpLocks/>
            <a:stCxn id="6" idx="6"/>
            <a:endCxn id="10" idx="2"/>
          </p:cNvCxnSpPr>
          <p:nvPr/>
        </p:nvCxnSpPr>
        <p:spPr>
          <a:xfrm flipV="1">
            <a:off x="8820821" y="3390677"/>
            <a:ext cx="520700" cy="4239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47">
            <a:extLst>
              <a:ext uri="{FF2B5EF4-FFF2-40B4-BE49-F238E27FC236}">
                <a16:creationId xmlns:a16="http://schemas.microsoft.com/office/drawing/2014/main" id="{07CAF636-4B1A-3A40-A282-A86DD6C22D6F}"/>
              </a:ext>
            </a:extLst>
          </p:cNvPr>
          <p:cNvCxnSpPr>
            <a:cxnSpLocks/>
            <a:stCxn id="6" idx="6"/>
            <a:endCxn id="11" idx="2"/>
          </p:cNvCxnSpPr>
          <p:nvPr/>
        </p:nvCxnSpPr>
        <p:spPr>
          <a:xfrm>
            <a:off x="8820821" y="3814603"/>
            <a:ext cx="520700" cy="2743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48">
            <a:extLst>
              <a:ext uri="{FF2B5EF4-FFF2-40B4-BE49-F238E27FC236}">
                <a16:creationId xmlns:a16="http://schemas.microsoft.com/office/drawing/2014/main" id="{0732922B-E451-3E45-8C66-802A51593265}"/>
              </a:ext>
            </a:extLst>
          </p:cNvPr>
          <p:cNvCxnSpPr>
            <a:cxnSpLocks/>
            <a:stCxn id="6" idx="6"/>
            <a:endCxn id="12" idx="2"/>
          </p:cNvCxnSpPr>
          <p:nvPr/>
        </p:nvCxnSpPr>
        <p:spPr>
          <a:xfrm>
            <a:off x="8820821" y="3814603"/>
            <a:ext cx="520700" cy="10238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49">
            <a:extLst>
              <a:ext uri="{FF2B5EF4-FFF2-40B4-BE49-F238E27FC236}">
                <a16:creationId xmlns:a16="http://schemas.microsoft.com/office/drawing/2014/main" id="{AE85991E-586A-6D4D-A083-4D78A960E218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8820821" y="3390677"/>
            <a:ext cx="520700" cy="1097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50">
            <a:extLst>
              <a:ext uri="{FF2B5EF4-FFF2-40B4-BE49-F238E27FC236}">
                <a16:creationId xmlns:a16="http://schemas.microsoft.com/office/drawing/2014/main" id="{F0E6BA46-1E50-9341-AC20-75BE03A58EF0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 flipV="1">
            <a:off x="8820821" y="4088923"/>
            <a:ext cx="520700" cy="398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51">
            <a:extLst>
              <a:ext uri="{FF2B5EF4-FFF2-40B4-BE49-F238E27FC236}">
                <a16:creationId xmlns:a16="http://schemas.microsoft.com/office/drawing/2014/main" id="{24468573-E9FF-364F-992B-3CB4BE3DA4F9}"/>
              </a:ext>
            </a:extLst>
          </p:cNvPr>
          <p:cNvCxnSpPr>
            <a:cxnSpLocks/>
            <a:stCxn id="8" idx="6"/>
            <a:endCxn id="12" idx="2"/>
          </p:cNvCxnSpPr>
          <p:nvPr/>
        </p:nvCxnSpPr>
        <p:spPr>
          <a:xfrm>
            <a:off x="8820821" y="4487685"/>
            <a:ext cx="520700" cy="3507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流程图: 接点 52">
            <a:extLst>
              <a:ext uri="{FF2B5EF4-FFF2-40B4-BE49-F238E27FC236}">
                <a16:creationId xmlns:a16="http://schemas.microsoft.com/office/drawing/2014/main" id="{01FECB52-701E-C04F-A1A7-5DC980E92FDC}"/>
              </a:ext>
            </a:extLst>
          </p:cNvPr>
          <p:cNvSpPr/>
          <p:nvPr/>
        </p:nvSpPr>
        <p:spPr>
          <a:xfrm>
            <a:off x="9341521" y="2516610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流程图: 接点 62">
            <a:extLst>
              <a:ext uri="{FF2B5EF4-FFF2-40B4-BE49-F238E27FC236}">
                <a16:creationId xmlns:a16="http://schemas.microsoft.com/office/drawing/2014/main" id="{BC126B8F-A2BD-6547-9256-B79A0FD6A9CD}"/>
              </a:ext>
            </a:extLst>
          </p:cNvPr>
          <p:cNvSpPr/>
          <p:nvPr/>
        </p:nvSpPr>
        <p:spPr>
          <a:xfrm>
            <a:off x="10319421" y="2921031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流程图: 接点 63">
            <a:extLst>
              <a:ext uri="{FF2B5EF4-FFF2-40B4-BE49-F238E27FC236}">
                <a16:creationId xmlns:a16="http://schemas.microsoft.com/office/drawing/2014/main" id="{E61C3855-E22F-834C-BB12-904475116B2B}"/>
              </a:ext>
            </a:extLst>
          </p:cNvPr>
          <p:cNvSpPr/>
          <p:nvPr/>
        </p:nvSpPr>
        <p:spPr>
          <a:xfrm>
            <a:off x="10319421" y="3619277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流程图: 接点 64">
            <a:extLst>
              <a:ext uri="{FF2B5EF4-FFF2-40B4-BE49-F238E27FC236}">
                <a16:creationId xmlns:a16="http://schemas.microsoft.com/office/drawing/2014/main" id="{9DD7618B-D0AF-8C42-A4B2-93A8C3F1036F}"/>
              </a:ext>
            </a:extLst>
          </p:cNvPr>
          <p:cNvSpPr/>
          <p:nvPr/>
        </p:nvSpPr>
        <p:spPr>
          <a:xfrm>
            <a:off x="10319421" y="4292359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70">
            <a:extLst>
              <a:ext uri="{FF2B5EF4-FFF2-40B4-BE49-F238E27FC236}">
                <a16:creationId xmlns:a16="http://schemas.microsoft.com/office/drawing/2014/main" id="{93F43EF6-2055-0140-8878-322720A73214}"/>
              </a:ext>
            </a:extLst>
          </p:cNvPr>
          <p:cNvSpPr txBox="1"/>
          <p:nvPr/>
        </p:nvSpPr>
        <p:spPr>
          <a:xfrm>
            <a:off x="8423847" y="4037272"/>
            <a:ext cx="461665" cy="2510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/>
              <a:t>…</a:t>
            </a:r>
            <a:endParaRPr lang="zh-CN" altLang="en-US" dirty="0"/>
          </a:p>
        </p:txBody>
      </p:sp>
      <p:sp>
        <p:nvSpPr>
          <p:cNvPr id="27" name="文本框 71">
            <a:extLst>
              <a:ext uri="{FF2B5EF4-FFF2-40B4-BE49-F238E27FC236}">
                <a16:creationId xmlns:a16="http://schemas.microsoft.com/office/drawing/2014/main" id="{65A9A99D-AB28-484A-80DD-9A4035866D7A}"/>
              </a:ext>
            </a:extLst>
          </p:cNvPr>
          <p:cNvSpPr txBox="1"/>
          <p:nvPr/>
        </p:nvSpPr>
        <p:spPr>
          <a:xfrm>
            <a:off x="9400556" y="4331443"/>
            <a:ext cx="461665" cy="2510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/>
              <a:t>…</a:t>
            </a:r>
            <a:endParaRPr lang="zh-CN" altLang="en-US" dirty="0"/>
          </a:p>
        </p:txBody>
      </p:sp>
      <p:sp>
        <p:nvSpPr>
          <p:cNvPr id="28" name="文本框 72">
            <a:extLst>
              <a:ext uri="{FF2B5EF4-FFF2-40B4-BE49-F238E27FC236}">
                <a16:creationId xmlns:a16="http://schemas.microsoft.com/office/drawing/2014/main" id="{001CBEE0-B9B2-0349-800F-5C784CD33A44}"/>
              </a:ext>
            </a:extLst>
          </p:cNvPr>
          <p:cNvSpPr txBox="1"/>
          <p:nvPr/>
        </p:nvSpPr>
        <p:spPr>
          <a:xfrm>
            <a:off x="10382921" y="4076341"/>
            <a:ext cx="461665" cy="2510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/>
              <a:t>…</a:t>
            </a:r>
            <a:endParaRPr lang="zh-CN" altLang="en-US" dirty="0"/>
          </a:p>
        </p:txBody>
      </p:sp>
      <p:cxnSp>
        <p:nvCxnSpPr>
          <p:cNvPr id="29" name="直接箭头连接符 73">
            <a:extLst>
              <a:ext uri="{FF2B5EF4-FFF2-40B4-BE49-F238E27FC236}">
                <a16:creationId xmlns:a16="http://schemas.microsoft.com/office/drawing/2014/main" id="{F104945F-6221-6B4A-966E-CBEEC3579A35}"/>
              </a:ext>
            </a:extLst>
          </p:cNvPr>
          <p:cNvCxnSpPr>
            <a:cxnSpLocks/>
            <a:stCxn id="5" idx="6"/>
            <a:endCxn id="22" idx="2"/>
          </p:cNvCxnSpPr>
          <p:nvPr/>
        </p:nvCxnSpPr>
        <p:spPr>
          <a:xfrm flipV="1">
            <a:off x="8820821" y="2745210"/>
            <a:ext cx="520700" cy="371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76">
            <a:extLst>
              <a:ext uri="{FF2B5EF4-FFF2-40B4-BE49-F238E27FC236}">
                <a16:creationId xmlns:a16="http://schemas.microsoft.com/office/drawing/2014/main" id="{FF6DC018-F1CF-A64E-B9CC-9710519D5AA7}"/>
              </a:ext>
            </a:extLst>
          </p:cNvPr>
          <p:cNvCxnSpPr>
            <a:cxnSpLocks/>
            <a:stCxn id="6" idx="6"/>
            <a:endCxn id="22" idx="2"/>
          </p:cNvCxnSpPr>
          <p:nvPr/>
        </p:nvCxnSpPr>
        <p:spPr>
          <a:xfrm flipV="1">
            <a:off x="8820821" y="2745210"/>
            <a:ext cx="520700" cy="10693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79">
            <a:extLst>
              <a:ext uri="{FF2B5EF4-FFF2-40B4-BE49-F238E27FC236}">
                <a16:creationId xmlns:a16="http://schemas.microsoft.com/office/drawing/2014/main" id="{A358B928-B793-364D-83BC-F92A393EF545}"/>
              </a:ext>
            </a:extLst>
          </p:cNvPr>
          <p:cNvCxnSpPr>
            <a:cxnSpLocks/>
            <a:stCxn id="8" idx="6"/>
            <a:endCxn id="22" idx="2"/>
          </p:cNvCxnSpPr>
          <p:nvPr/>
        </p:nvCxnSpPr>
        <p:spPr>
          <a:xfrm flipV="1">
            <a:off x="8820821" y="2745210"/>
            <a:ext cx="520700" cy="17424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82">
            <a:extLst>
              <a:ext uri="{FF2B5EF4-FFF2-40B4-BE49-F238E27FC236}">
                <a16:creationId xmlns:a16="http://schemas.microsoft.com/office/drawing/2014/main" id="{BF59AA2F-01A4-FB40-8ECB-F155165D4EEF}"/>
              </a:ext>
            </a:extLst>
          </p:cNvPr>
          <p:cNvCxnSpPr>
            <a:cxnSpLocks/>
            <a:stCxn id="22" idx="6"/>
            <a:endCxn id="23" idx="2"/>
          </p:cNvCxnSpPr>
          <p:nvPr/>
        </p:nvCxnSpPr>
        <p:spPr>
          <a:xfrm>
            <a:off x="9798721" y="2745210"/>
            <a:ext cx="520700" cy="4044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85">
            <a:extLst>
              <a:ext uri="{FF2B5EF4-FFF2-40B4-BE49-F238E27FC236}">
                <a16:creationId xmlns:a16="http://schemas.microsoft.com/office/drawing/2014/main" id="{E3B66D44-F63A-A14F-A49E-85DDDF80EA72}"/>
              </a:ext>
            </a:extLst>
          </p:cNvPr>
          <p:cNvCxnSpPr>
            <a:cxnSpLocks/>
            <a:stCxn id="22" idx="6"/>
            <a:endCxn id="24" idx="2"/>
          </p:cNvCxnSpPr>
          <p:nvPr/>
        </p:nvCxnSpPr>
        <p:spPr>
          <a:xfrm>
            <a:off x="9798721" y="2745210"/>
            <a:ext cx="520700" cy="11026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88">
            <a:extLst>
              <a:ext uri="{FF2B5EF4-FFF2-40B4-BE49-F238E27FC236}">
                <a16:creationId xmlns:a16="http://schemas.microsoft.com/office/drawing/2014/main" id="{053734D9-903D-9642-AED5-6E20AE5592E0}"/>
              </a:ext>
            </a:extLst>
          </p:cNvPr>
          <p:cNvCxnSpPr>
            <a:cxnSpLocks/>
            <a:stCxn id="22" idx="6"/>
            <a:endCxn id="25" idx="2"/>
          </p:cNvCxnSpPr>
          <p:nvPr/>
        </p:nvCxnSpPr>
        <p:spPr>
          <a:xfrm>
            <a:off x="9798721" y="2745210"/>
            <a:ext cx="520700" cy="17757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91">
            <a:extLst>
              <a:ext uri="{FF2B5EF4-FFF2-40B4-BE49-F238E27FC236}">
                <a16:creationId xmlns:a16="http://schemas.microsoft.com/office/drawing/2014/main" id="{8B2F4B0D-E68F-8142-A950-D700D1C4255B}"/>
              </a:ext>
            </a:extLst>
          </p:cNvPr>
          <p:cNvCxnSpPr>
            <a:cxnSpLocks/>
            <a:stCxn id="10" idx="6"/>
            <a:endCxn id="23" idx="2"/>
          </p:cNvCxnSpPr>
          <p:nvPr/>
        </p:nvCxnSpPr>
        <p:spPr>
          <a:xfrm flipV="1">
            <a:off x="9798721" y="3149631"/>
            <a:ext cx="520700" cy="2410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94">
            <a:extLst>
              <a:ext uri="{FF2B5EF4-FFF2-40B4-BE49-F238E27FC236}">
                <a16:creationId xmlns:a16="http://schemas.microsoft.com/office/drawing/2014/main" id="{B7EEE0F3-4858-D543-AE70-D2863C17CD28}"/>
              </a:ext>
            </a:extLst>
          </p:cNvPr>
          <p:cNvCxnSpPr>
            <a:cxnSpLocks/>
            <a:stCxn id="10" idx="6"/>
            <a:endCxn id="24" idx="2"/>
          </p:cNvCxnSpPr>
          <p:nvPr/>
        </p:nvCxnSpPr>
        <p:spPr>
          <a:xfrm>
            <a:off x="9798721" y="3390677"/>
            <a:ext cx="520700" cy="457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97">
            <a:extLst>
              <a:ext uri="{FF2B5EF4-FFF2-40B4-BE49-F238E27FC236}">
                <a16:creationId xmlns:a16="http://schemas.microsoft.com/office/drawing/2014/main" id="{0220CFC7-0A76-9848-A6C3-FD9B3DE11BAB}"/>
              </a:ext>
            </a:extLst>
          </p:cNvPr>
          <p:cNvCxnSpPr>
            <a:cxnSpLocks/>
            <a:stCxn id="10" idx="6"/>
            <a:endCxn id="25" idx="2"/>
          </p:cNvCxnSpPr>
          <p:nvPr/>
        </p:nvCxnSpPr>
        <p:spPr>
          <a:xfrm>
            <a:off x="9798721" y="3390677"/>
            <a:ext cx="520700" cy="11302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100">
            <a:extLst>
              <a:ext uri="{FF2B5EF4-FFF2-40B4-BE49-F238E27FC236}">
                <a16:creationId xmlns:a16="http://schemas.microsoft.com/office/drawing/2014/main" id="{9EF3E12D-8B19-CA4A-89E0-B9B77B7399A4}"/>
              </a:ext>
            </a:extLst>
          </p:cNvPr>
          <p:cNvCxnSpPr>
            <a:cxnSpLocks/>
            <a:stCxn id="11" idx="6"/>
            <a:endCxn id="23" idx="2"/>
          </p:cNvCxnSpPr>
          <p:nvPr/>
        </p:nvCxnSpPr>
        <p:spPr>
          <a:xfrm flipV="1">
            <a:off x="9798721" y="3149631"/>
            <a:ext cx="520700" cy="9392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103">
            <a:extLst>
              <a:ext uri="{FF2B5EF4-FFF2-40B4-BE49-F238E27FC236}">
                <a16:creationId xmlns:a16="http://schemas.microsoft.com/office/drawing/2014/main" id="{7F54C434-999F-5C4C-A0F0-7208891B4165}"/>
              </a:ext>
            </a:extLst>
          </p:cNvPr>
          <p:cNvCxnSpPr>
            <a:cxnSpLocks/>
            <a:stCxn id="11" idx="6"/>
            <a:endCxn id="24" idx="2"/>
          </p:cNvCxnSpPr>
          <p:nvPr/>
        </p:nvCxnSpPr>
        <p:spPr>
          <a:xfrm flipV="1">
            <a:off x="9798721" y="3847877"/>
            <a:ext cx="520700" cy="2410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106">
            <a:extLst>
              <a:ext uri="{FF2B5EF4-FFF2-40B4-BE49-F238E27FC236}">
                <a16:creationId xmlns:a16="http://schemas.microsoft.com/office/drawing/2014/main" id="{691FC3D5-AD09-BD40-9B0C-4B890D235D31}"/>
              </a:ext>
            </a:extLst>
          </p:cNvPr>
          <p:cNvCxnSpPr>
            <a:cxnSpLocks/>
            <a:stCxn id="11" idx="6"/>
            <a:endCxn id="25" idx="2"/>
          </p:cNvCxnSpPr>
          <p:nvPr/>
        </p:nvCxnSpPr>
        <p:spPr>
          <a:xfrm>
            <a:off x="9798721" y="4088923"/>
            <a:ext cx="520700" cy="4320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109">
            <a:extLst>
              <a:ext uri="{FF2B5EF4-FFF2-40B4-BE49-F238E27FC236}">
                <a16:creationId xmlns:a16="http://schemas.microsoft.com/office/drawing/2014/main" id="{95244E13-46A6-FC44-8AFC-D4D65D2A55B7}"/>
              </a:ext>
            </a:extLst>
          </p:cNvPr>
          <p:cNvCxnSpPr>
            <a:cxnSpLocks/>
            <a:stCxn id="12" idx="6"/>
            <a:endCxn id="23" idx="2"/>
          </p:cNvCxnSpPr>
          <p:nvPr/>
        </p:nvCxnSpPr>
        <p:spPr>
          <a:xfrm flipV="1">
            <a:off x="9798721" y="3149631"/>
            <a:ext cx="520700" cy="16888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112">
            <a:extLst>
              <a:ext uri="{FF2B5EF4-FFF2-40B4-BE49-F238E27FC236}">
                <a16:creationId xmlns:a16="http://schemas.microsoft.com/office/drawing/2014/main" id="{1E0526D2-B03C-7B46-905B-C86DE92B0192}"/>
              </a:ext>
            </a:extLst>
          </p:cNvPr>
          <p:cNvCxnSpPr>
            <a:cxnSpLocks/>
            <a:stCxn id="12" idx="6"/>
            <a:endCxn id="24" idx="2"/>
          </p:cNvCxnSpPr>
          <p:nvPr/>
        </p:nvCxnSpPr>
        <p:spPr>
          <a:xfrm flipV="1">
            <a:off x="9798721" y="3847877"/>
            <a:ext cx="520700" cy="9905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115">
            <a:extLst>
              <a:ext uri="{FF2B5EF4-FFF2-40B4-BE49-F238E27FC236}">
                <a16:creationId xmlns:a16="http://schemas.microsoft.com/office/drawing/2014/main" id="{0980A997-3BB8-614D-86E8-680B853466B4}"/>
              </a:ext>
            </a:extLst>
          </p:cNvPr>
          <p:cNvCxnSpPr>
            <a:cxnSpLocks/>
            <a:stCxn id="12" idx="6"/>
            <a:endCxn id="25" idx="2"/>
          </p:cNvCxnSpPr>
          <p:nvPr/>
        </p:nvCxnSpPr>
        <p:spPr>
          <a:xfrm flipV="1">
            <a:off x="9798721" y="4520959"/>
            <a:ext cx="520700" cy="3174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125">
                <a:extLst>
                  <a:ext uri="{FF2B5EF4-FFF2-40B4-BE49-F238E27FC236}">
                    <a16:creationId xmlns:a16="http://schemas.microsoft.com/office/drawing/2014/main" id="{1DC1020E-6B82-D64A-AAC7-E71C8DD03EEC}"/>
                  </a:ext>
                </a:extLst>
              </p:cNvPr>
              <p:cNvSpPr txBox="1"/>
              <p:nvPr/>
            </p:nvSpPr>
            <p:spPr>
              <a:xfrm>
                <a:off x="7754507" y="3493699"/>
                <a:ext cx="3751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44" name="文本框 125">
                <a:extLst>
                  <a:ext uri="{FF2B5EF4-FFF2-40B4-BE49-F238E27FC236}">
                    <a16:creationId xmlns:a16="http://schemas.microsoft.com/office/drawing/2014/main" id="{1DC1020E-6B82-D64A-AAC7-E71C8DD03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507" y="3493699"/>
                <a:ext cx="37512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126">
                <a:extLst>
                  <a:ext uri="{FF2B5EF4-FFF2-40B4-BE49-F238E27FC236}">
                    <a16:creationId xmlns:a16="http://schemas.microsoft.com/office/drawing/2014/main" id="{CAE703A1-583D-344C-8C33-480480F8F028}"/>
                  </a:ext>
                </a:extLst>
              </p:cNvPr>
              <p:cNvSpPr txBox="1"/>
              <p:nvPr/>
            </p:nvSpPr>
            <p:spPr>
              <a:xfrm>
                <a:off x="11427257" y="3619277"/>
                <a:ext cx="3751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𝐨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45" name="文本框 126">
                <a:extLst>
                  <a:ext uri="{FF2B5EF4-FFF2-40B4-BE49-F238E27FC236}">
                    <a16:creationId xmlns:a16="http://schemas.microsoft.com/office/drawing/2014/main" id="{CAE703A1-583D-344C-8C33-480480F8F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7257" y="3619277"/>
                <a:ext cx="3751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127">
                <a:extLst>
                  <a:ext uri="{FF2B5EF4-FFF2-40B4-BE49-F238E27FC236}">
                    <a16:creationId xmlns:a16="http://schemas.microsoft.com/office/drawing/2014/main" id="{85402560-7259-0D4D-B57E-6B66FE4FC708}"/>
                  </a:ext>
                </a:extLst>
              </p:cNvPr>
              <p:cNvSpPr txBox="1"/>
              <p:nvPr/>
            </p:nvSpPr>
            <p:spPr>
              <a:xfrm>
                <a:off x="10716747" y="2855521"/>
                <a:ext cx="6350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6" name="文本框 127">
                <a:extLst>
                  <a:ext uri="{FF2B5EF4-FFF2-40B4-BE49-F238E27FC236}">
                    <a16:creationId xmlns:a16="http://schemas.microsoft.com/office/drawing/2014/main" id="{85402560-7259-0D4D-B57E-6B66FE4FC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6747" y="2855521"/>
                <a:ext cx="635002" cy="461665"/>
              </a:xfrm>
              <a:prstGeom prst="rect">
                <a:avLst/>
              </a:prstGeom>
              <a:blipFill>
                <a:blip r:embed="rId5"/>
                <a:stretch>
                  <a:fillRect r="-1961" b="-1842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128">
                <a:extLst>
                  <a:ext uri="{FF2B5EF4-FFF2-40B4-BE49-F238E27FC236}">
                    <a16:creationId xmlns:a16="http://schemas.microsoft.com/office/drawing/2014/main" id="{AC1DA70A-C10A-BF4C-B1AA-53E91BDA0006}"/>
                  </a:ext>
                </a:extLst>
              </p:cNvPr>
              <p:cNvSpPr txBox="1"/>
              <p:nvPr/>
            </p:nvSpPr>
            <p:spPr>
              <a:xfrm>
                <a:off x="10728328" y="3604011"/>
                <a:ext cx="6648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7" name="文本框 128">
                <a:extLst>
                  <a:ext uri="{FF2B5EF4-FFF2-40B4-BE49-F238E27FC236}">
                    <a16:creationId xmlns:a16="http://schemas.microsoft.com/office/drawing/2014/main" id="{AC1DA70A-C10A-BF4C-B1AA-53E91BDA0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8328" y="3604011"/>
                <a:ext cx="664865" cy="461665"/>
              </a:xfrm>
              <a:prstGeom prst="rect">
                <a:avLst/>
              </a:prstGeom>
              <a:blipFill>
                <a:blip r:embed="rId6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129">
                <a:extLst>
                  <a:ext uri="{FF2B5EF4-FFF2-40B4-BE49-F238E27FC236}">
                    <a16:creationId xmlns:a16="http://schemas.microsoft.com/office/drawing/2014/main" id="{96EA70CA-A2D4-3541-8641-3D44C279A26F}"/>
                  </a:ext>
                </a:extLst>
              </p:cNvPr>
              <p:cNvSpPr txBox="1"/>
              <p:nvPr/>
            </p:nvSpPr>
            <p:spPr>
              <a:xfrm>
                <a:off x="10609275" y="4251265"/>
                <a:ext cx="9029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8" name="文本框 129">
                <a:extLst>
                  <a:ext uri="{FF2B5EF4-FFF2-40B4-BE49-F238E27FC236}">
                    <a16:creationId xmlns:a16="http://schemas.microsoft.com/office/drawing/2014/main" id="{96EA70CA-A2D4-3541-8641-3D44C279A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9275" y="4251265"/>
                <a:ext cx="902973" cy="461665"/>
              </a:xfrm>
              <a:prstGeom prst="rect">
                <a:avLst/>
              </a:prstGeom>
              <a:blipFill>
                <a:blip r:embed="rId7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右大括号 130">
            <a:extLst>
              <a:ext uri="{FF2B5EF4-FFF2-40B4-BE49-F238E27FC236}">
                <a16:creationId xmlns:a16="http://schemas.microsoft.com/office/drawing/2014/main" id="{F2F981B0-DD73-B746-96F0-D38FF9A1C646}"/>
              </a:ext>
            </a:extLst>
          </p:cNvPr>
          <p:cNvSpPr/>
          <p:nvPr/>
        </p:nvSpPr>
        <p:spPr>
          <a:xfrm>
            <a:off x="11208977" y="2964349"/>
            <a:ext cx="207665" cy="1771523"/>
          </a:xfrm>
          <a:prstGeom prst="rightBrace">
            <a:avLst>
              <a:gd name="adj1" fmla="val 3757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131">
                <a:extLst>
                  <a:ext uri="{FF2B5EF4-FFF2-40B4-BE49-F238E27FC236}">
                    <a16:creationId xmlns:a16="http://schemas.microsoft.com/office/drawing/2014/main" id="{2EEB3472-0B22-EF47-89DC-BC37E754286C}"/>
                  </a:ext>
                </a:extLst>
              </p:cNvPr>
              <p:cNvSpPr txBox="1"/>
              <p:nvPr/>
            </p:nvSpPr>
            <p:spPr>
              <a:xfrm>
                <a:off x="9709831" y="2156013"/>
                <a:ext cx="3751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50" name="文本框 131">
                <a:extLst>
                  <a:ext uri="{FF2B5EF4-FFF2-40B4-BE49-F238E27FC236}">
                    <a16:creationId xmlns:a16="http://schemas.microsoft.com/office/drawing/2014/main" id="{2EEB3472-0B22-EF47-89DC-BC37E7542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9831" y="2156013"/>
                <a:ext cx="375128" cy="461665"/>
              </a:xfrm>
              <a:prstGeom prst="rect">
                <a:avLst/>
              </a:prstGeom>
              <a:blipFill>
                <a:blip r:embed="rId8"/>
                <a:stretch>
                  <a:fillRect l="-3333" r="-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矩形 5">
            <a:extLst>
              <a:ext uri="{FF2B5EF4-FFF2-40B4-BE49-F238E27FC236}">
                <a16:creationId xmlns:a16="http://schemas.microsoft.com/office/drawing/2014/main" id="{A9AB8E22-6470-B044-A45A-1D6C872B469B}"/>
              </a:ext>
            </a:extLst>
          </p:cNvPr>
          <p:cNvSpPr/>
          <p:nvPr/>
        </p:nvSpPr>
        <p:spPr>
          <a:xfrm>
            <a:off x="413834" y="176085"/>
            <a:ext cx="71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Matrix Vector Notation</a:t>
            </a:r>
          </a:p>
        </p:txBody>
      </p:sp>
    </p:spTree>
    <p:extLst>
      <p:ext uri="{BB962C8B-B14F-4D97-AF65-F5344CB8AC3E}">
        <p14:creationId xmlns:p14="http://schemas.microsoft.com/office/powerpoint/2010/main" val="3115103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36868" y="171551"/>
            <a:ext cx="7234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Correlation</a:t>
            </a:r>
            <a:r>
              <a:rPr lang="zh-CN" altLang="en-US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with</a:t>
            </a:r>
            <a:r>
              <a:rPr lang="zh-CN" altLang="en-US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Linear</a:t>
            </a:r>
            <a:r>
              <a:rPr lang="zh-CN" altLang="en-US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Classifier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035844" y="752738"/>
            <a:ext cx="8887587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From a  single layer to multiple layers:</a:t>
            </a: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BEBE5566-9FB3-4332-AD53-7934153A7B2E}"/>
              </a:ext>
            </a:extLst>
          </p:cNvPr>
          <p:cNvSpPr/>
          <p:nvPr/>
        </p:nvSpPr>
        <p:spPr>
          <a:xfrm>
            <a:off x="1035844" y="4998009"/>
            <a:ext cx="10466345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Perceptrons</a:t>
            </a: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can only learn linear features.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MLP model can learn non-linear mappings between input and output.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Universal approximation theory.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4B2856-D6AC-C44F-8448-938505BE5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151" y="1374739"/>
            <a:ext cx="4524120" cy="31072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E0A853-AD56-1842-83A0-5BDE32CD0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012" y="1471794"/>
            <a:ext cx="1275276" cy="3010171"/>
          </a:xfrm>
          <a:prstGeom prst="rect">
            <a:avLst/>
          </a:prstGeom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E7D21214-4AF1-4941-9EB9-3B949A9010A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D8FA19-E13B-4121-8BBF-5D41F5A04330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652F67-3E83-5E42-8836-71F2FF67DFB5}"/>
              </a:ext>
            </a:extLst>
          </p:cNvPr>
          <p:cNvSpPr txBox="1"/>
          <p:nvPr/>
        </p:nvSpPr>
        <p:spPr>
          <a:xfrm>
            <a:off x="6342090" y="4555321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</a:rPr>
              <a:t>Multi-Layer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61A702-7C4E-D84A-958F-B87B5413A414}"/>
              </a:ext>
            </a:extLst>
          </p:cNvPr>
          <p:cNvSpPr txBox="1"/>
          <p:nvPr/>
        </p:nvSpPr>
        <p:spPr>
          <a:xfrm>
            <a:off x="2096785" y="4528732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</a:rPr>
              <a:t>Single-Layer</a:t>
            </a:r>
          </a:p>
        </p:txBody>
      </p:sp>
    </p:spTree>
    <p:extLst>
      <p:ext uri="{BB962C8B-B14F-4D97-AF65-F5344CB8AC3E}">
        <p14:creationId xmlns:p14="http://schemas.microsoft.com/office/powerpoint/2010/main" val="3409791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0F5D542A-83D4-472F-939A-2FFAABFB6848}"/>
              </a:ext>
            </a:extLst>
          </p:cNvPr>
          <p:cNvSpPr/>
          <p:nvPr/>
        </p:nvSpPr>
        <p:spPr>
          <a:xfrm>
            <a:off x="982266" y="1062268"/>
            <a:ext cx="9476184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</a:rPr>
              <a:t>No matter for binary or multi-class classification, MLP differs from linear perceptron only in the use of hidden layers.</a:t>
            </a:r>
            <a:endParaRPr lang="zh-CN" altLang="en-US" sz="2400" dirty="0">
              <a:latin typeface="Palatino"/>
            </a:endParaRPr>
          </a:p>
        </p:txBody>
      </p:sp>
      <p:sp>
        <p:nvSpPr>
          <p:cNvPr id="2" name="流程图: 接点 1">
            <a:extLst>
              <a:ext uri="{FF2B5EF4-FFF2-40B4-BE49-F238E27FC236}">
                <a16:creationId xmlns:a16="http://schemas.microsoft.com/office/drawing/2014/main" id="{FB07A17F-3816-4219-B609-CD9D0F1A49C9}"/>
              </a:ext>
            </a:extLst>
          </p:cNvPr>
          <p:cNvSpPr/>
          <p:nvPr/>
        </p:nvSpPr>
        <p:spPr>
          <a:xfrm>
            <a:off x="2056844" y="2791982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流程图: 接点 6">
            <a:extLst>
              <a:ext uri="{FF2B5EF4-FFF2-40B4-BE49-F238E27FC236}">
                <a16:creationId xmlns:a16="http://schemas.microsoft.com/office/drawing/2014/main" id="{6EE55E11-9F57-4481-A186-33F3D959AD6E}"/>
              </a:ext>
            </a:extLst>
          </p:cNvPr>
          <p:cNvSpPr/>
          <p:nvPr/>
        </p:nvSpPr>
        <p:spPr>
          <a:xfrm>
            <a:off x="2056844" y="3490228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接点 7">
            <a:extLst>
              <a:ext uri="{FF2B5EF4-FFF2-40B4-BE49-F238E27FC236}">
                <a16:creationId xmlns:a16="http://schemas.microsoft.com/office/drawing/2014/main" id="{1DDA0343-2DA2-442B-9ECE-15A3CB8E2F00}"/>
              </a:ext>
            </a:extLst>
          </p:cNvPr>
          <p:cNvSpPr/>
          <p:nvPr/>
        </p:nvSpPr>
        <p:spPr>
          <a:xfrm>
            <a:off x="2056844" y="4163310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接点 9">
            <a:extLst>
              <a:ext uri="{FF2B5EF4-FFF2-40B4-BE49-F238E27FC236}">
                <a16:creationId xmlns:a16="http://schemas.microsoft.com/office/drawing/2014/main" id="{97300B85-789C-4255-9794-0CEB84F71091}"/>
              </a:ext>
            </a:extLst>
          </p:cNvPr>
          <p:cNvSpPr/>
          <p:nvPr/>
        </p:nvSpPr>
        <p:spPr>
          <a:xfrm>
            <a:off x="3034744" y="2791982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流程图: 接点 10">
            <a:extLst>
              <a:ext uri="{FF2B5EF4-FFF2-40B4-BE49-F238E27FC236}">
                <a16:creationId xmlns:a16="http://schemas.microsoft.com/office/drawing/2014/main" id="{F8061F6F-5C40-4E7A-928D-9C82D2C3E9AA}"/>
              </a:ext>
            </a:extLst>
          </p:cNvPr>
          <p:cNvSpPr/>
          <p:nvPr/>
        </p:nvSpPr>
        <p:spPr>
          <a:xfrm>
            <a:off x="3034744" y="3490228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流程图: 接点 11">
            <a:extLst>
              <a:ext uri="{FF2B5EF4-FFF2-40B4-BE49-F238E27FC236}">
                <a16:creationId xmlns:a16="http://schemas.microsoft.com/office/drawing/2014/main" id="{5E98BCBD-18A6-41F5-AF33-FA399CE91F35}"/>
              </a:ext>
            </a:extLst>
          </p:cNvPr>
          <p:cNvSpPr/>
          <p:nvPr/>
        </p:nvSpPr>
        <p:spPr>
          <a:xfrm>
            <a:off x="3034744" y="4163310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743219F2-ABB7-40E9-81F9-573D0417DB47}"/>
              </a:ext>
            </a:extLst>
          </p:cNvPr>
          <p:cNvCxnSpPr>
            <a:stCxn id="2" idx="6"/>
            <a:endCxn id="10" idx="2"/>
          </p:cNvCxnSpPr>
          <p:nvPr/>
        </p:nvCxnSpPr>
        <p:spPr>
          <a:xfrm>
            <a:off x="2514044" y="3020582"/>
            <a:ext cx="5207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78A51EC8-0CDA-489B-9D93-D2DF17F636D9}"/>
              </a:ext>
            </a:extLst>
          </p:cNvPr>
          <p:cNvCxnSpPr>
            <a:cxnSpLocks/>
            <a:stCxn id="2" idx="6"/>
            <a:endCxn id="11" idx="2"/>
          </p:cNvCxnSpPr>
          <p:nvPr/>
        </p:nvCxnSpPr>
        <p:spPr>
          <a:xfrm>
            <a:off x="2514044" y="3020582"/>
            <a:ext cx="520700" cy="6982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18439247-57B4-4DB3-B823-2839A52384AD}"/>
              </a:ext>
            </a:extLst>
          </p:cNvPr>
          <p:cNvCxnSpPr>
            <a:cxnSpLocks/>
            <a:stCxn id="2" idx="6"/>
            <a:endCxn id="12" idx="2"/>
          </p:cNvCxnSpPr>
          <p:nvPr/>
        </p:nvCxnSpPr>
        <p:spPr>
          <a:xfrm>
            <a:off x="2514044" y="3020582"/>
            <a:ext cx="520700" cy="13713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FEFD7839-B954-4CD0-BF92-91D5EC1784EF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 flipV="1">
            <a:off x="2514044" y="3020582"/>
            <a:ext cx="520700" cy="6982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6C6ECC03-B49E-4644-A8AE-63664DC01EFA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>
          <a:xfrm>
            <a:off x="2514044" y="3718828"/>
            <a:ext cx="5207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685B3D8B-6178-4D66-8B50-2A1708AC7895}"/>
              </a:ext>
            </a:extLst>
          </p:cNvPr>
          <p:cNvCxnSpPr>
            <a:cxnSpLocks/>
            <a:stCxn id="7" idx="6"/>
            <a:endCxn id="12" idx="2"/>
          </p:cNvCxnSpPr>
          <p:nvPr/>
        </p:nvCxnSpPr>
        <p:spPr>
          <a:xfrm>
            <a:off x="2514044" y="3718828"/>
            <a:ext cx="520700" cy="6730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AA97E8D7-ED64-4AB6-A2B9-F5E1F6AA4886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2514044" y="3020582"/>
            <a:ext cx="520700" cy="13713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EEE7D720-919F-4F31-B9A5-49B1FA914DAF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 flipV="1">
            <a:off x="2514044" y="3718828"/>
            <a:ext cx="520700" cy="6730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AFDDC30A-FFD4-4B94-8011-0385506D1DEF}"/>
              </a:ext>
            </a:extLst>
          </p:cNvPr>
          <p:cNvCxnSpPr>
            <a:cxnSpLocks/>
            <a:stCxn id="8" idx="6"/>
            <a:endCxn id="12" idx="2"/>
          </p:cNvCxnSpPr>
          <p:nvPr/>
        </p:nvCxnSpPr>
        <p:spPr>
          <a:xfrm>
            <a:off x="2514044" y="4391910"/>
            <a:ext cx="5207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流程图: 接点 37">
            <a:extLst>
              <a:ext uri="{FF2B5EF4-FFF2-40B4-BE49-F238E27FC236}">
                <a16:creationId xmlns:a16="http://schemas.microsoft.com/office/drawing/2014/main" id="{3CD4A95F-9C6A-42BC-89DB-7BC3A8446B51}"/>
              </a:ext>
            </a:extLst>
          </p:cNvPr>
          <p:cNvSpPr/>
          <p:nvPr/>
        </p:nvSpPr>
        <p:spPr>
          <a:xfrm>
            <a:off x="6426756" y="2821255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流程图: 接点 38">
            <a:extLst>
              <a:ext uri="{FF2B5EF4-FFF2-40B4-BE49-F238E27FC236}">
                <a16:creationId xmlns:a16="http://schemas.microsoft.com/office/drawing/2014/main" id="{34638A62-260E-4619-8805-BD63E52A42DE}"/>
              </a:ext>
            </a:extLst>
          </p:cNvPr>
          <p:cNvSpPr/>
          <p:nvPr/>
        </p:nvSpPr>
        <p:spPr>
          <a:xfrm>
            <a:off x="6426756" y="3519501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流程图: 接点 39">
            <a:extLst>
              <a:ext uri="{FF2B5EF4-FFF2-40B4-BE49-F238E27FC236}">
                <a16:creationId xmlns:a16="http://schemas.microsoft.com/office/drawing/2014/main" id="{E9B5D723-CB54-4F43-82AF-4EF685809C0F}"/>
              </a:ext>
            </a:extLst>
          </p:cNvPr>
          <p:cNvSpPr/>
          <p:nvPr/>
        </p:nvSpPr>
        <p:spPr>
          <a:xfrm>
            <a:off x="6426756" y="4192583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流程图: 接点 40">
            <a:extLst>
              <a:ext uri="{FF2B5EF4-FFF2-40B4-BE49-F238E27FC236}">
                <a16:creationId xmlns:a16="http://schemas.microsoft.com/office/drawing/2014/main" id="{B4E2B480-14B2-41A2-BD01-77CA500AB43C}"/>
              </a:ext>
            </a:extLst>
          </p:cNvPr>
          <p:cNvSpPr/>
          <p:nvPr/>
        </p:nvSpPr>
        <p:spPr>
          <a:xfrm>
            <a:off x="7404656" y="3095575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流程图: 接点 41">
            <a:extLst>
              <a:ext uri="{FF2B5EF4-FFF2-40B4-BE49-F238E27FC236}">
                <a16:creationId xmlns:a16="http://schemas.microsoft.com/office/drawing/2014/main" id="{225B3368-E74C-4CBB-A557-F04B9F5DF253}"/>
              </a:ext>
            </a:extLst>
          </p:cNvPr>
          <p:cNvSpPr/>
          <p:nvPr/>
        </p:nvSpPr>
        <p:spPr>
          <a:xfrm>
            <a:off x="7404656" y="3793821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流程图: 接点 42">
            <a:extLst>
              <a:ext uri="{FF2B5EF4-FFF2-40B4-BE49-F238E27FC236}">
                <a16:creationId xmlns:a16="http://schemas.microsoft.com/office/drawing/2014/main" id="{8C2DE2C0-6900-4DA2-B977-45C81903D8D8}"/>
              </a:ext>
            </a:extLst>
          </p:cNvPr>
          <p:cNvSpPr/>
          <p:nvPr/>
        </p:nvSpPr>
        <p:spPr>
          <a:xfrm>
            <a:off x="7404656" y="4543350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FF9C8276-B46D-4A77-89E9-C666408EF54D}"/>
              </a:ext>
            </a:extLst>
          </p:cNvPr>
          <p:cNvCxnSpPr>
            <a:stCxn id="38" idx="6"/>
            <a:endCxn id="41" idx="2"/>
          </p:cNvCxnSpPr>
          <p:nvPr/>
        </p:nvCxnSpPr>
        <p:spPr>
          <a:xfrm>
            <a:off x="6883956" y="3049855"/>
            <a:ext cx="520700" cy="2743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1700AF68-E554-4B53-B664-9CBF32BEC843}"/>
              </a:ext>
            </a:extLst>
          </p:cNvPr>
          <p:cNvCxnSpPr>
            <a:cxnSpLocks/>
            <a:stCxn id="38" idx="6"/>
            <a:endCxn id="42" idx="2"/>
          </p:cNvCxnSpPr>
          <p:nvPr/>
        </p:nvCxnSpPr>
        <p:spPr>
          <a:xfrm>
            <a:off x="6883956" y="3049855"/>
            <a:ext cx="520700" cy="9725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124F713F-18A8-412C-BBF2-529B1EFC7321}"/>
              </a:ext>
            </a:extLst>
          </p:cNvPr>
          <p:cNvCxnSpPr>
            <a:cxnSpLocks/>
            <a:stCxn id="38" idx="6"/>
            <a:endCxn id="43" idx="2"/>
          </p:cNvCxnSpPr>
          <p:nvPr/>
        </p:nvCxnSpPr>
        <p:spPr>
          <a:xfrm>
            <a:off x="6883956" y="3049855"/>
            <a:ext cx="520700" cy="17220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2AB3F6B8-AD86-4057-9CC0-91B4D5C60E0A}"/>
              </a:ext>
            </a:extLst>
          </p:cNvPr>
          <p:cNvCxnSpPr>
            <a:cxnSpLocks/>
            <a:stCxn id="39" idx="6"/>
            <a:endCxn id="41" idx="2"/>
          </p:cNvCxnSpPr>
          <p:nvPr/>
        </p:nvCxnSpPr>
        <p:spPr>
          <a:xfrm flipV="1">
            <a:off x="6883956" y="3324175"/>
            <a:ext cx="520700" cy="4239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0908A9C6-46B6-4924-BCB7-81972B212E50}"/>
              </a:ext>
            </a:extLst>
          </p:cNvPr>
          <p:cNvCxnSpPr>
            <a:cxnSpLocks/>
            <a:stCxn id="39" idx="6"/>
            <a:endCxn id="42" idx="2"/>
          </p:cNvCxnSpPr>
          <p:nvPr/>
        </p:nvCxnSpPr>
        <p:spPr>
          <a:xfrm>
            <a:off x="6883956" y="3748101"/>
            <a:ext cx="520700" cy="2743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124F5FC6-E7EA-4B8B-8398-F8B14E30D290}"/>
              </a:ext>
            </a:extLst>
          </p:cNvPr>
          <p:cNvCxnSpPr>
            <a:cxnSpLocks/>
            <a:stCxn id="39" idx="6"/>
            <a:endCxn id="43" idx="2"/>
          </p:cNvCxnSpPr>
          <p:nvPr/>
        </p:nvCxnSpPr>
        <p:spPr>
          <a:xfrm>
            <a:off x="6883956" y="3748101"/>
            <a:ext cx="520700" cy="10238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16D6799F-B057-474D-8347-ADB43DA1B1E9}"/>
              </a:ext>
            </a:extLst>
          </p:cNvPr>
          <p:cNvCxnSpPr>
            <a:cxnSpLocks/>
            <a:stCxn id="40" idx="6"/>
            <a:endCxn id="41" idx="2"/>
          </p:cNvCxnSpPr>
          <p:nvPr/>
        </p:nvCxnSpPr>
        <p:spPr>
          <a:xfrm flipV="1">
            <a:off x="6883956" y="3324175"/>
            <a:ext cx="520700" cy="1097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CEEB1825-B189-408B-B508-90CABDDA8567}"/>
              </a:ext>
            </a:extLst>
          </p:cNvPr>
          <p:cNvCxnSpPr>
            <a:cxnSpLocks/>
            <a:stCxn id="40" idx="6"/>
            <a:endCxn id="42" idx="2"/>
          </p:cNvCxnSpPr>
          <p:nvPr/>
        </p:nvCxnSpPr>
        <p:spPr>
          <a:xfrm flipV="1">
            <a:off x="6883956" y="4022421"/>
            <a:ext cx="520700" cy="398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A433841A-8655-42AF-AE15-67822BC436AC}"/>
              </a:ext>
            </a:extLst>
          </p:cNvPr>
          <p:cNvCxnSpPr>
            <a:cxnSpLocks/>
            <a:stCxn id="40" idx="6"/>
            <a:endCxn id="43" idx="2"/>
          </p:cNvCxnSpPr>
          <p:nvPr/>
        </p:nvCxnSpPr>
        <p:spPr>
          <a:xfrm>
            <a:off x="6883956" y="4421183"/>
            <a:ext cx="520700" cy="3507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流程图: 接点 52">
            <a:extLst>
              <a:ext uri="{FF2B5EF4-FFF2-40B4-BE49-F238E27FC236}">
                <a16:creationId xmlns:a16="http://schemas.microsoft.com/office/drawing/2014/main" id="{E06214A5-7FB7-412E-8A06-A4E70ECD5CBA}"/>
              </a:ext>
            </a:extLst>
          </p:cNvPr>
          <p:cNvSpPr/>
          <p:nvPr/>
        </p:nvSpPr>
        <p:spPr>
          <a:xfrm>
            <a:off x="7404656" y="2450108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流程图: 接点 62">
            <a:extLst>
              <a:ext uri="{FF2B5EF4-FFF2-40B4-BE49-F238E27FC236}">
                <a16:creationId xmlns:a16="http://schemas.microsoft.com/office/drawing/2014/main" id="{2B656757-91E9-43FB-8E4A-60A9E2C45315}"/>
              </a:ext>
            </a:extLst>
          </p:cNvPr>
          <p:cNvSpPr/>
          <p:nvPr/>
        </p:nvSpPr>
        <p:spPr>
          <a:xfrm>
            <a:off x="8382556" y="2854529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流程图: 接点 63">
            <a:extLst>
              <a:ext uri="{FF2B5EF4-FFF2-40B4-BE49-F238E27FC236}">
                <a16:creationId xmlns:a16="http://schemas.microsoft.com/office/drawing/2014/main" id="{E06DCF5A-54C8-4A02-A003-B6EDA678C8F0}"/>
              </a:ext>
            </a:extLst>
          </p:cNvPr>
          <p:cNvSpPr/>
          <p:nvPr/>
        </p:nvSpPr>
        <p:spPr>
          <a:xfrm>
            <a:off x="8382556" y="3552775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流程图: 接点 64">
            <a:extLst>
              <a:ext uri="{FF2B5EF4-FFF2-40B4-BE49-F238E27FC236}">
                <a16:creationId xmlns:a16="http://schemas.microsoft.com/office/drawing/2014/main" id="{51B7601A-7231-4349-B2F6-F3AACCFC081F}"/>
              </a:ext>
            </a:extLst>
          </p:cNvPr>
          <p:cNvSpPr/>
          <p:nvPr/>
        </p:nvSpPr>
        <p:spPr>
          <a:xfrm>
            <a:off x="8382556" y="4225857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BC5B3C73-E873-471F-9A9A-5AC115FD27E0}"/>
              </a:ext>
            </a:extLst>
          </p:cNvPr>
          <p:cNvSpPr txBox="1"/>
          <p:nvPr/>
        </p:nvSpPr>
        <p:spPr>
          <a:xfrm>
            <a:off x="3110943" y="3929854"/>
            <a:ext cx="461665" cy="2510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/>
              <a:t>…</a:t>
            </a:r>
            <a:endParaRPr lang="zh-CN" altLang="en-US" dirty="0"/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023B624F-F412-4040-A8DC-6942C1288BFD}"/>
              </a:ext>
            </a:extLst>
          </p:cNvPr>
          <p:cNvSpPr txBox="1"/>
          <p:nvPr/>
        </p:nvSpPr>
        <p:spPr>
          <a:xfrm>
            <a:off x="2116782" y="3936212"/>
            <a:ext cx="461665" cy="2510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/>
              <a:t>…</a:t>
            </a:r>
            <a:endParaRPr lang="zh-CN" altLang="en-US" dirty="0"/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893F93AC-6E9A-4EE6-8F14-D950EE64F0F1}"/>
              </a:ext>
            </a:extLst>
          </p:cNvPr>
          <p:cNvSpPr txBox="1"/>
          <p:nvPr/>
        </p:nvSpPr>
        <p:spPr>
          <a:xfrm>
            <a:off x="6486982" y="3970770"/>
            <a:ext cx="461665" cy="2510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/>
              <a:t>…</a:t>
            </a:r>
            <a:endParaRPr lang="zh-CN" altLang="en-US" dirty="0"/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9155B0FC-58F0-4174-9998-6EE3E51A8C3F}"/>
              </a:ext>
            </a:extLst>
          </p:cNvPr>
          <p:cNvSpPr txBox="1"/>
          <p:nvPr/>
        </p:nvSpPr>
        <p:spPr>
          <a:xfrm>
            <a:off x="7463691" y="4264941"/>
            <a:ext cx="461665" cy="2510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/>
              <a:t>…</a:t>
            </a:r>
            <a:endParaRPr lang="zh-CN" altLang="en-US" dirty="0"/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DA330001-7B7C-4161-9664-050443945483}"/>
              </a:ext>
            </a:extLst>
          </p:cNvPr>
          <p:cNvSpPr txBox="1"/>
          <p:nvPr/>
        </p:nvSpPr>
        <p:spPr>
          <a:xfrm>
            <a:off x="8446056" y="4009839"/>
            <a:ext cx="461665" cy="2510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/>
              <a:t>…</a:t>
            </a:r>
            <a:endParaRPr lang="zh-CN" altLang="en-US" dirty="0"/>
          </a:p>
        </p:txBody>
      </p:sp>
      <p:cxnSp>
        <p:nvCxnSpPr>
          <p:cNvPr id="74" name="直接箭头连接符 73">
            <a:extLst>
              <a:ext uri="{FF2B5EF4-FFF2-40B4-BE49-F238E27FC236}">
                <a16:creationId xmlns:a16="http://schemas.microsoft.com/office/drawing/2014/main" id="{C0EE5860-94A9-4947-AB7B-CBB8FD701813}"/>
              </a:ext>
            </a:extLst>
          </p:cNvPr>
          <p:cNvCxnSpPr>
            <a:cxnSpLocks/>
            <a:stCxn id="38" idx="6"/>
            <a:endCxn id="53" idx="2"/>
          </p:cNvCxnSpPr>
          <p:nvPr/>
        </p:nvCxnSpPr>
        <p:spPr>
          <a:xfrm flipV="1">
            <a:off x="6883956" y="2678708"/>
            <a:ext cx="520700" cy="371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箭头连接符 76">
            <a:extLst>
              <a:ext uri="{FF2B5EF4-FFF2-40B4-BE49-F238E27FC236}">
                <a16:creationId xmlns:a16="http://schemas.microsoft.com/office/drawing/2014/main" id="{6B19D5D5-BC7E-4435-8C7B-E05F367196EA}"/>
              </a:ext>
            </a:extLst>
          </p:cNvPr>
          <p:cNvCxnSpPr>
            <a:cxnSpLocks/>
            <a:stCxn id="39" idx="6"/>
            <a:endCxn id="53" idx="2"/>
          </p:cNvCxnSpPr>
          <p:nvPr/>
        </p:nvCxnSpPr>
        <p:spPr>
          <a:xfrm flipV="1">
            <a:off x="6883956" y="2678708"/>
            <a:ext cx="520700" cy="10693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箭头连接符 79">
            <a:extLst>
              <a:ext uri="{FF2B5EF4-FFF2-40B4-BE49-F238E27FC236}">
                <a16:creationId xmlns:a16="http://schemas.microsoft.com/office/drawing/2014/main" id="{5B78B8CA-0D79-4513-AB26-037206B28437}"/>
              </a:ext>
            </a:extLst>
          </p:cNvPr>
          <p:cNvCxnSpPr>
            <a:cxnSpLocks/>
            <a:stCxn id="40" idx="6"/>
            <a:endCxn id="53" idx="2"/>
          </p:cNvCxnSpPr>
          <p:nvPr/>
        </p:nvCxnSpPr>
        <p:spPr>
          <a:xfrm flipV="1">
            <a:off x="6883956" y="2678708"/>
            <a:ext cx="520700" cy="17424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箭头连接符 82">
            <a:extLst>
              <a:ext uri="{FF2B5EF4-FFF2-40B4-BE49-F238E27FC236}">
                <a16:creationId xmlns:a16="http://schemas.microsoft.com/office/drawing/2014/main" id="{D7186EBA-5016-4575-BD14-090A82EF6AA7}"/>
              </a:ext>
            </a:extLst>
          </p:cNvPr>
          <p:cNvCxnSpPr>
            <a:cxnSpLocks/>
            <a:stCxn id="53" idx="6"/>
            <a:endCxn id="63" idx="2"/>
          </p:cNvCxnSpPr>
          <p:nvPr/>
        </p:nvCxnSpPr>
        <p:spPr>
          <a:xfrm>
            <a:off x="7861856" y="2678708"/>
            <a:ext cx="520700" cy="4044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箭头连接符 85">
            <a:extLst>
              <a:ext uri="{FF2B5EF4-FFF2-40B4-BE49-F238E27FC236}">
                <a16:creationId xmlns:a16="http://schemas.microsoft.com/office/drawing/2014/main" id="{6884FD88-5B31-4F8C-9E26-C8901757E1AC}"/>
              </a:ext>
            </a:extLst>
          </p:cNvPr>
          <p:cNvCxnSpPr>
            <a:cxnSpLocks/>
            <a:stCxn id="53" idx="6"/>
            <a:endCxn id="64" idx="2"/>
          </p:cNvCxnSpPr>
          <p:nvPr/>
        </p:nvCxnSpPr>
        <p:spPr>
          <a:xfrm>
            <a:off x="7861856" y="2678708"/>
            <a:ext cx="520700" cy="11026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箭头连接符 88">
            <a:extLst>
              <a:ext uri="{FF2B5EF4-FFF2-40B4-BE49-F238E27FC236}">
                <a16:creationId xmlns:a16="http://schemas.microsoft.com/office/drawing/2014/main" id="{9A3FA957-03C4-4AA6-89E2-6444742E33A0}"/>
              </a:ext>
            </a:extLst>
          </p:cNvPr>
          <p:cNvCxnSpPr>
            <a:cxnSpLocks/>
            <a:stCxn id="53" idx="6"/>
            <a:endCxn id="65" idx="2"/>
          </p:cNvCxnSpPr>
          <p:nvPr/>
        </p:nvCxnSpPr>
        <p:spPr>
          <a:xfrm>
            <a:off x="7861856" y="2678708"/>
            <a:ext cx="520700" cy="17757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箭头连接符 91">
            <a:extLst>
              <a:ext uri="{FF2B5EF4-FFF2-40B4-BE49-F238E27FC236}">
                <a16:creationId xmlns:a16="http://schemas.microsoft.com/office/drawing/2014/main" id="{FA984423-5557-4B7C-8669-B332319D2007}"/>
              </a:ext>
            </a:extLst>
          </p:cNvPr>
          <p:cNvCxnSpPr>
            <a:cxnSpLocks/>
            <a:stCxn id="41" idx="6"/>
            <a:endCxn id="63" idx="2"/>
          </p:cNvCxnSpPr>
          <p:nvPr/>
        </p:nvCxnSpPr>
        <p:spPr>
          <a:xfrm flipV="1">
            <a:off x="7861856" y="3083129"/>
            <a:ext cx="520700" cy="2410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箭头连接符 94">
            <a:extLst>
              <a:ext uri="{FF2B5EF4-FFF2-40B4-BE49-F238E27FC236}">
                <a16:creationId xmlns:a16="http://schemas.microsoft.com/office/drawing/2014/main" id="{67B9795F-6380-4AF4-8D6F-40C88465AB9A}"/>
              </a:ext>
            </a:extLst>
          </p:cNvPr>
          <p:cNvCxnSpPr>
            <a:cxnSpLocks/>
            <a:stCxn id="41" idx="6"/>
            <a:endCxn id="64" idx="2"/>
          </p:cNvCxnSpPr>
          <p:nvPr/>
        </p:nvCxnSpPr>
        <p:spPr>
          <a:xfrm>
            <a:off x="7861856" y="3324175"/>
            <a:ext cx="520700" cy="457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箭头连接符 97">
            <a:extLst>
              <a:ext uri="{FF2B5EF4-FFF2-40B4-BE49-F238E27FC236}">
                <a16:creationId xmlns:a16="http://schemas.microsoft.com/office/drawing/2014/main" id="{C6F79749-0AC7-4A64-ACD3-E026014E0A7A}"/>
              </a:ext>
            </a:extLst>
          </p:cNvPr>
          <p:cNvCxnSpPr>
            <a:cxnSpLocks/>
            <a:stCxn id="41" idx="6"/>
            <a:endCxn id="65" idx="2"/>
          </p:cNvCxnSpPr>
          <p:nvPr/>
        </p:nvCxnSpPr>
        <p:spPr>
          <a:xfrm>
            <a:off x="7861856" y="3324175"/>
            <a:ext cx="520700" cy="11302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箭头连接符 100">
            <a:extLst>
              <a:ext uri="{FF2B5EF4-FFF2-40B4-BE49-F238E27FC236}">
                <a16:creationId xmlns:a16="http://schemas.microsoft.com/office/drawing/2014/main" id="{D81D8134-BB6B-49C4-9B73-B5A1AA2FA93A}"/>
              </a:ext>
            </a:extLst>
          </p:cNvPr>
          <p:cNvCxnSpPr>
            <a:cxnSpLocks/>
            <a:stCxn id="42" idx="6"/>
            <a:endCxn id="63" idx="2"/>
          </p:cNvCxnSpPr>
          <p:nvPr/>
        </p:nvCxnSpPr>
        <p:spPr>
          <a:xfrm flipV="1">
            <a:off x="7861856" y="3083129"/>
            <a:ext cx="520700" cy="9392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箭头连接符 103">
            <a:extLst>
              <a:ext uri="{FF2B5EF4-FFF2-40B4-BE49-F238E27FC236}">
                <a16:creationId xmlns:a16="http://schemas.microsoft.com/office/drawing/2014/main" id="{50C578F6-41C7-46CE-8CA6-55097177C048}"/>
              </a:ext>
            </a:extLst>
          </p:cNvPr>
          <p:cNvCxnSpPr>
            <a:cxnSpLocks/>
            <a:stCxn id="42" idx="6"/>
            <a:endCxn id="64" idx="2"/>
          </p:cNvCxnSpPr>
          <p:nvPr/>
        </p:nvCxnSpPr>
        <p:spPr>
          <a:xfrm flipV="1">
            <a:off x="7861856" y="3781375"/>
            <a:ext cx="520700" cy="2410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箭头连接符 106">
            <a:extLst>
              <a:ext uri="{FF2B5EF4-FFF2-40B4-BE49-F238E27FC236}">
                <a16:creationId xmlns:a16="http://schemas.microsoft.com/office/drawing/2014/main" id="{2DD734B3-30E6-4458-8021-05B74483556E}"/>
              </a:ext>
            </a:extLst>
          </p:cNvPr>
          <p:cNvCxnSpPr>
            <a:cxnSpLocks/>
            <a:stCxn id="42" idx="6"/>
            <a:endCxn id="65" idx="2"/>
          </p:cNvCxnSpPr>
          <p:nvPr/>
        </p:nvCxnSpPr>
        <p:spPr>
          <a:xfrm>
            <a:off x="7861856" y="4022421"/>
            <a:ext cx="520700" cy="4320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箭头连接符 109">
            <a:extLst>
              <a:ext uri="{FF2B5EF4-FFF2-40B4-BE49-F238E27FC236}">
                <a16:creationId xmlns:a16="http://schemas.microsoft.com/office/drawing/2014/main" id="{39450054-8FC2-49C3-9F34-7DE6E4955C39}"/>
              </a:ext>
            </a:extLst>
          </p:cNvPr>
          <p:cNvCxnSpPr>
            <a:cxnSpLocks/>
            <a:stCxn id="43" idx="6"/>
            <a:endCxn id="63" idx="2"/>
          </p:cNvCxnSpPr>
          <p:nvPr/>
        </p:nvCxnSpPr>
        <p:spPr>
          <a:xfrm flipV="1">
            <a:off x="7861856" y="3083129"/>
            <a:ext cx="520700" cy="16888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箭头连接符 112">
            <a:extLst>
              <a:ext uri="{FF2B5EF4-FFF2-40B4-BE49-F238E27FC236}">
                <a16:creationId xmlns:a16="http://schemas.microsoft.com/office/drawing/2014/main" id="{66C7C02A-E955-47B3-AB05-75F85E34F855}"/>
              </a:ext>
            </a:extLst>
          </p:cNvPr>
          <p:cNvCxnSpPr>
            <a:cxnSpLocks/>
            <a:stCxn id="43" idx="6"/>
            <a:endCxn id="64" idx="2"/>
          </p:cNvCxnSpPr>
          <p:nvPr/>
        </p:nvCxnSpPr>
        <p:spPr>
          <a:xfrm flipV="1">
            <a:off x="7861856" y="3781375"/>
            <a:ext cx="520700" cy="9905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箭头连接符 115">
            <a:extLst>
              <a:ext uri="{FF2B5EF4-FFF2-40B4-BE49-F238E27FC236}">
                <a16:creationId xmlns:a16="http://schemas.microsoft.com/office/drawing/2014/main" id="{38021E76-5A5C-4B5F-A408-E1D2E47501CF}"/>
              </a:ext>
            </a:extLst>
          </p:cNvPr>
          <p:cNvCxnSpPr>
            <a:cxnSpLocks/>
            <a:stCxn id="43" idx="6"/>
            <a:endCxn id="65" idx="2"/>
          </p:cNvCxnSpPr>
          <p:nvPr/>
        </p:nvCxnSpPr>
        <p:spPr>
          <a:xfrm flipV="1">
            <a:off x="7861856" y="4454457"/>
            <a:ext cx="520700" cy="3174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文本框 119">
                <a:extLst>
                  <a:ext uri="{FF2B5EF4-FFF2-40B4-BE49-F238E27FC236}">
                    <a16:creationId xmlns:a16="http://schemas.microsoft.com/office/drawing/2014/main" id="{BB6E50FA-D79B-4A48-9C5C-03B363E27E30}"/>
                  </a:ext>
                </a:extLst>
              </p:cNvPr>
              <p:cNvSpPr txBox="1"/>
              <p:nvPr/>
            </p:nvSpPr>
            <p:spPr>
              <a:xfrm>
                <a:off x="1524554" y="3465955"/>
                <a:ext cx="3751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120" name="文本框 119">
                <a:extLst>
                  <a:ext uri="{FF2B5EF4-FFF2-40B4-BE49-F238E27FC236}">
                    <a16:creationId xmlns:a16="http://schemas.microsoft.com/office/drawing/2014/main" id="{BB6E50FA-D79B-4A48-9C5C-03B363E27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554" y="3465955"/>
                <a:ext cx="375128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文本框 120">
                <a:extLst>
                  <a:ext uri="{FF2B5EF4-FFF2-40B4-BE49-F238E27FC236}">
                    <a16:creationId xmlns:a16="http://schemas.microsoft.com/office/drawing/2014/main" id="{F55AFED9-6777-4E08-BD9D-FC6039339BD5}"/>
                  </a:ext>
                </a:extLst>
              </p:cNvPr>
              <p:cNvSpPr txBox="1"/>
              <p:nvPr/>
            </p:nvSpPr>
            <p:spPr>
              <a:xfrm>
                <a:off x="4119416" y="3509843"/>
                <a:ext cx="3751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𝒐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121" name="文本框 120">
                <a:extLst>
                  <a:ext uri="{FF2B5EF4-FFF2-40B4-BE49-F238E27FC236}">
                    <a16:creationId xmlns:a16="http://schemas.microsoft.com/office/drawing/2014/main" id="{F55AFED9-6777-4E08-BD9D-FC6039339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416" y="3509843"/>
                <a:ext cx="37512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文本框 121">
                <a:extLst>
                  <a:ext uri="{FF2B5EF4-FFF2-40B4-BE49-F238E27FC236}">
                    <a16:creationId xmlns:a16="http://schemas.microsoft.com/office/drawing/2014/main" id="{BF899353-287C-40ED-BBE9-C01737771FAA}"/>
                  </a:ext>
                </a:extLst>
              </p:cNvPr>
              <p:cNvSpPr txBox="1"/>
              <p:nvPr/>
            </p:nvSpPr>
            <p:spPr>
              <a:xfrm>
                <a:off x="3408906" y="2746087"/>
                <a:ext cx="6350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22" name="文本框 121">
                <a:extLst>
                  <a:ext uri="{FF2B5EF4-FFF2-40B4-BE49-F238E27FC236}">
                    <a16:creationId xmlns:a16="http://schemas.microsoft.com/office/drawing/2014/main" id="{BF899353-287C-40ED-BBE9-C01737771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906" y="2746087"/>
                <a:ext cx="635002" cy="461665"/>
              </a:xfrm>
              <a:prstGeom prst="rect">
                <a:avLst/>
              </a:prstGeom>
              <a:blipFill>
                <a:blip r:embed="rId4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文本框 122">
                <a:extLst>
                  <a:ext uri="{FF2B5EF4-FFF2-40B4-BE49-F238E27FC236}">
                    <a16:creationId xmlns:a16="http://schemas.microsoft.com/office/drawing/2014/main" id="{AD9E999F-8B1C-4946-AA4F-99E052BC3DDB}"/>
                  </a:ext>
                </a:extLst>
              </p:cNvPr>
              <p:cNvSpPr txBox="1"/>
              <p:nvPr/>
            </p:nvSpPr>
            <p:spPr>
              <a:xfrm>
                <a:off x="3420487" y="3494577"/>
                <a:ext cx="6648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23" name="文本框 122">
                <a:extLst>
                  <a:ext uri="{FF2B5EF4-FFF2-40B4-BE49-F238E27FC236}">
                    <a16:creationId xmlns:a16="http://schemas.microsoft.com/office/drawing/2014/main" id="{AD9E999F-8B1C-4946-AA4F-99E052BC3D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487" y="3494577"/>
                <a:ext cx="664865" cy="461665"/>
              </a:xfrm>
              <a:prstGeom prst="rect">
                <a:avLst/>
              </a:prstGeom>
              <a:blipFill>
                <a:blip r:embed="rId5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文本框 123">
                <a:extLst>
                  <a:ext uri="{FF2B5EF4-FFF2-40B4-BE49-F238E27FC236}">
                    <a16:creationId xmlns:a16="http://schemas.microsoft.com/office/drawing/2014/main" id="{F4D42906-B83A-4DD7-AA62-33864E0ED5A9}"/>
                  </a:ext>
                </a:extLst>
              </p:cNvPr>
              <p:cNvSpPr txBox="1"/>
              <p:nvPr/>
            </p:nvSpPr>
            <p:spPr>
              <a:xfrm>
                <a:off x="3301434" y="4141831"/>
                <a:ext cx="9029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24" name="文本框 123">
                <a:extLst>
                  <a:ext uri="{FF2B5EF4-FFF2-40B4-BE49-F238E27FC236}">
                    <a16:creationId xmlns:a16="http://schemas.microsoft.com/office/drawing/2014/main" id="{F4D42906-B83A-4DD7-AA62-33864E0ED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434" y="4141831"/>
                <a:ext cx="902973" cy="461665"/>
              </a:xfrm>
              <a:prstGeom prst="rect">
                <a:avLst/>
              </a:prstGeom>
              <a:blipFill>
                <a:blip r:embed="rId6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右大括号 124">
            <a:extLst>
              <a:ext uri="{FF2B5EF4-FFF2-40B4-BE49-F238E27FC236}">
                <a16:creationId xmlns:a16="http://schemas.microsoft.com/office/drawing/2014/main" id="{25A910AC-F7D1-48FF-BA34-93D693FD1B7D}"/>
              </a:ext>
            </a:extLst>
          </p:cNvPr>
          <p:cNvSpPr/>
          <p:nvPr/>
        </p:nvSpPr>
        <p:spPr>
          <a:xfrm>
            <a:off x="3901136" y="2854915"/>
            <a:ext cx="207665" cy="1771523"/>
          </a:xfrm>
          <a:prstGeom prst="rightBrace">
            <a:avLst>
              <a:gd name="adj1" fmla="val 3757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文本框 125">
                <a:extLst>
                  <a:ext uri="{FF2B5EF4-FFF2-40B4-BE49-F238E27FC236}">
                    <a16:creationId xmlns:a16="http://schemas.microsoft.com/office/drawing/2014/main" id="{C5A6D60B-C70B-45FC-A060-FB7837B276EC}"/>
                  </a:ext>
                </a:extLst>
              </p:cNvPr>
              <p:cNvSpPr txBox="1"/>
              <p:nvPr/>
            </p:nvSpPr>
            <p:spPr>
              <a:xfrm>
                <a:off x="5817642" y="3427197"/>
                <a:ext cx="3751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126" name="文本框 125">
                <a:extLst>
                  <a:ext uri="{FF2B5EF4-FFF2-40B4-BE49-F238E27FC236}">
                    <a16:creationId xmlns:a16="http://schemas.microsoft.com/office/drawing/2014/main" id="{C5A6D60B-C70B-45FC-A060-FB7837B27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642" y="3427197"/>
                <a:ext cx="375128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文本框 126">
                <a:extLst>
                  <a:ext uri="{FF2B5EF4-FFF2-40B4-BE49-F238E27FC236}">
                    <a16:creationId xmlns:a16="http://schemas.microsoft.com/office/drawing/2014/main" id="{5D27D038-18FC-49D3-9941-05F9614FED77}"/>
                  </a:ext>
                </a:extLst>
              </p:cNvPr>
              <p:cNvSpPr txBox="1"/>
              <p:nvPr/>
            </p:nvSpPr>
            <p:spPr>
              <a:xfrm>
                <a:off x="9490392" y="3552775"/>
                <a:ext cx="3751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𝒐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127" name="文本框 126">
                <a:extLst>
                  <a:ext uri="{FF2B5EF4-FFF2-40B4-BE49-F238E27FC236}">
                    <a16:creationId xmlns:a16="http://schemas.microsoft.com/office/drawing/2014/main" id="{5D27D038-18FC-49D3-9941-05F9614FE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392" y="3552775"/>
                <a:ext cx="375128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9A2EA262-3272-4E70-882F-E3C6E7D68D22}"/>
                  </a:ext>
                </a:extLst>
              </p:cNvPr>
              <p:cNvSpPr txBox="1"/>
              <p:nvPr/>
            </p:nvSpPr>
            <p:spPr>
              <a:xfrm>
                <a:off x="8779882" y="2789019"/>
                <a:ext cx="6350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9A2EA262-3272-4E70-882F-E3C6E7D68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882" y="2789019"/>
                <a:ext cx="635002" cy="461665"/>
              </a:xfrm>
              <a:prstGeom prst="rect">
                <a:avLst/>
              </a:prstGeom>
              <a:blipFill>
                <a:blip r:embed="rId9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文本框 128">
                <a:extLst>
                  <a:ext uri="{FF2B5EF4-FFF2-40B4-BE49-F238E27FC236}">
                    <a16:creationId xmlns:a16="http://schemas.microsoft.com/office/drawing/2014/main" id="{43EC6281-0D63-4B80-93F8-4CCF493E969C}"/>
                  </a:ext>
                </a:extLst>
              </p:cNvPr>
              <p:cNvSpPr txBox="1"/>
              <p:nvPr/>
            </p:nvSpPr>
            <p:spPr>
              <a:xfrm>
                <a:off x="8791463" y="3537509"/>
                <a:ext cx="6648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29" name="文本框 128">
                <a:extLst>
                  <a:ext uri="{FF2B5EF4-FFF2-40B4-BE49-F238E27FC236}">
                    <a16:creationId xmlns:a16="http://schemas.microsoft.com/office/drawing/2014/main" id="{43EC6281-0D63-4B80-93F8-4CCF493E9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1463" y="3537509"/>
                <a:ext cx="664865" cy="461665"/>
              </a:xfrm>
              <a:prstGeom prst="rect">
                <a:avLst/>
              </a:prstGeom>
              <a:blipFill>
                <a:blip r:embed="rId10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AE4502C7-DF27-4199-872B-E665FB582DA3}"/>
                  </a:ext>
                </a:extLst>
              </p:cNvPr>
              <p:cNvSpPr txBox="1"/>
              <p:nvPr/>
            </p:nvSpPr>
            <p:spPr>
              <a:xfrm>
                <a:off x="8672410" y="4184763"/>
                <a:ext cx="9029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id="{AE4502C7-DF27-4199-872B-E665FB582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410" y="4184763"/>
                <a:ext cx="902973" cy="461665"/>
              </a:xfrm>
              <a:prstGeom prst="rect">
                <a:avLst/>
              </a:prstGeom>
              <a:blipFill>
                <a:blip r:embed="rId11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右大括号 130">
            <a:extLst>
              <a:ext uri="{FF2B5EF4-FFF2-40B4-BE49-F238E27FC236}">
                <a16:creationId xmlns:a16="http://schemas.microsoft.com/office/drawing/2014/main" id="{2847D881-8621-4F59-84A8-70B01BD9F754}"/>
              </a:ext>
            </a:extLst>
          </p:cNvPr>
          <p:cNvSpPr/>
          <p:nvPr/>
        </p:nvSpPr>
        <p:spPr>
          <a:xfrm>
            <a:off x="9272112" y="2897847"/>
            <a:ext cx="207665" cy="1771523"/>
          </a:xfrm>
          <a:prstGeom prst="rightBrace">
            <a:avLst>
              <a:gd name="adj1" fmla="val 3757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文本框 131">
                <a:extLst>
                  <a:ext uri="{FF2B5EF4-FFF2-40B4-BE49-F238E27FC236}">
                    <a16:creationId xmlns:a16="http://schemas.microsoft.com/office/drawing/2014/main" id="{F56C4648-43BB-4E63-B9CC-C920501268EA}"/>
                  </a:ext>
                </a:extLst>
              </p:cNvPr>
              <p:cNvSpPr txBox="1"/>
              <p:nvPr/>
            </p:nvSpPr>
            <p:spPr>
              <a:xfrm>
                <a:off x="7772966" y="2089511"/>
                <a:ext cx="3751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132" name="文本框 131">
                <a:extLst>
                  <a:ext uri="{FF2B5EF4-FFF2-40B4-BE49-F238E27FC236}">
                    <a16:creationId xmlns:a16="http://schemas.microsoft.com/office/drawing/2014/main" id="{F56C4648-43BB-4E63-B9CC-C92050126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966" y="2089511"/>
                <a:ext cx="375128" cy="461665"/>
              </a:xfrm>
              <a:prstGeom prst="rect">
                <a:avLst/>
              </a:prstGeom>
              <a:blipFill>
                <a:blip r:embed="rId12"/>
                <a:stretch>
                  <a:fillRect l="-6667" r="-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矩形 132">
            <a:extLst>
              <a:ext uri="{FF2B5EF4-FFF2-40B4-BE49-F238E27FC236}">
                <a16:creationId xmlns:a16="http://schemas.microsoft.com/office/drawing/2014/main" id="{21AC26FF-6D88-45E1-9C37-ACCBE88D6B8F}"/>
              </a:ext>
            </a:extLst>
          </p:cNvPr>
          <p:cNvSpPr/>
          <p:nvPr/>
        </p:nvSpPr>
        <p:spPr>
          <a:xfrm>
            <a:off x="982266" y="5476466"/>
            <a:ext cx="4478617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</a:rPr>
              <a:t>Single-layer perceptron for multiclass classification</a:t>
            </a:r>
          </a:p>
        </p:txBody>
      </p:sp>
      <p:sp>
        <p:nvSpPr>
          <p:cNvPr id="134" name="矩形 133">
            <a:extLst>
              <a:ext uri="{FF2B5EF4-FFF2-40B4-BE49-F238E27FC236}">
                <a16:creationId xmlns:a16="http://schemas.microsoft.com/office/drawing/2014/main" id="{4E284D53-B610-4CDC-98F8-8352C5A465F6}"/>
              </a:ext>
            </a:extLst>
          </p:cNvPr>
          <p:cNvSpPr/>
          <p:nvPr/>
        </p:nvSpPr>
        <p:spPr>
          <a:xfrm>
            <a:off x="6316300" y="5475105"/>
            <a:ext cx="4478617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</a:rPr>
              <a:t>Multi-layer perceptron for multiclass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C8738D0-52BE-594E-882F-6CB3582D3A9D}"/>
                  </a:ext>
                </a:extLst>
              </p:cNvPr>
              <p:cNvSpPr txBox="1"/>
              <p:nvPr/>
            </p:nvSpPr>
            <p:spPr>
              <a:xfrm>
                <a:off x="1835495" y="5090589"/>
                <a:ext cx="4601266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>
                    <a:latin typeface="Palatino" pitchFamily="2" charset="77"/>
                    <a:ea typeface="Palatino" pitchFamily="2" charset="77"/>
                  </a:rPr>
                  <a:t>Score(</a:t>
                </a:r>
                <a:r>
                  <a:rPr lang="en-US" sz="2400" i="1" dirty="0">
                    <a:latin typeface="Palatino" pitchFamily="2" charset="77"/>
                    <a:ea typeface="Palatino" pitchFamily="2" charset="77"/>
                  </a:rPr>
                  <a:t>c</a:t>
                </a:r>
                <a:r>
                  <a:rPr lang="en-US" sz="2400" dirty="0">
                    <a:latin typeface="Palatino" pitchFamily="2" charset="77"/>
                    <a:ea typeface="Palatino" pitchFamily="2" charset="77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CN" sz="2400" i="1" dirty="0">
                    <a:latin typeface="Palatino" pitchFamily="2" charset="77"/>
                    <a:ea typeface="Palatino" pitchFamily="2" charset="77"/>
                  </a:rPr>
                  <a:t>x</a:t>
                </a: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C8738D0-52BE-594E-882F-6CB3582D3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495" y="5090589"/>
                <a:ext cx="4601266" cy="377667"/>
              </a:xfrm>
              <a:prstGeom prst="rect">
                <a:avLst/>
              </a:prstGeom>
              <a:blipFill>
                <a:blip r:embed="rId13"/>
                <a:stretch>
                  <a:fillRect l="-4132" t="-19355" b="-4838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Slide Number Placeholder 1">
            <a:extLst>
              <a:ext uri="{FF2B5EF4-FFF2-40B4-BE49-F238E27FC236}">
                <a16:creationId xmlns:a16="http://schemas.microsoft.com/office/drawing/2014/main" id="{ECD1FB14-34E9-2A4D-9AB1-44FF1C7797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18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41C0362-68E2-A74C-9286-E9FA270A9B73}"/>
                  </a:ext>
                </a:extLst>
              </p:cNvPr>
              <p:cNvSpPr txBox="1"/>
              <p:nvPr/>
            </p:nvSpPr>
            <p:spPr>
              <a:xfrm>
                <a:off x="6887554" y="5132873"/>
                <a:ext cx="4601266" cy="3776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>
                    <a:latin typeface="Palatino" pitchFamily="2" charset="77"/>
                    <a:ea typeface="Palatino" pitchFamily="2" charset="77"/>
                  </a:rPr>
                  <a:t>Score(</a:t>
                </a:r>
                <a:r>
                  <a:rPr lang="en-US" sz="2400" i="1" dirty="0">
                    <a:latin typeface="Palatino" pitchFamily="2" charset="77"/>
                    <a:ea typeface="Palatino" pitchFamily="2" charset="77"/>
                  </a:rPr>
                  <a:t>c</a:t>
                </a:r>
                <a:r>
                  <a:rPr lang="en-US" sz="2400" dirty="0">
                    <a:latin typeface="Palatino" pitchFamily="2" charset="77"/>
                    <a:ea typeface="Palatino" pitchFamily="2" charset="77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endParaRPr lang="en-CN" sz="2400" i="1" dirty="0">
                  <a:latin typeface="Palatino" pitchFamily="2" charset="77"/>
                  <a:ea typeface="Palatino" pitchFamily="2" charset="77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41C0362-68E2-A74C-9286-E9FA270A9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554" y="5132873"/>
                <a:ext cx="4601266" cy="377667"/>
              </a:xfrm>
              <a:prstGeom prst="rect">
                <a:avLst/>
              </a:prstGeom>
              <a:blipFill>
                <a:blip r:embed="rId14"/>
                <a:stretch>
                  <a:fillRect l="-4132" t="-23333" b="-500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矩形 5">
            <a:extLst>
              <a:ext uri="{FF2B5EF4-FFF2-40B4-BE49-F238E27FC236}">
                <a16:creationId xmlns:a16="http://schemas.microsoft.com/office/drawing/2014/main" id="{EEB5611A-88ED-DF49-BC6C-F37859AA3508}"/>
              </a:ext>
            </a:extLst>
          </p:cNvPr>
          <p:cNvSpPr/>
          <p:nvPr/>
        </p:nvSpPr>
        <p:spPr>
          <a:xfrm>
            <a:off x="236868" y="171551"/>
            <a:ext cx="7234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Correlation</a:t>
            </a:r>
            <a:r>
              <a:rPr lang="zh-CN" altLang="en-US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with</a:t>
            </a:r>
            <a:r>
              <a:rPr lang="zh-CN" altLang="en-US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Linear</a:t>
            </a:r>
            <a:r>
              <a:rPr lang="zh-CN" altLang="en-US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Classifier</a:t>
            </a:r>
          </a:p>
        </p:txBody>
      </p:sp>
    </p:spTree>
    <p:extLst>
      <p:ext uri="{BB962C8B-B14F-4D97-AF65-F5344CB8AC3E}">
        <p14:creationId xmlns:p14="http://schemas.microsoft.com/office/powerpoint/2010/main" val="2738029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391096" y="268289"/>
            <a:ext cx="8485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Characteristics of Neural Hidden Layers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F5D542A-83D4-472F-939A-2FFAABFB6848}"/>
              </a:ext>
            </a:extLst>
          </p:cNvPr>
          <p:cNvSpPr/>
          <p:nvPr/>
        </p:nvSpPr>
        <p:spPr>
          <a:xfrm>
            <a:off x="1103709" y="1019414"/>
            <a:ext cx="8639049" cy="1697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Low dimensional</a:t>
            </a:r>
          </a:p>
          <a:p>
            <a:pPr marL="457200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Dense, with nodes in real numbers</a:t>
            </a:r>
          </a:p>
          <a:p>
            <a:pPr marL="457200" indent="-4572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Dynamically calculated</a:t>
            </a:r>
            <a:endParaRPr lang="zh-CN" altLang="en-US" sz="24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079E2A5-BC7C-4E04-B541-14E5A97F4272}"/>
              </a:ext>
            </a:extLst>
          </p:cNvPr>
          <p:cNvSpPr/>
          <p:nvPr/>
        </p:nvSpPr>
        <p:spPr>
          <a:xfrm>
            <a:off x="3599039" y="6076249"/>
            <a:ext cx="6794212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000" dirty="0">
                <a:latin typeface="Palatino"/>
              </a:rPr>
              <a:t>The representation power of hidden layer representation.</a:t>
            </a:r>
            <a:endParaRPr lang="zh-CN" altLang="en-US" sz="2000" dirty="0">
              <a:latin typeface="Palatino"/>
            </a:endParaRPr>
          </a:p>
        </p:txBody>
      </p:sp>
      <p:pic>
        <p:nvPicPr>
          <p:cNvPr id="4" name="图片 3" descr="图示&#10;&#10;描述已自动生成">
            <a:extLst>
              <a:ext uri="{FF2B5EF4-FFF2-40B4-BE49-F238E27FC236}">
                <a16:creationId xmlns:a16="http://schemas.microsoft.com/office/drawing/2014/main" id="{33BCC2F1-4CF2-4CC2-AEA8-565729B7C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3" y="2776086"/>
            <a:ext cx="8058430" cy="3379568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C62F6DF8-EEB7-FA4F-BE84-D392F6BC5C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677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>
            <a:extLst>
              <a:ext uri="{FF2B5EF4-FFF2-40B4-BE49-F238E27FC236}">
                <a16:creationId xmlns:a16="http://schemas.microsoft.com/office/drawing/2014/main" id="{F0C8DF84-0B35-1543-9708-6A955DB30D9E}"/>
              </a:ext>
            </a:extLst>
          </p:cNvPr>
          <p:cNvSpPr/>
          <p:nvPr/>
        </p:nvSpPr>
        <p:spPr>
          <a:xfrm>
            <a:off x="194217" y="194682"/>
            <a:ext cx="2189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Roadmap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DCA32C4-289C-684D-9836-2CE380BF1681}"/>
              </a:ext>
            </a:extLst>
          </p:cNvPr>
          <p:cNvGrpSpPr/>
          <p:nvPr/>
        </p:nvGrpSpPr>
        <p:grpSpPr>
          <a:xfrm>
            <a:off x="2753915" y="208330"/>
            <a:ext cx="5881598" cy="759600"/>
            <a:chOff x="2466575" y="527996"/>
            <a:chExt cx="5881598" cy="759600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90FF894E-5434-E044-8FBF-77D0D15E1595}"/>
                </a:ext>
              </a:extLst>
            </p:cNvPr>
            <p:cNvSpPr/>
            <p:nvPr/>
          </p:nvSpPr>
          <p:spPr>
            <a:xfrm>
              <a:off x="2466575" y="527996"/>
              <a:ext cx="5881598" cy="759600"/>
            </a:xfrm>
            <a:prstGeom prst="roundRect">
              <a:avLst/>
            </a:prstGeom>
            <a:noFill/>
            <a:ln w="15875">
              <a:solidFill>
                <a:srgbClr val="024990"/>
              </a:solidFill>
            </a:ln>
            <a:effectLst>
              <a:outerShdw blurRad="40169" dist="12700" dir="3120000" algn="tl" rotWithShape="0">
                <a:prstClr val="black">
                  <a:alpha val="2862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9A7BFA7-D2B7-6645-9B7A-5FC7EDB9CADE}"/>
                </a:ext>
              </a:extLst>
            </p:cNvPr>
            <p:cNvSpPr txBox="1"/>
            <p:nvPr/>
          </p:nvSpPr>
          <p:spPr>
            <a:xfrm>
              <a:off x="2504996" y="567367"/>
              <a:ext cx="943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rPr>
                <a:t>Week</a:t>
              </a:r>
              <a:r>
                <a:rPr lang="zh-CN" altLang="en-US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rPr>
                <a:t> </a:t>
              </a:r>
              <a:r>
                <a:rPr lang="en-US" altLang="zh-CN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rPr>
                <a:t>2</a:t>
              </a:r>
              <a:endParaRPr lang="en-CN" b="1" dirty="0">
                <a:solidFill>
                  <a:srgbClr val="F18D01"/>
                </a:solidFill>
                <a:latin typeface="Palatino" pitchFamily="2" charset="77"/>
                <a:ea typeface="Palatino" pitchFamily="2" charset="77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877CE7-AF2D-9849-B51B-1BB1AA61E811}"/>
                </a:ext>
              </a:extLst>
            </p:cNvPr>
            <p:cNvSpPr txBox="1"/>
            <p:nvPr/>
          </p:nvSpPr>
          <p:spPr>
            <a:xfrm>
              <a:off x="3515292" y="753092"/>
              <a:ext cx="17059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600" dirty="0">
                  <a:latin typeface="Palatino" pitchFamily="2" charset="77"/>
                  <a:ea typeface="Palatino" pitchFamily="2" charset="77"/>
                </a:rPr>
                <a:t>Data</a:t>
              </a:r>
              <a:r>
                <a:rPr lang="zh-CN" altLang="en-US" sz="1600" dirty="0">
                  <a:latin typeface="Palatino" pitchFamily="2" charset="77"/>
                  <a:ea typeface="Palatino" pitchFamily="2" charset="77"/>
                </a:rPr>
                <a:t> </a:t>
              </a:r>
              <a:r>
                <a:rPr lang="en-US" altLang="zh-CN" sz="1600" dirty="0">
                  <a:latin typeface="Palatino" pitchFamily="2" charset="77"/>
                  <a:ea typeface="Palatino" pitchFamily="2" charset="77"/>
                </a:rPr>
                <a:t>and</a:t>
              </a:r>
              <a:r>
                <a:rPr lang="zh-CN" altLang="en-US" sz="1600" dirty="0">
                  <a:latin typeface="Palatino" pitchFamily="2" charset="77"/>
                  <a:ea typeface="Palatino" pitchFamily="2" charset="77"/>
                </a:rPr>
                <a:t> </a:t>
              </a:r>
              <a:r>
                <a:rPr lang="en-US" altLang="zh-CN" sz="1600" dirty="0">
                  <a:latin typeface="Palatino" pitchFamily="2" charset="77"/>
                  <a:ea typeface="Palatino" pitchFamily="2" charset="77"/>
                </a:rPr>
                <a:t>Model</a:t>
              </a:r>
              <a:endParaRPr lang="en-CN" sz="1600" dirty="0">
                <a:latin typeface="Palatino" pitchFamily="2" charset="77"/>
                <a:ea typeface="Palatino" pitchFamily="2" charset="77"/>
              </a:endParaRPr>
            </a:p>
          </p:txBody>
        </p:sp>
        <p:sp>
          <p:nvSpPr>
            <p:cNvPr id="35" name="Left Brace 34">
              <a:extLst>
                <a:ext uri="{FF2B5EF4-FFF2-40B4-BE49-F238E27FC236}">
                  <a16:creationId xmlns:a16="http://schemas.microsoft.com/office/drawing/2014/main" id="{723C07E4-144B-7944-9D79-AF3B64F0903A}"/>
                </a:ext>
              </a:extLst>
            </p:cNvPr>
            <p:cNvSpPr/>
            <p:nvPr/>
          </p:nvSpPr>
          <p:spPr>
            <a:xfrm>
              <a:off x="5147872" y="639108"/>
              <a:ext cx="178875" cy="549077"/>
            </a:xfrm>
            <a:prstGeom prst="leftBrac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186552A-BE6F-694B-B076-1AA7B6020ED3}"/>
                </a:ext>
              </a:extLst>
            </p:cNvPr>
            <p:cNvSpPr txBox="1"/>
            <p:nvPr/>
          </p:nvSpPr>
          <p:spPr>
            <a:xfrm>
              <a:off x="5391849" y="583815"/>
              <a:ext cx="29102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600" dirty="0">
                  <a:latin typeface="Palatino" pitchFamily="2" charset="77"/>
                  <a:ea typeface="Palatino" pitchFamily="2" charset="77"/>
                </a:rPr>
                <a:t>Overview of NLP architecture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3C82AE3-1509-0F4B-8D09-B6507637DD14}"/>
                </a:ext>
              </a:extLst>
            </p:cNvPr>
            <p:cNvSpPr txBox="1"/>
            <p:nvPr/>
          </p:nvSpPr>
          <p:spPr>
            <a:xfrm>
              <a:off x="5390961" y="939768"/>
              <a:ext cx="22425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600" dirty="0">
                  <a:latin typeface="Palatino" pitchFamily="2" charset="77"/>
                  <a:ea typeface="Palatino" pitchFamily="2" charset="77"/>
                </a:rPr>
                <a:t>Review</a:t>
              </a:r>
              <a:r>
                <a:rPr lang="zh-CN" altLang="en-US" sz="1600" dirty="0">
                  <a:latin typeface="Palatino" pitchFamily="2" charset="77"/>
                  <a:ea typeface="Palatino" pitchFamily="2" charset="77"/>
                </a:rPr>
                <a:t> </a:t>
              </a:r>
              <a:r>
                <a:rPr lang="en-US" altLang="zh-CN" sz="1600" dirty="0">
                  <a:latin typeface="Palatino" pitchFamily="2" charset="77"/>
                  <a:ea typeface="Palatino" pitchFamily="2" charset="77"/>
                </a:rPr>
                <a:t>of</a:t>
              </a:r>
              <a:r>
                <a:rPr lang="zh-CN" altLang="en-US" sz="1600" dirty="0">
                  <a:latin typeface="Palatino" pitchFamily="2" charset="77"/>
                  <a:ea typeface="Palatino" pitchFamily="2" charset="77"/>
                </a:rPr>
                <a:t> </a:t>
              </a:r>
              <a:r>
                <a:rPr lang="en-US" altLang="zh-CN" sz="1600" dirty="0">
                  <a:latin typeface="Palatino" pitchFamily="2" charset="77"/>
                  <a:ea typeface="Palatino" pitchFamily="2" charset="77"/>
                </a:rPr>
                <a:t>background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4C07AB5-8C84-A743-8C3B-82FAB7434381}"/>
              </a:ext>
            </a:extLst>
          </p:cNvPr>
          <p:cNvGrpSpPr/>
          <p:nvPr/>
        </p:nvGrpSpPr>
        <p:grpSpPr>
          <a:xfrm>
            <a:off x="122945" y="1244784"/>
            <a:ext cx="11902568" cy="1450773"/>
            <a:chOff x="122945" y="1653576"/>
            <a:chExt cx="11902568" cy="145077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8BC6429-5500-A340-8C62-13537A9D7791}"/>
                </a:ext>
              </a:extLst>
            </p:cNvPr>
            <p:cNvGrpSpPr/>
            <p:nvPr/>
          </p:nvGrpSpPr>
          <p:grpSpPr>
            <a:xfrm>
              <a:off x="271452" y="2006612"/>
              <a:ext cx="2271315" cy="994276"/>
              <a:chOff x="277039" y="1574403"/>
              <a:chExt cx="2271315" cy="994276"/>
            </a:xfrm>
          </p:grpSpPr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9DC544B2-6E4F-DE42-BC7F-0C6BEE32FDAB}"/>
                  </a:ext>
                </a:extLst>
              </p:cNvPr>
              <p:cNvSpPr/>
              <p:nvPr/>
            </p:nvSpPr>
            <p:spPr>
              <a:xfrm>
                <a:off x="277039" y="1578225"/>
                <a:ext cx="2209579" cy="990454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A3D1CC0-15A1-4045-8F30-F54D6C8357EF}"/>
                  </a:ext>
                </a:extLst>
              </p:cNvPr>
              <p:cNvSpPr txBox="1"/>
              <p:nvPr/>
            </p:nvSpPr>
            <p:spPr>
              <a:xfrm>
                <a:off x="277040" y="1574403"/>
                <a:ext cx="943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3</a:t>
                </a:r>
                <a:endParaRPr lang="en-CN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5DD5685-5148-0648-912B-59051109B6D5}"/>
                  </a:ext>
                </a:extLst>
              </p:cNvPr>
              <p:cNvSpPr txBox="1"/>
              <p:nvPr/>
            </p:nvSpPr>
            <p:spPr>
              <a:xfrm>
                <a:off x="338775" y="1897056"/>
                <a:ext cx="22095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N-gram</a:t>
                </a:r>
                <a:r>
                  <a:rPr lang="zh-CN" altLang="en-US" sz="12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Language</a:t>
                </a:r>
                <a:r>
                  <a:rPr lang="zh-CN" altLang="en-US" sz="12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Models</a:t>
                </a:r>
              </a:p>
              <a:p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Naïve Bayes</a:t>
                </a:r>
              </a:p>
              <a:p>
                <a:r>
                  <a:rPr lang="en-US" sz="1200" dirty="0">
                    <a:latin typeface="Palatino" pitchFamily="2" charset="77"/>
                    <a:ea typeface="Palatino" pitchFamily="2" charset="77"/>
                  </a:rPr>
                  <a:t>Generative</a:t>
                </a:r>
                <a:r>
                  <a:rPr lang="zh-CN" altLang="en-US" sz="12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Text</a:t>
                </a:r>
                <a:r>
                  <a:rPr lang="zh-CN" altLang="en-US" sz="12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Classification</a:t>
                </a:r>
                <a:endParaRPr lang="en-CN" sz="1200" dirty="0">
                  <a:latin typeface="Palatino" pitchFamily="2" charset="77"/>
                  <a:ea typeface="Palatino" pitchFamily="2" charset="77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2F81614-63FF-8349-BD29-CC20E9EEB074}"/>
                </a:ext>
              </a:extLst>
            </p:cNvPr>
            <p:cNvGrpSpPr/>
            <p:nvPr/>
          </p:nvGrpSpPr>
          <p:grpSpPr>
            <a:xfrm>
              <a:off x="2749958" y="2014469"/>
              <a:ext cx="2500265" cy="994275"/>
              <a:chOff x="2842231" y="1453364"/>
              <a:chExt cx="2500265" cy="994275"/>
            </a:xfrm>
          </p:grpSpPr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1733600F-B8BC-8E46-9535-D20A98B88B17}"/>
                  </a:ext>
                </a:extLst>
              </p:cNvPr>
              <p:cNvSpPr/>
              <p:nvPr/>
            </p:nvSpPr>
            <p:spPr>
              <a:xfrm>
                <a:off x="2842231" y="1453364"/>
                <a:ext cx="2412020" cy="994275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2329D3-1F76-9D44-95F2-4DDF77393781}"/>
                  </a:ext>
                </a:extLst>
              </p:cNvPr>
              <p:cNvSpPr txBox="1"/>
              <p:nvPr/>
            </p:nvSpPr>
            <p:spPr>
              <a:xfrm>
                <a:off x="2850519" y="1463303"/>
                <a:ext cx="943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4</a:t>
                </a:r>
                <a:endParaRPr lang="en-CN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EFE1C48-DA85-1A4B-AAD0-02D85B81B925}"/>
                  </a:ext>
                </a:extLst>
              </p:cNvPr>
              <p:cNvSpPr txBox="1"/>
              <p:nvPr/>
            </p:nvSpPr>
            <p:spPr>
              <a:xfrm>
                <a:off x="2873230" y="1776578"/>
                <a:ext cx="246926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200" dirty="0">
                    <a:latin typeface="Palatino" pitchFamily="2" charset="77"/>
                    <a:ea typeface="Palatino" pitchFamily="2" charset="77"/>
                  </a:rPr>
                  <a:t>Features</a:t>
                </a:r>
              </a:p>
              <a:p>
                <a:r>
                  <a:rPr lang="en-CN" sz="1200" dirty="0">
                    <a:latin typeface="Palatino" pitchFamily="2" charset="77"/>
                    <a:ea typeface="Palatino" pitchFamily="2" charset="77"/>
                  </a:rPr>
                  <a:t>Document</a:t>
                </a:r>
                <a:r>
                  <a:rPr lang="zh-CN" altLang="en-US" sz="12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Representation</a:t>
                </a:r>
              </a:p>
              <a:p>
                <a:r>
                  <a:rPr lang="en-CN" sz="1200" dirty="0">
                    <a:latin typeface="Palatino" pitchFamily="2" charset="77"/>
                    <a:ea typeface="Palatino" pitchFamily="2" charset="77"/>
                  </a:rPr>
                  <a:t>Discriminative</a:t>
                </a:r>
                <a:r>
                  <a:rPr lang="zh-CN" altLang="en-US" sz="12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Text</a:t>
                </a:r>
                <a:r>
                  <a:rPr lang="zh-CN" altLang="en-US" sz="12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Classification</a:t>
                </a:r>
                <a:endParaRPr lang="en-CN" sz="1200" dirty="0">
                  <a:latin typeface="Palatino" pitchFamily="2" charset="77"/>
                  <a:ea typeface="Palatino" pitchFamily="2" charset="77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C53661B-B2A9-F445-AE2E-FDD14160B4A2}"/>
                </a:ext>
              </a:extLst>
            </p:cNvPr>
            <p:cNvGrpSpPr/>
            <p:nvPr/>
          </p:nvGrpSpPr>
          <p:grpSpPr>
            <a:xfrm>
              <a:off x="5412048" y="2021478"/>
              <a:ext cx="935845" cy="989153"/>
              <a:chOff x="5393046" y="1555249"/>
              <a:chExt cx="1193871" cy="764407"/>
            </a:xfrm>
          </p:grpSpPr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093787BB-B7FC-534F-8664-BC9A7B64CB86}"/>
                  </a:ext>
                </a:extLst>
              </p:cNvPr>
              <p:cNvSpPr/>
              <p:nvPr/>
            </p:nvSpPr>
            <p:spPr>
              <a:xfrm>
                <a:off x="5407418" y="1555249"/>
                <a:ext cx="1179499" cy="764407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6795ABA-09D3-9A4A-A469-2CC93782D06A}"/>
                  </a:ext>
                </a:extLst>
              </p:cNvPr>
              <p:cNvSpPr txBox="1"/>
              <p:nvPr/>
            </p:nvSpPr>
            <p:spPr>
              <a:xfrm>
                <a:off x="5393046" y="1563168"/>
                <a:ext cx="943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5</a:t>
                </a:r>
                <a:endParaRPr lang="en-CN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299C8FC-9EA5-854C-B1CC-65B0759A9DD8}"/>
                  </a:ext>
                </a:extLst>
              </p:cNvPr>
              <p:cNvSpPr txBox="1"/>
              <p:nvPr/>
            </p:nvSpPr>
            <p:spPr>
              <a:xfrm>
                <a:off x="5461036" y="1858031"/>
                <a:ext cx="1018888" cy="4043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400" dirty="0">
                    <a:latin typeface="Palatino" pitchFamily="2" charset="77"/>
                    <a:ea typeface="Palatino" pitchFamily="2" charset="77"/>
                  </a:rPr>
                  <a:t>Neuron</a:t>
                </a:r>
              </a:p>
              <a:p>
                <a:r>
                  <a:rPr lang="en-CN" sz="1400" dirty="0">
                    <a:latin typeface="Palatino" pitchFamily="2" charset="77"/>
                    <a:ea typeface="Palatino" pitchFamily="2" charset="77"/>
                  </a:rPr>
                  <a:t>SGD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6F6FC79D-2062-0F47-B45E-D22CC3EBB898}"/>
                </a:ext>
              </a:extLst>
            </p:cNvPr>
            <p:cNvGrpSpPr/>
            <p:nvPr/>
          </p:nvGrpSpPr>
          <p:grpSpPr>
            <a:xfrm>
              <a:off x="6692346" y="2014469"/>
              <a:ext cx="1664229" cy="994275"/>
              <a:chOff x="7045398" y="1555249"/>
              <a:chExt cx="1664229" cy="764407"/>
            </a:xfrm>
          </p:grpSpPr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7DA0348B-5DCF-CC43-BB41-5AA2ED5F8369}"/>
                  </a:ext>
                </a:extLst>
              </p:cNvPr>
              <p:cNvSpPr/>
              <p:nvPr/>
            </p:nvSpPr>
            <p:spPr>
              <a:xfrm>
                <a:off x="7045398" y="1555249"/>
                <a:ext cx="1664229" cy="764407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C11EBAA-5E95-814A-BAB4-32AB24AECB25}"/>
                  </a:ext>
                </a:extLst>
              </p:cNvPr>
              <p:cNvSpPr txBox="1"/>
              <p:nvPr/>
            </p:nvSpPr>
            <p:spPr>
              <a:xfrm>
                <a:off x="7052192" y="1560489"/>
                <a:ext cx="943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6</a:t>
                </a:r>
                <a:endParaRPr lang="en-CN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46ECB03-0922-1442-A353-CFBC99F98E9E}"/>
                  </a:ext>
                </a:extLst>
              </p:cNvPr>
              <p:cNvSpPr txBox="1"/>
              <p:nvPr/>
            </p:nvSpPr>
            <p:spPr>
              <a:xfrm>
                <a:off x="7085721" y="1845785"/>
                <a:ext cx="16239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200" dirty="0">
                    <a:latin typeface="Palatino" pitchFamily="2" charset="77"/>
                    <a:ea typeface="Palatino" pitchFamily="2" charset="77"/>
                  </a:rPr>
                  <a:t>Entropy, Perplexity</a:t>
                </a:r>
              </a:p>
              <a:p>
                <a:r>
                  <a:rPr lang="en-CN" sz="1200" dirty="0">
                    <a:latin typeface="Palatino" pitchFamily="2" charset="77"/>
                    <a:ea typeface="Palatino" pitchFamily="2" charset="77"/>
                  </a:rPr>
                  <a:t>Word</a:t>
                </a:r>
                <a:r>
                  <a:rPr lang="zh-CN" altLang="en-US" sz="12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Representation</a:t>
                </a:r>
                <a:endParaRPr lang="en-CN" sz="1200" dirty="0">
                  <a:latin typeface="Palatino" pitchFamily="2" charset="77"/>
                  <a:ea typeface="Palatino" pitchFamily="2" charset="77"/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CC37D06-DFEC-4448-9364-4F5FBF0E9AB9}"/>
                </a:ext>
              </a:extLst>
            </p:cNvPr>
            <p:cNvGrpSpPr/>
            <p:nvPr/>
          </p:nvGrpSpPr>
          <p:grpSpPr>
            <a:xfrm>
              <a:off x="8679371" y="1999353"/>
              <a:ext cx="3199133" cy="1036945"/>
              <a:chOff x="8657103" y="1547744"/>
              <a:chExt cx="3199133" cy="797562"/>
            </a:xfrm>
          </p:grpSpPr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E7A6D590-363A-B043-9220-6CAF69F1F041}"/>
                  </a:ext>
                </a:extLst>
              </p:cNvPr>
              <p:cNvSpPr/>
              <p:nvPr/>
            </p:nvSpPr>
            <p:spPr>
              <a:xfrm>
                <a:off x="8657103" y="1547744"/>
                <a:ext cx="3199133" cy="782641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086D1FD-B539-6A4C-B377-E41807F30048}"/>
                  </a:ext>
                </a:extLst>
              </p:cNvPr>
              <p:cNvSpPr txBox="1"/>
              <p:nvPr/>
            </p:nvSpPr>
            <p:spPr>
              <a:xfrm>
                <a:off x="8663966" y="1560773"/>
                <a:ext cx="943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7</a:t>
                </a:r>
                <a:endParaRPr lang="en-CN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C618E3A-6F9E-A647-9F6F-2DB1517A37A4}"/>
                  </a:ext>
                </a:extLst>
              </p:cNvPr>
              <p:cNvSpPr txBox="1"/>
              <p:nvPr/>
            </p:nvSpPr>
            <p:spPr>
              <a:xfrm>
                <a:off x="8711289" y="1883641"/>
                <a:ext cx="31404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200" dirty="0">
                    <a:latin typeface="Palatino" pitchFamily="2" charset="77"/>
                    <a:ea typeface="Palatino" pitchFamily="2" charset="77"/>
                  </a:rPr>
                  <a:t>HMM -- Generative Sturctured</a:t>
                </a:r>
                <a:r>
                  <a:rPr lang="zh-CN" altLang="en-US" sz="12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Prediction</a:t>
                </a:r>
              </a:p>
              <a:p>
                <a:r>
                  <a:rPr lang="en-US" sz="1200" dirty="0">
                    <a:latin typeface="Palatino" pitchFamily="2" charset="77"/>
                    <a:ea typeface="Palatino" pitchFamily="2" charset="77"/>
                  </a:rPr>
                  <a:t>CRF</a:t>
                </a:r>
                <a:r>
                  <a:rPr lang="zh-CN" altLang="en-US" sz="12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–</a:t>
                </a:r>
                <a:r>
                  <a:rPr lang="zh-CN" altLang="en-US" sz="12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Discriminative</a:t>
                </a:r>
                <a:r>
                  <a:rPr lang="zh-CN" altLang="en-US" sz="12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Structured</a:t>
                </a:r>
                <a:r>
                  <a:rPr lang="zh-CN" altLang="en-US" sz="12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200" dirty="0">
                    <a:latin typeface="Palatino" pitchFamily="2" charset="77"/>
                    <a:ea typeface="Palatino" pitchFamily="2" charset="77"/>
                  </a:rPr>
                  <a:t>Prediction</a:t>
                </a:r>
                <a:endParaRPr lang="en-CN" sz="1200" dirty="0">
                  <a:latin typeface="Palatino" pitchFamily="2" charset="77"/>
                  <a:ea typeface="Palatino" pitchFamily="2" charset="77"/>
                </a:endParaRPr>
              </a:p>
            </p:txBody>
          </p:sp>
        </p:grp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AFDD7B3-B6B2-B34C-8601-E139250D635C}"/>
                </a:ext>
              </a:extLst>
            </p:cNvPr>
            <p:cNvSpPr/>
            <p:nvPr/>
          </p:nvSpPr>
          <p:spPr>
            <a:xfrm>
              <a:off x="122945" y="1653576"/>
              <a:ext cx="11902568" cy="1450773"/>
            </a:xfrm>
            <a:prstGeom prst="rect">
              <a:avLst/>
            </a:prstGeom>
            <a:noFill/>
            <a:ln w="12700">
              <a:solidFill>
                <a:srgbClr val="F18D0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07162A9-5F78-1643-8E57-EE41FCDF8B17}"/>
              </a:ext>
            </a:extLst>
          </p:cNvPr>
          <p:cNvGrpSpPr/>
          <p:nvPr/>
        </p:nvGrpSpPr>
        <p:grpSpPr>
          <a:xfrm>
            <a:off x="445674" y="2952541"/>
            <a:ext cx="11257109" cy="2371281"/>
            <a:chOff x="122945" y="3263335"/>
            <a:chExt cx="11257109" cy="237128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3754E71-B2BD-5C4B-8AD7-3F16FB2A2612}"/>
                </a:ext>
              </a:extLst>
            </p:cNvPr>
            <p:cNvGrpSpPr/>
            <p:nvPr/>
          </p:nvGrpSpPr>
          <p:grpSpPr>
            <a:xfrm>
              <a:off x="3789540" y="3384909"/>
              <a:ext cx="3583399" cy="910285"/>
              <a:chOff x="2834546" y="2645985"/>
              <a:chExt cx="3583399" cy="910285"/>
            </a:xfrm>
          </p:grpSpPr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931F0242-3DB1-8140-BF86-C242E66ED0D3}"/>
                  </a:ext>
                </a:extLst>
              </p:cNvPr>
              <p:cNvSpPr/>
              <p:nvPr/>
            </p:nvSpPr>
            <p:spPr>
              <a:xfrm>
                <a:off x="2842232" y="2645985"/>
                <a:ext cx="3540970" cy="910285"/>
              </a:xfrm>
              <a:prstGeom prst="roundRect">
                <a:avLst/>
              </a:prstGeom>
              <a:solidFill>
                <a:srgbClr val="FADFDF"/>
              </a:solidFill>
              <a:ln w="25400">
                <a:solidFill>
                  <a:srgbClr val="FF000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0DE6715-F908-074B-BB83-D3E6D41F1239}"/>
                  </a:ext>
                </a:extLst>
              </p:cNvPr>
              <p:cNvSpPr txBox="1"/>
              <p:nvPr/>
            </p:nvSpPr>
            <p:spPr>
              <a:xfrm>
                <a:off x="2834546" y="2666939"/>
                <a:ext cx="943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8</a:t>
                </a:r>
                <a:endParaRPr lang="en-CN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8E2ED56-0020-CF4E-AB03-71F872B17FF6}"/>
                  </a:ext>
                </a:extLst>
              </p:cNvPr>
              <p:cNvSpPr txBox="1"/>
              <p:nvPr/>
            </p:nvSpPr>
            <p:spPr>
              <a:xfrm>
                <a:off x="2876976" y="2982427"/>
                <a:ext cx="35409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400" dirty="0">
                    <a:latin typeface="Palatino" pitchFamily="2" charset="77"/>
                    <a:ea typeface="Palatino" pitchFamily="2" charset="77"/>
                  </a:rPr>
                  <a:t>MLP</a:t>
                </a:r>
                <a:r>
                  <a:rPr lang="en-US" sz="1400" dirty="0">
                    <a:latin typeface="Palatino" pitchFamily="2" charset="77"/>
                    <a:ea typeface="Palatino" pitchFamily="2" charset="77"/>
                  </a:rPr>
                  <a:t>, Multi-Layer Perception</a:t>
                </a:r>
              </a:p>
              <a:p>
                <a:r>
                  <a:rPr lang="en-US" sz="1400" dirty="0">
                    <a:latin typeface="Palatino" pitchFamily="2" charset="77"/>
                    <a:ea typeface="Palatino" pitchFamily="2" charset="77"/>
                  </a:rPr>
                  <a:t>Neural N-gram LM and Word Embedding</a:t>
                </a:r>
                <a:endParaRPr lang="en-CN" sz="1400" dirty="0">
                  <a:latin typeface="Palatino" pitchFamily="2" charset="77"/>
                  <a:ea typeface="Palatino" pitchFamily="2" charset="77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A8CD5E57-3458-164E-A2B0-45EF26357C21}"/>
                </a:ext>
              </a:extLst>
            </p:cNvPr>
            <p:cNvGrpSpPr/>
            <p:nvPr/>
          </p:nvGrpSpPr>
          <p:grpSpPr>
            <a:xfrm>
              <a:off x="5777661" y="4444563"/>
              <a:ext cx="2282861" cy="976233"/>
              <a:chOff x="3342554" y="3527724"/>
              <a:chExt cx="2282861" cy="976233"/>
            </a:xfrm>
          </p:grpSpPr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A8A0A453-52B5-DC41-8450-6B9C9C1D73DA}"/>
                  </a:ext>
                </a:extLst>
              </p:cNvPr>
              <p:cNvSpPr/>
              <p:nvPr/>
            </p:nvSpPr>
            <p:spPr>
              <a:xfrm>
                <a:off x="3349042" y="3527724"/>
                <a:ext cx="2269885" cy="976233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4A5C291-2B8E-E44B-9E71-1FD9D8CD36D4}"/>
                  </a:ext>
                </a:extLst>
              </p:cNvPr>
              <p:cNvSpPr txBox="1"/>
              <p:nvPr/>
            </p:nvSpPr>
            <p:spPr>
              <a:xfrm>
                <a:off x="3342554" y="3546301"/>
                <a:ext cx="943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9</a:t>
                </a:r>
                <a:endParaRPr lang="en-CN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7F01F61-3D11-EA43-B018-EFA2788A7B09}"/>
                  </a:ext>
                </a:extLst>
              </p:cNvPr>
              <p:cNvSpPr txBox="1"/>
              <p:nvPr/>
            </p:nvSpPr>
            <p:spPr>
              <a:xfrm>
                <a:off x="3390957" y="3909584"/>
                <a:ext cx="22344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400" dirty="0">
                    <a:latin typeface="Palatino" pitchFamily="2" charset="77"/>
                    <a:ea typeface="Palatino" pitchFamily="2" charset="77"/>
                  </a:rPr>
                  <a:t>Sequence Representation</a:t>
                </a:r>
              </a:p>
              <a:p>
                <a:r>
                  <a:rPr lang="en-CN" sz="1400" dirty="0">
                    <a:latin typeface="Palatino" pitchFamily="2" charset="77"/>
                    <a:ea typeface="Palatino" pitchFamily="2" charset="77"/>
                  </a:rPr>
                  <a:t>Neural Text Classification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909D271-F068-A242-8E98-51DE33FD43DF}"/>
                </a:ext>
              </a:extLst>
            </p:cNvPr>
            <p:cNvGrpSpPr/>
            <p:nvPr/>
          </p:nvGrpSpPr>
          <p:grpSpPr>
            <a:xfrm>
              <a:off x="7820908" y="3545620"/>
              <a:ext cx="2857449" cy="757025"/>
              <a:chOff x="7553405" y="3741211"/>
              <a:chExt cx="2857449" cy="757025"/>
            </a:xfrm>
          </p:grpSpPr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A8C23FCD-64FD-D246-913E-C3D397CA33B5}"/>
                  </a:ext>
                </a:extLst>
              </p:cNvPr>
              <p:cNvSpPr/>
              <p:nvPr/>
            </p:nvSpPr>
            <p:spPr>
              <a:xfrm>
                <a:off x="7553406" y="3742724"/>
                <a:ext cx="2857448" cy="755512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D788B6C-3B0D-6643-A4C3-89542E3B8295}"/>
                  </a:ext>
                </a:extLst>
              </p:cNvPr>
              <p:cNvSpPr txBox="1"/>
              <p:nvPr/>
            </p:nvSpPr>
            <p:spPr>
              <a:xfrm>
                <a:off x="7553405" y="3741211"/>
                <a:ext cx="10589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10</a:t>
                </a:r>
                <a:endParaRPr lang="en-CN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C7B6B2E-5DDF-2145-9FF4-852E4161F811}"/>
                  </a:ext>
                </a:extLst>
              </p:cNvPr>
              <p:cNvSpPr txBox="1"/>
              <p:nvPr/>
            </p:nvSpPr>
            <p:spPr>
              <a:xfrm>
                <a:off x="7593223" y="4075419"/>
                <a:ext cx="281763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600" dirty="0">
                    <a:latin typeface="Palatino" pitchFamily="2" charset="77"/>
                    <a:ea typeface="Palatino" pitchFamily="2" charset="77"/>
                  </a:rPr>
                  <a:t>Neural Structured Prediction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ECD0925-1589-AE44-9C53-6A15A86D3B65}"/>
                </a:ext>
              </a:extLst>
            </p:cNvPr>
            <p:cNvGrpSpPr/>
            <p:nvPr/>
          </p:nvGrpSpPr>
          <p:grpSpPr>
            <a:xfrm>
              <a:off x="8634527" y="4827980"/>
              <a:ext cx="2608537" cy="670596"/>
              <a:chOff x="5924808" y="4807539"/>
              <a:chExt cx="2608537" cy="758667"/>
            </a:xfrm>
          </p:grpSpPr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A87E1297-6172-DE40-A9CE-8F258AC04F18}"/>
                  </a:ext>
                </a:extLst>
              </p:cNvPr>
              <p:cNvSpPr/>
              <p:nvPr/>
            </p:nvSpPr>
            <p:spPr>
              <a:xfrm>
                <a:off x="5924808" y="4810694"/>
                <a:ext cx="2608537" cy="755512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DEBC3-8910-2147-A8A0-17CEB7D680C4}"/>
                  </a:ext>
                </a:extLst>
              </p:cNvPr>
              <p:cNvSpPr txBox="1"/>
              <p:nvPr/>
            </p:nvSpPr>
            <p:spPr>
              <a:xfrm>
                <a:off x="5924808" y="4807539"/>
                <a:ext cx="10504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11</a:t>
                </a:r>
                <a:endParaRPr lang="en-CN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A2E9AAA-391B-2449-B260-2041631F9AB5}"/>
                  </a:ext>
                </a:extLst>
              </p:cNvPr>
              <p:cNvSpPr txBox="1"/>
              <p:nvPr/>
            </p:nvSpPr>
            <p:spPr>
              <a:xfrm>
                <a:off x="5967386" y="5148197"/>
                <a:ext cx="25659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600" dirty="0">
                    <a:latin typeface="Palatino" pitchFamily="2" charset="77"/>
                    <a:ea typeface="Palatino" pitchFamily="2" charset="77"/>
                  </a:rPr>
                  <a:t>Structured Representation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08453131-B454-0149-8C2E-3CBD168DC34E}"/>
                </a:ext>
              </a:extLst>
            </p:cNvPr>
            <p:cNvGrpSpPr/>
            <p:nvPr/>
          </p:nvGrpSpPr>
          <p:grpSpPr>
            <a:xfrm>
              <a:off x="312165" y="3700258"/>
              <a:ext cx="3059217" cy="850246"/>
              <a:chOff x="277039" y="3750293"/>
              <a:chExt cx="3059217" cy="850246"/>
            </a:xfrm>
          </p:grpSpPr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EDA9F6E0-88E2-1C41-B6D3-599EFBCB280C}"/>
                  </a:ext>
                </a:extLst>
              </p:cNvPr>
              <p:cNvSpPr/>
              <p:nvPr/>
            </p:nvSpPr>
            <p:spPr>
              <a:xfrm>
                <a:off x="277039" y="3750293"/>
                <a:ext cx="3039678" cy="850246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8E1C100-601D-DE44-88F5-FC2022C15C20}"/>
                  </a:ext>
                </a:extLst>
              </p:cNvPr>
              <p:cNvSpPr txBox="1"/>
              <p:nvPr/>
            </p:nvSpPr>
            <p:spPr>
              <a:xfrm>
                <a:off x="277040" y="3767899"/>
                <a:ext cx="10589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12</a:t>
                </a:r>
                <a:endParaRPr lang="en-CN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EC0574B-6650-674B-8D89-FF5438C99ECE}"/>
                  </a:ext>
                </a:extLst>
              </p:cNvPr>
              <p:cNvSpPr txBox="1"/>
              <p:nvPr/>
            </p:nvSpPr>
            <p:spPr>
              <a:xfrm>
                <a:off x="296578" y="4073492"/>
                <a:ext cx="30396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400" dirty="0">
                    <a:latin typeface="Palatino" pitchFamily="2" charset="77"/>
                    <a:ea typeface="Palatino" pitchFamily="2" charset="77"/>
                  </a:rPr>
                  <a:t>Sequence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</a:rPr>
                  <a:t>-to-sequence</a:t>
                </a:r>
              </a:p>
              <a:p>
                <a:r>
                  <a:rPr lang="en-US" sz="1400" dirty="0">
                    <a:latin typeface="Palatino" pitchFamily="2" charset="77"/>
                    <a:ea typeface="Palatino" pitchFamily="2" charset="77"/>
                  </a:rPr>
                  <a:t>Neural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</a:rPr>
                  <a:t>Recurrent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</a:rPr>
                  <a:t>Language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</a:rPr>
                  <a:t>Models</a:t>
                </a:r>
                <a:endParaRPr lang="en-CN" sz="1400" dirty="0">
                  <a:latin typeface="Palatino" pitchFamily="2" charset="77"/>
                  <a:ea typeface="Palatino" pitchFamily="2" charset="77"/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592BDAC-92AE-8D4F-A1DD-E6AEB7083507}"/>
                </a:ext>
              </a:extLst>
            </p:cNvPr>
            <p:cNvGrpSpPr/>
            <p:nvPr/>
          </p:nvGrpSpPr>
          <p:grpSpPr>
            <a:xfrm>
              <a:off x="258946" y="4734278"/>
              <a:ext cx="5174132" cy="818900"/>
              <a:chOff x="277040" y="4814892"/>
              <a:chExt cx="5174132" cy="818900"/>
            </a:xfrm>
          </p:grpSpPr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020BE059-BFA4-0842-A45F-CFE6D17DB3BA}"/>
                  </a:ext>
                </a:extLst>
              </p:cNvPr>
              <p:cNvSpPr/>
              <p:nvPr/>
            </p:nvSpPr>
            <p:spPr>
              <a:xfrm>
                <a:off x="277043" y="4814892"/>
                <a:ext cx="5130375" cy="818900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3BAB741-39EC-FE44-BFD0-362315252084}"/>
                  </a:ext>
                </a:extLst>
              </p:cNvPr>
              <p:cNvSpPr txBox="1"/>
              <p:nvPr/>
            </p:nvSpPr>
            <p:spPr>
              <a:xfrm>
                <a:off x="277040" y="4814892"/>
                <a:ext cx="10589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13</a:t>
                </a:r>
                <a:endParaRPr lang="en-CN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DBA826C-D79E-8940-94E1-EB36CF6367A2}"/>
                  </a:ext>
                </a:extLst>
              </p:cNvPr>
              <p:cNvSpPr txBox="1"/>
              <p:nvPr/>
            </p:nvSpPr>
            <p:spPr>
              <a:xfrm>
                <a:off x="286297" y="5081751"/>
                <a:ext cx="51648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400" dirty="0">
                    <a:latin typeface="Palatino" pitchFamily="2" charset="77"/>
                    <a:ea typeface="Palatino" pitchFamily="2" charset="77"/>
                  </a:rPr>
                  <a:t>Sequence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</a:rPr>
                  <a:t>-level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</a:rPr>
                  <a:t>Pre-training</a:t>
                </a:r>
              </a:p>
              <a:p>
                <a:r>
                  <a:rPr lang="en-US" sz="1400" dirty="0">
                    <a:latin typeface="Palatino" pitchFamily="2" charset="77"/>
                    <a:ea typeface="Palatino" pitchFamily="2" charset="77"/>
                  </a:rPr>
                  <a:t>Pre-trained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</a:rPr>
                  <a:t>Models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</a:rPr>
                  <a:t>for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</a:rPr>
                  <a:t>Text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</a:rPr>
                  <a:t>Classification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</a:rPr>
                  <a:t>and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</a:rPr>
                  <a:t>other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</a:rPr>
                  <a:t>MLP</a:t>
                </a:r>
                <a:r>
                  <a:rPr lang="zh-CN" altLang="en-US" sz="14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1400" dirty="0">
                    <a:latin typeface="Palatino" pitchFamily="2" charset="77"/>
                    <a:ea typeface="Palatino" pitchFamily="2" charset="77"/>
                  </a:rPr>
                  <a:t>tasks</a:t>
                </a:r>
                <a:endParaRPr lang="en-CN" sz="1400" dirty="0">
                  <a:latin typeface="Palatino" pitchFamily="2" charset="77"/>
                  <a:ea typeface="Palatino" pitchFamily="2" charset="77"/>
                </a:endParaRPr>
              </a:p>
            </p:txBody>
          </p:sp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6E53EBF-EB5A-9741-84BA-75F743046CDA}"/>
                </a:ext>
              </a:extLst>
            </p:cNvPr>
            <p:cNvSpPr/>
            <p:nvPr/>
          </p:nvSpPr>
          <p:spPr>
            <a:xfrm>
              <a:off x="122945" y="3263335"/>
              <a:ext cx="11257109" cy="2371281"/>
            </a:xfrm>
            <a:prstGeom prst="rect">
              <a:avLst/>
            </a:prstGeom>
            <a:noFill/>
            <a:ln w="12700">
              <a:solidFill>
                <a:srgbClr val="F18D0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2D75F39-BA31-F645-A64B-A0A197382F51}"/>
              </a:ext>
            </a:extLst>
          </p:cNvPr>
          <p:cNvGrpSpPr/>
          <p:nvPr/>
        </p:nvGrpSpPr>
        <p:grpSpPr>
          <a:xfrm>
            <a:off x="1807018" y="5507596"/>
            <a:ext cx="7612165" cy="1255182"/>
            <a:chOff x="48760" y="5594622"/>
            <a:chExt cx="7612165" cy="1255182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BB496801-B418-AD4D-9C28-FB374C1E34BC}"/>
                </a:ext>
              </a:extLst>
            </p:cNvPr>
            <p:cNvGrpSpPr/>
            <p:nvPr/>
          </p:nvGrpSpPr>
          <p:grpSpPr>
            <a:xfrm>
              <a:off x="179766" y="5970819"/>
              <a:ext cx="3843498" cy="755512"/>
              <a:chOff x="271453" y="5941195"/>
              <a:chExt cx="3843498" cy="755512"/>
            </a:xfrm>
          </p:grpSpPr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A45518DC-C58F-C94C-9D2F-E4EBE58AC6D8}"/>
                  </a:ext>
                </a:extLst>
              </p:cNvPr>
              <p:cNvSpPr/>
              <p:nvPr/>
            </p:nvSpPr>
            <p:spPr>
              <a:xfrm>
                <a:off x="277043" y="5941195"/>
                <a:ext cx="3837908" cy="755512"/>
              </a:xfrm>
              <a:prstGeom prst="roundRect">
                <a:avLst/>
              </a:prstGeom>
              <a:noFill/>
              <a:ln w="15875">
                <a:solidFill>
                  <a:srgbClr val="024990"/>
                </a:solidFill>
              </a:ln>
              <a:effectLst>
                <a:outerShdw blurRad="40169" dist="12700" dir="3120000" algn="tl" rotWithShape="0">
                  <a:prstClr val="black">
                    <a:alpha val="2862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52BA3B7-1DEC-FB42-A1E9-4B393633A34C}"/>
                  </a:ext>
                </a:extLst>
              </p:cNvPr>
              <p:cNvSpPr txBox="1"/>
              <p:nvPr/>
            </p:nvSpPr>
            <p:spPr>
              <a:xfrm>
                <a:off x="271453" y="5946462"/>
                <a:ext cx="10589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Week</a:t>
                </a:r>
                <a:r>
                  <a:rPr lang="zh-CN" altLang="en-US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rPr>
                  <a:t>14</a:t>
                </a:r>
                <a:endParaRPr lang="en-CN" b="1" dirty="0">
                  <a:solidFill>
                    <a:srgbClr val="F18D01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CF0442F-9D01-704D-9143-9882B61C2891}"/>
                  </a:ext>
                </a:extLst>
              </p:cNvPr>
              <p:cNvSpPr txBox="1"/>
              <p:nvPr/>
            </p:nvSpPr>
            <p:spPr>
              <a:xfrm>
                <a:off x="277040" y="6271497"/>
                <a:ext cx="38379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1600" dirty="0">
                    <a:latin typeface="Palatino" pitchFamily="2" charset="77"/>
                    <a:ea typeface="Palatino" pitchFamily="2" charset="77"/>
                  </a:rPr>
                  <a:t>Scaling, instruction following and LLMs</a:t>
                </a: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B8B4849C-EEE2-C543-B4E8-43D91EE067A5}"/>
                </a:ext>
              </a:extLst>
            </p:cNvPr>
            <p:cNvGrpSpPr/>
            <p:nvPr/>
          </p:nvGrpSpPr>
          <p:grpSpPr>
            <a:xfrm>
              <a:off x="48760" y="5594622"/>
              <a:ext cx="7612165" cy="1255182"/>
              <a:chOff x="48760" y="5594622"/>
              <a:chExt cx="7612165" cy="1255182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AD6289D4-ACAB-4449-9629-FE16C82E8746}"/>
                  </a:ext>
                </a:extLst>
              </p:cNvPr>
              <p:cNvGrpSpPr/>
              <p:nvPr/>
            </p:nvGrpSpPr>
            <p:grpSpPr>
              <a:xfrm>
                <a:off x="4377887" y="5958774"/>
                <a:ext cx="3138426" cy="755512"/>
                <a:chOff x="5916344" y="5941195"/>
                <a:chExt cx="3138426" cy="755512"/>
              </a:xfrm>
            </p:grpSpPr>
            <p:sp>
              <p:nvSpPr>
                <p:cNvPr id="19" name="Rounded Rectangle 18">
                  <a:extLst>
                    <a:ext uri="{FF2B5EF4-FFF2-40B4-BE49-F238E27FC236}">
                      <a16:creationId xmlns:a16="http://schemas.microsoft.com/office/drawing/2014/main" id="{7AD10DFF-8A6A-D04B-8BFF-ACE50976F599}"/>
                    </a:ext>
                  </a:extLst>
                </p:cNvPr>
                <p:cNvSpPr/>
                <p:nvPr/>
              </p:nvSpPr>
              <p:spPr>
                <a:xfrm>
                  <a:off x="5924808" y="5941195"/>
                  <a:ext cx="3087385" cy="755512"/>
                </a:xfrm>
                <a:prstGeom prst="roundRect">
                  <a:avLst/>
                </a:prstGeom>
                <a:noFill/>
                <a:ln w="15875">
                  <a:solidFill>
                    <a:srgbClr val="024990"/>
                  </a:solidFill>
                </a:ln>
                <a:effectLst>
                  <a:outerShdw blurRad="40169" dist="12700" dir="3120000" algn="tl" rotWithShape="0">
                    <a:prstClr val="black">
                      <a:alpha val="2862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N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412CEFDE-400D-3B48-97E8-8B4921EAF83C}"/>
                    </a:ext>
                  </a:extLst>
                </p:cNvPr>
                <p:cNvSpPr txBox="1"/>
                <p:nvPr/>
              </p:nvSpPr>
              <p:spPr>
                <a:xfrm>
                  <a:off x="5916344" y="5946462"/>
                  <a:ext cx="10589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N" b="1" dirty="0">
                      <a:solidFill>
                        <a:srgbClr val="F18D01"/>
                      </a:solidFill>
                      <a:latin typeface="Palatino" pitchFamily="2" charset="77"/>
                      <a:ea typeface="Palatino" pitchFamily="2" charset="77"/>
                    </a:rPr>
                    <a:t>Week</a:t>
                  </a:r>
                  <a:r>
                    <a:rPr lang="zh-CN" altLang="en-US" b="1" dirty="0">
                      <a:solidFill>
                        <a:srgbClr val="F18D01"/>
                      </a:solidFill>
                      <a:latin typeface="Palatino" pitchFamily="2" charset="77"/>
                      <a:ea typeface="Palatino" pitchFamily="2" charset="77"/>
                    </a:rPr>
                    <a:t> </a:t>
                  </a:r>
                  <a:r>
                    <a:rPr lang="en-US" altLang="zh-CN" b="1" dirty="0">
                      <a:solidFill>
                        <a:srgbClr val="F18D01"/>
                      </a:solidFill>
                      <a:latin typeface="Palatino" pitchFamily="2" charset="77"/>
                      <a:ea typeface="Palatino" pitchFamily="2" charset="77"/>
                    </a:rPr>
                    <a:t>15</a:t>
                  </a:r>
                  <a:endParaRPr lang="en-CN" b="1" dirty="0">
                    <a:solidFill>
                      <a:srgbClr val="F18D01"/>
                    </a:solidFill>
                    <a:latin typeface="Palatino" pitchFamily="2" charset="77"/>
                    <a:ea typeface="Palatino" pitchFamily="2" charset="77"/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DC853DE7-1C5E-2C42-83BB-0F44F0A22302}"/>
                    </a:ext>
                  </a:extLst>
                </p:cNvPr>
                <p:cNvSpPr txBox="1"/>
                <p:nvPr/>
              </p:nvSpPr>
              <p:spPr>
                <a:xfrm>
                  <a:off x="5967386" y="6288991"/>
                  <a:ext cx="308738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N" sz="1600" dirty="0">
                      <a:latin typeface="Palatino" pitchFamily="2" charset="77"/>
                      <a:ea typeface="Palatino" pitchFamily="2" charset="77"/>
                    </a:rPr>
                    <a:t>LLMs for NLP, AGI and beyond</a:t>
                  </a:r>
                </a:p>
              </p:txBody>
            </p:sp>
          </p:grp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190FF9C2-DAEC-AA4C-9BD7-DF492ACD4613}"/>
                  </a:ext>
                </a:extLst>
              </p:cNvPr>
              <p:cNvSpPr/>
              <p:nvPr/>
            </p:nvSpPr>
            <p:spPr>
              <a:xfrm>
                <a:off x="48760" y="5594622"/>
                <a:ext cx="7612165" cy="1255182"/>
              </a:xfrm>
              <a:prstGeom prst="rect">
                <a:avLst/>
              </a:prstGeom>
              <a:noFill/>
              <a:ln w="12700">
                <a:solidFill>
                  <a:srgbClr val="F18D0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</p:grpSp>
      </p:grp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E98E47CC-4608-FC43-82F9-633CFE8EB265}"/>
              </a:ext>
            </a:extLst>
          </p:cNvPr>
          <p:cNvCxnSpPr>
            <a:cxnSpLocks/>
          </p:cNvCxnSpPr>
          <p:nvPr/>
        </p:nvCxnSpPr>
        <p:spPr>
          <a:xfrm>
            <a:off x="5727981" y="971105"/>
            <a:ext cx="0" cy="268834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038EE9ED-26DB-6748-8FB4-B412C3B91E22}"/>
              </a:ext>
            </a:extLst>
          </p:cNvPr>
          <p:cNvCxnSpPr>
            <a:cxnSpLocks/>
          </p:cNvCxnSpPr>
          <p:nvPr/>
        </p:nvCxnSpPr>
        <p:spPr>
          <a:xfrm flipV="1">
            <a:off x="2481031" y="2092887"/>
            <a:ext cx="262800" cy="1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AAF05742-F95B-4F48-8343-4D5A3E2B5A71}"/>
              </a:ext>
            </a:extLst>
          </p:cNvPr>
          <p:cNvCxnSpPr>
            <a:cxnSpLocks/>
          </p:cNvCxnSpPr>
          <p:nvPr/>
        </p:nvCxnSpPr>
        <p:spPr>
          <a:xfrm flipV="1">
            <a:off x="5161978" y="2087685"/>
            <a:ext cx="255600" cy="1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B2C22FEC-2DDB-9740-A3D5-A73FE1B11FFE}"/>
              </a:ext>
            </a:extLst>
          </p:cNvPr>
          <p:cNvCxnSpPr>
            <a:cxnSpLocks/>
          </p:cNvCxnSpPr>
          <p:nvPr/>
        </p:nvCxnSpPr>
        <p:spPr>
          <a:xfrm flipV="1">
            <a:off x="6345952" y="2092819"/>
            <a:ext cx="342000" cy="1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70420EB5-9994-5E4E-8AE6-75AD785EEF02}"/>
              </a:ext>
            </a:extLst>
          </p:cNvPr>
          <p:cNvCxnSpPr>
            <a:cxnSpLocks/>
          </p:cNvCxnSpPr>
          <p:nvPr/>
        </p:nvCxnSpPr>
        <p:spPr>
          <a:xfrm flipV="1">
            <a:off x="8363369" y="2087684"/>
            <a:ext cx="309600" cy="1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E1D6237-4BA1-5D49-9083-10EC590B4C15}"/>
              </a:ext>
            </a:extLst>
          </p:cNvPr>
          <p:cNvCxnSpPr>
            <a:cxnSpLocks/>
          </p:cNvCxnSpPr>
          <p:nvPr/>
        </p:nvCxnSpPr>
        <p:spPr>
          <a:xfrm>
            <a:off x="2214402" y="2854728"/>
            <a:ext cx="2618487" cy="0"/>
          </a:xfrm>
          <a:prstGeom prst="line">
            <a:avLst/>
          </a:prstGeom>
          <a:ln w="12700">
            <a:solidFill>
              <a:srgbClr val="02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B10C6B00-156E-7C4E-9C42-E18A3A6848ED}"/>
              </a:ext>
            </a:extLst>
          </p:cNvPr>
          <p:cNvCxnSpPr>
            <a:cxnSpLocks/>
          </p:cNvCxnSpPr>
          <p:nvPr/>
        </p:nvCxnSpPr>
        <p:spPr>
          <a:xfrm>
            <a:off x="2214402" y="2592096"/>
            <a:ext cx="0" cy="268982"/>
          </a:xfrm>
          <a:prstGeom prst="line">
            <a:avLst/>
          </a:prstGeom>
          <a:ln w="12700">
            <a:solidFill>
              <a:srgbClr val="02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8D52C39A-D79B-5D4B-9C7B-FB5B30C31864}"/>
              </a:ext>
            </a:extLst>
          </p:cNvPr>
          <p:cNvCxnSpPr>
            <a:cxnSpLocks/>
          </p:cNvCxnSpPr>
          <p:nvPr/>
        </p:nvCxnSpPr>
        <p:spPr>
          <a:xfrm>
            <a:off x="4828271" y="2612723"/>
            <a:ext cx="0" cy="246623"/>
          </a:xfrm>
          <a:prstGeom prst="line">
            <a:avLst/>
          </a:prstGeom>
          <a:ln w="12700">
            <a:solidFill>
              <a:srgbClr val="02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C8FB2727-5022-FD4C-89B5-FC8A0E906EEB}"/>
              </a:ext>
            </a:extLst>
          </p:cNvPr>
          <p:cNvCxnSpPr>
            <a:cxnSpLocks/>
          </p:cNvCxnSpPr>
          <p:nvPr/>
        </p:nvCxnSpPr>
        <p:spPr>
          <a:xfrm>
            <a:off x="2730663" y="2854731"/>
            <a:ext cx="0" cy="523678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9CB8209F-36A6-C347-A937-8A8F9B2027B1}"/>
              </a:ext>
            </a:extLst>
          </p:cNvPr>
          <p:cNvCxnSpPr>
            <a:cxnSpLocks/>
          </p:cNvCxnSpPr>
          <p:nvPr/>
        </p:nvCxnSpPr>
        <p:spPr>
          <a:xfrm>
            <a:off x="4485573" y="2854731"/>
            <a:ext cx="0" cy="212400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8A1AEFC9-A9F3-F040-90BC-E8435CFEB901}"/>
              </a:ext>
            </a:extLst>
          </p:cNvPr>
          <p:cNvSpPr txBox="1"/>
          <p:nvPr/>
        </p:nvSpPr>
        <p:spPr>
          <a:xfrm>
            <a:off x="113924" y="1264147"/>
            <a:ext cx="1547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16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Linear</a:t>
            </a:r>
            <a:r>
              <a:rPr lang="zh-CN" altLang="en-US" sz="16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6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Models</a:t>
            </a:r>
            <a:endParaRPr lang="en-CN" sz="1600" b="1" dirty="0">
              <a:solidFill>
                <a:srgbClr val="024990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B5AAA48C-CBE5-C14E-A2B7-768DD11ECF69}"/>
              </a:ext>
            </a:extLst>
          </p:cNvPr>
          <p:cNvSpPr txBox="1"/>
          <p:nvPr/>
        </p:nvSpPr>
        <p:spPr>
          <a:xfrm>
            <a:off x="487847" y="3014388"/>
            <a:ext cx="1593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altLang="zh-CN" sz="16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Neural</a:t>
            </a:r>
            <a:r>
              <a:rPr lang="zh-CN" altLang="en-US" sz="16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6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Models</a:t>
            </a:r>
            <a:endParaRPr lang="en-CN" sz="1600" b="1" dirty="0">
              <a:solidFill>
                <a:srgbClr val="024990"/>
              </a:solidFill>
              <a:latin typeface="Palatino" pitchFamily="2" charset="77"/>
              <a:ea typeface="Palatino" pitchFamily="2" charset="77"/>
            </a:endParaRP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9E4C9951-950A-5947-A493-19FB4994E125}"/>
              </a:ext>
            </a:extLst>
          </p:cNvPr>
          <p:cNvCxnSpPr>
            <a:cxnSpLocks/>
          </p:cNvCxnSpPr>
          <p:nvPr/>
        </p:nvCxnSpPr>
        <p:spPr>
          <a:xfrm>
            <a:off x="5672064" y="2869511"/>
            <a:ext cx="1580983" cy="0"/>
          </a:xfrm>
          <a:prstGeom prst="line">
            <a:avLst/>
          </a:prstGeom>
          <a:ln w="12700">
            <a:solidFill>
              <a:srgbClr val="02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508E925D-61CA-764E-B1C5-BE6AB4CABDE4}"/>
              </a:ext>
            </a:extLst>
          </p:cNvPr>
          <p:cNvCxnSpPr>
            <a:cxnSpLocks/>
          </p:cNvCxnSpPr>
          <p:nvPr/>
        </p:nvCxnSpPr>
        <p:spPr>
          <a:xfrm>
            <a:off x="5672064" y="2606879"/>
            <a:ext cx="0" cy="268982"/>
          </a:xfrm>
          <a:prstGeom prst="line">
            <a:avLst/>
          </a:prstGeom>
          <a:ln w="12700">
            <a:solidFill>
              <a:srgbClr val="02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65E5689D-C931-E143-8A56-DC2F1FE9CDC6}"/>
              </a:ext>
            </a:extLst>
          </p:cNvPr>
          <p:cNvCxnSpPr>
            <a:cxnSpLocks/>
          </p:cNvCxnSpPr>
          <p:nvPr/>
        </p:nvCxnSpPr>
        <p:spPr>
          <a:xfrm>
            <a:off x="7254516" y="2598703"/>
            <a:ext cx="0" cy="272586"/>
          </a:xfrm>
          <a:prstGeom prst="line">
            <a:avLst/>
          </a:prstGeom>
          <a:ln w="12700">
            <a:solidFill>
              <a:srgbClr val="02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E81F00B6-5764-D34A-BC71-70405D034165}"/>
              </a:ext>
            </a:extLst>
          </p:cNvPr>
          <p:cNvCxnSpPr>
            <a:cxnSpLocks/>
          </p:cNvCxnSpPr>
          <p:nvPr/>
        </p:nvCxnSpPr>
        <p:spPr>
          <a:xfrm>
            <a:off x="6464654" y="2864441"/>
            <a:ext cx="0" cy="205199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5F442CCE-6C3C-6D44-95FD-653230164FE4}"/>
              </a:ext>
            </a:extLst>
          </p:cNvPr>
          <p:cNvCxnSpPr>
            <a:cxnSpLocks/>
          </p:cNvCxnSpPr>
          <p:nvPr/>
        </p:nvCxnSpPr>
        <p:spPr>
          <a:xfrm>
            <a:off x="9903741" y="2606762"/>
            <a:ext cx="0" cy="628064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278E0045-0276-D340-BDA2-660721DEF66B}"/>
              </a:ext>
            </a:extLst>
          </p:cNvPr>
          <p:cNvCxnSpPr>
            <a:cxnSpLocks/>
          </p:cNvCxnSpPr>
          <p:nvPr/>
        </p:nvCxnSpPr>
        <p:spPr>
          <a:xfrm flipH="1">
            <a:off x="3677747" y="3529257"/>
            <a:ext cx="435600" cy="0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93358F87-9272-8A43-9EA3-7A726630ECB5}"/>
              </a:ext>
            </a:extLst>
          </p:cNvPr>
          <p:cNvCxnSpPr>
            <a:cxnSpLocks/>
          </p:cNvCxnSpPr>
          <p:nvPr/>
        </p:nvCxnSpPr>
        <p:spPr>
          <a:xfrm>
            <a:off x="7043918" y="3991536"/>
            <a:ext cx="0" cy="133200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5C4D562C-5272-3F4D-BF85-F0BDA00980D7}"/>
              </a:ext>
            </a:extLst>
          </p:cNvPr>
          <p:cNvCxnSpPr>
            <a:cxnSpLocks/>
          </p:cNvCxnSpPr>
          <p:nvPr/>
        </p:nvCxnSpPr>
        <p:spPr>
          <a:xfrm flipV="1">
            <a:off x="7660925" y="3575873"/>
            <a:ext cx="478800" cy="1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7013E8E2-2DB1-B84F-9E03-7D6F54850297}"/>
              </a:ext>
            </a:extLst>
          </p:cNvPr>
          <p:cNvCxnSpPr>
            <a:cxnSpLocks/>
          </p:cNvCxnSpPr>
          <p:nvPr/>
        </p:nvCxnSpPr>
        <p:spPr>
          <a:xfrm>
            <a:off x="8370276" y="4358772"/>
            <a:ext cx="1580983" cy="0"/>
          </a:xfrm>
          <a:prstGeom prst="line">
            <a:avLst/>
          </a:prstGeom>
          <a:ln w="12700">
            <a:solidFill>
              <a:srgbClr val="02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DB084E50-41A1-0D43-BEB8-315FA3FECFC8}"/>
              </a:ext>
            </a:extLst>
          </p:cNvPr>
          <p:cNvCxnSpPr>
            <a:cxnSpLocks/>
          </p:cNvCxnSpPr>
          <p:nvPr/>
        </p:nvCxnSpPr>
        <p:spPr>
          <a:xfrm>
            <a:off x="9954938" y="3991851"/>
            <a:ext cx="0" cy="525335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C55717C0-1D12-D14B-AD3E-74A835A3AEBB}"/>
              </a:ext>
            </a:extLst>
          </p:cNvPr>
          <p:cNvCxnSpPr>
            <a:cxnSpLocks/>
          </p:cNvCxnSpPr>
          <p:nvPr/>
        </p:nvCxnSpPr>
        <p:spPr>
          <a:xfrm flipH="1">
            <a:off x="3612569" y="4219296"/>
            <a:ext cx="2520074" cy="0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58335AD5-EF65-0F44-A891-EBA8F49F1EEB}"/>
              </a:ext>
            </a:extLst>
          </p:cNvPr>
          <p:cNvCxnSpPr>
            <a:cxnSpLocks/>
          </p:cNvCxnSpPr>
          <p:nvPr/>
        </p:nvCxnSpPr>
        <p:spPr>
          <a:xfrm>
            <a:off x="2081553" y="4243140"/>
            <a:ext cx="0" cy="176400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6AD3D879-745E-9F4E-801E-BAE6C6680365}"/>
              </a:ext>
            </a:extLst>
          </p:cNvPr>
          <p:cNvSpPr txBox="1"/>
          <p:nvPr/>
        </p:nvSpPr>
        <p:spPr>
          <a:xfrm>
            <a:off x="1818087" y="5523306"/>
            <a:ext cx="2428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altLang="zh-CN" sz="16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Large</a:t>
            </a:r>
            <a:r>
              <a:rPr lang="zh-CN" altLang="en-US" sz="16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6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Language</a:t>
            </a:r>
            <a:r>
              <a:rPr lang="zh-CN" altLang="en-US" sz="16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altLang="zh-CN" sz="1600" b="1" dirty="0">
                <a:solidFill>
                  <a:srgbClr val="024990"/>
                </a:solidFill>
                <a:latin typeface="Palatino" pitchFamily="2" charset="77"/>
                <a:ea typeface="Palatino" pitchFamily="2" charset="77"/>
              </a:rPr>
              <a:t>Models</a:t>
            </a:r>
            <a:endParaRPr lang="en-CN" sz="1600" b="1" dirty="0">
              <a:solidFill>
                <a:srgbClr val="024990"/>
              </a:solidFill>
              <a:latin typeface="Palatino" pitchFamily="2" charset="77"/>
              <a:ea typeface="Palatino" pitchFamily="2" charset="77"/>
            </a:endParaRPr>
          </a:p>
        </p:txBody>
      </p: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0E367A23-5E46-9944-8C06-BF81FC986C4F}"/>
              </a:ext>
            </a:extLst>
          </p:cNvPr>
          <p:cNvCxnSpPr>
            <a:cxnSpLocks/>
          </p:cNvCxnSpPr>
          <p:nvPr/>
        </p:nvCxnSpPr>
        <p:spPr>
          <a:xfrm>
            <a:off x="4985245" y="5242384"/>
            <a:ext cx="0" cy="633600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0DDD6ED0-195A-A141-AE49-C5D4B0BE22F6}"/>
              </a:ext>
            </a:extLst>
          </p:cNvPr>
          <p:cNvCxnSpPr>
            <a:cxnSpLocks/>
          </p:cNvCxnSpPr>
          <p:nvPr/>
        </p:nvCxnSpPr>
        <p:spPr>
          <a:xfrm flipV="1">
            <a:off x="5784696" y="6235088"/>
            <a:ext cx="352800" cy="1"/>
          </a:xfrm>
          <a:prstGeom prst="straightConnector1">
            <a:avLst/>
          </a:prstGeom>
          <a:ln w="12700">
            <a:solidFill>
              <a:srgbClr val="024990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786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313174" y="269918"/>
            <a:ext cx="30514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528761" y="1039359"/>
            <a:ext cx="10094366" cy="53937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 From One Layer to Multiple Layers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8.1.1 Multi-Layer Perceptron for Text Classification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8.1.2</a:t>
            </a:r>
            <a:r>
              <a:rPr lang="zh-CN" altLang="en-US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Analyzing</a:t>
            </a:r>
            <a:r>
              <a:rPr lang="zh-CN" altLang="en-US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Representation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8.1.3 Training a Multi-Layer Perceptron</a:t>
            </a:r>
          </a:p>
          <a:p>
            <a:pPr marL="428625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 Neural Language Models and Word Embedding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8.2.1 Neural n-gram Language Modelling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8.2.2</a:t>
            </a:r>
            <a:r>
              <a:rPr lang="zh-CN" altLang="en-US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Fast</a:t>
            </a:r>
            <a:r>
              <a:rPr lang="zh-CN" altLang="en-US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8.2.3 Word Embeddings</a:t>
            </a:r>
          </a:p>
        </p:txBody>
      </p:sp>
    </p:spTree>
    <p:extLst>
      <p:ext uri="{BB962C8B-B14F-4D97-AF65-F5344CB8AC3E}">
        <p14:creationId xmlns:p14="http://schemas.microsoft.com/office/powerpoint/2010/main" val="3592163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21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596993" y="216228"/>
            <a:ext cx="5711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Analyzing Representation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026234" y="1577330"/>
            <a:ext cx="9327566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neural representation vector </a:t>
            </a: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 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Dynamically computed low-dimensional dense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Pros</a:t>
            </a:r>
          </a:p>
          <a:p>
            <a:pPr marL="1257300" lvl="2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contain automatic combinations of input features</a:t>
            </a:r>
          </a:p>
          <a:p>
            <a:pPr marL="1257300" lvl="2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capturing syntactic and semantic information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Cons</a:t>
            </a:r>
          </a:p>
          <a:p>
            <a:pPr marL="1257300" lvl="2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not easily interpretable</a:t>
            </a:r>
          </a:p>
        </p:txBody>
      </p:sp>
    </p:spTree>
    <p:extLst>
      <p:ext uri="{BB962C8B-B14F-4D97-AF65-F5344CB8AC3E}">
        <p14:creationId xmlns:p14="http://schemas.microsoft.com/office/powerpoint/2010/main" val="71936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22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1095930" y="1476126"/>
            <a:ext cx="10000139" cy="3974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Visualization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Projecting hidden representations into a two-dimensional figure to better understand their correlations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Preserving the distance correlation between vectors to gain knowledge about the characteristics of the representation vectors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useful tool: </a:t>
            </a: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t-distributed stochastic neighbor embedding 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</a:t>
            </a: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t-SNE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)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2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7" name="矩形 2">
            <a:extLst>
              <a:ext uri="{FF2B5EF4-FFF2-40B4-BE49-F238E27FC236}">
                <a16:creationId xmlns:a16="http://schemas.microsoft.com/office/drawing/2014/main" id="{0C7B64C6-CB7B-410C-8EE1-3A5CACAF2F55}"/>
              </a:ext>
            </a:extLst>
          </p:cNvPr>
          <p:cNvSpPr/>
          <p:nvPr/>
        </p:nvSpPr>
        <p:spPr>
          <a:xfrm>
            <a:off x="596993" y="216228"/>
            <a:ext cx="5711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Analyzing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2167784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23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1088571" y="929913"/>
            <a:ext cx="10265229" cy="2173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t-distributed stochastic neighbor embedding </a:t>
            </a:r>
            <a:r>
              <a:rPr lang="en-US" altLang="zh-CN" sz="26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 </a:t>
            </a:r>
            <a:r>
              <a:rPr lang="en-US" altLang="zh-CN" sz="2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t-SNE</a:t>
            </a:r>
            <a:r>
              <a:rPr lang="en-US" altLang="zh-CN" sz="26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)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non-linear dimensionality reduction technique that aims to </a:t>
            </a:r>
            <a:r>
              <a:rPr lang="en-US" altLang="zh-CN" sz="2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preserve the distance correlation between vectors </a:t>
            </a: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in the original high-dimensional vector space and then projected to two-dimensional space.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97BB275-24A1-4547-92F8-9909113FABCE}"/>
              </a:ext>
            </a:extLst>
          </p:cNvPr>
          <p:cNvSpPr txBox="1"/>
          <p:nvPr/>
        </p:nvSpPr>
        <p:spPr>
          <a:xfrm>
            <a:off x="3006572" y="6060585"/>
            <a:ext cx="724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An example of t-SNE visualization of positive and negative documents.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ADE12AC-CA89-4CCC-BCD9-30C449D53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150" y="3198873"/>
            <a:ext cx="3911801" cy="2832246"/>
          </a:xfrm>
          <a:prstGeom prst="rect">
            <a:avLst/>
          </a:prstGeom>
        </p:spPr>
      </p:pic>
      <p:sp>
        <p:nvSpPr>
          <p:cNvPr id="9" name="矩形 2">
            <a:extLst>
              <a:ext uri="{FF2B5EF4-FFF2-40B4-BE49-F238E27FC236}">
                <a16:creationId xmlns:a16="http://schemas.microsoft.com/office/drawing/2014/main" id="{3E6FED96-CE16-4BAA-BFC4-C18E7C6B17C9}"/>
              </a:ext>
            </a:extLst>
          </p:cNvPr>
          <p:cNvSpPr/>
          <p:nvPr/>
        </p:nvSpPr>
        <p:spPr>
          <a:xfrm>
            <a:off x="596993" y="216228"/>
            <a:ext cx="5711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Analyzing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1372540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313174" y="269918"/>
            <a:ext cx="30514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528761" y="1039359"/>
            <a:ext cx="10094366" cy="53937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 From One Layer to Multiple Layers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8.1.1 Multi-Layer Perceptron for Text Classification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8.1.2</a:t>
            </a:r>
            <a:r>
              <a:rPr lang="zh-CN" altLang="en-US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Analyzing</a:t>
            </a:r>
            <a:r>
              <a:rPr lang="zh-CN" altLang="en-US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Representation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8.1.3 Training a Multi-Layer Perceptron</a:t>
            </a:r>
          </a:p>
          <a:p>
            <a:pPr marL="428625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 Neural Language Models and Word Embedding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8.2.1 Neural n-gram Language Modelling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8.2.2</a:t>
            </a:r>
            <a:r>
              <a:rPr lang="zh-CN" altLang="en-US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Fast</a:t>
            </a:r>
            <a:r>
              <a:rPr lang="zh-CN" altLang="en-US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8.2.3 Word Embeddings</a:t>
            </a:r>
          </a:p>
        </p:txBody>
      </p:sp>
    </p:spTree>
    <p:extLst>
      <p:ext uri="{BB962C8B-B14F-4D97-AF65-F5344CB8AC3E}">
        <p14:creationId xmlns:p14="http://schemas.microsoft.com/office/powerpoint/2010/main" val="836722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593414" y="249414"/>
            <a:ext cx="7707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Multi-layer </a:t>
            </a:r>
            <a:r>
              <a:rPr lang="en-US" altLang="zh-CN" sz="3600" b="1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Perceptrons</a:t>
            </a:r>
            <a:endParaRPr lang="en-US" altLang="zh-CN" sz="36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/>
              <p:nvPr/>
            </p:nvSpPr>
            <p:spPr>
              <a:xfrm>
                <a:off x="1145744" y="1319510"/>
                <a:ext cx="9427005" cy="50823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Data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Training set: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={(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)}</m:t>
                    </m:r>
                    <m:sSubSup>
                      <m:sSub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zh-CN" altLang="en-US" sz="2400" dirty="0">
                  <a:latin typeface="Palatino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Input feature vector: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sz="2400" dirty="0">
                  <a:latin typeface="Palatino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Gold-standard output label: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400" dirty="0">
                  <a:latin typeface="Palatino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Model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Modeling target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>
                  <a:latin typeface="Palatino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Parameterization: MLP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Log-likelihood loss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/>
                  </a:rPr>
                  <a:t> regularization: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zh-CN" altLang="en-US" sz="2400" dirty="0"/>
                  <a:t>  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zh-CN" altLang="en-US" sz="2400">
                        <a:latin typeface="Cambria Math" panose="02040503050406030204" pitchFamily="18" charset="0"/>
                      </a:rPr>
                      <m:t>log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)+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||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𝛩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zh-CN" altLang="en-US" sz="240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limLoc m:val="undOvr"/>
                        <m:grow m:val="on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zh-CN" altLang="en-US" sz="240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</m:nary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)+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||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𝛩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Palatino"/>
                  </a:rPr>
                  <a:t> </a:t>
                </a: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744" y="1319510"/>
                <a:ext cx="9427005" cy="5082353"/>
              </a:xfrm>
              <a:prstGeom prst="rect">
                <a:avLst/>
              </a:prstGeom>
              <a:blipFill>
                <a:blip r:embed="rId2"/>
                <a:stretch>
                  <a:fillRect l="-942" b="-1641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2C89A2A-4231-9241-8E8C-8F02C22AD1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5" name="流程图: 接点 37">
            <a:extLst>
              <a:ext uri="{FF2B5EF4-FFF2-40B4-BE49-F238E27FC236}">
                <a16:creationId xmlns:a16="http://schemas.microsoft.com/office/drawing/2014/main" id="{D1DFA171-4ED3-6949-903A-5F79BC8E6F7D}"/>
              </a:ext>
            </a:extLst>
          </p:cNvPr>
          <p:cNvSpPr/>
          <p:nvPr/>
        </p:nvSpPr>
        <p:spPr>
          <a:xfrm>
            <a:off x="8046770" y="2698434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流程图: 接点 38">
            <a:extLst>
              <a:ext uri="{FF2B5EF4-FFF2-40B4-BE49-F238E27FC236}">
                <a16:creationId xmlns:a16="http://schemas.microsoft.com/office/drawing/2014/main" id="{97846ED0-E536-DE4A-A5AA-F032784CE0B0}"/>
              </a:ext>
            </a:extLst>
          </p:cNvPr>
          <p:cNvSpPr/>
          <p:nvPr/>
        </p:nvSpPr>
        <p:spPr>
          <a:xfrm>
            <a:off x="8046770" y="3396680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接点 39">
            <a:extLst>
              <a:ext uri="{FF2B5EF4-FFF2-40B4-BE49-F238E27FC236}">
                <a16:creationId xmlns:a16="http://schemas.microsoft.com/office/drawing/2014/main" id="{95C99344-28DA-394F-9D8F-561440B3B719}"/>
              </a:ext>
            </a:extLst>
          </p:cNvPr>
          <p:cNvSpPr/>
          <p:nvPr/>
        </p:nvSpPr>
        <p:spPr>
          <a:xfrm>
            <a:off x="8046770" y="4069762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接点 40">
            <a:extLst>
              <a:ext uri="{FF2B5EF4-FFF2-40B4-BE49-F238E27FC236}">
                <a16:creationId xmlns:a16="http://schemas.microsoft.com/office/drawing/2014/main" id="{A70297D8-C4D4-5346-9F9F-3D330813519F}"/>
              </a:ext>
            </a:extLst>
          </p:cNvPr>
          <p:cNvSpPr/>
          <p:nvPr/>
        </p:nvSpPr>
        <p:spPr>
          <a:xfrm>
            <a:off x="9024670" y="2972754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流程图: 接点 41">
            <a:extLst>
              <a:ext uri="{FF2B5EF4-FFF2-40B4-BE49-F238E27FC236}">
                <a16:creationId xmlns:a16="http://schemas.microsoft.com/office/drawing/2014/main" id="{91457547-C86A-184A-A226-3AA5C3FF8617}"/>
              </a:ext>
            </a:extLst>
          </p:cNvPr>
          <p:cNvSpPr/>
          <p:nvPr/>
        </p:nvSpPr>
        <p:spPr>
          <a:xfrm>
            <a:off x="9024670" y="3671000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流程图: 接点 42">
            <a:extLst>
              <a:ext uri="{FF2B5EF4-FFF2-40B4-BE49-F238E27FC236}">
                <a16:creationId xmlns:a16="http://schemas.microsoft.com/office/drawing/2014/main" id="{1A7BEF50-F428-1846-A793-9E660EC0E1C4}"/>
              </a:ext>
            </a:extLst>
          </p:cNvPr>
          <p:cNvSpPr/>
          <p:nvPr/>
        </p:nvSpPr>
        <p:spPr>
          <a:xfrm>
            <a:off x="9024670" y="4420529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43">
            <a:extLst>
              <a:ext uri="{FF2B5EF4-FFF2-40B4-BE49-F238E27FC236}">
                <a16:creationId xmlns:a16="http://schemas.microsoft.com/office/drawing/2014/main" id="{85E04E8D-545E-C646-BE43-CA579EA90508}"/>
              </a:ext>
            </a:extLst>
          </p:cNvPr>
          <p:cNvCxnSpPr>
            <a:stCxn id="5" idx="6"/>
            <a:endCxn id="10" idx="2"/>
          </p:cNvCxnSpPr>
          <p:nvPr/>
        </p:nvCxnSpPr>
        <p:spPr>
          <a:xfrm>
            <a:off x="8503970" y="2927034"/>
            <a:ext cx="520700" cy="2743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44">
            <a:extLst>
              <a:ext uri="{FF2B5EF4-FFF2-40B4-BE49-F238E27FC236}">
                <a16:creationId xmlns:a16="http://schemas.microsoft.com/office/drawing/2014/main" id="{9A13154A-A196-E847-B757-5A40FB062B9E}"/>
              </a:ext>
            </a:extLst>
          </p:cNvPr>
          <p:cNvCxnSpPr>
            <a:cxnSpLocks/>
            <a:stCxn id="5" idx="6"/>
            <a:endCxn id="11" idx="2"/>
          </p:cNvCxnSpPr>
          <p:nvPr/>
        </p:nvCxnSpPr>
        <p:spPr>
          <a:xfrm>
            <a:off x="8503970" y="2927034"/>
            <a:ext cx="520700" cy="9725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45">
            <a:extLst>
              <a:ext uri="{FF2B5EF4-FFF2-40B4-BE49-F238E27FC236}">
                <a16:creationId xmlns:a16="http://schemas.microsoft.com/office/drawing/2014/main" id="{6FFBE372-CC4C-2E4D-8D5F-94BF206091AC}"/>
              </a:ext>
            </a:extLst>
          </p:cNvPr>
          <p:cNvCxnSpPr>
            <a:cxnSpLocks/>
            <a:stCxn id="5" idx="6"/>
            <a:endCxn id="12" idx="2"/>
          </p:cNvCxnSpPr>
          <p:nvPr/>
        </p:nvCxnSpPr>
        <p:spPr>
          <a:xfrm>
            <a:off x="8503970" y="2927034"/>
            <a:ext cx="520700" cy="17220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46">
            <a:extLst>
              <a:ext uri="{FF2B5EF4-FFF2-40B4-BE49-F238E27FC236}">
                <a16:creationId xmlns:a16="http://schemas.microsoft.com/office/drawing/2014/main" id="{F7FBB76A-A3CC-AF4B-91F1-9AEBD3F894B9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 flipV="1">
            <a:off x="8503970" y="3201354"/>
            <a:ext cx="520700" cy="4239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47">
            <a:extLst>
              <a:ext uri="{FF2B5EF4-FFF2-40B4-BE49-F238E27FC236}">
                <a16:creationId xmlns:a16="http://schemas.microsoft.com/office/drawing/2014/main" id="{3CF3D2AD-C11D-804E-A3F2-7B7051CD7D93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>
          <a:xfrm>
            <a:off x="8503970" y="3625280"/>
            <a:ext cx="520700" cy="2743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48">
            <a:extLst>
              <a:ext uri="{FF2B5EF4-FFF2-40B4-BE49-F238E27FC236}">
                <a16:creationId xmlns:a16="http://schemas.microsoft.com/office/drawing/2014/main" id="{5879F617-CF17-B249-B911-E862EC68B054}"/>
              </a:ext>
            </a:extLst>
          </p:cNvPr>
          <p:cNvCxnSpPr>
            <a:cxnSpLocks/>
            <a:stCxn id="7" idx="6"/>
            <a:endCxn id="12" idx="2"/>
          </p:cNvCxnSpPr>
          <p:nvPr/>
        </p:nvCxnSpPr>
        <p:spPr>
          <a:xfrm>
            <a:off x="8503970" y="3625280"/>
            <a:ext cx="520700" cy="10238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49">
            <a:extLst>
              <a:ext uri="{FF2B5EF4-FFF2-40B4-BE49-F238E27FC236}">
                <a16:creationId xmlns:a16="http://schemas.microsoft.com/office/drawing/2014/main" id="{C9E0C6FB-9C8C-4349-9B51-EDA17E712B18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8503970" y="3201354"/>
            <a:ext cx="520700" cy="1097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50">
            <a:extLst>
              <a:ext uri="{FF2B5EF4-FFF2-40B4-BE49-F238E27FC236}">
                <a16:creationId xmlns:a16="http://schemas.microsoft.com/office/drawing/2014/main" id="{BE645E1A-DE81-C245-ACCC-778BCEF29DCC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 flipV="1">
            <a:off x="8503970" y="3899600"/>
            <a:ext cx="520700" cy="398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51">
            <a:extLst>
              <a:ext uri="{FF2B5EF4-FFF2-40B4-BE49-F238E27FC236}">
                <a16:creationId xmlns:a16="http://schemas.microsoft.com/office/drawing/2014/main" id="{7373089F-9432-3D41-BBA8-BE1A82F151CA}"/>
              </a:ext>
            </a:extLst>
          </p:cNvPr>
          <p:cNvCxnSpPr>
            <a:cxnSpLocks/>
            <a:stCxn id="8" idx="6"/>
            <a:endCxn id="12" idx="2"/>
          </p:cNvCxnSpPr>
          <p:nvPr/>
        </p:nvCxnSpPr>
        <p:spPr>
          <a:xfrm>
            <a:off x="8503970" y="4298362"/>
            <a:ext cx="520700" cy="3507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流程图: 接点 52">
            <a:extLst>
              <a:ext uri="{FF2B5EF4-FFF2-40B4-BE49-F238E27FC236}">
                <a16:creationId xmlns:a16="http://schemas.microsoft.com/office/drawing/2014/main" id="{5AE53973-4DEA-7549-AD82-610881C4F6C8}"/>
              </a:ext>
            </a:extLst>
          </p:cNvPr>
          <p:cNvSpPr/>
          <p:nvPr/>
        </p:nvSpPr>
        <p:spPr>
          <a:xfrm>
            <a:off x="9024670" y="2327287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流程图: 接点 62">
            <a:extLst>
              <a:ext uri="{FF2B5EF4-FFF2-40B4-BE49-F238E27FC236}">
                <a16:creationId xmlns:a16="http://schemas.microsoft.com/office/drawing/2014/main" id="{7561161F-C249-9248-9187-DEECCC169776}"/>
              </a:ext>
            </a:extLst>
          </p:cNvPr>
          <p:cNvSpPr/>
          <p:nvPr/>
        </p:nvSpPr>
        <p:spPr>
          <a:xfrm>
            <a:off x="10002570" y="2731708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流程图: 接点 63">
            <a:extLst>
              <a:ext uri="{FF2B5EF4-FFF2-40B4-BE49-F238E27FC236}">
                <a16:creationId xmlns:a16="http://schemas.microsoft.com/office/drawing/2014/main" id="{57AAD05B-00EC-D24F-8DE8-6C36DE9117AD}"/>
              </a:ext>
            </a:extLst>
          </p:cNvPr>
          <p:cNvSpPr/>
          <p:nvPr/>
        </p:nvSpPr>
        <p:spPr>
          <a:xfrm>
            <a:off x="10002570" y="3429954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流程图: 接点 64">
            <a:extLst>
              <a:ext uri="{FF2B5EF4-FFF2-40B4-BE49-F238E27FC236}">
                <a16:creationId xmlns:a16="http://schemas.microsoft.com/office/drawing/2014/main" id="{81081535-596F-4E40-8EF0-2839F8CD3418}"/>
              </a:ext>
            </a:extLst>
          </p:cNvPr>
          <p:cNvSpPr/>
          <p:nvPr/>
        </p:nvSpPr>
        <p:spPr>
          <a:xfrm>
            <a:off x="10002570" y="4103036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70">
            <a:extLst>
              <a:ext uri="{FF2B5EF4-FFF2-40B4-BE49-F238E27FC236}">
                <a16:creationId xmlns:a16="http://schemas.microsoft.com/office/drawing/2014/main" id="{A97CB2E8-BB1B-9A4B-86F1-E21B39B3D395}"/>
              </a:ext>
            </a:extLst>
          </p:cNvPr>
          <p:cNvSpPr txBox="1"/>
          <p:nvPr/>
        </p:nvSpPr>
        <p:spPr>
          <a:xfrm>
            <a:off x="8106996" y="3847949"/>
            <a:ext cx="461665" cy="2510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/>
              <a:t>…</a:t>
            </a:r>
            <a:endParaRPr lang="zh-CN" altLang="en-US" dirty="0"/>
          </a:p>
        </p:txBody>
      </p:sp>
      <p:sp>
        <p:nvSpPr>
          <p:cNvPr id="27" name="文本框 71">
            <a:extLst>
              <a:ext uri="{FF2B5EF4-FFF2-40B4-BE49-F238E27FC236}">
                <a16:creationId xmlns:a16="http://schemas.microsoft.com/office/drawing/2014/main" id="{CA78C2BE-8FE9-DD46-85DD-B3927A9F1E36}"/>
              </a:ext>
            </a:extLst>
          </p:cNvPr>
          <p:cNvSpPr txBox="1"/>
          <p:nvPr/>
        </p:nvSpPr>
        <p:spPr>
          <a:xfrm>
            <a:off x="9083705" y="4142120"/>
            <a:ext cx="461665" cy="2510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/>
              <a:t>…</a:t>
            </a:r>
            <a:endParaRPr lang="zh-CN" altLang="en-US" dirty="0"/>
          </a:p>
        </p:txBody>
      </p:sp>
      <p:sp>
        <p:nvSpPr>
          <p:cNvPr id="28" name="文本框 72">
            <a:extLst>
              <a:ext uri="{FF2B5EF4-FFF2-40B4-BE49-F238E27FC236}">
                <a16:creationId xmlns:a16="http://schemas.microsoft.com/office/drawing/2014/main" id="{5C48DDD1-E7BE-E245-89A4-FC54120FF0F4}"/>
              </a:ext>
            </a:extLst>
          </p:cNvPr>
          <p:cNvSpPr txBox="1"/>
          <p:nvPr/>
        </p:nvSpPr>
        <p:spPr>
          <a:xfrm>
            <a:off x="10066070" y="3887018"/>
            <a:ext cx="461665" cy="2510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/>
              <a:t>…</a:t>
            </a:r>
            <a:endParaRPr lang="zh-CN" altLang="en-US" dirty="0"/>
          </a:p>
        </p:txBody>
      </p:sp>
      <p:cxnSp>
        <p:nvCxnSpPr>
          <p:cNvPr id="29" name="直接箭头连接符 73">
            <a:extLst>
              <a:ext uri="{FF2B5EF4-FFF2-40B4-BE49-F238E27FC236}">
                <a16:creationId xmlns:a16="http://schemas.microsoft.com/office/drawing/2014/main" id="{18DCDD99-D41D-3E49-ACA6-53C6B35F0829}"/>
              </a:ext>
            </a:extLst>
          </p:cNvPr>
          <p:cNvCxnSpPr>
            <a:cxnSpLocks/>
            <a:stCxn id="5" idx="6"/>
            <a:endCxn id="22" idx="2"/>
          </p:cNvCxnSpPr>
          <p:nvPr/>
        </p:nvCxnSpPr>
        <p:spPr>
          <a:xfrm flipV="1">
            <a:off x="8503970" y="2555887"/>
            <a:ext cx="520700" cy="371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76">
            <a:extLst>
              <a:ext uri="{FF2B5EF4-FFF2-40B4-BE49-F238E27FC236}">
                <a16:creationId xmlns:a16="http://schemas.microsoft.com/office/drawing/2014/main" id="{E6C3C9D1-C5E4-3846-8756-CFBE005FDFD8}"/>
              </a:ext>
            </a:extLst>
          </p:cNvPr>
          <p:cNvCxnSpPr>
            <a:cxnSpLocks/>
            <a:stCxn id="7" idx="6"/>
            <a:endCxn id="22" idx="2"/>
          </p:cNvCxnSpPr>
          <p:nvPr/>
        </p:nvCxnSpPr>
        <p:spPr>
          <a:xfrm flipV="1">
            <a:off x="8503970" y="2555887"/>
            <a:ext cx="520700" cy="10693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79">
            <a:extLst>
              <a:ext uri="{FF2B5EF4-FFF2-40B4-BE49-F238E27FC236}">
                <a16:creationId xmlns:a16="http://schemas.microsoft.com/office/drawing/2014/main" id="{0ACA4363-9861-EE49-BFAC-00A107802F53}"/>
              </a:ext>
            </a:extLst>
          </p:cNvPr>
          <p:cNvCxnSpPr>
            <a:cxnSpLocks/>
            <a:stCxn id="8" idx="6"/>
            <a:endCxn id="22" idx="2"/>
          </p:cNvCxnSpPr>
          <p:nvPr/>
        </p:nvCxnSpPr>
        <p:spPr>
          <a:xfrm flipV="1">
            <a:off x="8503970" y="2555887"/>
            <a:ext cx="520700" cy="17424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82">
            <a:extLst>
              <a:ext uri="{FF2B5EF4-FFF2-40B4-BE49-F238E27FC236}">
                <a16:creationId xmlns:a16="http://schemas.microsoft.com/office/drawing/2014/main" id="{6761A223-8526-DF46-8593-338AB9913F82}"/>
              </a:ext>
            </a:extLst>
          </p:cNvPr>
          <p:cNvCxnSpPr>
            <a:cxnSpLocks/>
            <a:stCxn id="22" idx="6"/>
            <a:endCxn id="23" idx="2"/>
          </p:cNvCxnSpPr>
          <p:nvPr/>
        </p:nvCxnSpPr>
        <p:spPr>
          <a:xfrm>
            <a:off x="9481870" y="2555887"/>
            <a:ext cx="520700" cy="4044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85">
            <a:extLst>
              <a:ext uri="{FF2B5EF4-FFF2-40B4-BE49-F238E27FC236}">
                <a16:creationId xmlns:a16="http://schemas.microsoft.com/office/drawing/2014/main" id="{20BFF6AE-FE05-4945-AE90-E49E40A2A90F}"/>
              </a:ext>
            </a:extLst>
          </p:cNvPr>
          <p:cNvCxnSpPr>
            <a:cxnSpLocks/>
            <a:stCxn id="22" idx="6"/>
            <a:endCxn id="24" idx="2"/>
          </p:cNvCxnSpPr>
          <p:nvPr/>
        </p:nvCxnSpPr>
        <p:spPr>
          <a:xfrm>
            <a:off x="9481870" y="2555887"/>
            <a:ext cx="520700" cy="11026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88">
            <a:extLst>
              <a:ext uri="{FF2B5EF4-FFF2-40B4-BE49-F238E27FC236}">
                <a16:creationId xmlns:a16="http://schemas.microsoft.com/office/drawing/2014/main" id="{F2E37FC8-C04C-DA45-A927-C651E73456E0}"/>
              </a:ext>
            </a:extLst>
          </p:cNvPr>
          <p:cNvCxnSpPr>
            <a:cxnSpLocks/>
            <a:stCxn id="22" idx="6"/>
            <a:endCxn id="25" idx="2"/>
          </p:cNvCxnSpPr>
          <p:nvPr/>
        </p:nvCxnSpPr>
        <p:spPr>
          <a:xfrm>
            <a:off x="9481870" y="2555887"/>
            <a:ext cx="520700" cy="17757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91">
            <a:extLst>
              <a:ext uri="{FF2B5EF4-FFF2-40B4-BE49-F238E27FC236}">
                <a16:creationId xmlns:a16="http://schemas.microsoft.com/office/drawing/2014/main" id="{7EA942A4-2A8D-9940-92DC-8543C3BB1369}"/>
              </a:ext>
            </a:extLst>
          </p:cNvPr>
          <p:cNvCxnSpPr>
            <a:cxnSpLocks/>
            <a:stCxn id="10" idx="6"/>
            <a:endCxn id="23" idx="2"/>
          </p:cNvCxnSpPr>
          <p:nvPr/>
        </p:nvCxnSpPr>
        <p:spPr>
          <a:xfrm flipV="1">
            <a:off x="9481870" y="2960308"/>
            <a:ext cx="520700" cy="2410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94">
            <a:extLst>
              <a:ext uri="{FF2B5EF4-FFF2-40B4-BE49-F238E27FC236}">
                <a16:creationId xmlns:a16="http://schemas.microsoft.com/office/drawing/2014/main" id="{492B17F8-E14A-9942-9A57-FFD3B975C2D7}"/>
              </a:ext>
            </a:extLst>
          </p:cNvPr>
          <p:cNvCxnSpPr>
            <a:cxnSpLocks/>
            <a:stCxn id="10" idx="6"/>
            <a:endCxn id="24" idx="2"/>
          </p:cNvCxnSpPr>
          <p:nvPr/>
        </p:nvCxnSpPr>
        <p:spPr>
          <a:xfrm>
            <a:off x="9481870" y="3201354"/>
            <a:ext cx="520700" cy="457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97">
            <a:extLst>
              <a:ext uri="{FF2B5EF4-FFF2-40B4-BE49-F238E27FC236}">
                <a16:creationId xmlns:a16="http://schemas.microsoft.com/office/drawing/2014/main" id="{370C2105-C7EC-4548-9016-C2257528119A}"/>
              </a:ext>
            </a:extLst>
          </p:cNvPr>
          <p:cNvCxnSpPr>
            <a:cxnSpLocks/>
            <a:stCxn id="10" idx="6"/>
            <a:endCxn id="25" idx="2"/>
          </p:cNvCxnSpPr>
          <p:nvPr/>
        </p:nvCxnSpPr>
        <p:spPr>
          <a:xfrm>
            <a:off x="9481870" y="3201354"/>
            <a:ext cx="520700" cy="11302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100">
            <a:extLst>
              <a:ext uri="{FF2B5EF4-FFF2-40B4-BE49-F238E27FC236}">
                <a16:creationId xmlns:a16="http://schemas.microsoft.com/office/drawing/2014/main" id="{6838436F-64DE-E54D-92B7-D7E49B861026}"/>
              </a:ext>
            </a:extLst>
          </p:cNvPr>
          <p:cNvCxnSpPr>
            <a:cxnSpLocks/>
            <a:stCxn id="11" idx="6"/>
            <a:endCxn id="23" idx="2"/>
          </p:cNvCxnSpPr>
          <p:nvPr/>
        </p:nvCxnSpPr>
        <p:spPr>
          <a:xfrm flipV="1">
            <a:off x="9481870" y="2960308"/>
            <a:ext cx="520700" cy="9392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103">
            <a:extLst>
              <a:ext uri="{FF2B5EF4-FFF2-40B4-BE49-F238E27FC236}">
                <a16:creationId xmlns:a16="http://schemas.microsoft.com/office/drawing/2014/main" id="{95D1DD89-C92C-1E47-A47E-C280772F98D6}"/>
              </a:ext>
            </a:extLst>
          </p:cNvPr>
          <p:cNvCxnSpPr>
            <a:cxnSpLocks/>
            <a:stCxn id="11" idx="6"/>
            <a:endCxn id="24" idx="2"/>
          </p:cNvCxnSpPr>
          <p:nvPr/>
        </p:nvCxnSpPr>
        <p:spPr>
          <a:xfrm flipV="1">
            <a:off x="9481870" y="3658554"/>
            <a:ext cx="520700" cy="2410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106">
            <a:extLst>
              <a:ext uri="{FF2B5EF4-FFF2-40B4-BE49-F238E27FC236}">
                <a16:creationId xmlns:a16="http://schemas.microsoft.com/office/drawing/2014/main" id="{5D5BEAE5-8AFE-814D-A7FB-84855656EBAB}"/>
              </a:ext>
            </a:extLst>
          </p:cNvPr>
          <p:cNvCxnSpPr>
            <a:cxnSpLocks/>
            <a:stCxn id="11" idx="6"/>
            <a:endCxn id="25" idx="2"/>
          </p:cNvCxnSpPr>
          <p:nvPr/>
        </p:nvCxnSpPr>
        <p:spPr>
          <a:xfrm>
            <a:off x="9481870" y="3899600"/>
            <a:ext cx="520700" cy="4320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109">
            <a:extLst>
              <a:ext uri="{FF2B5EF4-FFF2-40B4-BE49-F238E27FC236}">
                <a16:creationId xmlns:a16="http://schemas.microsoft.com/office/drawing/2014/main" id="{2571391F-BF86-374E-BEA1-8B4F1504ED1B}"/>
              </a:ext>
            </a:extLst>
          </p:cNvPr>
          <p:cNvCxnSpPr>
            <a:cxnSpLocks/>
            <a:stCxn id="12" idx="6"/>
            <a:endCxn id="23" idx="2"/>
          </p:cNvCxnSpPr>
          <p:nvPr/>
        </p:nvCxnSpPr>
        <p:spPr>
          <a:xfrm flipV="1">
            <a:off x="9481870" y="2960308"/>
            <a:ext cx="520700" cy="16888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112">
            <a:extLst>
              <a:ext uri="{FF2B5EF4-FFF2-40B4-BE49-F238E27FC236}">
                <a16:creationId xmlns:a16="http://schemas.microsoft.com/office/drawing/2014/main" id="{845B24BE-9795-474B-B05E-85229FBBCFBC}"/>
              </a:ext>
            </a:extLst>
          </p:cNvPr>
          <p:cNvCxnSpPr>
            <a:cxnSpLocks/>
            <a:stCxn id="12" idx="6"/>
            <a:endCxn id="24" idx="2"/>
          </p:cNvCxnSpPr>
          <p:nvPr/>
        </p:nvCxnSpPr>
        <p:spPr>
          <a:xfrm flipV="1">
            <a:off x="9481870" y="3658554"/>
            <a:ext cx="520700" cy="9905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115">
            <a:extLst>
              <a:ext uri="{FF2B5EF4-FFF2-40B4-BE49-F238E27FC236}">
                <a16:creationId xmlns:a16="http://schemas.microsoft.com/office/drawing/2014/main" id="{EEFE464F-626E-1441-AF41-709663DB2EF7}"/>
              </a:ext>
            </a:extLst>
          </p:cNvPr>
          <p:cNvCxnSpPr>
            <a:cxnSpLocks/>
            <a:stCxn id="12" idx="6"/>
            <a:endCxn id="25" idx="2"/>
          </p:cNvCxnSpPr>
          <p:nvPr/>
        </p:nvCxnSpPr>
        <p:spPr>
          <a:xfrm flipV="1">
            <a:off x="9481870" y="4331636"/>
            <a:ext cx="520700" cy="3174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125">
                <a:extLst>
                  <a:ext uri="{FF2B5EF4-FFF2-40B4-BE49-F238E27FC236}">
                    <a16:creationId xmlns:a16="http://schemas.microsoft.com/office/drawing/2014/main" id="{F98560CE-4921-6044-8139-A641D883AC35}"/>
                  </a:ext>
                </a:extLst>
              </p:cNvPr>
              <p:cNvSpPr txBox="1"/>
              <p:nvPr/>
            </p:nvSpPr>
            <p:spPr>
              <a:xfrm>
                <a:off x="7437656" y="3304376"/>
                <a:ext cx="3751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44" name="文本框 125">
                <a:extLst>
                  <a:ext uri="{FF2B5EF4-FFF2-40B4-BE49-F238E27FC236}">
                    <a16:creationId xmlns:a16="http://schemas.microsoft.com/office/drawing/2014/main" id="{F98560CE-4921-6044-8139-A641D883A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656" y="3304376"/>
                <a:ext cx="37512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126">
                <a:extLst>
                  <a:ext uri="{FF2B5EF4-FFF2-40B4-BE49-F238E27FC236}">
                    <a16:creationId xmlns:a16="http://schemas.microsoft.com/office/drawing/2014/main" id="{40D21396-54A9-FE48-B562-B57F668FF922}"/>
                  </a:ext>
                </a:extLst>
              </p:cNvPr>
              <p:cNvSpPr txBox="1"/>
              <p:nvPr/>
            </p:nvSpPr>
            <p:spPr>
              <a:xfrm>
                <a:off x="11110406" y="3429954"/>
                <a:ext cx="3751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𝒐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45" name="文本框 126">
                <a:extLst>
                  <a:ext uri="{FF2B5EF4-FFF2-40B4-BE49-F238E27FC236}">
                    <a16:creationId xmlns:a16="http://schemas.microsoft.com/office/drawing/2014/main" id="{40D21396-54A9-FE48-B562-B57F668FF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0406" y="3429954"/>
                <a:ext cx="3751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127">
                <a:extLst>
                  <a:ext uri="{FF2B5EF4-FFF2-40B4-BE49-F238E27FC236}">
                    <a16:creationId xmlns:a16="http://schemas.microsoft.com/office/drawing/2014/main" id="{FB02C86E-B2D1-ED46-B911-4116300F8F69}"/>
                  </a:ext>
                </a:extLst>
              </p:cNvPr>
              <p:cNvSpPr txBox="1"/>
              <p:nvPr/>
            </p:nvSpPr>
            <p:spPr>
              <a:xfrm>
                <a:off x="10399896" y="2666198"/>
                <a:ext cx="6350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6" name="文本框 127">
                <a:extLst>
                  <a:ext uri="{FF2B5EF4-FFF2-40B4-BE49-F238E27FC236}">
                    <a16:creationId xmlns:a16="http://schemas.microsoft.com/office/drawing/2014/main" id="{FB02C86E-B2D1-ED46-B911-4116300F8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9896" y="2666198"/>
                <a:ext cx="635002" cy="461665"/>
              </a:xfrm>
              <a:prstGeom prst="rect">
                <a:avLst/>
              </a:prstGeom>
              <a:blipFill>
                <a:blip r:embed="rId5"/>
                <a:stretch>
                  <a:fillRect r="-1961" b="-1842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128">
                <a:extLst>
                  <a:ext uri="{FF2B5EF4-FFF2-40B4-BE49-F238E27FC236}">
                    <a16:creationId xmlns:a16="http://schemas.microsoft.com/office/drawing/2014/main" id="{FE9C0FCA-C94A-D346-8AA3-D5B128AD1A77}"/>
                  </a:ext>
                </a:extLst>
              </p:cNvPr>
              <p:cNvSpPr txBox="1"/>
              <p:nvPr/>
            </p:nvSpPr>
            <p:spPr>
              <a:xfrm>
                <a:off x="10411477" y="3414688"/>
                <a:ext cx="6648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7" name="文本框 128">
                <a:extLst>
                  <a:ext uri="{FF2B5EF4-FFF2-40B4-BE49-F238E27FC236}">
                    <a16:creationId xmlns:a16="http://schemas.microsoft.com/office/drawing/2014/main" id="{FE9C0FCA-C94A-D346-8AA3-D5B128AD1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1477" y="3414688"/>
                <a:ext cx="664865" cy="461665"/>
              </a:xfrm>
              <a:prstGeom prst="rect">
                <a:avLst/>
              </a:prstGeom>
              <a:blipFill>
                <a:blip r:embed="rId6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129">
                <a:extLst>
                  <a:ext uri="{FF2B5EF4-FFF2-40B4-BE49-F238E27FC236}">
                    <a16:creationId xmlns:a16="http://schemas.microsoft.com/office/drawing/2014/main" id="{7ECAD483-D30D-554F-964F-AF6C1CA1C401}"/>
                  </a:ext>
                </a:extLst>
              </p:cNvPr>
              <p:cNvSpPr txBox="1"/>
              <p:nvPr/>
            </p:nvSpPr>
            <p:spPr>
              <a:xfrm>
                <a:off x="10292424" y="4061942"/>
                <a:ext cx="9029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8" name="文本框 129">
                <a:extLst>
                  <a:ext uri="{FF2B5EF4-FFF2-40B4-BE49-F238E27FC236}">
                    <a16:creationId xmlns:a16="http://schemas.microsoft.com/office/drawing/2014/main" id="{7ECAD483-D30D-554F-964F-AF6C1CA1C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2424" y="4061942"/>
                <a:ext cx="902973" cy="461665"/>
              </a:xfrm>
              <a:prstGeom prst="rect">
                <a:avLst/>
              </a:prstGeom>
              <a:blipFill>
                <a:blip r:embed="rId7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右大括号 130">
            <a:extLst>
              <a:ext uri="{FF2B5EF4-FFF2-40B4-BE49-F238E27FC236}">
                <a16:creationId xmlns:a16="http://schemas.microsoft.com/office/drawing/2014/main" id="{949BF342-4884-634F-991A-D414DF37D3B0}"/>
              </a:ext>
            </a:extLst>
          </p:cNvPr>
          <p:cNvSpPr/>
          <p:nvPr/>
        </p:nvSpPr>
        <p:spPr>
          <a:xfrm>
            <a:off x="10892126" y="2775026"/>
            <a:ext cx="207665" cy="1771523"/>
          </a:xfrm>
          <a:prstGeom prst="rightBrace">
            <a:avLst>
              <a:gd name="adj1" fmla="val 3757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131">
                <a:extLst>
                  <a:ext uri="{FF2B5EF4-FFF2-40B4-BE49-F238E27FC236}">
                    <a16:creationId xmlns:a16="http://schemas.microsoft.com/office/drawing/2014/main" id="{31ACA169-9EE5-B24A-A976-CC8EB6264363}"/>
                  </a:ext>
                </a:extLst>
              </p:cNvPr>
              <p:cNvSpPr txBox="1"/>
              <p:nvPr/>
            </p:nvSpPr>
            <p:spPr>
              <a:xfrm>
                <a:off x="9392980" y="1966690"/>
                <a:ext cx="3751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50" name="文本框 131">
                <a:extLst>
                  <a:ext uri="{FF2B5EF4-FFF2-40B4-BE49-F238E27FC236}">
                    <a16:creationId xmlns:a16="http://schemas.microsoft.com/office/drawing/2014/main" id="{31ACA169-9EE5-B24A-A976-CC8EB6264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2980" y="1966690"/>
                <a:ext cx="375128" cy="461665"/>
              </a:xfrm>
              <a:prstGeom prst="rect">
                <a:avLst/>
              </a:prstGeom>
              <a:blipFill>
                <a:blip r:embed="rId8"/>
                <a:stretch>
                  <a:fillRect l="-3333" r="-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395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DFD7E7-EA5D-4426-9984-02B7369F5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26</a:t>
            </a:fld>
            <a:endParaRPr lang="zh-CN" altLang="en-US" dirty="0"/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10E079D8-7E43-4863-900F-9AC4EA399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zh-CN" altLang="en-US" sz="1801"/>
          </a:p>
        </p:txBody>
      </p:sp>
      <p:pic>
        <p:nvPicPr>
          <p:cNvPr id="6" name="图片 5" descr="文本&#10;&#10;描述已自动生成">
            <a:extLst>
              <a:ext uri="{FF2B5EF4-FFF2-40B4-BE49-F238E27FC236}">
                <a16:creationId xmlns:a16="http://schemas.microsoft.com/office/drawing/2014/main" id="{0D27C588-231F-414F-94E9-C1B303A769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"/>
          <a:stretch/>
        </p:blipFill>
        <p:spPr>
          <a:xfrm>
            <a:off x="1097283" y="1692198"/>
            <a:ext cx="9144084" cy="3999205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E645D727-549A-DB49-9F45-15A5E63DACD7}"/>
              </a:ext>
            </a:extLst>
          </p:cNvPr>
          <p:cNvSpPr/>
          <p:nvPr/>
        </p:nvSpPr>
        <p:spPr>
          <a:xfrm>
            <a:off x="1097283" y="1155483"/>
            <a:ext cx="79918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1"/>
              </a:spcAft>
            </a:pPr>
            <a:r>
              <a:rPr lang="en-US" altLang="zh-CN" sz="20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Stochastic Gradient Descent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2D8DB1-36ED-9B42-85EF-50146B148A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97E607-3BAE-8045-B20C-58CCE6ABE6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4397" y="4071908"/>
            <a:ext cx="237067" cy="474133"/>
          </a:xfrm>
          <a:prstGeom prst="rect">
            <a:avLst/>
          </a:prstGeom>
        </p:spPr>
      </p:pic>
      <p:sp>
        <p:nvSpPr>
          <p:cNvPr id="10" name="矩形 5">
            <a:extLst>
              <a:ext uri="{FF2B5EF4-FFF2-40B4-BE49-F238E27FC236}">
                <a16:creationId xmlns:a16="http://schemas.microsoft.com/office/drawing/2014/main" id="{43026EF1-A85B-784F-ACAC-46B976EAB61A}"/>
              </a:ext>
            </a:extLst>
          </p:cNvPr>
          <p:cNvSpPr/>
          <p:nvPr/>
        </p:nvSpPr>
        <p:spPr>
          <a:xfrm>
            <a:off x="486982" y="249910"/>
            <a:ext cx="7762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using SGD</a:t>
            </a:r>
          </a:p>
        </p:txBody>
      </p:sp>
    </p:spTree>
    <p:extLst>
      <p:ext uri="{BB962C8B-B14F-4D97-AF65-F5344CB8AC3E}">
        <p14:creationId xmlns:p14="http://schemas.microsoft.com/office/powerpoint/2010/main" val="3607750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357215" y="43664"/>
            <a:ext cx="6279696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3600" b="1" dirty="0">
                <a:latin typeface="Palatino"/>
              </a:rPr>
              <a:t>Training a Neural Network</a:t>
            </a:r>
            <a:endParaRPr lang="zh-CN" altLang="en-US" sz="3600" b="1" dirty="0">
              <a:latin typeface="Palatin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/>
              <p:nvPr/>
            </p:nvSpPr>
            <p:spPr>
              <a:xfrm>
                <a:off x="1085850" y="1564255"/>
                <a:ext cx="5932884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Key issue: feed gradient for every model parameter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Take a simple network for example.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sz="2400" dirty="0">
                  <a:latin typeface="Palatino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𝒐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zh-CN" alt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>
                  <a:latin typeface="Palatino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50" y="1564255"/>
                <a:ext cx="5932884" cy="2862322"/>
              </a:xfrm>
              <a:prstGeom prst="rect">
                <a:avLst/>
              </a:prstGeom>
              <a:blipFill>
                <a:blip r:embed="rId4"/>
                <a:stretch>
                  <a:fillRect l="-128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 descr="图示&#10;&#10;描述已自动生成">
            <a:extLst>
              <a:ext uri="{FF2B5EF4-FFF2-40B4-BE49-F238E27FC236}">
                <a16:creationId xmlns:a16="http://schemas.microsoft.com/office/drawing/2014/main" id="{AA60F4D5-E288-49BD-90B7-94BEEAB8F2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04" b="14401"/>
          <a:stretch/>
        </p:blipFill>
        <p:spPr>
          <a:xfrm>
            <a:off x="7145669" y="1379759"/>
            <a:ext cx="4504308" cy="26960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20B96435-8CE8-4566-A408-11B9A33C4BE9}"/>
                  </a:ext>
                </a:extLst>
              </p:cNvPr>
              <p:cNvSpPr/>
              <p:nvPr/>
            </p:nvSpPr>
            <p:spPr>
              <a:xfrm>
                <a:off x="2243838" y="4462154"/>
                <a:ext cx="2705741" cy="1406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2400" b="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US" altLang="zh-CN" sz="2400" b="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bSup>
                              <m:r>
                                <a:rPr lang="en-US" altLang="zh-CN" sz="2400" b="0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2400" b="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US" altLang="zh-CN" sz="2400" b="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400" b="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CN" sz="2400" b="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bSup>
                              <m:r>
                                <a:rPr lang="en-US" altLang="zh-CN" sz="2400" b="0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4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CN" sz="2400" b="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2400" dirty="0">
                  <a:latin typeface="Palatino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20B96435-8CE8-4566-A408-11B9A33C4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838" y="4462154"/>
                <a:ext cx="2705741" cy="14067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98978835-9CBD-4408-8A1F-4BAF42571F05}"/>
                  </a:ext>
                </a:extLst>
              </p:cNvPr>
              <p:cNvSpPr/>
              <p:nvPr/>
            </p:nvSpPr>
            <p:spPr>
              <a:xfrm>
                <a:off x="5252653" y="4621684"/>
                <a:ext cx="1483675" cy="10733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2400" dirty="0">
                  <a:latin typeface="Palatino"/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98978835-9CBD-4408-8A1F-4BAF42571F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653" y="4621684"/>
                <a:ext cx="1483675" cy="10733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EE69450C-DEC5-884C-A4B1-C905C703AC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27</a:t>
            </a:fld>
            <a:endParaRPr lang="zh-CN" altLang="en-US"/>
          </a:p>
        </p:txBody>
      </p:sp>
      <p:pic>
        <p:nvPicPr>
          <p:cNvPr id="11" name="Picture 10" descr="\documentclass{article}&#10;\usepackage{amsmath}&#10;\pagestyle{empty}&#10;\begin{document}&#10;&#10;&#10;$f(\bullet)=\bullet^2$&#10;&#10;\end{document}" title="IguanaTex Bitmap Display">
            <a:extLst>
              <a:ext uri="{FF2B5EF4-FFF2-40B4-BE49-F238E27FC236}">
                <a16:creationId xmlns:a16="http://schemas.microsoft.com/office/drawing/2014/main" id="{99DEB3AD-0E3A-2D45-B956-FC4FA112E6D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192" y="4492601"/>
            <a:ext cx="1091841" cy="300256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begin{document}&#10;&#10;$g(\bullet)=\text{sigmoid}(\bullet)$&#10;&#10;&#10;\end{document}" title="IguanaTex Bitmap Display">
            <a:extLst>
              <a:ext uri="{FF2B5EF4-FFF2-40B4-BE49-F238E27FC236}">
                <a16:creationId xmlns:a16="http://schemas.microsoft.com/office/drawing/2014/main" id="{F375E704-105E-2443-BA35-66E403DFC4E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157" y="4998911"/>
            <a:ext cx="19304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99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357215" y="43664"/>
            <a:ext cx="6279696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3600" b="1" dirty="0">
                <a:latin typeface="Palatino"/>
              </a:rPr>
              <a:t>Training a Neural Network</a:t>
            </a:r>
            <a:endParaRPr lang="zh-CN" altLang="en-US" sz="3600" b="1" dirty="0">
              <a:latin typeface="Palatin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/>
              <p:nvPr/>
            </p:nvSpPr>
            <p:spPr>
              <a:xfrm>
                <a:off x="1085850" y="1564255"/>
                <a:ext cx="5932884" cy="2872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Key issue: feed gradient for every model parameter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Take a simple network for example.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sz="2400" dirty="0">
                  <a:latin typeface="Palatino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𝒐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zh-CN" alt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>
                  <a:latin typeface="Palatino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50" y="1564255"/>
                <a:ext cx="5932884" cy="2872133"/>
              </a:xfrm>
              <a:prstGeom prst="rect">
                <a:avLst/>
              </a:prstGeom>
              <a:blipFill>
                <a:blip r:embed="rId4"/>
                <a:stretch>
                  <a:fillRect l="-128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 descr="图示&#10;&#10;描述已自动生成">
            <a:extLst>
              <a:ext uri="{FF2B5EF4-FFF2-40B4-BE49-F238E27FC236}">
                <a16:creationId xmlns:a16="http://schemas.microsoft.com/office/drawing/2014/main" id="{AA60F4D5-E288-49BD-90B7-94BEEAB8F2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04" b="14401"/>
          <a:stretch/>
        </p:blipFill>
        <p:spPr>
          <a:xfrm>
            <a:off x="7145669" y="1379759"/>
            <a:ext cx="4504308" cy="26960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20B96435-8CE8-4566-A408-11B9A33C4BE9}"/>
                  </a:ext>
                </a:extLst>
              </p:cNvPr>
              <p:cNvSpPr/>
              <p:nvPr/>
            </p:nvSpPr>
            <p:spPr>
              <a:xfrm>
                <a:off x="2243838" y="4462154"/>
                <a:ext cx="2705741" cy="1406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2400" b="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US" altLang="zh-CN" sz="2400" b="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bSup>
                              <m:r>
                                <a:rPr lang="en-US" altLang="zh-CN" sz="2400" b="0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2400" b="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US" altLang="zh-CN" sz="2400" b="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400" b="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CN" sz="2400" b="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bSup>
                              <m:r>
                                <a:rPr lang="en-US" altLang="zh-CN" sz="2400" b="0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4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CN" sz="2400" b="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2400" dirty="0">
                  <a:latin typeface="Palatino"/>
                </a:endParaRPr>
              </a:p>
            </p:txBody>
          </p:sp>
        </mc:Choice>
        <mc:Fallback xmlns="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20B96435-8CE8-4566-A408-11B9A33C4B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838" y="4462154"/>
                <a:ext cx="2705741" cy="14067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98978835-9CBD-4408-8A1F-4BAF42571F05}"/>
                  </a:ext>
                </a:extLst>
              </p:cNvPr>
              <p:cNvSpPr/>
              <p:nvPr/>
            </p:nvSpPr>
            <p:spPr>
              <a:xfrm>
                <a:off x="5252653" y="4621684"/>
                <a:ext cx="1483675" cy="10733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2400" dirty="0">
                  <a:latin typeface="Palatino"/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98978835-9CBD-4408-8A1F-4BAF42571F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653" y="4621684"/>
                <a:ext cx="1483675" cy="10733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EE69450C-DEC5-884C-A4B1-C905C703AC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28</a:t>
            </a:fld>
            <a:endParaRPr lang="zh-CN" altLang="en-US"/>
          </a:p>
        </p:txBody>
      </p:sp>
      <p:pic>
        <p:nvPicPr>
          <p:cNvPr id="11" name="Picture 10" descr="\documentclass{article}&#10;\usepackage{amsmath}&#10;\pagestyle{empty}&#10;\begin{document}&#10;&#10;&#10;$f(\bullet)=\bullet^2$&#10;&#10;\end{document}" title="IguanaTex Bitmap Display">
            <a:extLst>
              <a:ext uri="{FF2B5EF4-FFF2-40B4-BE49-F238E27FC236}">
                <a16:creationId xmlns:a16="http://schemas.microsoft.com/office/drawing/2014/main" id="{99DEB3AD-0E3A-2D45-B956-FC4FA112E6D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192" y="4492601"/>
            <a:ext cx="1091841" cy="300256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begin{document}&#10;&#10;$g(\bullet)=\text{sigmoid}(\bullet)$&#10;&#10;&#10;\end{document}" title="IguanaTex Bitmap Display">
            <a:extLst>
              <a:ext uri="{FF2B5EF4-FFF2-40B4-BE49-F238E27FC236}">
                <a16:creationId xmlns:a16="http://schemas.microsoft.com/office/drawing/2014/main" id="{F375E704-105E-2443-BA35-66E403DFC4E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157" y="4998911"/>
            <a:ext cx="1930400" cy="25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3F102A4-1040-F148-8128-D89A95A86C4F}"/>
                  </a:ext>
                </a:extLst>
              </p:cNvPr>
              <p:cNvSpPr txBox="1"/>
              <p:nvPr/>
            </p:nvSpPr>
            <p:spPr>
              <a:xfrm>
                <a:off x="2142097" y="5930263"/>
                <a:ext cx="7704786" cy="4818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zh-CN" altLang="en-US" sz="2400">
                        <a:latin typeface="Cambria Math" panose="02040503050406030204" pitchFamily="18" charset="0"/>
                      </a:rPr>
                      <m:t>log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)+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||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𝛩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zh-CN" altLang="en-US" sz="240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limLoc m:val="undOvr"/>
                        <m:grow m:val="on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zh-CN" altLang="en-US" sz="240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</m:nary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)+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||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𝛩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1800" dirty="0">
                    <a:latin typeface="Palatino"/>
                  </a:rPr>
                  <a:t> </a:t>
                </a:r>
                <a:endParaRPr lang="en-CN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3F102A4-1040-F148-8128-D89A95A86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097" y="5930263"/>
                <a:ext cx="7704786" cy="481863"/>
              </a:xfrm>
              <a:prstGeom prst="rect">
                <a:avLst/>
              </a:prstGeom>
              <a:blipFill>
                <a:blip r:embed="rId10"/>
                <a:stretch>
                  <a:fillRect l="-164" t="-121053" b="-18684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15825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/>
              <p:nvPr/>
            </p:nvSpPr>
            <p:spPr>
              <a:xfrm>
                <a:off x="374415" y="1332963"/>
                <a:ext cx="7707742" cy="4043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/>
                  </a:rPr>
                  <a:t>Given a training instance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Palatino"/>
                  </a:rPr>
                  <a:t>, the loss is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𝛩</m:t>
                        </m:r>
                      </m:e>
                    </m:d>
                    <m:r>
                      <a:rPr lang="zh-CN" altLang="en-US" sz="240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zh-CN" altLang="en-US" sz="2400">
                        <a:latin typeface="Cambria Math" panose="02040503050406030204" pitchFamily="18" charset="0"/>
                      </a:rPr>
                      <m:t>log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zh-CN" altLang="en-US" sz="2400">
                        <a:latin typeface="Cambria Math" panose="02040503050406030204" pitchFamily="18" charset="0"/>
                      </a:rPr>
                      <m:t>+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‖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𝛩</m:t>
                    </m:r>
                    <m:sSup>
                      <m:s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‖</m:t>
                        </m:r>
                      </m:e>
                      <m: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Palatino"/>
                  </a:rPr>
                  <a:t>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2400" i="1">
                        <a:latin typeface="Palatino"/>
                      </a:rPr>
                      <m:t>=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zh-CN" altLang="en-US" sz="2400">
                        <a:latin typeface="Cambria Math" panose="02040503050406030204" pitchFamily="18" charset="0"/>
                      </a:rPr>
                      <m:t>log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zh-CN" altLang="en-US" sz="2400">
                        <a:latin typeface="Cambria Math" panose="02040503050406030204" pitchFamily="18" charset="0"/>
                      </a:rPr>
                      <m:t>+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‖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𝛩</m:t>
                    </m:r>
                    <m:sSup>
                      <m:s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‖</m:t>
                        </m:r>
                      </m:e>
                      <m: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Palatino"/>
                  </a:rPr>
                  <a:t> 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zh-CN" altLang="en-US" sz="240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zh-CN" altLang="en-US" sz="2400">
                        <a:latin typeface="Cambria Math" panose="02040503050406030204" pitchFamily="18" charset="0"/>
                      </a:rPr>
                      <m:t>log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  <m:sup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  <m:sup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  <m:sup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400" dirty="0">
                    <a:latin typeface="Palatino"/>
                  </a:rPr>
                  <a:t>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zh-CN" altLang="en-US" sz="2400">
                        <a:latin typeface="Cambria Math" panose="02040503050406030204" pitchFamily="18" charset="0"/>
                      </a:rPr>
                      <m:t>+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  <m:sup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  <m:sup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  <m:sup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sz="2400" dirty="0">
                    <a:latin typeface="Palatino"/>
                  </a:rPr>
                  <a:t> </a:t>
                </a: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15" y="1332963"/>
                <a:ext cx="7707742" cy="4043094"/>
              </a:xfrm>
              <a:prstGeom prst="rect">
                <a:avLst/>
              </a:prstGeom>
              <a:blipFill>
                <a:blip r:embed="rId4"/>
                <a:stretch>
                  <a:fillRect l="-115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EDDB4315-7EE7-48E4-A288-02B872B82773}"/>
              </a:ext>
            </a:extLst>
          </p:cNvPr>
          <p:cNvSpPr/>
          <p:nvPr/>
        </p:nvSpPr>
        <p:spPr>
          <a:xfrm>
            <a:off x="310020" y="198912"/>
            <a:ext cx="26778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Gradients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50E8443-8E48-AE48-8A42-3465284013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29</a:t>
            </a:fld>
            <a:endParaRPr lang="zh-CN" altLang="en-US"/>
          </a:p>
        </p:txBody>
      </p:sp>
      <p:pic>
        <p:nvPicPr>
          <p:cNvPr id="5" name="图片 7" descr="图示&#10;&#10;描述已自动生成">
            <a:extLst>
              <a:ext uri="{FF2B5EF4-FFF2-40B4-BE49-F238E27FC236}">
                <a16:creationId xmlns:a16="http://schemas.microsoft.com/office/drawing/2014/main" id="{ACDCA0F8-A835-6E44-AC65-95995311D6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04" b="14401"/>
          <a:stretch/>
        </p:blipFill>
        <p:spPr>
          <a:xfrm>
            <a:off x="7647945" y="958314"/>
            <a:ext cx="4504308" cy="2696027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&#10;&#10;$f(\bullet)=\bullet^2$&#10;&#10;\end{document}" title="IguanaTex Bitmap Display">
            <a:extLst>
              <a:ext uri="{FF2B5EF4-FFF2-40B4-BE49-F238E27FC236}">
                <a16:creationId xmlns:a16="http://schemas.microsoft.com/office/drawing/2014/main" id="{BA165567-0F6E-A94A-ABC9-07DB5AB730B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468" y="4071156"/>
            <a:ext cx="1091841" cy="300256"/>
          </a:xfrm>
          <a:prstGeom prst="rect">
            <a:avLst/>
          </a:prstGeom>
        </p:spPr>
      </p:pic>
      <p:pic>
        <p:nvPicPr>
          <p:cNvPr id="10" name="Picture 9" descr="\documentclass{article}&#10;\usepackage{amsmath}&#10;\pagestyle{empty}&#10;\begin{document}&#10;&#10;$g(\bullet)=\text{sigmoid}(\bullet)$&#10;&#10;&#10;\end{document}" title="IguanaTex Bitmap Display">
            <a:extLst>
              <a:ext uri="{FF2B5EF4-FFF2-40B4-BE49-F238E27FC236}">
                <a16:creationId xmlns:a16="http://schemas.microsoft.com/office/drawing/2014/main" id="{FD953026-E026-0347-ABB2-6A21D52D215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433" y="4577466"/>
            <a:ext cx="1930400" cy="25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373D81B-8920-B549-9FA2-26CE7605EC67}"/>
              </a:ext>
            </a:extLst>
          </p:cNvPr>
          <p:cNvSpPr/>
          <p:nvPr/>
        </p:nvSpPr>
        <p:spPr>
          <a:xfrm>
            <a:off x="7340958" y="958314"/>
            <a:ext cx="4997003" cy="41452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19643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867693-945D-4AEC-9D56-D29D514CD55B}"/>
              </a:ext>
            </a:extLst>
          </p:cNvPr>
          <p:cNvSpPr txBox="1"/>
          <p:nvPr/>
        </p:nvSpPr>
        <p:spPr>
          <a:xfrm>
            <a:off x="1966131" y="2138523"/>
            <a:ext cx="82597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Week 8</a:t>
            </a:r>
          </a:p>
          <a:p>
            <a:endParaRPr lang="en-US" altLang="zh-CN" sz="32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r>
              <a:rPr lang="en-US" altLang="zh-CN" sz="4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			Neural Networks</a:t>
            </a:r>
            <a:endParaRPr lang="en-US" altLang="zh-CN" sz="44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CC8FB-44B9-4D54-9B25-99C91632F3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83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/>
              <p:nvPr/>
            </p:nvSpPr>
            <p:spPr>
              <a:xfrm>
                <a:off x="374415" y="1332963"/>
                <a:ext cx="7707742" cy="4043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/>
                  </a:rPr>
                  <a:t>Given a training instance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Palatino"/>
                  </a:rPr>
                  <a:t>, the loss is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𝛩</m:t>
                        </m:r>
                      </m:e>
                    </m:d>
                    <m:r>
                      <a:rPr lang="zh-CN" altLang="en-US" sz="240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zh-CN" altLang="en-US" sz="2400">
                        <a:latin typeface="Cambria Math" panose="02040503050406030204" pitchFamily="18" charset="0"/>
                      </a:rPr>
                      <m:t>log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zh-CN" altLang="en-US" sz="2400">
                        <a:latin typeface="Cambria Math" panose="02040503050406030204" pitchFamily="18" charset="0"/>
                      </a:rPr>
                      <m:t>+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‖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𝛩</m:t>
                    </m:r>
                    <m:sSup>
                      <m:s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‖</m:t>
                        </m:r>
                      </m:e>
                      <m: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Palatino"/>
                  </a:rPr>
                  <a:t>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2400" i="1">
                        <a:latin typeface="Palatino"/>
                      </a:rPr>
                      <m:t>=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zh-CN" altLang="en-US" sz="2400">
                        <a:latin typeface="Cambria Math" panose="02040503050406030204" pitchFamily="18" charset="0"/>
                      </a:rPr>
                      <m:t>log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zh-CN" altLang="en-US" sz="2400">
                        <a:latin typeface="Cambria Math" panose="02040503050406030204" pitchFamily="18" charset="0"/>
                      </a:rPr>
                      <m:t>+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‖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𝛩</m:t>
                    </m:r>
                    <m:sSup>
                      <m:s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‖</m:t>
                        </m:r>
                      </m:e>
                      <m: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Palatino"/>
                  </a:rPr>
                  <a:t> 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zh-CN" altLang="en-US" sz="240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zh-CN" altLang="en-US" sz="2400">
                        <a:latin typeface="Cambria Math" panose="02040503050406030204" pitchFamily="18" charset="0"/>
                      </a:rPr>
                      <m:t>log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  <m:sup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  <m:sup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  <m:sup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400" dirty="0">
                    <a:latin typeface="Palatino"/>
                  </a:rPr>
                  <a:t>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zh-CN" altLang="en-US" sz="2400">
                        <a:latin typeface="Cambria Math" panose="02040503050406030204" pitchFamily="18" charset="0"/>
                      </a:rPr>
                      <m:t>+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  <m:sup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  <m:sup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  <m:sup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sz="2400" dirty="0">
                    <a:latin typeface="Palatino"/>
                  </a:rPr>
                  <a:t> </a:t>
                </a: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15" y="1332963"/>
                <a:ext cx="7707742" cy="4043094"/>
              </a:xfrm>
              <a:prstGeom prst="rect">
                <a:avLst/>
              </a:prstGeom>
              <a:blipFill>
                <a:blip r:embed="rId4"/>
                <a:stretch>
                  <a:fillRect l="-115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EDDB4315-7EE7-48E4-A288-02B872B82773}"/>
              </a:ext>
            </a:extLst>
          </p:cNvPr>
          <p:cNvSpPr/>
          <p:nvPr/>
        </p:nvSpPr>
        <p:spPr>
          <a:xfrm>
            <a:off x="310020" y="198912"/>
            <a:ext cx="26778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Gradients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50E8443-8E48-AE48-8A42-3465284013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30</a:t>
            </a:fld>
            <a:endParaRPr lang="zh-CN" altLang="en-US"/>
          </a:p>
        </p:txBody>
      </p:sp>
      <p:pic>
        <p:nvPicPr>
          <p:cNvPr id="5" name="图片 7" descr="图示&#10;&#10;描述已自动生成">
            <a:extLst>
              <a:ext uri="{FF2B5EF4-FFF2-40B4-BE49-F238E27FC236}">
                <a16:creationId xmlns:a16="http://schemas.microsoft.com/office/drawing/2014/main" id="{ACDCA0F8-A835-6E44-AC65-95995311D6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04" b="14401"/>
          <a:stretch/>
        </p:blipFill>
        <p:spPr>
          <a:xfrm>
            <a:off x="7647945" y="958314"/>
            <a:ext cx="4504308" cy="2696027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&#10;&#10;$f(\bullet)=\bullet^2$&#10;&#10;\end{document}" title="IguanaTex Bitmap Display">
            <a:extLst>
              <a:ext uri="{FF2B5EF4-FFF2-40B4-BE49-F238E27FC236}">
                <a16:creationId xmlns:a16="http://schemas.microsoft.com/office/drawing/2014/main" id="{BA165567-0F6E-A94A-ABC9-07DB5AB730B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468" y="4071156"/>
            <a:ext cx="1091841" cy="300256"/>
          </a:xfrm>
          <a:prstGeom prst="rect">
            <a:avLst/>
          </a:prstGeom>
        </p:spPr>
      </p:pic>
      <p:pic>
        <p:nvPicPr>
          <p:cNvPr id="10" name="Picture 9" descr="\documentclass{article}&#10;\usepackage{amsmath}&#10;\pagestyle{empty}&#10;\begin{document}&#10;&#10;$g(\bullet)=\text{sigmoid}(\bullet)$&#10;&#10;&#10;\end{document}" title="IguanaTex Bitmap Display">
            <a:extLst>
              <a:ext uri="{FF2B5EF4-FFF2-40B4-BE49-F238E27FC236}">
                <a16:creationId xmlns:a16="http://schemas.microsoft.com/office/drawing/2014/main" id="{FD953026-E026-0347-ABB2-6A21D52D215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433" y="4577466"/>
            <a:ext cx="1930400" cy="25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373D81B-8920-B549-9FA2-26CE7605EC67}"/>
              </a:ext>
            </a:extLst>
          </p:cNvPr>
          <p:cNvSpPr/>
          <p:nvPr/>
        </p:nvSpPr>
        <p:spPr>
          <a:xfrm>
            <a:off x="7340958" y="958314"/>
            <a:ext cx="4997003" cy="41452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237315-309B-914E-8D86-E9FE51EC3E54}"/>
              </a:ext>
            </a:extLst>
          </p:cNvPr>
          <p:cNvSpPr txBox="1"/>
          <p:nvPr/>
        </p:nvSpPr>
        <p:spPr>
          <a:xfrm>
            <a:off x="714777" y="5802222"/>
            <a:ext cx="61689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sz="2400" dirty="0">
                <a:latin typeface="Palatino" pitchFamily="2" charset="77"/>
                <a:ea typeface="Palatino" pitchFamily="2" charset="77"/>
              </a:rPr>
              <a:t>Need gradients for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">
                <a:extLst>
                  <a:ext uri="{FF2B5EF4-FFF2-40B4-BE49-F238E27FC236}">
                    <a16:creationId xmlns:a16="http://schemas.microsoft.com/office/drawing/2014/main" id="{68DC30D4-11E6-E744-BC14-544B723EFBDD}"/>
                  </a:ext>
                </a:extLst>
              </p:cNvPr>
              <p:cNvSpPr/>
              <p:nvPr/>
            </p:nvSpPr>
            <p:spPr>
              <a:xfrm>
                <a:off x="3422878" y="5255164"/>
                <a:ext cx="2705741" cy="1406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2400" b="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US" altLang="zh-CN" sz="2400" b="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bSup>
                              <m:r>
                                <a:rPr lang="en-US" altLang="zh-CN" sz="2400" b="0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2400" b="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US" altLang="zh-CN" sz="2400" b="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400" b="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CN" sz="2400" b="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bSup>
                              <m:r>
                                <a:rPr lang="en-US" altLang="zh-CN" sz="2400" b="0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4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CN" sz="2400" b="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2400" dirty="0">
                  <a:latin typeface="Palatino"/>
                </a:endParaRPr>
              </a:p>
            </p:txBody>
          </p:sp>
        </mc:Choice>
        <mc:Fallback xmlns="">
          <p:sp>
            <p:nvSpPr>
              <p:cNvPr id="13" name="矩形 1">
                <a:extLst>
                  <a:ext uri="{FF2B5EF4-FFF2-40B4-BE49-F238E27FC236}">
                    <a16:creationId xmlns:a16="http://schemas.microsoft.com/office/drawing/2014/main" id="{68DC30D4-11E6-E744-BC14-544B723EFB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878" y="5255164"/>
                <a:ext cx="2705741" cy="14067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6">
                <a:extLst>
                  <a:ext uri="{FF2B5EF4-FFF2-40B4-BE49-F238E27FC236}">
                    <a16:creationId xmlns:a16="http://schemas.microsoft.com/office/drawing/2014/main" id="{71300740-0CFB-5B49-90C6-A71E4F9677CB}"/>
                  </a:ext>
                </a:extLst>
              </p:cNvPr>
              <p:cNvSpPr/>
              <p:nvPr/>
            </p:nvSpPr>
            <p:spPr>
              <a:xfrm>
                <a:off x="6431693" y="5414694"/>
                <a:ext cx="1483675" cy="10733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2400" dirty="0">
                  <a:latin typeface="Palatino"/>
                </a:endParaRPr>
              </a:p>
            </p:txBody>
          </p:sp>
        </mc:Choice>
        <mc:Fallback xmlns="">
          <p:sp>
            <p:nvSpPr>
              <p:cNvPr id="14" name="矩形 6">
                <a:extLst>
                  <a:ext uri="{FF2B5EF4-FFF2-40B4-BE49-F238E27FC236}">
                    <a16:creationId xmlns:a16="http://schemas.microsoft.com/office/drawing/2014/main" id="{71300740-0CFB-5B49-90C6-A71E4F9677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693" y="5414694"/>
                <a:ext cx="1483675" cy="10733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18353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/>
              <p:nvPr/>
            </p:nvSpPr>
            <p:spPr>
              <a:xfrm>
                <a:off x="335778" y="1210758"/>
                <a:ext cx="8904106" cy="48980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800" dirty="0">
                    <a:latin typeface="Palatino"/>
                  </a:rPr>
                  <a:t>The local gradients</a:t>
                </a:r>
                <a:r>
                  <a:rPr lang="zh-CN" altLang="en-US" sz="2800" dirty="0">
                    <a:latin typeface="Palatino"/>
                  </a:rPr>
                  <a:t> </a:t>
                </a:r>
                <a:r>
                  <a:rPr lang="en-US" altLang="zh-CN" sz="2800" dirty="0">
                    <a:latin typeface="Palatino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zh-CN" sz="2800" dirty="0">
                    <a:latin typeface="Palatino"/>
                  </a:rPr>
                  <a:t> are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800" dirty="0">
                  <a:latin typeface="Palatino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𝛩</m:t>
                            </m:r>
                          </m:e>
                        </m:d>
                      </m:num>
                      <m:den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zh-CN" alt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zh-CN" altLang="en-US" sz="240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</m:num>
                      <m:den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zh-CN" altLang="en-US" sz="240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‖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𝛩</m:t>
                        </m:r>
                        <m:sSup>
                          <m:sSup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‖</m:t>
                            </m:r>
                          </m:e>
                          <m:sup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400" dirty="0"/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altLang="zh-CN" sz="2400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zh-CN" altLang="en-US" sz="240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d>
                          <m:d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d>
                              <m:d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m:rPr>
                                    <m:sty m:val="p"/>
                                  </m:rP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  <m:d>
                                  <m:d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zh-CN" altLang="en-US" sz="24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zh-CN" altLang="en-US" sz="24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zh-CN" altLang="en-US" sz="24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zh-CN" altLang="en-US" sz="24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</m:num>
                      <m:den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zh-CN" altLang="en-US" sz="2400">
                        <a:latin typeface="Cambria Math" panose="02040503050406030204" pitchFamily="18" charset="0"/>
                      </a:rPr>
                      <m:t>+2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CN" altLang="en-US" sz="2400" dirty="0"/>
              </a:p>
              <a:p>
                <a:pPr>
                  <a:spcAft>
                    <a:spcPts val="600"/>
                  </a:spcAft>
                </a:pPr>
                <a:r>
                  <a:rPr lang="en-US" altLang="zh-CN" sz="2400" dirty="0"/>
                  <a:t>	</a:t>
                </a:r>
                <a14:m>
                  <m:oMath xmlns:m="http://schemas.openxmlformats.org/officeDocument/2006/math">
                    <m:r>
                      <a:rPr lang="zh-CN" altLang="en-US" sz="2400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exp</m:t>
                            </m:r>
                            <m:d>
                              <m:d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m:rPr>
                                <m:sty m:val="p"/>
                              </m:rP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exp</m:t>
                            </m:r>
                            <m:d>
                              <m:d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zh-CN" altLang="en-US" sz="2400">
                        <a:latin typeface="Cambria Math" panose="02040503050406030204" pitchFamily="18" charset="0"/>
                      </a:rPr>
                      <m:t>+2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400" dirty="0"/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altLang="zh-CN" sz="2400" dirty="0"/>
                  <a:t>	</a:t>
                </a:r>
                <a14:m>
                  <m:oMath xmlns:m="http://schemas.openxmlformats.org/officeDocument/2006/math">
                    <m:r>
                      <a:rPr lang="zh-CN" altLang="en-US" sz="2400">
                        <a:latin typeface="Cambria Math" panose="02040503050406030204" pitchFamily="18" charset="0"/>
                      </a:rPr>
                      <m:t>=−(1−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+2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400" dirty="0"/>
                  <a:t> </a:t>
                </a:r>
                <a:endParaRPr lang="en-US" altLang="zh-CN" sz="2400" dirty="0"/>
              </a:p>
              <a:p>
                <a:endParaRPr lang="zh-CN" altLang="en-US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𝛩</m:t>
                            </m:r>
                          </m:e>
                        </m:d>
                      </m:num>
                      <m:den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zh-CN" altLang="en-US" sz="2400">
                        <a:latin typeface="Cambria Math" panose="02040503050406030204" pitchFamily="18" charset="0"/>
                      </a:rPr>
                      <m:t>=−(1−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)⋅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+2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400" dirty="0"/>
                  <a:t> </a:t>
                </a: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78" y="1210758"/>
                <a:ext cx="8904106" cy="4898072"/>
              </a:xfrm>
              <a:prstGeom prst="rect">
                <a:avLst/>
              </a:prstGeom>
              <a:blipFill>
                <a:blip r:embed="rId4"/>
                <a:stretch>
                  <a:fillRect l="-1425" b="-699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0AF95FB5-F08E-CF46-9694-9DAA4DAC56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31</a:t>
            </a:fld>
            <a:endParaRPr lang="zh-CN" altLang="en-US"/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E6504FCD-30B5-4347-BB57-DB918C1848B6}"/>
              </a:ext>
            </a:extLst>
          </p:cNvPr>
          <p:cNvSpPr/>
          <p:nvPr/>
        </p:nvSpPr>
        <p:spPr>
          <a:xfrm>
            <a:off x="310020" y="198912"/>
            <a:ext cx="26778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Gradients</a:t>
            </a:r>
          </a:p>
        </p:txBody>
      </p:sp>
      <p:pic>
        <p:nvPicPr>
          <p:cNvPr id="11" name="图片 7" descr="图示&#10;&#10;描述已自动生成">
            <a:extLst>
              <a:ext uri="{FF2B5EF4-FFF2-40B4-BE49-F238E27FC236}">
                <a16:creationId xmlns:a16="http://schemas.microsoft.com/office/drawing/2014/main" id="{F97E85D0-BA0B-FD4B-AC21-9C6AC0C7B7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04" b="14401"/>
          <a:stretch/>
        </p:blipFill>
        <p:spPr>
          <a:xfrm>
            <a:off x="7351914" y="906798"/>
            <a:ext cx="4504308" cy="2696027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begin{document}&#10;&#10;&#10;$f(\bullet)=\bullet^2$&#10;&#10;\end{document}" title="IguanaTex Bitmap Display">
            <a:extLst>
              <a:ext uri="{FF2B5EF4-FFF2-40B4-BE49-F238E27FC236}">
                <a16:creationId xmlns:a16="http://schemas.microsoft.com/office/drawing/2014/main" id="{54C7E709-426A-F344-BD9D-1A98852F648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437" y="4019640"/>
            <a:ext cx="1091841" cy="300256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begin{document}&#10;&#10;$g(\bullet)=\text{sigmoid}(\bullet)$&#10;&#10;&#10;\end{document}" title="IguanaTex Bitmap Display">
            <a:extLst>
              <a:ext uri="{FF2B5EF4-FFF2-40B4-BE49-F238E27FC236}">
                <a16:creationId xmlns:a16="http://schemas.microsoft.com/office/drawing/2014/main" id="{B08842D7-ED7F-2143-9803-E46C13360FB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402" y="4525950"/>
            <a:ext cx="19304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881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/>
              <p:nvPr/>
            </p:nvSpPr>
            <p:spPr>
              <a:xfrm>
                <a:off x="335778" y="1210758"/>
                <a:ext cx="8904106" cy="48980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800" dirty="0">
                    <a:latin typeface="Palatino"/>
                  </a:rPr>
                  <a:t>The local gradients</a:t>
                </a:r>
                <a:r>
                  <a:rPr lang="zh-CN" altLang="en-US" sz="2800" dirty="0">
                    <a:latin typeface="Palatino"/>
                  </a:rPr>
                  <a:t> </a:t>
                </a:r>
                <a:r>
                  <a:rPr lang="en-US" altLang="zh-CN" sz="2800" dirty="0">
                    <a:latin typeface="Palatino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zh-CN" sz="2800" dirty="0">
                    <a:latin typeface="Palatino"/>
                  </a:rPr>
                  <a:t> are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800" dirty="0">
                  <a:latin typeface="Palatino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𝛩</m:t>
                            </m:r>
                          </m:e>
                        </m:d>
                      </m:num>
                      <m:den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zh-CN" altLang="en-U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zh-CN" altLang="en-US" sz="240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</m:num>
                      <m:den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zh-CN" altLang="en-US" sz="240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‖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𝛩</m:t>
                        </m:r>
                        <m:sSup>
                          <m:sSup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‖</m:t>
                            </m:r>
                          </m:e>
                          <m:sup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400" dirty="0"/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altLang="zh-CN" sz="2400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zh-CN" altLang="en-US" sz="240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d>
                          <m:d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d>
                              <m:d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m:rPr>
                                    <m:sty m:val="p"/>
                                  </m:rP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  <m:d>
                                  <m:d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zh-CN" altLang="en-US" sz="24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zh-CN" altLang="en-US" sz="24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zh-CN" altLang="en-US" sz="24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zh-CN" altLang="en-US" sz="24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</m:num>
                      <m:den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zh-CN" altLang="en-US" sz="2400">
                        <a:latin typeface="Cambria Math" panose="02040503050406030204" pitchFamily="18" charset="0"/>
                      </a:rPr>
                      <m:t>+2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CN" altLang="en-US" sz="2400" dirty="0"/>
              </a:p>
              <a:p>
                <a:pPr>
                  <a:spcAft>
                    <a:spcPts val="600"/>
                  </a:spcAft>
                </a:pPr>
                <a:r>
                  <a:rPr lang="en-US" altLang="zh-CN" sz="2400" dirty="0"/>
                  <a:t>	</a:t>
                </a:r>
                <a14:m>
                  <m:oMath xmlns:m="http://schemas.openxmlformats.org/officeDocument/2006/math">
                    <m:r>
                      <a:rPr lang="zh-CN" altLang="en-US" sz="2400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exp</m:t>
                            </m:r>
                            <m:d>
                              <m:d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m:rPr>
                                <m:sty m:val="p"/>
                              </m:rP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exp</m:t>
                            </m:r>
                            <m:d>
                              <m:d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zh-CN" altLang="en-US" sz="2400">
                        <a:latin typeface="Cambria Math" panose="02040503050406030204" pitchFamily="18" charset="0"/>
                      </a:rPr>
                      <m:t>+2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400" dirty="0"/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altLang="zh-CN" sz="2400" dirty="0"/>
                  <a:t>	</a:t>
                </a:r>
                <a14:m>
                  <m:oMath xmlns:m="http://schemas.openxmlformats.org/officeDocument/2006/math">
                    <m:r>
                      <a:rPr lang="zh-CN" altLang="en-US" sz="2400">
                        <a:latin typeface="Cambria Math" panose="02040503050406030204" pitchFamily="18" charset="0"/>
                      </a:rPr>
                      <m:t>=−(1−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+2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400" dirty="0"/>
                  <a:t> </a:t>
                </a:r>
                <a:endParaRPr lang="en-US" altLang="zh-CN" sz="2400" dirty="0"/>
              </a:p>
              <a:p>
                <a:endParaRPr lang="zh-CN" altLang="en-US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𝛩</m:t>
                            </m:r>
                          </m:e>
                        </m:d>
                      </m:num>
                      <m:den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zh-CN" altLang="en-US" sz="2400">
                        <a:latin typeface="Cambria Math" panose="02040503050406030204" pitchFamily="18" charset="0"/>
                      </a:rPr>
                      <m:t>=−(1−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)⋅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+2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400" dirty="0"/>
                  <a:t> </a:t>
                </a: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78" y="1210758"/>
                <a:ext cx="8904106" cy="4898072"/>
              </a:xfrm>
              <a:prstGeom prst="rect">
                <a:avLst/>
              </a:prstGeom>
              <a:blipFill>
                <a:blip r:embed="rId6"/>
                <a:stretch>
                  <a:fillRect l="-1425" b="-699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0AF95FB5-F08E-CF46-9694-9DAA4DAC56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32</a:t>
            </a:fld>
            <a:endParaRPr lang="zh-CN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BAA491-2CC7-8246-8527-E370B0CDB107}"/>
              </a:ext>
            </a:extLst>
          </p:cNvPr>
          <p:cNvSpPr txBox="1"/>
          <p:nvPr/>
        </p:nvSpPr>
        <p:spPr>
          <a:xfrm>
            <a:off x="5889938" y="5287576"/>
            <a:ext cx="61863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solidFill>
                  <a:schemeClr val="accent1"/>
                </a:solidFill>
                <a:latin typeface="Palatino" pitchFamily="2" charset="77"/>
                <a:ea typeface="Palatino" pitchFamily="2" charset="77"/>
              </a:rPr>
              <a:t>Note</a:t>
            </a:r>
            <a:r>
              <a:rPr lang="en-CN" sz="2400" dirty="0">
                <a:latin typeface="Palatino" pitchFamily="2" charset="77"/>
                <a:ea typeface="Palatino" pitchFamily="2" charset="77"/>
              </a:rPr>
              <a:t>: The gradients have      a</a:t>
            </a:r>
            <a:r>
              <a:rPr lang="en-US" sz="2400" dirty="0" err="1">
                <a:latin typeface="Palatino" pitchFamily="2" charset="77"/>
                <a:ea typeface="Palatino" pitchFamily="2" charset="77"/>
              </a:rPr>
              <a:t>nd</a:t>
            </a:r>
            <a:r>
              <a:rPr lang="en-CN" sz="2400" dirty="0">
                <a:latin typeface="Palatino" pitchFamily="2" charset="77"/>
                <a:ea typeface="Palatino" pitchFamily="2" charset="77"/>
              </a:rPr>
              <a:t>      in them.</a:t>
            </a:r>
          </a:p>
          <a:p>
            <a:r>
              <a:rPr lang="en-CN" sz="2400" dirty="0">
                <a:latin typeface="Palatino" pitchFamily="2" charset="77"/>
                <a:ea typeface="Palatino" pitchFamily="2" charset="77"/>
              </a:rPr>
              <a:t>           (need to do forward computation)</a:t>
            </a:r>
          </a:p>
        </p:txBody>
      </p:sp>
      <p:pic>
        <p:nvPicPr>
          <p:cNvPr id="4" name="Picture 3" descr="\documentclass{article}&#10;\usepackage{amsmath}&#10;\pagestyle{empty}&#10;\begin{document}&#10;&#10;&#10;$y_1$&#10;&#10;\end{document}" title="IguanaTex Bitmap Display">
            <a:extLst>
              <a:ext uri="{FF2B5EF4-FFF2-40B4-BE49-F238E27FC236}">
                <a16:creationId xmlns:a16="http://schemas.microsoft.com/office/drawing/2014/main" id="{DA31A6EC-A52D-B040-9282-2454BFFB443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057" y="5437096"/>
            <a:ext cx="235006" cy="205630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&#10;$y_2$&#10;&#10;\end{document}" title="IguanaTex Bitmap Display">
            <a:extLst>
              <a:ext uri="{FF2B5EF4-FFF2-40B4-BE49-F238E27FC236}">
                <a16:creationId xmlns:a16="http://schemas.microsoft.com/office/drawing/2014/main" id="{0E7850BB-2E02-7643-A94A-7B519A2F44D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55" y="5443060"/>
            <a:ext cx="233166" cy="204020"/>
          </a:xfrm>
          <a:prstGeom prst="rect">
            <a:avLst/>
          </a:prstGeom>
        </p:spPr>
      </p:pic>
      <p:sp>
        <p:nvSpPr>
          <p:cNvPr id="10" name="矩形 5">
            <a:extLst>
              <a:ext uri="{FF2B5EF4-FFF2-40B4-BE49-F238E27FC236}">
                <a16:creationId xmlns:a16="http://schemas.microsoft.com/office/drawing/2014/main" id="{E6504FCD-30B5-4347-BB57-DB918C1848B6}"/>
              </a:ext>
            </a:extLst>
          </p:cNvPr>
          <p:cNvSpPr/>
          <p:nvPr/>
        </p:nvSpPr>
        <p:spPr>
          <a:xfrm>
            <a:off x="310020" y="198912"/>
            <a:ext cx="26778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Gradients</a:t>
            </a:r>
          </a:p>
        </p:txBody>
      </p:sp>
      <p:pic>
        <p:nvPicPr>
          <p:cNvPr id="11" name="图片 7" descr="图示&#10;&#10;描述已自动生成">
            <a:extLst>
              <a:ext uri="{FF2B5EF4-FFF2-40B4-BE49-F238E27FC236}">
                <a16:creationId xmlns:a16="http://schemas.microsoft.com/office/drawing/2014/main" id="{F97E85D0-BA0B-FD4B-AC21-9C6AC0C7B7F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04" b="14401"/>
          <a:stretch/>
        </p:blipFill>
        <p:spPr>
          <a:xfrm>
            <a:off x="7351914" y="906798"/>
            <a:ext cx="4504308" cy="2696027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begin{document}&#10;&#10;&#10;$f(\bullet)=\bullet^2$&#10;&#10;\end{document}" title="IguanaTex Bitmap Display">
            <a:extLst>
              <a:ext uri="{FF2B5EF4-FFF2-40B4-BE49-F238E27FC236}">
                <a16:creationId xmlns:a16="http://schemas.microsoft.com/office/drawing/2014/main" id="{54C7E709-426A-F344-BD9D-1A98852F648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437" y="4019640"/>
            <a:ext cx="1091841" cy="300256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begin{document}&#10;&#10;$g(\bullet)=\text{sigmoid}(\bullet)$&#10;&#10;&#10;\end{document}" title="IguanaTex Bitmap Display">
            <a:extLst>
              <a:ext uri="{FF2B5EF4-FFF2-40B4-BE49-F238E27FC236}">
                <a16:creationId xmlns:a16="http://schemas.microsoft.com/office/drawing/2014/main" id="{B08842D7-ED7F-2143-9803-E46C13360FB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402" y="4525950"/>
            <a:ext cx="19304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989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8D1220D-C3D2-44C4-8977-10E124C1F306}"/>
                  </a:ext>
                </a:extLst>
              </p:cNvPr>
              <p:cNvSpPr/>
              <p:nvPr/>
            </p:nvSpPr>
            <p:spPr>
              <a:xfrm>
                <a:off x="310020" y="1528181"/>
                <a:ext cx="8019471" cy="5010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2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zh-CN" altLang="en-US" sz="2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2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zh-CN" altLang="en-US" sz="2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𝛩</m:t>
                            </m:r>
                          </m:e>
                        </m:d>
                      </m:num>
                      <m:den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  <m:sup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bSup>
                      </m:den>
                    </m:f>
                    <m:r>
                      <a:rPr lang="zh-CN" altLang="en-US" sz="2200">
                        <a:latin typeface="Cambria Math" panose="02040503050406030204" pitchFamily="18" charset="0"/>
                      </a:rPr>
                      <m:t>=−(1−</m:t>
                    </m:r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zh-CN" altLang="en-US" sz="2200">
                        <a:latin typeface="Cambria Math" panose="02040503050406030204" pitchFamily="18" charset="0"/>
                      </a:rPr>
                      <m:t>)⋅(</m:t>
                    </m:r>
                    <m:sSub>
                      <m:sSubPr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200">
                        <a:latin typeface="Cambria Math" panose="02040503050406030204" pitchFamily="18" charset="0"/>
                      </a:rPr>
                      <m:t>⋅2(</m:t>
                    </m:r>
                    <m:sSubSup>
                      <m:sSubSupPr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  <m:sSub>
                      <m:sSubPr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20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  <m:sSub>
                      <m:sSubPr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200">
                        <a:latin typeface="Cambria Math" panose="02040503050406030204" pitchFamily="18" charset="0"/>
                      </a:rPr>
                      <m:t>)⋅</m:t>
                    </m:r>
                    <m:sSub>
                      <m:sSubPr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200">
                        <a:latin typeface="Cambria Math" panose="02040503050406030204" pitchFamily="18" charset="0"/>
                      </a:rPr>
                      <m:t>)+2</m:t>
                    </m:r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𝜆</m:t>
                    </m:r>
                    <m:sSubSup>
                      <m:sSubSupPr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</m:oMath>
                </a14:m>
                <a:endParaRPr lang="en-US" altLang="zh-CN" sz="22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2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2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zh-CN" altLang="en-US" sz="2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2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zh-CN" altLang="en-US" sz="2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𝛩</m:t>
                            </m:r>
                          </m:e>
                        </m:d>
                      </m:num>
                      <m:den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  <m:sup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bSup>
                      </m:den>
                    </m:f>
                    <m:r>
                      <a:rPr lang="zh-CN" altLang="en-US" sz="2200">
                        <a:latin typeface="Cambria Math" panose="02040503050406030204" pitchFamily="18" charset="0"/>
                      </a:rPr>
                      <m:t>=−(1−</m:t>
                    </m:r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zh-CN" altLang="en-US" sz="2200">
                        <a:latin typeface="Cambria Math" panose="02040503050406030204" pitchFamily="18" charset="0"/>
                      </a:rPr>
                      <m:t>)⋅(</m:t>
                    </m:r>
                    <m:sSub>
                      <m:sSubPr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200">
                        <a:latin typeface="Cambria Math" panose="02040503050406030204" pitchFamily="18" charset="0"/>
                      </a:rPr>
                      <m:t>⋅2(</m:t>
                    </m:r>
                    <m:sSubSup>
                      <m:sSubSupPr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  <m:sSub>
                      <m:sSubPr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20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  <m:sSub>
                      <m:sSubPr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200">
                        <a:latin typeface="Cambria Math" panose="02040503050406030204" pitchFamily="18" charset="0"/>
                      </a:rPr>
                      <m:t>)⋅</m:t>
                    </m:r>
                    <m:sSub>
                      <m:sSubPr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200">
                        <a:latin typeface="Cambria Math" panose="02040503050406030204" pitchFamily="18" charset="0"/>
                      </a:rPr>
                      <m:t>)+2</m:t>
                    </m:r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𝜆</m:t>
                    </m:r>
                    <m:sSubSup>
                      <m:sSubSupPr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</m:oMath>
                </a14:m>
                <a:endParaRPr lang="zh-CN" altLang="en-US" sz="22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2200" dirty="0"/>
                  <a:t> </a:t>
                </a:r>
                <a:r>
                  <a:rPr lang="en-US" altLang="zh-CN" sz="2200" dirty="0"/>
                  <a:t>		     </a:t>
                </a:r>
                <a14:m>
                  <m:oMath xmlns:m="http://schemas.openxmlformats.org/officeDocument/2006/math">
                    <m:r>
                      <a:rPr lang="zh-CN" altLang="en-US" sz="2200">
                        <a:latin typeface="Cambria Math" panose="02040503050406030204" pitchFamily="18" charset="0"/>
                      </a:rPr>
                      <m:t>=−2(1−</m:t>
                    </m:r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zh-CN" altLang="en-US" sz="2200">
                        <a:latin typeface="Cambria Math" panose="02040503050406030204" pitchFamily="18" charset="0"/>
                      </a:rPr>
                      <m:t>)(</m:t>
                    </m:r>
                    <m:sSub>
                      <m:sSubPr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20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  <m:sSub>
                      <m:sSubPr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20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  <m:sSub>
                      <m:sSubPr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200">
                        <a:latin typeface="Cambria Math" panose="02040503050406030204" pitchFamily="18" charset="0"/>
                      </a:rPr>
                      <m:t>)⋅</m:t>
                    </m:r>
                    <m:sSub>
                      <m:sSubPr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200">
                        <a:latin typeface="Cambria Math" panose="02040503050406030204" pitchFamily="18" charset="0"/>
                      </a:rPr>
                      <m:t>)+2</m:t>
                    </m:r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𝜆</m:t>
                    </m:r>
                    <m:sSubSup>
                      <m:sSubSupPr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</m:oMath>
                </a14:m>
                <a:endParaRPr lang="zh-CN" altLang="en-US" sz="22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2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2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zh-CN" altLang="en-US" sz="2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2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zh-CN" altLang="en-US" sz="2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𝛩</m:t>
                            </m:r>
                          </m:e>
                        </m:d>
                      </m:num>
                      <m:den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  <m:sup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bSup>
                      </m:den>
                    </m:f>
                    <m:r>
                      <a:rPr lang="zh-CN" altLang="en-US" sz="2200">
                        <a:latin typeface="Cambria Math" panose="02040503050406030204" pitchFamily="18" charset="0"/>
                      </a:rPr>
                      <m:t>=−2(1−</m:t>
                    </m:r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zh-CN" altLang="en-US" sz="2200">
                        <a:latin typeface="Cambria Math" panose="02040503050406030204" pitchFamily="18" charset="0"/>
                      </a:rPr>
                      <m:t>)(</m:t>
                    </m:r>
                    <m:sSub>
                      <m:sSubPr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20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  <m:sSub>
                      <m:sSubPr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20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  <m:sSub>
                      <m:sSubPr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200">
                        <a:latin typeface="Cambria Math" panose="02040503050406030204" pitchFamily="18" charset="0"/>
                      </a:rPr>
                      <m:t>)⋅</m:t>
                    </m:r>
                    <m:sSub>
                      <m:sSubPr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200">
                        <a:latin typeface="Cambria Math" panose="02040503050406030204" pitchFamily="18" charset="0"/>
                      </a:rPr>
                      <m:t>)+2</m:t>
                    </m:r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𝜆</m:t>
                    </m:r>
                    <m:sSubSup>
                      <m:sSubSupPr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</m:oMath>
                </a14:m>
                <a:endParaRPr lang="zh-CN" altLang="en-US" sz="22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2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2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zh-CN" altLang="en-US" sz="2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2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zh-CN" altLang="en-US" sz="2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𝛩</m:t>
                            </m:r>
                          </m:e>
                        </m:d>
                      </m:num>
                      <m:den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  <m:sup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bSup>
                      </m:den>
                    </m:f>
                    <m:r>
                      <a:rPr lang="zh-CN" altLang="en-US" sz="2200">
                        <a:latin typeface="Cambria Math" panose="02040503050406030204" pitchFamily="18" charset="0"/>
                      </a:rPr>
                      <m:t>=−2(1−</m:t>
                    </m:r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zh-CN" altLang="en-US" sz="2200">
                        <a:latin typeface="Cambria Math" panose="02040503050406030204" pitchFamily="18" charset="0"/>
                      </a:rPr>
                      <m:t>)(</m:t>
                    </m:r>
                    <m:sSub>
                      <m:sSubPr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20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  <m:sup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  <m:sSub>
                      <m:sSubPr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20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  <m:sup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  <m:sSub>
                      <m:sSubPr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200">
                        <a:latin typeface="Cambria Math" panose="02040503050406030204" pitchFamily="18" charset="0"/>
                      </a:rPr>
                      <m:t>)⋅</m:t>
                    </m:r>
                    <m:sSub>
                      <m:sSubPr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200">
                        <a:latin typeface="Cambria Math" panose="02040503050406030204" pitchFamily="18" charset="0"/>
                      </a:rPr>
                      <m:t>)+2</m:t>
                    </m:r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𝜆</m:t>
                    </m:r>
                    <m:sSubSup>
                      <m:sSubSupPr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  <m:sup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</m:oMath>
                </a14:m>
                <a:endParaRPr lang="zh-CN" altLang="en-US" sz="22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2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2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zh-CN" altLang="en-US" sz="2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2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zh-CN" altLang="en-US" sz="2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𝛩</m:t>
                            </m:r>
                          </m:e>
                        </m:d>
                      </m:num>
                      <m:den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  <m:sup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bSup>
                      </m:den>
                    </m:f>
                    <m:r>
                      <a:rPr lang="zh-CN" altLang="en-US" sz="2200">
                        <a:latin typeface="Cambria Math" panose="02040503050406030204" pitchFamily="18" charset="0"/>
                      </a:rPr>
                      <m:t>=−2(1−</m:t>
                    </m:r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zh-CN" altLang="en-US" sz="2200">
                        <a:latin typeface="Cambria Math" panose="02040503050406030204" pitchFamily="18" charset="0"/>
                      </a:rPr>
                      <m:t>)(</m:t>
                    </m:r>
                    <m:sSub>
                      <m:sSubPr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20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  <m:sup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  <m:sSub>
                      <m:sSubPr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20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  <m:sup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  <m:sSub>
                      <m:sSubPr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200">
                        <a:latin typeface="Cambria Math" panose="02040503050406030204" pitchFamily="18" charset="0"/>
                      </a:rPr>
                      <m:t>)⋅</m:t>
                    </m:r>
                    <m:sSub>
                      <m:sSubPr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200">
                        <a:latin typeface="Cambria Math" panose="02040503050406030204" pitchFamily="18" charset="0"/>
                      </a:rPr>
                      <m:t>)+2</m:t>
                    </m:r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𝜆</m:t>
                    </m:r>
                    <m:sSubSup>
                      <m:sSubSupPr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  <m:sup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bSup>
                  </m:oMath>
                </a14:m>
                <a:endParaRPr lang="zh-CN" altLang="en-US" sz="22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8D1220D-C3D2-44C4-8977-10E124C1F3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20" y="1528181"/>
                <a:ext cx="8019471" cy="5010731"/>
              </a:xfrm>
              <a:prstGeom prst="rect">
                <a:avLst/>
              </a:prstGeom>
              <a:blipFill>
                <a:blip r:embed="rId4"/>
                <a:stretch>
                  <a:fillRect t="-1768" b="-454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AAC8E77B-C3E8-3F48-A3AC-2E31E3CD27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33</a:t>
            </a:fld>
            <a:endParaRPr lang="zh-CN" altLang="en-US"/>
          </a:p>
        </p:txBody>
      </p:sp>
      <p:sp>
        <p:nvSpPr>
          <p:cNvPr id="5" name="矩形 5">
            <a:extLst>
              <a:ext uri="{FF2B5EF4-FFF2-40B4-BE49-F238E27FC236}">
                <a16:creationId xmlns:a16="http://schemas.microsoft.com/office/drawing/2014/main" id="{4F916538-9253-D04A-91E1-3F27B744F2C9}"/>
              </a:ext>
            </a:extLst>
          </p:cNvPr>
          <p:cNvSpPr/>
          <p:nvPr/>
        </p:nvSpPr>
        <p:spPr>
          <a:xfrm>
            <a:off x="310020" y="198912"/>
            <a:ext cx="26778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Gradients</a:t>
            </a:r>
          </a:p>
        </p:txBody>
      </p:sp>
      <p:pic>
        <p:nvPicPr>
          <p:cNvPr id="6" name="图片 7" descr="图示&#10;&#10;描述已自动生成">
            <a:extLst>
              <a:ext uri="{FF2B5EF4-FFF2-40B4-BE49-F238E27FC236}">
                <a16:creationId xmlns:a16="http://schemas.microsoft.com/office/drawing/2014/main" id="{C8F5DE1F-9B93-814B-8369-BEED431C33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04" b="14401"/>
          <a:stretch/>
        </p:blipFill>
        <p:spPr>
          <a:xfrm>
            <a:off x="7687692" y="1759588"/>
            <a:ext cx="4504308" cy="2696027"/>
          </a:xfrm>
          <a:prstGeom prst="rect">
            <a:avLst/>
          </a:prstGeom>
        </p:spPr>
      </p:pic>
      <p:pic>
        <p:nvPicPr>
          <p:cNvPr id="10" name="Picture 9" descr="\documentclass{article}&#10;\usepackage{amsmath}&#10;\pagestyle{empty}&#10;\begin{document}&#10;&#10;&#10;$f(\bullet)=\bullet^2$&#10;&#10;\end{document}" title="IguanaTex Bitmap Display">
            <a:extLst>
              <a:ext uri="{FF2B5EF4-FFF2-40B4-BE49-F238E27FC236}">
                <a16:creationId xmlns:a16="http://schemas.microsoft.com/office/drawing/2014/main" id="{FB4792F7-CAE3-B545-A937-6ED0716AD52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215" y="4872430"/>
            <a:ext cx="1091841" cy="300256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begin{document}&#10;&#10;$g(\bullet)=\text{sigmoid}(\bullet)$&#10;&#10;&#10;\end{document}" title="IguanaTex Bitmap Display">
            <a:extLst>
              <a:ext uri="{FF2B5EF4-FFF2-40B4-BE49-F238E27FC236}">
                <a16:creationId xmlns:a16="http://schemas.microsoft.com/office/drawing/2014/main" id="{878AD1C3-E73A-1046-98DC-689470546A1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180" y="5378740"/>
            <a:ext cx="1930400" cy="25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8D18C2F-EB29-7F43-8ED8-122F8003833B}"/>
                  </a:ext>
                </a:extLst>
              </p:cNvPr>
              <p:cNvSpPr txBox="1"/>
              <p:nvPr/>
            </p:nvSpPr>
            <p:spPr>
              <a:xfrm>
                <a:off x="412124" y="1066516"/>
                <a:ext cx="42884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N" sz="2400" dirty="0">
                    <a:latin typeface="Palatino" pitchFamily="2" charset="77"/>
                    <a:ea typeface="Palatino" pitchFamily="2" charset="77"/>
                  </a:rPr>
                  <a:t>The local gradients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N" sz="2400" b="1" i="1" smtClean="0">
                            <a:latin typeface="Cambria Math" panose="02040503050406030204" pitchFamily="18" charset="0"/>
                            <a:ea typeface="Palatino" pitchFamily="2" charset="77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Palatino" pitchFamily="2" charset="77"/>
                          </a:rPr>
                          <m:t>𝑾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Palatino" pitchFamily="2" charset="77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CN" sz="2400" b="1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CN" sz="2400" dirty="0">
                    <a:latin typeface="Palatino" pitchFamily="2" charset="77"/>
                    <a:ea typeface="Palatino" pitchFamily="2" charset="77"/>
                  </a:rPr>
                  <a:t>are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8D18C2F-EB29-7F43-8ED8-122F80038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24" y="1066516"/>
                <a:ext cx="4288418" cy="461665"/>
              </a:xfrm>
              <a:prstGeom prst="rect">
                <a:avLst/>
              </a:prstGeom>
              <a:blipFill>
                <a:blip r:embed="rId8"/>
                <a:stretch>
                  <a:fillRect l="-2360" t="-10811" r="-590" b="-2973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57886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/>
              <p:nvPr/>
            </p:nvSpPr>
            <p:spPr>
              <a:xfrm>
                <a:off x="710523" y="971079"/>
                <a:ext cx="8874781" cy="4283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Cambria Math" panose="02040503050406030204" pitchFamily="18" charset="0"/>
                  </a:rPr>
                  <a:t>In matrix vector notation</a:t>
                </a:r>
              </a:p>
              <a:p>
                <a:endParaRPr lang="en-US" altLang="zh-CN" sz="240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𝛩</m:t>
                            </m:r>
                          </m:e>
                        </m:d>
                      </m:num>
                      <m:den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𝐮</m:t>
                        </m:r>
                      </m:den>
                    </m:f>
                    <m:r>
                      <m:rPr>
                        <m:nor/>
                      </m:rPr>
                      <a:rPr lang="zh-CN" altLang="en-US" sz="2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d>
                              <m:d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𝛩</m:t>
                                </m:r>
                              </m:e>
                            </m:d>
                          </m:num>
                          <m:den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d>
                              <m:d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𝛩</m:t>
                                </m:r>
                              </m:e>
                            </m:d>
                          </m:num>
                          <m:den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altLang="zh-CN" sz="2400" dirty="0"/>
                  <a:t> </a:t>
                </a:r>
              </a:p>
              <a:p>
                <a:r>
                  <a:rPr lang="zh-CN" altLang="en-US" sz="2400" dirty="0"/>
                  <a:t> </a:t>
                </a:r>
                <a14:m>
                  <m:oMath xmlns:m="http://schemas.openxmlformats.org/officeDocument/2006/math">
                    <m:r>
                      <a:rPr lang="zh-CN" altLang="en-US" sz="24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−(1−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,−(1−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zh-CN" altLang="en-US" sz="2400" dirty="0"/>
              </a:p>
              <a:p>
                <a14:m>
                  <m:oMath xmlns:m="http://schemas.openxmlformats.org/officeDocument/2006/math">
                    <m:r>
                      <a:rPr lang="zh-CN" altLang="en-US" sz="2400">
                        <a:latin typeface="Cambria Math" panose="02040503050406030204" pitchFamily="18" charset="0"/>
                      </a:rPr>
                      <m:t>=−(1−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400" b="1">
                        <a:latin typeface="Cambria Math" panose="02040503050406030204" pitchFamily="18" charset="0"/>
                      </a:rPr>
                      <m:t>𝐲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+2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zh-CN" altLang="en-US" sz="2400" b="1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altLang="zh-CN" sz="2400" dirty="0"/>
                  <a:t> </a:t>
                </a:r>
              </a:p>
              <a:p>
                <a:endParaRPr lang="zh-CN" altLang="en-US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𝛩</m:t>
                            </m:r>
                          </m:e>
                        </m:d>
                      </m:num>
                      <m:den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400" b="1"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p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den>
                    </m:f>
                    <m:r>
                      <a:rPr lang="zh-CN" altLang="en-US" sz="24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d>
                                    <m:dPr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400" b="1"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zh-CN" altLang="en-US" sz="240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zh-CN" altLang="en-US" sz="240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𝛩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Sup>
                                    <m:sSubSupPr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zh-CN" altLang="en-US" sz="2400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sub>
                                    <m:sup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d>
                                    <m:dPr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400" b="1"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zh-CN" altLang="en-US" sz="240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zh-CN" altLang="en-US" sz="240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𝛩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Sup>
                                    <m:sSubSupPr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zh-CN" altLang="en-US" sz="2400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  <m:sup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d>
                                    <m:dPr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400" b="1"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zh-CN" altLang="en-US" sz="240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zh-CN" altLang="en-US" sz="240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𝛩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Sup>
                                    <m:sSubSupPr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zh-CN" altLang="en-US" sz="2400"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sub>
                                    <m:sup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d>
                                    <m:dPr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400" b="1"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zh-CN" altLang="en-US" sz="240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zh-CN" altLang="en-US" sz="240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𝛩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Sup>
                                    <m:sSubSupPr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zh-CN" altLang="en-US" sz="2400">
                                          <a:latin typeface="Cambria Math" panose="02040503050406030204" pitchFamily="18" charset="0"/>
                                        </a:rPr>
                                        <m:t>22</m:t>
                                      </m:r>
                                    </m:sub>
                                    <m:sup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en-US" sz="2400" dirty="0"/>
                  <a:t> </a:t>
                </a:r>
                <a:endParaRPr lang="en-US" altLang="zh-CN" sz="2400" dirty="0"/>
              </a:p>
              <a:p>
                <a:endParaRPr lang="zh-CN" altLang="en-US" sz="2400" baseline="-250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23" y="971079"/>
                <a:ext cx="8874781" cy="4283609"/>
              </a:xfrm>
              <a:prstGeom prst="rect">
                <a:avLst/>
              </a:prstGeom>
              <a:blipFill>
                <a:blip r:embed="rId4"/>
                <a:stretch>
                  <a:fillRect l="-1144" t="-118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EDDB4315-7EE7-48E4-A288-02B872B82773}"/>
              </a:ext>
            </a:extLst>
          </p:cNvPr>
          <p:cNvSpPr/>
          <p:nvPr/>
        </p:nvSpPr>
        <p:spPr>
          <a:xfrm>
            <a:off x="230814" y="153761"/>
            <a:ext cx="8165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Matrix-vector Notation of Gradients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913584D-091C-4FD3-A46B-FD42F2EA36CC}"/>
                  </a:ext>
                </a:extLst>
              </p:cNvPr>
              <p:cNvSpPr txBox="1"/>
              <p:nvPr/>
            </p:nvSpPr>
            <p:spPr>
              <a:xfrm>
                <a:off x="1815724" y="5023855"/>
                <a:ext cx="37959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=−2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</m:d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913584D-091C-4FD3-A46B-FD42F2EA3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724" y="5023855"/>
                <a:ext cx="3795976" cy="461665"/>
              </a:xfrm>
              <a:prstGeom prst="rect">
                <a:avLst/>
              </a:prstGeom>
              <a:blipFill>
                <a:blip r:embed="rId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7722B98-46C8-B243-9F5D-200AD3BF59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34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D04AA1-6AB8-8E40-9D26-43ED39BD446F}"/>
              </a:ext>
            </a:extLst>
          </p:cNvPr>
          <p:cNvSpPr txBox="1"/>
          <p:nvPr/>
        </p:nvSpPr>
        <p:spPr>
          <a:xfrm>
            <a:off x="710523" y="5798691"/>
            <a:ext cx="105008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mbria Math" panose="02040503050406030204" pitchFamily="18" charset="0"/>
              </a:rPr>
              <a:t>Cannot do direct vector-level and matrix-level gradient calculation.</a:t>
            </a:r>
          </a:p>
        </p:txBody>
      </p:sp>
      <p:pic>
        <p:nvPicPr>
          <p:cNvPr id="10" name="图片 7" descr="图示&#10;&#10;描述已自动生成">
            <a:extLst>
              <a:ext uri="{FF2B5EF4-FFF2-40B4-BE49-F238E27FC236}">
                <a16:creationId xmlns:a16="http://schemas.microsoft.com/office/drawing/2014/main" id="{E7835721-B855-A449-90AD-BBF4EAFB2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04" b="14401"/>
          <a:stretch/>
        </p:blipFill>
        <p:spPr>
          <a:xfrm>
            <a:off x="7067798" y="1477530"/>
            <a:ext cx="4504308" cy="2696027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begin{document}&#10;&#10;&#10;$f(\bullet)=\bullet^2$&#10;&#10;\end{document}" title="IguanaTex Bitmap Display">
            <a:extLst>
              <a:ext uri="{FF2B5EF4-FFF2-40B4-BE49-F238E27FC236}">
                <a16:creationId xmlns:a16="http://schemas.microsoft.com/office/drawing/2014/main" id="{2A086B75-731A-7C46-B01D-1F8B08A17CF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21" y="4590372"/>
            <a:ext cx="1091841" cy="300256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begin{document}&#10;&#10;$g(\bullet)=\text{sigmoid}(\bullet)$&#10;&#10;&#10;\end{document}" title="IguanaTex Bitmap Display">
            <a:extLst>
              <a:ext uri="{FF2B5EF4-FFF2-40B4-BE49-F238E27FC236}">
                <a16:creationId xmlns:a16="http://schemas.microsoft.com/office/drawing/2014/main" id="{E53651C2-8554-3D46-AEDE-56FBCF8A693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286" y="5096682"/>
            <a:ext cx="19304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843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0F5D542A-83D4-472F-939A-2FFAABFB6848}"/>
              </a:ext>
            </a:extLst>
          </p:cNvPr>
          <p:cNvSpPr/>
          <p:nvPr/>
        </p:nvSpPr>
        <p:spPr>
          <a:xfrm>
            <a:off x="692944" y="1144179"/>
            <a:ext cx="1108352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The above process is </a:t>
            </a:r>
            <a:r>
              <a:rPr lang="en-US" altLang="zh-CN" sz="2400" i="1" dirty="0">
                <a:latin typeface="Palatino"/>
              </a:rPr>
              <a:t>tedious</a:t>
            </a:r>
            <a:r>
              <a:rPr lang="en-US" altLang="zh-CN" sz="2400" dirty="0">
                <a:latin typeface="Palatino"/>
              </a:rPr>
              <a:t> for large neural nets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DDB4315-7EE7-48E4-A288-02B872B82773}"/>
              </a:ext>
            </a:extLst>
          </p:cNvPr>
          <p:cNvSpPr/>
          <p:nvPr/>
        </p:nvSpPr>
        <p:spPr>
          <a:xfrm>
            <a:off x="323984" y="175815"/>
            <a:ext cx="62909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Back-propagation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0DB1315B-2670-694D-9B57-F1A64BED65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5392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0F5D542A-83D4-472F-939A-2FFAABFB6848}"/>
              </a:ext>
            </a:extLst>
          </p:cNvPr>
          <p:cNvSpPr/>
          <p:nvPr/>
        </p:nvSpPr>
        <p:spPr>
          <a:xfrm>
            <a:off x="692944" y="1144179"/>
            <a:ext cx="11083529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The above process is </a:t>
            </a:r>
            <a:r>
              <a:rPr lang="en-US" altLang="zh-CN" sz="2400" i="1" dirty="0">
                <a:latin typeface="Palatino"/>
              </a:rPr>
              <a:t>tedious</a:t>
            </a:r>
            <a:r>
              <a:rPr lang="en-US" altLang="zh-CN" sz="2400" dirty="0">
                <a:latin typeface="Palatino"/>
              </a:rPr>
              <a:t> for large neural nets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Solution: perform </a:t>
            </a:r>
            <a:r>
              <a:rPr lang="en-US" altLang="zh-CN" sz="2400" b="1" dirty="0">
                <a:latin typeface="Palatino"/>
              </a:rPr>
              <a:t>modularized</a:t>
            </a:r>
            <a:r>
              <a:rPr lang="en-US" altLang="zh-CN" sz="2400" dirty="0">
                <a:latin typeface="Palatino"/>
              </a:rPr>
              <a:t> and incremental gradient calculation</a:t>
            </a:r>
          </a:p>
          <a:p>
            <a:pPr lvl="1">
              <a:lnSpc>
                <a:spcPct val="150000"/>
              </a:lnSpc>
            </a:pPr>
            <a:r>
              <a:rPr lang="en-US" altLang="zh-CN" sz="2400" dirty="0">
                <a:latin typeface="Palatino"/>
              </a:rPr>
              <a:t>Chain rule! 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Back-propagation allows modularization of neural network components in deep networks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the forward computation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the back-propagation rule</a:t>
            </a:r>
          </a:p>
          <a:p>
            <a:pPr marL="1257300" lvl="2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the partial derivative of the loss with respect to the </a:t>
            </a:r>
            <a:r>
              <a:rPr lang="en-US" altLang="zh-CN" sz="2400" b="1" dirty="0">
                <a:latin typeface="Palatino"/>
              </a:rPr>
              <a:t>model parameters</a:t>
            </a:r>
          </a:p>
          <a:p>
            <a:pPr marL="1257300" lvl="2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the partial derivative of the loss with respect to the </a:t>
            </a:r>
            <a:r>
              <a:rPr lang="en-US" altLang="zh-CN" sz="2400" b="1" dirty="0">
                <a:latin typeface="Palatino"/>
              </a:rPr>
              <a:t>input</a:t>
            </a:r>
            <a:r>
              <a:rPr lang="en-US" altLang="zh-CN" sz="2400" dirty="0">
                <a:latin typeface="Palatino"/>
              </a:rPr>
              <a:t> layer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DDB4315-7EE7-48E4-A288-02B872B82773}"/>
              </a:ext>
            </a:extLst>
          </p:cNvPr>
          <p:cNvSpPr/>
          <p:nvPr/>
        </p:nvSpPr>
        <p:spPr>
          <a:xfrm>
            <a:off x="323984" y="175815"/>
            <a:ext cx="62909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Back-propagation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0DB1315B-2670-694D-9B57-F1A64BED65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36</a:t>
            </a:fld>
            <a:endParaRPr lang="zh-CN" altLang="en-US"/>
          </a:p>
        </p:txBody>
      </p:sp>
      <p:pic>
        <p:nvPicPr>
          <p:cNvPr id="3" name="Picture 2" descr="\documentclass{article}&#10;\usepackage{amsmath}&#10;\pagestyle{empty}&#10;\begin{document}&#10;&#10;$\frac{\partial L}{\partial w_{11}^y}=\frac{\partial L}{\partial o} \cdot \frac{\partial o}{\partial y_1} \cdot \frac{\partial y_1}{\partial w_{11}^y}$&#10;&#10;&#10;\end{document}" title="IguanaTex Bitmap Display">
            <a:extLst>
              <a:ext uri="{FF2B5EF4-FFF2-40B4-BE49-F238E27FC236}">
                <a16:creationId xmlns:a16="http://schemas.microsoft.com/office/drawing/2014/main" id="{AF4DE34B-8151-DB47-A313-2CD7D5F479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80" y="2373021"/>
            <a:ext cx="2613829" cy="44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664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0F5D542A-83D4-472F-939A-2FFAABFB6848}"/>
              </a:ext>
            </a:extLst>
          </p:cNvPr>
          <p:cNvSpPr/>
          <p:nvPr/>
        </p:nvSpPr>
        <p:spPr>
          <a:xfrm>
            <a:off x="1171035" y="1477786"/>
            <a:ext cx="770774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/>
              </a:rPr>
              <a:t>The</a:t>
            </a:r>
            <a:r>
              <a:rPr lang="zh-CN" altLang="en-US" sz="2400" dirty="0">
                <a:latin typeface="Palatino"/>
              </a:rPr>
              <a:t> </a:t>
            </a:r>
            <a:r>
              <a:rPr lang="en-US" altLang="zh-CN" sz="2400" dirty="0">
                <a:latin typeface="Palatino"/>
              </a:rPr>
              <a:t>two</a:t>
            </a:r>
            <a:r>
              <a:rPr lang="zh-CN" altLang="en-US" sz="2400" dirty="0">
                <a:latin typeface="Palatino"/>
              </a:rPr>
              <a:t> </a:t>
            </a:r>
            <a:r>
              <a:rPr lang="en-US" altLang="zh-CN" sz="2400" dirty="0">
                <a:latin typeface="Palatino"/>
              </a:rPr>
              <a:t>steps</a:t>
            </a:r>
            <a:endParaRPr lang="zh-CN" altLang="en-US" sz="2400" dirty="0">
              <a:latin typeface="Palatino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DDB4315-7EE7-48E4-A288-02B872B82773}"/>
              </a:ext>
            </a:extLst>
          </p:cNvPr>
          <p:cNvSpPr/>
          <p:nvPr/>
        </p:nvSpPr>
        <p:spPr>
          <a:xfrm>
            <a:off x="316639" y="188200"/>
            <a:ext cx="7535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Computation Graph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5C2C396-498E-7F4C-8311-17DA634DC348}"/>
              </a:ext>
            </a:extLst>
          </p:cNvPr>
          <p:cNvGrpSpPr/>
          <p:nvPr/>
        </p:nvGrpSpPr>
        <p:grpSpPr>
          <a:xfrm>
            <a:off x="2100164" y="2448781"/>
            <a:ext cx="8515350" cy="3187733"/>
            <a:chOff x="1919860" y="2701536"/>
            <a:chExt cx="8515350" cy="3187733"/>
          </a:xfrm>
        </p:grpSpPr>
        <p:pic>
          <p:nvPicPr>
            <p:cNvPr id="13" name="图片 3" descr="图示&#10;&#10;描述已自动生成">
              <a:extLst>
                <a:ext uri="{FF2B5EF4-FFF2-40B4-BE49-F238E27FC236}">
                  <a16:creationId xmlns:a16="http://schemas.microsoft.com/office/drawing/2014/main" id="{F9A23BA1-7434-8B4D-893A-3C91E835C8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833"/>
            <a:stretch/>
          </p:blipFill>
          <p:spPr>
            <a:xfrm>
              <a:off x="1919860" y="2701536"/>
              <a:ext cx="8515350" cy="268243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0864C2F-F0C5-1F4D-A183-3783A231C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51806" y="5305069"/>
              <a:ext cx="2887544" cy="584200"/>
            </a:xfrm>
            <a:prstGeom prst="rect">
              <a:avLst/>
            </a:prstGeom>
          </p:spPr>
        </p:pic>
      </p:grp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20EAD805-5FE6-B34A-8618-7FEFE4681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37</a:t>
            </a:fld>
            <a:endParaRPr lang="zh-CN" altLang="en-US"/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DD28F283-DF51-494F-B682-FEE2C7958601}"/>
              </a:ext>
            </a:extLst>
          </p:cNvPr>
          <p:cNvSpPr/>
          <p:nvPr/>
        </p:nvSpPr>
        <p:spPr>
          <a:xfrm>
            <a:off x="2281706" y="5244286"/>
            <a:ext cx="2743200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000" dirty="0">
                <a:latin typeface="Palatino"/>
              </a:rPr>
              <a:t>(a) forward values</a:t>
            </a:r>
            <a:endParaRPr lang="zh-CN" altLang="en-US" sz="2000" dirty="0">
              <a:latin typeface="Palatino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A0813DB7-5E1A-9F40-B0A9-1C63AD78A858}"/>
              </a:ext>
            </a:extLst>
          </p:cNvPr>
          <p:cNvSpPr/>
          <p:nvPr/>
        </p:nvSpPr>
        <p:spPr>
          <a:xfrm>
            <a:off x="7239000" y="5244286"/>
            <a:ext cx="2743200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000" dirty="0">
                <a:latin typeface="Palatino"/>
              </a:rPr>
              <a:t>(b) gradients</a:t>
            </a:r>
            <a:endParaRPr lang="zh-CN" altLang="en-US" sz="2000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2310744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0F5D542A-83D4-472F-939A-2FFAABFB6848}"/>
              </a:ext>
            </a:extLst>
          </p:cNvPr>
          <p:cNvSpPr/>
          <p:nvPr/>
        </p:nvSpPr>
        <p:spPr>
          <a:xfrm>
            <a:off x="263770" y="1611949"/>
            <a:ext cx="7275208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For each layer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the structure – input to output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the input --  gradient on output nodes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compute the partial derivative with respect to </a:t>
            </a:r>
          </a:p>
          <a:p>
            <a:pPr marL="1257300" lvl="2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the </a:t>
            </a:r>
            <a:r>
              <a:rPr lang="en-US" altLang="zh-CN" sz="2400" b="1" dirty="0">
                <a:latin typeface="Palatino"/>
              </a:rPr>
              <a:t>model parameters</a:t>
            </a:r>
          </a:p>
          <a:p>
            <a:pPr marL="1257300" lvl="2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the </a:t>
            </a:r>
            <a:r>
              <a:rPr lang="en-US" altLang="zh-CN" sz="2400" b="1" dirty="0">
                <a:latin typeface="Palatino"/>
              </a:rPr>
              <a:t>input</a:t>
            </a:r>
            <a:r>
              <a:rPr lang="en-US" altLang="zh-CN" sz="2400" dirty="0">
                <a:latin typeface="Palatino"/>
              </a:rPr>
              <a:t> nodes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DDB4315-7EE7-48E4-A288-02B872B82773}"/>
              </a:ext>
            </a:extLst>
          </p:cNvPr>
          <p:cNvSpPr/>
          <p:nvPr/>
        </p:nvSpPr>
        <p:spPr>
          <a:xfrm>
            <a:off x="232975" y="147705"/>
            <a:ext cx="62909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Back-propagation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55248B-1258-BF48-89E6-300696824634}"/>
              </a:ext>
            </a:extLst>
          </p:cNvPr>
          <p:cNvSpPr txBox="1"/>
          <p:nvPr/>
        </p:nvSpPr>
        <p:spPr>
          <a:xfrm>
            <a:off x="7301067" y="899179"/>
            <a:ext cx="2841859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等线" panose="02010600030101010101" pitchFamily="2" charset="-122"/>
                <a:cs typeface="+mn-cs"/>
              </a:rPr>
              <a:t>L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等线" panose="02010600030101010101" pitchFamily="2" charset="-122"/>
                <a:cs typeface="+mn-cs"/>
              </a:rPr>
              <a:t> 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等线" panose="02010600030101010101" pitchFamily="2" charset="-122"/>
                <a:cs typeface="+mn-cs"/>
              </a:rPr>
              <a:t>overall loss</a:t>
            </a:r>
          </a:p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altLang="zh-CN" sz="2400" dirty="0">
                <a:solidFill>
                  <a:prstClr val="black"/>
                </a:solidFill>
                <a:latin typeface="Palatino"/>
                <a:ea typeface="等线" panose="02010600030101010101" pitchFamily="2" charset="-122"/>
              </a:rPr>
              <a:t>Layer structure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E3C6FE-A5D7-AA4F-874F-AF0346881A86}"/>
              </a:ext>
            </a:extLst>
          </p:cNvPr>
          <p:cNvSpPr txBox="1"/>
          <p:nvPr/>
        </p:nvSpPr>
        <p:spPr>
          <a:xfrm>
            <a:off x="7273194" y="4134027"/>
            <a:ext cx="115884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等线" panose="02010600030101010101" pitchFamily="2" charset="-122"/>
                <a:cs typeface="+mn-cs"/>
              </a:rPr>
              <a:t>Given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7DD4FC-E01F-A843-A9D0-24D35729D39E}"/>
              </a:ext>
            </a:extLst>
          </p:cNvPr>
          <p:cNvSpPr txBox="1"/>
          <p:nvPr/>
        </p:nvSpPr>
        <p:spPr>
          <a:xfrm>
            <a:off x="7273194" y="4903663"/>
            <a:ext cx="170748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等线" panose="02010600030101010101" pitchFamily="2" charset="-122"/>
                <a:cs typeface="+mn-cs"/>
              </a:rPr>
              <a:t>Calculate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1C123504-94E1-B74D-ABDA-FBD409E022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38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4EE6C4-7194-2148-9C4F-CDE2BBE44DFF}"/>
                  </a:ext>
                </a:extLst>
              </p:cNvPr>
              <p:cNvSpPr txBox="1"/>
              <p:nvPr/>
            </p:nvSpPr>
            <p:spPr>
              <a:xfrm>
                <a:off x="8432035" y="4207508"/>
                <a:ext cx="491994" cy="526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4EE6C4-7194-2148-9C4F-CDE2BBE44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035" y="4207508"/>
                <a:ext cx="491994" cy="526683"/>
              </a:xfrm>
              <a:prstGeom prst="rect">
                <a:avLst/>
              </a:prstGeom>
              <a:blipFill>
                <a:blip r:embed="rId2"/>
                <a:stretch>
                  <a:fillRect l="-7500" t="-2381" r="-15000" b="-3095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85CAFA-5E3B-8C4F-8B3F-C231898DA82C}"/>
                  </a:ext>
                </a:extLst>
              </p:cNvPr>
              <p:cNvSpPr txBox="1"/>
              <p:nvPr/>
            </p:nvSpPr>
            <p:spPr>
              <a:xfrm>
                <a:off x="8810430" y="4977144"/>
                <a:ext cx="445122" cy="5287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85CAFA-5E3B-8C4F-8B3F-C231898DA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0430" y="4977144"/>
                <a:ext cx="445122" cy="528799"/>
              </a:xfrm>
              <a:prstGeom prst="rect">
                <a:avLst/>
              </a:prstGeom>
              <a:blipFill>
                <a:blip r:embed="rId3"/>
                <a:stretch>
                  <a:fillRect l="-11111" t="-2326" r="-19444" b="-302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D88A964-4A50-5947-BE82-09EDEE0DAA59}"/>
              </a:ext>
            </a:extLst>
          </p:cNvPr>
          <p:cNvSpPr txBox="1"/>
          <p:nvPr/>
        </p:nvSpPr>
        <p:spPr>
          <a:xfrm>
            <a:off x="9313302" y="5070363"/>
            <a:ext cx="31209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等线" panose="02010600030101010101" pitchFamily="2" charset="-122"/>
                <a:cs typeface="+mn-cs"/>
              </a:rPr>
              <a:t>——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等线" panose="02010600030101010101" pitchFamily="2" charset="-122"/>
                <a:cs typeface="+mn-cs"/>
              </a:rPr>
              <a:t> 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等线" panose="02010600030101010101" pitchFamily="2" charset="-122"/>
                <a:cs typeface="+mn-cs"/>
              </a:rPr>
              <a:t>for previous layer</a:t>
            </a:r>
            <a:endParaRPr lang="en-C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3C0279-D184-2242-97A1-CFE1808C0426}"/>
                  </a:ext>
                </a:extLst>
              </p:cNvPr>
              <p:cNvSpPr txBox="1"/>
              <p:nvPr/>
            </p:nvSpPr>
            <p:spPr>
              <a:xfrm>
                <a:off x="8808779" y="5775158"/>
                <a:ext cx="409792" cy="526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W</m:t>
                          </m:r>
                        </m:den>
                      </m:f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3C0279-D184-2242-97A1-CFE1808C0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779" y="5775158"/>
                <a:ext cx="409792" cy="526683"/>
              </a:xfrm>
              <a:prstGeom prst="rect">
                <a:avLst/>
              </a:prstGeom>
              <a:blipFill>
                <a:blip r:embed="rId4"/>
                <a:stretch>
                  <a:fillRect l="-12121" t="-2326" r="-12121" b="-1395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6D32D29F-44F5-4644-A035-C8D3E35D5CEB}"/>
              </a:ext>
            </a:extLst>
          </p:cNvPr>
          <p:cNvSpPr txBox="1"/>
          <p:nvPr/>
        </p:nvSpPr>
        <p:spPr>
          <a:xfrm>
            <a:off x="9313302" y="5897570"/>
            <a:ext cx="31209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等线" panose="02010600030101010101" pitchFamily="2" charset="-122"/>
                <a:cs typeface="+mn-cs"/>
              </a:rPr>
              <a:t>——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等线" panose="02010600030101010101" pitchFamily="2" charset="-122"/>
                <a:cs typeface="+mn-cs"/>
              </a:rPr>
              <a:t> 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等线" panose="02010600030101010101" pitchFamily="2" charset="-122"/>
                <a:cs typeface="+mn-cs"/>
              </a:rPr>
              <a:t>for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等线" panose="02010600030101010101" pitchFamily="2" charset="-122"/>
                <a:cs typeface="+mn-cs"/>
              </a:rPr>
              <a:t>parameter</a:t>
            </a:r>
            <a:endParaRPr lang="en-CN" sz="20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B90C6C2-F7D7-4141-BB3A-1C173BD3A6FF}"/>
              </a:ext>
            </a:extLst>
          </p:cNvPr>
          <p:cNvGrpSpPr/>
          <p:nvPr/>
        </p:nvGrpSpPr>
        <p:grpSpPr>
          <a:xfrm>
            <a:off x="8425973" y="3470614"/>
            <a:ext cx="1658153" cy="369664"/>
            <a:chOff x="6516302" y="3192520"/>
            <a:chExt cx="1658153" cy="36966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BD5665C-8A5F-FE41-8D1B-0BBF0919CDEB}"/>
                </a:ext>
              </a:extLst>
            </p:cNvPr>
            <p:cNvSpPr/>
            <p:nvPr/>
          </p:nvSpPr>
          <p:spPr>
            <a:xfrm>
              <a:off x="6516302" y="3311091"/>
              <a:ext cx="250257" cy="25109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63B4B2B-28B8-3943-9CA0-3F692542A006}"/>
                </a:ext>
              </a:extLst>
            </p:cNvPr>
            <p:cNvSpPr/>
            <p:nvPr/>
          </p:nvSpPr>
          <p:spPr>
            <a:xfrm>
              <a:off x="6921296" y="3311091"/>
              <a:ext cx="250257" cy="25109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5C938BB-01AB-A141-919E-512323BB4459}"/>
                </a:ext>
              </a:extLst>
            </p:cNvPr>
            <p:cNvSpPr/>
            <p:nvPr/>
          </p:nvSpPr>
          <p:spPr>
            <a:xfrm>
              <a:off x="7924198" y="3311091"/>
              <a:ext cx="250257" cy="25109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B87F4B8-6952-A04D-8CED-636E9BE0DE78}"/>
                </a:ext>
              </a:extLst>
            </p:cNvPr>
            <p:cNvSpPr txBox="1"/>
            <p:nvPr/>
          </p:nvSpPr>
          <p:spPr>
            <a:xfrm>
              <a:off x="7267492" y="3192520"/>
              <a:ext cx="6567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 …</a:t>
              </a:r>
              <a:endParaRPr lang="en-CN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B7F7BFC-7D36-A844-8460-9F886EB2B096}"/>
              </a:ext>
            </a:extLst>
          </p:cNvPr>
          <p:cNvGrpSpPr/>
          <p:nvPr/>
        </p:nvGrpSpPr>
        <p:grpSpPr>
          <a:xfrm>
            <a:off x="8432035" y="2295606"/>
            <a:ext cx="1658153" cy="369664"/>
            <a:chOff x="6516302" y="3192520"/>
            <a:chExt cx="1658153" cy="36966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374C6E0-86B7-FF4D-B1DD-EBE887F4C779}"/>
                </a:ext>
              </a:extLst>
            </p:cNvPr>
            <p:cNvSpPr/>
            <p:nvPr/>
          </p:nvSpPr>
          <p:spPr>
            <a:xfrm>
              <a:off x="6516302" y="3311091"/>
              <a:ext cx="250257" cy="25109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0D30682-EB20-F24B-BC57-EF0FCE692049}"/>
                </a:ext>
              </a:extLst>
            </p:cNvPr>
            <p:cNvSpPr/>
            <p:nvPr/>
          </p:nvSpPr>
          <p:spPr>
            <a:xfrm>
              <a:off x="6921296" y="3311091"/>
              <a:ext cx="250257" cy="25109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19F44F6-CF27-C745-BFD9-FFBB6C9E2296}"/>
                </a:ext>
              </a:extLst>
            </p:cNvPr>
            <p:cNvSpPr/>
            <p:nvPr/>
          </p:nvSpPr>
          <p:spPr>
            <a:xfrm>
              <a:off x="7924198" y="3311091"/>
              <a:ext cx="250257" cy="25109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0CA973E-DAE8-3042-B859-4E7ACAB7242E}"/>
                </a:ext>
              </a:extLst>
            </p:cNvPr>
            <p:cNvSpPr txBox="1"/>
            <p:nvPr/>
          </p:nvSpPr>
          <p:spPr>
            <a:xfrm>
              <a:off x="7267492" y="3192520"/>
              <a:ext cx="6567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 …</a:t>
              </a:r>
              <a:endParaRPr lang="en-CN" dirty="0"/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2EB3A0CE-6B4A-6140-AC32-6014B6ADFAB1}"/>
              </a:ext>
            </a:extLst>
          </p:cNvPr>
          <p:cNvSpPr/>
          <p:nvPr/>
        </p:nvSpPr>
        <p:spPr>
          <a:xfrm>
            <a:off x="8182896" y="2267157"/>
            <a:ext cx="2161866" cy="5108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9464EF7-A850-DE46-BF15-265C7A38F414}"/>
              </a:ext>
            </a:extLst>
          </p:cNvPr>
          <p:cNvSpPr/>
          <p:nvPr/>
        </p:nvSpPr>
        <p:spPr>
          <a:xfrm>
            <a:off x="8195746" y="3454712"/>
            <a:ext cx="2161866" cy="5108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0F39384-217B-5347-B52E-D7EED8917373}"/>
              </a:ext>
            </a:extLst>
          </p:cNvPr>
          <p:cNvCxnSpPr/>
          <p:nvPr/>
        </p:nvCxnSpPr>
        <p:spPr>
          <a:xfrm flipV="1">
            <a:off x="9258901" y="2780102"/>
            <a:ext cx="0" cy="674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F5BDDD8-78DA-9C46-8981-34CA7A2863EE}"/>
                  </a:ext>
                </a:extLst>
              </p:cNvPr>
              <p:cNvSpPr txBox="1"/>
              <p:nvPr/>
            </p:nvSpPr>
            <p:spPr>
              <a:xfrm>
                <a:off x="9511578" y="2978907"/>
                <a:ext cx="2660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F5BDDD8-78DA-9C46-8981-34CA7A286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1578" y="2978907"/>
                <a:ext cx="266098" cy="276999"/>
              </a:xfrm>
              <a:prstGeom prst="rect">
                <a:avLst/>
              </a:prstGeom>
              <a:blipFill>
                <a:blip r:embed="rId5"/>
                <a:stretch>
                  <a:fillRect l="-18182" r="-18182" b="-434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863C7D7-C3AD-D948-A846-970F1510C5CE}"/>
                  </a:ext>
                </a:extLst>
              </p:cNvPr>
              <p:cNvSpPr txBox="1"/>
              <p:nvPr/>
            </p:nvSpPr>
            <p:spPr>
              <a:xfrm>
                <a:off x="10683929" y="2341772"/>
                <a:ext cx="2921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863C7D7-C3AD-D948-A846-970F1510C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3929" y="2341772"/>
                <a:ext cx="292196" cy="276999"/>
              </a:xfrm>
              <a:prstGeom prst="rect">
                <a:avLst/>
              </a:prstGeom>
              <a:blipFill>
                <a:blip r:embed="rId6"/>
                <a:stretch>
                  <a:fillRect l="-20833" b="-869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4A11D00-896F-1F4E-BC1C-846BC0CC567D}"/>
                  </a:ext>
                </a:extLst>
              </p:cNvPr>
              <p:cNvSpPr txBox="1"/>
              <p:nvPr/>
            </p:nvSpPr>
            <p:spPr>
              <a:xfrm>
                <a:off x="10707782" y="3504648"/>
                <a:ext cx="254172" cy="285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4A11D00-896F-1F4E-BC1C-846BC0CC5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7782" y="3504648"/>
                <a:ext cx="254172" cy="285912"/>
              </a:xfrm>
              <a:prstGeom prst="rect">
                <a:avLst/>
              </a:prstGeom>
              <a:blipFill>
                <a:blip r:embed="rId7"/>
                <a:stretch>
                  <a:fillRect l="-23810" r="-4762" b="-869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4378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EDDB4315-7EE7-48E4-A288-02B872B82773}"/>
              </a:ext>
            </a:extLst>
          </p:cNvPr>
          <p:cNvSpPr/>
          <p:nvPr/>
        </p:nvSpPr>
        <p:spPr>
          <a:xfrm>
            <a:off x="379350" y="178483"/>
            <a:ext cx="6133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Back-propagation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6E3CF4C6-D2D5-4ABC-9FCB-8997A4ED796A}"/>
                  </a:ext>
                </a:extLst>
              </p:cNvPr>
              <p:cNvSpPr/>
              <p:nvPr/>
            </p:nvSpPr>
            <p:spPr>
              <a:xfrm>
                <a:off x="2034725" y="993022"/>
                <a:ext cx="8451498" cy="5363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altLang="zh-CN" sz="2400" dirty="0">
                  <a:latin typeface="Palatino"/>
                </a:endParaRPr>
              </a:p>
              <a:p>
                <a:r>
                  <a:rPr lang="en-US" altLang="zh-CN" sz="2400" dirty="0">
                    <a:latin typeface="Palatino"/>
                  </a:rPr>
                  <a:t>For the MLP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b="1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400" b="1">
                                      <a:latin typeface="Cambria Math" panose="02040503050406030204" pitchFamily="18" charset="0"/>
                                    </a:rPr>
                                    <m:t>𝐖</m:t>
                                  </m:r>
                                </m:e>
                                <m:sup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zh-CN" altLang="en-US" sz="24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  <m:sup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zh-CN" altLang="en-US" sz="2400" i="1">
                          <a:latin typeface="Palatino"/>
                        </a:rPr>
                        <m:t>   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b="1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</m:d>
                    </m:oMath>
                  </m:oMathPara>
                </a14:m>
                <a:endParaRPr lang="zh-CN" altLang="en-US" sz="2400" dirty="0">
                  <a:latin typeface="Palatino"/>
                </a:endParaRPr>
              </a:p>
              <a:p>
                <a:r>
                  <a:rPr lang="en-US" altLang="zh-CN" sz="2400" dirty="0">
                    <a:latin typeface="Palatino"/>
                  </a:rPr>
                  <a:t>For SGD, the local loss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400" b="1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𝛩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+‖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𝛩</m:t>
                      </m:r>
                      <m:sSup>
                        <m:sSup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‖</m:t>
                          </m:r>
                        </m:e>
                        <m:sup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2400" dirty="0">
                  <a:latin typeface="Palatino"/>
                </a:endParaRPr>
              </a:p>
              <a:p>
                <a:r>
                  <a:rPr lang="en-US" altLang="zh-CN" sz="2400" dirty="0">
                    <a:latin typeface="Palatino"/>
                  </a:rPr>
                  <a:t>For the layer </a:t>
                </a:r>
                <a14:m>
                  <m:oMath xmlns:m="http://schemas.openxmlformats.org/officeDocument/2006/math">
                    <m:r>
                      <a:rPr lang="zh-CN" altLang="en-US" sz="2400" b="1">
                        <a:latin typeface="Cambria Math" panose="02040503050406030204" pitchFamily="18" charset="0"/>
                      </a:rPr>
                      <m:t>𝐲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→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altLang="zh-CN" sz="2400" dirty="0">
                    <a:latin typeface="Palatino"/>
                  </a:rPr>
                  <a:t>, input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</m:num>
                      <m:den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</m:den>
                    </m:f>
                  </m:oMath>
                </a14:m>
                <a:endParaRPr lang="zh-CN" altLang="en-US" sz="2400" dirty="0">
                  <a:latin typeface="Palatino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num>
                        <m:den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𝐮</m:t>
                          </m:r>
                        </m:den>
                      </m:f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num>
                        <m:den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den>
                      </m:f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zh-CN" altLang="en-US" sz="2400" b="1">
                          <a:latin typeface="Cambria Math" panose="02040503050406030204" pitchFamily="18" charset="0"/>
                        </a:rPr>
                        <m:t>𝐲</m:t>
                      </m:r>
                    </m:oMath>
                  </m:oMathPara>
                </a14:m>
                <a:endParaRPr lang="zh-CN" altLang="en-US" sz="2400" dirty="0">
                  <a:latin typeface="Palatino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num>
                        <m:den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𝐲</m:t>
                          </m:r>
                        </m:den>
                      </m:f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num>
                        <m:den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𝑜</m:t>
                          </m:r>
                        </m:den>
                      </m:f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zh-CN" altLang="en-US" sz="2400" b="1">
                          <a:latin typeface="Cambria Math" panose="02040503050406030204" pitchFamily="18" charset="0"/>
                        </a:rPr>
                        <m:t>𝐮</m:t>
                      </m:r>
                    </m:oMath>
                  </m:oMathPara>
                </a14:m>
                <a:endParaRPr lang="zh-CN" altLang="en-US" sz="2400" dirty="0">
                  <a:latin typeface="Palatino"/>
                </a:endParaRPr>
              </a:p>
              <a:p>
                <a:r>
                  <a:rPr lang="en-US" altLang="zh-CN" sz="2400" dirty="0">
                    <a:latin typeface="Palatino"/>
                  </a:rPr>
                  <a:t>For the layer </a:t>
                </a:r>
                <a14:m>
                  <m:oMath xmlns:m="http://schemas.openxmlformats.org/officeDocument/2006/math">
                    <m:r>
                      <a:rPr lang="zh-CN" altLang="en-US" sz="2400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→</m:t>
                    </m:r>
                    <m:r>
                      <a:rPr lang="zh-CN" altLang="en-US" sz="2400" b="1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en-US" altLang="zh-CN" sz="2400" dirty="0">
                    <a:latin typeface="Palatino"/>
                  </a:rPr>
                  <a:t>, input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</m:num>
                      <m:den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𝐲</m:t>
                        </m:r>
                      </m:den>
                    </m:f>
                  </m:oMath>
                </a14:m>
                <a:endParaRPr lang="zh-CN" altLang="en-US" sz="2400" dirty="0">
                  <a:latin typeface="Palatino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num>
                        <m:den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b="1"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den>
                      </m:f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num>
                        <m:den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𝐲</m:t>
                          </m:r>
                        </m:den>
                      </m:f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b="1"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CN" altLang="en-US" sz="2400" dirty="0">
                  <a:latin typeface="Palatino"/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6E3CF4C6-D2D5-4ABC-9FCB-8997A4ED79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725" y="993022"/>
                <a:ext cx="8451498" cy="5363328"/>
              </a:xfrm>
              <a:prstGeom prst="rect">
                <a:avLst/>
              </a:prstGeom>
              <a:blipFill>
                <a:blip r:embed="rId2"/>
                <a:stretch>
                  <a:fillRect l="-1201" b="-23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11BA0210-D142-0D46-9731-BB5A6C42F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414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313174" y="269918"/>
            <a:ext cx="30514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528761" y="1039359"/>
            <a:ext cx="10094366" cy="53937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 From One Layer to Multiple Layers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8.1.1 Multi-Layer Perceptron for Text Classification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8.1.2</a:t>
            </a:r>
            <a:r>
              <a:rPr lang="zh-CN" altLang="en-US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Analyzing</a:t>
            </a:r>
            <a:r>
              <a:rPr lang="zh-CN" altLang="en-US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Representation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8.1.3 Training a Multi-Layer Perceptron</a:t>
            </a:r>
          </a:p>
          <a:p>
            <a:pPr marL="428625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 Neural Language Models and Word Embedding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8.2.1 Neural n-gram Language Modelling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8.2.2</a:t>
            </a:r>
            <a:r>
              <a:rPr lang="zh-CN" altLang="en-US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Fast</a:t>
            </a:r>
            <a:r>
              <a:rPr lang="zh-CN" altLang="en-US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8.2.3 Word Embeddings</a:t>
            </a:r>
          </a:p>
        </p:txBody>
      </p:sp>
    </p:spTree>
    <p:extLst>
      <p:ext uri="{BB962C8B-B14F-4D97-AF65-F5344CB8AC3E}">
        <p14:creationId xmlns:p14="http://schemas.microsoft.com/office/powerpoint/2010/main" val="17671348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EDDB4315-7EE7-48E4-A288-02B872B82773}"/>
              </a:ext>
            </a:extLst>
          </p:cNvPr>
          <p:cNvSpPr/>
          <p:nvPr/>
        </p:nvSpPr>
        <p:spPr>
          <a:xfrm>
            <a:off x="314981" y="239194"/>
            <a:ext cx="7744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Back-propagation</a:t>
            </a:r>
          </a:p>
        </p:txBody>
      </p:sp>
      <p:pic>
        <p:nvPicPr>
          <p:cNvPr id="3" name="图片 2" descr="文本&#10;&#10;描述已自动生成">
            <a:extLst>
              <a:ext uri="{FF2B5EF4-FFF2-40B4-BE49-F238E27FC236}">
                <a16:creationId xmlns:a16="http://schemas.microsoft.com/office/drawing/2014/main" id="{25BFF62D-9C72-4DFF-B287-9B2464DE3D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4"/>
          <a:stretch/>
        </p:blipFill>
        <p:spPr>
          <a:xfrm>
            <a:off x="1560730" y="1375390"/>
            <a:ext cx="8207022" cy="4388249"/>
          </a:xfrm>
          <a:prstGeom prst="rect">
            <a:avLst/>
          </a:prstGeom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7D385D36-10FB-5E4B-8ABF-D29A4E9D26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8576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EDDB4315-7EE7-48E4-A288-02B872B82773}"/>
              </a:ext>
            </a:extLst>
          </p:cNvPr>
          <p:cNvSpPr/>
          <p:nvPr/>
        </p:nvSpPr>
        <p:spPr>
          <a:xfrm>
            <a:off x="314981" y="239194"/>
            <a:ext cx="7744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Back-propagation</a:t>
            </a:r>
          </a:p>
        </p:txBody>
      </p:sp>
      <p:pic>
        <p:nvPicPr>
          <p:cNvPr id="3" name="图片 2" descr="文本&#10;&#10;描述已自动生成">
            <a:extLst>
              <a:ext uri="{FF2B5EF4-FFF2-40B4-BE49-F238E27FC236}">
                <a16:creationId xmlns:a16="http://schemas.microsoft.com/office/drawing/2014/main" id="{25BFF62D-9C72-4DFF-B287-9B2464DE3D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4"/>
          <a:stretch/>
        </p:blipFill>
        <p:spPr>
          <a:xfrm>
            <a:off x="1560730" y="1375390"/>
            <a:ext cx="8207022" cy="4388249"/>
          </a:xfrm>
          <a:prstGeom prst="rect">
            <a:avLst/>
          </a:prstGeom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7D385D36-10FB-5E4B-8ABF-D29A4E9D26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41</a:t>
            </a:fld>
            <a:endParaRPr lang="zh-CN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F5336B-575B-054D-9F4C-DC80712FD948}"/>
              </a:ext>
            </a:extLst>
          </p:cNvPr>
          <p:cNvSpPr txBox="1"/>
          <p:nvPr/>
        </p:nvSpPr>
        <p:spPr>
          <a:xfrm>
            <a:off x="2444620" y="6077247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dirty="0">
                <a:latin typeface="Palatino" pitchFamily="2" charset="77"/>
                <a:ea typeface="Palatino" pitchFamily="2" charset="77"/>
              </a:rPr>
              <a:t>Insert        into SGD!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0EF6D2-285D-FE40-9BA5-5BED8D1B0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462" y="6078193"/>
            <a:ext cx="471704" cy="45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72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EDDB4315-7EE7-48E4-A288-02B872B82773}"/>
              </a:ext>
            </a:extLst>
          </p:cNvPr>
          <p:cNvSpPr/>
          <p:nvPr/>
        </p:nvSpPr>
        <p:spPr>
          <a:xfrm>
            <a:off x="610790" y="214721"/>
            <a:ext cx="7767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Parameter Initialization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C9EC68B-50E8-43EC-93A6-3DE03C45B5FF}"/>
                  </a:ext>
                </a:extLst>
              </p:cNvPr>
              <p:cNvSpPr/>
              <p:nvPr/>
            </p:nvSpPr>
            <p:spPr>
              <a:xfrm>
                <a:off x="1128713" y="1113378"/>
                <a:ext cx="8910637" cy="5047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All zero initialization does not work.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Given a model parameter </a:t>
                </a:r>
                <a14:m>
                  <m:oMath xmlns:m="http://schemas.openxmlformats.org/officeDocument/2006/math">
                    <m:r>
                      <a:rPr lang="zh-CN" altLang="en-US" sz="2400" b="1">
                        <a:latin typeface="Cambria Math" panose="02040503050406030204" pitchFamily="18" charset="0"/>
                      </a:rPr>
                      <m:t>𝐖</m:t>
                    </m:r>
                  </m:oMath>
                </a14:m>
                <a:r>
                  <a:rPr lang="en-US" altLang="zh-CN" sz="2400" dirty="0">
                    <a:latin typeface="Palatino"/>
                  </a:rPr>
                  <a:t>, initialization of each element in </a:t>
                </a:r>
                <a14:m>
                  <m:oMath xmlns:m="http://schemas.openxmlformats.org/officeDocument/2006/math">
                    <m:r>
                      <a:rPr lang="zh-CN" altLang="en-US" sz="2400" b="1">
                        <a:latin typeface="Cambria Math" panose="02040503050406030204" pitchFamily="18" charset="0"/>
                      </a:rPr>
                      <m:t>𝐖</m:t>
                    </m:r>
                  </m:oMath>
                </a14:m>
                <a:r>
                  <a:rPr lang="en-US" altLang="zh-CN" sz="2400" dirty="0">
                    <a:latin typeface="Palatino"/>
                  </a:rPr>
                  <a:t> include.</a:t>
                </a:r>
              </a:p>
              <a:p>
                <a:pPr marL="914400" lvl="1" indent="-457200">
                  <a:lnSpc>
                    <a:spcPct val="150000"/>
                  </a:lnSpc>
                  <a:buSzPct val="100000"/>
                  <a:buFont typeface="+mj-lt"/>
                  <a:buAutoNum type="arabicPeriod"/>
                </a:pPr>
                <a:r>
                  <a:rPr lang="en-US" altLang="zh-CN" sz="2000" dirty="0">
                    <a:latin typeface="Palatino"/>
                  </a:rPr>
                  <a:t>Xavier Uniform Initialization.</a:t>
                </a:r>
                <a14:m>
                  <m:oMath xmlns:m="http://schemas.openxmlformats.org/officeDocument/2006/math">
                    <m:r>
                      <a:rPr lang="zh-CN" altLang="en-US" sz="2000" b="1">
                        <a:latin typeface="Cambria Math" panose="02040503050406030204" pitchFamily="18" charset="0"/>
                      </a:rPr>
                      <m:t>𝐖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~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𝒰</m:t>
                    </m:r>
                    <m:d>
                      <m:d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e>
                    </m:d>
                  </m:oMath>
                </a14:m>
                <a:endParaRPr lang="zh-CN" altLang="en-US" sz="2000" dirty="0"/>
              </a:p>
              <a:p>
                <a:pPr marL="914400" lvl="1" indent="-457200">
                  <a:lnSpc>
                    <a:spcPct val="150000"/>
                  </a:lnSpc>
                  <a:buSzPct val="100000"/>
                  <a:buFont typeface="+mj-lt"/>
                  <a:buAutoNum type="arabicPeriod"/>
                </a:pPr>
                <a:r>
                  <a:rPr lang="en-US" altLang="zh-CN" sz="2000" dirty="0">
                    <a:latin typeface="Palatino"/>
                  </a:rPr>
                  <a:t>Xavier Normal Initialization.</a:t>
                </a:r>
                <a14:m>
                  <m:oMath xmlns:m="http://schemas.openxmlformats.org/officeDocument/2006/math">
                    <m:r>
                      <a:rPr lang="zh-CN" altLang="en-US" sz="2000" b="1">
                        <a:latin typeface="Cambria Math" panose="02040503050406030204" pitchFamily="18" charset="0"/>
                      </a:rPr>
                      <m:t>𝐖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~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0,</m:t>
                        </m:r>
                        <m:f>
                          <m:f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zh-CN" altLang="en-US" sz="2000" dirty="0"/>
              </a:p>
              <a:p>
                <a:pPr marL="914400" lvl="1" indent="-457200">
                  <a:lnSpc>
                    <a:spcPct val="150000"/>
                  </a:lnSpc>
                  <a:buSzPct val="100000"/>
                  <a:buFont typeface="+mj-lt"/>
                  <a:buAutoNum type="arabicPeriod"/>
                </a:pPr>
                <a:r>
                  <a:rPr lang="en-US" altLang="zh-CN" sz="2000" dirty="0" err="1">
                    <a:latin typeface="Palatino"/>
                  </a:rPr>
                  <a:t>Kaiming</a:t>
                </a:r>
                <a:r>
                  <a:rPr lang="en-US" altLang="zh-CN" sz="2000" dirty="0">
                    <a:latin typeface="Palatino"/>
                  </a:rPr>
                  <a:t> Uniform Initialization.</a:t>
                </a:r>
                <a14:m>
                  <m:oMath xmlns:m="http://schemas.openxmlformats.org/officeDocument/2006/math">
                    <m:r>
                      <a:rPr lang="zh-CN" altLang="en-US" sz="2000" b="1">
                        <a:latin typeface="Cambria Math" panose="02040503050406030204" pitchFamily="18" charset="0"/>
                      </a:rPr>
                      <m:t>𝐖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~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𝒰</m:t>
                    </m:r>
                    <m:d>
                      <m:d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zh-CN" altLang="en-US" sz="200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e>
                    </m:d>
                  </m:oMath>
                </a14:m>
                <a:endParaRPr lang="en-US" altLang="zh-CN" sz="2000" dirty="0">
                  <a:latin typeface="Palatino"/>
                </a:endParaRPr>
              </a:p>
              <a:p>
                <a:pPr marL="914400" lvl="1" indent="-457200">
                  <a:lnSpc>
                    <a:spcPct val="150000"/>
                  </a:lnSpc>
                  <a:buSzPct val="100000"/>
                  <a:buFont typeface="+mj-lt"/>
                  <a:buAutoNum type="arabicPeriod"/>
                </a:pPr>
                <a:r>
                  <a:rPr lang="en-US" altLang="zh-CN" sz="2000" dirty="0" err="1">
                    <a:latin typeface="Palatino"/>
                  </a:rPr>
                  <a:t>Kaiming</a:t>
                </a:r>
                <a:r>
                  <a:rPr lang="en-US" altLang="zh-CN" sz="2000" dirty="0">
                    <a:latin typeface="Palatino"/>
                  </a:rPr>
                  <a:t> Normal Initialization.</a:t>
                </a:r>
                <a14:m>
                  <m:oMath xmlns:m="http://schemas.openxmlformats.org/officeDocument/2006/math">
                    <m:r>
                      <a:rPr lang="zh-CN" altLang="en-US" sz="2000" b="1">
                        <a:latin typeface="Cambria Math" panose="02040503050406030204" pitchFamily="18" charset="0"/>
                      </a:rPr>
                      <m:t>𝐖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~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0,</m:t>
                        </m:r>
                        <m:f>
                          <m:f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C9EC68B-50E8-43EC-93A6-3DE03C45B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713" y="1113378"/>
                <a:ext cx="8910637" cy="5047279"/>
              </a:xfrm>
              <a:prstGeom prst="rect">
                <a:avLst/>
              </a:prstGeom>
              <a:blipFill>
                <a:blip r:embed="rId3"/>
                <a:stretch>
                  <a:fillRect l="-85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BF7E11F9-353F-2640-BE5D-26210E3177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42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CA907A-7C21-0642-9DEC-EBAE8CA7AE50}"/>
                  </a:ext>
                </a:extLst>
              </p:cNvPr>
              <p:cNvSpPr txBox="1"/>
              <p:nvPr/>
            </p:nvSpPr>
            <p:spPr>
              <a:xfrm>
                <a:off x="4117872" y="6290588"/>
                <a:ext cx="3956256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zh-CN" altLang="en-US" sz="22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2200" dirty="0">
                    <a:latin typeface="Palatino" pitchFamily="2" charset="77"/>
                    <a:ea typeface="Palatino" pitchFamily="2" charset="77"/>
                  </a:rPr>
                  <a:t>——</a:t>
                </a:r>
                <a:r>
                  <a:rPr lang="zh-CN" altLang="en-US" sz="22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2200" dirty="0">
                    <a:latin typeface="Palatino" pitchFamily="2" charset="77"/>
                    <a:ea typeface="Palatino" pitchFamily="2" charset="77"/>
                  </a:rPr>
                  <a:t>layer</a:t>
                </a:r>
                <a:r>
                  <a:rPr lang="zh-CN" altLang="en-US" sz="2200" dirty="0">
                    <a:latin typeface="Palatino" pitchFamily="2" charset="77"/>
                    <a:ea typeface="Palatino" pitchFamily="2" charset="77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200" i="1" dirty="0">
                        <a:latin typeface="Cambria Math" panose="02040503050406030204" pitchFamily="18" charset="0"/>
                        <a:ea typeface="Palatino" pitchFamily="2" charset="77"/>
                      </a:rPr>
                      <m:t>𝑙</m:t>
                    </m:r>
                  </m:oMath>
                </a14:m>
                <a:r>
                  <a:rPr lang="en-CN" sz="2200" dirty="0">
                    <a:latin typeface="Palatino" pitchFamily="2" charset="77"/>
                    <a:ea typeface="Palatino" pitchFamily="2" charset="77"/>
                  </a:rPr>
                  <a:t> hidden size.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CA907A-7C21-0642-9DEC-EBAE8CA7A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872" y="6290588"/>
                <a:ext cx="3956256" cy="430887"/>
              </a:xfrm>
              <a:prstGeom prst="rect">
                <a:avLst/>
              </a:prstGeom>
              <a:blipFill>
                <a:blip r:embed="rId4"/>
                <a:stretch>
                  <a:fillRect l="-321" t="-8571" b="-2857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7957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43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313174" y="269918"/>
            <a:ext cx="30514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528761" y="1039359"/>
            <a:ext cx="10094366" cy="53937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 From One Layer to Multiple Layers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8.1.1 Multi-Layer Perceptron for Text Classification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8.1.2</a:t>
            </a:r>
            <a:r>
              <a:rPr lang="zh-CN" altLang="en-US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Analyzing</a:t>
            </a:r>
            <a:r>
              <a:rPr lang="zh-CN" altLang="en-US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Representation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8.1.3 Training a Multi-Layer Perceptron</a:t>
            </a:r>
          </a:p>
          <a:p>
            <a:pPr marL="428625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 Neural Language Models and Word Embedding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8.2.1 Neural n-gram Language Modelling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8.2.2</a:t>
            </a:r>
            <a:r>
              <a:rPr lang="zh-CN" altLang="en-US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Fast</a:t>
            </a:r>
            <a:r>
              <a:rPr lang="zh-CN" altLang="en-US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8.2.3 Word Embeddings</a:t>
            </a:r>
          </a:p>
        </p:txBody>
      </p:sp>
    </p:spTree>
    <p:extLst>
      <p:ext uri="{BB962C8B-B14F-4D97-AF65-F5344CB8AC3E}">
        <p14:creationId xmlns:p14="http://schemas.microsoft.com/office/powerpoint/2010/main" val="41751199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065125" y="1565907"/>
            <a:ext cx="10681397" cy="3939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Palatino"/>
                <a:cs typeface="Calibri Light" panose="020F0302020204030204" pitchFamily="34" charset="0"/>
              </a:rPr>
              <a:t>n-gram language models</a:t>
            </a: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0000"/>
                </a:solidFill>
                <a:latin typeface="Palatino" pitchFamily="2" charset="77"/>
              </a:rPr>
              <a:t>	Conditional</a:t>
            </a:r>
            <a:r>
              <a:rPr lang="zh-CN" altLang="en-US" sz="2400" dirty="0">
                <a:solidFill>
                  <a:srgbClr val="000000"/>
                </a:solidFill>
                <a:latin typeface="Palatino" pitchFamily="2" charset="77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Palatino" pitchFamily="2" charset="77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Palatino" pitchFamily="2" charset="77"/>
              </a:rPr>
              <a:t>robability</a:t>
            </a:r>
          </a:p>
          <a:p>
            <a:br>
              <a:rPr lang="en-US" sz="2400" dirty="0">
                <a:solidFill>
                  <a:srgbClr val="000000"/>
                </a:solidFill>
                <a:effectLst/>
                <a:latin typeface="Times"/>
              </a:rPr>
            </a:b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 algn="l">
              <a:buClrTx/>
              <a:buSzTx/>
              <a:buFontTx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 algn="l">
              <a:buClrTx/>
              <a:buSzTx/>
              <a:buFontTx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	They were individual</a:t>
            </a:r>
            <a:r>
              <a:rPr lang="zh-CN" altLang="en-US" sz="2400" dirty="0">
                <a:latin typeface="Palatino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parameter</a:t>
            </a:r>
            <a:r>
              <a:rPr lang="zh-CN" altLang="en-US" sz="2400" dirty="0">
                <a:latin typeface="Palatino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instances</a:t>
            </a:r>
            <a:r>
              <a:rPr lang="zh-CN" altLang="en-US" sz="2400" dirty="0">
                <a:latin typeface="Palatino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in</a:t>
            </a:r>
            <a:r>
              <a:rPr lang="zh-CN" altLang="en-US" sz="2400" dirty="0">
                <a:latin typeface="Palatino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Week</a:t>
            </a:r>
            <a:r>
              <a:rPr lang="zh-CN" altLang="en-US" sz="2400" dirty="0">
                <a:latin typeface="Palatino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3.</a:t>
            </a:r>
          </a:p>
          <a:p>
            <a:pPr algn="l">
              <a:buClrTx/>
              <a:buSzTx/>
              <a:buFontTx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Palatino"/>
                <a:cs typeface="Calibri Light" panose="020F0302020204030204" pitchFamily="34" charset="0"/>
                <a:sym typeface="+mn-ea"/>
              </a:rPr>
              <a:t>Neural n-gram language models</a:t>
            </a:r>
            <a:endParaRPr lang="en-US" altLang="zh-CN" sz="2400" dirty="0">
              <a:latin typeface="Palatino"/>
              <a:cs typeface="Calibri Light" panose="020F0302020204030204" pitchFamily="34" charset="0"/>
              <a:sym typeface="+mn-ea"/>
            </a:endParaRPr>
          </a:p>
          <a:p>
            <a:pPr algn="l">
              <a:buClrTx/>
              <a:buSzTx/>
              <a:buFontTx/>
            </a:pPr>
            <a:endParaRPr lang="en-US" altLang="zh-CN" sz="2400" dirty="0">
              <a:latin typeface="Palatino"/>
              <a:cs typeface="Calibri Light" panose="020F0302020204030204" pitchFamily="34" charset="0"/>
            </a:endParaRPr>
          </a:p>
          <a:p>
            <a:pPr algn="l">
              <a:buClrTx/>
              <a:buSzTx/>
              <a:buFontTx/>
            </a:pPr>
            <a:r>
              <a:rPr lang="en-US" altLang="zh-CN" sz="2400" dirty="0">
                <a:latin typeface="Palatino"/>
                <a:cs typeface="Calibri Light" panose="020F0302020204030204" pitchFamily="34" charset="0"/>
              </a:rPr>
              <a:t>	parameterized by neural network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z="1200" b="0" smtClean="0"/>
              <a:t>44</a:t>
            </a:fld>
            <a:endParaRPr lang="zh-CN" altLang="en-US" sz="1200" b="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973" y="2757176"/>
            <a:ext cx="3092353" cy="398216"/>
          </a:xfrm>
          <a:prstGeom prst="rect">
            <a:avLst/>
          </a:prstGeom>
        </p:spPr>
      </p:pic>
      <p:sp>
        <p:nvSpPr>
          <p:cNvPr id="6" name="矩形 2">
            <a:extLst>
              <a:ext uri="{FF2B5EF4-FFF2-40B4-BE49-F238E27FC236}">
                <a16:creationId xmlns:a16="http://schemas.microsoft.com/office/drawing/2014/main" id="{50EA335B-D1C6-FE42-8FF8-9A0421385E40}"/>
              </a:ext>
            </a:extLst>
          </p:cNvPr>
          <p:cNvSpPr/>
          <p:nvPr/>
        </p:nvSpPr>
        <p:spPr>
          <a:xfrm>
            <a:off x="332033" y="211523"/>
            <a:ext cx="7690293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3200" b="1" dirty="0">
                <a:latin typeface="Palatino"/>
                <a:cs typeface="Calibri Light" panose="020F0302020204030204" pitchFamily="34" charset="0"/>
                <a:sym typeface="+mn-ea"/>
              </a:rPr>
              <a:t>Neural n-gram Language Modelling</a:t>
            </a:r>
            <a:endParaRPr lang="en-US" altLang="zh-CN" sz="32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z="1200" b="0" smtClean="0"/>
              <a:t>45</a:t>
            </a:fld>
            <a:endParaRPr lang="zh-CN" altLang="en-US" sz="1200" b="0" dirty="0"/>
          </a:p>
        </p:txBody>
      </p:sp>
      <p:sp>
        <p:nvSpPr>
          <p:cNvPr id="9" name="矩形 2">
            <a:extLst>
              <a:ext uri="{FF2B5EF4-FFF2-40B4-BE49-F238E27FC236}">
                <a16:creationId xmlns:a16="http://schemas.microsoft.com/office/drawing/2014/main" id="{B17AB53D-93E0-44CC-A919-DEC47494F376}"/>
              </a:ext>
            </a:extLst>
          </p:cNvPr>
          <p:cNvSpPr/>
          <p:nvPr/>
        </p:nvSpPr>
        <p:spPr>
          <a:xfrm>
            <a:off x="199297" y="225118"/>
            <a:ext cx="7690293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3200" b="1" dirty="0">
                <a:latin typeface="Palatino"/>
                <a:cs typeface="Calibri Light" panose="020F0302020204030204" pitchFamily="34" charset="0"/>
                <a:sym typeface="+mn-ea"/>
              </a:rPr>
              <a:t>Neural n-gram Language Modelling</a:t>
            </a:r>
            <a:endParaRPr lang="en-US" altLang="zh-CN" sz="32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10" name="文本框 10">
            <a:extLst>
              <a:ext uri="{FF2B5EF4-FFF2-40B4-BE49-F238E27FC236}">
                <a16:creationId xmlns:a16="http://schemas.microsoft.com/office/drawing/2014/main" id="{33D87671-D669-0A46-8015-188256346CFC}"/>
              </a:ext>
            </a:extLst>
          </p:cNvPr>
          <p:cNvSpPr txBox="1"/>
          <p:nvPr/>
        </p:nvSpPr>
        <p:spPr>
          <a:xfrm>
            <a:off x="676589" y="913281"/>
            <a:ext cx="6910762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Palatino"/>
                <a:cs typeface="Calibri Light" panose="020F0302020204030204" pitchFamily="34" charset="0"/>
              </a:rPr>
              <a:t>Base</a:t>
            </a:r>
            <a:r>
              <a:rPr lang="zh-CN" altLang="en-US" sz="2800" b="1" dirty="0">
                <a:latin typeface="Palatino"/>
                <a:cs typeface="Calibri Light" panose="020F0302020204030204" pitchFamily="34" charset="0"/>
              </a:rPr>
              <a:t> </a:t>
            </a:r>
            <a:r>
              <a:rPr lang="en-US" altLang="zh-CN" sz="2800" b="1" dirty="0">
                <a:latin typeface="Palatino"/>
                <a:cs typeface="Calibri Light" panose="020F0302020204030204" pitchFamily="34" charset="0"/>
              </a:rPr>
              <a:t>model</a:t>
            </a:r>
            <a:r>
              <a:rPr lang="zh-CN" altLang="en-US" sz="2800" b="1" dirty="0">
                <a:latin typeface="Palatino"/>
                <a:cs typeface="Calibri Light" panose="020F0302020204030204" pitchFamily="34" charset="0"/>
              </a:rPr>
              <a:t> </a:t>
            </a:r>
            <a:r>
              <a:rPr lang="en-US" altLang="zh-CN" sz="2800" b="1" dirty="0">
                <a:latin typeface="Palatino"/>
                <a:cs typeface="Calibri Light" panose="020F0302020204030204" pitchFamily="34" charset="0"/>
              </a:rPr>
              <a:t>——</a:t>
            </a:r>
            <a:r>
              <a:rPr lang="zh-CN" altLang="en-US" sz="2800" b="1" dirty="0">
                <a:latin typeface="Palatino"/>
                <a:cs typeface="Calibri Light" panose="020F0302020204030204" pitchFamily="34" charset="0"/>
              </a:rPr>
              <a:t> </a:t>
            </a:r>
            <a:r>
              <a:rPr lang="en-US" altLang="zh-CN" sz="2800" b="1" dirty="0">
                <a:latin typeface="Palatino"/>
                <a:cs typeface="Calibri Light" panose="020F0302020204030204" pitchFamily="34" charset="0"/>
              </a:rPr>
              <a:t>MLP</a:t>
            </a:r>
            <a:endParaRPr lang="en-US" sz="2800" b="1" dirty="0">
              <a:latin typeface="Palatino"/>
              <a:cs typeface="Calibri Light" panose="020F0302020204030204" pitchFamily="34" charset="0"/>
            </a:endParaRPr>
          </a:p>
        </p:txBody>
      </p:sp>
      <p:pic>
        <p:nvPicPr>
          <p:cNvPr id="15" name="Picture 14" descr="\documentclass{article}&#10;\usepackage{amsmath}&#10;\pagestyle{empty}&#10;\begin{document}&#10;&#10;$\mathbf{x}=\left(rep\left(w_{i-n+1}\right) \oplus \ldots \oplus rep\left(w_{i-1}\right)\right)$&#10;&#10;&#10;\end{document}" title="IguanaTex Bitmap Display">
            <a:extLst>
              <a:ext uri="{FF2B5EF4-FFF2-40B4-BE49-F238E27FC236}">
                <a16:creationId xmlns:a16="http://schemas.microsoft.com/office/drawing/2014/main" id="{A6E5C83C-393F-B440-950E-8594A152C09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92" y="1731869"/>
            <a:ext cx="5681178" cy="35069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0956803-C383-F443-A88C-4EC3E7CB186D}"/>
              </a:ext>
            </a:extLst>
          </p:cNvPr>
          <p:cNvGrpSpPr/>
          <p:nvPr/>
        </p:nvGrpSpPr>
        <p:grpSpPr>
          <a:xfrm>
            <a:off x="6846446" y="1050676"/>
            <a:ext cx="4734342" cy="3359092"/>
            <a:chOff x="6846446" y="1050676"/>
            <a:chExt cx="4734342" cy="3359092"/>
          </a:xfrm>
        </p:grpSpPr>
        <p:pic>
          <p:nvPicPr>
            <p:cNvPr id="17" name="图片 4">
              <a:extLst>
                <a:ext uri="{FF2B5EF4-FFF2-40B4-BE49-F238E27FC236}">
                  <a16:creationId xmlns:a16="http://schemas.microsoft.com/office/drawing/2014/main" id="{59D7EDF5-EE0D-044D-8195-E8F6899BE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6446" y="1050676"/>
              <a:ext cx="4734342" cy="335909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A612892-6FBD-2449-9C0E-00AFAC103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87351" y="4132192"/>
              <a:ext cx="738165" cy="18694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392DE82-43AD-6B4B-8BDB-640F04C3F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152915" y="4132191"/>
              <a:ext cx="738165" cy="18694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6231085-2782-9846-98F9-B5AAB79E8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262902" y="4152000"/>
              <a:ext cx="738165" cy="186947"/>
            </a:xfrm>
            <a:prstGeom prst="rect">
              <a:avLst/>
            </a:prstGeom>
          </p:spPr>
        </p:pic>
      </p:grpSp>
      <p:sp>
        <p:nvSpPr>
          <p:cNvPr id="22" name="文本框 7">
            <a:extLst>
              <a:ext uri="{FF2B5EF4-FFF2-40B4-BE49-F238E27FC236}">
                <a16:creationId xmlns:a16="http://schemas.microsoft.com/office/drawing/2014/main" id="{4C4532FD-71F8-E74D-9B1B-9CC4F0F226FF}"/>
              </a:ext>
            </a:extLst>
          </p:cNvPr>
          <p:cNvSpPr txBox="1"/>
          <p:nvPr/>
        </p:nvSpPr>
        <p:spPr>
          <a:xfrm>
            <a:off x="723069" y="3963782"/>
            <a:ext cx="11179495" cy="9079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 algn="l"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Palatino"/>
                <a:cs typeface="Calibri Light" panose="020F0302020204030204" pitchFamily="34" charset="0"/>
                <a:sym typeface="+mn-ea"/>
              </a:rPr>
              <a:t>W</a:t>
            </a:r>
            <a:r>
              <a:rPr lang="en-US" sz="2400" b="1" baseline="30000" dirty="0" err="1">
                <a:latin typeface="Palatino"/>
                <a:cs typeface="Calibri Light" panose="020F0302020204030204" pitchFamily="34" charset="0"/>
                <a:sym typeface="+mn-ea"/>
              </a:rPr>
              <a:t>h</a:t>
            </a:r>
            <a:r>
              <a:rPr lang="en-US" sz="2400" dirty="0" err="1">
                <a:latin typeface="Palatino"/>
                <a:cs typeface="Calibri Light" panose="020F0302020204030204" pitchFamily="34" charset="0"/>
                <a:sym typeface="+mn-ea"/>
              </a:rPr>
              <a:t>,</a:t>
            </a:r>
            <a:r>
              <a:rPr lang="en-US" sz="2400" b="1" dirty="0" err="1">
                <a:latin typeface="Palatino"/>
                <a:cs typeface="Calibri Light" panose="020F0302020204030204" pitchFamily="34" charset="0"/>
                <a:sym typeface="+mn-ea"/>
              </a:rPr>
              <a:t>W</a:t>
            </a:r>
            <a:r>
              <a:rPr lang="en-US" sz="2400" b="1" baseline="30000" dirty="0" err="1">
                <a:latin typeface="Palatino"/>
                <a:cs typeface="Calibri Light" panose="020F0302020204030204" pitchFamily="34" charset="0"/>
                <a:sym typeface="+mn-ea"/>
              </a:rPr>
              <a:t>o</a:t>
            </a:r>
            <a:r>
              <a:rPr lang="en-US" sz="2400" dirty="0" err="1">
                <a:latin typeface="Palatino"/>
                <a:cs typeface="Calibri Light" panose="020F0302020204030204" pitchFamily="34" charset="0"/>
                <a:sym typeface="+mn-ea"/>
              </a:rPr>
              <a:t>,</a:t>
            </a:r>
            <a:r>
              <a:rPr lang="en-US" sz="2400" b="1" dirty="0" err="1">
                <a:latin typeface="Palatino"/>
                <a:cs typeface="Calibri Light" panose="020F0302020204030204" pitchFamily="34" charset="0"/>
                <a:sym typeface="+mn-ea"/>
              </a:rPr>
              <a:t>b</a:t>
            </a:r>
            <a:r>
              <a:rPr lang="en-US" sz="2400" b="1" baseline="30000" dirty="0" err="1">
                <a:latin typeface="Palatino"/>
                <a:cs typeface="Calibri Light" panose="020F0302020204030204" pitchFamily="34" charset="0"/>
                <a:sym typeface="+mn-ea"/>
              </a:rPr>
              <a:t>h</a:t>
            </a:r>
            <a:r>
              <a:rPr lang="en-US" sz="2400" dirty="0" err="1">
                <a:latin typeface="Palatino"/>
                <a:cs typeface="Calibri Light" panose="020F0302020204030204" pitchFamily="34" charset="0"/>
                <a:sym typeface="+mn-ea"/>
              </a:rPr>
              <a:t>,</a:t>
            </a:r>
            <a:r>
              <a:rPr lang="en-US" sz="2400" b="1" dirty="0" err="1">
                <a:latin typeface="Palatino"/>
                <a:cs typeface="Calibri Light" panose="020F0302020204030204" pitchFamily="34" charset="0"/>
                <a:sym typeface="+mn-ea"/>
              </a:rPr>
              <a:t>b</a:t>
            </a:r>
            <a:r>
              <a:rPr lang="en-US" sz="2400" b="1" baseline="30000" dirty="0" err="1">
                <a:latin typeface="Palatino"/>
                <a:cs typeface="Calibri Light" panose="020F0302020204030204" pitchFamily="34" charset="0"/>
                <a:sym typeface="+mn-ea"/>
              </a:rPr>
              <a:t>o</a:t>
            </a: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 are model parameters.</a:t>
            </a:r>
          </a:p>
          <a:p>
            <a:pPr marL="457200" indent="-457200" algn="l"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400" b="1" dirty="0">
                <a:latin typeface="Palatino"/>
                <a:cs typeface="Calibri Light" panose="020F0302020204030204" pitchFamily="34" charset="0"/>
                <a:sym typeface="+mn-ea"/>
              </a:rPr>
              <a:t>p</a:t>
            </a: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 stands for the probability of word </a:t>
            </a:r>
            <a:r>
              <a:rPr lang="en-US" sz="2400" i="1" dirty="0" err="1">
                <a:latin typeface="Palatino"/>
                <a:cs typeface="Calibri Light" panose="020F0302020204030204" pitchFamily="34" charset="0"/>
                <a:sym typeface="+mn-ea"/>
              </a:rPr>
              <a:t>w</a:t>
            </a:r>
            <a:r>
              <a:rPr lang="en-US" sz="2400" i="1" baseline="-25000" dirty="0" err="1">
                <a:latin typeface="Palatino"/>
                <a:cs typeface="Calibri Light" panose="020F0302020204030204" pitchFamily="34" charset="0"/>
                <a:sym typeface="+mn-ea"/>
              </a:rPr>
              <a:t>i</a:t>
            </a: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.</a:t>
            </a:r>
            <a:endParaRPr lang="en-US" sz="2400" i="1" dirty="0">
              <a:latin typeface="Palatino"/>
              <a:cs typeface="Calibri Light" panose="020F0302020204030204" pitchFamily="34" charset="0"/>
              <a:sym typeface="+mn-ea"/>
            </a:endParaRPr>
          </a:p>
        </p:txBody>
      </p:sp>
      <p:pic>
        <p:nvPicPr>
          <p:cNvPr id="23" name="Picture 22" descr="\documentclass{article}&#10;\usepackage{amsmath}&#10;\pagestyle{empty}&#10;\begin{document}&#10;&#10;$rep(w_{i-n+1})$&#10;&#10;&#10;\end{document}" title="IguanaTex Bitmap Display">
            <a:extLst>
              <a:ext uri="{FF2B5EF4-FFF2-40B4-BE49-F238E27FC236}">
                <a16:creationId xmlns:a16="http://schemas.microsoft.com/office/drawing/2014/main" id="{DE0AE875-3AD5-6D4E-97A9-4C492F68D43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712" y="4152000"/>
            <a:ext cx="806804" cy="152227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$rep(w_{i-2})$&#10;&#10;&#10;\end{document}" title="IguanaTex Bitmap Display">
            <a:extLst>
              <a:ext uri="{FF2B5EF4-FFF2-40B4-BE49-F238E27FC236}">
                <a16:creationId xmlns:a16="http://schemas.microsoft.com/office/drawing/2014/main" id="{378FAA13-8EEE-CD40-9F19-887D0AAF910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473" y="4159623"/>
            <a:ext cx="722551" cy="172036"/>
          </a:xfrm>
          <a:prstGeom prst="rect">
            <a:avLst/>
          </a:prstGeom>
        </p:spPr>
      </p:pic>
      <p:pic>
        <p:nvPicPr>
          <p:cNvPr id="25" name="Picture 24" descr="\documentclass{article}&#10;\usepackage{amsmath}&#10;\pagestyle{empty}&#10;\begin{document}&#10;&#10;&#10;$rep(w_{i-1})$&#10;&#10;\end{document}" title="IguanaTex Bitmap Display">
            <a:extLst>
              <a:ext uri="{FF2B5EF4-FFF2-40B4-BE49-F238E27FC236}">
                <a16:creationId xmlns:a16="http://schemas.microsoft.com/office/drawing/2014/main" id="{586E6428-0184-9D41-AC9A-B0162646C17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810" y="4144712"/>
            <a:ext cx="785177" cy="186947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$$&#10;\begin{aligned}&#10; &amp; \mathbf{h} = \tanh(\mathbf{W}^h \mathbf{x} + \mathbf{b}^h) \\&#10; &amp; \mathbf{o} = \mathbf{W}^o \mathbf{h} + \mathbf{b}^o \\&#10; &amp; \mathbf{p} = \text{softmax}(\mathbf{o})&#10;\end{aligned}&#10;$$&#10;&#10;&#10;&#10;\end{document}" title="IguanaTex Bitmap Display">
            <a:extLst>
              <a:ext uri="{FF2B5EF4-FFF2-40B4-BE49-F238E27FC236}">
                <a16:creationId xmlns:a16="http://schemas.microsoft.com/office/drawing/2014/main" id="{B23A47B1-3933-3E48-9088-5C9BF8C470D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92" y="2282004"/>
            <a:ext cx="3202728" cy="1446393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z="1200" b="0" smtClean="0"/>
              <a:t>46</a:t>
            </a:fld>
            <a:endParaRPr lang="zh-CN" altLang="en-US" sz="1200" b="0" dirty="0"/>
          </a:p>
        </p:txBody>
      </p:sp>
      <p:sp>
        <p:nvSpPr>
          <p:cNvPr id="8" name="文本框 7"/>
          <p:cNvSpPr txBox="1"/>
          <p:nvPr/>
        </p:nvSpPr>
        <p:spPr>
          <a:xfrm>
            <a:off x="723069" y="3963782"/>
            <a:ext cx="11179495" cy="261610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 algn="l"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Palatino"/>
                <a:cs typeface="Calibri Light" panose="020F0302020204030204" pitchFamily="34" charset="0"/>
                <a:sym typeface="+mn-ea"/>
              </a:rPr>
              <a:t>W</a:t>
            </a:r>
            <a:r>
              <a:rPr lang="en-US" sz="2400" b="1" baseline="30000" dirty="0" err="1">
                <a:latin typeface="Palatino"/>
                <a:cs typeface="Calibri Light" panose="020F0302020204030204" pitchFamily="34" charset="0"/>
                <a:sym typeface="+mn-ea"/>
              </a:rPr>
              <a:t>h</a:t>
            </a:r>
            <a:r>
              <a:rPr lang="en-US" sz="2400" dirty="0" err="1">
                <a:latin typeface="Palatino"/>
                <a:cs typeface="Calibri Light" panose="020F0302020204030204" pitchFamily="34" charset="0"/>
                <a:sym typeface="+mn-ea"/>
              </a:rPr>
              <a:t>,</a:t>
            </a:r>
            <a:r>
              <a:rPr lang="en-US" sz="2400" b="1" dirty="0" err="1">
                <a:latin typeface="Palatino"/>
                <a:cs typeface="Calibri Light" panose="020F0302020204030204" pitchFamily="34" charset="0"/>
                <a:sym typeface="+mn-ea"/>
              </a:rPr>
              <a:t>W</a:t>
            </a:r>
            <a:r>
              <a:rPr lang="en-US" sz="2400" b="1" baseline="30000" dirty="0" err="1">
                <a:latin typeface="Palatino"/>
                <a:cs typeface="Calibri Light" panose="020F0302020204030204" pitchFamily="34" charset="0"/>
                <a:sym typeface="+mn-ea"/>
              </a:rPr>
              <a:t>o</a:t>
            </a:r>
            <a:r>
              <a:rPr lang="en-US" sz="2400" dirty="0" err="1">
                <a:latin typeface="Palatino"/>
                <a:cs typeface="Calibri Light" panose="020F0302020204030204" pitchFamily="34" charset="0"/>
                <a:sym typeface="+mn-ea"/>
              </a:rPr>
              <a:t>,</a:t>
            </a:r>
            <a:r>
              <a:rPr lang="en-US" sz="2400" b="1" dirty="0" err="1">
                <a:latin typeface="Palatino"/>
                <a:cs typeface="Calibri Light" panose="020F0302020204030204" pitchFamily="34" charset="0"/>
                <a:sym typeface="+mn-ea"/>
              </a:rPr>
              <a:t>b</a:t>
            </a:r>
            <a:r>
              <a:rPr lang="en-US" sz="2400" b="1" baseline="30000" dirty="0" err="1">
                <a:latin typeface="Palatino"/>
                <a:cs typeface="Calibri Light" panose="020F0302020204030204" pitchFamily="34" charset="0"/>
                <a:sym typeface="+mn-ea"/>
              </a:rPr>
              <a:t>h</a:t>
            </a:r>
            <a:r>
              <a:rPr lang="en-US" sz="2400" dirty="0" err="1">
                <a:latin typeface="Palatino"/>
                <a:cs typeface="Calibri Light" panose="020F0302020204030204" pitchFamily="34" charset="0"/>
                <a:sym typeface="+mn-ea"/>
              </a:rPr>
              <a:t>,</a:t>
            </a:r>
            <a:r>
              <a:rPr lang="en-US" sz="2400" b="1" dirty="0" err="1">
                <a:latin typeface="Palatino"/>
                <a:cs typeface="Calibri Light" panose="020F0302020204030204" pitchFamily="34" charset="0"/>
                <a:sym typeface="+mn-ea"/>
              </a:rPr>
              <a:t>b</a:t>
            </a:r>
            <a:r>
              <a:rPr lang="en-US" sz="2400" b="1" baseline="30000" dirty="0" err="1">
                <a:latin typeface="Palatino"/>
                <a:cs typeface="Calibri Light" panose="020F0302020204030204" pitchFamily="34" charset="0"/>
                <a:sym typeface="+mn-ea"/>
              </a:rPr>
              <a:t>o</a:t>
            </a: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 are model parameters.</a:t>
            </a:r>
          </a:p>
          <a:p>
            <a:pPr marL="457200" indent="-457200" algn="l"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400" b="1" dirty="0">
                <a:latin typeface="Palatino"/>
                <a:cs typeface="Calibri Light" panose="020F0302020204030204" pitchFamily="34" charset="0"/>
                <a:sym typeface="+mn-ea"/>
              </a:rPr>
              <a:t>p</a:t>
            </a: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 stands for the probability of word </a:t>
            </a:r>
            <a:r>
              <a:rPr lang="en-US" sz="2400" i="1" dirty="0" err="1">
                <a:latin typeface="Palatino"/>
                <a:cs typeface="Calibri Light" panose="020F0302020204030204" pitchFamily="34" charset="0"/>
                <a:sym typeface="+mn-ea"/>
              </a:rPr>
              <a:t>w</a:t>
            </a:r>
            <a:r>
              <a:rPr lang="en-US" sz="2400" i="1" baseline="-25000" dirty="0" err="1">
                <a:latin typeface="Palatino"/>
                <a:cs typeface="Calibri Light" panose="020F0302020204030204" pitchFamily="34" charset="0"/>
                <a:sym typeface="+mn-ea"/>
              </a:rPr>
              <a:t>i</a:t>
            </a: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.</a:t>
            </a:r>
            <a:endParaRPr lang="en-US" sz="2400" i="1" dirty="0">
              <a:latin typeface="Palatino"/>
              <a:cs typeface="Calibri Light" panose="020F0302020204030204" pitchFamily="34" charset="0"/>
              <a:sym typeface="+mn-ea"/>
            </a:endParaRPr>
          </a:p>
          <a:p>
            <a:pPr marL="457200" indent="-457200" algn="l"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400" i="1" dirty="0" err="1">
                <a:latin typeface="Palatino"/>
                <a:cs typeface="Calibri Light" panose="020F0302020204030204" pitchFamily="34" charset="0"/>
                <a:sym typeface="+mn-ea"/>
              </a:rPr>
              <a:t>emb</a:t>
            </a:r>
            <a:r>
              <a:rPr lang="en-US" sz="2400" i="1" dirty="0">
                <a:latin typeface="Palatino"/>
                <a:cs typeface="Calibri Light" panose="020F0302020204030204" pitchFamily="34" charset="0"/>
                <a:sym typeface="+mn-ea"/>
              </a:rPr>
              <a:t> </a:t>
            </a: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denotes one vector for each vocabulary word, real-valued, low-dimensional (50-1000) word embeddings.</a:t>
            </a:r>
          </a:p>
          <a:p>
            <a:pPr marL="457200" indent="-457200" algn="l"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Embedding lookup table:</a:t>
            </a:r>
          </a:p>
          <a:p>
            <a:pPr marL="457200" indent="-457200" algn="l"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Embedding layer:</a:t>
            </a:r>
          </a:p>
        </p:txBody>
      </p:sp>
      <p:sp>
        <p:nvSpPr>
          <p:cNvPr id="9" name="矩形 2">
            <a:extLst>
              <a:ext uri="{FF2B5EF4-FFF2-40B4-BE49-F238E27FC236}">
                <a16:creationId xmlns:a16="http://schemas.microsoft.com/office/drawing/2014/main" id="{B17AB53D-93E0-44CC-A919-DEC47494F376}"/>
              </a:ext>
            </a:extLst>
          </p:cNvPr>
          <p:cNvSpPr/>
          <p:nvPr/>
        </p:nvSpPr>
        <p:spPr>
          <a:xfrm>
            <a:off x="199297" y="225118"/>
            <a:ext cx="7690293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3200" b="1" dirty="0">
                <a:latin typeface="Palatino"/>
                <a:cs typeface="Calibri Light" panose="020F0302020204030204" pitchFamily="34" charset="0"/>
                <a:sym typeface="+mn-ea"/>
              </a:rPr>
              <a:t>Neural n-gram Language Modelling</a:t>
            </a:r>
            <a:endParaRPr lang="en-US" altLang="zh-CN" sz="32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10" name="文本框 10">
            <a:extLst>
              <a:ext uri="{FF2B5EF4-FFF2-40B4-BE49-F238E27FC236}">
                <a16:creationId xmlns:a16="http://schemas.microsoft.com/office/drawing/2014/main" id="{33D87671-D669-0A46-8015-188256346CFC}"/>
              </a:ext>
            </a:extLst>
          </p:cNvPr>
          <p:cNvSpPr txBox="1"/>
          <p:nvPr/>
        </p:nvSpPr>
        <p:spPr>
          <a:xfrm>
            <a:off x="676589" y="913281"/>
            <a:ext cx="6910762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Palatino"/>
                <a:cs typeface="Calibri Light" panose="020F0302020204030204" pitchFamily="34" charset="0"/>
              </a:rPr>
              <a:t>Base</a:t>
            </a:r>
            <a:r>
              <a:rPr lang="zh-CN" altLang="en-US" sz="2800" b="1" dirty="0">
                <a:latin typeface="Palatino"/>
                <a:cs typeface="Calibri Light" panose="020F0302020204030204" pitchFamily="34" charset="0"/>
              </a:rPr>
              <a:t> </a:t>
            </a:r>
            <a:r>
              <a:rPr lang="en-US" altLang="zh-CN" sz="2800" b="1" dirty="0">
                <a:latin typeface="Palatino"/>
                <a:cs typeface="Calibri Light" panose="020F0302020204030204" pitchFamily="34" charset="0"/>
              </a:rPr>
              <a:t>model</a:t>
            </a:r>
            <a:r>
              <a:rPr lang="zh-CN" altLang="en-US" sz="2800" b="1" dirty="0">
                <a:latin typeface="Palatino"/>
                <a:cs typeface="Calibri Light" panose="020F0302020204030204" pitchFamily="34" charset="0"/>
              </a:rPr>
              <a:t> </a:t>
            </a:r>
            <a:r>
              <a:rPr lang="en-US" altLang="zh-CN" sz="2800" b="1" dirty="0">
                <a:latin typeface="Palatino"/>
                <a:cs typeface="Calibri Light" panose="020F0302020204030204" pitchFamily="34" charset="0"/>
              </a:rPr>
              <a:t>——</a:t>
            </a:r>
            <a:r>
              <a:rPr lang="zh-CN" altLang="en-US" sz="2800" b="1" dirty="0">
                <a:latin typeface="Palatino"/>
                <a:cs typeface="Calibri Light" panose="020F0302020204030204" pitchFamily="34" charset="0"/>
              </a:rPr>
              <a:t> </a:t>
            </a:r>
            <a:r>
              <a:rPr lang="en-US" altLang="zh-CN" sz="2800" b="1" dirty="0">
                <a:latin typeface="Palatino"/>
                <a:cs typeface="Calibri Light" panose="020F0302020204030204" pitchFamily="34" charset="0"/>
              </a:rPr>
              <a:t>MLP</a:t>
            </a:r>
            <a:endParaRPr lang="en-US" sz="2800" b="1" dirty="0">
              <a:latin typeface="Palatino"/>
              <a:cs typeface="Calibri Light" panose="020F030202020403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446" y="1050676"/>
            <a:ext cx="4734342" cy="33590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8917780-D853-A046-A5DD-E4FF0CCA8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3850" y="6135380"/>
            <a:ext cx="5524500" cy="4191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A9A7B38-50F0-B241-9EEA-FC3599F1CB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3583" y="5649210"/>
            <a:ext cx="3750820" cy="495057"/>
          </a:xfrm>
          <a:prstGeom prst="rect">
            <a:avLst/>
          </a:prstGeom>
        </p:spPr>
      </p:pic>
      <p:pic>
        <p:nvPicPr>
          <p:cNvPr id="30" name="图片 2">
            <a:extLst>
              <a:ext uri="{FF2B5EF4-FFF2-40B4-BE49-F238E27FC236}">
                <a16:creationId xmlns:a16="http://schemas.microsoft.com/office/drawing/2014/main" id="{CBA89689-577D-C948-A74A-9B2ED515F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168" y="1477982"/>
            <a:ext cx="5673921" cy="723453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$&#10;\begin{aligned}&#10; &amp; \mathbf{h} = \tanh(\mathbf{W}^h \mathbf{x} + \mathbf{b}^h) \\&#10; &amp; \mathbf{o} = \mathbf{W}^o \mathbf{h} + \mathbf{b}^o \\&#10; &amp; \mathbf{p} = \text{softmax}(\mathbf{o})&#10;\end{aligned}&#10;$$&#10;&#10;&#10;&#10;\end{document}" title="IguanaTex Bitmap Display">
            <a:extLst>
              <a:ext uri="{FF2B5EF4-FFF2-40B4-BE49-F238E27FC236}">
                <a16:creationId xmlns:a16="http://schemas.microsoft.com/office/drawing/2014/main" id="{DD43364D-26BC-3149-9652-DCFCCDECBFF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92" y="2282004"/>
            <a:ext cx="3202728" cy="144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657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0F5D542A-83D4-472F-939A-2FFAABFB6848}"/>
              </a:ext>
            </a:extLst>
          </p:cNvPr>
          <p:cNvSpPr/>
          <p:nvPr/>
        </p:nvSpPr>
        <p:spPr>
          <a:xfrm>
            <a:off x="554235" y="1109723"/>
            <a:ext cx="11083529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</a:rPr>
              <a:t>How</a:t>
            </a:r>
            <a:r>
              <a:rPr lang="zh-CN" altLang="en-US" sz="2800" dirty="0">
                <a:latin typeface="Palatino"/>
              </a:rPr>
              <a:t> </a:t>
            </a:r>
            <a:r>
              <a:rPr lang="en-US" altLang="zh-CN" sz="2800" dirty="0">
                <a:latin typeface="Palatino"/>
              </a:rPr>
              <a:t>to understand embeddings as model parameters?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</a:rPr>
              <a:t>look up 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0DB1315B-2670-694D-9B57-F1A64BED65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47</a:t>
            </a:fld>
            <a:endParaRPr lang="zh-CN" altLang="en-US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70A67008-E600-A24D-8D33-20E617B68E1F}"/>
              </a:ext>
            </a:extLst>
          </p:cNvPr>
          <p:cNvSpPr/>
          <p:nvPr/>
        </p:nvSpPr>
        <p:spPr>
          <a:xfrm>
            <a:off x="332033" y="211523"/>
            <a:ext cx="7690293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Word Embeddings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921C7C-082B-5243-8688-E7C3C362186D}"/>
              </a:ext>
            </a:extLst>
          </p:cNvPr>
          <p:cNvSpPr/>
          <p:nvPr/>
        </p:nvSpPr>
        <p:spPr>
          <a:xfrm>
            <a:off x="3611880" y="2936815"/>
            <a:ext cx="285750" cy="308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6EF9F5-0DB6-9B4B-8A86-65604E268C59}"/>
              </a:ext>
            </a:extLst>
          </p:cNvPr>
          <p:cNvSpPr/>
          <p:nvPr/>
        </p:nvSpPr>
        <p:spPr>
          <a:xfrm>
            <a:off x="3611880" y="3245425"/>
            <a:ext cx="285750" cy="308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9FA0D7-77F5-944C-B3B9-41078D1E68BC}"/>
              </a:ext>
            </a:extLst>
          </p:cNvPr>
          <p:cNvSpPr/>
          <p:nvPr/>
        </p:nvSpPr>
        <p:spPr>
          <a:xfrm>
            <a:off x="3611880" y="3554035"/>
            <a:ext cx="285750" cy="6235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4E7676-E5B0-FA4B-A7B2-929E8BCAC58D}"/>
                  </a:ext>
                </a:extLst>
              </p:cNvPr>
              <p:cNvSpPr txBox="1"/>
              <p:nvPr/>
            </p:nvSpPr>
            <p:spPr>
              <a:xfrm>
                <a:off x="3692238" y="3724145"/>
                <a:ext cx="125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4E7676-E5B0-FA4B-A7B2-929E8BCAC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238" y="3724145"/>
                <a:ext cx="125034" cy="276999"/>
              </a:xfrm>
              <a:prstGeom prst="rect">
                <a:avLst/>
              </a:prstGeom>
              <a:blipFill>
                <a:blip r:embed="rId3"/>
                <a:stretch>
                  <a:fillRect l="-27273" r="-36364" b="-4545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E8E8F283-F43D-2146-9E96-7432423CD10F}"/>
              </a:ext>
            </a:extLst>
          </p:cNvPr>
          <p:cNvSpPr/>
          <p:nvPr/>
        </p:nvSpPr>
        <p:spPr>
          <a:xfrm>
            <a:off x="3611880" y="4180779"/>
            <a:ext cx="285750" cy="308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278645-EF24-FE49-BDD7-C99F51785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4822" y="2364734"/>
            <a:ext cx="1104900" cy="3937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286880-27C4-4242-A9C4-ED7030DAF4A2}"/>
                  </a:ext>
                </a:extLst>
              </p:cNvPr>
              <p:cNvSpPr txBox="1"/>
              <p:nvPr/>
            </p:nvSpPr>
            <p:spPr>
              <a:xfrm>
                <a:off x="4293973" y="3626113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286880-27C4-4242-A9C4-ED7030DAF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973" y="3626113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5263" r="-1578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01EDE89A-3403-7F4D-B959-2CBFE03AE8F8}"/>
              </a:ext>
            </a:extLst>
          </p:cNvPr>
          <p:cNvSpPr/>
          <p:nvPr/>
        </p:nvSpPr>
        <p:spPr>
          <a:xfrm>
            <a:off x="4806778" y="2936815"/>
            <a:ext cx="1692876" cy="15525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485CEC-1028-0049-857C-633A072493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5099" y="3497202"/>
            <a:ext cx="850900" cy="4318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BA29C6E-F1B9-3C4D-A0C6-0CFDCB72C28D}"/>
                  </a:ext>
                </a:extLst>
              </p:cNvPr>
              <p:cNvSpPr txBox="1"/>
              <p:nvPr/>
            </p:nvSpPr>
            <p:spPr>
              <a:xfrm>
                <a:off x="6937975" y="3626112"/>
                <a:ext cx="2180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BA29C6E-F1B9-3C4D-A0C6-0CFDCB72C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975" y="3626112"/>
                <a:ext cx="218008" cy="276999"/>
              </a:xfrm>
              <a:prstGeom prst="rect">
                <a:avLst/>
              </a:prstGeom>
              <a:blipFill>
                <a:blip r:embed="rId7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35852670-7681-4A4A-B0A0-C6B08BF3D2E0}"/>
              </a:ext>
            </a:extLst>
          </p:cNvPr>
          <p:cNvSpPr/>
          <p:nvPr/>
        </p:nvSpPr>
        <p:spPr>
          <a:xfrm>
            <a:off x="7594304" y="2935821"/>
            <a:ext cx="285750" cy="308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18977A-5A30-1E40-9D30-3E9FB938CA30}"/>
              </a:ext>
            </a:extLst>
          </p:cNvPr>
          <p:cNvSpPr/>
          <p:nvPr/>
        </p:nvSpPr>
        <p:spPr>
          <a:xfrm>
            <a:off x="7594304" y="3244431"/>
            <a:ext cx="285750" cy="308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39FE70-FFD3-7E49-B220-0339137D1F08}"/>
              </a:ext>
            </a:extLst>
          </p:cNvPr>
          <p:cNvSpPr/>
          <p:nvPr/>
        </p:nvSpPr>
        <p:spPr>
          <a:xfrm>
            <a:off x="7594304" y="4166069"/>
            <a:ext cx="285750" cy="308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FE645C-D79A-CB4E-9B9D-6D8989A0759D}"/>
              </a:ext>
            </a:extLst>
          </p:cNvPr>
          <p:cNvSpPr/>
          <p:nvPr/>
        </p:nvSpPr>
        <p:spPr>
          <a:xfrm>
            <a:off x="7594304" y="3551058"/>
            <a:ext cx="285750" cy="308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D6CBC1-2D46-EB42-948C-581BEF7178F2}"/>
              </a:ext>
            </a:extLst>
          </p:cNvPr>
          <p:cNvSpPr/>
          <p:nvPr/>
        </p:nvSpPr>
        <p:spPr>
          <a:xfrm>
            <a:off x="7594304" y="3859668"/>
            <a:ext cx="285750" cy="308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B2E1B0E-CB6D-DD45-93B3-0B8E757B3691}"/>
                  </a:ext>
                </a:extLst>
              </p:cNvPr>
              <p:cNvSpPr txBox="1"/>
              <p:nvPr/>
            </p:nvSpPr>
            <p:spPr>
              <a:xfrm>
                <a:off x="7674662" y="3884771"/>
                <a:ext cx="1250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B2E1B0E-CB6D-DD45-93B3-0B8E757B3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662" y="3884771"/>
                <a:ext cx="125034" cy="276999"/>
              </a:xfrm>
              <a:prstGeom prst="rect">
                <a:avLst/>
              </a:prstGeom>
              <a:blipFill>
                <a:blip r:embed="rId8"/>
                <a:stretch>
                  <a:fillRect l="-40000" r="-40000" b="-434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746E6A88-0C5A-8043-8C3F-6B92EEE9A2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69446" y="2392774"/>
            <a:ext cx="1460500" cy="381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AD04641-0BD1-BA48-B5B5-A51F1103964C}"/>
              </a:ext>
            </a:extLst>
          </p:cNvPr>
          <p:cNvSpPr txBox="1"/>
          <p:nvPr/>
        </p:nvSpPr>
        <p:spPr>
          <a:xfrm>
            <a:off x="644238" y="4903097"/>
            <a:ext cx="6096000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800" dirty="0">
                <a:latin typeface="Palatino"/>
                <a:cs typeface="Calibri Light" panose="020F0302020204030204" pitchFamily="34" charset="0"/>
                <a:sym typeface="+mn-ea"/>
              </a:rPr>
              <a:t>Embedding lookup table:</a:t>
            </a:r>
          </a:p>
          <a:p>
            <a:pPr marL="457200" indent="-457200" algn="l"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800" dirty="0">
                <a:latin typeface="Palatino"/>
                <a:cs typeface="Calibri Light" panose="020F0302020204030204" pitchFamily="34" charset="0"/>
                <a:sym typeface="+mn-ea"/>
              </a:rPr>
              <a:t>Embedding layer:</a:t>
            </a:r>
            <a:endParaRPr lang="en-CN" sz="28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D8BF755-F29C-1E43-9439-65C2B08C27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69722" y="5531093"/>
            <a:ext cx="5524500" cy="4191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5F1C456-3518-654C-A7AE-0CD8FD46DF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0573" y="4920734"/>
            <a:ext cx="3750820" cy="49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110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0F5D542A-83D4-472F-939A-2FFAABFB6848}"/>
              </a:ext>
            </a:extLst>
          </p:cNvPr>
          <p:cNvSpPr/>
          <p:nvPr/>
        </p:nvSpPr>
        <p:spPr>
          <a:xfrm>
            <a:off x="554235" y="1109723"/>
            <a:ext cx="11083529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</a:rPr>
              <a:t>Paradigm</a:t>
            </a:r>
            <a:r>
              <a:rPr lang="zh-CN" altLang="en-US" sz="2800" dirty="0">
                <a:latin typeface="Palatino"/>
              </a:rPr>
              <a:t> </a:t>
            </a:r>
            <a:r>
              <a:rPr lang="en-US" altLang="zh-CN" sz="2800" dirty="0">
                <a:latin typeface="Palatino"/>
              </a:rPr>
              <a:t>shift for input of neural nodes.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</a:rPr>
              <a:t>Traditional word representation (e.g., one-hot)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sparse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discrete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high dimension (e.g., 10000)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manually defined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0DB1315B-2670-694D-9B57-F1A64BED65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48</a:t>
            </a:fld>
            <a:endParaRPr lang="zh-CN" altLang="en-US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70A67008-E600-A24D-8D33-20E617B68E1F}"/>
              </a:ext>
            </a:extLst>
          </p:cNvPr>
          <p:cNvSpPr/>
          <p:nvPr/>
        </p:nvSpPr>
        <p:spPr>
          <a:xfrm>
            <a:off x="332033" y="211523"/>
            <a:ext cx="7690293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Word Embeddings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FC3E60-3802-474C-939A-B149E665C7EB}"/>
              </a:ext>
            </a:extLst>
          </p:cNvPr>
          <p:cNvSpPr txBox="1"/>
          <p:nvPr/>
        </p:nvSpPr>
        <p:spPr>
          <a:xfrm>
            <a:off x="6300969" y="2809225"/>
            <a:ext cx="6096000" cy="3547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</a:rPr>
              <a:t>Word embeddings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dense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real-valued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low-dimensional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/>
              </a:rPr>
              <a:t>automatically learned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</a:rPr>
              <a:t>Just like hidden vectors</a:t>
            </a:r>
          </a:p>
        </p:txBody>
      </p:sp>
    </p:spTree>
    <p:extLst>
      <p:ext uri="{BB962C8B-B14F-4D97-AF65-F5344CB8AC3E}">
        <p14:creationId xmlns:p14="http://schemas.microsoft.com/office/powerpoint/2010/main" val="25535983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z="1200" b="0" smtClean="0"/>
              <a:t>49</a:t>
            </a:fld>
            <a:endParaRPr lang="zh-CN" altLang="en-US" sz="1200" b="0" dirty="0"/>
          </a:p>
        </p:txBody>
      </p:sp>
      <p:sp>
        <p:nvSpPr>
          <p:cNvPr id="11" name="文本框 10"/>
          <p:cNvSpPr txBox="1"/>
          <p:nvPr/>
        </p:nvSpPr>
        <p:spPr>
          <a:xfrm>
            <a:off x="676589" y="1090259"/>
            <a:ext cx="6910762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Palatino"/>
                <a:cs typeface="Calibri Light" panose="020F0302020204030204" pitchFamily="34" charset="0"/>
              </a:rPr>
              <a:t>Adding shortcut connection</a:t>
            </a:r>
          </a:p>
        </p:txBody>
      </p:sp>
      <p:pic>
        <p:nvPicPr>
          <p:cNvPr id="9" name="图片 2">
            <a:extLst>
              <a:ext uri="{FF2B5EF4-FFF2-40B4-BE49-F238E27FC236}">
                <a16:creationId xmlns:a16="http://schemas.microsoft.com/office/drawing/2014/main" id="{689FAF76-FD8E-434D-9340-55182B9A8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052" y="1714500"/>
            <a:ext cx="4985718" cy="635704"/>
          </a:xfrm>
          <a:prstGeom prst="rect">
            <a:avLst/>
          </a:prstGeom>
        </p:spPr>
      </p:pic>
      <p:pic>
        <p:nvPicPr>
          <p:cNvPr id="13" name="图片 4">
            <a:extLst>
              <a:ext uri="{FF2B5EF4-FFF2-40B4-BE49-F238E27FC236}">
                <a16:creationId xmlns:a16="http://schemas.microsoft.com/office/drawing/2014/main" id="{246B7AD6-40EB-0D41-AA9B-E8AAE0709B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96454"/>
            <a:ext cx="5486905" cy="385639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9FF4B5E-7B3D-854D-9406-FEA617C12D96}"/>
              </a:ext>
            </a:extLst>
          </p:cNvPr>
          <p:cNvGrpSpPr/>
          <p:nvPr/>
        </p:nvGrpSpPr>
        <p:grpSpPr>
          <a:xfrm>
            <a:off x="1048052" y="2552247"/>
            <a:ext cx="3228429" cy="1569659"/>
            <a:chOff x="1048052" y="2552247"/>
            <a:chExt cx="3228429" cy="1569659"/>
          </a:xfrm>
        </p:grpSpPr>
        <p:pic>
          <p:nvPicPr>
            <p:cNvPr id="14" name="图片 3">
              <a:extLst>
                <a:ext uri="{FF2B5EF4-FFF2-40B4-BE49-F238E27FC236}">
                  <a16:creationId xmlns:a16="http://schemas.microsoft.com/office/drawing/2014/main" id="{9931DA1D-05EB-9445-9E8E-DA1416B2C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8052" y="2552247"/>
              <a:ext cx="3228429" cy="156965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BC0F642-70C6-0643-9A3E-C0A483A2D47F}"/>
                </a:ext>
              </a:extLst>
            </p:cNvPr>
            <p:cNvSpPr/>
            <p:nvPr/>
          </p:nvSpPr>
          <p:spPr>
            <a:xfrm>
              <a:off x="1048052" y="3048000"/>
              <a:ext cx="2337405" cy="5116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pic>
          <p:nvPicPr>
            <p:cNvPr id="16" name="Picture 15" descr="\documentclass{article}&#10;\usepackage{amsmath}&#10;\pagestyle{empty}&#10;\begin{document}&#10;&#10;&#10;$\mathbf{o}=\mathbf{Ux}+\mathbf{W}^o \mathbf{h}+\mathbf{b}^o$&#10;&#10;\end{document}" title="IguanaTex Bitmap Display">
              <a:extLst>
                <a:ext uri="{FF2B5EF4-FFF2-40B4-BE49-F238E27FC236}">
                  <a16:creationId xmlns:a16="http://schemas.microsoft.com/office/drawing/2014/main" id="{9868D1C4-988F-F94F-8CB9-C51E9C729916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220" y="3170570"/>
              <a:ext cx="3031290" cy="266487"/>
            </a:xfrm>
            <a:prstGeom prst="rect">
              <a:avLst/>
            </a:prstGeom>
          </p:spPr>
        </p:pic>
      </p:grpSp>
      <p:sp>
        <p:nvSpPr>
          <p:cNvPr id="17" name="矩形 2">
            <a:extLst>
              <a:ext uri="{FF2B5EF4-FFF2-40B4-BE49-F238E27FC236}">
                <a16:creationId xmlns:a16="http://schemas.microsoft.com/office/drawing/2014/main" id="{991DAABE-A851-CD42-9567-3EDE37D7F63F}"/>
              </a:ext>
            </a:extLst>
          </p:cNvPr>
          <p:cNvSpPr/>
          <p:nvPr/>
        </p:nvSpPr>
        <p:spPr>
          <a:xfrm>
            <a:off x="199297" y="225118"/>
            <a:ext cx="7690293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3200" b="1" dirty="0">
                <a:latin typeface="Palatino"/>
                <a:cs typeface="Calibri Light" panose="020F0302020204030204" pitchFamily="34" charset="0"/>
                <a:sym typeface="+mn-ea"/>
              </a:rPr>
              <a:t>Neural n-gram Language Modelling</a:t>
            </a:r>
            <a:endParaRPr lang="en-US" altLang="zh-CN" sz="32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B75FA0-2451-1E4C-8B53-CC9183A892E6}"/>
              </a:ext>
            </a:extLst>
          </p:cNvPr>
          <p:cNvSpPr txBox="1"/>
          <p:nvPr/>
        </p:nvSpPr>
        <p:spPr>
          <a:xfrm>
            <a:off x="797243" y="4342691"/>
            <a:ext cx="6097904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400" b="1" dirty="0">
                <a:latin typeface="Palatino"/>
                <a:cs typeface="Calibri Light" panose="020F0302020204030204" pitchFamily="34" charset="0"/>
                <a:sym typeface="+mn-ea"/>
              </a:rPr>
              <a:t>W</a:t>
            </a:r>
            <a:r>
              <a:rPr lang="en-US" sz="2400" b="1" baseline="30000" dirty="0" err="1">
                <a:latin typeface="Palatino"/>
                <a:cs typeface="Calibri Light" panose="020F0302020204030204" pitchFamily="34" charset="0"/>
                <a:sym typeface="+mn-ea"/>
              </a:rPr>
              <a:t>h</a:t>
            </a:r>
            <a:r>
              <a:rPr lang="en-US" sz="2400" dirty="0" err="1">
                <a:latin typeface="Palatino"/>
                <a:cs typeface="Calibri Light" panose="020F0302020204030204" pitchFamily="34" charset="0"/>
                <a:sym typeface="+mn-ea"/>
              </a:rPr>
              <a:t>,</a:t>
            </a:r>
            <a:r>
              <a:rPr lang="en-US" sz="2400" b="1" dirty="0" err="1">
                <a:latin typeface="Palatino"/>
                <a:cs typeface="Calibri Light" panose="020F0302020204030204" pitchFamily="34" charset="0"/>
                <a:sym typeface="+mn-ea"/>
              </a:rPr>
              <a:t>W</a:t>
            </a:r>
            <a:r>
              <a:rPr lang="en-US" sz="2400" b="1" baseline="30000" dirty="0" err="1">
                <a:latin typeface="Palatino"/>
                <a:cs typeface="Calibri Light" panose="020F0302020204030204" pitchFamily="34" charset="0"/>
                <a:sym typeface="+mn-ea"/>
              </a:rPr>
              <a:t>o</a:t>
            </a:r>
            <a:r>
              <a:rPr lang="en-US" sz="2400" dirty="0" err="1">
                <a:latin typeface="Palatino"/>
                <a:cs typeface="Calibri Light" panose="020F0302020204030204" pitchFamily="34" charset="0"/>
                <a:sym typeface="+mn-ea"/>
              </a:rPr>
              <a:t>,</a:t>
            </a:r>
            <a:r>
              <a:rPr lang="en-US" sz="2400" b="1" dirty="0" err="1">
                <a:latin typeface="Palatino"/>
                <a:cs typeface="Calibri Light" panose="020F0302020204030204" pitchFamily="34" charset="0"/>
                <a:sym typeface="+mn-ea"/>
              </a:rPr>
              <a:t>b</a:t>
            </a:r>
            <a:r>
              <a:rPr lang="en-US" sz="2400" b="1" baseline="30000" dirty="0" err="1">
                <a:latin typeface="Palatino"/>
                <a:cs typeface="Calibri Light" panose="020F0302020204030204" pitchFamily="34" charset="0"/>
                <a:sym typeface="+mn-ea"/>
              </a:rPr>
              <a:t>h</a:t>
            </a:r>
            <a:r>
              <a:rPr lang="en-US" sz="2400" dirty="0" err="1">
                <a:latin typeface="Palatino"/>
                <a:cs typeface="Calibri Light" panose="020F0302020204030204" pitchFamily="34" charset="0"/>
                <a:sym typeface="+mn-ea"/>
              </a:rPr>
              <a:t>,</a:t>
            </a:r>
            <a:r>
              <a:rPr lang="en-US" sz="2400" b="1" dirty="0" err="1">
                <a:latin typeface="Palatino"/>
                <a:cs typeface="Calibri Light" panose="020F0302020204030204" pitchFamily="34" charset="0"/>
                <a:sym typeface="+mn-ea"/>
              </a:rPr>
              <a:t>b</a:t>
            </a:r>
            <a:r>
              <a:rPr lang="en-US" sz="2400" b="1" baseline="30000" dirty="0" err="1">
                <a:latin typeface="Palatino"/>
                <a:cs typeface="Calibri Light" panose="020F0302020204030204" pitchFamily="34" charset="0"/>
                <a:sym typeface="+mn-ea"/>
              </a:rPr>
              <a:t>o</a:t>
            </a: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 are model parameters.</a:t>
            </a:r>
          </a:p>
          <a:p>
            <a:pPr marL="457200" indent="-457200" algn="l"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400" b="1" dirty="0">
                <a:latin typeface="Palatino"/>
                <a:cs typeface="Calibri Light" panose="020F0302020204030204" pitchFamily="34" charset="0"/>
                <a:sym typeface="+mn-ea"/>
              </a:rPr>
              <a:t>p</a:t>
            </a: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 stands for the probability of word </a:t>
            </a:r>
            <a:r>
              <a:rPr lang="en-US" sz="2400" i="1" dirty="0" err="1">
                <a:latin typeface="Palatino"/>
                <a:cs typeface="Calibri Light" panose="020F0302020204030204" pitchFamily="34" charset="0"/>
                <a:sym typeface="+mn-ea"/>
              </a:rPr>
              <a:t>w</a:t>
            </a:r>
            <a:r>
              <a:rPr lang="en-US" sz="2400" i="1" baseline="-25000" dirty="0" err="1">
                <a:latin typeface="Palatino"/>
                <a:cs typeface="Calibri Light" panose="020F0302020204030204" pitchFamily="34" charset="0"/>
                <a:sym typeface="+mn-ea"/>
              </a:rPr>
              <a:t>i</a:t>
            </a: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.</a:t>
            </a:r>
            <a:endParaRPr lang="en-US" sz="2400" b="1" dirty="0">
              <a:latin typeface="Palatino"/>
              <a:cs typeface="Calibri Light" panose="020F0302020204030204" pitchFamily="34" charset="0"/>
              <a:sym typeface="+mn-ea"/>
            </a:endParaRPr>
          </a:p>
          <a:p>
            <a:pPr marL="457200" indent="-457200" algn="l"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400" b="1" dirty="0">
                <a:latin typeface="Palatino"/>
                <a:cs typeface="Calibri Light" panose="020F0302020204030204" pitchFamily="34" charset="0"/>
                <a:sym typeface="+mn-ea"/>
              </a:rPr>
              <a:t>    </a:t>
            </a: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is a model parameter.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B6B102-ACBB-DA4C-8491-C149741BE3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6080" y="5388904"/>
            <a:ext cx="342900" cy="355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313174" y="269918"/>
            <a:ext cx="30514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528761" y="1039359"/>
            <a:ext cx="10094366" cy="53937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 From One Layer to Multiple Layers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8.1.1 Multi-Layer Perceptron for Text Classification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8.1.2</a:t>
            </a:r>
            <a:r>
              <a:rPr lang="zh-CN" altLang="en-US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Analyzing</a:t>
            </a:r>
            <a:r>
              <a:rPr lang="zh-CN" altLang="en-US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Representation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8.1.3 Training a Multi-Layer Perceptron</a:t>
            </a:r>
          </a:p>
          <a:p>
            <a:pPr marL="428625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 Neural Language Models and Word Embedding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8.2.1 Neural n-gram Language Modelling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8.2.2</a:t>
            </a:r>
            <a:r>
              <a:rPr lang="zh-CN" altLang="en-US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Fast</a:t>
            </a:r>
            <a:r>
              <a:rPr lang="zh-CN" altLang="en-US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8.2.3 Word Embeddings</a:t>
            </a:r>
          </a:p>
        </p:txBody>
      </p:sp>
    </p:spTree>
    <p:extLst>
      <p:ext uri="{BB962C8B-B14F-4D97-AF65-F5344CB8AC3E}">
        <p14:creationId xmlns:p14="http://schemas.microsoft.com/office/powerpoint/2010/main" val="463357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4">
            <a:extLst>
              <a:ext uri="{FF2B5EF4-FFF2-40B4-BE49-F238E27FC236}">
                <a16:creationId xmlns:a16="http://schemas.microsoft.com/office/drawing/2014/main" id="{E5BC410E-D495-044D-982D-30A2CE9588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96454"/>
            <a:ext cx="5486905" cy="385639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z="1200" b="0" smtClean="0"/>
              <a:t>50</a:t>
            </a:fld>
            <a:endParaRPr lang="zh-CN" altLang="en-US" sz="1200" b="0" dirty="0"/>
          </a:p>
        </p:txBody>
      </p:sp>
      <p:sp>
        <p:nvSpPr>
          <p:cNvPr id="8" name="文本框 7"/>
          <p:cNvSpPr txBox="1"/>
          <p:nvPr/>
        </p:nvSpPr>
        <p:spPr>
          <a:xfrm>
            <a:off x="1088571" y="5535957"/>
            <a:ext cx="8277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</a:rPr>
              <a:t>Shortcut connection can empirically give better results. 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cxnSp>
        <p:nvCxnSpPr>
          <p:cNvPr id="19" name="直接箭头连接符 18"/>
          <p:cNvCxnSpPr>
            <a:cxnSpLocks/>
            <a:stCxn id="8" idx="0"/>
          </p:cNvCxnSpPr>
          <p:nvPr/>
        </p:nvCxnSpPr>
        <p:spPr>
          <a:xfrm flipV="1">
            <a:off x="5227557" y="3790123"/>
            <a:ext cx="946008" cy="1745834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cxnSpLocks/>
            <a:stCxn id="8" idx="0"/>
          </p:cNvCxnSpPr>
          <p:nvPr/>
        </p:nvCxnSpPr>
        <p:spPr>
          <a:xfrm flipV="1">
            <a:off x="5227557" y="3925927"/>
            <a:ext cx="1590867" cy="1610030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>
            <a:cxnSpLocks/>
            <a:stCxn id="8" idx="0"/>
          </p:cNvCxnSpPr>
          <p:nvPr/>
        </p:nvCxnSpPr>
        <p:spPr>
          <a:xfrm flipV="1">
            <a:off x="5227557" y="4129723"/>
            <a:ext cx="5718739" cy="1406234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2">
            <a:extLst>
              <a:ext uri="{FF2B5EF4-FFF2-40B4-BE49-F238E27FC236}">
                <a16:creationId xmlns:a16="http://schemas.microsoft.com/office/drawing/2014/main" id="{BD360992-2460-C74C-AC86-154C41A157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052" y="1714500"/>
            <a:ext cx="4985718" cy="635704"/>
          </a:xfrm>
          <a:prstGeom prst="rect">
            <a:avLst/>
          </a:prstGeom>
        </p:spPr>
      </p:pic>
      <p:sp>
        <p:nvSpPr>
          <p:cNvPr id="26" name="文本框 10">
            <a:extLst>
              <a:ext uri="{FF2B5EF4-FFF2-40B4-BE49-F238E27FC236}">
                <a16:creationId xmlns:a16="http://schemas.microsoft.com/office/drawing/2014/main" id="{D514D2CD-3901-6241-AFB7-A0BC5F16B199}"/>
              </a:ext>
            </a:extLst>
          </p:cNvPr>
          <p:cNvSpPr txBox="1"/>
          <p:nvPr/>
        </p:nvSpPr>
        <p:spPr>
          <a:xfrm>
            <a:off x="676589" y="1090259"/>
            <a:ext cx="6910762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Palatino"/>
                <a:cs typeface="Calibri Light" panose="020F0302020204030204" pitchFamily="34" charset="0"/>
              </a:rPr>
              <a:t>Adding shortcut connection</a:t>
            </a:r>
          </a:p>
        </p:txBody>
      </p:sp>
      <p:sp>
        <p:nvSpPr>
          <p:cNvPr id="29" name="文本框 7">
            <a:extLst>
              <a:ext uri="{FF2B5EF4-FFF2-40B4-BE49-F238E27FC236}">
                <a16:creationId xmlns:a16="http://schemas.microsoft.com/office/drawing/2014/main" id="{4CAAF8C3-98B6-0A46-88F8-621A5796A472}"/>
              </a:ext>
            </a:extLst>
          </p:cNvPr>
          <p:cNvSpPr txBox="1"/>
          <p:nvPr/>
        </p:nvSpPr>
        <p:spPr>
          <a:xfrm>
            <a:off x="1088571" y="6046932"/>
            <a:ext cx="23409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600" dirty="0">
                <a:solidFill>
                  <a:srgbClr val="C00000"/>
                </a:solidFill>
              </a:rPr>
              <a:t>rich</a:t>
            </a:r>
            <a:r>
              <a:rPr lang="zh-CN" altLang="en-US" sz="2600" dirty="0">
                <a:solidFill>
                  <a:srgbClr val="C00000"/>
                </a:solidFill>
              </a:rPr>
              <a:t> </a:t>
            </a:r>
            <a:r>
              <a:rPr lang="en-US" altLang="zh-CN" sz="2600" dirty="0">
                <a:solidFill>
                  <a:srgbClr val="C00000"/>
                </a:solidFill>
              </a:rPr>
              <a:t>features</a:t>
            </a:r>
            <a:endParaRPr lang="zh-CN" altLang="en-US" sz="2600" dirty="0">
              <a:solidFill>
                <a:srgbClr val="C00000"/>
              </a:solidFill>
            </a:endParaRPr>
          </a:p>
        </p:txBody>
      </p:sp>
      <p:sp>
        <p:nvSpPr>
          <p:cNvPr id="30" name="文本框 7">
            <a:extLst>
              <a:ext uri="{FF2B5EF4-FFF2-40B4-BE49-F238E27FC236}">
                <a16:creationId xmlns:a16="http://schemas.microsoft.com/office/drawing/2014/main" id="{CA3A6745-166E-7143-AE40-768A24F89A25}"/>
              </a:ext>
            </a:extLst>
          </p:cNvPr>
          <p:cNvSpPr txBox="1"/>
          <p:nvPr/>
        </p:nvSpPr>
        <p:spPr>
          <a:xfrm>
            <a:off x="4131970" y="6046521"/>
            <a:ext cx="55847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600" dirty="0">
                <a:solidFill>
                  <a:srgbClr val="C00000"/>
                </a:solidFill>
              </a:rPr>
              <a:t>stronger back-propagation</a:t>
            </a:r>
            <a:r>
              <a:rPr lang="zh-CN" altLang="en-US" sz="2600" dirty="0">
                <a:solidFill>
                  <a:srgbClr val="C00000"/>
                </a:solidFill>
              </a:rPr>
              <a:t> </a:t>
            </a:r>
            <a:r>
              <a:rPr lang="en-US" altLang="zh-CN" sz="2600" dirty="0">
                <a:solidFill>
                  <a:srgbClr val="C00000"/>
                </a:solidFill>
              </a:rPr>
              <a:t>gradients</a:t>
            </a:r>
            <a:endParaRPr lang="zh-CN" altLang="en-US" sz="2600" dirty="0">
              <a:solidFill>
                <a:srgbClr val="C00000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FEC4EBE-1F53-5248-999D-3AF5D494E465}"/>
              </a:ext>
            </a:extLst>
          </p:cNvPr>
          <p:cNvGrpSpPr/>
          <p:nvPr/>
        </p:nvGrpSpPr>
        <p:grpSpPr>
          <a:xfrm>
            <a:off x="1048052" y="2552247"/>
            <a:ext cx="3228429" cy="1569659"/>
            <a:chOff x="1048052" y="2552247"/>
            <a:chExt cx="3228429" cy="1569659"/>
          </a:xfrm>
        </p:grpSpPr>
        <p:pic>
          <p:nvPicPr>
            <p:cNvPr id="33" name="图片 3">
              <a:extLst>
                <a:ext uri="{FF2B5EF4-FFF2-40B4-BE49-F238E27FC236}">
                  <a16:creationId xmlns:a16="http://schemas.microsoft.com/office/drawing/2014/main" id="{E8CCA7D6-AE73-7E4C-A97D-F98A7D237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8052" y="2552247"/>
              <a:ext cx="3228429" cy="1569659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8174F96-9A38-6447-85B4-0DF3B4079332}"/>
                </a:ext>
              </a:extLst>
            </p:cNvPr>
            <p:cNvSpPr/>
            <p:nvPr/>
          </p:nvSpPr>
          <p:spPr>
            <a:xfrm>
              <a:off x="1048052" y="3048000"/>
              <a:ext cx="2337405" cy="5116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pic>
          <p:nvPicPr>
            <p:cNvPr id="35" name="Picture 34" descr="\documentclass{article}&#10;\usepackage{amsmath}&#10;\pagestyle{empty}&#10;\begin{document}&#10;&#10;&#10;$\mathbf{o}=\mathbf{Ux}+\mathbf{W}^o \mathbf{h}+\mathbf{b}^o$&#10;&#10;\end{document}" title="IguanaTex Bitmap Display">
              <a:extLst>
                <a:ext uri="{FF2B5EF4-FFF2-40B4-BE49-F238E27FC236}">
                  <a16:creationId xmlns:a16="http://schemas.microsoft.com/office/drawing/2014/main" id="{24B0B485-1C70-D34A-A7A6-677200B6EE47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220" y="3170570"/>
              <a:ext cx="3031290" cy="266487"/>
            </a:xfrm>
            <a:prstGeom prst="rect">
              <a:avLst/>
            </a:prstGeom>
          </p:spPr>
        </p:pic>
      </p:grpSp>
      <p:sp>
        <p:nvSpPr>
          <p:cNvPr id="7" name="椭圆 6"/>
          <p:cNvSpPr/>
          <p:nvPr/>
        </p:nvSpPr>
        <p:spPr>
          <a:xfrm>
            <a:off x="1801795" y="3047582"/>
            <a:ext cx="562693" cy="53027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箭头连接符 3"/>
          <p:cNvCxnSpPr>
            <a:cxnSpLocks/>
            <a:stCxn id="8" idx="0"/>
            <a:endCxn id="7" idx="5"/>
          </p:cNvCxnSpPr>
          <p:nvPr/>
        </p:nvCxnSpPr>
        <p:spPr>
          <a:xfrm flipH="1" flipV="1">
            <a:off x="2282084" y="3500196"/>
            <a:ext cx="2945473" cy="2035761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">
            <a:extLst>
              <a:ext uri="{FF2B5EF4-FFF2-40B4-BE49-F238E27FC236}">
                <a16:creationId xmlns:a16="http://schemas.microsoft.com/office/drawing/2014/main" id="{2594D181-2AFE-DA44-8BC0-2D6D490E4306}"/>
              </a:ext>
            </a:extLst>
          </p:cNvPr>
          <p:cNvSpPr/>
          <p:nvPr/>
        </p:nvSpPr>
        <p:spPr>
          <a:xfrm>
            <a:off x="199297" y="225118"/>
            <a:ext cx="7690293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3200" b="1" dirty="0">
                <a:latin typeface="Palatino"/>
                <a:cs typeface="Calibri Light" panose="020F0302020204030204" pitchFamily="34" charset="0"/>
                <a:sym typeface="+mn-ea"/>
              </a:rPr>
              <a:t>Neural n-gram Language Modelling</a:t>
            </a:r>
            <a:endParaRPr lang="en-US" altLang="zh-CN" sz="32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z="1200" b="0" smtClean="0"/>
              <a:t>51</a:t>
            </a:fld>
            <a:endParaRPr lang="zh-CN" altLang="en-US" sz="1200" b="0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7655" y="5483881"/>
            <a:ext cx="4209809" cy="872479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048052" y="4946835"/>
            <a:ext cx="4356257" cy="120032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400" dirty="0">
                <a:latin typeface="Palatino"/>
                <a:cs typeface="Calibri Light" panose="020F0302020204030204" pitchFamily="34" charset="0"/>
                <a:sym typeface="+mn-ea"/>
              </a:rPr>
              <a:t>Given training corpus</a:t>
            </a:r>
          </a:p>
          <a:p>
            <a:pPr algn="l"/>
            <a:endParaRPr lang="en-US" altLang="zh-CN" sz="2400" dirty="0">
              <a:latin typeface="Palatino"/>
              <a:cs typeface="Calibri Light" panose="020F0302020204030204" pitchFamily="34" charset="0"/>
              <a:sym typeface="+mn-ea"/>
            </a:endParaRPr>
          </a:p>
          <a:p>
            <a:pPr algn="l"/>
            <a:r>
              <a:rPr lang="en-US" altLang="zh-CN" sz="2400" dirty="0">
                <a:latin typeface="Palatino"/>
                <a:cs typeface="Calibri Light" panose="020F0302020204030204" pitchFamily="34" charset="0"/>
                <a:sym typeface="+mn-ea"/>
              </a:rPr>
              <a:t>We minimize the loss function:</a:t>
            </a:r>
            <a:endParaRPr lang="en-US" altLang="zh-CN" sz="2400" dirty="0"/>
          </a:p>
        </p:txBody>
      </p:sp>
      <p:graphicFrame>
        <p:nvGraphicFramePr>
          <p:cNvPr id="24" name="对象 23"/>
          <p:cNvGraphicFramePr/>
          <p:nvPr>
            <p:extLst>
              <p:ext uri="{D42A27DB-BD31-4B8C-83A1-F6EECF244321}">
                <p14:modId xmlns:p14="http://schemas.microsoft.com/office/powerpoint/2010/main" val="1404561135"/>
              </p:ext>
            </p:extLst>
          </p:nvPr>
        </p:nvGraphicFramePr>
        <p:xfrm>
          <a:off x="4276481" y="4954387"/>
          <a:ext cx="1925955" cy="392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" r:id="rId6" imgW="1737360" imgH="358775" progId="Equation.KSEE3">
                  <p:embed/>
                </p:oleObj>
              </mc:Choice>
              <mc:Fallback>
                <p:oleObj r:id="rId6" imgW="1737360" imgH="358775" progId="Equation.KSEE3">
                  <p:embed/>
                  <p:pic>
                    <p:nvPicPr>
                      <p:cNvPr id="24" name="对象 2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76481" y="4954387"/>
                        <a:ext cx="1925955" cy="392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图片 4">
            <a:extLst>
              <a:ext uri="{FF2B5EF4-FFF2-40B4-BE49-F238E27FC236}">
                <a16:creationId xmlns:a16="http://schemas.microsoft.com/office/drawing/2014/main" id="{B26FDCC4-B7D8-1344-9515-25D7A48F8E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96454"/>
            <a:ext cx="5486905" cy="3856391"/>
          </a:xfrm>
          <a:prstGeom prst="rect">
            <a:avLst/>
          </a:prstGeom>
        </p:spPr>
      </p:pic>
      <p:sp>
        <p:nvSpPr>
          <p:cNvPr id="20" name="文本框 10">
            <a:extLst>
              <a:ext uri="{FF2B5EF4-FFF2-40B4-BE49-F238E27FC236}">
                <a16:creationId xmlns:a16="http://schemas.microsoft.com/office/drawing/2014/main" id="{BF4B6AF1-38D0-0B47-BEB0-985B91AC4B90}"/>
              </a:ext>
            </a:extLst>
          </p:cNvPr>
          <p:cNvSpPr txBox="1"/>
          <p:nvPr/>
        </p:nvSpPr>
        <p:spPr>
          <a:xfrm>
            <a:off x="676589" y="1090259"/>
            <a:ext cx="6910762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Palatino"/>
                <a:cs typeface="Calibri Light" panose="020F0302020204030204" pitchFamily="34" charset="0"/>
              </a:rPr>
              <a:t>Adding shortcut connection</a:t>
            </a:r>
          </a:p>
        </p:txBody>
      </p:sp>
      <p:pic>
        <p:nvPicPr>
          <p:cNvPr id="21" name="图片 2">
            <a:extLst>
              <a:ext uri="{FF2B5EF4-FFF2-40B4-BE49-F238E27FC236}">
                <a16:creationId xmlns:a16="http://schemas.microsoft.com/office/drawing/2014/main" id="{DA30775C-BDB6-C94D-ADD5-83BEECC3C0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8052" y="1714500"/>
            <a:ext cx="4985718" cy="635704"/>
          </a:xfrm>
          <a:prstGeom prst="rect">
            <a:avLst/>
          </a:prstGeom>
        </p:spPr>
      </p:pic>
      <p:sp>
        <p:nvSpPr>
          <p:cNvPr id="23" name="文本框 10">
            <a:extLst>
              <a:ext uri="{FF2B5EF4-FFF2-40B4-BE49-F238E27FC236}">
                <a16:creationId xmlns:a16="http://schemas.microsoft.com/office/drawing/2014/main" id="{0A2EF8E9-B1C7-1048-9CDE-34AD129EA3FD}"/>
              </a:ext>
            </a:extLst>
          </p:cNvPr>
          <p:cNvSpPr txBox="1"/>
          <p:nvPr/>
        </p:nvSpPr>
        <p:spPr>
          <a:xfrm>
            <a:off x="721798" y="4329301"/>
            <a:ext cx="6910762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Palatino"/>
                <a:cs typeface="Calibri Light" panose="020F0302020204030204" pitchFamily="34" charset="0"/>
              </a:rPr>
              <a:t>Training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B49063-AE80-9E40-A55D-624511F9CCA9}"/>
              </a:ext>
            </a:extLst>
          </p:cNvPr>
          <p:cNvGrpSpPr/>
          <p:nvPr/>
        </p:nvGrpSpPr>
        <p:grpSpPr>
          <a:xfrm>
            <a:off x="1048052" y="2552247"/>
            <a:ext cx="3228429" cy="1569659"/>
            <a:chOff x="1048052" y="2552247"/>
            <a:chExt cx="3228429" cy="1569659"/>
          </a:xfrm>
        </p:grpSpPr>
        <p:pic>
          <p:nvPicPr>
            <p:cNvPr id="22" name="图片 3">
              <a:extLst>
                <a:ext uri="{FF2B5EF4-FFF2-40B4-BE49-F238E27FC236}">
                  <a16:creationId xmlns:a16="http://schemas.microsoft.com/office/drawing/2014/main" id="{8BC29FE8-F4D2-FC44-89F5-F972F3819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8052" y="2552247"/>
              <a:ext cx="3228429" cy="1569659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C91542C-598F-CF46-960C-AF2A8957BFBB}"/>
                </a:ext>
              </a:extLst>
            </p:cNvPr>
            <p:cNvSpPr/>
            <p:nvPr/>
          </p:nvSpPr>
          <p:spPr>
            <a:xfrm>
              <a:off x="1048052" y="3048000"/>
              <a:ext cx="2337405" cy="5116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pic>
          <p:nvPicPr>
            <p:cNvPr id="8" name="Picture 7" descr="\documentclass{article}&#10;\usepackage{amsmath}&#10;\pagestyle{empty}&#10;\begin{document}&#10;&#10;&#10;$\mathbf{o}=\mathbf{Ux}+\mathbf{W}^o \mathbf{h}+\mathbf{b}^o$&#10;&#10;\end{document}" title="IguanaTex Bitmap Display">
              <a:extLst>
                <a:ext uri="{FF2B5EF4-FFF2-40B4-BE49-F238E27FC236}">
                  <a16:creationId xmlns:a16="http://schemas.microsoft.com/office/drawing/2014/main" id="{89426178-E779-7C48-9337-0C59FBDF8F86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220" y="3170570"/>
              <a:ext cx="3031290" cy="266487"/>
            </a:xfrm>
            <a:prstGeom prst="rect">
              <a:avLst/>
            </a:prstGeom>
          </p:spPr>
        </p:pic>
      </p:grpSp>
      <p:sp>
        <p:nvSpPr>
          <p:cNvPr id="17" name="矩形 2">
            <a:extLst>
              <a:ext uri="{FF2B5EF4-FFF2-40B4-BE49-F238E27FC236}">
                <a16:creationId xmlns:a16="http://schemas.microsoft.com/office/drawing/2014/main" id="{1E19D987-882B-644C-8B16-3F4A91C5664A}"/>
              </a:ext>
            </a:extLst>
          </p:cNvPr>
          <p:cNvSpPr/>
          <p:nvPr/>
        </p:nvSpPr>
        <p:spPr>
          <a:xfrm>
            <a:off x="199297" y="225118"/>
            <a:ext cx="7690293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3200" b="1" dirty="0">
                <a:latin typeface="Palatino"/>
                <a:cs typeface="Calibri Light" panose="020F0302020204030204" pitchFamily="34" charset="0"/>
                <a:sym typeface="+mn-ea"/>
              </a:rPr>
              <a:t>Neural n-gram Language Modelling</a:t>
            </a:r>
            <a:endParaRPr lang="en-US" altLang="zh-CN" sz="32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z="1200" b="0" smtClean="0"/>
              <a:t>52</a:t>
            </a:fld>
            <a:endParaRPr lang="zh-CN" altLang="en-US" sz="1200" b="0" dirty="0"/>
          </a:p>
        </p:txBody>
      </p:sp>
      <p:sp>
        <p:nvSpPr>
          <p:cNvPr id="13" name="矩形 2">
            <a:extLst>
              <a:ext uri="{FF2B5EF4-FFF2-40B4-BE49-F238E27FC236}">
                <a16:creationId xmlns:a16="http://schemas.microsoft.com/office/drawing/2014/main" id="{A27AE396-0A24-294C-BB8E-C57515F2CB59}"/>
              </a:ext>
            </a:extLst>
          </p:cNvPr>
          <p:cNvSpPr/>
          <p:nvPr/>
        </p:nvSpPr>
        <p:spPr>
          <a:xfrm>
            <a:off x="332033" y="211523"/>
            <a:ext cx="83656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3200" b="1" dirty="0">
                <a:latin typeface="Palatino"/>
                <a:cs typeface="Calibri Light" panose="020F0302020204030204" pitchFamily="34" charset="0"/>
                <a:sym typeface="+mn-ea"/>
              </a:rPr>
              <a:t>The Advantage of Neural Parameterization</a:t>
            </a:r>
            <a:endParaRPr lang="en-US" altLang="zh-CN" sz="32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20" name="文本框 10">
            <a:extLst>
              <a:ext uri="{FF2B5EF4-FFF2-40B4-BE49-F238E27FC236}">
                <a16:creationId xmlns:a16="http://schemas.microsoft.com/office/drawing/2014/main" id="{BF4B6AF1-38D0-0B47-BEB0-985B91AC4B90}"/>
              </a:ext>
            </a:extLst>
          </p:cNvPr>
          <p:cNvSpPr txBox="1"/>
          <p:nvPr/>
        </p:nvSpPr>
        <p:spPr>
          <a:xfrm>
            <a:off x="1667539" y="4072162"/>
            <a:ext cx="2778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>
                <a:latin typeface="Palatino"/>
                <a:cs typeface="Calibri Light" panose="020F0302020204030204" pitchFamily="34" charset="0"/>
              </a:rPr>
              <a:t>“the cat run” seen </a:t>
            </a:r>
          </a:p>
        </p:txBody>
      </p:sp>
      <p:pic>
        <p:nvPicPr>
          <p:cNvPr id="4" name="Picture 3" descr="\documentclass{article}&#10;\usepackage{amsmath}&#10;\pagestyle{empty}&#10;\begin{document}&#10;&#10;$P(\text{ran}|\text{the cat})$&#10;&#10;&#10;\end{document}" title="IguanaTex Bitmap Display">
            <a:extLst>
              <a:ext uri="{FF2B5EF4-FFF2-40B4-BE49-F238E27FC236}">
                <a16:creationId xmlns:a16="http://schemas.microsoft.com/office/drawing/2014/main" id="{A3356C25-430E-B849-80B7-13933AEE850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996" y="2005832"/>
            <a:ext cx="1876396" cy="302645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&#10;$P(\text{ran}|\text{the emu})$&#10;&#10;\end{document}" title="IguanaTex Bitmap Display">
            <a:extLst>
              <a:ext uri="{FF2B5EF4-FFF2-40B4-BE49-F238E27FC236}">
                <a16:creationId xmlns:a16="http://schemas.microsoft.com/office/drawing/2014/main" id="{85E2B9A7-6B2E-E34C-A028-F16B5BDF8D3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335" y="2462488"/>
            <a:ext cx="2027727" cy="3026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A2E296-90CD-4845-8150-8710D812D480}"/>
              </a:ext>
            </a:extLst>
          </p:cNvPr>
          <p:cNvSpPr txBox="1"/>
          <p:nvPr/>
        </p:nvSpPr>
        <p:spPr>
          <a:xfrm>
            <a:off x="642938" y="1544167"/>
            <a:ext cx="1623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N" sz="2400" dirty="0">
                <a:latin typeface="Palatino" pitchFamily="2" charset="77"/>
                <a:ea typeface="Palatino" pitchFamily="2" charset="77"/>
              </a:rPr>
              <a:t>Trigram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335916-9926-4D42-B5E3-DD9658A6F3FF}"/>
              </a:ext>
            </a:extLst>
          </p:cNvPr>
          <p:cNvSpPr txBox="1"/>
          <p:nvPr/>
        </p:nvSpPr>
        <p:spPr>
          <a:xfrm>
            <a:off x="642938" y="2877020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N" sz="2400" dirty="0">
                <a:latin typeface="Palatino" pitchFamily="2" charset="77"/>
                <a:ea typeface="Palatino" pitchFamily="2" charset="77"/>
              </a:rPr>
              <a:t>Condition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839FE7-2615-894D-A363-784AD8DA8D3C}"/>
              </a:ext>
            </a:extLst>
          </p:cNvPr>
          <p:cNvSpPr txBox="1"/>
          <p:nvPr/>
        </p:nvSpPr>
        <p:spPr>
          <a:xfrm>
            <a:off x="642938" y="5468764"/>
            <a:ext cx="10625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N" sz="2400" dirty="0">
                <a:latin typeface="Palatino" pitchFamily="2" charset="77"/>
                <a:ea typeface="Palatino" pitchFamily="2" charset="77"/>
              </a:rPr>
              <a:t>Neural models can compute the probabilities, but discrete models can not.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9A5A77-16CC-4B44-93D3-A1D40EA29499}"/>
              </a:ext>
            </a:extLst>
          </p:cNvPr>
          <p:cNvSpPr txBox="1"/>
          <p:nvPr/>
        </p:nvSpPr>
        <p:spPr>
          <a:xfrm>
            <a:off x="1670705" y="3493617"/>
            <a:ext cx="6100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Palatino"/>
                <a:cs typeface="Calibri Light" panose="020F0302020204030204" pitchFamily="34" charset="0"/>
              </a:rPr>
              <a:t>”the emu ran” not seen in data</a:t>
            </a:r>
            <a:endParaRPr lang="en-CN" sz="2400" dirty="0"/>
          </a:p>
        </p:txBody>
      </p:sp>
      <p:sp>
        <p:nvSpPr>
          <p:cNvPr id="12" name="文本框 10">
            <a:extLst>
              <a:ext uri="{FF2B5EF4-FFF2-40B4-BE49-F238E27FC236}">
                <a16:creationId xmlns:a16="http://schemas.microsoft.com/office/drawing/2014/main" id="{C476A5A5-EF26-5345-905F-954D929C7165}"/>
              </a:ext>
            </a:extLst>
          </p:cNvPr>
          <p:cNvSpPr txBox="1"/>
          <p:nvPr/>
        </p:nvSpPr>
        <p:spPr>
          <a:xfrm>
            <a:off x="1736436" y="4703151"/>
            <a:ext cx="2778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dirty="0">
                <a:latin typeface="Palatino"/>
                <a:cs typeface="Calibri Light" panose="020F0302020204030204" pitchFamily="34" charset="0"/>
              </a:rPr>
              <a:t>all the words seen</a:t>
            </a:r>
          </a:p>
        </p:txBody>
      </p:sp>
      <p:pic>
        <p:nvPicPr>
          <p:cNvPr id="14" name="图片 4">
            <a:extLst>
              <a:ext uri="{FF2B5EF4-FFF2-40B4-BE49-F238E27FC236}">
                <a16:creationId xmlns:a16="http://schemas.microsoft.com/office/drawing/2014/main" id="{2B488458-ECE7-E848-9F14-DC91F097AD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96454"/>
            <a:ext cx="5486905" cy="385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756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53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313174" y="269918"/>
            <a:ext cx="30514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528761" y="1039359"/>
            <a:ext cx="10094366" cy="53937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 From One Layer to Multiple Layers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8.1.1 Multi-Layer Perceptron for Text Classification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8.1.2</a:t>
            </a:r>
            <a:r>
              <a:rPr lang="zh-CN" altLang="en-US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Analyzing</a:t>
            </a:r>
            <a:r>
              <a:rPr lang="zh-CN" altLang="en-US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Representation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8.1.3 Training a Multi-Layer Perceptron</a:t>
            </a:r>
          </a:p>
          <a:p>
            <a:pPr marL="428625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 Neural Language Models and Word Embedding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8.2.1 Neural n-gram Language Modelling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8.2.2</a:t>
            </a:r>
            <a:r>
              <a:rPr lang="zh-CN" altLang="en-US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Fast</a:t>
            </a:r>
            <a:r>
              <a:rPr lang="zh-CN" altLang="en-US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8.2.3 Word Embeddings</a:t>
            </a:r>
          </a:p>
        </p:txBody>
      </p:sp>
    </p:spTree>
    <p:extLst>
      <p:ext uri="{BB962C8B-B14F-4D97-AF65-F5344CB8AC3E}">
        <p14:creationId xmlns:p14="http://schemas.microsoft.com/office/powerpoint/2010/main" val="42931504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z="1200" smtClean="0"/>
              <a:t>54</a:t>
            </a:fld>
            <a:endParaRPr lang="zh-CN" altLang="en-US" sz="1200" dirty="0"/>
          </a:p>
        </p:txBody>
      </p:sp>
      <p:sp>
        <p:nvSpPr>
          <p:cNvPr id="11" name="矩形 2"/>
          <p:cNvSpPr/>
          <p:nvPr/>
        </p:nvSpPr>
        <p:spPr>
          <a:xfrm>
            <a:off x="271888" y="312739"/>
            <a:ext cx="8486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3600" b="1" dirty="0">
                <a:latin typeface="Palatino"/>
                <a:cs typeface="Calibri Light" panose="020F0302020204030204" pitchFamily="34" charset="0"/>
                <a:sym typeface="+mn-ea"/>
              </a:rPr>
              <a:t>Optimizing Neural Language Models</a:t>
            </a:r>
            <a:endParaRPr lang="en-US" altLang="zh-CN" sz="3600" b="1" dirty="0">
              <a:solidFill>
                <a:schemeClr val="bg2"/>
              </a:solidFill>
              <a:latin typeface="Palatino"/>
              <a:cs typeface="Calibri Light" panose="020F030202020403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045030" y="1526112"/>
            <a:ext cx="9275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Palatino"/>
                <a:cs typeface="Calibri Light" panose="020F0302020204030204" pitchFamily="34" charset="0"/>
              </a:rPr>
              <a:t>Speed up the model:</a:t>
            </a:r>
            <a:endParaRPr lang="zh-CN" altLang="en-US" sz="2800" i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1490505" y="2251802"/>
            <a:ext cx="8033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We can train word embeddings using large data.</a:t>
            </a:r>
            <a:endParaRPr lang="en-US" altLang="zh-CN" sz="2800" dirty="0"/>
          </a:p>
        </p:txBody>
      </p:sp>
      <p:sp>
        <p:nvSpPr>
          <p:cNvPr id="5" name="文本框 4"/>
          <p:cNvSpPr txBox="1"/>
          <p:nvPr/>
        </p:nvSpPr>
        <p:spPr>
          <a:xfrm>
            <a:off x="1045030" y="3167390"/>
            <a:ext cx="9158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Palatino"/>
                <a:cs typeface="Calibri Light" panose="020F0302020204030204" pitchFamily="34" charset="0"/>
              </a:rPr>
              <a:t>Methods:</a:t>
            </a:r>
            <a:endParaRPr lang="zh-CN" altLang="en-US" sz="2800" i="1" dirty="0"/>
          </a:p>
        </p:txBody>
      </p:sp>
      <p:sp>
        <p:nvSpPr>
          <p:cNvPr id="7" name="文本框 6"/>
          <p:cNvSpPr txBox="1"/>
          <p:nvPr/>
        </p:nvSpPr>
        <p:spPr>
          <a:xfrm>
            <a:off x="1610080" y="3893080"/>
            <a:ext cx="10302764" cy="20467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sz="2800" dirty="0">
                <a:latin typeface="Palatino"/>
                <a:cs typeface="Calibri Light" panose="020F0302020204030204" pitchFamily="34" charset="0"/>
                <a:sym typeface="+mn-ea"/>
              </a:rPr>
              <a:t>One technique to make training faster</a:t>
            </a:r>
          </a:p>
          <a:p>
            <a:pPr algn="l"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sz="2800" dirty="0">
                <a:latin typeface="Palatino"/>
                <a:cs typeface="Calibri Light" panose="020F0302020204030204" pitchFamily="34" charset="0"/>
                <a:sym typeface="+mn-ea"/>
              </a:rPr>
              <a:t>	</a:t>
            </a:r>
            <a:r>
              <a:rPr lang="en-US" sz="2800" i="1" dirty="0">
                <a:latin typeface="Palatino"/>
                <a:cs typeface="Calibri Light" panose="020F0302020204030204" pitchFamily="34" charset="0"/>
                <a:sym typeface="+mn-ea"/>
              </a:rPr>
              <a:t>Noise contrastive</a:t>
            </a:r>
            <a:r>
              <a:rPr lang="zh-CN" altLang="en-US" sz="2800" i="1" dirty="0">
                <a:latin typeface="Palatino"/>
                <a:cs typeface="Calibri Light" panose="020F0302020204030204" pitchFamily="34" charset="0"/>
                <a:sym typeface="+mn-ea"/>
              </a:rPr>
              <a:t> </a:t>
            </a:r>
            <a:r>
              <a:rPr lang="en-US" altLang="zh-CN" sz="2800" i="1" dirty="0">
                <a:latin typeface="Palatino"/>
                <a:cs typeface="Calibri Light" panose="020F0302020204030204" pitchFamily="34" charset="0"/>
                <a:sym typeface="+mn-ea"/>
              </a:rPr>
              <a:t>estimation (NCE)</a:t>
            </a:r>
            <a:endParaRPr lang="en-US" sz="2800" i="1" dirty="0">
              <a:latin typeface="Palatino"/>
              <a:cs typeface="Calibri Light" panose="020F0302020204030204" pitchFamily="34" charset="0"/>
              <a:sym typeface="+mn-ea"/>
            </a:endParaRPr>
          </a:p>
          <a:p>
            <a:pPr algn="l"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sz="2800" dirty="0">
                <a:latin typeface="Palatino"/>
                <a:cs typeface="Calibri Light" panose="020F0302020204030204" pitchFamily="34" charset="0"/>
                <a:sym typeface="+mn-ea"/>
              </a:rPr>
              <a:t>Two techniques can be introduced to make the model smaller:</a:t>
            </a:r>
            <a:endParaRPr lang="en-US" sz="2800" dirty="0">
              <a:latin typeface="Palatino"/>
              <a:cs typeface="Calibri Light" panose="020F0302020204030204" pitchFamily="34" charset="0"/>
            </a:endParaRPr>
          </a:p>
          <a:p>
            <a:pPr algn="l">
              <a:spcAft>
                <a:spcPts val="600"/>
              </a:spcAft>
              <a:buClrTx/>
              <a:buSzTx/>
              <a:buFont typeface="Arial" panose="020B0604020202020204" pitchFamily="34" charset="0"/>
            </a:pPr>
            <a:r>
              <a:rPr lang="en-US" sz="2800" dirty="0">
                <a:latin typeface="Palatino"/>
                <a:cs typeface="Calibri Light" panose="020F0302020204030204" pitchFamily="34" charset="0"/>
                <a:sym typeface="+mn-ea"/>
              </a:rPr>
              <a:t>     </a:t>
            </a:r>
            <a:r>
              <a:rPr lang="en-US" sz="2800" i="1" dirty="0">
                <a:latin typeface="Palatino"/>
                <a:cs typeface="Calibri Light" panose="020F0302020204030204" pitchFamily="34" charset="0"/>
                <a:sym typeface="+mn-ea"/>
              </a:rPr>
              <a:t> Hierarchical softmax</a:t>
            </a:r>
            <a:r>
              <a:rPr lang="en-US" sz="2800" dirty="0">
                <a:latin typeface="Palatino"/>
                <a:cs typeface="Calibri Light" panose="020F0302020204030204" pitchFamily="34" charset="0"/>
                <a:sym typeface="+mn-ea"/>
              </a:rPr>
              <a:t> and </a:t>
            </a:r>
            <a:r>
              <a:rPr lang="en-US" sz="2800" i="1" dirty="0">
                <a:latin typeface="Palatino"/>
                <a:cs typeface="Calibri Light" panose="020F0302020204030204" pitchFamily="34" charset="0"/>
                <a:sym typeface="+mn-ea"/>
              </a:rPr>
              <a:t>log-bilinear model.</a:t>
            </a:r>
            <a:endParaRPr lang="en-US" sz="2800" i="1" dirty="0">
              <a:latin typeface="Palatino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2411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z="1200" b="0" smtClean="0"/>
              <a:t>55</a:t>
            </a:fld>
            <a:endParaRPr lang="zh-CN" altLang="en-US" sz="1200" b="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480" y="2070621"/>
            <a:ext cx="5013497" cy="108082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39964" y="998927"/>
            <a:ext cx="11608013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A method to improve training speed.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The training objective in the last section can also ve viewed as </a:t>
            </a:r>
            <a:r>
              <a:rPr lang="en-US" sz="2400" dirty="0" err="1">
                <a:latin typeface="Palatino"/>
                <a:cs typeface="Calibri Light" panose="020F0302020204030204" pitchFamily="34" charset="0"/>
                <a:sym typeface="+mn-ea"/>
              </a:rPr>
              <a:t>maxmizing</a:t>
            </a: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:</a:t>
            </a:r>
            <a:endParaRPr 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64" y="3795905"/>
            <a:ext cx="5556071" cy="231188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9964" y="3265465"/>
            <a:ext cx="11793544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Given the training instance (w, c),  the local derivative </a:t>
            </a:r>
            <a:r>
              <a:rPr lang="en-US" sz="2400" dirty="0">
                <a:latin typeface="Palatino"/>
                <a:cs typeface="Calibri Light" panose="020F0302020204030204" pitchFamily="34" charset="0"/>
              </a:rPr>
              <a:t>with respect to a model parameter </a:t>
            </a:r>
            <a:r>
              <a:rPr lang="en-US" sz="2400" i="1" dirty="0">
                <a:latin typeface="Palatino"/>
                <a:cs typeface="Calibri Light" panose="020F0302020204030204" pitchFamily="34" charset="0"/>
              </a:rPr>
              <a:t>θ </a:t>
            </a:r>
            <a:r>
              <a:rPr lang="en-US" sz="2400" dirty="0">
                <a:latin typeface="Palatino"/>
                <a:cs typeface="Calibri Light" panose="020F0302020204030204" pitchFamily="34" charset="0"/>
              </a:rPr>
              <a:t>is :</a:t>
            </a:r>
            <a:endParaRPr lang="en-US" sz="2400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A6B66BD1-F098-4549-A5E0-E447B02CF403}"/>
              </a:ext>
            </a:extLst>
          </p:cNvPr>
          <p:cNvSpPr/>
          <p:nvPr/>
        </p:nvSpPr>
        <p:spPr>
          <a:xfrm>
            <a:off x="226178" y="238579"/>
            <a:ext cx="6314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3600" b="1" dirty="0">
                <a:latin typeface="Palatino"/>
                <a:cs typeface="Calibri Light" panose="020F0302020204030204" pitchFamily="34" charset="0"/>
                <a:sym typeface="+mn-ea"/>
              </a:rPr>
              <a:t>Noise Contrastive Estimation</a:t>
            </a:r>
            <a:endParaRPr lang="en-US" altLang="zh-CN" sz="36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pic>
        <p:nvPicPr>
          <p:cNvPr id="7" name="Picture 6" descr="\documentclass{article}&#10;\usepackage{amsmath}&#10;\pagestyle{empty}&#10;\begin{document}&#10;&#10;$=\frac{1}{|T|}\sum_{i=1}^{|T|} \text{log}(P(w_i|c_i))$&#10;&#10;&#10;\end{document}" title="IguanaTex Bitmap Display">
            <a:extLst>
              <a:ext uri="{FF2B5EF4-FFF2-40B4-BE49-F238E27FC236}">
                <a16:creationId xmlns:a16="http://schemas.microsoft.com/office/drawing/2014/main" id="{512ABE00-3FC5-6241-91DF-D621C4A1CD8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20" y="2328048"/>
            <a:ext cx="3896746" cy="588188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z="1200" b="0" smtClean="0"/>
              <a:t>56</a:t>
            </a:fld>
            <a:endParaRPr lang="zh-CN" altLang="en-US" sz="1200" b="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480" y="2070621"/>
            <a:ext cx="5013497" cy="108082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39964" y="998927"/>
            <a:ext cx="11608013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A method to improve training speed.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The training objective in the last section can also ve viewed as </a:t>
            </a:r>
            <a:r>
              <a:rPr lang="en-US" sz="2400" dirty="0" err="1">
                <a:latin typeface="Palatino"/>
                <a:cs typeface="Calibri Light" panose="020F0302020204030204" pitchFamily="34" charset="0"/>
                <a:sym typeface="+mn-ea"/>
              </a:rPr>
              <a:t>maxmizing</a:t>
            </a: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:</a:t>
            </a:r>
            <a:endParaRPr 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64" y="3795905"/>
            <a:ext cx="5556071" cy="231188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9964" y="3265465"/>
            <a:ext cx="11793544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Given the training instance (w, c),  the local derivative </a:t>
            </a:r>
            <a:r>
              <a:rPr lang="en-US" sz="2400" dirty="0">
                <a:latin typeface="Palatino"/>
                <a:cs typeface="Calibri Light" panose="020F0302020204030204" pitchFamily="34" charset="0"/>
              </a:rPr>
              <a:t>with respect to a model parameter </a:t>
            </a:r>
            <a:r>
              <a:rPr lang="en-US" sz="2400" i="1" dirty="0">
                <a:latin typeface="Palatino"/>
                <a:cs typeface="Calibri Light" panose="020F0302020204030204" pitchFamily="34" charset="0"/>
              </a:rPr>
              <a:t>θ </a:t>
            </a:r>
            <a:r>
              <a:rPr lang="en-US" sz="2400" dirty="0">
                <a:latin typeface="Palatino"/>
                <a:cs typeface="Calibri Light" panose="020F0302020204030204" pitchFamily="34" charset="0"/>
              </a:rPr>
              <a:t>is :</a:t>
            </a:r>
            <a:endParaRPr lang="en-US" sz="2400" dirty="0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A6B66BD1-F098-4549-A5E0-E447B02CF403}"/>
              </a:ext>
            </a:extLst>
          </p:cNvPr>
          <p:cNvSpPr/>
          <p:nvPr/>
        </p:nvSpPr>
        <p:spPr>
          <a:xfrm>
            <a:off x="226178" y="238579"/>
            <a:ext cx="6314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3600" b="1" dirty="0">
                <a:latin typeface="Palatino"/>
                <a:cs typeface="Calibri Light" panose="020F0302020204030204" pitchFamily="34" charset="0"/>
                <a:sym typeface="+mn-ea"/>
              </a:rPr>
              <a:t>Noise Contrastive Estimation</a:t>
            </a:r>
            <a:endParaRPr lang="en-US" altLang="zh-CN" sz="36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pic>
        <p:nvPicPr>
          <p:cNvPr id="7" name="Picture 6" descr="\documentclass{article}&#10;\usepackage{amsmath}&#10;\pagestyle{empty}&#10;\begin{document}&#10;&#10;$=\frac{1}{|T|}\sum_{i=1}^{|T|} \text{log}(P(w_i|c_i))$&#10;&#10;&#10;\end{document}" title="IguanaTex Bitmap Display">
            <a:extLst>
              <a:ext uri="{FF2B5EF4-FFF2-40B4-BE49-F238E27FC236}">
                <a16:creationId xmlns:a16="http://schemas.microsoft.com/office/drawing/2014/main" id="{512ABE00-3FC5-6241-91DF-D621C4A1CD8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20" y="2328048"/>
            <a:ext cx="3896746" cy="5881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19D3639-F58E-DE4C-84AA-BC4CF63F04EF}"/>
                  </a:ext>
                </a:extLst>
              </p:cNvPr>
              <p:cNvSpPr txBox="1"/>
              <p:nvPr/>
            </p:nvSpPr>
            <p:spPr>
              <a:xfrm>
                <a:off x="439964" y="6270632"/>
                <a:ext cx="1091383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N" sz="2200" dirty="0">
                    <a:latin typeface="Palatino" pitchFamily="2" charset="77"/>
                    <a:ea typeface="Palatino" pitchFamily="2" charset="77"/>
                  </a:rPr>
                  <a:t>Sum over vocabulary is too slow, and even computing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latin typeface="Cambria Math" panose="02040503050406030204" pitchFamily="18" charset="0"/>
                        <a:ea typeface="Palatino" pitchFamily="2" charset="77"/>
                      </a:rPr>
                      <m:t>𝐨</m:t>
                    </m:r>
                  </m:oMath>
                </a14:m>
                <a:r>
                  <a:rPr lang="en-CN" sz="2200" dirty="0">
                    <a:latin typeface="Palatino" pitchFamily="2" charset="77"/>
                    <a:ea typeface="Palatino" pitchFamily="2" charset="77"/>
                  </a:rPr>
                  <a:t> is two slow (using a CPU).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19D3639-F58E-DE4C-84AA-BC4CF63F0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64" y="6270632"/>
                <a:ext cx="10913835" cy="430887"/>
              </a:xfrm>
              <a:prstGeom prst="rect">
                <a:avLst/>
              </a:prstGeom>
              <a:blipFill>
                <a:blip r:embed="rId6"/>
                <a:stretch>
                  <a:fillRect l="-581" t="-8571" b="-2857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95881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z="1200" b="0" smtClean="0"/>
              <a:t>57</a:t>
            </a:fld>
            <a:endParaRPr lang="zh-CN" altLang="en-US" sz="1200" b="0" dirty="0"/>
          </a:p>
        </p:txBody>
      </p:sp>
      <p:sp>
        <p:nvSpPr>
          <p:cNvPr id="5" name="文本框 4"/>
          <p:cNvSpPr txBox="1"/>
          <p:nvPr/>
        </p:nvSpPr>
        <p:spPr>
          <a:xfrm>
            <a:off x="1105319" y="1069976"/>
            <a:ext cx="9263597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2400" b="1" dirty="0">
                <a:latin typeface="Palatino"/>
                <a:cs typeface="Calibri Light" panose="020F0302020204030204" pitchFamily="34" charset="0"/>
              </a:rPr>
              <a:t>Noise contrastive estimation (NCE)</a:t>
            </a:r>
            <a:endParaRPr lang="en-US" sz="2400" dirty="0">
              <a:latin typeface="Palatino"/>
              <a:cs typeface="Calibri Light" panose="020F0302020204030204" pitchFamily="34" charset="0"/>
            </a:endParaRPr>
          </a:p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  <a:cs typeface="Calibri Light" panose="020F0302020204030204" pitchFamily="34" charset="0"/>
              </a:rPr>
              <a:t>NCE approximates MLE by drawing positive (real) samples and </a:t>
            </a:r>
            <a:r>
              <a:rPr lang="en-US" sz="2400" i="1" dirty="0">
                <a:latin typeface="Palatino"/>
                <a:cs typeface="Calibri Light" panose="020F0302020204030204" pitchFamily="34" charset="0"/>
              </a:rPr>
              <a:t>k</a:t>
            </a:r>
            <a:r>
              <a:rPr lang="en-US" sz="2400" dirty="0">
                <a:latin typeface="Palatino"/>
                <a:cs typeface="Calibri Light" panose="020F0302020204030204" pitchFamily="34" charset="0"/>
              </a:rPr>
              <a:t> negative (out of data) samples.</a:t>
            </a:r>
          </a:p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endParaRPr lang="en-US" sz="2400" dirty="0">
              <a:latin typeface="Palatino"/>
              <a:cs typeface="Calibri Light" panose="020F0302020204030204" pitchFamily="34" charset="0"/>
            </a:endParaRPr>
          </a:p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endParaRPr lang="en-US" sz="2400" dirty="0">
              <a:latin typeface="Palatino"/>
              <a:cs typeface="Calibri Light" panose="020F0302020204030204" pitchFamily="34" charset="0"/>
            </a:endParaRPr>
          </a:p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endParaRPr lang="en-US" sz="2400" dirty="0">
              <a:latin typeface="Palatino"/>
              <a:cs typeface="Calibri Light" panose="020F0302020204030204" pitchFamily="34" charset="0"/>
            </a:endParaRPr>
          </a:p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endParaRPr lang="en-US" sz="2400" dirty="0">
              <a:latin typeface="Palatino"/>
              <a:cs typeface="Calibri Light" panose="020F0302020204030204" pitchFamily="34" charset="0"/>
            </a:endParaRPr>
          </a:p>
          <a:p>
            <a:pPr algn="l">
              <a:buClrTx/>
              <a:buSzTx/>
            </a:pPr>
            <a:endParaRPr lang="en-US" sz="2400" dirty="0">
              <a:latin typeface="Palatino"/>
              <a:cs typeface="Calibri Light" panose="020F0302020204030204" pitchFamily="34" charset="0"/>
            </a:endParaRPr>
          </a:p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2400" dirty="0">
                <a:latin typeface="Palatino"/>
                <a:cs typeface="Calibri Light" panose="020F0302020204030204" pitchFamily="34" charset="0"/>
              </a:rPr>
              <a:t>In particular, we construct positive and negative samples from different distributions: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/>
          <a:srcRect l="25678"/>
          <a:stretch/>
        </p:blipFill>
        <p:spPr>
          <a:xfrm>
            <a:off x="4886747" y="4896797"/>
            <a:ext cx="3960085" cy="94615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CB697FD-DD71-F045-9470-F4BEE30BB444}"/>
              </a:ext>
            </a:extLst>
          </p:cNvPr>
          <p:cNvGrpSpPr/>
          <p:nvPr/>
        </p:nvGrpSpPr>
        <p:grpSpPr>
          <a:xfrm>
            <a:off x="1420130" y="5521156"/>
            <a:ext cx="9984711" cy="1200329"/>
            <a:chOff x="1420131" y="5422845"/>
            <a:chExt cx="9984711" cy="1200329"/>
          </a:xfrm>
        </p:grpSpPr>
        <p:sp>
          <p:nvSpPr>
            <p:cNvPr id="8" name="文本框 7"/>
            <p:cNvSpPr txBox="1"/>
            <p:nvPr/>
          </p:nvSpPr>
          <p:spPr>
            <a:xfrm>
              <a:off x="1420131" y="5422845"/>
              <a:ext cx="9984711" cy="12003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endParaRPr lang="en-US" sz="2400" dirty="0">
                <a:latin typeface="Palatino"/>
                <a:cs typeface="Calibri Light" panose="020F0302020204030204" pitchFamily="34" charset="0"/>
              </a:endParaRPr>
            </a:p>
            <a:p>
              <a:pPr algn="l"/>
              <a:r>
                <a:rPr lang="en-US" sz="2400" dirty="0">
                  <a:latin typeface="Palatino"/>
                  <a:cs typeface="Calibri Light" panose="020F0302020204030204" pitchFamily="34" charset="0"/>
                </a:rPr>
                <a:t>   (</a:t>
              </a:r>
              <a:r>
                <a:rPr lang="en-US" sz="2400" i="1" dirty="0">
                  <a:latin typeface="Palatino"/>
                  <a:cs typeface="Calibri Light" panose="020F0302020204030204" pitchFamily="34" charset="0"/>
                </a:rPr>
                <a:t>w</a:t>
              </a:r>
              <a:r>
                <a:rPr lang="en-US" sz="2400" dirty="0">
                  <a:latin typeface="Palatino"/>
                  <a:cs typeface="Calibri Light" panose="020F0302020204030204" pitchFamily="34" charset="0"/>
                </a:rPr>
                <a:t>|</a:t>
              </a:r>
              <a:r>
                <a:rPr lang="en-US" sz="2400" i="1" dirty="0">
                  <a:latin typeface="Palatino"/>
                  <a:cs typeface="Calibri Light" panose="020F0302020204030204" pitchFamily="34" charset="0"/>
                </a:rPr>
                <a:t>c</a:t>
              </a:r>
              <a:r>
                <a:rPr lang="en-US" sz="2400" dirty="0">
                  <a:latin typeface="Palatino"/>
                  <a:cs typeface="Calibri Light" panose="020F0302020204030204" pitchFamily="34" charset="0"/>
                </a:rPr>
                <a:t>): empirical (data) distribution</a:t>
              </a:r>
            </a:p>
            <a:p>
              <a:pPr algn="l"/>
              <a:r>
                <a:rPr lang="en-US" sz="2400" dirty="0">
                  <a:latin typeface="Palatino"/>
                  <a:cs typeface="Calibri Light" panose="020F0302020204030204" pitchFamily="34" charset="0"/>
                </a:rPr>
                <a:t>Q: uniform </a:t>
              </a:r>
              <a:r>
                <a:rPr lang="zh-CN" altLang="en-US" sz="2400" dirty="0">
                  <a:latin typeface="Palatino"/>
                  <a:cs typeface="Calibri Light" panose="020F0302020204030204" pitchFamily="34" charset="0"/>
                </a:rPr>
                <a:t>or empirical unigram distribution</a:t>
              </a:r>
              <a:r>
                <a:rPr lang="en-US" altLang="zh-CN" sz="2400" dirty="0">
                  <a:latin typeface="Palatino"/>
                  <a:cs typeface="Calibri Light" panose="020F0302020204030204" pitchFamily="34" charset="0"/>
                </a:rPr>
                <a:t> for sampling</a:t>
              </a:r>
              <a:endParaRPr lang="zh-CN" altLang="en-US" sz="2400" dirty="0">
                <a:latin typeface="Palatino"/>
                <a:cs typeface="Calibri Light" panose="020F0302020204030204" pitchFamily="34" charset="0"/>
              </a:endParaRPr>
            </a:p>
          </p:txBody>
        </p:sp>
        <p:graphicFrame>
          <p:nvGraphicFramePr>
            <p:cNvPr id="18" name="对象 17"/>
            <p:cNvGraphicFramePr/>
            <p:nvPr>
              <p:extLst>
                <p:ext uri="{D42A27DB-BD31-4B8C-83A1-F6EECF244321}">
                  <p14:modId xmlns:p14="http://schemas.microsoft.com/office/powerpoint/2010/main" val="2228007245"/>
                </p:ext>
              </p:extLst>
            </p:nvPr>
          </p:nvGraphicFramePr>
          <p:xfrm>
            <a:off x="1420131" y="5793468"/>
            <a:ext cx="290195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3" r:id="rId6" imgW="200660" imgH="265430" progId="Equation.KSEE3">
                    <p:embed/>
                  </p:oleObj>
                </mc:Choice>
                <mc:Fallback>
                  <p:oleObj r:id="rId6" imgW="200660" imgH="265430" progId="Equation.KSEE3">
                    <p:embed/>
                    <p:pic>
                      <p:nvPicPr>
                        <p:cNvPr id="18" name="对象 17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420131" y="5793468"/>
                          <a:ext cx="290195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13A56D1-56C0-784F-8EBA-ADF30C19FDC2}"/>
              </a:ext>
            </a:extLst>
          </p:cNvPr>
          <p:cNvSpPr txBox="1"/>
          <p:nvPr/>
        </p:nvSpPr>
        <p:spPr>
          <a:xfrm>
            <a:off x="8895436" y="4876891"/>
            <a:ext cx="1473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Palatino" pitchFamily="2" charset="77"/>
                <a:ea typeface="Palatino" pitchFamily="2" charset="77"/>
              </a:rPr>
              <a:t>(random)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1BE56A-1FC9-A442-9883-927F28A1568E}"/>
              </a:ext>
            </a:extLst>
          </p:cNvPr>
          <p:cNvSpPr txBox="1"/>
          <p:nvPr/>
        </p:nvSpPr>
        <p:spPr>
          <a:xfrm>
            <a:off x="8846832" y="5376727"/>
            <a:ext cx="1570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N" sz="2400" dirty="0">
                <a:latin typeface="Palatino" pitchFamily="2" charset="77"/>
                <a:ea typeface="Palatino" pitchFamily="2" charset="77"/>
              </a:rPr>
              <a:t>(real data)</a:t>
            </a:r>
          </a:p>
        </p:txBody>
      </p:sp>
      <p:pic>
        <p:nvPicPr>
          <p:cNvPr id="4" name="Picture 3" descr="\documentclass{article}&#10;\usepackage{amsmath}&#10;\pagestyle{empty}&#10;\begin{document}&#10;&#10;$P(d,w|c)=P(d)\cdot P(w|d,c)$&#10;&#10;&#10;\end{document}" title="IguanaTex Bitmap Display">
            <a:extLst>
              <a:ext uri="{FF2B5EF4-FFF2-40B4-BE49-F238E27FC236}">
                <a16:creationId xmlns:a16="http://schemas.microsoft.com/office/drawing/2014/main" id="{0D217EC8-647C-E347-BD74-467B45208DE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760" y="5242872"/>
            <a:ext cx="3022600" cy="254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D6783F-6FAF-234A-9377-E99833EEB1C5}"/>
              </a:ext>
            </a:extLst>
          </p:cNvPr>
          <p:cNvSpPr txBox="1"/>
          <p:nvPr/>
        </p:nvSpPr>
        <p:spPr>
          <a:xfrm>
            <a:off x="6584175" y="2319767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Tx/>
              <a:buSzTx/>
            </a:pPr>
            <a:r>
              <a:rPr lang="en-US" sz="2400" i="1" dirty="0">
                <a:latin typeface="Palatino"/>
                <a:cs typeface="Calibri Light" panose="020F0302020204030204" pitchFamily="34" charset="0"/>
              </a:rPr>
              <a:t>d</a:t>
            </a:r>
            <a:r>
              <a:rPr lang="en-US" sz="2400" dirty="0">
                <a:latin typeface="Palatino"/>
                <a:cs typeface="Calibri Light" panose="020F0302020204030204" pitchFamily="34" charset="0"/>
              </a:rPr>
              <a:t> = 1: the cat ran</a:t>
            </a:r>
          </a:p>
          <a:p>
            <a:r>
              <a:rPr lang="en-US" sz="2400" i="1" dirty="0">
                <a:latin typeface="Palatino"/>
                <a:cs typeface="Calibri Light" panose="020F0302020204030204" pitchFamily="34" charset="0"/>
              </a:rPr>
              <a:t>d</a:t>
            </a:r>
            <a:r>
              <a:rPr lang="en-US" sz="2400" dirty="0">
                <a:latin typeface="Palatino"/>
                <a:cs typeface="Calibri Light" panose="020F0302020204030204" pitchFamily="34" charset="0"/>
              </a:rPr>
              <a:t> = 0: the cat dog</a:t>
            </a:r>
          </a:p>
          <a:p>
            <a:r>
              <a:rPr lang="en-US" sz="2400" dirty="0">
                <a:latin typeface="Palatino"/>
                <a:cs typeface="Calibri Light" panose="020F0302020204030204" pitchFamily="34" charset="0"/>
              </a:rPr>
              <a:t>	    the cat blue</a:t>
            </a:r>
          </a:p>
          <a:p>
            <a:r>
              <a:rPr lang="en-US" sz="2400" dirty="0">
                <a:latin typeface="Palatino"/>
                <a:cs typeface="Calibri Light" panose="020F0302020204030204" pitchFamily="34" charset="0"/>
              </a:rPr>
              <a:t>	    the cat fast</a:t>
            </a:r>
          </a:p>
        </p:txBody>
      </p:sp>
      <p:sp>
        <p:nvSpPr>
          <p:cNvPr id="12" name="矩形 2">
            <a:extLst>
              <a:ext uri="{FF2B5EF4-FFF2-40B4-BE49-F238E27FC236}">
                <a16:creationId xmlns:a16="http://schemas.microsoft.com/office/drawing/2014/main" id="{B27990D7-312E-514F-9B26-B33F4801A204}"/>
              </a:ext>
            </a:extLst>
          </p:cNvPr>
          <p:cNvSpPr/>
          <p:nvPr/>
        </p:nvSpPr>
        <p:spPr>
          <a:xfrm>
            <a:off x="226178" y="238579"/>
            <a:ext cx="6314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3600" b="1" dirty="0">
                <a:latin typeface="Palatino"/>
                <a:cs typeface="Calibri Light" panose="020F0302020204030204" pitchFamily="34" charset="0"/>
                <a:sym typeface="+mn-ea"/>
              </a:rPr>
              <a:t>Noise Contrastive Estimation</a:t>
            </a:r>
            <a:endParaRPr lang="en-US" altLang="zh-CN" sz="36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3BDEE3-2DED-7C4F-A0F8-3F51E6CFBE8C}"/>
              </a:ext>
            </a:extLst>
          </p:cNvPr>
          <p:cNvSpPr txBox="1"/>
          <p:nvPr/>
        </p:nvSpPr>
        <p:spPr>
          <a:xfrm>
            <a:off x="2962522" y="2719876"/>
            <a:ext cx="30346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i="1" dirty="0">
                <a:latin typeface="Palatino"/>
                <a:cs typeface="Calibri Light" panose="020F0302020204030204" pitchFamily="34" charset="0"/>
                <a:sym typeface="+mn-ea"/>
              </a:rPr>
              <a:t>d</a:t>
            </a:r>
            <a:r>
              <a:rPr lang="en-US" sz="2200" dirty="0">
                <a:latin typeface="Palatino"/>
                <a:cs typeface="Calibri Light" panose="020F0302020204030204" pitchFamily="34" charset="0"/>
                <a:sym typeface="+mn-ea"/>
              </a:rPr>
              <a:t>=1: positive samples; </a:t>
            </a:r>
          </a:p>
          <a:p>
            <a:pPr algn="l"/>
            <a:r>
              <a:rPr lang="en-US" sz="2200" i="1" dirty="0">
                <a:latin typeface="Palatino"/>
                <a:cs typeface="Calibri Light" panose="020F0302020204030204" pitchFamily="34" charset="0"/>
                <a:sym typeface="+mn-ea"/>
              </a:rPr>
              <a:t>d</a:t>
            </a:r>
            <a:r>
              <a:rPr lang="en-US" sz="2200" dirty="0">
                <a:latin typeface="Palatino"/>
                <a:cs typeface="Calibri Light" panose="020F0302020204030204" pitchFamily="34" charset="0"/>
                <a:sym typeface="+mn-ea"/>
              </a:rPr>
              <a:t>=0: negative samples    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B3258617-49DC-D444-AC63-614A7FEC7130}"/>
              </a:ext>
            </a:extLst>
          </p:cNvPr>
          <p:cNvSpPr/>
          <p:nvPr/>
        </p:nvSpPr>
        <p:spPr>
          <a:xfrm>
            <a:off x="6092190" y="2319767"/>
            <a:ext cx="266700" cy="156966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z="1200" b="0" smtClean="0"/>
              <a:t>58</a:t>
            </a:fld>
            <a:endParaRPr lang="zh-CN" altLang="en-US" sz="1200" b="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1426767"/>
            <a:ext cx="5472085" cy="92074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71824" y="1000126"/>
            <a:ext cx="5024176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Palatino" pitchFamily="2" charset="77"/>
                <a:ea typeface="Palatino" pitchFamily="2" charset="77"/>
              </a:rPr>
              <a:t>The modeling target is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874" y="2343885"/>
            <a:ext cx="5472085" cy="266172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1C79AC7-ADAD-A44C-B58C-9D227436BD08}"/>
              </a:ext>
            </a:extLst>
          </p:cNvPr>
          <p:cNvGrpSpPr/>
          <p:nvPr/>
        </p:nvGrpSpPr>
        <p:grpSpPr>
          <a:xfrm>
            <a:off x="2047873" y="4980206"/>
            <a:ext cx="5466508" cy="461665"/>
            <a:chOff x="1592214" y="6074928"/>
            <a:chExt cx="5466508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2">
                  <a:extLst>
                    <a:ext uri="{FF2B5EF4-FFF2-40B4-BE49-F238E27FC236}">
                      <a16:creationId xmlns:a16="http://schemas.microsoft.com/office/drawing/2014/main" id="{BCAC97AF-AD49-B844-BCE9-A885C94F8F15}"/>
                    </a:ext>
                  </a:extLst>
                </p:cNvPr>
                <p:cNvSpPr txBox="1"/>
                <p:nvPr/>
              </p:nvSpPr>
              <p:spPr>
                <a:xfrm>
                  <a:off x="1592214" y="6074928"/>
                  <a:ext cx="5466508" cy="461665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r>
                    <a:rPr lang="en-US" sz="2400" dirty="0">
                      <a:latin typeface="Palatino" pitchFamily="2" charset="77"/>
                      <a:ea typeface="Palatino" pitchFamily="2" charset="77"/>
                    </a:rPr>
                    <a:t>e.g., the cat dog  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a14:m>
                  <a:r>
                    <a:rPr lang="en-US" sz="2400" dirty="0">
                      <a:latin typeface="Palatino" pitchFamily="2" charset="77"/>
                      <a:ea typeface="Palatino" pitchFamily="2" charset="77"/>
                    </a:rPr>
                    <a:t>            ? </a:t>
                  </a:r>
                </a:p>
              </p:txBody>
            </p:sp>
          </mc:Choice>
          <mc:Fallback xmlns="">
            <p:sp>
              <p:nvSpPr>
                <p:cNvPr id="8" name="文本框 2">
                  <a:extLst>
                    <a:ext uri="{FF2B5EF4-FFF2-40B4-BE49-F238E27FC236}">
                      <a16:creationId xmlns:a16="http://schemas.microsoft.com/office/drawing/2014/main" id="{BCAC97AF-AD49-B844-BCE9-A885C94F8F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2214" y="6074928"/>
                  <a:ext cx="5466508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1856" t="-10811" b="-29730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E1CD634-E3A6-BB49-9B10-D867AFE26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7933" y="6165051"/>
              <a:ext cx="676986" cy="288847"/>
            </a:xfrm>
            <a:prstGeom prst="rect">
              <a:avLst/>
            </a:prstGeom>
          </p:spPr>
        </p:pic>
      </p:grpSp>
      <p:sp>
        <p:nvSpPr>
          <p:cNvPr id="9" name="矩形 2">
            <a:extLst>
              <a:ext uri="{FF2B5EF4-FFF2-40B4-BE49-F238E27FC236}">
                <a16:creationId xmlns:a16="http://schemas.microsoft.com/office/drawing/2014/main" id="{C0E6EC6D-CD98-AD48-A6FB-8D364E30CE25}"/>
              </a:ext>
            </a:extLst>
          </p:cNvPr>
          <p:cNvSpPr/>
          <p:nvPr/>
        </p:nvSpPr>
        <p:spPr>
          <a:xfrm>
            <a:off x="226178" y="238579"/>
            <a:ext cx="6314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3600" b="1" dirty="0">
                <a:latin typeface="Palatino"/>
                <a:cs typeface="Calibri Light" panose="020F0302020204030204" pitchFamily="34" charset="0"/>
                <a:sym typeface="+mn-ea"/>
              </a:rPr>
              <a:t>Noise Contrastive Estimation</a:t>
            </a:r>
            <a:endParaRPr lang="en-US" altLang="zh-CN" sz="36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2">
                <a:extLst>
                  <a:ext uri="{FF2B5EF4-FFF2-40B4-BE49-F238E27FC236}">
                    <a16:creationId xmlns:a16="http://schemas.microsoft.com/office/drawing/2014/main" id="{805E8E69-86D8-C54B-9E94-0CBFA12DDE4D}"/>
                  </a:ext>
                </a:extLst>
              </p:cNvPr>
              <p:cNvSpPr txBox="1"/>
              <p:nvPr/>
            </p:nvSpPr>
            <p:spPr>
              <a:xfrm>
                <a:off x="1071823" y="5644360"/>
                <a:ext cx="10281977" cy="10420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alatino" pitchFamily="2" charset="77"/>
                    <a:ea typeface="Palatino" pitchFamily="2" charset="77"/>
                  </a:rPr>
                  <a:t>To train a model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Palatino" pitchFamily="2" charset="77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Palatino" pitchFamily="2" charset="77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Palatino" pitchFamily="2" charset="77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Palatino" pitchFamily="2" charset="77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Palatino" pitchFamily="2" charset="77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Palatino" pitchFamily="2" charset="77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Palatino" pitchFamily="2" charset="77"/>
                      </a:rPr>
                      <m:t>)</m:t>
                    </m:r>
                  </m:oMath>
                </a14:m>
                <a:r>
                  <a:rPr lang="en-US" sz="2400" dirty="0">
                    <a:latin typeface="Palatino" pitchFamily="2" charset="77"/>
                    <a:ea typeface="Palatino" pitchFamily="2" charset="77"/>
                  </a:rPr>
                  <a:t> to replace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Palatino" pitchFamily="2" charset="77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Palatino" pitchFamily="2" charset="77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Palatino" pitchFamily="2" charset="77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Palatino" pitchFamily="2" charset="77"/>
                          </a:rPr>
                          <m:t>𝑤</m:t>
                        </m:r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Palatino" pitchFamily="2" charset="77"/>
                          </a:rPr>
                          <m:t>𝑐</m:t>
                        </m:r>
                      </m:e>
                    </m:d>
                  </m:oMath>
                </a14:m>
                <a:endParaRPr lang="en-US" sz="2400" b="0" dirty="0">
                  <a:latin typeface="Palatino" pitchFamily="2" charset="77"/>
                  <a:ea typeface="Palatino" pitchFamily="2" charset="77"/>
                </a:endParaRPr>
              </a:p>
              <a:p>
                <a:r>
                  <a:rPr lang="en-US" sz="2400" dirty="0">
                    <a:latin typeface="Palatino" pitchFamily="2" charset="77"/>
                    <a:ea typeface="Palatino" pitchFamily="2" charset="77"/>
                  </a:rPr>
                  <a:t>	</a:t>
                </a:r>
                <a:r>
                  <a:rPr lang="en-US" sz="2400" dirty="0">
                    <a:ea typeface="Palatino" pitchFamily="2" charset="77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Palatino" pitchFamily="2" charset="77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Palatino" pitchFamily="2" charset="77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Palatino" pitchFamily="2" charset="77"/>
                          </a:rPr>
                          <m:t>𝑤</m:t>
                        </m:r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Palatino" pitchFamily="2" charset="77"/>
                          </a:rPr>
                          <m:t>𝑐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Palatino" pitchFamily="2" charset="77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Palatino" pitchFamily="2" charset="77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Palatino" pitchFamily="2" charset="77"/>
                          </a:rPr>
                          <m:t>exp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Palatino" pitchFamily="2" charset="77"/>
                          </a:rPr>
                          <m:t>⁡(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Palatino" pitchFamily="2" charset="77"/>
                              </a:rPr>
                              <m:t>o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Palatino" pitchFamily="2" charset="77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Palatino" pitchFamily="2" charset="77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Palatino" pitchFamily="2" charset="77"/>
                          </a:rPr>
                          <m:t>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Palatino" pitchFamily="2" charset="77"/>
                          </a:rPr>
                          <m:t>])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Palatino" pitchFamily="2" charset="77"/>
                          </a:rPr>
                          <m:t>𝑍</m:t>
                        </m:r>
                      </m:den>
                    </m:f>
                  </m:oMath>
                </a14:m>
                <a:r>
                  <a:rPr lang="en-US" sz="2400" dirty="0">
                    <a:latin typeface="Palatino" pitchFamily="2" charset="77"/>
                    <a:ea typeface="Palatino" pitchFamily="2" charset="77"/>
                  </a:rPr>
                  <a:t>       Still computing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Palatino" pitchFamily="2" charset="77"/>
                      </a:rPr>
                      <m:t>o</m:t>
                    </m:r>
                  </m:oMath>
                </a14:m>
                <a:r>
                  <a:rPr lang="en-US" sz="2400" dirty="0">
                    <a:latin typeface="Palatino" pitchFamily="2" charset="77"/>
                    <a:ea typeface="Palatino" pitchFamily="2" charset="77"/>
                  </a:rPr>
                  <a:t> vector for exponential</a:t>
                </a:r>
                <a:r>
                  <a:rPr lang="zh-CN" altLang="en-US" sz="2400" dirty="0"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</a:rPr>
                  <a:t>sum.</a:t>
                </a:r>
                <a:r>
                  <a:rPr lang="en-US" sz="2400" dirty="0">
                    <a:latin typeface="Palatino" pitchFamily="2" charset="77"/>
                    <a:ea typeface="Palatino" pitchFamily="2" charset="77"/>
                  </a:rPr>
                  <a:t>  </a:t>
                </a:r>
              </a:p>
            </p:txBody>
          </p:sp>
        </mc:Choice>
        <mc:Fallback xmlns="">
          <p:sp>
            <p:nvSpPr>
              <p:cNvPr id="11" name="文本框 2">
                <a:extLst>
                  <a:ext uri="{FF2B5EF4-FFF2-40B4-BE49-F238E27FC236}">
                    <a16:creationId xmlns:a16="http://schemas.microsoft.com/office/drawing/2014/main" id="{805E8E69-86D8-C54B-9E94-0CBFA12DD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823" y="5644360"/>
                <a:ext cx="10281977" cy="1042080"/>
              </a:xfrm>
              <a:prstGeom prst="rect">
                <a:avLst/>
              </a:prstGeom>
              <a:blipFill>
                <a:blip r:embed="rId6"/>
                <a:stretch>
                  <a:fillRect l="-863" t="-3614" b="-602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z="1200" b="0" smtClean="0"/>
              <a:t>59</a:t>
            </a:fld>
            <a:endParaRPr lang="zh-CN" altLang="en-US" sz="1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1112018" y="1100456"/>
                <a:ext cx="9638198" cy="52322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Palatino"/>
                    <a:cs typeface="Calibri Light" panose="020F0302020204030204" pitchFamily="34" charset="0"/>
                    <a:sym typeface="+mn-ea"/>
                  </a:rPr>
                  <a:t>Assuming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  <a:sym typeface="+mn-ea"/>
                      </a:rPr>
                      <m:t>𝑍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  <a:sym typeface="+mn-ea"/>
                      </a:rPr>
                      <m:t>=1</m:t>
                    </m:r>
                  </m:oMath>
                </a14:m>
                <a:r>
                  <a:rPr lang="en-US" sz="2800" dirty="0">
                    <a:latin typeface="Palatino"/>
                    <a:cs typeface="Calibri Light" panose="020F0302020204030204" pitchFamily="34" charset="0"/>
                    <a:sym typeface="+mn-ea"/>
                  </a:rPr>
                  <a:t> in                           , we need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Calibri Light" panose="020F0302020204030204" pitchFamily="34" charset="0"/>
                        <a:sym typeface="+mn-ea"/>
                      </a:rPr>
                      <m:t>o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  <a:sym typeface="+mn-ea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  <a:sym typeface="+mn-ea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2800" dirty="0">
                    <a:latin typeface="Palatino"/>
                    <a:cs typeface="Calibri Light" panose="020F0302020204030204" pitchFamily="34" charset="0"/>
                    <a:sym typeface="+mn-ea"/>
                  </a:rPr>
                  <a:t> only: 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18" y="1100456"/>
                <a:ext cx="9638198" cy="523220"/>
              </a:xfrm>
              <a:prstGeom prst="rect">
                <a:avLst/>
              </a:prstGeom>
              <a:blipFill>
                <a:blip r:embed="rId4"/>
                <a:stretch>
                  <a:fillRect l="-1053" t="-11905" b="-3095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8004" y="1934111"/>
            <a:ext cx="5016974" cy="1780559"/>
          </a:xfrm>
          <a:prstGeom prst="rect">
            <a:avLst/>
          </a:prstGeom>
        </p:spPr>
      </p:pic>
      <p:graphicFrame>
        <p:nvGraphicFramePr>
          <p:cNvPr id="17" name="对象 16"/>
          <p:cNvGraphicFramePr/>
          <p:nvPr>
            <p:extLst>
              <p:ext uri="{D42A27DB-BD31-4B8C-83A1-F6EECF244321}">
                <p14:modId xmlns:p14="http://schemas.microsoft.com/office/powerpoint/2010/main" val="2194900928"/>
              </p:ext>
            </p:extLst>
          </p:nvPr>
        </p:nvGraphicFramePr>
        <p:xfrm>
          <a:off x="4614495" y="1027965"/>
          <a:ext cx="2251710" cy="646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7" r:id="rId6" imgW="1499235" imgH="475615" progId="Equation.KSEE3">
                  <p:embed/>
                </p:oleObj>
              </mc:Choice>
              <mc:Fallback>
                <p:oleObj r:id="rId6" imgW="1499235" imgH="475615" progId="Equation.KSEE3">
                  <p:embed/>
                  <p:pic>
                    <p:nvPicPr>
                      <p:cNvPr id="17" name="对象 1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14495" y="1027965"/>
                        <a:ext cx="2251710" cy="646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3906" y="4629316"/>
            <a:ext cx="8345170" cy="92011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520440" y="3910383"/>
            <a:ext cx="722058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dirty="0">
                <a:latin typeface="Palatino"/>
                <a:cs typeface="Calibri Light" panose="020F0302020204030204" pitchFamily="34" charset="0"/>
                <a:sym typeface="+mn-ea"/>
              </a:rPr>
              <a:t>The final training objective using NCE:</a:t>
            </a:r>
            <a:endParaRPr lang="zh-CN" altLang="en-US" sz="2800" dirty="0">
              <a:latin typeface="Palatino"/>
              <a:cs typeface="Calibri Light" panose="020F0302020204030204" pitchFamily="34" charset="0"/>
              <a:sym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3">
                <a:extLst>
                  <a:ext uri="{FF2B5EF4-FFF2-40B4-BE49-F238E27FC236}">
                    <a16:creationId xmlns:a16="http://schemas.microsoft.com/office/drawing/2014/main" id="{7772E415-3576-F94A-8C33-2045FB119BB6}"/>
                  </a:ext>
                </a:extLst>
              </p:cNvPr>
              <p:cNvSpPr txBox="1"/>
              <p:nvPr/>
            </p:nvSpPr>
            <p:spPr>
              <a:xfrm>
                <a:off x="1112018" y="6094750"/>
                <a:ext cx="9638198" cy="52322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Palatino" pitchFamily="2" charset="77"/>
                    <a:ea typeface="Palatino" pitchFamily="2" charset="77"/>
                  </a:rPr>
                  <a:t>We can prove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Palatino" pitchFamily="2" charset="77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∞</m:t>
                    </m:r>
                  </m:oMath>
                </a14:m>
                <a:r>
                  <a:rPr lang="en-US" sz="2800" dirty="0">
                    <a:latin typeface="Palatino" pitchFamily="2" charset="77"/>
                    <a:ea typeface="Palatino" pitchFamily="2" charset="77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𝑁𝐶𝐸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𝑀𝐿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endParaRPr lang="en-US" sz="2800" dirty="0">
                  <a:latin typeface="Palatino" pitchFamily="2" charset="77"/>
                  <a:ea typeface="Palatino" pitchFamily="2" charset="77"/>
                </a:endParaRPr>
              </a:p>
            </p:txBody>
          </p:sp>
        </mc:Choice>
        <mc:Fallback xmlns="">
          <p:sp>
            <p:nvSpPr>
              <p:cNvPr id="11" name="文本框 3">
                <a:extLst>
                  <a:ext uri="{FF2B5EF4-FFF2-40B4-BE49-F238E27FC236}">
                    <a16:creationId xmlns:a16="http://schemas.microsoft.com/office/drawing/2014/main" id="{7772E415-3576-F94A-8C33-2045FB119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18" y="6094750"/>
                <a:ext cx="9638198" cy="523220"/>
              </a:xfrm>
              <a:prstGeom prst="rect">
                <a:avLst/>
              </a:prstGeom>
              <a:blipFill>
                <a:blip r:embed="rId9"/>
                <a:stretch>
                  <a:fillRect l="-1053" t="-14286" b="-2857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2">
            <a:extLst>
              <a:ext uri="{FF2B5EF4-FFF2-40B4-BE49-F238E27FC236}">
                <a16:creationId xmlns:a16="http://schemas.microsoft.com/office/drawing/2014/main" id="{82A12472-86ED-9E40-B331-0CF9C6E73E5D}"/>
              </a:ext>
            </a:extLst>
          </p:cNvPr>
          <p:cNvSpPr/>
          <p:nvPr/>
        </p:nvSpPr>
        <p:spPr>
          <a:xfrm>
            <a:off x="226178" y="238579"/>
            <a:ext cx="6314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3600" b="1" dirty="0">
                <a:latin typeface="Palatino"/>
                <a:cs typeface="Calibri Light" panose="020F0302020204030204" pitchFamily="34" charset="0"/>
                <a:sym typeface="+mn-ea"/>
              </a:rPr>
              <a:t>Noise Contrastive Estimation</a:t>
            </a:r>
            <a:endParaRPr lang="en-US" altLang="zh-CN" sz="36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46510" y="187563"/>
            <a:ext cx="7036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Single-Layer Perceptron</a:t>
            </a:r>
          </a:p>
        </p:txBody>
      </p:sp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9FE38582-AE42-40AD-B35E-BAB1B3B265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85"/>
          <a:stretch/>
        </p:blipFill>
        <p:spPr>
          <a:xfrm>
            <a:off x="8944212" y="1212330"/>
            <a:ext cx="1954530" cy="45290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/>
              <p:nvPr/>
            </p:nvSpPr>
            <p:spPr>
              <a:xfrm>
                <a:off x="1064417" y="1434223"/>
                <a:ext cx="7811930" cy="3989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Neuron model in Week 5.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Input layer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- receives input data and represents them using vectors.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Output unit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𝑦</m:t>
                    </m:r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- makes predictions according to the features extracted from the input layer. 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Mapping function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:</a:t>
                </a:r>
                <a:r>
                  <a:rPr lang="en-US" altLang="zh-CN" sz="2400" dirty="0">
                    <a:latin typeface="Palatino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zh-CN" altLang="en-US" sz="240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zh-CN" alt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>
                  <a:latin typeface="Palatino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/>
                  </a:rPr>
                  <a:t>Task</a:t>
                </a:r>
                <a:r>
                  <a:rPr lang="en-US" altLang="zh-CN" sz="2400" dirty="0">
                    <a:latin typeface="Palatino"/>
                  </a:rPr>
                  <a:t>: text classification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=+1/−1)</m:t>
                    </m:r>
                  </m:oMath>
                </a14:m>
                <a:endParaRPr lang="zh-CN" altLang="en-US" sz="2400" dirty="0">
                  <a:latin typeface="Palatino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417" y="1434223"/>
                <a:ext cx="7811930" cy="3989554"/>
              </a:xfrm>
              <a:prstGeom prst="rect">
                <a:avLst/>
              </a:prstGeom>
              <a:blipFill>
                <a:blip r:embed="rId3"/>
                <a:stretch>
                  <a:fillRect l="-1301" b="-253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880E4514-F734-CF43-88A9-8982AB7CC71A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D8FA19-E13B-4121-8BBF-5D41F5A0433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8952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z="1200" smtClean="0"/>
              <a:t>60</a:t>
            </a:fld>
            <a:endParaRPr lang="zh-CN" altLang="en-US" sz="1200" dirty="0"/>
          </a:p>
        </p:txBody>
      </p:sp>
      <p:sp>
        <p:nvSpPr>
          <p:cNvPr id="2" name="文本框 1"/>
          <p:cNvSpPr txBox="1"/>
          <p:nvPr/>
        </p:nvSpPr>
        <p:spPr>
          <a:xfrm>
            <a:off x="680958" y="1048397"/>
            <a:ext cx="8114611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 pitchFamily="2" charset="77"/>
                <a:ea typeface="Palatino" pitchFamily="2" charset="77"/>
              </a:rPr>
              <a:t>During </a:t>
            </a:r>
            <a:r>
              <a:rPr lang="en-US" altLang="zh-CN" sz="2800" i="1" dirty="0">
                <a:latin typeface="Palatino" pitchFamily="2" charset="77"/>
                <a:ea typeface="Palatino" pitchFamily="2" charset="77"/>
              </a:rPr>
              <a:t>test</a:t>
            </a:r>
            <a:r>
              <a:rPr lang="en-US" altLang="zh-CN" sz="2800" dirty="0">
                <a:latin typeface="Palatino" pitchFamily="2" charset="77"/>
                <a:ea typeface="Palatino" pitchFamily="2" charset="77"/>
              </a:rPr>
              <a:t> time, </a:t>
            </a:r>
            <a:r>
              <a:rPr lang="en-US" altLang="zh-CN" sz="2800" dirty="0" err="1">
                <a:latin typeface="Palatino" pitchFamily="2" charset="77"/>
                <a:ea typeface="Palatino" pitchFamily="2" charset="77"/>
              </a:rPr>
              <a:t>softmax</a:t>
            </a:r>
            <a:r>
              <a:rPr lang="en-US" altLang="zh-CN" sz="2800" dirty="0">
                <a:latin typeface="Palatino" pitchFamily="2" charset="77"/>
                <a:ea typeface="Palatino" pitchFamily="2" charset="77"/>
              </a:rPr>
              <a:t> is also slow (for CPU).</a:t>
            </a:r>
            <a:endParaRPr lang="zh-CN" altLang="en-US" sz="2800" dirty="0">
              <a:latin typeface="Palatino" pitchFamily="2" charset="77"/>
              <a:ea typeface="Palatino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1000877" y="1577823"/>
                <a:ext cx="10051131" cy="138499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342900" indent="-342900" algn="l"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Palatino"/>
                    <a:cs typeface="Calibri Light" panose="020F0302020204030204" pitchFamily="34" charset="0"/>
                  </a:rPr>
                  <a:t>We can arrange the vocabulary into a hierarchy of two layers, with the first layer containing M categories, and the second layer containing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𝑉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𝑀</m:t>
                    </m:r>
                  </m:oMath>
                </a14:m>
                <a:r>
                  <a:rPr lang="en-US" sz="2800" dirty="0">
                    <a:latin typeface="Palatino"/>
                    <a:cs typeface="Calibri Light" panose="020F0302020204030204" pitchFamily="34" charset="0"/>
                  </a:rPr>
                  <a:t> words in each category.</a:t>
                </a: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877" y="1577823"/>
                <a:ext cx="10051131" cy="1384995"/>
              </a:xfrm>
              <a:prstGeom prst="rect">
                <a:avLst/>
              </a:prstGeom>
              <a:blipFill>
                <a:blip r:embed="rId4"/>
                <a:stretch>
                  <a:fillRect l="-1009" t="-4545" b="-1181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1094" y="3063077"/>
            <a:ext cx="3936135" cy="121389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00878" y="4233831"/>
            <a:ext cx="501826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Palatino"/>
                <a:cs typeface="Calibri Light" panose="020F0302020204030204" pitchFamily="34" charset="0"/>
              </a:rPr>
              <a:t>Size of the output layer: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138" y="5132395"/>
            <a:ext cx="3244752" cy="5232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584" y="5132395"/>
            <a:ext cx="1494485" cy="523220"/>
          </a:xfrm>
          <a:prstGeom prst="rect">
            <a:avLst/>
          </a:prstGeom>
        </p:spPr>
      </p:pic>
      <p:sp>
        <p:nvSpPr>
          <p:cNvPr id="13" name="右箭头 12"/>
          <p:cNvSpPr/>
          <p:nvPr/>
        </p:nvSpPr>
        <p:spPr>
          <a:xfrm>
            <a:off x="3625946" y="5222797"/>
            <a:ext cx="615315" cy="307975"/>
          </a:xfrm>
          <a:prstGeom prst="rightArrow">
            <a:avLst>
              <a:gd name="adj1" fmla="val 50000"/>
              <a:gd name="adj2" fmla="val 81556"/>
            </a:avLst>
          </a:prstGeom>
          <a:ln>
            <a:solidFill>
              <a:srgbClr val="5CB5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2">
            <a:extLst>
              <a:ext uri="{FF2B5EF4-FFF2-40B4-BE49-F238E27FC236}">
                <a16:creationId xmlns:a16="http://schemas.microsoft.com/office/drawing/2014/main" id="{1A7A545B-B65F-EC49-B6BB-FCA8C0ECDA0E}"/>
              </a:ext>
            </a:extLst>
          </p:cNvPr>
          <p:cNvSpPr/>
          <p:nvPr/>
        </p:nvSpPr>
        <p:spPr>
          <a:xfrm>
            <a:off x="271888" y="312739"/>
            <a:ext cx="7854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3600" b="1" dirty="0">
                <a:latin typeface="Palatino"/>
                <a:cs typeface="Calibri Light" panose="020F0302020204030204" pitchFamily="34" charset="0"/>
              </a:rPr>
              <a:t>Hierarchical </a:t>
            </a:r>
            <a:r>
              <a:rPr lang="en-US" sz="3600" b="1" dirty="0" err="1">
                <a:latin typeface="Palatino"/>
                <a:cs typeface="Calibri Light" panose="020F0302020204030204" pitchFamily="34" charset="0"/>
              </a:rPr>
              <a:t>Softmax</a:t>
            </a:r>
            <a:endParaRPr lang="zh-CN" alt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B756B5-6653-064A-A891-91D97E1AD206}"/>
              </a:ext>
            </a:extLst>
          </p:cNvPr>
          <p:cNvSpPr/>
          <p:nvPr/>
        </p:nvSpPr>
        <p:spPr>
          <a:xfrm>
            <a:off x="8546721" y="3027568"/>
            <a:ext cx="2030286" cy="3081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E521BA-33C8-4C42-9870-3E9B1CB229BC}"/>
              </a:ext>
            </a:extLst>
          </p:cNvPr>
          <p:cNvSpPr/>
          <p:nvPr/>
        </p:nvSpPr>
        <p:spPr>
          <a:xfrm>
            <a:off x="8170310" y="4659049"/>
            <a:ext cx="2030286" cy="3081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B98463-21A3-B643-BFC6-2279488921FD}"/>
              </a:ext>
            </a:extLst>
          </p:cNvPr>
          <p:cNvSpPr/>
          <p:nvPr/>
        </p:nvSpPr>
        <p:spPr>
          <a:xfrm>
            <a:off x="8796550" y="3561932"/>
            <a:ext cx="1530627" cy="3081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B71D88-AE22-AC4E-B48F-919072B24EBC}"/>
              </a:ext>
            </a:extLst>
          </p:cNvPr>
          <p:cNvSpPr/>
          <p:nvPr/>
        </p:nvSpPr>
        <p:spPr>
          <a:xfrm>
            <a:off x="8420138" y="5722436"/>
            <a:ext cx="1530627" cy="3081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7F55BF-1241-C444-93E8-37EB886AEA65}"/>
              </a:ext>
            </a:extLst>
          </p:cNvPr>
          <p:cNvSpPr/>
          <p:nvPr/>
        </p:nvSpPr>
        <p:spPr>
          <a:xfrm>
            <a:off x="8757088" y="5193536"/>
            <a:ext cx="856728" cy="3081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7AA881-77AE-E04B-B9A4-BEF63FA76C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86587" y="2956514"/>
            <a:ext cx="510248" cy="4502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95689E6-CC80-A043-9F95-FBF973F5E9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89921" y="3480053"/>
            <a:ext cx="482594" cy="4718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9DBA23A-959A-174D-8677-BC7BD4B38F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51955" y="5078767"/>
            <a:ext cx="392962" cy="444667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48E16BC-5EFC-8847-B315-88F4EADFB693}"/>
              </a:ext>
            </a:extLst>
          </p:cNvPr>
          <p:cNvCxnSpPr>
            <a:cxnSpLocks/>
          </p:cNvCxnSpPr>
          <p:nvPr/>
        </p:nvCxnSpPr>
        <p:spPr>
          <a:xfrm flipV="1">
            <a:off x="9561863" y="3338576"/>
            <a:ext cx="1" cy="2201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05968752-C9C1-4049-A0BD-95E02272B3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17807" y="4578392"/>
            <a:ext cx="510248" cy="45021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D28FE1C-8B28-A846-ADBD-45839A0465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91531" y="5625602"/>
            <a:ext cx="482594" cy="471870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F1D3B3A-667B-6E46-B62B-95BDBEC9C23E}"/>
              </a:ext>
            </a:extLst>
          </p:cNvPr>
          <p:cNvCxnSpPr>
            <a:cxnSpLocks/>
          </p:cNvCxnSpPr>
          <p:nvPr/>
        </p:nvCxnSpPr>
        <p:spPr>
          <a:xfrm flipV="1">
            <a:off x="9560883" y="3865810"/>
            <a:ext cx="1" cy="2201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3C1404FB-7721-4C4E-85C1-02D0592A5960}"/>
              </a:ext>
            </a:extLst>
          </p:cNvPr>
          <p:cNvSpPr/>
          <p:nvPr/>
        </p:nvSpPr>
        <p:spPr>
          <a:xfrm>
            <a:off x="8795569" y="4091735"/>
            <a:ext cx="1530627" cy="3081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23" name="Picture 22" descr="\documentclass{article}&#10;\usepackage{amsmath}&#10;\pagestyle{empty}&#10;\begin{document}&#10;&#10;$x$&#10;&#10;&#10;\end{document}" title="IguanaTex Bitmap Display">
            <a:extLst>
              <a:ext uri="{FF2B5EF4-FFF2-40B4-BE49-F238E27FC236}">
                <a16:creationId xmlns:a16="http://schemas.microsoft.com/office/drawing/2014/main" id="{7CBAED82-8C74-0849-AFEB-C24DF77D6D4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133" y="4137004"/>
            <a:ext cx="220169" cy="220169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2CFAF6F-64D2-A84E-9233-50ACDEAB59C4}"/>
              </a:ext>
            </a:extLst>
          </p:cNvPr>
          <p:cNvCxnSpPr>
            <a:cxnSpLocks/>
          </p:cNvCxnSpPr>
          <p:nvPr/>
        </p:nvCxnSpPr>
        <p:spPr>
          <a:xfrm flipV="1">
            <a:off x="9185452" y="4968683"/>
            <a:ext cx="1" cy="2201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A6DE6DD-2D9C-AE48-91CB-1DF09076EE31}"/>
              </a:ext>
            </a:extLst>
          </p:cNvPr>
          <p:cNvCxnSpPr>
            <a:cxnSpLocks/>
          </p:cNvCxnSpPr>
          <p:nvPr/>
        </p:nvCxnSpPr>
        <p:spPr>
          <a:xfrm flipV="1">
            <a:off x="9185452" y="5499991"/>
            <a:ext cx="1" cy="2201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6D256B7-6AA3-7443-B2AB-13E936E24528}"/>
              </a:ext>
            </a:extLst>
          </p:cNvPr>
          <p:cNvCxnSpPr>
            <a:cxnSpLocks/>
          </p:cNvCxnSpPr>
          <p:nvPr/>
        </p:nvCxnSpPr>
        <p:spPr>
          <a:xfrm flipV="1">
            <a:off x="9185452" y="6042756"/>
            <a:ext cx="1" cy="2201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4955B7B2-DD92-5747-8021-558B5F509B7C}"/>
              </a:ext>
            </a:extLst>
          </p:cNvPr>
          <p:cNvSpPr/>
          <p:nvPr/>
        </p:nvSpPr>
        <p:spPr>
          <a:xfrm>
            <a:off x="8420138" y="6268681"/>
            <a:ext cx="1530627" cy="3081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37" name="Picture 36" descr="\documentclass{article}&#10;\usepackage{amsmath}&#10;\pagestyle{empty}&#10;\begin{document}&#10;&#10;$x$&#10;&#10;&#10;\end{document}" title="IguanaTex Bitmap Display">
            <a:extLst>
              <a:ext uri="{FF2B5EF4-FFF2-40B4-BE49-F238E27FC236}">
                <a16:creationId xmlns:a16="http://schemas.microsoft.com/office/drawing/2014/main" id="{F06CC109-7608-284C-AF71-30E0E8DBF36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743" y="6318753"/>
            <a:ext cx="220169" cy="220169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z="1200" b="0" smtClean="0"/>
              <a:t>61</a:t>
            </a:fld>
            <a:endParaRPr lang="zh-CN" altLang="en-US" sz="1200" b="0" dirty="0"/>
          </a:p>
        </p:txBody>
      </p:sp>
      <p:sp>
        <p:nvSpPr>
          <p:cNvPr id="9" name="文本框 8"/>
          <p:cNvSpPr txBox="1"/>
          <p:nvPr/>
        </p:nvSpPr>
        <p:spPr>
          <a:xfrm>
            <a:off x="1071824" y="1075691"/>
            <a:ext cx="6329101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alatino"/>
                <a:cs typeface="Calibri Light" panose="020F0302020204030204" pitchFamily="34" charset="0"/>
              </a:rPr>
              <a:t>We can even save the whole hidden.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327" y="3351323"/>
            <a:ext cx="3504469" cy="103514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3429" y="4451252"/>
            <a:ext cx="4705142" cy="78041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7917" y="5296447"/>
            <a:ext cx="4603704" cy="96425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494216" y="1725496"/>
            <a:ext cx="9611106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2800" i="1" dirty="0">
                <a:latin typeface="Palatino"/>
                <a:cs typeface="Calibri Light" panose="020F0302020204030204" pitchFamily="34" charset="0"/>
              </a:rPr>
              <a:t>emb</a:t>
            </a:r>
            <a:r>
              <a:rPr lang="en-US" sz="2800" dirty="0">
                <a:latin typeface="Palatino"/>
                <a:cs typeface="Calibri Light" panose="020F0302020204030204" pitchFamily="34" charset="0"/>
              </a:rPr>
              <a:t>(w</a:t>
            </a:r>
            <a:r>
              <a:rPr lang="en-US" sz="2800" baseline="-25000" dirty="0">
                <a:latin typeface="Palatino"/>
                <a:cs typeface="Calibri Light" panose="020F0302020204030204" pitchFamily="34" charset="0"/>
              </a:rPr>
              <a:t>i</a:t>
            </a:r>
            <a:r>
              <a:rPr lang="en-US" sz="2800" dirty="0">
                <a:latin typeface="Palatino"/>
                <a:cs typeface="Calibri Light" panose="020F0302020204030204" pitchFamily="34" charset="0"/>
              </a:rPr>
              <a:t>) is used directly for computing the probability through a bi-linear similarity function,  which reduce the model size effectively.</a:t>
            </a:r>
          </a:p>
        </p:txBody>
      </p:sp>
      <p:sp>
        <p:nvSpPr>
          <p:cNvPr id="11" name="矩形 2">
            <a:extLst>
              <a:ext uri="{FF2B5EF4-FFF2-40B4-BE49-F238E27FC236}">
                <a16:creationId xmlns:a16="http://schemas.microsoft.com/office/drawing/2014/main" id="{9F8AE85B-BEFC-C540-9139-A6ED4E8BF206}"/>
              </a:ext>
            </a:extLst>
          </p:cNvPr>
          <p:cNvSpPr/>
          <p:nvPr/>
        </p:nvSpPr>
        <p:spPr>
          <a:xfrm>
            <a:off x="271888" y="312739"/>
            <a:ext cx="7854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3600" b="1" dirty="0">
                <a:latin typeface="Palatino"/>
                <a:cs typeface="Calibri Light" panose="020F0302020204030204" pitchFamily="34" charset="0"/>
              </a:rPr>
              <a:t>Log-bilinear Model</a:t>
            </a:r>
            <a:endParaRPr lang="en-US" altLang="en-US" sz="3600" b="1" dirty="0">
              <a:latin typeface="Palatino"/>
              <a:cs typeface="Calibri Light" panose="020F03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EBD07E-F975-8545-A659-2FFD21337FFB}"/>
              </a:ext>
            </a:extLst>
          </p:cNvPr>
          <p:cNvSpPr/>
          <p:nvPr/>
        </p:nvSpPr>
        <p:spPr>
          <a:xfrm>
            <a:off x="8909048" y="4297195"/>
            <a:ext cx="1530627" cy="3081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FBFE6DF-6147-EE4D-AD41-39D29A61DE84}"/>
              </a:ext>
            </a:extLst>
          </p:cNvPr>
          <p:cNvCxnSpPr>
            <a:cxnSpLocks/>
          </p:cNvCxnSpPr>
          <p:nvPr/>
        </p:nvCxnSpPr>
        <p:spPr>
          <a:xfrm flipV="1">
            <a:off x="9673381" y="4601073"/>
            <a:ext cx="1" cy="22016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D1A3A3D-9C88-694E-930C-B65A5B8F2FC6}"/>
              </a:ext>
            </a:extLst>
          </p:cNvPr>
          <p:cNvSpPr/>
          <p:nvPr/>
        </p:nvSpPr>
        <p:spPr>
          <a:xfrm>
            <a:off x="9041276" y="4841458"/>
            <a:ext cx="1264210" cy="3081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19" name="Picture 18" descr="\documentclass{article}&#10;\usepackage{amsmath}&#10;\pagestyle{empty}&#10;\begin{document}&#10;&#10;$x$&#10;&#10;&#10;\end{document}" title="IguanaTex Bitmap Display">
            <a:extLst>
              <a:ext uri="{FF2B5EF4-FFF2-40B4-BE49-F238E27FC236}">
                <a16:creationId xmlns:a16="http://schemas.microsoft.com/office/drawing/2014/main" id="{3A9060AC-EFF5-F74A-A5D3-4595C5C1EC6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153" y="4914380"/>
            <a:ext cx="220169" cy="220169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$|V|$&#10;&#10;&#10;\end{document}" title="IguanaTex Bitmap Display">
            <a:extLst>
              <a:ext uri="{FF2B5EF4-FFF2-40B4-BE49-F238E27FC236}">
                <a16:creationId xmlns:a16="http://schemas.microsoft.com/office/drawing/2014/main" id="{B20D46F0-404F-E344-8EB0-D211C2E48F4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775" y="4297195"/>
            <a:ext cx="338923" cy="308112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62</a:t>
            </a:fld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313174" y="269918"/>
            <a:ext cx="30514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1528761" y="1039359"/>
            <a:ext cx="10094366" cy="53937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 From One Layer to Multiple Layers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8.1.1 Multi-Layer Perceptron for Text Classification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8.1.2</a:t>
            </a:r>
            <a:r>
              <a:rPr lang="zh-CN" altLang="en-US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Analyzing</a:t>
            </a:r>
            <a:r>
              <a:rPr lang="zh-CN" altLang="en-US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Representation	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8.1.3 Training a Multi-Layer Perceptron</a:t>
            </a:r>
          </a:p>
          <a:p>
            <a:pPr marL="428625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 Neural Language Models and Word Embedding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8.2.1 Neural n-gram Language Modelling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8.2.2</a:t>
            </a:r>
            <a:r>
              <a:rPr lang="zh-CN" altLang="en-US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Fast</a:t>
            </a:r>
            <a:r>
              <a:rPr lang="zh-CN" altLang="en-US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800" dirty="0">
                <a:solidFill>
                  <a:schemeClr val="bg2">
                    <a:lumMod val="90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</a:t>
            </a:r>
          </a:p>
          <a:p>
            <a:pPr marL="885825" lvl="1" indent="-428625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8.2.3 Word Embeddings</a:t>
            </a:r>
          </a:p>
        </p:txBody>
      </p:sp>
    </p:spTree>
    <p:extLst>
      <p:ext uri="{BB962C8B-B14F-4D97-AF65-F5344CB8AC3E}">
        <p14:creationId xmlns:p14="http://schemas.microsoft.com/office/powerpoint/2010/main" val="14813679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z="1200" b="0" smtClean="0"/>
              <a:t>63</a:t>
            </a:fld>
            <a:endParaRPr lang="zh-CN" altLang="en-US" sz="1200" b="0" dirty="0"/>
          </a:p>
        </p:txBody>
      </p:sp>
      <p:sp>
        <p:nvSpPr>
          <p:cNvPr id="11" name="矩形 2"/>
          <p:cNvSpPr/>
          <p:nvPr/>
        </p:nvSpPr>
        <p:spPr>
          <a:xfrm>
            <a:off x="367952" y="217610"/>
            <a:ext cx="7800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3600" b="1" dirty="0">
                <a:latin typeface="Palatino"/>
                <a:cs typeface="Calibri Light" panose="020F0302020204030204" pitchFamily="34" charset="0"/>
                <a:sym typeface="+mn-ea"/>
              </a:rPr>
              <a:t>Distributed Word Representations</a:t>
            </a:r>
            <a:endParaRPr lang="en-US" altLang="zh-CN" sz="3600" b="1" dirty="0">
              <a:solidFill>
                <a:schemeClr val="bg2"/>
              </a:solidFill>
              <a:latin typeface="Palatino"/>
              <a:cs typeface="Calibri Light" panose="020F030202020403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338F5E4-3465-0A42-84CA-2276AEE86CB4}"/>
              </a:ext>
            </a:extLst>
          </p:cNvPr>
          <p:cNvSpPr/>
          <p:nvPr/>
        </p:nvSpPr>
        <p:spPr>
          <a:xfrm>
            <a:off x="554235" y="1547043"/>
            <a:ext cx="11083529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</a:rPr>
              <a:t>Continuous</a:t>
            </a:r>
            <a:r>
              <a:rPr lang="zh-CN" altLang="en-US" sz="2800" dirty="0">
                <a:latin typeface="Palatino"/>
              </a:rPr>
              <a:t> </a:t>
            </a:r>
            <a:r>
              <a:rPr lang="en-US" altLang="zh-CN" sz="2800" dirty="0">
                <a:latin typeface="Palatino"/>
              </a:rPr>
              <a:t>bag</a:t>
            </a:r>
            <a:r>
              <a:rPr lang="zh-CN" altLang="en-US" sz="2800" dirty="0">
                <a:latin typeface="Palatino"/>
              </a:rPr>
              <a:t> </a:t>
            </a:r>
            <a:r>
              <a:rPr lang="en-US" altLang="zh-CN" sz="2800" dirty="0">
                <a:latin typeface="Palatino"/>
              </a:rPr>
              <a:t>of</a:t>
            </a:r>
            <a:r>
              <a:rPr lang="zh-CN" altLang="en-US" sz="2800" dirty="0">
                <a:latin typeface="Palatino"/>
              </a:rPr>
              <a:t> </a:t>
            </a:r>
            <a:r>
              <a:rPr lang="en-US" altLang="zh-CN" sz="2800" dirty="0">
                <a:latin typeface="Palatino"/>
              </a:rPr>
              <a:t>words</a:t>
            </a:r>
            <a:r>
              <a:rPr lang="zh-CN" altLang="en-US" sz="2800" dirty="0">
                <a:latin typeface="Palatino"/>
              </a:rPr>
              <a:t> </a:t>
            </a:r>
            <a:r>
              <a:rPr lang="en-US" altLang="zh-CN" sz="2800" dirty="0">
                <a:latin typeface="Palatino"/>
              </a:rPr>
              <a:t>(CBOW)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</a:rPr>
              <a:t>Slight change of </a:t>
            </a:r>
            <a:r>
              <a:rPr lang="en-US" altLang="zh-CN" sz="2800" i="1" dirty="0">
                <a:latin typeface="Palatino"/>
              </a:rPr>
              <a:t>n</a:t>
            </a:r>
            <a:r>
              <a:rPr lang="en-US" altLang="zh-CN" sz="2800" dirty="0">
                <a:latin typeface="Palatino"/>
              </a:rPr>
              <a:t>-gram language model.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B2DC11-F87C-6048-B2CD-96E29CD0AE1A}"/>
              </a:ext>
            </a:extLst>
          </p:cNvPr>
          <p:cNvSpPr txBox="1"/>
          <p:nvPr/>
        </p:nvSpPr>
        <p:spPr>
          <a:xfrm>
            <a:off x="6268275" y="3146299"/>
            <a:ext cx="6096000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800" dirty="0">
                <a:solidFill>
                  <a:prstClr val="black"/>
                </a:solidFill>
                <a:latin typeface="Palatino"/>
                <a:ea typeface="等线" panose="02010600030101010101" pitchFamily="2" charset="-122"/>
              </a:rPr>
              <a:t>I like eating vegetarian</a:t>
            </a:r>
            <a:r>
              <a:rPr lang="zh-CN" altLang="en-US" sz="2800" dirty="0">
                <a:solidFill>
                  <a:prstClr val="black"/>
                </a:solidFill>
                <a:latin typeface="Palatino"/>
                <a:ea typeface="等线" panose="02010600030101010101" pitchFamily="2" charset="-122"/>
              </a:rPr>
              <a:t> </a:t>
            </a:r>
            <a:r>
              <a:rPr lang="en-US" altLang="zh-CN" sz="2800" u="sng" dirty="0">
                <a:solidFill>
                  <a:prstClr val="black"/>
                </a:solidFill>
                <a:latin typeface="Palatino"/>
                <a:ea typeface="等线" panose="02010600030101010101" pitchFamily="2" charset="-122"/>
              </a:rPr>
              <a:t>food</a:t>
            </a:r>
            <a:r>
              <a:rPr lang="zh-CN" altLang="en-US" sz="2800" dirty="0">
                <a:solidFill>
                  <a:prstClr val="black"/>
                </a:solidFill>
                <a:latin typeface="Palatino"/>
                <a:ea typeface="等线" panose="02010600030101010101" pitchFamily="2" charset="-122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Palatino"/>
                <a:ea typeface="等线" panose="02010600030101010101" pitchFamily="2" charset="-122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E0C015-B015-F04E-9A99-F8E530AD4959}"/>
              </a:ext>
            </a:extLst>
          </p:cNvPr>
          <p:cNvSpPr txBox="1"/>
          <p:nvPr/>
        </p:nvSpPr>
        <p:spPr>
          <a:xfrm>
            <a:off x="6268275" y="4360888"/>
            <a:ext cx="6096000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800" dirty="0">
                <a:solidFill>
                  <a:prstClr val="black"/>
                </a:solidFill>
                <a:latin typeface="Palatino"/>
                <a:ea typeface="等线" panose="02010600030101010101" pitchFamily="2" charset="-122"/>
              </a:rPr>
              <a:t>I like </a:t>
            </a:r>
            <a:r>
              <a:rPr lang="en-US" altLang="zh-CN" sz="2800" u="sng" dirty="0">
                <a:solidFill>
                  <a:prstClr val="black"/>
                </a:solidFill>
                <a:latin typeface="Palatino"/>
                <a:ea typeface="等线" panose="02010600030101010101" pitchFamily="2" charset="-122"/>
              </a:rPr>
              <a:t>eating</a:t>
            </a:r>
            <a:r>
              <a:rPr lang="en-US" altLang="zh-CN" sz="2800" dirty="0">
                <a:solidFill>
                  <a:prstClr val="black"/>
                </a:solidFill>
                <a:latin typeface="Palatino"/>
                <a:ea typeface="等线" panose="02010600030101010101" pitchFamily="2" charset="-122"/>
              </a:rPr>
              <a:t> vegetarian</a:t>
            </a:r>
            <a:r>
              <a:rPr lang="zh-CN" altLang="en-US" sz="2800" dirty="0">
                <a:solidFill>
                  <a:prstClr val="black"/>
                </a:solidFill>
                <a:latin typeface="Palatino"/>
                <a:ea typeface="等线" panose="02010600030101010101" pitchFamily="2" charset="-122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Palatino"/>
                <a:ea typeface="等线" panose="02010600030101010101" pitchFamily="2" charset="-122"/>
              </a:rPr>
              <a:t>food</a:t>
            </a:r>
            <a:r>
              <a:rPr lang="zh-CN" altLang="en-US" sz="2800" dirty="0">
                <a:solidFill>
                  <a:prstClr val="black"/>
                </a:solidFill>
                <a:latin typeface="Palatino"/>
                <a:ea typeface="等线" panose="02010600030101010101" pitchFamily="2" charset="-122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Palatino"/>
                <a:ea typeface="等线" panose="02010600030101010101" pitchFamily="2" charset="-122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A4226E-277B-AD42-B98E-B986F99A8DF0}"/>
                  </a:ext>
                </a:extLst>
              </p:cNvPr>
              <p:cNvSpPr txBox="1"/>
              <p:nvPr/>
            </p:nvSpPr>
            <p:spPr>
              <a:xfrm>
                <a:off x="1722782" y="3276598"/>
                <a:ext cx="31396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CN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CN" sz="2800" dirty="0"/>
                  <a:t>  </a:t>
                </a:r>
                <a14:m>
                  <m:oMath xmlns:m="http://schemas.openxmlformats.org/officeDocument/2006/math">
                    <m:r>
                      <a:rPr lang="en-C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CN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FA4226E-277B-AD42-B98E-B986F99A8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782" y="3276598"/>
                <a:ext cx="3139642" cy="430887"/>
              </a:xfrm>
              <a:prstGeom prst="rect">
                <a:avLst/>
              </a:prstGeom>
              <a:blipFill>
                <a:blip r:embed="rId2"/>
                <a:stretch>
                  <a:fillRect l="-2410" t="-8571" b="-3714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0E5C8F6-8BDC-9747-AC80-231ACEC0BAF2}"/>
                  </a:ext>
                </a:extLst>
              </p:cNvPr>
              <p:cNvSpPr txBox="1"/>
              <p:nvPr/>
            </p:nvSpPr>
            <p:spPr>
              <a:xfrm>
                <a:off x="1090175" y="4487845"/>
                <a:ext cx="48694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CN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CN" sz="2800" dirty="0"/>
                  <a:t>  </a:t>
                </a:r>
                <a14:m>
                  <m:oMath xmlns:m="http://schemas.openxmlformats.org/officeDocument/2006/math">
                    <m:r>
                      <a:rPr lang="en-C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CN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0E5C8F6-8BDC-9747-AC80-231ACEC0B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175" y="4487845"/>
                <a:ext cx="4869410" cy="430887"/>
              </a:xfrm>
              <a:prstGeom prst="rect">
                <a:avLst/>
              </a:prstGeom>
              <a:blipFill>
                <a:blip r:embed="rId3"/>
                <a:stretch>
                  <a:fillRect l="-1558" t="-8571" b="-3428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Down Arrow 16">
            <a:extLst>
              <a:ext uri="{FF2B5EF4-FFF2-40B4-BE49-F238E27FC236}">
                <a16:creationId xmlns:a16="http://schemas.microsoft.com/office/drawing/2014/main" id="{BE13DA5A-202D-FC4A-9E3D-03E54E8062A5}"/>
              </a:ext>
            </a:extLst>
          </p:cNvPr>
          <p:cNvSpPr/>
          <p:nvPr/>
        </p:nvSpPr>
        <p:spPr>
          <a:xfrm>
            <a:off x="3145080" y="3930001"/>
            <a:ext cx="295045" cy="430887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D236A8-543D-6F4A-B26F-1728A7FA5D9C}"/>
              </a:ext>
            </a:extLst>
          </p:cNvPr>
          <p:cNvSpPr txBox="1"/>
          <p:nvPr/>
        </p:nvSpPr>
        <p:spPr>
          <a:xfrm>
            <a:off x="554234" y="5416343"/>
            <a:ext cx="9542265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/>
              </a:rPr>
              <a:t>Use log-bilinear modeling with NCE training.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z="1200" b="0" smtClean="0"/>
              <a:t>64</a:t>
            </a:fld>
            <a:endParaRPr lang="zh-CN" altLang="en-US" sz="1200" b="0" dirty="0"/>
          </a:p>
        </p:txBody>
      </p:sp>
      <p:sp>
        <p:nvSpPr>
          <p:cNvPr id="5" name="文本框 4"/>
          <p:cNvSpPr txBox="1"/>
          <p:nvPr/>
        </p:nvSpPr>
        <p:spPr>
          <a:xfrm>
            <a:off x="475512" y="952636"/>
            <a:ext cx="709456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Palatino"/>
                <a:cs typeface="Calibri Light" panose="020F0302020204030204" pitchFamily="34" charset="0"/>
              </a:rPr>
              <a:t>Continuous bag of words (CBOW)</a:t>
            </a:r>
            <a:endParaRPr lang="zh-CN" altLang="en-US" sz="2800" dirty="0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65047" y="2222734"/>
            <a:ext cx="5406679" cy="1627702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63217" y="4142962"/>
            <a:ext cx="6667362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en-US" sz="2400" dirty="0">
                <a:latin typeface="Palatino"/>
                <a:cs typeface="Calibri Light" panose="020F0302020204030204" pitchFamily="34" charset="0"/>
              </a:rPr>
              <a:t>where </a:t>
            </a:r>
            <a:r>
              <a:rPr lang="en-US" sz="2400" i="1" dirty="0">
                <a:latin typeface="Palatino"/>
                <a:cs typeface="Calibri Light" panose="020F0302020204030204" pitchFamily="34" charset="0"/>
              </a:rPr>
              <a:t>C </a:t>
            </a:r>
            <a:r>
              <a:rPr lang="en-US" sz="2400" dirty="0">
                <a:latin typeface="Palatino"/>
                <a:cs typeface="Calibri Light" panose="020F0302020204030204" pitchFamily="34" charset="0"/>
              </a:rPr>
              <a:t>is the window size for</a:t>
            </a:r>
            <a:r>
              <a:rPr lang="en-US" sz="2400" i="1" dirty="0">
                <a:latin typeface="Palatino"/>
                <a:cs typeface="Calibri Light" panose="020F0302020204030204" pitchFamily="34" charset="0"/>
              </a:rPr>
              <a:t> </a:t>
            </a:r>
            <a:r>
              <a:rPr lang="en-US" sz="2400" dirty="0">
                <a:latin typeface="Palatino"/>
                <a:cs typeface="Calibri Light" panose="020F0302020204030204" pitchFamily="34" charset="0"/>
              </a:rPr>
              <a:t>target word</a:t>
            </a:r>
            <a:r>
              <a:rPr lang="en-US" sz="2400" i="1" dirty="0">
                <a:latin typeface="Palatino"/>
                <a:cs typeface="Calibri Light" panose="020F0302020204030204" pitchFamily="34" charset="0"/>
              </a:rPr>
              <a:t> w</a:t>
            </a:r>
            <a:r>
              <a:rPr lang="en-US" sz="2400" i="1" baseline="-25000" dirty="0">
                <a:latin typeface="Palatino"/>
                <a:cs typeface="Calibri Light" panose="020F0302020204030204" pitchFamily="34" charset="0"/>
              </a:rPr>
              <a:t>o </a:t>
            </a:r>
            <a:r>
              <a:rPr lang="en-US" sz="2400" i="1" dirty="0">
                <a:latin typeface="Palatino"/>
                <a:cs typeface="Calibri Light" panose="020F0302020204030204" pitchFamily="34" charset="0"/>
              </a:rPr>
              <a:t>, </a:t>
            </a:r>
          </a:p>
          <a:p>
            <a:pPr algn="l">
              <a:buClrTx/>
              <a:buSzTx/>
              <a:buFontTx/>
            </a:pPr>
            <a:r>
              <a:rPr lang="en-US" sz="2400" i="1" dirty="0">
                <a:latin typeface="Palatino"/>
                <a:cs typeface="Calibri Light" panose="020F0302020204030204" pitchFamily="34" charset="0"/>
              </a:rPr>
              <a:t>w</a:t>
            </a:r>
            <a:r>
              <a:rPr lang="en-US" sz="2400" i="1" baseline="-25000" dirty="0">
                <a:latin typeface="Palatino"/>
                <a:cs typeface="Calibri Light" panose="020F0302020204030204" pitchFamily="34" charset="0"/>
              </a:rPr>
              <a:t>I,1</a:t>
            </a:r>
            <a:r>
              <a:rPr lang="en-US" sz="2400" i="1" dirty="0">
                <a:latin typeface="Palatino"/>
                <a:cs typeface="Calibri Light" panose="020F0302020204030204" pitchFamily="34" charset="0"/>
              </a:rPr>
              <a:t>, w</a:t>
            </a:r>
            <a:r>
              <a:rPr lang="en-US" sz="2400" i="1" baseline="-25000" dirty="0">
                <a:latin typeface="Palatino"/>
                <a:cs typeface="Calibri Light" panose="020F0302020204030204" pitchFamily="34" charset="0"/>
              </a:rPr>
              <a:t>I,2</a:t>
            </a:r>
            <a:r>
              <a:rPr lang="en-US" sz="2400" i="1" dirty="0">
                <a:latin typeface="Palatino"/>
                <a:cs typeface="Calibri Light" panose="020F0302020204030204" pitchFamily="34" charset="0"/>
              </a:rPr>
              <a:t>, ..., w</a:t>
            </a:r>
            <a:r>
              <a:rPr lang="en-US" sz="2400" i="1" baseline="-25000" dirty="0">
                <a:latin typeface="Palatino"/>
                <a:cs typeface="Calibri Light" panose="020F0302020204030204" pitchFamily="34" charset="0"/>
              </a:rPr>
              <a:t>I,2C</a:t>
            </a:r>
            <a:r>
              <a:rPr lang="en-US" sz="2400" i="1" dirty="0">
                <a:latin typeface="Palatino"/>
                <a:cs typeface="Calibri Light" panose="020F0302020204030204" pitchFamily="34" charset="0"/>
              </a:rPr>
              <a:t> </a:t>
            </a:r>
            <a:r>
              <a:rPr lang="en-US" sz="2400" dirty="0">
                <a:latin typeface="Palatino"/>
                <a:cs typeface="Calibri Light" panose="020F0302020204030204" pitchFamily="34" charset="0"/>
              </a:rPr>
              <a:t>can be a surrounding window</a:t>
            </a:r>
            <a:endParaRPr lang="en-US" sz="2400" i="1" dirty="0">
              <a:latin typeface="Palatino"/>
              <a:cs typeface="Calibri Light" panose="020F0302020204030204" pitchFamily="34" charset="0"/>
            </a:endParaRPr>
          </a:p>
          <a:p>
            <a:pPr algn="l">
              <a:buClrTx/>
              <a:buSzTx/>
              <a:buFontTx/>
            </a:pPr>
            <a:r>
              <a:rPr lang="en-US" sz="2400" dirty="0">
                <a:latin typeface="Palatino"/>
                <a:cs typeface="Calibri Light" panose="020F0302020204030204" pitchFamily="34" charset="0"/>
              </a:rPr>
              <a:t>of</a:t>
            </a:r>
            <a:r>
              <a:rPr lang="en-US" sz="2400" i="1" dirty="0">
                <a:latin typeface="Palatino"/>
                <a:cs typeface="Calibri Light" panose="020F0302020204030204" pitchFamily="34" charset="0"/>
              </a:rPr>
              <a:t> w</a:t>
            </a:r>
            <a:r>
              <a:rPr lang="en-US" sz="2400" i="1" baseline="-25000" dirty="0">
                <a:latin typeface="Palatino"/>
                <a:cs typeface="Calibri Light" panose="020F0302020204030204" pitchFamily="34" charset="0"/>
              </a:rPr>
              <a:t>o </a:t>
            </a:r>
            <a:r>
              <a:rPr lang="en-US" sz="2400" i="1" dirty="0">
                <a:latin typeface="Palatino"/>
                <a:cs typeface="Calibri Light" panose="020F0302020204030204" pitchFamily="34" charset="0"/>
              </a:rPr>
              <a:t>, emb </a:t>
            </a:r>
            <a:r>
              <a:rPr lang="en-US" sz="2400" dirty="0">
                <a:latin typeface="Palatino"/>
                <a:cs typeface="Calibri Light" panose="020F0302020204030204" pitchFamily="34" charset="0"/>
              </a:rPr>
              <a:t>and emb’ represents context and target embeddings, respectively.</a:t>
            </a:r>
          </a:p>
        </p:txBody>
      </p:sp>
      <p:pic>
        <p:nvPicPr>
          <p:cNvPr id="12" name="图片 1">
            <a:extLst>
              <a:ext uri="{FF2B5EF4-FFF2-40B4-BE49-F238E27FC236}">
                <a16:creationId xmlns:a16="http://schemas.microsoft.com/office/drawing/2014/main" id="{3B1FC064-A31C-CA4E-AE30-9F74391D684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078180" y="1042366"/>
            <a:ext cx="4954794" cy="4790847"/>
          </a:xfrm>
          <a:prstGeom prst="rect">
            <a:avLst/>
          </a:prstGeom>
        </p:spPr>
      </p:pic>
      <p:sp>
        <p:nvSpPr>
          <p:cNvPr id="11" name="矩形 2">
            <a:extLst>
              <a:ext uri="{FF2B5EF4-FFF2-40B4-BE49-F238E27FC236}">
                <a16:creationId xmlns:a16="http://schemas.microsoft.com/office/drawing/2014/main" id="{B7731C32-CB8C-FB4A-9C1C-1A5033F6CFDA}"/>
              </a:ext>
            </a:extLst>
          </p:cNvPr>
          <p:cNvSpPr/>
          <p:nvPr/>
        </p:nvSpPr>
        <p:spPr>
          <a:xfrm>
            <a:off x="367952" y="217610"/>
            <a:ext cx="7800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3600" b="1" dirty="0">
                <a:latin typeface="Palatino"/>
                <a:cs typeface="Calibri Light" panose="020F0302020204030204" pitchFamily="34" charset="0"/>
                <a:sym typeface="+mn-ea"/>
              </a:rPr>
              <a:t>Distributed Word Representations</a:t>
            </a:r>
            <a:endParaRPr lang="en-US" altLang="zh-CN" sz="3600" b="1" dirty="0">
              <a:solidFill>
                <a:schemeClr val="bg2"/>
              </a:solidFill>
              <a:latin typeface="Palatino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1F2A6F-70F4-5245-B0DC-C463346F8F0A}"/>
              </a:ext>
            </a:extLst>
          </p:cNvPr>
          <p:cNvSpPr txBox="1"/>
          <p:nvPr/>
        </p:nvSpPr>
        <p:spPr>
          <a:xfrm>
            <a:off x="836371" y="1623807"/>
            <a:ext cx="25779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" pitchFamily="2" charset="77"/>
                <a:ea typeface="Palatino" pitchFamily="2" charset="77"/>
              </a:rPr>
              <a:t>L</a:t>
            </a:r>
            <a:r>
              <a:rPr lang="en-CN" sz="2200" dirty="0">
                <a:latin typeface="Palatino" pitchFamily="2" charset="77"/>
                <a:ea typeface="Palatino" pitchFamily="2" charset="77"/>
              </a:rPr>
              <a:t>og-bilinear model</a:t>
            </a:r>
          </a:p>
        </p:txBody>
      </p:sp>
    </p:spTree>
    <p:extLst>
      <p:ext uri="{BB962C8B-B14F-4D97-AF65-F5344CB8AC3E}">
        <p14:creationId xmlns:p14="http://schemas.microsoft.com/office/powerpoint/2010/main" val="14047386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z="1200" b="0" smtClean="0"/>
              <a:t>65</a:t>
            </a:fld>
            <a:endParaRPr lang="zh-CN" altLang="en-US" sz="1200" b="0" dirty="0"/>
          </a:p>
        </p:txBody>
      </p:sp>
      <p:sp>
        <p:nvSpPr>
          <p:cNvPr id="5" name="文本框 4"/>
          <p:cNvSpPr txBox="1"/>
          <p:nvPr/>
        </p:nvSpPr>
        <p:spPr>
          <a:xfrm>
            <a:off x="367952" y="1185072"/>
            <a:ext cx="7138106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Palatino"/>
                <a:cs typeface="Calibri Light" panose="020F0302020204030204" pitchFamily="34" charset="0"/>
              </a:rPr>
              <a:t>Continuous bag of words (CBOW)</a:t>
            </a:r>
            <a:endParaRPr lang="zh-CN" altLang="en-US" sz="2800" dirty="0"/>
          </a:p>
        </p:txBody>
      </p:sp>
      <p:sp>
        <p:nvSpPr>
          <p:cNvPr id="13" name="文本框 12"/>
          <p:cNvSpPr txBox="1"/>
          <p:nvPr/>
        </p:nvSpPr>
        <p:spPr>
          <a:xfrm>
            <a:off x="759936" y="1933703"/>
            <a:ext cx="592626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 b="1" dirty="0">
                <a:latin typeface="Palatino"/>
                <a:cs typeface="Calibri Light" panose="020F0302020204030204" pitchFamily="34" charset="0"/>
              </a:rPr>
              <a:t>NCE Training:</a:t>
            </a:r>
            <a:endParaRPr lang="zh-CN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97AF5CFF-0648-764C-B064-F3FF8DD05067}"/>
                  </a:ext>
                </a:extLst>
              </p:cNvPr>
              <p:cNvSpPr/>
              <p:nvPr/>
            </p:nvSpPr>
            <p:spPr>
              <a:xfrm>
                <a:off x="609600" y="5834743"/>
                <a:ext cx="1122948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𝑘</m:t>
                    </m:r>
                  </m:oMath>
                </a14:m>
                <a:r>
                  <a:rPr lang="en-US" altLang="zh-CN" sz="2400" dirty="0">
                    <a:latin typeface="Palatino"/>
                    <a:cs typeface="Calibri Light" panose="020F0302020204030204" pitchFamily="34" charset="0"/>
                  </a:rPr>
                  <a:t> is the number of negative samples,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𝑑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= 1 </m:t>
                    </m:r>
                  </m:oMath>
                </a14:m>
                <a:r>
                  <a:rPr lang="en-US" altLang="zh-CN" sz="2400" dirty="0">
                    <a:latin typeface="Palatino"/>
                    <a:cs typeface="Calibri Light" panose="020F0302020204030204" pitchFamily="34" charset="0"/>
                  </a:rPr>
                  <a:t>represents a positive sample and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𝑑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= 0</m:t>
                    </m:r>
                  </m:oMath>
                </a14:m>
                <a:r>
                  <a:rPr lang="en-US" altLang="zh-CN" sz="2400" dirty="0">
                    <a:latin typeface="Palatino"/>
                    <a:cs typeface="Calibri Light" panose="020F0302020204030204" pitchFamily="34" charset="0"/>
                  </a:rPr>
                  <a:t> represents a negative sample.</a:t>
                </a:r>
                <a:endParaRPr lang="zh-CN" altLang="en-US" sz="2400" dirty="0">
                  <a:latin typeface="Palatino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97AF5CFF-0648-764C-B064-F3FF8DD05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834743"/>
                <a:ext cx="11229488" cy="830997"/>
              </a:xfrm>
              <a:prstGeom prst="rect">
                <a:avLst/>
              </a:prstGeom>
              <a:blipFill>
                <a:blip r:embed="rId4"/>
                <a:stretch>
                  <a:fillRect l="-565" t="-6061" b="-1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">
            <a:extLst>
              <a:ext uri="{FF2B5EF4-FFF2-40B4-BE49-F238E27FC236}">
                <a16:creationId xmlns:a16="http://schemas.microsoft.com/office/drawing/2014/main" id="{5859F36E-E923-AD46-9A4B-1D3F3BC9C40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078180" y="1042366"/>
            <a:ext cx="4954794" cy="4790847"/>
          </a:xfrm>
          <a:prstGeom prst="rect">
            <a:avLst/>
          </a:prstGeom>
        </p:spPr>
      </p:pic>
      <p:sp>
        <p:nvSpPr>
          <p:cNvPr id="9" name="矩形 2">
            <a:extLst>
              <a:ext uri="{FF2B5EF4-FFF2-40B4-BE49-F238E27FC236}">
                <a16:creationId xmlns:a16="http://schemas.microsoft.com/office/drawing/2014/main" id="{80331973-E163-D543-8488-65B60B75EA2F}"/>
              </a:ext>
            </a:extLst>
          </p:cNvPr>
          <p:cNvSpPr/>
          <p:nvPr/>
        </p:nvSpPr>
        <p:spPr>
          <a:xfrm>
            <a:off x="367952" y="217610"/>
            <a:ext cx="7800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3600" b="1" dirty="0">
                <a:latin typeface="Palatino"/>
                <a:cs typeface="Calibri Light" panose="020F0302020204030204" pitchFamily="34" charset="0"/>
                <a:sym typeface="+mn-ea"/>
              </a:rPr>
              <a:t>Distributed Word Representations</a:t>
            </a:r>
            <a:endParaRPr lang="en-US" altLang="zh-CN" sz="3600" b="1" dirty="0">
              <a:solidFill>
                <a:schemeClr val="bg2"/>
              </a:solidFill>
              <a:latin typeface="Palatino"/>
              <a:cs typeface="Calibri Light" panose="020F03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8CF65FF-DE8A-0843-8CBF-40DF9D9A282E}"/>
              </a:ext>
            </a:extLst>
          </p:cNvPr>
          <p:cNvGrpSpPr/>
          <p:nvPr/>
        </p:nvGrpSpPr>
        <p:grpSpPr>
          <a:xfrm>
            <a:off x="481848" y="2769996"/>
            <a:ext cx="6874627" cy="2716404"/>
            <a:chOff x="481848" y="2769996"/>
            <a:chExt cx="6874627" cy="271640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4A66A67-6A0F-B447-8C8A-7CB9D4411D9F}"/>
                </a:ext>
              </a:extLst>
            </p:cNvPr>
            <p:cNvGrpSpPr/>
            <p:nvPr/>
          </p:nvGrpSpPr>
          <p:grpSpPr>
            <a:xfrm>
              <a:off x="481848" y="2769996"/>
              <a:ext cx="6874627" cy="2716404"/>
              <a:chOff x="481848" y="2769996"/>
              <a:chExt cx="6874627" cy="2716404"/>
            </a:xfrm>
          </p:grpSpPr>
          <p:pic>
            <p:nvPicPr>
              <p:cNvPr id="4" name="图片 3" descr="文本, 信件&#10;&#10;描述已自动生成">
                <a:extLst>
                  <a:ext uri="{FF2B5EF4-FFF2-40B4-BE49-F238E27FC236}">
                    <a16:creationId xmlns:a16="http://schemas.microsoft.com/office/drawing/2014/main" id="{7716B1D0-6FF0-EE4F-A575-537C8CA8A1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848" y="2769996"/>
                <a:ext cx="6874627" cy="2716404"/>
              </a:xfrm>
              <a:prstGeom prst="rect">
                <a:avLst/>
              </a:prstGeom>
            </p:spPr>
          </p:pic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609A7676-F14A-1144-89A1-BB2CA02952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77432" y="4692665"/>
                <a:ext cx="491848" cy="340510"/>
              </a:xfrm>
              <a:prstGeom prst="rect">
                <a:avLst/>
              </a:prstGeom>
            </p:spPr>
          </p:pic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0B74852-D8AF-5849-95E7-44D48B617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81149" y="4761193"/>
              <a:ext cx="590595" cy="2734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27478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">
            <a:extLst>
              <a:ext uri="{FF2B5EF4-FFF2-40B4-BE49-F238E27FC236}">
                <a16:creationId xmlns:a16="http://schemas.microsoft.com/office/drawing/2014/main" id="{C9C41089-F369-5544-B7CE-556903E1D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511" y="1225330"/>
            <a:ext cx="4611199" cy="4633185"/>
          </a:xfrm>
          <a:prstGeom prst="rect">
            <a:avLst/>
          </a:prstGeom>
        </p:spPr>
      </p:pic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z="1200" b="0" smtClean="0"/>
              <a:t>66</a:t>
            </a:fld>
            <a:endParaRPr lang="zh-CN" altLang="en-US" sz="1200" b="0" dirty="0"/>
          </a:p>
        </p:txBody>
      </p:sp>
      <p:sp>
        <p:nvSpPr>
          <p:cNvPr id="5" name="文本框 4"/>
          <p:cNvSpPr txBox="1"/>
          <p:nvPr/>
        </p:nvSpPr>
        <p:spPr>
          <a:xfrm>
            <a:off x="560315" y="1232526"/>
            <a:ext cx="4639527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Palatino"/>
                <a:cs typeface="Calibri Light" panose="020F0302020204030204" pitchFamily="34" charset="0"/>
              </a:rPr>
              <a:t>Skip-gram</a:t>
            </a:r>
            <a:endParaRPr lang="zh-CN" altLang="en-US" sz="2800" dirty="0"/>
          </a:p>
        </p:txBody>
      </p:sp>
      <p:sp>
        <p:nvSpPr>
          <p:cNvPr id="13" name="文本框 12"/>
          <p:cNvSpPr txBox="1"/>
          <p:nvPr/>
        </p:nvSpPr>
        <p:spPr>
          <a:xfrm>
            <a:off x="736169" y="4651156"/>
            <a:ext cx="8318642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en-US" sz="2800" dirty="0">
                <a:latin typeface="Palatino"/>
                <a:cs typeface="Calibri Light" panose="020F0302020204030204" pitchFamily="34" charset="0"/>
              </a:rPr>
              <a:t>where </a:t>
            </a:r>
            <a:r>
              <a:rPr lang="en-US" sz="2800" i="1" dirty="0">
                <a:latin typeface="Palatino"/>
                <a:cs typeface="Calibri Light" panose="020F0302020204030204" pitchFamily="34" charset="0"/>
              </a:rPr>
              <a:t>C </a:t>
            </a:r>
            <a:r>
              <a:rPr lang="en-US" sz="2800" dirty="0">
                <a:latin typeface="Palatino"/>
                <a:cs typeface="Calibri Light" panose="020F0302020204030204" pitchFamily="34" charset="0"/>
              </a:rPr>
              <a:t>is the window size for</a:t>
            </a:r>
            <a:r>
              <a:rPr lang="en-US" sz="2800" i="1" dirty="0">
                <a:latin typeface="Palatino"/>
                <a:cs typeface="Calibri Light" panose="020F0302020204030204" pitchFamily="34" charset="0"/>
              </a:rPr>
              <a:t> </a:t>
            </a:r>
            <a:r>
              <a:rPr lang="en-US" sz="2800" dirty="0">
                <a:latin typeface="Palatino"/>
                <a:cs typeface="Calibri Light" panose="020F0302020204030204" pitchFamily="34" charset="0"/>
              </a:rPr>
              <a:t>inout word</a:t>
            </a:r>
            <a:r>
              <a:rPr lang="en-US" sz="2800" i="1" dirty="0">
                <a:latin typeface="Palatino"/>
                <a:cs typeface="Calibri Light" panose="020F0302020204030204" pitchFamily="34" charset="0"/>
              </a:rPr>
              <a:t> w</a:t>
            </a:r>
            <a:r>
              <a:rPr lang="en-US" sz="2800" i="1" baseline="-25000" dirty="0">
                <a:latin typeface="Palatino"/>
                <a:cs typeface="Calibri Light" panose="020F0302020204030204" pitchFamily="34" charset="0"/>
              </a:rPr>
              <a:t>I </a:t>
            </a:r>
            <a:r>
              <a:rPr lang="en-US" sz="2800" i="1" dirty="0">
                <a:latin typeface="Palatino"/>
                <a:cs typeface="Calibri Light" panose="020F0302020204030204" pitchFamily="34" charset="0"/>
              </a:rPr>
              <a:t>, </a:t>
            </a:r>
          </a:p>
          <a:p>
            <a:pPr algn="l">
              <a:buClrTx/>
              <a:buSzTx/>
              <a:buFontTx/>
            </a:pPr>
            <a:r>
              <a:rPr lang="en-US" sz="2800" i="1" dirty="0">
                <a:latin typeface="Palatino"/>
                <a:cs typeface="Calibri Light" panose="020F0302020204030204" pitchFamily="34" charset="0"/>
              </a:rPr>
              <a:t>w</a:t>
            </a:r>
            <a:r>
              <a:rPr lang="en-US" sz="2800" i="1" baseline="-25000" dirty="0">
                <a:latin typeface="Palatino"/>
                <a:cs typeface="Calibri Light" panose="020F0302020204030204" pitchFamily="34" charset="0"/>
              </a:rPr>
              <a:t>O,1</a:t>
            </a:r>
            <a:r>
              <a:rPr lang="en-US" sz="2800" i="1" dirty="0">
                <a:latin typeface="Palatino"/>
                <a:cs typeface="Calibri Light" panose="020F0302020204030204" pitchFamily="34" charset="0"/>
              </a:rPr>
              <a:t>, w</a:t>
            </a:r>
            <a:r>
              <a:rPr lang="en-US" sz="2800" i="1" baseline="-25000" dirty="0">
                <a:latin typeface="Palatino"/>
                <a:cs typeface="Calibri Light" panose="020F0302020204030204" pitchFamily="34" charset="0"/>
              </a:rPr>
              <a:t>O,2</a:t>
            </a:r>
            <a:r>
              <a:rPr lang="en-US" sz="2800" i="1" dirty="0">
                <a:latin typeface="Palatino"/>
                <a:cs typeface="Calibri Light" panose="020F0302020204030204" pitchFamily="34" charset="0"/>
              </a:rPr>
              <a:t>, ..., w</a:t>
            </a:r>
            <a:r>
              <a:rPr lang="en-US" sz="2800" i="1" baseline="-25000" dirty="0">
                <a:latin typeface="Palatino"/>
                <a:cs typeface="Calibri Light" panose="020F0302020204030204" pitchFamily="34" charset="0"/>
              </a:rPr>
              <a:t>O,2C</a:t>
            </a:r>
            <a:r>
              <a:rPr lang="en-US" sz="2800" i="1" dirty="0">
                <a:latin typeface="Palatino"/>
                <a:cs typeface="Calibri Light" panose="020F0302020204030204" pitchFamily="34" charset="0"/>
              </a:rPr>
              <a:t> </a:t>
            </a:r>
            <a:r>
              <a:rPr lang="en-US" sz="2800" dirty="0">
                <a:latin typeface="Palatino"/>
                <a:cs typeface="Calibri Light" panose="020F0302020204030204" pitchFamily="34" charset="0"/>
              </a:rPr>
              <a:t>denote the context words</a:t>
            </a:r>
            <a:r>
              <a:rPr lang="en-US" sz="2800" i="1" dirty="0">
                <a:latin typeface="Palatino"/>
                <a:cs typeface="Calibri Light" panose="020F0302020204030204" pitchFamily="34" charset="0"/>
              </a:rPr>
              <a:t>, emb </a:t>
            </a:r>
            <a:r>
              <a:rPr lang="en-US" sz="2800" dirty="0">
                <a:latin typeface="Palatino"/>
                <a:cs typeface="Calibri Light" panose="020F0302020204030204" pitchFamily="34" charset="0"/>
              </a:rPr>
              <a:t>and emb’ represents </a:t>
            </a:r>
            <a:r>
              <a:rPr lang="en-US" sz="2800" dirty="0">
                <a:latin typeface="Palatino"/>
                <a:cs typeface="Calibri Light" panose="020F0302020204030204" pitchFamily="34" charset="0"/>
                <a:sym typeface="+mn-ea"/>
              </a:rPr>
              <a:t>target </a:t>
            </a:r>
            <a:r>
              <a:rPr lang="en-US" sz="2800" dirty="0">
                <a:latin typeface="Palatino"/>
                <a:cs typeface="Calibri Light" panose="020F0302020204030204" pitchFamily="34" charset="0"/>
              </a:rPr>
              <a:t>and context word embeddings, respectively.</a:t>
            </a:r>
          </a:p>
          <a:p>
            <a:pPr algn="l">
              <a:buClrTx/>
              <a:buSzTx/>
              <a:buFontTx/>
            </a:pPr>
            <a:endParaRPr lang="zh-CN" altLang="en-US" sz="2800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947" y="2570865"/>
            <a:ext cx="4123053" cy="126517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8C55662E-A1F2-6C4B-8C87-6670DDCF4113}"/>
              </a:ext>
            </a:extLst>
          </p:cNvPr>
          <p:cNvSpPr/>
          <p:nvPr/>
        </p:nvSpPr>
        <p:spPr>
          <a:xfrm>
            <a:off x="367952" y="217610"/>
            <a:ext cx="7800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3600" b="1" dirty="0">
                <a:latin typeface="Palatino"/>
                <a:cs typeface="Calibri Light" panose="020F0302020204030204" pitchFamily="34" charset="0"/>
                <a:sym typeface="+mn-ea"/>
              </a:rPr>
              <a:t>Distributed Word Representations</a:t>
            </a:r>
            <a:endParaRPr lang="en-US" altLang="zh-CN" sz="3600" b="1" dirty="0">
              <a:solidFill>
                <a:schemeClr val="bg2"/>
              </a:solidFill>
              <a:latin typeface="Palatino"/>
              <a:cs typeface="Calibri Light" panose="020F03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BEFA5A-D9D8-7A48-972B-4691162B679E}"/>
              </a:ext>
            </a:extLst>
          </p:cNvPr>
          <p:cNvSpPr txBox="1"/>
          <p:nvPr/>
        </p:nvSpPr>
        <p:spPr>
          <a:xfrm>
            <a:off x="1022109" y="1947862"/>
            <a:ext cx="25779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Palatino" pitchFamily="2" charset="77"/>
                <a:ea typeface="Palatino" pitchFamily="2" charset="77"/>
              </a:rPr>
              <a:t>L</a:t>
            </a:r>
            <a:r>
              <a:rPr lang="en-CN" sz="2200" dirty="0">
                <a:latin typeface="Palatino" pitchFamily="2" charset="77"/>
                <a:ea typeface="Palatino" pitchFamily="2" charset="77"/>
              </a:rPr>
              <a:t>og-bilinear model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">
            <a:extLst>
              <a:ext uri="{FF2B5EF4-FFF2-40B4-BE49-F238E27FC236}">
                <a16:creationId xmlns:a16="http://schemas.microsoft.com/office/drawing/2014/main" id="{3A344C24-2452-2F42-8562-AE2FAE2A3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511" y="1225330"/>
            <a:ext cx="4611199" cy="4633185"/>
          </a:xfrm>
          <a:prstGeom prst="rect">
            <a:avLst/>
          </a:prstGeom>
        </p:spPr>
      </p:pic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z="1200" b="0" smtClean="0"/>
              <a:t>67</a:t>
            </a:fld>
            <a:endParaRPr lang="zh-CN" altLang="en-US" sz="1200" b="0" dirty="0"/>
          </a:p>
        </p:txBody>
      </p:sp>
      <p:sp>
        <p:nvSpPr>
          <p:cNvPr id="5" name="文本框 4"/>
          <p:cNvSpPr txBox="1"/>
          <p:nvPr/>
        </p:nvSpPr>
        <p:spPr>
          <a:xfrm>
            <a:off x="465575" y="1189635"/>
            <a:ext cx="4669672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Palatino"/>
                <a:cs typeface="Calibri Light" panose="020F0302020204030204" pitchFamily="34" charset="0"/>
              </a:rPr>
              <a:t>Skip-gram</a:t>
            </a:r>
            <a:endParaRPr lang="zh-CN" altLang="en-US" sz="28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ED3D46D-95D4-8441-8EDE-AEB6B55AD795}"/>
              </a:ext>
            </a:extLst>
          </p:cNvPr>
          <p:cNvSpPr txBox="1"/>
          <p:nvPr/>
        </p:nvSpPr>
        <p:spPr>
          <a:xfrm>
            <a:off x="838200" y="1842601"/>
            <a:ext cx="559308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 b="1" dirty="0">
                <a:latin typeface="Palatino"/>
                <a:cs typeface="Calibri Light" panose="020F0302020204030204" pitchFamily="34" charset="0"/>
              </a:rPr>
              <a:t>NCE Training:</a:t>
            </a:r>
            <a:endParaRPr lang="zh-CN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7E43F3E-F040-5B42-96CB-781CB653BE3C}"/>
                  </a:ext>
                </a:extLst>
              </p:cNvPr>
              <p:cNvSpPr/>
              <p:nvPr/>
            </p:nvSpPr>
            <p:spPr>
              <a:xfrm>
                <a:off x="838200" y="5587856"/>
                <a:ext cx="928949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𝑘</m:t>
                    </m:r>
                  </m:oMath>
                </a14:m>
                <a:r>
                  <a:rPr lang="en-US" altLang="zh-CN" sz="2400" dirty="0">
                    <a:latin typeface="Palatino"/>
                    <a:cs typeface="Calibri Light" panose="020F0302020204030204" pitchFamily="34" charset="0"/>
                  </a:rPr>
                  <a:t> is the number of negative samples,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𝑑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= 1 </m:t>
                    </m:r>
                  </m:oMath>
                </a14:m>
                <a:r>
                  <a:rPr lang="en-US" altLang="zh-CN" sz="2400" dirty="0">
                    <a:latin typeface="Palatino"/>
                    <a:cs typeface="Calibri Light" panose="020F0302020204030204" pitchFamily="34" charset="0"/>
                  </a:rPr>
                  <a:t>represents a positive sample and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𝑑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 = 0 </m:t>
                    </m:r>
                  </m:oMath>
                </a14:m>
                <a:r>
                  <a:rPr lang="en-US" altLang="zh-CN" sz="2400" dirty="0">
                    <a:latin typeface="Palatino"/>
                    <a:cs typeface="Calibri Light" panose="020F0302020204030204" pitchFamily="34" charset="0"/>
                  </a:rPr>
                  <a:t>represents a negative sample.</a:t>
                </a:r>
                <a:endParaRPr lang="zh-CN" altLang="en-US" sz="2400" dirty="0">
                  <a:latin typeface="Palatino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7E43F3E-F040-5B42-96CB-781CB653BE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587856"/>
                <a:ext cx="9289492" cy="830997"/>
              </a:xfrm>
              <a:prstGeom prst="rect">
                <a:avLst/>
              </a:prstGeom>
              <a:blipFill>
                <a:blip r:embed="rId4"/>
                <a:stretch>
                  <a:fillRect l="-1093" t="-6061" b="-1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FB842735-8406-A046-A2F2-AE62332C02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575224"/>
            <a:ext cx="7184989" cy="78372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DEEC03D-21EE-4543-BFB2-77C3B6FBAC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908" y="3977692"/>
            <a:ext cx="5396760" cy="149723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5F3BDED1-51C5-514B-BA5D-B2CE5D65D682}"/>
              </a:ext>
            </a:extLst>
          </p:cNvPr>
          <p:cNvSpPr/>
          <p:nvPr/>
        </p:nvSpPr>
        <p:spPr>
          <a:xfrm>
            <a:off x="907578" y="3684258"/>
            <a:ext cx="1156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Palatino"/>
                <a:cs typeface="Calibri Light" panose="020F0302020204030204" pitchFamily="34" charset="0"/>
              </a:rPr>
              <a:t>where</a:t>
            </a:r>
            <a:endParaRPr lang="zh-CN" altLang="en-US" sz="2000" dirty="0">
              <a:latin typeface="Palatino"/>
              <a:cs typeface="Calibri Light" panose="020F0302020204030204" pitchFamily="34" charset="0"/>
            </a:endParaRPr>
          </a:p>
        </p:txBody>
      </p:sp>
      <p:sp>
        <p:nvSpPr>
          <p:cNvPr id="13" name="矩形 2">
            <a:extLst>
              <a:ext uri="{FF2B5EF4-FFF2-40B4-BE49-F238E27FC236}">
                <a16:creationId xmlns:a16="http://schemas.microsoft.com/office/drawing/2014/main" id="{AF34A157-84B4-484B-80C3-CF66E1243E32}"/>
              </a:ext>
            </a:extLst>
          </p:cNvPr>
          <p:cNvSpPr/>
          <p:nvPr/>
        </p:nvSpPr>
        <p:spPr>
          <a:xfrm>
            <a:off x="367952" y="217610"/>
            <a:ext cx="7800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3600" b="1" dirty="0">
                <a:latin typeface="Palatino"/>
                <a:cs typeface="Calibri Light" panose="020F0302020204030204" pitchFamily="34" charset="0"/>
                <a:sym typeface="+mn-ea"/>
              </a:rPr>
              <a:t>Distributed Word Representations</a:t>
            </a:r>
            <a:endParaRPr lang="en-US" altLang="zh-CN" sz="3600" b="1" dirty="0">
              <a:solidFill>
                <a:schemeClr val="bg2"/>
              </a:solidFill>
              <a:latin typeface="Palatino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0490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z="1200" b="0" smtClean="0"/>
              <a:t>68</a:t>
            </a:fld>
            <a:endParaRPr lang="zh-CN" altLang="en-US" sz="1200" b="0" dirty="0"/>
          </a:p>
        </p:txBody>
      </p:sp>
      <p:sp>
        <p:nvSpPr>
          <p:cNvPr id="2" name="文本框 1"/>
          <p:cNvSpPr txBox="1"/>
          <p:nvPr/>
        </p:nvSpPr>
        <p:spPr>
          <a:xfrm>
            <a:off x="1184832" y="2442209"/>
            <a:ext cx="10463829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2800" dirty="0">
                <a:latin typeface="Palatino"/>
                <a:cs typeface="Calibri Light" panose="020F0302020204030204" pitchFamily="34" charset="0"/>
              </a:rPr>
              <a:t>CBOW and skip-gram train word vectors</a:t>
            </a:r>
            <a:r>
              <a:rPr lang="zh-CN" altLang="en-US" sz="2800" dirty="0">
                <a:latin typeface="Palatino"/>
                <a:cs typeface="Calibri Light" panose="020F0302020204030204" pitchFamily="34" charset="0"/>
              </a:rPr>
              <a:t> </a:t>
            </a: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incrementally</a:t>
            </a:r>
            <a:r>
              <a:rPr lang="zh-CN" altLang="en-US" sz="2800" dirty="0">
                <a:latin typeface="Palatino"/>
                <a:cs typeface="Calibri Light" panose="020F0302020204030204" pitchFamily="34" charset="0"/>
              </a:rPr>
              <a:t> </a:t>
            </a: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online</a:t>
            </a:r>
            <a:r>
              <a:rPr lang="en-US" sz="2800" dirty="0">
                <a:latin typeface="Palatino"/>
                <a:cs typeface="Calibri Light" panose="020F0302020204030204" pitchFamily="34" charset="0"/>
              </a:rPr>
              <a:t> based on local context windows. </a:t>
            </a:r>
          </a:p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endParaRPr lang="en-US" sz="2800" b="1" dirty="0">
              <a:latin typeface="Palatino"/>
              <a:cs typeface="Calibri Light" panose="020F0302020204030204" pitchFamily="34" charset="0"/>
            </a:endParaRPr>
          </a:p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2800" b="1" dirty="0">
                <a:latin typeface="Palatino"/>
                <a:cs typeface="Calibri Light" panose="020F0302020204030204" pitchFamily="34" charset="0"/>
              </a:rPr>
              <a:t>GloVe </a:t>
            </a:r>
            <a:r>
              <a:rPr lang="en-US" sz="2800" dirty="0">
                <a:latin typeface="Palatino"/>
                <a:cs typeface="Calibri Light" panose="020F0302020204030204" pitchFamily="34" charset="0"/>
              </a:rPr>
              <a:t>is a different approach to train embeddings on global word-word co-occurrence counts in a corpus.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52D7CD-0287-3E4B-83C1-1B5A1A2D68E7}"/>
              </a:ext>
            </a:extLst>
          </p:cNvPr>
          <p:cNvSpPr txBox="1"/>
          <p:nvPr/>
        </p:nvSpPr>
        <p:spPr>
          <a:xfrm>
            <a:off x="569406" y="1612465"/>
            <a:ext cx="2002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 err="1">
                <a:latin typeface="Palatino"/>
                <a:cs typeface="Calibri Light" panose="020F0302020204030204" pitchFamily="34" charset="0"/>
                <a:sym typeface="+mn-ea"/>
              </a:rPr>
              <a:t>GloVe</a:t>
            </a:r>
            <a:endParaRPr lang="en-CN" sz="2800" dirty="0"/>
          </a:p>
        </p:txBody>
      </p:sp>
      <p:sp>
        <p:nvSpPr>
          <p:cNvPr id="7" name="矩形 2">
            <a:extLst>
              <a:ext uri="{FF2B5EF4-FFF2-40B4-BE49-F238E27FC236}">
                <a16:creationId xmlns:a16="http://schemas.microsoft.com/office/drawing/2014/main" id="{1F64A929-FB1F-4B42-9B3E-40C094A76460}"/>
              </a:ext>
            </a:extLst>
          </p:cNvPr>
          <p:cNvSpPr/>
          <p:nvPr/>
        </p:nvSpPr>
        <p:spPr>
          <a:xfrm>
            <a:off x="367952" y="217610"/>
            <a:ext cx="7800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3600" b="1" dirty="0">
                <a:latin typeface="Palatino"/>
                <a:cs typeface="Calibri Light" panose="020F0302020204030204" pitchFamily="34" charset="0"/>
                <a:sym typeface="+mn-ea"/>
              </a:rPr>
              <a:t>Distributed Word Representations</a:t>
            </a:r>
            <a:endParaRPr lang="en-US" altLang="zh-CN" sz="3600" b="1" dirty="0">
              <a:solidFill>
                <a:schemeClr val="bg2"/>
              </a:solidFill>
              <a:latin typeface="Palatino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z="1200" b="0" smtClean="0"/>
              <a:t>69</a:t>
            </a:fld>
            <a:endParaRPr lang="zh-CN" altLang="en-US" sz="1200" b="0" dirty="0"/>
          </a:p>
        </p:txBody>
      </p:sp>
      <p:sp>
        <p:nvSpPr>
          <p:cNvPr id="2" name="文本框 1"/>
          <p:cNvSpPr txBox="1"/>
          <p:nvPr/>
        </p:nvSpPr>
        <p:spPr>
          <a:xfrm>
            <a:off x="1095270" y="1557847"/>
            <a:ext cx="10659408" cy="247760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Palatino"/>
                <a:cs typeface="Calibri Light" panose="020F0302020204030204" pitchFamily="34" charset="0"/>
                <a:sym typeface="+mn-ea"/>
              </a:rPr>
              <a:t>Use a matrix X denote word-word co-occurrence counts;                           </a:t>
            </a:r>
            <a:r>
              <a:rPr lang="en-US" sz="2800" i="1" dirty="0">
                <a:latin typeface="Palatino"/>
                <a:cs typeface="Calibri Light" panose="020F0302020204030204" pitchFamily="34" charset="0"/>
                <a:sym typeface="+mn-ea"/>
              </a:rPr>
              <a:t>X</a:t>
            </a:r>
            <a:r>
              <a:rPr lang="en-US" sz="2800" i="1" baseline="-25000" dirty="0">
                <a:latin typeface="Palatino"/>
                <a:cs typeface="Calibri Light" panose="020F0302020204030204" pitchFamily="34" charset="0"/>
                <a:sym typeface="+mn-ea"/>
              </a:rPr>
              <a:t>ij</a:t>
            </a:r>
            <a:r>
              <a:rPr lang="en-US" sz="2800" baseline="-25000" dirty="0">
                <a:latin typeface="Palatino"/>
                <a:cs typeface="Calibri Light" panose="020F0302020204030204" pitchFamily="34" charset="0"/>
                <a:sym typeface="+mn-ea"/>
              </a:rPr>
              <a:t> </a:t>
            </a:r>
            <a:r>
              <a:rPr lang="en-US" sz="2800" dirty="0">
                <a:latin typeface="Palatino"/>
                <a:cs typeface="Calibri Light" panose="020F0302020204030204" pitchFamily="34" charset="0"/>
                <a:sym typeface="+mn-ea"/>
              </a:rPr>
              <a:t>represents the number of times word </a:t>
            </a:r>
            <a:r>
              <a:rPr lang="en-US" sz="2800" i="1" dirty="0">
                <a:latin typeface="Palatino"/>
                <a:cs typeface="Calibri Light" panose="020F0302020204030204" pitchFamily="34" charset="0"/>
                <a:sym typeface="+mn-ea"/>
              </a:rPr>
              <a:t>j</a:t>
            </a:r>
            <a:r>
              <a:rPr lang="en-US" sz="2800" dirty="0">
                <a:latin typeface="Palatino"/>
                <a:cs typeface="Calibri Light" panose="020F0302020204030204" pitchFamily="34" charset="0"/>
                <a:sym typeface="+mn-ea"/>
              </a:rPr>
              <a:t> occurs in the context of word </a:t>
            </a:r>
            <a:r>
              <a:rPr lang="en-US" sz="2800" i="1" dirty="0" err="1">
                <a:latin typeface="Palatino"/>
                <a:cs typeface="Calibri Light" panose="020F0302020204030204" pitchFamily="34" charset="0"/>
                <a:sym typeface="+mn-ea"/>
              </a:rPr>
              <a:t>i</a:t>
            </a:r>
            <a:r>
              <a:rPr lang="en-US" sz="2800" i="1" dirty="0">
                <a:latin typeface="Palatino"/>
                <a:cs typeface="Calibri Light" panose="020F0302020204030204" pitchFamily="34" charset="0"/>
                <a:sym typeface="+mn-ea"/>
              </a:rPr>
              <a:t>.</a:t>
            </a:r>
            <a:endParaRPr lang="en-US" sz="2800" dirty="0">
              <a:latin typeface="Palatino"/>
              <a:cs typeface="Calibri Light" panose="020F0302020204030204" pitchFamily="34" charset="0"/>
              <a:sym typeface="+mn-ea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Palatino"/>
                <a:cs typeface="Calibri Light" panose="020F0302020204030204" pitchFamily="34" charset="0"/>
                <a:sym typeface="+mn-ea"/>
              </a:rPr>
              <a:t>The word vectors are learned with so that the dot-product scales with the probabilities:</a:t>
            </a:r>
            <a:endParaRPr lang="en-US" sz="2800" dirty="0">
              <a:latin typeface="Palatino"/>
              <a:cs typeface="Calibri Light" panose="020F03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664" y="3990734"/>
            <a:ext cx="6399661" cy="7869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9AECA7-3336-2044-A2A1-AD472F058472}"/>
              </a:ext>
            </a:extLst>
          </p:cNvPr>
          <p:cNvSpPr txBox="1"/>
          <p:nvPr/>
        </p:nvSpPr>
        <p:spPr>
          <a:xfrm>
            <a:off x="1095270" y="5794668"/>
            <a:ext cx="94137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/>
                <a:ea typeface="+mn-ea"/>
                <a:cs typeface="Calibri Light" panose="020F0302020204030204" pitchFamily="34" charset="0"/>
              </a:rPr>
              <a:t>Bias terms avoid frequent words bias</a:t>
            </a:r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77B9A1F6-0703-3B48-AB58-E1E53F3A9447}"/>
              </a:ext>
            </a:extLst>
          </p:cNvPr>
          <p:cNvSpPr/>
          <p:nvPr/>
        </p:nvSpPr>
        <p:spPr>
          <a:xfrm>
            <a:off x="367952" y="217610"/>
            <a:ext cx="7800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3600" b="1" dirty="0">
                <a:latin typeface="Palatino"/>
                <a:cs typeface="Calibri Light" panose="020F0302020204030204" pitchFamily="34" charset="0"/>
                <a:sym typeface="+mn-ea"/>
              </a:rPr>
              <a:t>Distributed Word Representations</a:t>
            </a:r>
            <a:endParaRPr lang="en-US" altLang="zh-CN" sz="3600" b="1" dirty="0">
              <a:solidFill>
                <a:schemeClr val="bg2"/>
              </a:solidFill>
              <a:latin typeface="Palatino"/>
              <a:cs typeface="Calibri Light" panose="020F03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2A0C7E-85A2-4B4B-A078-20AB2C99EF61}"/>
              </a:ext>
            </a:extLst>
          </p:cNvPr>
          <p:cNvSpPr txBox="1"/>
          <p:nvPr/>
        </p:nvSpPr>
        <p:spPr>
          <a:xfrm>
            <a:off x="569406" y="873866"/>
            <a:ext cx="2002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 err="1">
                <a:latin typeface="Palatino"/>
                <a:cs typeface="Calibri Light" panose="020F0302020204030204" pitchFamily="34" charset="0"/>
                <a:sym typeface="+mn-ea"/>
              </a:rPr>
              <a:t>GloVe</a:t>
            </a:r>
            <a:endParaRPr lang="en-CN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771F2B-C9D5-AE48-B3B1-6E6D0D3F9D8E}"/>
              </a:ext>
            </a:extLst>
          </p:cNvPr>
          <p:cNvSpPr txBox="1"/>
          <p:nvPr/>
        </p:nvSpPr>
        <p:spPr>
          <a:xfrm>
            <a:off x="1665230" y="4837692"/>
            <a:ext cx="98346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i="1" dirty="0" err="1">
                <a:latin typeface="Palatino"/>
                <a:cs typeface="Calibri Light" panose="020F0302020204030204" pitchFamily="34" charset="0"/>
                <a:sym typeface="+mn-ea"/>
              </a:rPr>
              <a:t>emb</a:t>
            </a:r>
            <a:r>
              <a:rPr lang="en-US" sz="2800" dirty="0">
                <a:latin typeface="Palatino"/>
                <a:cs typeface="Calibri Light" panose="020F0302020204030204" pitchFamily="34" charset="0"/>
                <a:sym typeface="+mn-ea"/>
              </a:rPr>
              <a:t> and </a:t>
            </a:r>
            <a:r>
              <a:rPr lang="en-US" sz="2800" i="1" dirty="0" err="1">
                <a:latin typeface="Palatino"/>
                <a:cs typeface="Calibri Light" panose="020F0302020204030204" pitchFamily="34" charset="0"/>
                <a:sym typeface="+mn-ea"/>
              </a:rPr>
              <a:t>emb</a:t>
            </a:r>
            <a:r>
              <a:rPr lang="en-US" sz="2800" i="1" dirty="0">
                <a:latin typeface="Palatino"/>
                <a:cs typeface="Calibri Light" panose="020F0302020204030204" pitchFamily="34" charset="0"/>
                <a:sym typeface="+mn-ea"/>
              </a:rPr>
              <a:t>' </a:t>
            </a:r>
            <a:r>
              <a:rPr lang="en-US" sz="2800" dirty="0">
                <a:latin typeface="Palatino"/>
                <a:cs typeface="Calibri Light" panose="020F0302020204030204" pitchFamily="34" charset="0"/>
                <a:sym typeface="+mn-ea"/>
              </a:rPr>
              <a:t>to denote the target embedding and the context embedding.</a:t>
            </a:r>
            <a:endParaRPr lang="en-US" altLang="zh-CN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646510" y="200410"/>
            <a:ext cx="500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Multi-outputs</a:t>
            </a:r>
          </a:p>
        </p:txBody>
      </p:sp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9FE38582-AE42-40AD-B35E-BAB1B3B265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0" r="64158"/>
          <a:stretch/>
        </p:blipFill>
        <p:spPr>
          <a:xfrm>
            <a:off x="8574137" y="1464070"/>
            <a:ext cx="1580256" cy="45290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/>
              <p:nvPr/>
            </p:nvSpPr>
            <p:spPr>
              <a:xfrm>
                <a:off x="1057275" y="1162781"/>
                <a:ext cx="7450931" cy="47479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/>
                  </a:rPr>
                  <a:t>Tasks</a:t>
                </a:r>
                <a:r>
                  <a:rPr lang="en-US" altLang="zh-CN" sz="2400" dirty="0">
                    <a:latin typeface="Palatino"/>
                  </a:rPr>
                  <a:t>: </a:t>
                </a:r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zh-CN" altLang="en-US" sz="240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zh-CN" alt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Palatino"/>
                  </a:rPr>
                  <a:t>		sentiment													positive/negative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zh-CN" altLang="en-US" sz="240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zh-CN" alt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Palatino"/>
                  </a:rPr>
                  <a:t>		document class	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     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zh-CN" altLang="en-US" sz="240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zh-CN" altLang="en-US" sz="240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/>
                  </a:rPr>
                  <a:t>	sports/politics/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altLang="zh-CN" sz="2400" dirty="0">
                  <a:latin typeface="Palatino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…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zh-CN" altLang="en-US" sz="240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zh-CN" alt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		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275" y="1162781"/>
                <a:ext cx="7450931" cy="4747903"/>
              </a:xfrm>
              <a:prstGeom prst="rect">
                <a:avLst/>
              </a:prstGeom>
              <a:blipFill>
                <a:blip r:embed="rId3"/>
                <a:stretch>
                  <a:fillRect l="-1190" b="-8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9B31062-5E52-9A44-A586-6E1FA2DE54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9F5B0416-CC6A-1C4F-868F-8544301DFAC3}"/>
              </a:ext>
            </a:extLst>
          </p:cNvPr>
          <p:cNvSpPr/>
          <p:nvPr/>
        </p:nvSpPr>
        <p:spPr>
          <a:xfrm>
            <a:off x="3593206" y="3741483"/>
            <a:ext cx="154216" cy="882034"/>
          </a:xfrm>
          <a:prstGeom prst="righ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1303074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z="1200" b="0" smtClean="0"/>
              <a:t>70</a:t>
            </a:fld>
            <a:endParaRPr lang="zh-CN" altLang="en-US" sz="1200" b="0" dirty="0"/>
          </a:p>
        </p:txBody>
      </p:sp>
      <p:sp>
        <p:nvSpPr>
          <p:cNvPr id="4" name="文本框 3"/>
          <p:cNvSpPr txBox="1"/>
          <p:nvPr/>
        </p:nvSpPr>
        <p:spPr>
          <a:xfrm>
            <a:off x="1088571" y="1513840"/>
            <a:ext cx="9579429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alatino"/>
                <a:cs typeface="Calibri Light" panose="020F0302020204030204" pitchFamily="34" charset="0"/>
                <a:sym typeface="+mn-ea"/>
              </a:rPr>
              <a:t>The training objective is to minimize: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568869" y="3929338"/>
            <a:ext cx="9960522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dirty="0">
                <a:latin typeface="Palatino"/>
                <a:cs typeface="Calibri Light" panose="020F0302020204030204" pitchFamily="34" charset="0"/>
              </a:rPr>
              <a:t>where </a:t>
            </a:r>
            <a:r>
              <a:rPr lang="en-US" sz="2800" i="1" dirty="0">
                <a:latin typeface="Palatino"/>
                <a:cs typeface="Calibri Light" panose="020F0302020204030204" pitchFamily="34" charset="0"/>
              </a:rPr>
              <a:t>V</a:t>
            </a:r>
            <a:r>
              <a:rPr lang="en-US" sz="2800" dirty="0">
                <a:latin typeface="Palatino"/>
                <a:cs typeface="Calibri Light" panose="020F0302020204030204" pitchFamily="34" charset="0"/>
              </a:rPr>
              <a:t> denotes the vocabulary, </a:t>
            </a:r>
            <a:r>
              <a:rPr lang="en-US" sz="2800" i="1" dirty="0">
                <a:latin typeface="Palatino"/>
                <a:cs typeface="Calibri Light" panose="020F0302020204030204" pitchFamily="34" charset="0"/>
              </a:rPr>
              <a:t>f</a:t>
            </a:r>
            <a:r>
              <a:rPr lang="en-US" sz="2800" dirty="0">
                <a:latin typeface="Palatino"/>
                <a:cs typeface="Calibri Light" panose="020F0302020204030204" pitchFamily="34" charset="0"/>
              </a:rPr>
              <a:t>(</a:t>
            </a:r>
            <a:r>
              <a:rPr lang="en-US" sz="2800" i="1" dirty="0">
                <a:latin typeface="Palatino"/>
                <a:cs typeface="Calibri Light" panose="020F0302020204030204" pitchFamily="34" charset="0"/>
              </a:rPr>
              <a:t>X</a:t>
            </a:r>
            <a:r>
              <a:rPr lang="en-US" sz="2800" baseline="-25000" dirty="0">
                <a:latin typeface="Palatino"/>
                <a:cs typeface="Calibri Light" panose="020F0302020204030204" pitchFamily="34" charset="0"/>
              </a:rPr>
              <a:t>ij</a:t>
            </a:r>
            <a:r>
              <a:rPr lang="en-US" sz="2800" dirty="0">
                <a:latin typeface="Palatino"/>
                <a:cs typeface="Calibri Light" panose="020F0302020204030204" pitchFamily="34" charset="0"/>
              </a:rPr>
              <a:t>) is a weighting function.</a:t>
            </a:r>
            <a:endParaRPr lang="zh-CN" alt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88D2F2-D840-CF4E-BD1C-60A43FE29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585" y="4786524"/>
            <a:ext cx="5359400" cy="1460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9CD6B3-2A80-4347-8427-E82F915DB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650" y="2317949"/>
            <a:ext cx="8394700" cy="1350354"/>
          </a:xfrm>
          <a:prstGeom prst="rect">
            <a:avLst/>
          </a:prstGeom>
        </p:spPr>
      </p:pic>
      <p:sp>
        <p:nvSpPr>
          <p:cNvPr id="9" name="矩形 2">
            <a:extLst>
              <a:ext uri="{FF2B5EF4-FFF2-40B4-BE49-F238E27FC236}">
                <a16:creationId xmlns:a16="http://schemas.microsoft.com/office/drawing/2014/main" id="{06DD4DB4-2AEF-F249-8B2E-C9075BDA9BFF}"/>
              </a:ext>
            </a:extLst>
          </p:cNvPr>
          <p:cNvSpPr/>
          <p:nvPr/>
        </p:nvSpPr>
        <p:spPr>
          <a:xfrm>
            <a:off x="367952" y="217610"/>
            <a:ext cx="7800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3600" b="1" dirty="0">
                <a:latin typeface="Palatino"/>
                <a:cs typeface="Calibri Light" panose="020F0302020204030204" pitchFamily="34" charset="0"/>
                <a:sym typeface="+mn-ea"/>
              </a:rPr>
              <a:t>Distributed Word Representations</a:t>
            </a:r>
            <a:endParaRPr lang="en-US" altLang="zh-CN" sz="3600" b="1" dirty="0">
              <a:solidFill>
                <a:schemeClr val="bg2"/>
              </a:solidFill>
              <a:latin typeface="Palatino"/>
              <a:cs typeface="Calibri Light" panose="020F03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B955C-87D7-A84D-8F48-AA6165074C8A}"/>
              </a:ext>
            </a:extLst>
          </p:cNvPr>
          <p:cNvSpPr txBox="1"/>
          <p:nvPr/>
        </p:nvSpPr>
        <p:spPr>
          <a:xfrm>
            <a:off x="569406" y="873866"/>
            <a:ext cx="2002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 err="1">
                <a:latin typeface="Palatino"/>
                <a:cs typeface="Calibri Light" panose="020F0302020204030204" pitchFamily="34" charset="0"/>
                <a:sym typeface="+mn-ea"/>
              </a:rPr>
              <a:t>GloVe</a:t>
            </a:r>
            <a:endParaRPr lang="en-CN" sz="280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z="1200" b="0" smtClean="0"/>
              <a:t>71</a:t>
            </a:fld>
            <a:endParaRPr lang="zh-CN" altLang="en-US" sz="1200" b="0" dirty="0"/>
          </a:p>
        </p:txBody>
      </p:sp>
      <p:sp>
        <p:nvSpPr>
          <p:cNvPr id="11" name="矩形 2"/>
          <p:cNvSpPr/>
          <p:nvPr/>
        </p:nvSpPr>
        <p:spPr>
          <a:xfrm>
            <a:off x="304434" y="180911"/>
            <a:ext cx="7241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3600" b="1" dirty="0">
                <a:latin typeface="Palatino"/>
                <a:cs typeface="Calibri Light" panose="020F0302020204030204" pitchFamily="34" charset="0"/>
                <a:sym typeface="+mn-ea"/>
              </a:rPr>
              <a:t>Word Embedding Evaluation</a:t>
            </a:r>
            <a:endParaRPr lang="en-US" altLang="zh-CN" sz="3600" b="1" dirty="0">
              <a:solidFill>
                <a:schemeClr val="bg2"/>
              </a:solidFill>
              <a:latin typeface="Palatino"/>
              <a:cs typeface="Calibri Light" panose="020F03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25988" y="1329536"/>
            <a:ext cx="10875475" cy="153888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Palatino"/>
                <a:cs typeface="Calibri Light" panose="020F0302020204030204" pitchFamily="34" charset="0"/>
              </a:rPr>
              <a:t>Word embeddings can be evaluated externally using downstream tasks or internally using linguistic</a:t>
            </a:r>
            <a:r>
              <a:rPr lang="zh-CN" altLang="en-US" sz="2800" dirty="0">
                <a:latin typeface="Palatino"/>
                <a:cs typeface="Calibri Light" panose="020F0302020204030204" pitchFamily="34" charset="0"/>
              </a:rPr>
              <a:t> </a:t>
            </a:r>
            <a:r>
              <a:rPr lang="en-US" altLang="zh-CN" sz="2800" dirty="0">
                <a:latin typeface="Palatino"/>
                <a:cs typeface="Calibri Light" panose="020F0302020204030204" pitchFamily="34" charset="0"/>
              </a:rPr>
              <a:t>characteristics.</a:t>
            </a:r>
            <a:endParaRPr lang="en-US" sz="2800" dirty="0">
              <a:latin typeface="Palatino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Palatino"/>
                <a:cs typeface="Calibri Light" panose="020F0302020204030204" pitchFamily="34" charset="0"/>
              </a:rPr>
              <a:t>Word similarities and analogy are two common evaluation tasks.</a:t>
            </a: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691" y="3331612"/>
            <a:ext cx="6070191" cy="2601204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z="1200" b="0" smtClean="0"/>
              <a:t>72</a:t>
            </a:fld>
            <a:endParaRPr lang="zh-CN" altLang="en-US" sz="1200" b="0" dirty="0"/>
          </a:p>
        </p:txBody>
      </p:sp>
      <p:sp>
        <p:nvSpPr>
          <p:cNvPr id="9" name="文本框 8"/>
          <p:cNvSpPr txBox="1"/>
          <p:nvPr/>
        </p:nvSpPr>
        <p:spPr>
          <a:xfrm>
            <a:off x="840275" y="1738631"/>
            <a:ext cx="10980664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>
                <a:latin typeface="Palatino"/>
                <a:cs typeface="Calibri Light" panose="020F0302020204030204" pitchFamily="34" charset="0"/>
                <a:sym typeface="+mn-ea"/>
              </a:rPr>
              <a:t>Finding the correlation between embedding based similarity scores and human-given scores using </a:t>
            </a:r>
            <a:r>
              <a:rPr lang="en-US" sz="2800" i="1" dirty="0">
                <a:latin typeface="Palatino"/>
                <a:cs typeface="Calibri Light" panose="020F0302020204030204" pitchFamily="34" charset="0"/>
                <a:sym typeface="+mn-ea"/>
              </a:rPr>
              <a:t>Pearson correlation co-efficient</a:t>
            </a:r>
            <a:r>
              <a:rPr lang="en-US" sz="2800" dirty="0">
                <a:latin typeface="Palatino"/>
                <a:cs typeface="Calibri Light" panose="020F0302020204030204" pitchFamily="34" charset="0"/>
                <a:sym typeface="+mn-ea"/>
              </a:rPr>
              <a:t>:</a:t>
            </a:r>
            <a:endParaRPr lang="en-US" sz="2800" dirty="0">
              <a:latin typeface="Palatino"/>
              <a:cs typeface="Calibri Light" panose="020F03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236" y="2838218"/>
            <a:ext cx="4400550" cy="8108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751" y="3851664"/>
            <a:ext cx="5811520" cy="2504696"/>
          </a:xfrm>
          <a:prstGeom prst="rect">
            <a:avLst/>
          </a:prstGeom>
        </p:spPr>
      </p:pic>
      <p:sp>
        <p:nvSpPr>
          <p:cNvPr id="12" name="文本框 4">
            <a:extLst>
              <a:ext uri="{FF2B5EF4-FFF2-40B4-BE49-F238E27FC236}">
                <a16:creationId xmlns:a16="http://schemas.microsoft.com/office/drawing/2014/main" id="{C998B006-63EA-4141-AD35-96062B224622}"/>
              </a:ext>
            </a:extLst>
          </p:cNvPr>
          <p:cNvSpPr txBox="1"/>
          <p:nvPr/>
        </p:nvSpPr>
        <p:spPr>
          <a:xfrm>
            <a:off x="840275" y="1058074"/>
            <a:ext cx="5909527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latin typeface="Palatino"/>
                <a:cs typeface="Calibri Light" panose="020F0302020204030204" pitchFamily="34" charset="0"/>
              </a:rPr>
              <a:t>Word similarities</a:t>
            </a:r>
          </a:p>
        </p:txBody>
      </p:sp>
      <p:sp>
        <p:nvSpPr>
          <p:cNvPr id="11" name="矩形 2">
            <a:extLst>
              <a:ext uri="{FF2B5EF4-FFF2-40B4-BE49-F238E27FC236}">
                <a16:creationId xmlns:a16="http://schemas.microsoft.com/office/drawing/2014/main" id="{6EA80003-7DEC-DB41-A6FD-0D97A96BEC5A}"/>
              </a:ext>
            </a:extLst>
          </p:cNvPr>
          <p:cNvSpPr/>
          <p:nvPr/>
        </p:nvSpPr>
        <p:spPr>
          <a:xfrm>
            <a:off x="304434" y="180911"/>
            <a:ext cx="7241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3600" b="1" dirty="0">
                <a:latin typeface="Palatino"/>
                <a:cs typeface="Calibri Light" panose="020F0302020204030204" pitchFamily="34" charset="0"/>
                <a:sym typeface="+mn-ea"/>
              </a:rPr>
              <a:t>Word Embedding Evaluation</a:t>
            </a:r>
            <a:endParaRPr lang="en-US" altLang="zh-CN" sz="3600" b="1" dirty="0">
              <a:solidFill>
                <a:schemeClr val="bg2"/>
              </a:solidFill>
              <a:latin typeface="Palatino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z="1200" b="0" smtClean="0"/>
              <a:t>73</a:t>
            </a:fld>
            <a:endParaRPr lang="zh-CN" altLang="en-US" sz="1200" b="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551" y="2015134"/>
            <a:ext cx="5438884" cy="277696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02" y="1995858"/>
            <a:ext cx="5735455" cy="28739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2002" y="1034262"/>
            <a:ext cx="567309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Palatino"/>
                <a:cs typeface="Calibri Light" panose="020F0302020204030204" pitchFamily="34" charset="0"/>
                <a:sym typeface="+mn-ea"/>
              </a:rPr>
              <a:t>For the scores in the right table: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94870" y="5308214"/>
            <a:ext cx="1025893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2400" dirty="0">
                <a:latin typeface="Palatino"/>
                <a:cs typeface="Calibri Light" panose="020F0302020204030204" pitchFamily="34" charset="0"/>
                <a:sym typeface="+mn-ea"/>
              </a:rPr>
              <a:t>The Pearson correlation value of 0.849 shows that word embeddings well capture word relations.</a:t>
            </a:r>
          </a:p>
        </p:txBody>
      </p:sp>
      <p:sp>
        <p:nvSpPr>
          <p:cNvPr id="11" name="矩形 2">
            <a:extLst>
              <a:ext uri="{FF2B5EF4-FFF2-40B4-BE49-F238E27FC236}">
                <a16:creationId xmlns:a16="http://schemas.microsoft.com/office/drawing/2014/main" id="{F16F336F-90C0-B142-B747-AB4148CDC87E}"/>
              </a:ext>
            </a:extLst>
          </p:cNvPr>
          <p:cNvSpPr/>
          <p:nvPr/>
        </p:nvSpPr>
        <p:spPr>
          <a:xfrm>
            <a:off x="304434" y="180911"/>
            <a:ext cx="7241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3600" b="1" dirty="0">
                <a:latin typeface="Palatino"/>
                <a:cs typeface="Calibri Light" panose="020F0302020204030204" pitchFamily="34" charset="0"/>
                <a:sym typeface="+mn-ea"/>
              </a:rPr>
              <a:t>Word Embedding Evaluation</a:t>
            </a:r>
            <a:endParaRPr lang="en-US" altLang="zh-CN" sz="3600" b="1" dirty="0">
              <a:solidFill>
                <a:schemeClr val="bg2"/>
              </a:solidFill>
              <a:latin typeface="Palatino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z="1200" b="0" smtClean="0"/>
              <a:t>74</a:t>
            </a:fld>
            <a:endParaRPr lang="zh-CN" altLang="en-US" sz="1200" b="0" dirty="0"/>
          </a:p>
        </p:txBody>
      </p:sp>
      <p:sp>
        <p:nvSpPr>
          <p:cNvPr id="5" name="文本框 4"/>
          <p:cNvSpPr txBox="1"/>
          <p:nvPr/>
        </p:nvSpPr>
        <p:spPr>
          <a:xfrm>
            <a:off x="849742" y="1026006"/>
            <a:ext cx="595307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latin typeface="Palatino"/>
                <a:cs typeface="Calibri Light" panose="020F0302020204030204" pitchFamily="34" charset="0"/>
              </a:rPr>
              <a:t>Word analogy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453661" y="1738630"/>
            <a:ext cx="10062477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2800" dirty="0">
                <a:latin typeface="Palatino"/>
                <a:cs typeface="Calibri Light" panose="020F0302020204030204" pitchFamily="34" charset="0"/>
                <a:sym typeface="+mn-ea"/>
              </a:rPr>
              <a:t>Given a word pair “king - queen” and a third word “man”, and a fourth word is asked for making an analogy:</a:t>
            </a:r>
          </a:p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endParaRPr lang="en-US" sz="2800" dirty="0">
              <a:latin typeface="Palatino"/>
              <a:cs typeface="Calibri Light" panose="020F0302020204030204" pitchFamily="34" charset="0"/>
            </a:endParaRPr>
          </a:p>
          <a:p>
            <a:pPr algn="ctr"/>
            <a:r>
              <a:rPr lang="en-US" sz="2800" dirty="0">
                <a:latin typeface="Palatino"/>
                <a:cs typeface="Calibri Light" panose="020F0302020204030204" pitchFamily="34" charset="0"/>
                <a:sym typeface="+mn-ea"/>
              </a:rPr>
              <a:t> (king - queen) v.s. (man - ?)</a:t>
            </a:r>
          </a:p>
          <a:p>
            <a:pPr marL="342900" lvl="2" indent="-342900" algn="ctr">
              <a:buFont typeface="Arial" panose="020B0604020202020204" pitchFamily="34" charset="0"/>
              <a:buChar char="•"/>
            </a:pPr>
            <a:endParaRPr lang="en-US" sz="2800" dirty="0">
              <a:latin typeface="Palatino"/>
              <a:cs typeface="Calibri Light" panose="020F0302020204030204" pitchFamily="34" charset="0"/>
            </a:endParaRPr>
          </a:p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2800" dirty="0">
                <a:latin typeface="Palatino"/>
                <a:cs typeface="Calibri Light" panose="020F0302020204030204" pitchFamily="34" charset="0"/>
                <a:sym typeface="+mn-ea"/>
              </a:rPr>
              <a:t>The correct answer is “woman”.</a:t>
            </a:r>
          </a:p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endParaRPr lang="en-US" sz="2800" dirty="0">
              <a:latin typeface="Palatino"/>
              <a:cs typeface="Calibri Light" panose="020F0302020204030204" pitchFamily="34" charset="0"/>
            </a:endParaRPr>
          </a:p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r>
              <a:rPr lang="en-US" sz="2800" dirty="0">
                <a:latin typeface="Palatino"/>
                <a:cs typeface="Calibri Light" panose="020F0302020204030204" pitchFamily="34" charset="0"/>
                <a:sym typeface="+mn-ea"/>
              </a:rPr>
              <a:t>Skip gram vectors follow:</a:t>
            </a:r>
            <a:endParaRPr lang="en-US" sz="2800" dirty="0">
              <a:latin typeface="Palatino"/>
              <a:cs typeface="Calibri Light" panose="020F0302020204030204" pitchFamily="34" charset="0"/>
            </a:endParaRPr>
          </a:p>
          <a:p>
            <a:pPr marL="342900" indent="-342900" algn="l">
              <a:buClrTx/>
              <a:buSzTx/>
              <a:buFont typeface="Arial" panose="020B0604020202020204" pitchFamily="34" charset="0"/>
              <a:buChar char="•"/>
            </a:pPr>
            <a:endParaRPr lang="en-US" sz="2800" dirty="0">
              <a:latin typeface="Palatino"/>
              <a:cs typeface="Calibri Light" panose="020F03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664" y="5605964"/>
            <a:ext cx="7770206" cy="460374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C5D5B0B6-3AD8-714B-9BDA-AAF5F2445629}"/>
              </a:ext>
            </a:extLst>
          </p:cNvPr>
          <p:cNvSpPr/>
          <p:nvPr/>
        </p:nvSpPr>
        <p:spPr>
          <a:xfrm>
            <a:off x="304434" y="180911"/>
            <a:ext cx="7241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3600" b="1" dirty="0">
                <a:latin typeface="Palatino"/>
                <a:cs typeface="Calibri Light" panose="020F0302020204030204" pitchFamily="34" charset="0"/>
                <a:sym typeface="+mn-ea"/>
              </a:rPr>
              <a:t>Word Embedding Evaluation</a:t>
            </a:r>
            <a:endParaRPr lang="en-US" altLang="zh-CN" sz="3600" b="1" dirty="0">
              <a:solidFill>
                <a:schemeClr val="bg2"/>
              </a:solidFill>
              <a:latin typeface="Palatino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z="1200" b="0" smtClean="0"/>
              <a:t>75</a:t>
            </a:fld>
            <a:endParaRPr lang="zh-CN" altLang="en-US" sz="1200" b="0" dirty="0"/>
          </a:p>
        </p:txBody>
      </p:sp>
      <p:sp>
        <p:nvSpPr>
          <p:cNvPr id="5" name="文本框 4"/>
          <p:cNvSpPr txBox="1"/>
          <p:nvPr/>
        </p:nvSpPr>
        <p:spPr>
          <a:xfrm>
            <a:off x="1068475" y="1190626"/>
            <a:ext cx="5946371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latin typeface="Palatino"/>
                <a:cs typeface="Calibri Light" panose="020F0302020204030204" pitchFamily="34" charset="0"/>
              </a:rPr>
              <a:t>Visualization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12" y="2044783"/>
            <a:ext cx="5808736" cy="362259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63" y="2135961"/>
            <a:ext cx="4451337" cy="360735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589142" y="6013239"/>
            <a:ext cx="7013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sz="2000" dirty="0">
                <a:latin typeface="Palatino"/>
                <a:cs typeface="Calibri Light" panose="020F0302020204030204" pitchFamily="34" charset="0"/>
              </a:rPr>
              <a:t>Similarity                                                                         Analogy  </a:t>
            </a:r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DB2CA332-8700-9E4E-920A-832D3205ABD4}"/>
              </a:ext>
            </a:extLst>
          </p:cNvPr>
          <p:cNvSpPr/>
          <p:nvPr/>
        </p:nvSpPr>
        <p:spPr>
          <a:xfrm>
            <a:off x="304434" y="180911"/>
            <a:ext cx="7241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zh-CN" sz="3600" b="1" dirty="0">
                <a:latin typeface="Palatino"/>
                <a:cs typeface="Calibri Light" panose="020F0302020204030204" pitchFamily="34" charset="0"/>
                <a:sym typeface="+mn-ea"/>
              </a:rPr>
              <a:t>Word Embedding Evaluation</a:t>
            </a:r>
            <a:endParaRPr lang="en-US" altLang="zh-CN" sz="3600" b="1" dirty="0">
              <a:solidFill>
                <a:schemeClr val="bg2"/>
              </a:solidFill>
              <a:latin typeface="Palatino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349686" y="218474"/>
            <a:ext cx="5746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/>
              <p:nvPr/>
            </p:nvSpPr>
            <p:spPr>
              <a:xfrm>
                <a:off x="1130523" y="1903065"/>
                <a:ext cx="10557894" cy="34547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3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 this week, we have learned: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3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Multi-layer perceptrons and deep neural networks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Neural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𝑛</m:t>
                    </m:r>
                  </m:oMath>
                </a14:m>
                <a:r>
                  <a:rPr lang="en-US" altLang="zh-CN" sz="28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-gram LM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Word embedding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Skip-gram and </a:t>
                </a:r>
                <a:r>
                  <a:rPr lang="en-US" altLang="zh-CN" sz="2800" dirty="0" err="1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GloVe</a:t>
                </a:r>
                <a:endParaRPr lang="en-US" altLang="zh-CN" sz="28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E4690199-E31A-48EF-B232-56D24BE05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523" y="1903065"/>
                <a:ext cx="10557894" cy="3454792"/>
              </a:xfrm>
              <a:prstGeom prst="rect">
                <a:avLst/>
              </a:prstGeom>
              <a:blipFill>
                <a:blip r:embed="rId2"/>
                <a:stretch>
                  <a:fillRect l="-1441" b="-402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F7B7D53D-2801-9E4C-9F92-14BC25AAADB0}"/>
              </a:ext>
            </a:extLst>
          </p:cNvPr>
          <p:cNvSpPr txBox="1">
            <a:spLocks/>
          </p:cNvSpPr>
          <p:nvPr/>
        </p:nvSpPr>
        <p:spPr>
          <a:xfrm>
            <a:off x="11018573" y="6396117"/>
            <a:ext cx="60358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D8FA19-E13B-4121-8BBF-5D41F5A04330}" type="slidenum">
              <a:rPr lang="zh-CN" altLang="en-US" sz="1200" smtClean="0">
                <a:solidFill>
                  <a:schemeClr val="tx1">
                    <a:tint val="75000"/>
                  </a:schemeClr>
                </a:solidFill>
              </a:rPr>
              <a:pPr/>
              <a:t>76</a:t>
            </a:fld>
            <a:endParaRPr lang="zh-CN" alt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467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393332" y="177605"/>
            <a:ext cx="2994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cs typeface="Calibri Light" panose="020F0302020204030204" pitchFamily="34" charset="0"/>
              </a:rPr>
              <a:t>Two-Layers</a:t>
            </a:r>
          </a:p>
        </p:txBody>
      </p:sp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9FE38582-AE42-40AD-B35E-BAB1B3B265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7" t="260" r="38162" b="-260"/>
          <a:stretch/>
        </p:blipFill>
        <p:spPr>
          <a:xfrm>
            <a:off x="8278615" y="1395681"/>
            <a:ext cx="2611405" cy="45560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/>
              <p:nvPr/>
            </p:nvSpPr>
            <p:spPr>
              <a:xfrm>
                <a:off x="1064419" y="1366817"/>
                <a:ext cx="6973988" cy="43826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spcAft>
                    <a:spcPts val="1200"/>
                  </a:spcAft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Input layer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- receives input data and represents them using vectors</a:t>
                </a:r>
              </a:p>
              <a:p>
                <a:pPr marL="342900" indent="-342900">
                  <a:lnSpc>
                    <a:spcPct val="150000"/>
                  </a:lnSpc>
                  <a:spcAft>
                    <a:spcPts val="1200"/>
                  </a:spcAft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Hidden layer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zh-CN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- induces useful non-linear features from the input vectors</a:t>
                </a:r>
              </a:p>
              <a:p>
                <a:pPr marL="342900" indent="-342900">
                  <a:lnSpc>
                    <a:spcPct val="150000"/>
                  </a:lnSpc>
                  <a:spcAft>
                    <a:spcPts val="1200"/>
                  </a:spcAft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Output layer</a:t>
                </a:r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𝑜</m:t>
                    </m:r>
                  </m:oMath>
                </a14:m>
                <a:r>
                  <a:rPr lang="en-US" altLang="zh-CN" sz="2400" dirty="0">
                    <a:latin typeface="Palatino"/>
                    <a:ea typeface="Palatino" pitchFamily="2" charset="77"/>
                    <a:cs typeface="Calibri Light" panose="020F0302020204030204" pitchFamily="34" charset="0"/>
                  </a:rPr>
                  <a:t> - makes predictions according to the features extracted from the hidden layers. </a:t>
                </a:r>
                <a:endParaRPr lang="en-US" altLang="zh-CN" sz="2400" dirty="0">
                  <a:latin typeface="Palatino"/>
                </a:endParaRPr>
              </a:p>
              <a:p>
                <a:pPr marL="342900" indent="-342900">
                  <a:lnSpc>
                    <a:spcPct val="150000"/>
                  </a:lnSpc>
                  <a:spcAft>
                    <a:spcPts val="1200"/>
                  </a:spcAft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Palatino"/>
                  </a:rPr>
                  <a:t>Task</a:t>
                </a:r>
                <a:r>
                  <a:rPr lang="en-US" altLang="zh-CN" sz="2400" dirty="0">
                    <a:latin typeface="Palatino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altLang="zh-CN" sz="2400" dirty="0">
                    <a:latin typeface="Palatino"/>
                  </a:rPr>
                  <a:t>  		</a:t>
                </a:r>
                <a:r>
                  <a:rPr lang="en-US" altLang="zh-CN" sz="2400" i="1" dirty="0">
                    <a:latin typeface="Palatino"/>
                  </a:rPr>
                  <a:t>is liked by John</a:t>
                </a: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5D542A-83D4-472F-939A-2FFAABFB6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419" y="1366817"/>
                <a:ext cx="6973988" cy="4382675"/>
              </a:xfrm>
              <a:prstGeom prst="rect">
                <a:avLst/>
              </a:prstGeom>
              <a:blipFill>
                <a:blip r:embed="rId3"/>
                <a:stretch>
                  <a:fillRect l="-1273" r="-2545" b="-231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33E4842A-FC0B-7B4D-981F-A0CAD1DD54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8</a:t>
            </a:fld>
            <a:endParaRPr lang="zh-CN" altLang="en-US"/>
          </a:p>
        </p:txBody>
      </p:sp>
      <p:cxnSp>
        <p:nvCxnSpPr>
          <p:cNvPr id="10" name="直接连接符 3">
            <a:extLst>
              <a:ext uri="{FF2B5EF4-FFF2-40B4-BE49-F238E27FC236}">
                <a16:creationId xmlns:a16="http://schemas.microsoft.com/office/drawing/2014/main" id="{B856D53D-B3E6-D84E-B6E2-48B9A81E39C2}"/>
              </a:ext>
            </a:extLst>
          </p:cNvPr>
          <p:cNvCxnSpPr>
            <a:cxnSpLocks/>
          </p:cNvCxnSpPr>
          <p:nvPr/>
        </p:nvCxnSpPr>
        <p:spPr>
          <a:xfrm>
            <a:off x="2575646" y="5581149"/>
            <a:ext cx="65864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208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9FE38582-AE42-40AD-B35E-BAB1B3B265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7" t="260" r="38162" b="-260"/>
          <a:stretch/>
        </p:blipFill>
        <p:spPr>
          <a:xfrm>
            <a:off x="8278615" y="1150980"/>
            <a:ext cx="2611405" cy="455604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EFD46F3E-1A44-4960-A401-4C17E8398E3A}"/>
              </a:ext>
            </a:extLst>
          </p:cNvPr>
          <p:cNvGrpSpPr/>
          <p:nvPr/>
        </p:nvGrpSpPr>
        <p:grpSpPr>
          <a:xfrm>
            <a:off x="1064418" y="1122116"/>
            <a:ext cx="7073741" cy="4382675"/>
            <a:chOff x="702361" y="1277564"/>
            <a:chExt cx="5106675" cy="43826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0F5D542A-83D4-472F-939A-2FFAABFB6848}"/>
                    </a:ext>
                  </a:extLst>
                </p:cNvPr>
                <p:cNvSpPr/>
                <p:nvPr/>
              </p:nvSpPr>
              <p:spPr>
                <a:xfrm>
                  <a:off x="702361" y="1277564"/>
                  <a:ext cx="5106675" cy="43826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342900" indent="-342900">
                    <a:lnSpc>
                      <a:spcPct val="150000"/>
                    </a:lnSpc>
                    <a:spcAft>
                      <a:spcPts val="1200"/>
                    </a:spcAft>
                    <a:buSzPct val="100000"/>
                    <a:buFont typeface="Arial" panose="020B0604020202020204" pitchFamily="34" charset="0"/>
                    <a:buChar char="•"/>
                  </a:pPr>
                  <a:r>
                    <a:rPr lang="en-US" altLang="zh-CN" sz="2400" b="1" dirty="0">
                      <a:latin typeface="Palatino"/>
                      <a:ea typeface="Palatino" pitchFamily="2" charset="77"/>
                      <a:cs typeface="Calibri Light" panose="020F0302020204030204" pitchFamily="34" charset="0"/>
                    </a:rPr>
                    <a:t>Input layer</a:t>
                  </a:r>
                  <a:r>
                    <a:rPr lang="en-US" altLang="zh-CN" sz="2400" dirty="0">
                      <a:latin typeface="Palatino"/>
                      <a:ea typeface="Palatino" pitchFamily="2" charset="77"/>
                      <a:cs typeface="Calibri Light" panose="020F0302020204030204" pitchFamily="34" charset="0"/>
                    </a:rPr>
                    <a:t>: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x</m:t>
                          </m:r>
                        </m:e>
                      </m:acc>
                    </m:oMath>
                  </a14:m>
                  <a:r>
                    <a:rPr lang="en-US" altLang="zh-CN" sz="2400" dirty="0">
                      <a:latin typeface="Palatino"/>
                      <a:ea typeface="Palatino" pitchFamily="2" charset="77"/>
                      <a:cs typeface="Calibri Light" panose="020F0302020204030204" pitchFamily="34" charset="0"/>
                    </a:rPr>
                    <a:t> - receives input data and represents them using vectors</a:t>
                  </a:r>
                </a:p>
                <a:p>
                  <a:pPr marL="342900" indent="-342900">
                    <a:lnSpc>
                      <a:spcPct val="150000"/>
                    </a:lnSpc>
                    <a:spcAft>
                      <a:spcPts val="1200"/>
                    </a:spcAft>
                    <a:buSzPct val="100000"/>
                    <a:buFont typeface="Arial" panose="020B0604020202020204" pitchFamily="34" charset="0"/>
                    <a:buChar char="•"/>
                  </a:pPr>
                  <a:r>
                    <a:rPr lang="en-US" altLang="zh-CN" sz="2400" b="1" dirty="0">
                      <a:latin typeface="Palatino"/>
                      <a:ea typeface="Palatino" pitchFamily="2" charset="77"/>
                      <a:cs typeface="Calibri Light" panose="020F0302020204030204" pitchFamily="34" charset="0"/>
                    </a:rPr>
                    <a:t>Hidden layer</a:t>
                  </a:r>
                  <a:r>
                    <a:rPr lang="en-US" altLang="zh-CN" sz="2400" dirty="0">
                      <a:latin typeface="Palatino"/>
                      <a:ea typeface="Palatino" pitchFamily="2" charset="77"/>
                      <a:cs typeface="Calibri Light" panose="020F0302020204030204" pitchFamily="34" charset="0"/>
                    </a:rPr>
                    <a:t>: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zh-CN" sz="2400" dirty="0">
                      <a:latin typeface="Palatino"/>
                      <a:ea typeface="Palatino" pitchFamily="2" charset="77"/>
                      <a:cs typeface="Calibri Light" panose="020F0302020204030204" pitchFamily="34" charset="0"/>
                    </a:rPr>
                    <a:t>- induces useful non-linear features from the input vectors</a:t>
                  </a:r>
                </a:p>
                <a:p>
                  <a:pPr marL="342900" indent="-342900">
                    <a:lnSpc>
                      <a:spcPct val="150000"/>
                    </a:lnSpc>
                    <a:spcAft>
                      <a:spcPts val="1200"/>
                    </a:spcAft>
                    <a:buSzPct val="100000"/>
                    <a:buFont typeface="Arial" panose="020B0604020202020204" pitchFamily="34" charset="0"/>
                    <a:buChar char="•"/>
                  </a:pPr>
                  <a:r>
                    <a:rPr lang="en-US" altLang="zh-CN" sz="2400" b="1" dirty="0">
                      <a:latin typeface="Palatino"/>
                      <a:ea typeface="Palatino" pitchFamily="2" charset="77"/>
                      <a:cs typeface="Calibri Light" panose="020F0302020204030204" pitchFamily="34" charset="0"/>
                    </a:rPr>
                    <a:t>Output layer</a:t>
                  </a:r>
                  <a:r>
                    <a:rPr lang="en-US" altLang="zh-CN" sz="2400" dirty="0">
                      <a:latin typeface="Palatino"/>
                      <a:ea typeface="Palatino" pitchFamily="2" charset="77"/>
                      <a:cs typeface="Calibri Light" panose="020F0302020204030204" pitchFamily="34" charset="0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en-US" altLang="zh-CN" sz="2400" i="1" dirty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𝑜</m:t>
                      </m:r>
                    </m:oMath>
                  </a14:m>
                  <a:r>
                    <a:rPr lang="en-US" altLang="zh-CN" sz="2400" dirty="0">
                      <a:latin typeface="Palatino"/>
                      <a:ea typeface="Palatino" pitchFamily="2" charset="77"/>
                      <a:cs typeface="Calibri Light" panose="020F0302020204030204" pitchFamily="34" charset="0"/>
                    </a:rPr>
                    <a:t> - makes predictions according to the features extracted from the hidden layers. </a:t>
                  </a:r>
                  <a:endParaRPr lang="en-US" altLang="zh-CN" sz="2400" dirty="0">
                    <a:latin typeface="Palatino"/>
                  </a:endParaRPr>
                </a:p>
                <a:p>
                  <a:pPr marL="342900" indent="-342900">
                    <a:lnSpc>
                      <a:spcPct val="150000"/>
                    </a:lnSpc>
                    <a:spcAft>
                      <a:spcPts val="1200"/>
                    </a:spcAft>
                    <a:buSzPct val="100000"/>
                    <a:buFont typeface="Arial" panose="020B0604020202020204" pitchFamily="34" charset="0"/>
                    <a:buChar char="•"/>
                  </a:pPr>
                  <a:r>
                    <a:rPr lang="en-US" altLang="zh-CN" sz="2400" b="1" dirty="0">
                      <a:latin typeface="Palatino"/>
                    </a:rPr>
                    <a:t>Task</a:t>
                  </a:r>
                  <a:r>
                    <a:rPr lang="en-US" altLang="zh-CN" sz="2400" dirty="0">
                      <a:latin typeface="Palatino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𝑜</m:t>
                      </m:r>
                    </m:oMath>
                  </a14:m>
                  <a:r>
                    <a:rPr lang="en-US" altLang="zh-CN" sz="2400" dirty="0">
                      <a:latin typeface="Palatino"/>
                    </a:rPr>
                    <a:t>  		</a:t>
                  </a:r>
                  <a:r>
                    <a:rPr lang="en-US" altLang="zh-CN" sz="2400" i="1" dirty="0">
                      <a:latin typeface="Palatino"/>
                    </a:rPr>
                    <a:t>is liked by John</a:t>
                  </a:r>
                </a:p>
              </p:txBody>
            </p:sp>
          </mc:Choice>
          <mc:Fallback xmlns=""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0F5D542A-83D4-472F-939A-2FFAABFB68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361" y="1277564"/>
                  <a:ext cx="5106675" cy="4382675"/>
                </a:xfrm>
                <a:prstGeom prst="rect">
                  <a:avLst/>
                </a:prstGeom>
                <a:blipFill>
                  <a:blip r:embed="rId3"/>
                  <a:stretch>
                    <a:fillRect l="-1257" r="-1257" b="-2312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DB14E521-A65D-4F4D-BEC3-CC5ED7E8C0AB}"/>
                </a:ext>
              </a:extLst>
            </p:cNvPr>
            <p:cNvCxnSpPr>
              <a:cxnSpLocks/>
            </p:cNvCxnSpPr>
            <p:nvPr/>
          </p:nvCxnSpPr>
          <p:spPr>
            <a:xfrm>
              <a:off x="1793347" y="5491896"/>
              <a:ext cx="475488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A84AA2C8-7F14-B647-9744-C8EBB71505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9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A6E859-9B25-CF4A-B58A-9AC456500A9A}"/>
                  </a:ext>
                </a:extLst>
              </p:cNvPr>
              <p:cNvSpPr txBox="1"/>
              <p:nvPr/>
            </p:nvSpPr>
            <p:spPr>
              <a:xfrm>
                <a:off x="1064418" y="5759327"/>
                <a:ext cx="9486899" cy="5970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End-to-end training using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altLang="zh-CN" sz="2400" dirty="0">
                    <a:latin typeface="Palatino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altLang="zh-CN" sz="2400" dirty="0">
                    <a:latin typeface="Palatino"/>
                  </a:rPr>
                  <a:t>) data,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altLang="zh-CN" sz="2400" dirty="0">
                    <a:latin typeface="Palatino"/>
                  </a:rPr>
                  <a:t> is automatically learned. 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A6E859-9B25-CF4A-B58A-9AC456500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418" y="5759327"/>
                <a:ext cx="9486899" cy="597023"/>
              </a:xfrm>
              <a:prstGeom prst="rect">
                <a:avLst/>
              </a:prstGeom>
              <a:blipFill>
                <a:blip r:embed="rId4"/>
                <a:stretch>
                  <a:fillRect l="-937" b="-2083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5">
            <a:extLst>
              <a:ext uri="{FF2B5EF4-FFF2-40B4-BE49-F238E27FC236}">
                <a16:creationId xmlns:a16="http://schemas.microsoft.com/office/drawing/2014/main" id="{AB545211-847F-314A-A944-251981D26C71}"/>
              </a:ext>
            </a:extLst>
          </p:cNvPr>
          <p:cNvSpPr/>
          <p:nvPr/>
        </p:nvSpPr>
        <p:spPr>
          <a:xfrm>
            <a:off x="393332" y="177605"/>
            <a:ext cx="5247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cs typeface="Calibri Light" panose="020F0302020204030204" pitchFamily="34" charset="0"/>
              </a:rPr>
              <a:t>Two-Layers Perceptron </a:t>
            </a:r>
          </a:p>
        </p:txBody>
      </p:sp>
    </p:spTree>
    <p:extLst>
      <p:ext uri="{BB962C8B-B14F-4D97-AF65-F5344CB8AC3E}">
        <p14:creationId xmlns:p14="http://schemas.microsoft.com/office/powerpoint/2010/main" val="9583469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"/>
  <p:tag name="ORIGINALWIDTH" val="40"/>
  <p:tag name="OUTPUTTYPE" val="PDF"/>
  <p:tag name="IGUANATEXVERSION" val="160"/>
  <p:tag name="LATEXADDIN" val="\documentclass{article}&#10;\usepackage{amsmath}&#10;\pagestyle{empty}&#10;\begin{document}&#10;&#10;&#10;$f(\bullet)=\bullet^2$&#10;&#10;\end{document}"/>
  <p:tag name="IGUANATEXSIZE" val="20"/>
  <p:tag name="IGUANATEXCURSOR" val="103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"/>
  <p:tag name="ORIGINALWIDTH" val="76"/>
  <p:tag name="OUTPUTTYPE" val="PDF"/>
  <p:tag name="IGUANATEXVERSION" val="160"/>
  <p:tag name="LATEXADDIN" val="\documentclass{article}&#10;\usepackage{amsmath}&#10;\pagestyle{empty}&#10;\begin{document}&#10;&#10;$g(\bullet)=\text{sigmoid}(\bullet)$&#10;&#10;&#10;\end{document}"/>
  <p:tag name="IGUANATEXSIZE" val="20"/>
  <p:tag name="IGUANATEXCURSOR" val="115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"/>
  <p:tag name="ORIGINALWIDTH" val="8"/>
  <p:tag name="OUTPUTTYPE" val="PDF"/>
  <p:tag name="IGUANATEXVERSION" val="160"/>
  <p:tag name="LATEXADDIN" val="\documentclass{article}&#10;\usepackage{amsmath}&#10;\pagestyle{empty}&#10;\begin{document}&#10;&#10;&#10;$y_1$&#10;&#10;\end{document}"/>
  <p:tag name="IGUANATEXSIZE" val="20"/>
  <p:tag name="IGUANATEXCURSOR" val="82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"/>
  <p:tag name="ORIGINALWIDTH" val="8"/>
  <p:tag name="OUTPUTTYPE" val="PDF"/>
  <p:tag name="IGUANATEXVERSION" val="160"/>
  <p:tag name="LATEXADDIN" val="\documentclass{article}&#10;\usepackage{amsmath}&#10;\pagestyle{empty}&#10;\begin{document}&#10;&#10;&#10;$y_2$&#10;&#10;\end{document}"/>
  <p:tag name="IGUANATEXSIZE" val="20"/>
  <p:tag name="IGUANATEXCURSOR" val="86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"/>
  <p:tag name="ORIGINALWIDTH" val="40"/>
  <p:tag name="OUTPUTTYPE" val="PDF"/>
  <p:tag name="IGUANATEXVERSION" val="160"/>
  <p:tag name="LATEXADDIN" val="\documentclass{article}&#10;\usepackage{amsmath}&#10;\pagestyle{empty}&#10;\begin{document}&#10;&#10;&#10;$f(\bullet)=\bullet^2$&#10;&#10;\end{document}"/>
  <p:tag name="IGUANATEXSIZE" val="20"/>
  <p:tag name="IGUANATEXCURSOR" val="103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"/>
  <p:tag name="ORIGINALWIDTH" val="76"/>
  <p:tag name="OUTPUTTYPE" val="PDF"/>
  <p:tag name="IGUANATEXVERSION" val="160"/>
  <p:tag name="LATEXADDIN" val="\documentclass{article}&#10;\usepackage{amsmath}&#10;\pagestyle{empty}&#10;\begin{document}&#10;&#10;$g(\bullet)=\text{sigmoid}(\bullet)$&#10;&#10;&#10;\end{document}"/>
  <p:tag name="IGUANATEXSIZE" val="20"/>
  <p:tag name="IGUANATEXCURSOR" val="115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"/>
  <p:tag name="ORIGINALWIDTH" val="40"/>
  <p:tag name="OUTPUTTYPE" val="PDF"/>
  <p:tag name="IGUANATEXVERSION" val="160"/>
  <p:tag name="LATEXADDIN" val="\documentclass{article}&#10;\usepackage{amsmath}&#10;\pagestyle{empty}&#10;\begin{document}&#10;&#10;&#10;$f(\bullet)=\bullet^2$&#10;&#10;\end{document}"/>
  <p:tag name="IGUANATEXSIZE" val="20"/>
  <p:tag name="IGUANATEXCURSOR" val="103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"/>
  <p:tag name="ORIGINALWIDTH" val="76"/>
  <p:tag name="OUTPUTTYPE" val="PDF"/>
  <p:tag name="IGUANATEXVERSION" val="160"/>
  <p:tag name="LATEXADDIN" val="\documentclass{article}&#10;\usepackage{amsmath}&#10;\pagestyle{empty}&#10;\begin{document}&#10;&#10;$g(\bullet)=\text{sigmoid}(\bullet)$&#10;&#10;&#10;\end{document}"/>
  <p:tag name="IGUANATEXSIZE" val="20"/>
  <p:tag name="IGUANATEXCURSOR" val="115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"/>
  <p:tag name="ORIGINALWIDTH" val="40"/>
  <p:tag name="OUTPUTTYPE" val="PDF"/>
  <p:tag name="IGUANATEXVERSION" val="160"/>
  <p:tag name="LATEXADDIN" val="\documentclass{article}&#10;\usepackage{amsmath}&#10;\pagestyle{empty}&#10;\begin{document}&#10;&#10;&#10;$f(\bullet)=\bullet^2$&#10;&#10;\end{document}"/>
  <p:tag name="IGUANATEXSIZE" val="20"/>
  <p:tag name="IGUANATEXCURSOR" val="103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"/>
  <p:tag name="ORIGINALWIDTH" val="76"/>
  <p:tag name="OUTPUTTYPE" val="PDF"/>
  <p:tag name="IGUANATEXVERSION" val="160"/>
  <p:tag name="LATEXADDIN" val="\documentclass{article}&#10;\usepackage{amsmath}&#10;\pagestyle{empty}&#10;\begin{document}&#10;&#10;$g(\bullet)=\text{sigmoid}(\bullet)$&#10;&#10;&#10;\end{document}"/>
  <p:tag name="IGUANATEXSIZE" val="20"/>
  <p:tag name="IGUANATEXCURSOR" val="115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"/>
  <p:tag name="ORIGINALWIDTH" val="93"/>
  <p:tag name="OUTPUTTYPE" val="PDF"/>
  <p:tag name="IGUANATEXVERSION" val="160"/>
  <p:tag name="LATEXADDIN" val="\documentclass{article}&#10;\usepackage{amsmath}&#10;\pagestyle{empty}&#10;\begin{document}&#10;&#10;$\frac{\partial L}{\partial w_{11}^y}=\frac{\partial L}{\partial o} \cdot \frac{\partial o}{\partial y_1} \cdot \frac{\partial y_1}{\partial w_{11}^y}$&#10;&#10;&#10;\end{document}"/>
  <p:tag name="IGUANATEXSIZE" val="20"/>
  <p:tag name="IGUANATEXCURSOR" val="171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"/>
  <p:tag name="ORIGINALWIDTH" val="76"/>
  <p:tag name="OUTPUTTYPE" val="PDF"/>
  <p:tag name="IGUANATEXVERSION" val="160"/>
  <p:tag name="LATEXADDIN" val="\documentclass{article}&#10;\usepackage{amsmath}&#10;\pagestyle{empty}&#10;\begin{document}&#10;&#10;$g(\bullet)=\text{sigmoid}(\bullet)$&#10;&#10;&#10;\end{document}"/>
  <p:tag name="IGUANATEXSIZE" val="20"/>
  <p:tag name="IGUANATEXCURSOR" val="115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"/>
  <p:tag name="ORIGINALWIDTH" val="162"/>
  <p:tag name="OUTPUTTYPE" val="PDF"/>
  <p:tag name="IGUANATEXVERSION" val="160"/>
  <p:tag name="LATEXADDIN" val="\documentclass{article}&#10;\usepackage{amsmath}&#10;\pagestyle{empty}&#10;\begin{document}&#10;&#10;$\mathbf{x}=\left(rep\left(w_{i-n+1}\right) \oplus \ldots \oplus rep\left(w_{i-1}\right)\right)$&#10;&#10;&#10;\end{document}"/>
  <p:tag name="IGUANATEXSIZE" val="20"/>
  <p:tag name="IGUANATEXCURSOR" val="146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"/>
  <p:tag name="ORIGINALWIDTH" val="53"/>
  <p:tag name="OUTPUTTYPE" val="PDF"/>
  <p:tag name="IGUANATEXVERSION" val="160"/>
  <p:tag name="LATEXADDIN" val="\documentclass{article}&#10;\usepackage{amsmath}&#10;\pagestyle{empty}&#10;\begin{document}&#10;&#10;$rep(w_{i-n+1})$&#10;&#10;&#10;\end{document}"/>
  <p:tag name="IGUANATEXSIZE" val="20"/>
  <p:tag name="IGUANATEXCURSOR" val="81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"/>
  <p:tag name="ORIGINALWIDTH" val="42"/>
  <p:tag name="OUTPUTTYPE" val="PDF"/>
  <p:tag name="IGUANATEXVERSION" val="160"/>
  <p:tag name="LATEXADDIN" val="\documentclass{article}&#10;\usepackage{amsmath}&#10;\pagestyle{empty}&#10;\begin{document}&#10;&#10;$rep(w_{i-2})$&#10;&#10;&#10;\end{document}"/>
  <p:tag name="IGUANATEXSIZE" val="20"/>
  <p:tag name="IGUANATEXCURSOR" val="92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"/>
  <p:tag name="ORIGINALWIDTH" val="42"/>
  <p:tag name="OUTPUTTYPE" val="PDF"/>
  <p:tag name="IGUANATEXVERSION" val="160"/>
  <p:tag name="LATEXADDIN" val="\documentclass{article}&#10;\usepackage{amsmath}&#10;\pagestyle{empty}&#10;\begin{document}&#10;&#10;&#10;$rep(w_{i-1})$&#10;&#10;\end{document}"/>
  <p:tag name="IGUANATEXSIZE" val="20"/>
  <p:tag name="IGUANATEXCURSOR" val="92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2"/>
  <p:tag name="ORIGINALWIDTH" val="93"/>
  <p:tag name="OUTPUTTYPE" val="PDF"/>
  <p:tag name="IGUANATEXVERSION" val="160"/>
  <p:tag name="LATEXADDIN" val="\documentclass{article}&#10;\usepackage{amsmath}&#10;\pagestyle{empty}&#10;\begin{document}&#10;&#10;$$&#10;\begin{aligned}&#10; &amp; \mathbf{h} = \tanh(\mathbf{W}^h \mathbf{x} + \mathbf{b}^h) \\&#10; &amp; \mathbf{o} = \mathbf{W}^o \mathbf{h} + \mathbf{b}^o \\&#10; &amp; \mathbf{p} = \text{softmax}(\mathbf{o})&#10;\end{aligned}&#10;$$&#10;&#10;&#10;&#10;\end{document}"/>
  <p:tag name="IGUANATEXSIZE" val="20"/>
  <p:tag name="IGUANATEXCURSOR" val="283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2"/>
  <p:tag name="ORIGINALWIDTH" val="93"/>
  <p:tag name="OUTPUTTYPE" val="PDF"/>
  <p:tag name="IGUANATEXVERSION" val="160"/>
  <p:tag name="LATEXADDIN" val="\documentclass{article}&#10;\usepackage{amsmath}&#10;\pagestyle{empty}&#10;\begin{document}&#10;&#10;$$&#10;\begin{aligned}&#10; &amp; \mathbf{h} = \tanh(\mathbf{W}^h \mathbf{x} + \mathbf{b}^h) \\&#10; &amp; \mathbf{o} = \mathbf{W}^o \mathbf{h} + \mathbf{b}^o \\&#10; &amp; \mathbf{p} = \text{softmax}(\mathbf{o})&#10;\end{aligned}&#10;$$&#10;&#10;&#10;&#10;\end{document}"/>
  <p:tag name="IGUANATEXSIZE" val="20"/>
  <p:tag name="IGUANATEXCURSOR" val="283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"/>
  <p:tag name="ORIGINALWIDTH" val="91"/>
  <p:tag name="OUTPUTTYPE" val="PDF"/>
  <p:tag name="IGUANATEXVERSION" val="160"/>
  <p:tag name="LATEXADDIN" val="\documentclass{article}&#10;\usepackage{amsmath}&#10;\pagestyle{empty}&#10;\begin{document}&#10;&#10;&#10;$\mathbf{o}=\mathbf{Ux}+\mathbf{W}^o \mathbf{h}+\mathbf{b}^o$&#10;&#10;\end{document}"/>
  <p:tag name="IGUANATEXSIZE" val="20"/>
  <p:tag name="IGUANATEXCURSOR" val="82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"/>
  <p:tag name="ORIGINALWIDTH" val="91"/>
  <p:tag name="OUTPUTTYPE" val="PDF"/>
  <p:tag name="IGUANATEXVERSION" val="160"/>
  <p:tag name="LATEXADDIN" val="\documentclass{article}&#10;\usepackage{amsmath}&#10;\pagestyle{empty}&#10;\begin{document}&#10;&#10;&#10;$\mathbf{o}=\mathbf{Ux}+\mathbf{W}^o \mathbf{h}+\mathbf{b}^o$&#10;&#10;\end{document}"/>
  <p:tag name="IGUANATEXSIZE" val="20"/>
  <p:tag name="IGUANATEXCURSOR" val="82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"/>
  <p:tag name="ORIGINALWIDTH" val="91"/>
  <p:tag name="OUTPUTTYPE" val="PDF"/>
  <p:tag name="IGUANATEXVERSION" val="160"/>
  <p:tag name="LATEXADDIN" val="\documentclass{article}&#10;\usepackage{amsmath}&#10;\pagestyle{empty}&#10;\begin{document}&#10;&#10;&#10;$\mathbf{o}=\mathbf{Ux}+\mathbf{W}^o \mathbf{h}+\mathbf{b}^o$&#10;&#10;\end{document}"/>
  <p:tag name="IGUANATEXSIZE" val="20"/>
  <p:tag name="IGUANATEXCURSOR" val="82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"/>
  <p:tag name="ORIGINALWIDTH" val="62"/>
  <p:tag name="OUTPUTTYPE" val="PDF"/>
  <p:tag name="IGUANATEXVERSION" val="160"/>
  <p:tag name="LATEXADDIN" val="\documentclass{article}&#10;\usepackage{amsmath}&#10;\pagestyle{empty}&#10;\begin{document}&#10;&#10;$P(\text{ran}|\text{the cat})$&#10;&#10;&#10;\end{document}"/>
  <p:tag name="IGUANATEXSIZE" val="20"/>
  <p:tag name="IGUANATEXCURSOR" val="81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"/>
  <p:tag name="ORIGINALWIDTH" val="40"/>
  <p:tag name="OUTPUTTYPE" val="PDF"/>
  <p:tag name="IGUANATEXVERSION" val="160"/>
  <p:tag name="LATEXADDIN" val="\documentclass{article}&#10;\usepackage{amsmath}&#10;\pagestyle{empty}&#10;\begin{document}&#10;&#10;&#10;$f(\bullet)=\bullet^2$&#10;&#10;\end{document}"/>
  <p:tag name="IGUANATEXSIZE" val="20"/>
  <p:tag name="IGUANATEXCURSOR" val="103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"/>
  <p:tag name="ORIGINALWIDTH" val="67"/>
  <p:tag name="OUTPUTTYPE" val="PDF"/>
  <p:tag name="IGUANATEXVERSION" val="160"/>
  <p:tag name="LATEXADDIN" val="\documentclass{article}&#10;\usepackage{amsmath}&#10;\pagestyle{empty}&#10;\begin{document}&#10;&#10;&#10;$P(\text{ran}|\text{the emu})$&#10;&#10;\end{document}"/>
  <p:tag name="IGUANATEXSIZE" val="20"/>
  <p:tag name="IGUANATEXCURSOR" val="109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"/>
  <p:tag name="ORIGINALWIDTH" val="106"/>
  <p:tag name="OUTPUTTYPE" val="PDF"/>
  <p:tag name="IGUANATEXVERSION" val="160"/>
  <p:tag name="LATEXADDIN" val="\documentclass{article}&#10;\usepackage{amsmath}&#10;\pagestyle{empty}&#10;\begin{document}&#10;&#10;$=\frac{1}{|T|}\sum_{i=1}^{|T|} \text{log}(P(w_i|c_i))$&#10;&#10;&#10;\end{document}"/>
  <p:tag name="IGUANATEXSIZE" val="20"/>
  <p:tag name="IGUANATEXCURSOR" val="81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"/>
  <p:tag name="ORIGINALWIDTH" val="106"/>
  <p:tag name="OUTPUTTYPE" val="PDF"/>
  <p:tag name="IGUANATEXVERSION" val="160"/>
  <p:tag name="LATEXADDIN" val="\documentclass{article}&#10;\usepackage{amsmath}&#10;\pagestyle{empty}&#10;\begin{document}&#10;&#10;$=\frac{1}{|T|}\sum_{i=1}^{|T|} \text{log}(P(w_i|c_i))$&#10;&#10;&#10;\end{document}"/>
  <p:tag name="IGUANATEXSIZE" val="20"/>
  <p:tag name="IGUANATEXCURSOR" val="81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"/>
  <p:tag name="ORIGINALWIDTH" val="119"/>
  <p:tag name="OUTPUTTYPE" val="PDF"/>
  <p:tag name="IGUANATEXVERSION" val="160"/>
  <p:tag name="LATEXADDIN" val="\documentclass{article}&#10;\usepackage{amsmath}&#10;\pagestyle{empty}&#10;\begin{document}&#10;&#10;$P(d,w|c)=P(d)\cdot P(w|d,c)$&#10;&#10;&#10;\end{document}"/>
  <p:tag name="IGUANATEXSIZE" val="20"/>
  <p:tag name="IGUANATEXCURSOR" val="108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"/>
  <p:tag name="ORIGINALWIDTH" val="5"/>
  <p:tag name="OUTPUTTYPE" val="PDF"/>
  <p:tag name="IGUANATEXVERSION" val="160"/>
  <p:tag name="LATEXADDIN" val="\documentclass{article}&#10;\usepackage{amsmath}&#10;\pagestyle{empty}&#10;\begin{document}&#10;&#10;$x$&#10;&#10;&#10;\end{document}"/>
  <p:tag name="IGUANATEXSIZE" val="20"/>
  <p:tag name="IGUANATEXCURSOR" val="84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"/>
  <p:tag name="ORIGINALWIDTH" val="5"/>
  <p:tag name="OUTPUTTYPE" val="PDF"/>
  <p:tag name="IGUANATEXVERSION" val="160"/>
  <p:tag name="LATEXADDIN" val="\documentclass{article}&#10;\usepackage{amsmath}&#10;\pagestyle{empty}&#10;\begin{document}&#10;&#10;$x$&#10;&#10;&#10;\end{document}"/>
  <p:tag name="IGUANATEXSIZE" val="20"/>
  <p:tag name="IGUANATEXCURSOR" val="84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"/>
  <p:tag name="ORIGINALWIDTH" val="5"/>
  <p:tag name="OUTPUTTYPE" val="PDF"/>
  <p:tag name="IGUANATEXVERSION" val="160"/>
  <p:tag name="LATEXADDIN" val="\documentclass{article}&#10;\usepackage{amsmath}&#10;\pagestyle{empty}&#10;\begin{document}&#10;&#10;$x$&#10;&#10;&#10;\end{document}"/>
  <p:tag name="IGUANATEXSIZE" val="20"/>
  <p:tag name="IGUANATEXCURSOR" val="84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"/>
  <p:tag name="ORIGINALWIDTH" val="11"/>
  <p:tag name="OUTPUTTYPE" val="PDF"/>
  <p:tag name="IGUANATEXVERSION" val="160"/>
  <p:tag name="LATEXADDIN" val="\documentclass{article}&#10;\usepackage{amsmath}&#10;\pagestyle{empty}&#10;\begin{document}&#10;&#10;$|V|$&#10;&#10;&#10;\end{document}"/>
  <p:tag name="IGUANATEXSIZE" val="20"/>
  <p:tag name="IGUANATEXCURSOR" val="84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71,&quot;width&quot;:6547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645,&quot;width&quot;:9960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"/>
  <p:tag name="ORIGINALWIDTH" val="76"/>
  <p:tag name="OUTPUTTYPE" val="PDF"/>
  <p:tag name="IGUANATEXVERSION" val="160"/>
  <p:tag name="LATEXADDIN" val="\documentclass{article}&#10;\usepackage{amsmath}&#10;\pagestyle{empty}&#10;\begin{document}&#10;&#10;$g(\bullet)=\text{sigmoid}(\bullet)$&#10;&#10;&#10;\end{document}"/>
  <p:tag name="IGUANATEXSIZE" val="20"/>
  <p:tag name="IGUANATEXCURSOR" val="115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645,&quot;width&quot;:9960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951.8094488188976,&quot;width&quot;:6888.366929133858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"/>
  <p:tag name="ORIGINALWIDTH" val="40"/>
  <p:tag name="OUTPUTTYPE" val="PDF"/>
  <p:tag name="IGUANATEXVERSION" val="160"/>
  <p:tag name="LATEXADDIN" val="\documentclass{article}&#10;\usepackage{amsmath}&#10;\pagestyle{empty}&#10;\begin{document}&#10;&#10;&#10;$f(\bullet)=\bullet^2$&#10;&#10;\end{document}"/>
  <p:tag name="IGUANATEXSIZE" val="20"/>
  <p:tag name="IGUANATEXCURSOR" val="103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"/>
  <p:tag name="ORIGINALWIDTH" val="76"/>
  <p:tag name="OUTPUTTYPE" val="PDF"/>
  <p:tag name="IGUANATEXVERSION" val="160"/>
  <p:tag name="LATEXADDIN" val="\documentclass{article}&#10;\usepackage{amsmath}&#10;\pagestyle{empty}&#10;\begin{document}&#10;&#10;$g(\bullet)=\text{sigmoid}(\bullet)$&#10;&#10;&#10;\end{document}"/>
  <p:tag name="IGUANATEXSIZE" val="20"/>
  <p:tag name="IGUANATEXCURSOR" val="115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"/>
  <p:tag name="ORIGINALWIDTH" val="40"/>
  <p:tag name="OUTPUTTYPE" val="PDF"/>
  <p:tag name="IGUANATEXVERSION" val="160"/>
  <p:tag name="LATEXADDIN" val="\documentclass{article}&#10;\usepackage{amsmath}&#10;\pagestyle{empty}&#10;\begin{document}&#10;&#10;&#10;$f(\bullet)=\bullet^2$&#10;&#10;\end{document}"/>
  <p:tag name="IGUANATEXSIZE" val="20"/>
  <p:tag name="IGUANATEXCURSOR" val="103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"/>
  <p:tag name="ORIGINALWIDTH" val="76"/>
  <p:tag name="OUTPUTTYPE" val="PDF"/>
  <p:tag name="IGUANATEXVERSION" val="160"/>
  <p:tag name="LATEXADDIN" val="\documentclass{article}&#10;\usepackage{amsmath}&#10;\pagestyle{empty}&#10;\begin{document}&#10;&#10;$g(\bullet)=\text{sigmoid}(\bullet)$&#10;&#10;&#10;\end{document}"/>
  <p:tag name="IGUANATEXSIZE" val="20"/>
  <p:tag name="IGUANATEXCURSOR" val="115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"/>
  <p:tag name="ORIGINALWIDTH" val="40"/>
  <p:tag name="OUTPUTTYPE" val="PDF"/>
  <p:tag name="IGUANATEXVERSION" val="160"/>
  <p:tag name="LATEXADDIN" val="\documentclass{article}&#10;\usepackage{amsmath}&#10;\pagestyle{empty}&#10;\begin{document}&#10;&#10;&#10;$f(\bullet)=\bullet^2$&#10;&#10;\end{document}"/>
  <p:tag name="IGUANATEXSIZE" val="20"/>
  <p:tag name="IGUANATEXCURSOR" val="103"/>
  <p:tag name="TRANSPARENCY" val="True"/>
  <p:tag name="FILENAME" val=""/>
  <p:tag name="LATEXENGINEID" val="0"/>
  <p:tag name="TEMPFOLDER" val="/Users/panzhong171/Library/Containers/com.microsoft.Powerpoint/Data/tmp/TemporaryItems/"/>
  <p:tag name="LATEXFORMHEIGHT" val="426.65"/>
  <p:tag name="LATEXFORMWIDTH" val="513.35"/>
  <p:tag name="LATEXFORMWRAP" val="True"/>
  <p:tag name="BITMAPVECTOR" val="0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27203</TotalTime>
  <Words>3366</Words>
  <Application>Microsoft Macintosh PowerPoint</Application>
  <PresentationFormat>Widescreen</PresentationFormat>
  <Paragraphs>661</Paragraphs>
  <Slides>76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6" baseType="lpstr">
      <vt:lpstr>等线</vt:lpstr>
      <vt:lpstr>Times</vt:lpstr>
      <vt:lpstr>Andale Mono</vt:lpstr>
      <vt:lpstr>Arial</vt:lpstr>
      <vt:lpstr>Calibri</vt:lpstr>
      <vt:lpstr>Calibri Light</vt:lpstr>
      <vt:lpstr>Cambria Math</vt:lpstr>
      <vt:lpstr>Palatino</vt:lpstr>
      <vt:lpstr>Office 主题​​</vt:lpstr>
      <vt:lpstr>Equation.KSEE3</vt:lpstr>
      <vt:lpstr>Natural Language Processing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DH Sean</dc:creator>
  <cp:lastModifiedBy>卢 攀忠</cp:lastModifiedBy>
  <cp:revision>338</cp:revision>
  <cp:lastPrinted>2022-03-29T02:24:13Z</cp:lastPrinted>
  <dcterms:created xsi:type="dcterms:W3CDTF">2018-10-12T14:21:45Z</dcterms:created>
  <dcterms:modified xsi:type="dcterms:W3CDTF">2025-04-08T07:02:50Z</dcterms:modified>
</cp:coreProperties>
</file>