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74"/>
  </p:notesMasterIdLst>
  <p:handoutMasterIdLst>
    <p:handoutMasterId r:id="rId75"/>
  </p:handoutMasterIdLst>
  <p:sldIdLst>
    <p:sldId id="498" r:id="rId2"/>
    <p:sldId id="405" r:id="rId3"/>
    <p:sldId id="314" r:id="rId4"/>
    <p:sldId id="315" r:id="rId5"/>
    <p:sldId id="564" r:id="rId6"/>
    <p:sldId id="417" r:id="rId7"/>
    <p:sldId id="499" r:id="rId8"/>
    <p:sldId id="502" r:id="rId9"/>
    <p:sldId id="419" r:id="rId10"/>
    <p:sldId id="501" r:id="rId11"/>
    <p:sldId id="565" r:id="rId12"/>
    <p:sldId id="504" r:id="rId13"/>
    <p:sldId id="552" r:id="rId14"/>
    <p:sldId id="505" r:id="rId15"/>
    <p:sldId id="506" r:id="rId16"/>
    <p:sldId id="507" r:id="rId17"/>
    <p:sldId id="509" r:id="rId18"/>
    <p:sldId id="510" r:id="rId19"/>
    <p:sldId id="512" r:id="rId20"/>
    <p:sldId id="511" r:id="rId21"/>
    <p:sldId id="513" r:id="rId22"/>
    <p:sldId id="514" r:id="rId23"/>
    <p:sldId id="566" r:id="rId24"/>
    <p:sldId id="516" r:id="rId25"/>
    <p:sldId id="567" r:id="rId26"/>
    <p:sldId id="518" r:id="rId27"/>
    <p:sldId id="519" r:id="rId28"/>
    <p:sldId id="560" r:id="rId29"/>
    <p:sldId id="561" r:id="rId30"/>
    <p:sldId id="562" r:id="rId31"/>
    <p:sldId id="553" r:id="rId32"/>
    <p:sldId id="554" r:id="rId33"/>
    <p:sldId id="520" r:id="rId34"/>
    <p:sldId id="521" r:id="rId35"/>
    <p:sldId id="522" r:id="rId36"/>
    <p:sldId id="523" r:id="rId37"/>
    <p:sldId id="524" r:id="rId38"/>
    <p:sldId id="525" r:id="rId39"/>
    <p:sldId id="526" r:id="rId40"/>
    <p:sldId id="527" r:id="rId41"/>
    <p:sldId id="529" r:id="rId42"/>
    <p:sldId id="568" r:id="rId43"/>
    <p:sldId id="331" r:id="rId44"/>
    <p:sldId id="569" r:id="rId45"/>
    <p:sldId id="570" r:id="rId46"/>
    <p:sldId id="503" r:id="rId47"/>
    <p:sldId id="571" r:id="rId48"/>
    <p:sldId id="572" r:id="rId49"/>
    <p:sldId id="573" r:id="rId50"/>
    <p:sldId id="337" r:id="rId51"/>
    <p:sldId id="574" r:id="rId52"/>
    <p:sldId id="575" r:id="rId53"/>
    <p:sldId id="576" r:id="rId54"/>
    <p:sldId id="577" r:id="rId55"/>
    <p:sldId id="578" r:id="rId56"/>
    <p:sldId id="580" r:id="rId57"/>
    <p:sldId id="579" r:id="rId58"/>
    <p:sldId id="581" r:id="rId59"/>
    <p:sldId id="582" r:id="rId60"/>
    <p:sldId id="517" r:id="rId61"/>
    <p:sldId id="583" r:id="rId62"/>
    <p:sldId id="558" r:id="rId63"/>
    <p:sldId id="584" r:id="rId64"/>
    <p:sldId id="585" r:id="rId65"/>
    <p:sldId id="586" r:id="rId66"/>
    <p:sldId id="559" r:id="rId67"/>
    <p:sldId id="587" r:id="rId68"/>
    <p:sldId id="534" r:id="rId69"/>
    <p:sldId id="535" r:id="rId70"/>
    <p:sldId id="536" r:id="rId71"/>
    <p:sldId id="537" r:id="rId72"/>
    <p:sldId id="377" r:id="rId73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16F7B9-5660-46DA-8A11-410449F2A063}" v="1115" dt="2021-01-16T09:07:15.5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24" autoAdjust="0"/>
    <p:restoredTop sz="91401"/>
  </p:normalViewPr>
  <p:slideViewPr>
    <p:cSldViewPr snapToGrid="0">
      <p:cViewPr varScale="1">
        <p:scale>
          <a:sx n="98" d="100"/>
          <a:sy n="98" d="100"/>
        </p:scale>
        <p:origin x="2232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8" d="100"/>
          <a:sy n="118" d="100"/>
        </p:scale>
        <p:origin x="2635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4628D8-B4B9-426E-86CB-4F205A03CE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50B2D3-71CA-44DE-9A4F-64FBE91D27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CN"/>
              <a:t>2020/11/17</a:t>
            </a:r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AF83B0-6973-49C6-9392-6CBFB4239C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4C3D07-0A26-460F-9EEE-BAF898A3FC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5F89D-883C-4EBE-A921-AD5AD19F5A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8858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CN"/>
              <a:t>2020/11/17</a:t>
            </a: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CDCFF-4490-4946-AA65-61B544A8EF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0241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08720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42579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3591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16435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0015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Emission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transition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00531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Emission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transition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65692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24689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039873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Equation</a:t>
            </a:r>
            <a:r>
              <a:rPr lang="zh-CN" altLang="en-US" dirty="0"/>
              <a:t> </a:t>
            </a:r>
            <a:r>
              <a:rPr lang="en-US" altLang="zh-CN" dirty="0"/>
              <a:t>error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9120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540395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081895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659601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20030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018750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20820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43567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493617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33142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39489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76018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Figure</a:t>
            </a:r>
            <a:r>
              <a:rPr kumimoji="1" lang="zh-CN" altLang="en-US" dirty="0"/>
              <a:t> </a:t>
            </a:r>
            <a:r>
              <a:rPr kumimoji="1" lang="en-US" altLang="zh-CN" dirty="0"/>
              <a:t>error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row</a:t>
            </a:r>
            <a:r>
              <a:rPr kumimoji="1" lang="zh-CN" altLang="en-US" dirty="0"/>
              <a:t> </a:t>
            </a:r>
            <a:r>
              <a:rPr kumimoji="1" lang="en-US" altLang="zh-CN" dirty="0"/>
              <a:t>1</a:t>
            </a:r>
            <a:r>
              <a:rPr kumimoji="1" lang="zh-CN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24952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98187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45083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588618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593834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Equation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bug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713369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Equation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bug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95452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Latest</a:t>
            </a:r>
            <a:r>
              <a:rPr kumimoji="1" lang="zh-CN" altLang="en-US" dirty="0"/>
              <a:t> </a:t>
            </a:r>
            <a:r>
              <a:rPr kumimoji="1" lang="en-US" altLang="zh-CN" dirty="0"/>
              <a:t>version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equation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18797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49997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Feature</a:t>
            </a:r>
            <a:r>
              <a:rPr kumimoji="1" lang="zh-CN" altLang="en-US" dirty="0"/>
              <a:t> </a:t>
            </a:r>
            <a:r>
              <a:rPr kumimoji="1" lang="en-US" altLang="zh-CN" dirty="0"/>
              <a:t>instance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(dimension)</a:t>
            </a:r>
            <a:r>
              <a:rPr kumimoji="1" lang="zh-CN" altLang="en-US" dirty="0"/>
              <a:t> </a:t>
            </a:r>
            <a:r>
              <a:rPr kumimoji="1" lang="en-US" altLang="zh-CN" dirty="0"/>
              <a:t>same</a:t>
            </a:r>
            <a:r>
              <a:rPr kumimoji="1" lang="zh-CN" altLang="en-US" dirty="0"/>
              <a:t> </a:t>
            </a:r>
            <a:r>
              <a:rPr kumimoji="1" lang="en-US" altLang="zh-CN" dirty="0"/>
              <a:t>but</a:t>
            </a:r>
            <a:r>
              <a:rPr kumimoji="1" lang="zh-CN" altLang="en-US" dirty="0"/>
              <a:t> </a:t>
            </a:r>
            <a:r>
              <a:rPr kumimoji="1" lang="en-US" altLang="zh-CN" dirty="0"/>
              <a:t>value</a:t>
            </a:r>
            <a:r>
              <a:rPr kumimoji="1" lang="zh-CN" altLang="en-US" dirty="0"/>
              <a:t> </a:t>
            </a:r>
            <a:r>
              <a:rPr kumimoji="1" lang="en-US" altLang="zh-CN" dirty="0"/>
              <a:t>different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4156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Figure</a:t>
            </a:r>
            <a:r>
              <a:rPr kumimoji="1" lang="zh-CN" altLang="en-US" dirty="0"/>
              <a:t> </a:t>
            </a:r>
            <a:r>
              <a:rPr kumimoji="1" lang="en-US" altLang="zh-CN" dirty="0"/>
              <a:t>error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row</a:t>
            </a:r>
            <a:r>
              <a:rPr kumimoji="1" lang="zh-CN" altLang="en-US" dirty="0"/>
              <a:t> </a:t>
            </a:r>
            <a:r>
              <a:rPr kumimoji="1" lang="en-US" altLang="zh-CN" dirty="0"/>
              <a:t>1</a:t>
            </a:r>
            <a:r>
              <a:rPr kumimoji="1" lang="zh-CN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4352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Figure</a:t>
            </a:r>
            <a:r>
              <a:rPr kumimoji="1" lang="zh-CN" altLang="en-US" dirty="0"/>
              <a:t> </a:t>
            </a:r>
            <a:r>
              <a:rPr kumimoji="1" lang="en-US" altLang="zh-CN" dirty="0"/>
              <a:t>error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row</a:t>
            </a:r>
            <a:r>
              <a:rPr kumimoji="1" lang="zh-CN" altLang="en-US" dirty="0"/>
              <a:t> </a:t>
            </a:r>
            <a:r>
              <a:rPr kumimoji="1" lang="en-US" altLang="zh-CN" dirty="0"/>
              <a:t>1</a:t>
            </a:r>
            <a:r>
              <a:rPr kumimoji="1" lang="zh-CN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5155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30931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99933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2932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2303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9077EAA-40D0-48CB-90FF-E3DF1EE80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4CE0-3700-4859-8D19-925D0B46A7A0}" type="datetime1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33353FC-3274-4444-BC94-4A0969560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EB56818-CE3F-42BF-B671-787ED7DF9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820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FA4CE58-8203-49B5-A5E0-01E0DB954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267E-76EA-4497-A9B9-51555DFD3551}" type="datetime1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8EF7B29-5D05-4D62-815D-3A3F88A0C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993103-71E3-435E-9349-753F7267E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485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7822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73F003-054E-0444-90FF-E6739C5F1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75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519F002-9A53-4FB0-BAAF-7715183BD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4FAA52-E32B-46A3-A884-DAEB21BA2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AB622B-AED4-42F8-8968-F35CCA4C2C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2426D-B642-4643-A185-6CFD3642283E}" type="datetime1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B40E5C-BC4E-4F35-AB90-D5F615AC8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22258B-9462-4CFF-97B8-7B11CF32F9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9E591-ED77-471E-97B2-B4E6A061E7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9786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1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1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330.png"/><Relationship Id="rId7" Type="http://schemas.openxmlformats.org/officeDocument/2006/relationships/image" Target="../media/image36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0.png"/><Relationship Id="rId5" Type="http://schemas.openxmlformats.org/officeDocument/2006/relationships/image" Target="../media/image3.png"/><Relationship Id="rId4" Type="http://schemas.openxmlformats.org/officeDocument/2006/relationships/image" Target="../media/image340.png"/><Relationship Id="rId9" Type="http://schemas.openxmlformats.org/officeDocument/2006/relationships/image" Target="../media/image38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0.png"/><Relationship Id="rId5" Type="http://schemas.openxmlformats.org/officeDocument/2006/relationships/image" Target="../media/image400.png"/><Relationship Id="rId4" Type="http://schemas.openxmlformats.org/officeDocument/2006/relationships/image" Target="../media/image39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3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56.pn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70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36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3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71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150.png"/><Relationship Id="rId7" Type="http://schemas.openxmlformats.org/officeDocument/2006/relationships/image" Target="../media/image79.png"/><Relationship Id="rId12" Type="http://schemas.openxmlformats.org/officeDocument/2006/relationships/image" Target="../media/image3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0.png"/><Relationship Id="rId11" Type="http://schemas.openxmlformats.org/officeDocument/2006/relationships/image" Target="../media/image110.png"/><Relationship Id="rId5" Type="http://schemas.openxmlformats.org/officeDocument/2006/relationships/image" Target="../media/image510.png"/><Relationship Id="rId10" Type="http://schemas.openxmlformats.org/officeDocument/2006/relationships/image" Target="../media/image100.png"/><Relationship Id="rId4" Type="http://schemas.openxmlformats.org/officeDocument/2006/relationships/image" Target="../media/image431.png"/><Relationship Id="rId9" Type="http://schemas.openxmlformats.org/officeDocument/2006/relationships/image" Target="../media/image9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72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37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3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6.png"/><Relationship Id="rId4" Type="http://schemas.openxmlformats.org/officeDocument/2006/relationships/image" Target="../media/image7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82.png"/><Relationship Id="rId3" Type="http://schemas.openxmlformats.org/officeDocument/2006/relationships/image" Target="../media/image3.png"/><Relationship Id="rId21" Type="http://schemas.openxmlformats.org/officeDocument/2006/relationships/image" Target="../media/image85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17" Type="http://schemas.openxmlformats.org/officeDocument/2006/relationships/image" Target="../media/image81.png"/><Relationship Id="rId2" Type="http://schemas.openxmlformats.org/officeDocument/2006/relationships/image" Target="../media/image78.png"/><Relationship Id="rId16" Type="http://schemas.openxmlformats.org/officeDocument/2006/relationships/image" Target="../media/image69.png"/><Relationship Id="rId20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23" Type="http://schemas.openxmlformats.org/officeDocument/2006/relationships/image" Target="../media/image87.png"/><Relationship Id="rId10" Type="http://schemas.openxmlformats.org/officeDocument/2006/relationships/image" Target="../media/image63.png"/><Relationship Id="rId19" Type="http://schemas.openxmlformats.org/officeDocument/2006/relationships/image" Target="../media/image8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Relationship Id="rId22" Type="http://schemas.openxmlformats.org/officeDocument/2006/relationships/image" Target="../media/image8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4.emf"/><Relationship Id="rId3" Type="http://schemas.openxmlformats.org/officeDocument/2006/relationships/tags" Target="../tags/tag5.xml"/><Relationship Id="rId7" Type="http://schemas.openxmlformats.org/officeDocument/2006/relationships/notesSlide" Target="../notesSlides/notesSlide38.xml"/><Relationship Id="rId12" Type="http://schemas.openxmlformats.org/officeDocument/2006/relationships/image" Target="../media/image93.emf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92.emf"/><Relationship Id="rId5" Type="http://schemas.openxmlformats.org/officeDocument/2006/relationships/tags" Target="../tags/tag7.xml"/><Relationship Id="rId15" Type="http://schemas.openxmlformats.org/officeDocument/2006/relationships/image" Target="../media/image96.emf"/><Relationship Id="rId10" Type="http://schemas.openxmlformats.org/officeDocument/2006/relationships/image" Target="../media/image91.png"/><Relationship Id="rId4" Type="http://schemas.openxmlformats.org/officeDocument/2006/relationships/tags" Target="../tags/tag6.xml"/><Relationship Id="rId9" Type="http://schemas.openxmlformats.org/officeDocument/2006/relationships/image" Target="../media/image89.png"/><Relationship Id="rId14" Type="http://schemas.openxmlformats.org/officeDocument/2006/relationships/image" Target="../media/image95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00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150.png"/><Relationship Id="rId7" Type="http://schemas.openxmlformats.org/officeDocument/2006/relationships/image" Target="../media/image79.png"/><Relationship Id="rId12" Type="http://schemas.openxmlformats.org/officeDocument/2006/relationships/image" Target="../media/image3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0.png"/><Relationship Id="rId11" Type="http://schemas.openxmlformats.org/officeDocument/2006/relationships/image" Target="../media/image110.png"/><Relationship Id="rId5" Type="http://schemas.openxmlformats.org/officeDocument/2006/relationships/image" Target="../media/image310.png"/><Relationship Id="rId10" Type="http://schemas.openxmlformats.org/officeDocument/2006/relationships/image" Target="../media/image100.png"/><Relationship Id="rId4" Type="http://schemas.openxmlformats.org/officeDocument/2006/relationships/image" Target="../media/image301.png"/><Relationship Id="rId9" Type="http://schemas.openxmlformats.org/officeDocument/2006/relationships/image" Target="../media/image90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0.png"/><Relationship Id="rId4" Type="http://schemas.openxmlformats.org/officeDocument/2006/relationships/image" Target="../media/image4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0.png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emf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9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7"/>
          <p:cNvSpPr txBox="1">
            <a:spLocks noGrp="1"/>
          </p:cNvSpPr>
          <p:nvPr>
            <p:ph type="ctrTitle"/>
          </p:nvPr>
        </p:nvSpPr>
        <p:spPr>
          <a:xfrm>
            <a:off x="690388" y="1204551"/>
            <a:ext cx="5439600" cy="350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dirty="0">
                <a:latin typeface="Andale Mono" panose="020B0509000000000004" pitchFamily="49" charset="0"/>
                <a:ea typeface="Apple Symbols" panose="02000000000000000000" pitchFamily="2" charset="-79"/>
                <a:cs typeface="Baloo" panose="03080902040302020200" pitchFamily="66" charset="77"/>
              </a:rPr>
              <a:t>Natural Language Processing</a:t>
            </a:r>
            <a:endParaRPr dirty="0">
              <a:latin typeface="Andale Mono" panose="020B0509000000000004" pitchFamily="49" charset="0"/>
              <a:ea typeface="Apple Symbols" panose="02000000000000000000" pitchFamily="2" charset="-79"/>
              <a:cs typeface="Baloo" panose="03080902040302020200" pitchFamily="66" charset="77"/>
            </a:endParaRPr>
          </a:p>
        </p:txBody>
      </p:sp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777670" y="4627537"/>
            <a:ext cx="3154852" cy="9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dirty="0">
                <a:latin typeface="Palatino" pitchFamily="2" charset="77"/>
                <a:ea typeface="Palatino" pitchFamily="2" charset="77"/>
              </a:rPr>
              <a:t>Yue Zhang</a:t>
            </a:r>
          </a:p>
          <a:p>
            <a:pPr algn="l">
              <a:spcBef>
                <a:spcPts val="0"/>
              </a:spcBef>
            </a:pPr>
            <a:r>
              <a:rPr lang="en" i="1" dirty="0">
                <a:latin typeface="Palatino" pitchFamily="2" charset="77"/>
                <a:ea typeface="Palatino" pitchFamily="2" charset="77"/>
              </a:rPr>
              <a:t>Westlake University</a:t>
            </a:r>
            <a:endParaRPr i="1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514" name="Google Shape;514;p27"/>
          <p:cNvSpPr/>
          <p:nvPr/>
        </p:nvSpPr>
        <p:spPr>
          <a:xfrm>
            <a:off x="7692224" y="3637115"/>
            <a:ext cx="3446079" cy="2158640"/>
          </a:xfrm>
          <a:custGeom>
            <a:avLst/>
            <a:gdLst/>
            <a:ahLst/>
            <a:cxnLst/>
            <a:rect l="l" t="t" r="r" b="b"/>
            <a:pathLst>
              <a:path w="98572" h="61746" extrusionOk="0">
                <a:moveTo>
                  <a:pt x="5705" y="1"/>
                </a:moveTo>
                <a:cubicBezTo>
                  <a:pt x="2569" y="1"/>
                  <a:pt x="1" y="2536"/>
                  <a:pt x="1" y="5672"/>
                </a:cubicBezTo>
                <a:lnTo>
                  <a:pt x="1" y="56074"/>
                </a:lnTo>
                <a:cubicBezTo>
                  <a:pt x="1" y="59210"/>
                  <a:pt x="2569" y="61745"/>
                  <a:pt x="5705" y="61745"/>
                </a:cubicBezTo>
                <a:lnTo>
                  <a:pt x="92867" y="61745"/>
                </a:lnTo>
                <a:cubicBezTo>
                  <a:pt x="96003" y="61745"/>
                  <a:pt x="98571" y="59210"/>
                  <a:pt x="98571" y="56074"/>
                </a:cubicBezTo>
                <a:lnTo>
                  <a:pt x="98571" y="5672"/>
                </a:lnTo>
                <a:cubicBezTo>
                  <a:pt x="98571" y="2536"/>
                  <a:pt x="96003" y="1"/>
                  <a:pt x="92867" y="1"/>
                </a:cubicBezTo>
                <a:close/>
              </a:path>
            </a:pathLst>
          </a:custGeom>
          <a:solidFill>
            <a:srgbClr val="D0D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5" name="Google Shape;515;p27"/>
          <p:cNvSpPr/>
          <p:nvPr/>
        </p:nvSpPr>
        <p:spPr>
          <a:xfrm>
            <a:off x="7970957" y="3869181"/>
            <a:ext cx="2888607" cy="1251359"/>
          </a:xfrm>
          <a:custGeom>
            <a:avLst/>
            <a:gdLst/>
            <a:ahLst/>
            <a:cxnLst/>
            <a:rect l="l" t="t" r="r" b="b"/>
            <a:pathLst>
              <a:path w="82626" h="35794" extrusionOk="0">
                <a:moveTo>
                  <a:pt x="2002" y="1"/>
                </a:moveTo>
                <a:cubicBezTo>
                  <a:pt x="901" y="1"/>
                  <a:pt x="0" y="868"/>
                  <a:pt x="0" y="2002"/>
                </a:cubicBezTo>
                <a:lnTo>
                  <a:pt x="0" y="33792"/>
                </a:lnTo>
                <a:cubicBezTo>
                  <a:pt x="0" y="34893"/>
                  <a:pt x="901" y="35793"/>
                  <a:pt x="2002" y="35793"/>
                </a:cubicBezTo>
                <a:lnTo>
                  <a:pt x="80624" y="35793"/>
                </a:lnTo>
                <a:cubicBezTo>
                  <a:pt x="81725" y="35793"/>
                  <a:pt x="82626" y="34893"/>
                  <a:pt x="82626" y="33792"/>
                </a:cubicBezTo>
                <a:lnTo>
                  <a:pt x="82626" y="2002"/>
                </a:lnTo>
                <a:cubicBezTo>
                  <a:pt x="82626" y="868"/>
                  <a:pt x="81725" y="1"/>
                  <a:pt x="80624" y="1"/>
                </a:cubicBezTo>
                <a:close/>
              </a:path>
            </a:pathLst>
          </a:custGeom>
          <a:solidFill>
            <a:srgbClr val="BEC0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6" name="Google Shape;516;p27"/>
          <p:cNvSpPr/>
          <p:nvPr/>
        </p:nvSpPr>
        <p:spPr>
          <a:xfrm>
            <a:off x="8994829" y="4687834"/>
            <a:ext cx="167983" cy="17551"/>
          </a:xfrm>
          <a:custGeom>
            <a:avLst/>
            <a:gdLst/>
            <a:ahLst/>
            <a:cxnLst/>
            <a:rect l="l" t="t" r="r" b="b"/>
            <a:pathLst>
              <a:path w="4805" h="502" extrusionOk="0">
                <a:moveTo>
                  <a:pt x="401" y="1"/>
                </a:moveTo>
                <a:cubicBezTo>
                  <a:pt x="168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8"/>
                  <a:pt x="4804" y="501"/>
                </a:cubicBezTo>
                <a:lnTo>
                  <a:pt x="4804" y="401"/>
                </a:lnTo>
                <a:cubicBezTo>
                  <a:pt x="4804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7" name="Google Shape;517;p27"/>
          <p:cNvSpPr/>
          <p:nvPr/>
        </p:nvSpPr>
        <p:spPr>
          <a:xfrm>
            <a:off x="8994829" y="4272685"/>
            <a:ext cx="167983" cy="17515"/>
          </a:xfrm>
          <a:custGeom>
            <a:avLst/>
            <a:gdLst/>
            <a:ahLst/>
            <a:cxnLst/>
            <a:rect l="l" t="t" r="r" b="b"/>
            <a:pathLst>
              <a:path w="4805" h="501" extrusionOk="0">
                <a:moveTo>
                  <a:pt x="401" y="1"/>
                </a:moveTo>
                <a:cubicBezTo>
                  <a:pt x="168" y="1"/>
                  <a:pt x="1" y="201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7"/>
                  <a:pt x="4804" y="501"/>
                </a:cubicBezTo>
                <a:lnTo>
                  <a:pt x="4804" y="401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8" name="Google Shape;518;p27"/>
          <p:cNvSpPr/>
          <p:nvPr/>
        </p:nvSpPr>
        <p:spPr>
          <a:xfrm>
            <a:off x="8994829" y="4081421"/>
            <a:ext cx="167983" cy="17551"/>
          </a:xfrm>
          <a:custGeom>
            <a:avLst/>
            <a:gdLst/>
            <a:ahLst/>
            <a:cxnLst/>
            <a:rect l="l" t="t" r="r" b="b"/>
            <a:pathLst>
              <a:path w="4805" h="502" extrusionOk="0">
                <a:moveTo>
                  <a:pt x="401" y="1"/>
                </a:moveTo>
                <a:cubicBezTo>
                  <a:pt x="168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04" y="268"/>
                  <a:pt x="4804" y="501"/>
                </a:cubicBezTo>
                <a:lnTo>
                  <a:pt x="4804" y="435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9" name="Google Shape;519;p27"/>
          <p:cNvSpPr/>
          <p:nvPr/>
        </p:nvSpPr>
        <p:spPr>
          <a:xfrm>
            <a:off x="8994829" y="4480280"/>
            <a:ext cx="167983" cy="16361"/>
          </a:xfrm>
          <a:custGeom>
            <a:avLst/>
            <a:gdLst/>
            <a:ahLst/>
            <a:cxnLst/>
            <a:rect l="l" t="t" r="r" b="b"/>
            <a:pathLst>
              <a:path w="4805" h="468" extrusionOk="0">
                <a:moveTo>
                  <a:pt x="401" y="0"/>
                </a:moveTo>
                <a:cubicBezTo>
                  <a:pt x="168" y="0"/>
                  <a:pt x="1" y="167"/>
                  <a:pt x="1" y="400"/>
                </a:cubicBezTo>
                <a:lnTo>
                  <a:pt x="1" y="467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7"/>
                  <a:pt x="4804" y="467"/>
                </a:cubicBezTo>
                <a:lnTo>
                  <a:pt x="4804" y="400"/>
                </a:lnTo>
                <a:cubicBezTo>
                  <a:pt x="4804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0" name="Google Shape;520;p27"/>
          <p:cNvSpPr/>
          <p:nvPr/>
        </p:nvSpPr>
        <p:spPr>
          <a:xfrm>
            <a:off x="8306816" y="4480279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00" y="0"/>
                </a:moveTo>
                <a:cubicBezTo>
                  <a:pt x="167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1" name="Google Shape;521;p27"/>
          <p:cNvSpPr/>
          <p:nvPr/>
        </p:nvSpPr>
        <p:spPr>
          <a:xfrm>
            <a:off x="8994829" y="3956649"/>
            <a:ext cx="167983" cy="17551"/>
          </a:xfrm>
          <a:custGeom>
            <a:avLst/>
            <a:gdLst/>
            <a:ahLst/>
            <a:cxnLst/>
            <a:rect l="l" t="t" r="r" b="b"/>
            <a:pathLst>
              <a:path w="4805" h="502" extrusionOk="0">
                <a:moveTo>
                  <a:pt x="401" y="1"/>
                </a:moveTo>
                <a:cubicBezTo>
                  <a:pt x="168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04" y="268"/>
                  <a:pt x="4804" y="501"/>
                </a:cubicBezTo>
                <a:lnTo>
                  <a:pt x="4804" y="434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2" name="Google Shape;522;p27"/>
          <p:cNvSpPr/>
          <p:nvPr/>
        </p:nvSpPr>
        <p:spPr>
          <a:xfrm>
            <a:off x="8306816" y="4081421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00" y="1"/>
                </a:moveTo>
                <a:cubicBezTo>
                  <a:pt x="167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167" y="101"/>
                  <a:pt x="400" y="101"/>
                </a:cubicBezTo>
                <a:lnTo>
                  <a:pt x="4403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3" name="Google Shape;523;p27"/>
          <p:cNvSpPr/>
          <p:nvPr/>
        </p:nvSpPr>
        <p:spPr>
          <a:xfrm>
            <a:off x="8077059" y="4272685"/>
            <a:ext cx="398859" cy="17515"/>
          </a:xfrm>
          <a:custGeom>
            <a:avLst/>
            <a:gdLst/>
            <a:ahLst/>
            <a:cxnLst/>
            <a:rect l="l" t="t" r="r" b="b"/>
            <a:pathLst>
              <a:path w="11409" h="501" extrusionOk="0">
                <a:moveTo>
                  <a:pt x="434" y="1"/>
                </a:moveTo>
                <a:cubicBezTo>
                  <a:pt x="201" y="1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10975" y="67"/>
                </a:lnTo>
                <a:cubicBezTo>
                  <a:pt x="11209" y="67"/>
                  <a:pt x="11409" y="267"/>
                  <a:pt x="11409" y="501"/>
                </a:cubicBezTo>
                <a:lnTo>
                  <a:pt x="11409" y="401"/>
                </a:lnTo>
                <a:cubicBezTo>
                  <a:pt x="11409" y="167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4" name="Google Shape;524;p27"/>
          <p:cNvSpPr/>
          <p:nvPr/>
        </p:nvSpPr>
        <p:spPr>
          <a:xfrm>
            <a:off x="8306816" y="4895425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00" y="0"/>
                </a:moveTo>
                <a:cubicBezTo>
                  <a:pt x="167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0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5" name="Google Shape;525;p27"/>
          <p:cNvSpPr/>
          <p:nvPr/>
        </p:nvSpPr>
        <p:spPr>
          <a:xfrm>
            <a:off x="8306816" y="4687834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00" y="1"/>
                </a:moveTo>
                <a:cubicBezTo>
                  <a:pt x="167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6" name="Google Shape;526;p27"/>
          <p:cNvSpPr/>
          <p:nvPr/>
        </p:nvSpPr>
        <p:spPr>
          <a:xfrm>
            <a:off x="8306816" y="3956649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00" y="1"/>
                </a:moveTo>
                <a:cubicBezTo>
                  <a:pt x="167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167" y="101"/>
                  <a:pt x="400" y="101"/>
                </a:cubicBezTo>
                <a:lnTo>
                  <a:pt x="4403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7" name="Google Shape;527;p27"/>
          <p:cNvSpPr/>
          <p:nvPr/>
        </p:nvSpPr>
        <p:spPr>
          <a:xfrm>
            <a:off x="9451962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34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8" name="Google Shape;528;p27"/>
          <p:cNvSpPr/>
          <p:nvPr/>
        </p:nvSpPr>
        <p:spPr>
          <a:xfrm>
            <a:off x="9451962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34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5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9" name="Google Shape;529;p27"/>
          <p:cNvSpPr/>
          <p:nvPr/>
        </p:nvSpPr>
        <p:spPr>
          <a:xfrm>
            <a:off x="9451962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1"/>
                </a:moveTo>
                <a:cubicBezTo>
                  <a:pt x="201" y="1"/>
                  <a:pt x="1" y="201"/>
                  <a:pt x="1" y="401"/>
                </a:cubicBezTo>
                <a:lnTo>
                  <a:pt x="1" y="501"/>
                </a:lnTo>
                <a:cubicBezTo>
                  <a:pt x="34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0" name="Google Shape;530;p27"/>
          <p:cNvSpPr/>
          <p:nvPr/>
        </p:nvSpPr>
        <p:spPr>
          <a:xfrm>
            <a:off x="9223394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5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1" name="Google Shape;531;p27"/>
          <p:cNvSpPr/>
          <p:nvPr/>
        </p:nvSpPr>
        <p:spPr>
          <a:xfrm>
            <a:off x="9223394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1"/>
                </a:moveTo>
                <a:cubicBezTo>
                  <a:pt x="201" y="1"/>
                  <a:pt x="1" y="201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2" name="Google Shape;532;p27"/>
          <p:cNvSpPr/>
          <p:nvPr/>
        </p:nvSpPr>
        <p:spPr>
          <a:xfrm>
            <a:off x="9223394" y="4480280"/>
            <a:ext cx="169136" cy="16361"/>
          </a:xfrm>
          <a:custGeom>
            <a:avLst/>
            <a:gdLst/>
            <a:ahLst/>
            <a:cxnLst/>
            <a:rect l="l" t="t" r="r" b="b"/>
            <a:pathLst>
              <a:path w="4838" h="468" extrusionOk="0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467"/>
                </a:lnTo>
                <a:cubicBezTo>
                  <a:pt x="1" y="267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467"/>
                </a:cubicBezTo>
                <a:lnTo>
                  <a:pt x="4838" y="400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3" name="Google Shape;533;p27"/>
          <p:cNvSpPr/>
          <p:nvPr/>
        </p:nvSpPr>
        <p:spPr>
          <a:xfrm>
            <a:off x="9451962" y="4480280"/>
            <a:ext cx="169136" cy="16361"/>
          </a:xfrm>
          <a:custGeom>
            <a:avLst/>
            <a:gdLst/>
            <a:ahLst/>
            <a:cxnLst/>
            <a:rect l="l" t="t" r="r" b="b"/>
            <a:pathLst>
              <a:path w="4838" h="468" extrusionOk="0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467"/>
                </a:lnTo>
                <a:cubicBezTo>
                  <a:pt x="34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467"/>
                </a:cubicBezTo>
                <a:lnTo>
                  <a:pt x="4838" y="400"/>
                </a:lnTo>
                <a:cubicBezTo>
                  <a:pt x="4838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4" name="Google Shape;534;p27"/>
          <p:cNvSpPr/>
          <p:nvPr/>
        </p:nvSpPr>
        <p:spPr>
          <a:xfrm>
            <a:off x="9223394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5" name="Google Shape;535;p27"/>
          <p:cNvSpPr/>
          <p:nvPr/>
        </p:nvSpPr>
        <p:spPr>
          <a:xfrm>
            <a:off x="9223394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6" name="Google Shape;536;p27"/>
          <p:cNvSpPr/>
          <p:nvPr/>
        </p:nvSpPr>
        <p:spPr>
          <a:xfrm>
            <a:off x="9451962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34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7" name="Google Shape;537;p27"/>
          <p:cNvSpPr/>
          <p:nvPr/>
        </p:nvSpPr>
        <p:spPr>
          <a:xfrm>
            <a:off x="8994830" y="4895425"/>
            <a:ext cx="1085753" cy="17515"/>
          </a:xfrm>
          <a:custGeom>
            <a:avLst/>
            <a:gdLst/>
            <a:ahLst/>
            <a:cxnLst/>
            <a:rect l="l" t="t" r="r" b="b"/>
            <a:pathLst>
              <a:path w="31057" h="501" extrusionOk="0">
                <a:moveTo>
                  <a:pt x="401" y="0"/>
                </a:moveTo>
                <a:cubicBezTo>
                  <a:pt x="168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30623" y="67"/>
                </a:lnTo>
                <a:cubicBezTo>
                  <a:pt x="30856" y="67"/>
                  <a:pt x="31056" y="267"/>
                  <a:pt x="31056" y="501"/>
                </a:cubicBezTo>
                <a:lnTo>
                  <a:pt x="31056" y="401"/>
                </a:lnTo>
                <a:cubicBezTo>
                  <a:pt x="31056" y="167"/>
                  <a:pt x="30856" y="0"/>
                  <a:pt x="3062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8" name="Google Shape;538;p27"/>
          <p:cNvSpPr/>
          <p:nvPr/>
        </p:nvSpPr>
        <p:spPr>
          <a:xfrm>
            <a:off x="8765106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201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9" name="Google Shape;539;p27"/>
          <p:cNvSpPr/>
          <p:nvPr/>
        </p:nvSpPr>
        <p:spPr>
          <a:xfrm>
            <a:off x="8535385" y="3956649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70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0" name="Google Shape;540;p27"/>
          <p:cNvSpPr/>
          <p:nvPr/>
        </p:nvSpPr>
        <p:spPr>
          <a:xfrm>
            <a:off x="8765106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201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1" name="Google Shape;541;p27"/>
          <p:cNvSpPr/>
          <p:nvPr/>
        </p:nvSpPr>
        <p:spPr>
          <a:xfrm>
            <a:off x="8535385" y="4895425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0"/>
                </a:moveTo>
                <a:cubicBezTo>
                  <a:pt x="200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0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2" name="Google Shape;542;p27"/>
          <p:cNvSpPr/>
          <p:nvPr/>
        </p:nvSpPr>
        <p:spPr>
          <a:xfrm>
            <a:off x="8535385" y="4081421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70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3" name="Google Shape;543;p27"/>
          <p:cNvSpPr/>
          <p:nvPr/>
        </p:nvSpPr>
        <p:spPr>
          <a:xfrm>
            <a:off x="8535385" y="4687834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4" name="Google Shape;544;p27"/>
          <p:cNvSpPr/>
          <p:nvPr/>
        </p:nvSpPr>
        <p:spPr>
          <a:xfrm>
            <a:off x="8535385" y="4272685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1"/>
                </a:moveTo>
                <a:cubicBezTo>
                  <a:pt x="200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5" name="Google Shape;545;p27"/>
          <p:cNvSpPr/>
          <p:nvPr/>
        </p:nvSpPr>
        <p:spPr>
          <a:xfrm>
            <a:off x="8535385" y="4480279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0"/>
                </a:moveTo>
                <a:cubicBezTo>
                  <a:pt x="200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70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6" name="Google Shape;546;p27"/>
          <p:cNvSpPr/>
          <p:nvPr/>
        </p:nvSpPr>
        <p:spPr>
          <a:xfrm>
            <a:off x="8765106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201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1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7" name="Google Shape;547;p27"/>
          <p:cNvSpPr/>
          <p:nvPr/>
        </p:nvSpPr>
        <p:spPr>
          <a:xfrm>
            <a:off x="8765106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1"/>
                </a:moveTo>
                <a:cubicBezTo>
                  <a:pt x="201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8" name="Google Shape;548;p27"/>
          <p:cNvSpPr/>
          <p:nvPr/>
        </p:nvSpPr>
        <p:spPr>
          <a:xfrm>
            <a:off x="8765106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201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1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9" name="Google Shape;549;p27"/>
          <p:cNvSpPr/>
          <p:nvPr/>
        </p:nvSpPr>
        <p:spPr>
          <a:xfrm>
            <a:off x="8765106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201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0" name="Google Shape;550;p27"/>
          <p:cNvSpPr/>
          <p:nvPr/>
        </p:nvSpPr>
        <p:spPr>
          <a:xfrm>
            <a:off x="8978503" y="5189298"/>
            <a:ext cx="866519" cy="507305"/>
          </a:xfrm>
          <a:custGeom>
            <a:avLst/>
            <a:gdLst/>
            <a:ahLst/>
            <a:cxnLst/>
            <a:rect l="l" t="t" r="r" b="b"/>
            <a:pathLst>
              <a:path w="24786" h="14511" extrusionOk="0">
                <a:moveTo>
                  <a:pt x="2002" y="0"/>
                </a:moveTo>
                <a:cubicBezTo>
                  <a:pt x="901" y="0"/>
                  <a:pt x="1" y="901"/>
                  <a:pt x="1" y="2002"/>
                </a:cubicBezTo>
                <a:lnTo>
                  <a:pt x="1" y="12509"/>
                </a:lnTo>
                <a:cubicBezTo>
                  <a:pt x="1" y="13610"/>
                  <a:pt x="901" y="14511"/>
                  <a:pt x="2002" y="14511"/>
                </a:cubicBezTo>
                <a:lnTo>
                  <a:pt x="22784" y="14511"/>
                </a:lnTo>
                <a:cubicBezTo>
                  <a:pt x="23884" y="14511"/>
                  <a:pt x="24785" y="13610"/>
                  <a:pt x="24785" y="12509"/>
                </a:cubicBezTo>
                <a:lnTo>
                  <a:pt x="24785" y="2002"/>
                </a:lnTo>
                <a:cubicBezTo>
                  <a:pt x="24785" y="901"/>
                  <a:pt x="23884" y="0"/>
                  <a:pt x="22784" y="0"/>
                </a:cubicBezTo>
                <a:close/>
              </a:path>
            </a:pathLst>
          </a:custGeom>
          <a:solidFill>
            <a:srgbClr val="C1B7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1" name="Google Shape;551;p27"/>
          <p:cNvSpPr/>
          <p:nvPr/>
        </p:nvSpPr>
        <p:spPr>
          <a:xfrm>
            <a:off x="8077061" y="3956649"/>
            <a:ext cx="2690383" cy="1096241"/>
          </a:xfrm>
          <a:custGeom>
            <a:avLst/>
            <a:gdLst/>
            <a:ahLst/>
            <a:cxnLst/>
            <a:rect l="l" t="t" r="r" b="b"/>
            <a:pathLst>
              <a:path w="76956" h="31357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2369"/>
                </a:lnTo>
                <a:cubicBezTo>
                  <a:pt x="1" y="2603"/>
                  <a:pt x="201" y="2769"/>
                  <a:pt x="434" y="2769"/>
                </a:cubicBezTo>
                <a:lnTo>
                  <a:pt x="4437" y="2769"/>
                </a:lnTo>
                <a:cubicBezTo>
                  <a:pt x="4671" y="2769"/>
                  <a:pt x="4837" y="2603"/>
                  <a:pt x="4837" y="2369"/>
                </a:cubicBezTo>
                <a:lnTo>
                  <a:pt x="4837" y="434"/>
                </a:lnTo>
                <a:cubicBezTo>
                  <a:pt x="4837" y="201"/>
                  <a:pt x="4671" y="1"/>
                  <a:pt x="4437" y="1"/>
                </a:cubicBezTo>
                <a:close/>
                <a:moveTo>
                  <a:pt x="6972" y="1"/>
                </a:moveTo>
                <a:cubicBezTo>
                  <a:pt x="6739" y="1"/>
                  <a:pt x="6572" y="201"/>
                  <a:pt x="6572" y="434"/>
                </a:cubicBezTo>
                <a:lnTo>
                  <a:pt x="6572" y="2369"/>
                </a:lnTo>
                <a:cubicBezTo>
                  <a:pt x="6572" y="2603"/>
                  <a:pt x="6739" y="2769"/>
                  <a:pt x="6972" y="2769"/>
                </a:cubicBezTo>
                <a:lnTo>
                  <a:pt x="10975" y="2769"/>
                </a:lnTo>
                <a:cubicBezTo>
                  <a:pt x="11209" y="2769"/>
                  <a:pt x="11409" y="2603"/>
                  <a:pt x="11409" y="2369"/>
                </a:cubicBezTo>
                <a:lnTo>
                  <a:pt x="11409" y="434"/>
                </a:lnTo>
                <a:cubicBezTo>
                  <a:pt x="11409" y="201"/>
                  <a:pt x="11209" y="1"/>
                  <a:pt x="10975" y="1"/>
                </a:cubicBezTo>
                <a:close/>
                <a:moveTo>
                  <a:pt x="13544" y="1"/>
                </a:moveTo>
                <a:cubicBezTo>
                  <a:pt x="13310" y="1"/>
                  <a:pt x="13110" y="201"/>
                  <a:pt x="13110" y="434"/>
                </a:cubicBezTo>
                <a:lnTo>
                  <a:pt x="13110" y="2369"/>
                </a:lnTo>
                <a:cubicBezTo>
                  <a:pt x="13110" y="2603"/>
                  <a:pt x="13310" y="2769"/>
                  <a:pt x="13544" y="2769"/>
                </a:cubicBezTo>
                <a:lnTo>
                  <a:pt x="17547" y="2769"/>
                </a:lnTo>
                <a:cubicBezTo>
                  <a:pt x="17780" y="2769"/>
                  <a:pt x="17947" y="2603"/>
                  <a:pt x="17947" y="2369"/>
                </a:cubicBezTo>
                <a:lnTo>
                  <a:pt x="17947" y="434"/>
                </a:lnTo>
                <a:cubicBezTo>
                  <a:pt x="17947" y="201"/>
                  <a:pt x="17780" y="1"/>
                  <a:pt x="17547" y="1"/>
                </a:cubicBezTo>
                <a:close/>
                <a:moveTo>
                  <a:pt x="20082" y="1"/>
                </a:moveTo>
                <a:cubicBezTo>
                  <a:pt x="19882" y="1"/>
                  <a:pt x="19681" y="201"/>
                  <a:pt x="19681" y="434"/>
                </a:cubicBezTo>
                <a:lnTo>
                  <a:pt x="19681" y="2369"/>
                </a:lnTo>
                <a:cubicBezTo>
                  <a:pt x="19681" y="2603"/>
                  <a:pt x="19882" y="2769"/>
                  <a:pt x="20082" y="2769"/>
                </a:cubicBezTo>
                <a:lnTo>
                  <a:pt x="24085" y="2769"/>
                </a:lnTo>
                <a:cubicBezTo>
                  <a:pt x="24318" y="2769"/>
                  <a:pt x="24518" y="2603"/>
                  <a:pt x="24518" y="2369"/>
                </a:cubicBezTo>
                <a:lnTo>
                  <a:pt x="24518" y="434"/>
                </a:lnTo>
                <a:cubicBezTo>
                  <a:pt x="24518" y="201"/>
                  <a:pt x="24318" y="1"/>
                  <a:pt x="24085" y="1"/>
                </a:cubicBezTo>
                <a:close/>
                <a:moveTo>
                  <a:pt x="26653" y="1"/>
                </a:moveTo>
                <a:cubicBezTo>
                  <a:pt x="26420" y="1"/>
                  <a:pt x="26253" y="201"/>
                  <a:pt x="26253" y="434"/>
                </a:cubicBezTo>
                <a:lnTo>
                  <a:pt x="26253" y="2369"/>
                </a:lnTo>
                <a:cubicBezTo>
                  <a:pt x="26253" y="2603"/>
                  <a:pt x="26420" y="2769"/>
                  <a:pt x="26653" y="2769"/>
                </a:cubicBezTo>
                <a:lnTo>
                  <a:pt x="30656" y="2769"/>
                </a:lnTo>
                <a:cubicBezTo>
                  <a:pt x="30889" y="2769"/>
                  <a:pt x="31056" y="2603"/>
                  <a:pt x="31056" y="2369"/>
                </a:cubicBezTo>
                <a:lnTo>
                  <a:pt x="31056" y="434"/>
                </a:lnTo>
                <a:cubicBezTo>
                  <a:pt x="31056" y="201"/>
                  <a:pt x="30889" y="1"/>
                  <a:pt x="30656" y="1"/>
                </a:cubicBezTo>
                <a:close/>
                <a:moveTo>
                  <a:pt x="33224" y="1"/>
                </a:moveTo>
                <a:cubicBezTo>
                  <a:pt x="32991" y="1"/>
                  <a:pt x="32791" y="201"/>
                  <a:pt x="32791" y="434"/>
                </a:cubicBezTo>
                <a:lnTo>
                  <a:pt x="32791" y="2369"/>
                </a:lnTo>
                <a:cubicBezTo>
                  <a:pt x="32791" y="2603"/>
                  <a:pt x="32991" y="2769"/>
                  <a:pt x="33224" y="2769"/>
                </a:cubicBezTo>
                <a:lnTo>
                  <a:pt x="37194" y="2769"/>
                </a:lnTo>
                <a:cubicBezTo>
                  <a:pt x="37427" y="2769"/>
                  <a:pt x="37628" y="2603"/>
                  <a:pt x="37628" y="2369"/>
                </a:cubicBezTo>
                <a:lnTo>
                  <a:pt x="37628" y="434"/>
                </a:lnTo>
                <a:cubicBezTo>
                  <a:pt x="37628" y="201"/>
                  <a:pt x="37427" y="1"/>
                  <a:pt x="37194" y="1"/>
                </a:cubicBezTo>
                <a:close/>
                <a:moveTo>
                  <a:pt x="39762" y="1"/>
                </a:moveTo>
                <a:cubicBezTo>
                  <a:pt x="39529" y="1"/>
                  <a:pt x="39329" y="201"/>
                  <a:pt x="39329" y="434"/>
                </a:cubicBezTo>
                <a:lnTo>
                  <a:pt x="39329" y="2369"/>
                </a:lnTo>
                <a:cubicBezTo>
                  <a:pt x="39362" y="2603"/>
                  <a:pt x="39529" y="2769"/>
                  <a:pt x="39762" y="2769"/>
                </a:cubicBezTo>
                <a:lnTo>
                  <a:pt x="43765" y="2769"/>
                </a:lnTo>
                <a:cubicBezTo>
                  <a:pt x="43999" y="2769"/>
                  <a:pt x="44166" y="2603"/>
                  <a:pt x="44166" y="2369"/>
                </a:cubicBezTo>
                <a:lnTo>
                  <a:pt x="44166" y="434"/>
                </a:lnTo>
                <a:cubicBezTo>
                  <a:pt x="44166" y="201"/>
                  <a:pt x="43999" y="1"/>
                  <a:pt x="43765" y="1"/>
                </a:cubicBezTo>
                <a:close/>
                <a:moveTo>
                  <a:pt x="46334" y="1"/>
                </a:moveTo>
                <a:cubicBezTo>
                  <a:pt x="46100" y="1"/>
                  <a:pt x="45900" y="201"/>
                  <a:pt x="45900" y="434"/>
                </a:cubicBezTo>
                <a:lnTo>
                  <a:pt x="45900" y="2369"/>
                </a:lnTo>
                <a:cubicBezTo>
                  <a:pt x="45900" y="2603"/>
                  <a:pt x="46100" y="2769"/>
                  <a:pt x="46334" y="2769"/>
                </a:cubicBezTo>
                <a:lnTo>
                  <a:pt x="50337" y="2769"/>
                </a:lnTo>
                <a:cubicBezTo>
                  <a:pt x="50537" y="2769"/>
                  <a:pt x="50737" y="2603"/>
                  <a:pt x="50737" y="2369"/>
                </a:cubicBezTo>
                <a:lnTo>
                  <a:pt x="50737" y="434"/>
                </a:lnTo>
                <a:cubicBezTo>
                  <a:pt x="50737" y="201"/>
                  <a:pt x="50537" y="1"/>
                  <a:pt x="50337" y="1"/>
                </a:cubicBezTo>
                <a:close/>
                <a:moveTo>
                  <a:pt x="52872" y="1"/>
                </a:moveTo>
                <a:cubicBezTo>
                  <a:pt x="52638" y="1"/>
                  <a:pt x="52471" y="201"/>
                  <a:pt x="52471" y="434"/>
                </a:cubicBezTo>
                <a:lnTo>
                  <a:pt x="52471" y="2369"/>
                </a:lnTo>
                <a:cubicBezTo>
                  <a:pt x="52471" y="2603"/>
                  <a:pt x="52638" y="2769"/>
                  <a:pt x="52872" y="2769"/>
                </a:cubicBezTo>
                <a:lnTo>
                  <a:pt x="56875" y="2769"/>
                </a:lnTo>
                <a:cubicBezTo>
                  <a:pt x="57108" y="2769"/>
                  <a:pt x="57308" y="2603"/>
                  <a:pt x="57308" y="2369"/>
                </a:cubicBezTo>
                <a:lnTo>
                  <a:pt x="57308" y="434"/>
                </a:lnTo>
                <a:cubicBezTo>
                  <a:pt x="57308" y="201"/>
                  <a:pt x="57108" y="1"/>
                  <a:pt x="56875" y="1"/>
                </a:cubicBezTo>
                <a:close/>
                <a:moveTo>
                  <a:pt x="59443" y="1"/>
                </a:moveTo>
                <a:cubicBezTo>
                  <a:pt x="59210" y="1"/>
                  <a:pt x="59009" y="201"/>
                  <a:pt x="59009" y="434"/>
                </a:cubicBezTo>
                <a:lnTo>
                  <a:pt x="59009" y="2369"/>
                </a:lnTo>
                <a:cubicBezTo>
                  <a:pt x="59009" y="2603"/>
                  <a:pt x="59210" y="2769"/>
                  <a:pt x="59443" y="2769"/>
                </a:cubicBezTo>
                <a:lnTo>
                  <a:pt x="63446" y="2769"/>
                </a:lnTo>
                <a:cubicBezTo>
                  <a:pt x="63646" y="2769"/>
                  <a:pt x="63846" y="2603"/>
                  <a:pt x="63846" y="2369"/>
                </a:cubicBezTo>
                <a:lnTo>
                  <a:pt x="63846" y="434"/>
                </a:lnTo>
                <a:cubicBezTo>
                  <a:pt x="63846" y="201"/>
                  <a:pt x="63646" y="1"/>
                  <a:pt x="63446" y="1"/>
                </a:cubicBezTo>
                <a:close/>
                <a:moveTo>
                  <a:pt x="65981" y="1"/>
                </a:moveTo>
                <a:cubicBezTo>
                  <a:pt x="65748" y="1"/>
                  <a:pt x="65581" y="201"/>
                  <a:pt x="65581" y="434"/>
                </a:cubicBezTo>
                <a:lnTo>
                  <a:pt x="65581" y="2369"/>
                </a:lnTo>
                <a:cubicBezTo>
                  <a:pt x="65581" y="2603"/>
                  <a:pt x="65748" y="2769"/>
                  <a:pt x="65981" y="2769"/>
                </a:cubicBezTo>
                <a:lnTo>
                  <a:pt x="69984" y="2769"/>
                </a:lnTo>
                <a:cubicBezTo>
                  <a:pt x="70217" y="2769"/>
                  <a:pt x="70418" y="2603"/>
                  <a:pt x="70418" y="2369"/>
                </a:cubicBezTo>
                <a:lnTo>
                  <a:pt x="70418" y="434"/>
                </a:lnTo>
                <a:cubicBezTo>
                  <a:pt x="70418" y="201"/>
                  <a:pt x="70217" y="1"/>
                  <a:pt x="69984" y="1"/>
                </a:cubicBezTo>
                <a:close/>
                <a:moveTo>
                  <a:pt x="72552" y="1"/>
                </a:moveTo>
                <a:cubicBezTo>
                  <a:pt x="72319" y="1"/>
                  <a:pt x="72119" y="201"/>
                  <a:pt x="72119" y="434"/>
                </a:cubicBezTo>
                <a:lnTo>
                  <a:pt x="72119" y="2369"/>
                </a:lnTo>
                <a:cubicBezTo>
                  <a:pt x="72119" y="2603"/>
                  <a:pt x="72319" y="2769"/>
                  <a:pt x="72552" y="2769"/>
                </a:cubicBezTo>
                <a:lnTo>
                  <a:pt x="76555" y="2769"/>
                </a:lnTo>
                <a:cubicBezTo>
                  <a:pt x="76789" y="2769"/>
                  <a:pt x="76956" y="2603"/>
                  <a:pt x="76956" y="2369"/>
                </a:cubicBezTo>
                <a:lnTo>
                  <a:pt x="76956" y="434"/>
                </a:lnTo>
                <a:cubicBezTo>
                  <a:pt x="76956" y="201"/>
                  <a:pt x="76789" y="1"/>
                  <a:pt x="76555" y="1"/>
                </a:cubicBezTo>
                <a:close/>
                <a:moveTo>
                  <a:pt x="434" y="3570"/>
                </a:moveTo>
                <a:cubicBezTo>
                  <a:pt x="201" y="3570"/>
                  <a:pt x="1" y="3770"/>
                  <a:pt x="1" y="4004"/>
                </a:cubicBezTo>
                <a:lnTo>
                  <a:pt x="1" y="7673"/>
                </a:lnTo>
                <a:cubicBezTo>
                  <a:pt x="1" y="7906"/>
                  <a:pt x="201" y="8073"/>
                  <a:pt x="434" y="8073"/>
                </a:cubicBezTo>
                <a:lnTo>
                  <a:pt x="4437" y="8073"/>
                </a:lnTo>
                <a:cubicBezTo>
                  <a:pt x="4671" y="8073"/>
                  <a:pt x="4837" y="7906"/>
                  <a:pt x="4837" y="7673"/>
                </a:cubicBezTo>
                <a:lnTo>
                  <a:pt x="4837" y="4004"/>
                </a:lnTo>
                <a:cubicBezTo>
                  <a:pt x="4837" y="3770"/>
                  <a:pt x="4671" y="3570"/>
                  <a:pt x="4437" y="3570"/>
                </a:cubicBezTo>
                <a:close/>
                <a:moveTo>
                  <a:pt x="6972" y="3570"/>
                </a:moveTo>
                <a:cubicBezTo>
                  <a:pt x="6739" y="3570"/>
                  <a:pt x="6572" y="3770"/>
                  <a:pt x="6572" y="4004"/>
                </a:cubicBezTo>
                <a:lnTo>
                  <a:pt x="6572" y="7673"/>
                </a:lnTo>
                <a:cubicBezTo>
                  <a:pt x="6572" y="7906"/>
                  <a:pt x="6739" y="8073"/>
                  <a:pt x="6972" y="8073"/>
                </a:cubicBezTo>
                <a:lnTo>
                  <a:pt x="10975" y="8073"/>
                </a:lnTo>
                <a:cubicBezTo>
                  <a:pt x="11209" y="8073"/>
                  <a:pt x="11409" y="7906"/>
                  <a:pt x="11409" y="7673"/>
                </a:cubicBezTo>
                <a:lnTo>
                  <a:pt x="11409" y="4004"/>
                </a:lnTo>
                <a:cubicBezTo>
                  <a:pt x="11409" y="3770"/>
                  <a:pt x="11209" y="3570"/>
                  <a:pt x="10975" y="3570"/>
                </a:cubicBezTo>
                <a:close/>
                <a:moveTo>
                  <a:pt x="13544" y="3570"/>
                </a:moveTo>
                <a:cubicBezTo>
                  <a:pt x="13310" y="3570"/>
                  <a:pt x="13110" y="3770"/>
                  <a:pt x="13110" y="4004"/>
                </a:cubicBezTo>
                <a:lnTo>
                  <a:pt x="13110" y="7673"/>
                </a:lnTo>
                <a:cubicBezTo>
                  <a:pt x="13110" y="7906"/>
                  <a:pt x="13310" y="8073"/>
                  <a:pt x="13544" y="8073"/>
                </a:cubicBezTo>
                <a:lnTo>
                  <a:pt x="17547" y="8073"/>
                </a:lnTo>
                <a:cubicBezTo>
                  <a:pt x="17780" y="8073"/>
                  <a:pt x="17947" y="7906"/>
                  <a:pt x="17947" y="7673"/>
                </a:cubicBezTo>
                <a:lnTo>
                  <a:pt x="17947" y="4004"/>
                </a:lnTo>
                <a:cubicBezTo>
                  <a:pt x="17947" y="3770"/>
                  <a:pt x="17780" y="3570"/>
                  <a:pt x="17547" y="3570"/>
                </a:cubicBezTo>
                <a:close/>
                <a:moveTo>
                  <a:pt x="20082" y="3570"/>
                </a:moveTo>
                <a:cubicBezTo>
                  <a:pt x="19882" y="3570"/>
                  <a:pt x="19681" y="3770"/>
                  <a:pt x="19681" y="4004"/>
                </a:cubicBezTo>
                <a:lnTo>
                  <a:pt x="19681" y="7673"/>
                </a:lnTo>
                <a:cubicBezTo>
                  <a:pt x="19681" y="7906"/>
                  <a:pt x="19882" y="8073"/>
                  <a:pt x="20082" y="8073"/>
                </a:cubicBezTo>
                <a:lnTo>
                  <a:pt x="24085" y="8073"/>
                </a:lnTo>
                <a:cubicBezTo>
                  <a:pt x="24318" y="8073"/>
                  <a:pt x="24518" y="7906"/>
                  <a:pt x="24518" y="7673"/>
                </a:cubicBezTo>
                <a:lnTo>
                  <a:pt x="24518" y="4004"/>
                </a:lnTo>
                <a:cubicBezTo>
                  <a:pt x="24518" y="3770"/>
                  <a:pt x="24318" y="3570"/>
                  <a:pt x="24085" y="3570"/>
                </a:cubicBezTo>
                <a:close/>
                <a:moveTo>
                  <a:pt x="26653" y="3570"/>
                </a:moveTo>
                <a:cubicBezTo>
                  <a:pt x="26420" y="3570"/>
                  <a:pt x="26253" y="3770"/>
                  <a:pt x="26253" y="4004"/>
                </a:cubicBezTo>
                <a:lnTo>
                  <a:pt x="26253" y="7673"/>
                </a:lnTo>
                <a:cubicBezTo>
                  <a:pt x="26253" y="7906"/>
                  <a:pt x="26420" y="8073"/>
                  <a:pt x="26653" y="8073"/>
                </a:cubicBezTo>
                <a:lnTo>
                  <a:pt x="30656" y="8073"/>
                </a:lnTo>
                <a:cubicBezTo>
                  <a:pt x="30889" y="8073"/>
                  <a:pt x="31056" y="7906"/>
                  <a:pt x="31056" y="7673"/>
                </a:cubicBezTo>
                <a:lnTo>
                  <a:pt x="31056" y="4004"/>
                </a:lnTo>
                <a:cubicBezTo>
                  <a:pt x="31056" y="3770"/>
                  <a:pt x="30889" y="3570"/>
                  <a:pt x="30656" y="3570"/>
                </a:cubicBezTo>
                <a:close/>
                <a:moveTo>
                  <a:pt x="33224" y="3570"/>
                </a:moveTo>
                <a:cubicBezTo>
                  <a:pt x="32991" y="3570"/>
                  <a:pt x="32791" y="3770"/>
                  <a:pt x="32791" y="4004"/>
                </a:cubicBezTo>
                <a:lnTo>
                  <a:pt x="32791" y="7673"/>
                </a:lnTo>
                <a:cubicBezTo>
                  <a:pt x="32791" y="7906"/>
                  <a:pt x="32991" y="8073"/>
                  <a:pt x="33224" y="8073"/>
                </a:cubicBezTo>
                <a:lnTo>
                  <a:pt x="37194" y="8073"/>
                </a:lnTo>
                <a:cubicBezTo>
                  <a:pt x="37427" y="8073"/>
                  <a:pt x="37628" y="7906"/>
                  <a:pt x="37628" y="7673"/>
                </a:cubicBezTo>
                <a:lnTo>
                  <a:pt x="37628" y="4004"/>
                </a:lnTo>
                <a:cubicBezTo>
                  <a:pt x="37628" y="3770"/>
                  <a:pt x="37427" y="3570"/>
                  <a:pt x="37194" y="3570"/>
                </a:cubicBezTo>
                <a:close/>
                <a:moveTo>
                  <a:pt x="39762" y="3570"/>
                </a:moveTo>
                <a:cubicBezTo>
                  <a:pt x="39529" y="3570"/>
                  <a:pt x="39329" y="3770"/>
                  <a:pt x="39329" y="4004"/>
                </a:cubicBezTo>
                <a:lnTo>
                  <a:pt x="39329" y="7673"/>
                </a:lnTo>
                <a:cubicBezTo>
                  <a:pt x="39362" y="7906"/>
                  <a:pt x="39529" y="8073"/>
                  <a:pt x="39762" y="8073"/>
                </a:cubicBezTo>
                <a:lnTo>
                  <a:pt x="43765" y="8073"/>
                </a:lnTo>
                <a:cubicBezTo>
                  <a:pt x="43999" y="8073"/>
                  <a:pt x="44166" y="7906"/>
                  <a:pt x="44166" y="7673"/>
                </a:cubicBezTo>
                <a:lnTo>
                  <a:pt x="44166" y="4004"/>
                </a:lnTo>
                <a:cubicBezTo>
                  <a:pt x="44166" y="3770"/>
                  <a:pt x="43999" y="3570"/>
                  <a:pt x="43765" y="3570"/>
                </a:cubicBezTo>
                <a:close/>
                <a:moveTo>
                  <a:pt x="46334" y="3570"/>
                </a:moveTo>
                <a:cubicBezTo>
                  <a:pt x="46100" y="3570"/>
                  <a:pt x="45900" y="3770"/>
                  <a:pt x="45900" y="4004"/>
                </a:cubicBezTo>
                <a:lnTo>
                  <a:pt x="45900" y="7673"/>
                </a:lnTo>
                <a:cubicBezTo>
                  <a:pt x="45900" y="7906"/>
                  <a:pt x="46100" y="8073"/>
                  <a:pt x="46334" y="8073"/>
                </a:cubicBezTo>
                <a:lnTo>
                  <a:pt x="50337" y="8073"/>
                </a:lnTo>
                <a:cubicBezTo>
                  <a:pt x="50537" y="8073"/>
                  <a:pt x="50737" y="7906"/>
                  <a:pt x="50737" y="7673"/>
                </a:cubicBezTo>
                <a:lnTo>
                  <a:pt x="50737" y="4004"/>
                </a:lnTo>
                <a:cubicBezTo>
                  <a:pt x="50737" y="3770"/>
                  <a:pt x="50537" y="3570"/>
                  <a:pt x="50337" y="3570"/>
                </a:cubicBezTo>
                <a:close/>
                <a:moveTo>
                  <a:pt x="52872" y="3570"/>
                </a:moveTo>
                <a:cubicBezTo>
                  <a:pt x="52638" y="3570"/>
                  <a:pt x="52471" y="3770"/>
                  <a:pt x="52471" y="4004"/>
                </a:cubicBezTo>
                <a:lnTo>
                  <a:pt x="52471" y="7673"/>
                </a:lnTo>
                <a:cubicBezTo>
                  <a:pt x="52471" y="7906"/>
                  <a:pt x="52638" y="8073"/>
                  <a:pt x="52872" y="8073"/>
                </a:cubicBezTo>
                <a:lnTo>
                  <a:pt x="56875" y="8073"/>
                </a:lnTo>
                <a:cubicBezTo>
                  <a:pt x="57108" y="8073"/>
                  <a:pt x="57308" y="7906"/>
                  <a:pt x="57308" y="7673"/>
                </a:cubicBezTo>
                <a:lnTo>
                  <a:pt x="57308" y="4004"/>
                </a:lnTo>
                <a:cubicBezTo>
                  <a:pt x="57308" y="3770"/>
                  <a:pt x="57108" y="3570"/>
                  <a:pt x="56875" y="3570"/>
                </a:cubicBezTo>
                <a:close/>
                <a:moveTo>
                  <a:pt x="59443" y="3570"/>
                </a:moveTo>
                <a:cubicBezTo>
                  <a:pt x="59210" y="3570"/>
                  <a:pt x="59009" y="3770"/>
                  <a:pt x="59009" y="4004"/>
                </a:cubicBezTo>
                <a:lnTo>
                  <a:pt x="59009" y="7673"/>
                </a:lnTo>
                <a:cubicBezTo>
                  <a:pt x="59009" y="7906"/>
                  <a:pt x="59210" y="8073"/>
                  <a:pt x="59443" y="8073"/>
                </a:cubicBezTo>
                <a:lnTo>
                  <a:pt x="63446" y="8073"/>
                </a:lnTo>
                <a:cubicBezTo>
                  <a:pt x="63646" y="8073"/>
                  <a:pt x="63846" y="7906"/>
                  <a:pt x="63846" y="7673"/>
                </a:cubicBezTo>
                <a:lnTo>
                  <a:pt x="63846" y="4004"/>
                </a:lnTo>
                <a:cubicBezTo>
                  <a:pt x="63846" y="3770"/>
                  <a:pt x="63646" y="3570"/>
                  <a:pt x="63446" y="3570"/>
                </a:cubicBezTo>
                <a:close/>
                <a:moveTo>
                  <a:pt x="65981" y="3570"/>
                </a:moveTo>
                <a:cubicBezTo>
                  <a:pt x="65748" y="3570"/>
                  <a:pt x="65581" y="3770"/>
                  <a:pt x="65581" y="4004"/>
                </a:cubicBezTo>
                <a:lnTo>
                  <a:pt x="65581" y="7673"/>
                </a:lnTo>
                <a:cubicBezTo>
                  <a:pt x="65581" y="7906"/>
                  <a:pt x="65748" y="8073"/>
                  <a:pt x="65981" y="8073"/>
                </a:cubicBezTo>
                <a:lnTo>
                  <a:pt x="76555" y="8073"/>
                </a:lnTo>
                <a:cubicBezTo>
                  <a:pt x="76789" y="8073"/>
                  <a:pt x="76956" y="7906"/>
                  <a:pt x="76956" y="7673"/>
                </a:cubicBezTo>
                <a:lnTo>
                  <a:pt x="76956" y="4004"/>
                </a:lnTo>
                <a:cubicBezTo>
                  <a:pt x="76956" y="3770"/>
                  <a:pt x="76789" y="3570"/>
                  <a:pt x="76555" y="3570"/>
                </a:cubicBezTo>
                <a:close/>
                <a:moveTo>
                  <a:pt x="434" y="9041"/>
                </a:moveTo>
                <a:cubicBezTo>
                  <a:pt x="201" y="9041"/>
                  <a:pt x="1" y="9207"/>
                  <a:pt x="1" y="9441"/>
                </a:cubicBezTo>
                <a:lnTo>
                  <a:pt x="1" y="13110"/>
                </a:lnTo>
                <a:cubicBezTo>
                  <a:pt x="1" y="13344"/>
                  <a:pt x="201" y="13544"/>
                  <a:pt x="434" y="13544"/>
                </a:cubicBezTo>
                <a:lnTo>
                  <a:pt x="10975" y="13544"/>
                </a:lnTo>
                <a:cubicBezTo>
                  <a:pt x="11209" y="13544"/>
                  <a:pt x="11409" y="13344"/>
                  <a:pt x="11409" y="13110"/>
                </a:cubicBezTo>
                <a:lnTo>
                  <a:pt x="11409" y="9441"/>
                </a:lnTo>
                <a:cubicBezTo>
                  <a:pt x="11409" y="9207"/>
                  <a:pt x="11209" y="9041"/>
                  <a:pt x="10975" y="9041"/>
                </a:cubicBezTo>
                <a:close/>
                <a:moveTo>
                  <a:pt x="13544" y="9041"/>
                </a:moveTo>
                <a:cubicBezTo>
                  <a:pt x="13310" y="9041"/>
                  <a:pt x="13110" y="9207"/>
                  <a:pt x="13110" y="9441"/>
                </a:cubicBezTo>
                <a:lnTo>
                  <a:pt x="13110" y="13110"/>
                </a:lnTo>
                <a:cubicBezTo>
                  <a:pt x="13110" y="13344"/>
                  <a:pt x="13310" y="13544"/>
                  <a:pt x="13544" y="13544"/>
                </a:cubicBezTo>
                <a:lnTo>
                  <a:pt x="17547" y="13544"/>
                </a:lnTo>
                <a:cubicBezTo>
                  <a:pt x="17780" y="13544"/>
                  <a:pt x="17947" y="13344"/>
                  <a:pt x="17947" y="13110"/>
                </a:cubicBezTo>
                <a:lnTo>
                  <a:pt x="17947" y="9441"/>
                </a:lnTo>
                <a:cubicBezTo>
                  <a:pt x="17947" y="9207"/>
                  <a:pt x="17780" y="9041"/>
                  <a:pt x="17547" y="9041"/>
                </a:cubicBezTo>
                <a:close/>
                <a:moveTo>
                  <a:pt x="20082" y="9041"/>
                </a:moveTo>
                <a:cubicBezTo>
                  <a:pt x="19882" y="9041"/>
                  <a:pt x="19681" y="9207"/>
                  <a:pt x="19681" y="9441"/>
                </a:cubicBezTo>
                <a:lnTo>
                  <a:pt x="19681" y="13110"/>
                </a:lnTo>
                <a:cubicBezTo>
                  <a:pt x="19681" y="13344"/>
                  <a:pt x="19882" y="13544"/>
                  <a:pt x="20082" y="13544"/>
                </a:cubicBezTo>
                <a:lnTo>
                  <a:pt x="24085" y="13544"/>
                </a:lnTo>
                <a:cubicBezTo>
                  <a:pt x="24318" y="13544"/>
                  <a:pt x="24518" y="13344"/>
                  <a:pt x="24518" y="13110"/>
                </a:cubicBezTo>
                <a:lnTo>
                  <a:pt x="24518" y="9441"/>
                </a:lnTo>
                <a:cubicBezTo>
                  <a:pt x="24518" y="9207"/>
                  <a:pt x="24318" y="9041"/>
                  <a:pt x="24085" y="9041"/>
                </a:cubicBezTo>
                <a:close/>
                <a:moveTo>
                  <a:pt x="26653" y="9041"/>
                </a:moveTo>
                <a:cubicBezTo>
                  <a:pt x="26420" y="9041"/>
                  <a:pt x="26253" y="9207"/>
                  <a:pt x="26253" y="9441"/>
                </a:cubicBezTo>
                <a:lnTo>
                  <a:pt x="26253" y="13110"/>
                </a:lnTo>
                <a:cubicBezTo>
                  <a:pt x="26253" y="13344"/>
                  <a:pt x="26420" y="13544"/>
                  <a:pt x="26653" y="13544"/>
                </a:cubicBezTo>
                <a:lnTo>
                  <a:pt x="30656" y="13544"/>
                </a:lnTo>
                <a:cubicBezTo>
                  <a:pt x="30889" y="13544"/>
                  <a:pt x="31056" y="13344"/>
                  <a:pt x="31056" y="13110"/>
                </a:cubicBezTo>
                <a:lnTo>
                  <a:pt x="31056" y="9441"/>
                </a:lnTo>
                <a:cubicBezTo>
                  <a:pt x="31056" y="9207"/>
                  <a:pt x="30889" y="9041"/>
                  <a:pt x="30656" y="9041"/>
                </a:cubicBezTo>
                <a:close/>
                <a:moveTo>
                  <a:pt x="33224" y="9041"/>
                </a:moveTo>
                <a:cubicBezTo>
                  <a:pt x="32991" y="9041"/>
                  <a:pt x="32791" y="9207"/>
                  <a:pt x="32791" y="9441"/>
                </a:cubicBezTo>
                <a:lnTo>
                  <a:pt x="32791" y="13110"/>
                </a:lnTo>
                <a:cubicBezTo>
                  <a:pt x="32791" y="13344"/>
                  <a:pt x="32991" y="13544"/>
                  <a:pt x="33224" y="13544"/>
                </a:cubicBezTo>
                <a:lnTo>
                  <a:pt x="37194" y="13544"/>
                </a:lnTo>
                <a:cubicBezTo>
                  <a:pt x="37427" y="13544"/>
                  <a:pt x="37628" y="13344"/>
                  <a:pt x="37628" y="13110"/>
                </a:cubicBezTo>
                <a:lnTo>
                  <a:pt x="37628" y="9441"/>
                </a:lnTo>
                <a:cubicBezTo>
                  <a:pt x="37628" y="9207"/>
                  <a:pt x="37427" y="9041"/>
                  <a:pt x="37194" y="9041"/>
                </a:cubicBezTo>
                <a:close/>
                <a:moveTo>
                  <a:pt x="39762" y="9041"/>
                </a:moveTo>
                <a:cubicBezTo>
                  <a:pt x="39529" y="9041"/>
                  <a:pt x="39329" y="9207"/>
                  <a:pt x="39329" y="9441"/>
                </a:cubicBezTo>
                <a:lnTo>
                  <a:pt x="39329" y="13110"/>
                </a:lnTo>
                <a:cubicBezTo>
                  <a:pt x="39362" y="13344"/>
                  <a:pt x="39529" y="13544"/>
                  <a:pt x="39762" y="13544"/>
                </a:cubicBezTo>
                <a:lnTo>
                  <a:pt x="43765" y="13544"/>
                </a:lnTo>
                <a:cubicBezTo>
                  <a:pt x="43999" y="13544"/>
                  <a:pt x="44166" y="13344"/>
                  <a:pt x="44166" y="13110"/>
                </a:cubicBezTo>
                <a:lnTo>
                  <a:pt x="44166" y="9441"/>
                </a:lnTo>
                <a:cubicBezTo>
                  <a:pt x="44166" y="9207"/>
                  <a:pt x="43999" y="9041"/>
                  <a:pt x="43765" y="9041"/>
                </a:cubicBezTo>
                <a:close/>
                <a:moveTo>
                  <a:pt x="46334" y="9041"/>
                </a:moveTo>
                <a:cubicBezTo>
                  <a:pt x="46100" y="9041"/>
                  <a:pt x="45900" y="9207"/>
                  <a:pt x="45900" y="9441"/>
                </a:cubicBezTo>
                <a:lnTo>
                  <a:pt x="45900" y="13110"/>
                </a:lnTo>
                <a:cubicBezTo>
                  <a:pt x="45900" y="13344"/>
                  <a:pt x="46100" y="13544"/>
                  <a:pt x="46334" y="13544"/>
                </a:cubicBezTo>
                <a:lnTo>
                  <a:pt x="50337" y="13544"/>
                </a:lnTo>
                <a:cubicBezTo>
                  <a:pt x="50537" y="13544"/>
                  <a:pt x="50737" y="13344"/>
                  <a:pt x="50737" y="13110"/>
                </a:cubicBezTo>
                <a:lnTo>
                  <a:pt x="50737" y="9441"/>
                </a:lnTo>
                <a:cubicBezTo>
                  <a:pt x="50737" y="9207"/>
                  <a:pt x="50537" y="9041"/>
                  <a:pt x="50337" y="9041"/>
                </a:cubicBezTo>
                <a:close/>
                <a:moveTo>
                  <a:pt x="52872" y="9041"/>
                </a:moveTo>
                <a:cubicBezTo>
                  <a:pt x="52638" y="9041"/>
                  <a:pt x="52471" y="9207"/>
                  <a:pt x="52471" y="9441"/>
                </a:cubicBezTo>
                <a:lnTo>
                  <a:pt x="52471" y="13110"/>
                </a:lnTo>
                <a:cubicBezTo>
                  <a:pt x="52471" y="13344"/>
                  <a:pt x="52638" y="13544"/>
                  <a:pt x="52872" y="13544"/>
                </a:cubicBezTo>
                <a:lnTo>
                  <a:pt x="56875" y="13544"/>
                </a:lnTo>
                <a:cubicBezTo>
                  <a:pt x="57108" y="13544"/>
                  <a:pt x="57308" y="13344"/>
                  <a:pt x="57308" y="13110"/>
                </a:cubicBezTo>
                <a:lnTo>
                  <a:pt x="57308" y="9441"/>
                </a:lnTo>
                <a:cubicBezTo>
                  <a:pt x="57308" y="9207"/>
                  <a:pt x="57108" y="9041"/>
                  <a:pt x="56875" y="9041"/>
                </a:cubicBezTo>
                <a:close/>
                <a:moveTo>
                  <a:pt x="59443" y="9041"/>
                </a:moveTo>
                <a:cubicBezTo>
                  <a:pt x="59210" y="9041"/>
                  <a:pt x="59009" y="9207"/>
                  <a:pt x="59009" y="9441"/>
                </a:cubicBezTo>
                <a:lnTo>
                  <a:pt x="59009" y="13110"/>
                </a:lnTo>
                <a:cubicBezTo>
                  <a:pt x="59009" y="13344"/>
                  <a:pt x="59210" y="13544"/>
                  <a:pt x="59443" y="13544"/>
                </a:cubicBezTo>
                <a:lnTo>
                  <a:pt x="63446" y="13544"/>
                </a:lnTo>
                <a:cubicBezTo>
                  <a:pt x="63646" y="13544"/>
                  <a:pt x="63846" y="13344"/>
                  <a:pt x="63846" y="13110"/>
                </a:cubicBezTo>
                <a:lnTo>
                  <a:pt x="63846" y="9441"/>
                </a:lnTo>
                <a:cubicBezTo>
                  <a:pt x="63846" y="9207"/>
                  <a:pt x="63646" y="9041"/>
                  <a:pt x="63446" y="9041"/>
                </a:cubicBezTo>
                <a:close/>
                <a:moveTo>
                  <a:pt x="434" y="14978"/>
                </a:moveTo>
                <a:cubicBezTo>
                  <a:pt x="201" y="14978"/>
                  <a:pt x="1" y="15145"/>
                  <a:pt x="1" y="15378"/>
                </a:cubicBezTo>
                <a:lnTo>
                  <a:pt x="1" y="19048"/>
                </a:lnTo>
                <a:cubicBezTo>
                  <a:pt x="1" y="19281"/>
                  <a:pt x="201" y="19481"/>
                  <a:pt x="434" y="19481"/>
                </a:cubicBezTo>
                <a:lnTo>
                  <a:pt x="4437" y="19481"/>
                </a:lnTo>
                <a:cubicBezTo>
                  <a:pt x="4671" y="19481"/>
                  <a:pt x="4837" y="19281"/>
                  <a:pt x="4837" y="19048"/>
                </a:cubicBezTo>
                <a:lnTo>
                  <a:pt x="4837" y="15378"/>
                </a:lnTo>
                <a:cubicBezTo>
                  <a:pt x="4837" y="15145"/>
                  <a:pt x="4671" y="14978"/>
                  <a:pt x="4437" y="14978"/>
                </a:cubicBezTo>
                <a:close/>
                <a:moveTo>
                  <a:pt x="6972" y="14978"/>
                </a:moveTo>
                <a:cubicBezTo>
                  <a:pt x="6739" y="14978"/>
                  <a:pt x="6572" y="15145"/>
                  <a:pt x="6572" y="15378"/>
                </a:cubicBezTo>
                <a:lnTo>
                  <a:pt x="6572" y="19048"/>
                </a:lnTo>
                <a:cubicBezTo>
                  <a:pt x="6572" y="19281"/>
                  <a:pt x="6739" y="19481"/>
                  <a:pt x="6972" y="19481"/>
                </a:cubicBezTo>
                <a:lnTo>
                  <a:pt x="10975" y="19481"/>
                </a:lnTo>
                <a:cubicBezTo>
                  <a:pt x="11209" y="19481"/>
                  <a:pt x="11409" y="19281"/>
                  <a:pt x="11409" y="19048"/>
                </a:cubicBezTo>
                <a:lnTo>
                  <a:pt x="11409" y="15378"/>
                </a:lnTo>
                <a:cubicBezTo>
                  <a:pt x="11409" y="15145"/>
                  <a:pt x="11209" y="14978"/>
                  <a:pt x="10975" y="14978"/>
                </a:cubicBezTo>
                <a:close/>
                <a:moveTo>
                  <a:pt x="13544" y="14978"/>
                </a:moveTo>
                <a:cubicBezTo>
                  <a:pt x="13310" y="14978"/>
                  <a:pt x="13110" y="15145"/>
                  <a:pt x="13110" y="15378"/>
                </a:cubicBezTo>
                <a:lnTo>
                  <a:pt x="13110" y="19048"/>
                </a:lnTo>
                <a:cubicBezTo>
                  <a:pt x="13110" y="19281"/>
                  <a:pt x="13310" y="19481"/>
                  <a:pt x="13544" y="19481"/>
                </a:cubicBezTo>
                <a:lnTo>
                  <a:pt x="17547" y="19481"/>
                </a:lnTo>
                <a:cubicBezTo>
                  <a:pt x="17780" y="19481"/>
                  <a:pt x="17947" y="19281"/>
                  <a:pt x="17947" y="19048"/>
                </a:cubicBezTo>
                <a:lnTo>
                  <a:pt x="17947" y="15378"/>
                </a:lnTo>
                <a:cubicBezTo>
                  <a:pt x="17947" y="15145"/>
                  <a:pt x="17780" y="14978"/>
                  <a:pt x="17547" y="14978"/>
                </a:cubicBezTo>
                <a:close/>
                <a:moveTo>
                  <a:pt x="20082" y="14978"/>
                </a:moveTo>
                <a:cubicBezTo>
                  <a:pt x="19882" y="14978"/>
                  <a:pt x="19681" y="15145"/>
                  <a:pt x="19681" y="15378"/>
                </a:cubicBezTo>
                <a:lnTo>
                  <a:pt x="19681" y="19048"/>
                </a:lnTo>
                <a:cubicBezTo>
                  <a:pt x="19681" y="19281"/>
                  <a:pt x="19882" y="19481"/>
                  <a:pt x="20082" y="19481"/>
                </a:cubicBezTo>
                <a:lnTo>
                  <a:pt x="24085" y="19481"/>
                </a:lnTo>
                <a:cubicBezTo>
                  <a:pt x="24318" y="19481"/>
                  <a:pt x="24518" y="19281"/>
                  <a:pt x="24518" y="19048"/>
                </a:cubicBezTo>
                <a:lnTo>
                  <a:pt x="24518" y="15378"/>
                </a:lnTo>
                <a:cubicBezTo>
                  <a:pt x="24518" y="15145"/>
                  <a:pt x="24318" y="14978"/>
                  <a:pt x="24085" y="14978"/>
                </a:cubicBezTo>
                <a:close/>
                <a:moveTo>
                  <a:pt x="26653" y="14978"/>
                </a:moveTo>
                <a:cubicBezTo>
                  <a:pt x="26420" y="14978"/>
                  <a:pt x="26253" y="15145"/>
                  <a:pt x="26253" y="15378"/>
                </a:cubicBezTo>
                <a:lnTo>
                  <a:pt x="26253" y="19048"/>
                </a:lnTo>
                <a:cubicBezTo>
                  <a:pt x="26253" y="19281"/>
                  <a:pt x="26420" y="19481"/>
                  <a:pt x="26653" y="19481"/>
                </a:cubicBezTo>
                <a:lnTo>
                  <a:pt x="30656" y="19481"/>
                </a:lnTo>
                <a:cubicBezTo>
                  <a:pt x="30889" y="19481"/>
                  <a:pt x="31056" y="19281"/>
                  <a:pt x="31056" y="19048"/>
                </a:cubicBezTo>
                <a:lnTo>
                  <a:pt x="31056" y="15378"/>
                </a:lnTo>
                <a:cubicBezTo>
                  <a:pt x="31056" y="15145"/>
                  <a:pt x="30889" y="14978"/>
                  <a:pt x="30656" y="14978"/>
                </a:cubicBezTo>
                <a:close/>
                <a:moveTo>
                  <a:pt x="33224" y="14978"/>
                </a:moveTo>
                <a:cubicBezTo>
                  <a:pt x="32991" y="14978"/>
                  <a:pt x="32791" y="15145"/>
                  <a:pt x="32791" y="15378"/>
                </a:cubicBezTo>
                <a:lnTo>
                  <a:pt x="32791" y="19048"/>
                </a:lnTo>
                <a:cubicBezTo>
                  <a:pt x="32791" y="19281"/>
                  <a:pt x="32991" y="19481"/>
                  <a:pt x="33224" y="19481"/>
                </a:cubicBezTo>
                <a:lnTo>
                  <a:pt x="37194" y="19481"/>
                </a:lnTo>
                <a:cubicBezTo>
                  <a:pt x="37427" y="19481"/>
                  <a:pt x="37628" y="19281"/>
                  <a:pt x="37628" y="19048"/>
                </a:cubicBezTo>
                <a:lnTo>
                  <a:pt x="37628" y="15378"/>
                </a:lnTo>
                <a:cubicBezTo>
                  <a:pt x="37628" y="15145"/>
                  <a:pt x="37427" y="14978"/>
                  <a:pt x="37194" y="14978"/>
                </a:cubicBezTo>
                <a:close/>
                <a:moveTo>
                  <a:pt x="39762" y="14978"/>
                </a:moveTo>
                <a:cubicBezTo>
                  <a:pt x="39529" y="14978"/>
                  <a:pt x="39329" y="15145"/>
                  <a:pt x="39329" y="15378"/>
                </a:cubicBezTo>
                <a:lnTo>
                  <a:pt x="39329" y="19048"/>
                </a:lnTo>
                <a:cubicBezTo>
                  <a:pt x="39362" y="19281"/>
                  <a:pt x="39529" y="19481"/>
                  <a:pt x="39762" y="19481"/>
                </a:cubicBezTo>
                <a:lnTo>
                  <a:pt x="43765" y="19481"/>
                </a:lnTo>
                <a:cubicBezTo>
                  <a:pt x="43999" y="19481"/>
                  <a:pt x="44166" y="19281"/>
                  <a:pt x="44166" y="19048"/>
                </a:cubicBezTo>
                <a:lnTo>
                  <a:pt x="44166" y="15378"/>
                </a:lnTo>
                <a:cubicBezTo>
                  <a:pt x="44166" y="15145"/>
                  <a:pt x="43999" y="14978"/>
                  <a:pt x="43765" y="14978"/>
                </a:cubicBezTo>
                <a:close/>
                <a:moveTo>
                  <a:pt x="46334" y="14978"/>
                </a:moveTo>
                <a:cubicBezTo>
                  <a:pt x="46100" y="14978"/>
                  <a:pt x="45900" y="15145"/>
                  <a:pt x="45900" y="15378"/>
                </a:cubicBezTo>
                <a:lnTo>
                  <a:pt x="45900" y="19048"/>
                </a:lnTo>
                <a:cubicBezTo>
                  <a:pt x="45900" y="19281"/>
                  <a:pt x="46100" y="19481"/>
                  <a:pt x="46334" y="19481"/>
                </a:cubicBezTo>
                <a:lnTo>
                  <a:pt x="50337" y="19481"/>
                </a:lnTo>
                <a:cubicBezTo>
                  <a:pt x="50537" y="19481"/>
                  <a:pt x="50737" y="19281"/>
                  <a:pt x="50737" y="19048"/>
                </a:cubicBezTo>
                <a:lnTo>
                  <a:pt x="50737" y="15378"/>
                </a:lnTo>
                <a:cubicBezTo>
                  <a:pt x="50737" y="15145"/>
                  <a:pt x="50537" y="14978"/>
                  <a:pt x="50337" y="14978"/>
                </a:cubicBezTo>
                <a:close/>
                <a:moveTo>
                  <a:pt x="52872" y="14978"/>
                </a:moveTo>
                <a:cubicBezTo>
                  <a:pt x="52638" y="14978"/>
                  <a:pt x="52471" y="15145"/>
                  <a:pt x="52471" y="15378"/>
                </a:cubicBezTo>
                <a:lnTo>
                  <a:pt x="52471" y="19048"/>
                </a:lnTo>
                <a:cubicBezTo>
                  <a:pt x="52471" y="19281"/>
                  <a:pt x="52638" y="19481"/>
                  <a:pt x="52872" y="19481"/>
                </a:cubicBezTo>
                <a:lnTo>
                  <a:pt x="56875" y="19481"/>
                </a:lnTo>
                <a:cubicBezTo>
                  <a:pt x="57108" y="19481"/>
                  <a:pt x="57308" y="19281"/>
                  <a:pt x="57308" y="19048"/>
                </a:cubicBezTo>
                <a:lnTo>
                  <a:pt x="57308" y="15378"/>
                </a:lnTo>
                <a:cubicBezTo>
                  <a:pt x="57308" y="15145"/>
                  <a:pt x="57108" y="14978"/>
                  <a:pt x="56875" y="14978"/>
                </a:cubicBezTo>
                <a:close/>
                <a:moveTo>
                  <a:pt x="59443" y="14978"/>
                </a:moveTo>
                <a:cubicBezTo>
                  <a:pt x="59210" y="14978"/>
                  <a:pt x="59009" y="15145"/>
                  <a:pt x="59009" y="15378"/>
                </a:cubicBezTo>
                <a:lnTo>
                  <a:pt x="59009" y="19048"/>
                </a:lnTo>
                <a:cubicBezTo>
                  <a:pt x="59009" y="19281"/>
                  <a:pt x="59210" y="19481"/>
                  <a:pt x="59443" y="19481"/>
                </a:cubicBezTo>
                <a:lnTo>
                  <a:pt x="63446" y="19481"/>
                </a:lnTo>
                <a:cubicBezTo>
                  <a:pt x="63646" y="19481"/>
                  <a:pt x="63846" y="19281"/>
                  <a:pt x="63846" y="19048"/>
                </a:cubicBezTo>
                <a:lnTo>
                  <a:pt x="63846" y="15378"/>
                </a:lnTo>
                <a:cubicBezTo>
                  <a:pt x="63846" y="15145"/>
                  <a:pt x="63646" y="14978"/>
                  <a:pt x="63446" y="14978"/>
                </a:cubicBezTo>
                <a:close/>
                <a:moveTo>
                  <a:pt x="65981" y="14978"/>
                </a:moveTo>
                <a:cubicBezTo>
                  <a:pt x="65748" y="14978"/>
                  <a:pt x="65581" y="15145"/>
                  <a:pt x="65581" y="15378"/>
                </a:cubicBezTo>
                <a:lnTo>
                  <a:pt x="65581" y="19048"/>
                </a:lnTo>
                <a:cubicBezTo>
                  <a:pt x="65581" y="19281"/>
                  <a:pt x="65748" y="19481"/>
                  <a:pt x="65981" y="19481"/>
                </a:cubicBezTo>
                <a:lnTo>
                  <a:pt x="69984" y="19481"/>
                </a:lnTo>
                <a:cubicBezTo>
                  <a:pt x="70217" y="19481"/>
                  <a:pt x="70418" y="19281"/>
                  <a:pt x="70418" y="19048"/>
                </a:cubicBezTo>
                <a:lnTo>
                  <a:pt x="70418" y="15378"/>
                </a:lnTo>
                <a:cubicBezTo>
                  <a:pt x="70418" y="15145"/>
                  <a:pt x="70217" y="14978"/>
                  <a:pt x="69984" y="14978"/>
                </a:cubicBezTo>
                <a:close/>
                <a:moveTo>
                  <a:pt x="65981" y="9041"/>
                </a:moveTo>
                <a:cubicBezTo>
                  <a:pt x="65748" y="9041"/>
                  <a:pt x="65581" y="9207"/>
                  <a:pt x="65581" y="9441"/>
                </a:cubicBezTo>
                <a:lnTo>
                  <a:pt x="65581" y="13110"/>
                </a:lnTo>
                <a:cubicBezTo>
                  <a:pt x="65581" y="13344"/>
                  <a:pt x="65748" y="13544"/>
                  <a:pt x="65981" y="13544"/>
                </a:cubicBezTo>
                <a:lnTo>
                  <a:pt x="71719" y="13544"/>
                </a:lnTo>
                <a:cubicBezTo>
                  <a:pt x="71952" y="13544"/>
                  <a:pt x="72119" y="13744"/>
                  <a:pt x="72119" y="13944"/>
                </a:cubicBezTo>
                <a:lnTo>
                  <a:pt x="72119" y="19048"/>
                </a:lnTo>
                <a:cubicBezTo>
                  <a:pt x="72119" y="19281"/>
                  <a:pt x="72319" y="19481"/>
                  <a:pt x="72552" y="19481"/>
                </a:cubicBezTo>
                <a:lnTo>
                  <a:pt x="76555" y="19481"/>
                </a:lnTo>
                <a:cubicBezTo>
                  <a:pt x="76789" y="19481"/>
                  <a:pt x="76956" y="19281"/>
                  <a:pt x="76956" y="19048"/>
                </a:cubicBezTo>
                <a:lnTo>
                  <a:pt x="76956" y="9441"/>
                </a:lnTo>
                <a:cubicBezTo>
                  <a:pt x="76956" y="9207"/>
                  <a:pt x="76789" y="9041"/>
                  <a:pt x="76555" y="9041"/>
                </a:cubicBezTo>
                <a:close/>
                <a:moveTo>
                  <a:pt x="434" y="20916"/>
                </a:moveTo>
                <a:cubicBezTo>
                  <a:pt x="201" y="20916"/>
                  <a:pt x="1" y="21083"/>
                  <a:pt x="1" y="21316"/>
                </a:cubicBezTo>
                <a:lnTo>
                  <a:pt x="1" y="24985"/>
                </a:lnTo>
                <a:cubicBezTo>
                  <a:pt x="1" y="25219"/>
                  <a:pt x="201" y="25419"/>
                  <a:pt x="434" y="25419"/>
                </a:cubicBezTo>
                <a:lnTo>
                  <a:pt x="4437" y="25419"/>
                </a:lnTo>
                <a:cubicBezTo>
                  <a:pt x="4671" y="25419"/>
                  <a:pt x="4837" y="25219"/>
                  <a:pt x="4837" y="24985"/>
                </a:cubicBezTo>
                <a:lnTo>
                  <a:pt x="4837" y="21316"/>
                </a:lnTo>
                <a:cubicBezTo>
                  <a:pt x="4837" y="21083"/>
                  <a:pt x="4671" y="20916"/>
                  <a:pt x="4437" y="20916"/>
                </a:cubicBezTo>
                <a:close/>
                <a:moveTo>
                  <a:pt x="6972" y="20916"/>
                </a:moveTo>
                <a:cubicBezTo>
                  <a:pt x="6739" y="20916"/>
                  <a:pt x="6572" y="21083"/>
                  <a:pt x="6572" y="21316"/>
                </a:cubicBezTo>
                <a:lnTo>
                  <a:pt x="6572" y="24985"/>
                </a:lnTo>
                <a:cubicBezTo>
                  <a:pt x="6572" y="25219"/>
                  <a:pt x="6739" y="25419"/>
                  <a:pt x="6972" y="25419"/>
                </a:cubicBezTo>
                <a:lnTo>
                  <a:pt x="10975" y="25419"/>
                </a:lnTo>
                <a:cubicBezTo>
                  <a:pt x="11209" y="25419"/>
                  <a:pt x="11409" y="25219"/>
                  <a:pt x="11409" y="24985"/>
                </a:cubicBezTo>
                <a:lnTo>
                  <a:pt x="11409" y="21316"/>
                </a:lnTo>
                <a:cubicBezTo>
                  <a:pt x="11409" y="21083"/>
                  <a:pt x="11209" y="20916"/>
                  <a:pt x="10975" y="20916"/>
                </a:cubicBezTo>
                <a:close/>
                <a:moveTo>
                  <a:pt x="13544" y="20916"/>
                </a:moveTo>
                <a:cubicBezTo>
                  <a:pt x="13310" y="20916"/>
                  <a:pt x="13110" y="21083"/>
                  <a:pt x="13110" y="21316"/>
                </a:cubicBezTo>
                <a:lnTo>
                  <a:pt x="13110" y="24985"/>
                </a:lnTo>
                <a:cubicBezTo>
                  <a:pt x="13110" y="25219"/>
                  <a:pt x="13310" y="25419"/>
                  <a:pt x="13544" y="25419"/>
                </a:cubicBezTo>
                <a:lnTo>
                  <a:pt x="17547" y="25419"/>
                </a:lnTo>
                <a:cubicBezTo>
                  <a:pt x="17780" y="25419"/>
                  <a:pt x="17947" y="25219"/>
                  <a:pt x="17947" y="24985"/>
                </a:cubicBezTo>
                <a:lnTo>
                  <a:pt x="17947" y="21316"/>
                </a:lnTo>
                <a:cubicBezTo>
                  <a:pt x="17947" y="21083"/>
                  <a:pt x="17780" y="20916"/>
                  <a:pt x="17547" y="20916"/>
                </a:cubicBezTo>
                <a:close/>
                <a:moveTo>
                  <a:pt x="20082" y="20916"/>
                </a:moveTo>
                <a:cubicBezTo>
                  <a:pt x="19882" y="20916"/>
                  <a:pt x="19681" y="21083"/>
                  <a:pt x="19681" y="21316"/>
                </a:cubicBezTo>
                <a:lnTo>
                  <a:pt x="19681" y="24985"/>
                </a:lnTo>
                <a:cubicBezTo>
                  <a:pt x="19681" y="25219"/>
                  <a:pt x="19882" y="25419"/>
                  <a:pt x="20082" y="25419"/>
                </a:cubicBezTo>
                <a:lnTo>
                  <a:pt x="24085" y="25419"/>
                </a:lnTo>
                <a:cubicBezTo>
                  <a:pt x="24318" y="25419"/>
                  <a:pt x="24518" y="25219"/>
                  <a:pt x="24518" y="24985"/>
                </a:cubicBezTo>
                <a:lnTo>
                  <a:pt x="24518" y="21316"/>
                </a:lnTo>
                <a:cubicBezTo>
                  <a:pt x="24518" y="21083"/>
                  <a:pt x="24318" y="20916"/>
                  <a:pt x="24085" y="20916"/>
                </a:cubicBezTo>
                <a:close/>
                <a:moveTo>
                  <a:pt x="26653" y="20916"/>
                </a:moveTo>
                <a:cubicBezTo>
                  <a:pt x="26420" y="20916"/>
                  <a:pt x="26253" y="21083"/>
                  <a:pt x="26253" y="21316"/>
                </a:cubicBezTo>
                <a:lnTo>
                  <a:pt x="26253" y="24985"/>
                </a:lnTo>
                <a:cubicBezTo>
                  <a:pt x="26253" y="25219"/>
                  <a:pt x="26420" y="25419"/>
                  <a:pt x="26653" y="25419"/>
                </a:cubicBezTo>
                <a:lnTo>
                  <a:pt x="30656" y="25419"/>
                </a:lnTo>
                <a:cubicBezTo>
                  <a:pt x="30889" y="25419"/>
                  <a:pt x="31056" y="25219"/>
                  <a:pt x="31056" y="24985"/>
                </a:cubicBezTo>
                <a:lnTo>
                  <a:pt x="31056" y="21316"/>
                </a:lnTo>
                <a:cubicBezTo>
                  <a:pt x="31056" y="21083"/>
                  <a:pt x="30889" y="20916"/>
                  <a:pt x="30656" y="20916"/>
                </a:cubicBezTo>
                <a:close/>
                <a:moveTo>
                  <a:pt x="33224" y="20916"/>
                </a:moveTo>
                <a:cubicBezTo>
                  <a:pt x="32991" y="20916"/>
                  <a:pt x="32791" y="21083"/>
                  <a:pt x="32791" y="21316"/>
                </a:cubicBezTo>
                <a:lnTo>
                  <a:pt x="32791" y="24985"/>
                </a:lnTo>
                <a:cubicBezTo>
                  <a:pt x="32791" y="25219"/>
                  <a:pt x="32991" y="25419"/>
                  <a:pt x="33224" y="25419"/>
                </a:cubicBezTo>
                <a:lnTo>
                  <a:pt x="37194" y="25419"/>
                </a:lnTo>
                <a:cubicBezTo>
                  <a:pt x="37427" y="25419"/>
                  <a:pt x="37628" y="25219"/>
                  <a:pt x="37628" y="24985"/>
                </a:cubicBezTo>
                <a:lnTo>
                  <a:pt x="37628" y="21316"/>
                </a:lnTo>
                <a:cubicBezTo>
                  <a:pt x="37628" y="21083"/>
                  <a:pt x="37427" y="20916"/>
                  <a:pt x="37194" y="20916"/>
                </a:cubicBezTo>
                <a:close/>
                <a:moveTo>
                  <a:pt x="39762" y="20916"/>
                </a:moveTo>
                <a:cubicBezTo>
                  <a:pt x="39529" y="20916"/>
                  <a:pt x="39329" y="21083"/>
                  <a:pt x="39329" y="21316"/>
                </a:cubicBezTo>
                <a:lnTo>
                  <a:pt x="39329" y="24985"/>
                </a:lnTo>
                <a:cubicBezTo>
                  <a:pt x="39362" y="25219"/>
                  <a:pt x="39529" y="25419"/>
                  <a:pt x="39762" y="25419"/>
                </a:cubicBezTo>
                <a:lnTo>
                  <a:pt x="43765" y="25419"/>
                </a:lnTo>
                <a:cubicBezTo>
                  <a:pt x="43999" y="25419"/>
                  <a:pt x="44166" y="25219"/>
                  <a:pt x="44166" y="24985"/>
                </a:cubicBezTo>
                <a:lnTo>
                  <a:pt x="44166" y="21316"/>
                </a:lnTo>
                <a:cubicBezTo>
                  <a:pt x="44166" y="21083"/>
                  <a:pt x="43999" y="20916"/>
                  <a:pt x="43765" y="20916"/>
                </a:cubicBezTo>
                <a:close/>
                <a:moveTo>
                  <a:pt x="46334" y="20916"/>
                </a:moveTo>
                <a:cubicBezTo>
                  <a:pt x="46100" y="20916"/>
                  <a:pt x="45900" y="21083"/>
                  <a:pt x="45900" y="21316"/>
                </a:cubicBezTo>
                <a:lnTo>
                  <a:pt x="45900" y="24985"/>
                </a:lnTo>
                <a:cubicBezTo>
                  <a:pt x="45900" y="25219"/>
                  <a:pt x="46100" y="25419"/>
                  <a:pt x="46334" y="25419"/>
                </a:cubicBezTo>
                <a:lnTo>
                  <a:pt x="50337" y="25419"/>
                </a:lnTo>
                <a:cubicBezTo>
                  <a:pt x="50537" y="25419"/>
                  <a:pt x="50737" y="25219"/>
                  <a:pt x="50737" y="24985"/>
                </a:cubicBezTo>
                <a:lnTo>
                  <a:pt x="50737" y="21316"/>
                </a:lnTo>
                <a:cubicBezTo>
                  <a:pt x="50737" y="21083"/>
                  <a:pt x="50537" y="20916"/>
                  <a:pt x="50337" y="20916"/>
                </a:cubicBezTo>
                <a:close/>
                <a:moveTo>
                  <a:pt x="52872" y="20916"/>
                </a:moveTo>
                <a:cubicBezTo>
                  <a:pt x="52638" y="20916"/>
                  <a:pt x="52471" y="21083"/>
                  <a:pt x="52471" y="21316"/>
                </a:cubicBezTo>
                <a:lnTo>
                  <a:pt x="52471" y="24985"/>
                </a:lnTo>
                <a:cubicBezTo>
                  <a:pt x="52471" y="25219"/>
                  <a:pt x="52638" y="25419"/>
                  <a:pt x="52872" y="25419"/>
                </a:cubicBezTo>
                <a:lnTo>
                  <a:pt x="56875" y="25419"/>
                </a:lnTo>
                <a:cubicBezTo>
                  <a:pt x="57108" y="25419"/>
                  <a:pt x="57308" y="25219"/>
                  <a:pt x="57308" y="24985"/>
                </a:cubicBezTo>
                <a:lnTo>
                  <a:pt x="57308" y="21316"/>
                </a:lnTo>
                <a:cubicBezTo>
                  <a:pt x="57308" y="21083"/>
                  <a:pt x="57108" y="20916"/>
                  <a:pt x="56875" y="20916"/>
                </a:cubicBezTo>
                <a:close/>
                <a:moveTo>
                  <a:pt x="59443" y="20916"/>
                </a:moveTo>
                <a:cubicBezTo>
                  <a:pt x="59210" y="20916"/>
                  <a:pt x="59009" y="21083"/>
                  <a:pt x="59009" y="21316"/>
                </a:cubicBezTo>
                <a:lnTo>
                  <a:pt x="59009" y="24985"/>
                </a:lnTo>
                <a:cubicBezTo>
                  <a:pt x="59009" y="25219"/>
                  <a:pt x="59210" y="25419"/>
                  <a:pt x="59443" y="25419"/>
                </a:cubicBezTo>
                <a:lnTo>
                  <a:pt x="63446" y="25419"/>
                </a:lnTo>
                <a:cubicBezTo>
                  <a:pt x="63646" y="25419"/>
                  <a:pt x="63846" y="25219"/>
                  <a:pt x="63846" y="24985"/>
                </a:cubicBezTo>
                <a:lnTo>
                  <a:pt x="63846" y="21316"/>
                </a:lnTo>
                <a:cubicBezTo>
                  <a:pt x="63846" y="21083"/>
                  <a:pt x="63646" y="20916"/>
                  <a:pt x="63446" y="20916"/>
                </a:cubicBezTo>
                <a:close/>
                <a:moveTo>
                  <a:pt x="65981" y="20916"/>
                </a:moveTo>
                <a:cubicBezTo>
                  <a:pt x="65748" y="20916"/>
                  <a:pt x="65581" y="21083"/>
                  <a:pt x="65581" y="21316"/>
                </a:cubicBezTo>
                <a:lnTo>
                  <a:pt x="65581" y="24985"/>
                </a:lnTo>
                <a:cubicBezTo>
                  <a:pt x="65581" y="25219"/>
                  <a:pt x="65748" y="25419"/>
                  <a:pt x="65981" y="25419"/>
                </a:cubicBezTo>
                <a:lnTo>
                  <a:pt x="69984" y="25419"/>
                </a:lnTo>
                <a:cubicBezTo>
                  <a:pt x="70217" y="25419"/>
                  <a:pt x="70418" y="25219"/>
                  <a:pt x="70418" y="24985"/>
                </a:cubicBezTo>
                <a:lnTo>
                  <a:pt x="70418" y="21316"/>
                </a:lnTo>
                <a:cubicBezTo>
                  <a:pt x="70418" y="21083"/>
                  <a:pt x="70217" y="20916"/>
                  <a:pt x="69984" y="20916"/>
                </a:cubicBezTo>
                <a:close/>
                <a:moveTo>
                  <a:pt x="72552" y="20916"/>
                </a:moveTo>
                <a:cubicBezTo>
                  <a:pt x="72319" y="20916"/>
                  <a:pt x="72119" y="21083"/>
                  <a:pt x="72119" y="21316"/>
                </a:cubicBezTo>
                <a:lnTo>
                  <a:pt x="72119" y="24985"/>
                </a:lnTo>
                <a:cubicBezTo>
                  <a:pt x="72119" y="25219"/>
                  <a:pt x="72319" y="25419"/>
                  <a:pt x="72552" y="25419"/>
                </a:cubicBezTo>
                <a:lnTo>
                  <a:pt x="76555" y="25419"/>
                </a:lnTo>
                <a:cubicBezTo>
                  <a:pt x="76789" y="25419"/>
                  <a:pt x="76956" y="25219"/>
                  <a:pt x="76956" y="24985"/>
                </a:cubicBezTo>
                <a:lnTo>
                  <a:pt x="76956" y="21316"/>
                </a:lnTo>
                <a:cubicBezTo>
                  <a:pt x="76956" y="21083"/>
                  <a:pt x="76789" y="20916"/>
                  <a:pt x="76555" y="20916"/>
                </a:cubicBezTo>
                <a:close/>
                <a:moveTo>
                  <a:pt x="434" y="26853"/>
                </a:moveTo>
                <a:cubicBezTo>
                  <a:pt x="201" y="26853"/>
                  <a:pt x="1" y="27020"/>
                  <a:pt x="1" y="27254"/>
                </a:cubicBezTo>
                <a:lnTo>
                  <a:pt x="1" y="30923"/>
                </a:lnTo>
                <a:cubicBezTo>
                  <a:pt x="1" y="31156"/>
                  <a:pt x="201" y="31357"/>
                  <a:pt x="434" y="31357"/>
                </a:cubicBezTo>
                <a:lnTo>
                  <a:pt x="4437" y="31357"/>
                </a:lnTo>
                <a:cubicBezTo>
                  <a:pt x="4671" y="31357"/>
                  <a:pt x="4837" y="31156"/>
                  <a:pt x="4837" y="30923"/>
                </a:cubicBezTo>
                <a:lnTo>
                  <a:pt x="4837" y="27254"/>
                </a:lnTo>
                <a:cubicBezTo>
                  <a:pt x="4837" y="27020"/>
                  <a:pt x="4671" y="26853"/>
                  <a:pt x="4437" y="26853"/>
                </a:cubicBezTo>
                <a:close/>
                <a:moveTo>
                  <a:pt x="6972" y="26853"/>
                </a:moveTo>
                <a:cubicBezTo>
                  <a:pt x="6739" y="26853"/>
                  <a:pt x="6572" y="27020"/>
                  <a:pt x="6572" y="27254"/>
                </a:cubicBezTo>
                <a:lnTo>
                  <a:pt x="6572" y="30923"/>
                </a:lnTo>
                <a:cubicBezTo>
                  <a:pt x="6572" y="31156"/>
                  <a:pt x="6739" y="31357"/>
                  <a:pt x="6972" y="31357"/>
                </a:cubicBezTo>
                <a:lnTo>
                  <a:pt x="10975" y="31357"/>
                </a:lnTo>
                <a:cubicBezTo>
                  <a:pt x="11209" y="31357"/>
                  <a:pt x="11409" y="31156"/>
                  <a:pt x="11409" y="30923"/>
                </a:cubicBezTo>
                <a:lnTo>
                  <a:pt x="11409" y="27254"/>
                </a:lnTo>
                <a:cubicBezTo>
                  <a:pt x="11409" y="27020"/>
                  <a:pt x="11209" y="26853"/>
                  <a:pt x="10975" y="26853"/>
                </a:cubicBezTo>
                <a:close/>
                <a:moveTo>
                  <a:pt x="13544" y="26853"/>
                </a:moveTo>
                <a:cubicBezTo>
                  <a:pt x="13310" y="26853"/>
                  <a:pt x="13110" y="27020"/>
                  <a:pt x="13110" y="27254"/>
                </a:cubicBezTo>
                <a:lnTo>
                  <a:pt x="13110" y="30923"/>
                </a:lnTo>
                <a:cubicBezTo>
                  <a:pt x="13110" y="31156"/>
                  <a:pt x="13310" y="31357"/>
                  <a:pt x="13544" y="31357"/>
                </a:cubicBezTo>
                <a:lnTo>
                  <a:pt x="17547" y="31357"/>
                </a:lnTo>
                <a:cubicBezTo>
                  <a:pt x="17780" y="31357"/>
                  <a:pt x="17947" y="31156"/>
                  <a:pt x="17947" y="30923"/>
                </a:cubicBezTo>
                <a:lnTo>
                  <a:pt x="17947" y="27254"/>
                </a:lnTo>
                <a:cubicBezTo>
                  <a:pt x="17947" y="27020"/>
                  <a:pt x="17780" y="26853"/>
                  <a:pt x="17547" y="26853"/>
                </a:cubicBezTo>
                <a:close/>
                <a:moveTo>
                  <a:pt x="20082" y="26853"/>
                </a:moveTo>
                <a:cubicBezTo>
                  <a:pt x="19882" y="26853"/>
                  <a:pt x="19681" y="27020"/>
                  <a:pt x="19681" y="27254"/>
                </a:cubicBezTo>
                <a:lnTo>
                  <a:pt x="19681" y="30923"/>
                </a:lnTo>
                <a:cubicBezTo>
                  <a:pt x="19681" y="31156"/>
                  <a:pt x="19882" y="31357"/>
                  <a:pt x="20082" y="31357"/>
                </a:cubicBezTo>
                <a:lnTo>
                  <a:pt x="24085" y="31357"/>
                </a:lnTo>
                <a:cubicBezTo>
                  <a:pt x="24318" y="31357"/>
                  <a:pt x="24518" y="31156"/>
                  <a:pt x="24518" y="30923"/>
                </a:cubicBezTo>
                <a:lnTo>
                  <a:pt x="24518" y="27254"/>
                </a:lnTo>
                <a:cubicBezTo>
                  <a:pt x="24518" y="27020"/>
                  <a:pt x="24318" y="26853"/>
                  <a:pt x="24085" y="26853"/>
                </a:cubicBezTo>
                <a:close/>
                <a:moveTo>
                  <a:pt x="26653" y="26853"/>
                </a:moveTo>
                <a:cubicBezTo>
                  <a:pt x="26420" y="26853"/>
                  <a:pt x="26253" y="27020"/>
                  <a:pt x="26253" y="27254"/>
                </a:cubicBezTo>
                <a:lnTo>
                  <a:pt x="26253" y="30923"/>
                </a:lnTo>
                <a:cubicBezTo>
                  <a:pt x="26253" y="31156"/>
                  <a:pt x="26420" y="31357"/>
                  <a:pt x="26653" y="31357"/>
                </a:cubicBezTo>
                <a:lnTo>
                  <a:pt x="56875" y="31357"/>
                </a:lnTo>
                <a:cubicBezTo>
                  <a:pt x="57108" y="31357"/>
                  <a:pt x="57308" y="31156"/>
                  <a:pt x="57308" y="30923"/>
                </a:cubicBezTo>
                <a:lnTo>
                  <a:pt x="57308" y="27254"/>
                </a:lnTo>
                <a:cubicBezTo>
                  <a:pt x="57308" y="27020"/>
                  <a:pt x="57108" y="26853"/>
                  <a:pt x="56875" y="26853"/>
                </a:cubicBezTo>
                <a:close/>
                <a:moveTo>
                  <a:pt x="59443" y="26853"/>
                </a:moveTo>
                <a:cubicBezTo>
                  <a:pt x="59210" y="26853"/>
                  <a:pt x="59009" y="27020"/>
                  <a:pt x="59009" y="27254"/>
                </a:cubicBezTo>
                <a:lnTo>
                  <a:pt x="59009" y="30923"/>
                </a:lnTo>
                <a:cubicBezTo>
                  <a:pt x="59009" y="31156"/>
                  <a:pt x="59210" y="31357"/>
                  <a:pt x="59443" y="31357"/>
                </a:cubicBezTo>
                <a:lnTo>
                  <a:pt x="63446" y="31357"/>
                </a:lnTo>
                <a:cubicBezTo>
                  <a:pt x="63646" y="31357"/>
                  <a:pt x="63846" y="31156"/>
                  <a:pt x="63846" y="30923"/>
                </a:cubicBezTo>
                <a:lnTo>
                  <a:pt x="63846" y="27254"/>
                </a:lnTo>
                <a:cubicBezTo>
                  <a:pt x="63846" y="27020"/>
                  <a:pt x="63646" y="26853"/>
                  <a:pt x="63446" y="26853"/>
                </a:cubicBezTo>
                <a:close/>
                <a:moveTo>
                  <a:pt x="65981" y="26853"/>
                </a:moveTo>
                <a:cubicBezTo>
                  <a:pt x="65748" y="26853"/>
                  <a:pt x="65581" y="27020"/>
                  <a:pt x="65581" y="27254"/>
                </a:cubicBezTo>
                <a:lnTo>
                  <a:pt x="65581" y="30923"/>
                </a:lnTo>
                <a:cubicBezTo>
                  <a:pt x="65581" y="31156"/>
                  <a:pt x="65748" y="31357"/>
                  <a:pt x="65981" y="31357"/>
                </a:cubicBezTo>
                <a:lnTo>
                  <a:pt x="69984" y="31357"/>
                </a:lnTo>
                <a:cubicBezTo>
                  <a:pt x="70217" y="31357"/>
                  <a:pt x="70418" y="31156"/>
                  <a:pt x="70418" y="30923"/>
                </a:cubicBezTo>
                <a:lnTo>
                  <a:pt x="70418" y="27254"/>
                </a:lnTo>
                <a:cubicBezTo>
                  <a:pt x="70418" y="27020"/>
                  <a:pt x="70217" y="26853"/>
                  <a:pt x="69984" y="26853"/>
                </a:cubicBezTo>
                <a:close/>
                <a:moveTo>
                  <a:pt x="72552" y="26853"/>
                </a:moveTo>
                <a:cubicBezTo>
                  <a:pt x="72319" y="26853"/>
                  <a:pt x="72119" y="27020"/>
                  <a:pt x="72119" y="27254"/>
                </a:cubicBezTo>
                <a:lnTo>
                  <a:pt x="72119" y="30923"/>
                </a:lnTo>
                <a:cubicBezTo>
                  <a:pt x="72119" y="31156"/>
                  <a:pt x="72319" y="31357"/>
                  <a:pt x="72552" y="31357"/>
                </a:cubicBezTo>
                <a:lnTo>
                  <a:pt x="76555" y="31357"/>
                </a:lnTo>
                <a:cubicBezTo>
                  <a:pt x="76789" y="31357"/>
                  <a:pt x="76956" y="31156"/>
                  <a:pt x="76956" y="30923"/>
                </a:cubicBezTo>
                <a:lnTo>
                  <a:pt x="76956" y="27254"/>
                </a:lnTo>
                <a:cubicBezTo>
                  <a:pt x="76956" y="27020"/>
                  <a:pt x="76789" y="26853"/>
                  <a:pt x="76555" y="268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2" name="Google Shape;552;p27"/>
          <p:cNvSpPr/>
          <p:nvPr/>
        </p:nvSpPr>
        <p:spPr>
          <a:xfrm>
            <a:off x="8077061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3" name="Google Shape;553;p27"/>
          <p:cNvSpPr/>
          <p:nvPr/>
        </p:nvSpPr>
        <p:spPr>
          <a:xfrm>
            <a:off x="8077061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4" name="Google Shape;554;p27"/>
          <p:cNvSpPr/>
          <p:nvPr/>
        </p:nvSpPr>
        <p:spPr>
          <a:xfrm>
            <a:off x="8077061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5" name="Google Shape;555;p27"/>
          <p:cNvSpPr/>
          <p:nvPr/>
        </p:nvSpPr>
        <p:spPr>
          <a:xfrm>
            <a:off x="8077061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500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6" name="Google Shape;556;p27"/>
          <p:cNvSpPr/>
          <p:nvPr/>
        </p:nvSpPr>
        <p:spPr>
          <a:xfrm>
            <a:off x="9681717" y="4687834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7" name="Google Shape;557;p27"/>
          <p:cNvSpPr/>
          <p:nvPr/>
        </p:nvSpPr>
        <p:spPr>
          <a:xfrm>
            <a:off x="9681717" y="4272685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1"/>
                </a:moveTo>
                <a:cubicBezTo>
                  <a:pt x="200" y="1"/>
                  <a:pt x="0" y="201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8" name="Google Shape;558;p27"/>
          <p:cNvSpPr/>
          <p:nvPr/>
        </p:nvSpPr>
        <p:spPr>
          <a:xfrm>
            <a:off x="9681717" y="4480280"/>
            <a:ext cx="169103" cy="16361"/>
          </a:xfrm>
          <a:custGeom>
            <a:avLst/>
            <a:gdLst/>
            <a:ahLst/>
            <a:cxnLst/>
            <a:rect l="l" t="t" r="r" b="b"/>
            <a:pathLst>
              <a:path w="4837" h="468" extrusionOk="0">
                <a:moveTo>
                  <a:pt x="434" y="0"/>
                </a:moveTo>
                <a:cubicBezTo>
                  <a:pt x="200" y="0"/>
                  <a:pt x="0" y="167"/>
                  <a:pt x="0" y="400"/>
                </a:cubicBezTo>
                <a:lnTo>
                  <a:pt x="0" y="467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467"/>
                </a:cubicBezTo>
                <a:lnTo>
                  <a:pt x="4837" y="400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9" name="Google Shape;559;p27"/>
          <p:cNvSpPr/>
          <p:nvPr/>
        </p:nvSpPr>
        <p:spPr>
          <a:xfrm>
            <a:off x="10369730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8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0" name="Google Shape;560;p27"/>
          <p:cNvSpPr/>
          <p:nvPr/>
        </p:nvSpPr>
        <p:spPr>
          <a:xfrm>
            <a:off x="9681717" y="4081421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1" name="Google Shape;561;p27"/>
          <p:cNvSpPr/>
          <p:nvPr/>
        </p:nvSpPr>
        <p:spPr>
          <a:xfrm>
            <a:off x="9681717" y="3956649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2" name="Google Shape;562;p27"/>
          <p:cNvSpPr/>
          <p:nvPr/>
        </p:nvSpPr>
        <p:spPr>
          <a:xfrm>
            <a:off x="10369730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168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3" name="Google Shape;563;p27"/>
          <p:cNvSpPr/>
          <p:nvPr/>
        </p:nvSpPr>
        <p:spPr>
          <a:xfrm>
            <a:off x="10140007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4" name="Google Shape;564;p27"/>
          <p:cNvSpPr/>
          <p:nvPr/>
        </p:nvSpPr>
        <p:spPr>
          <a:xfrm>
            <a:off x="10140007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1"/>
                </a:moveTo>
                <a:cubicBezTo>
                  <a:pt x="201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5" name="Google Shape;565;p27"/>
          <p:cNvSpPr/>
          <p:nvPr/>
        </p:nvSpPr>
        <p:spPr>
          <a:xfrm>
            <a:off x="10140007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6" name="Google Shape;566;p27"/>
          <p:cNvSpPr/>
          <p:nvPr/>
        </p:nvSpPr>
        <p:spPr>
          <a:xfrm>
            <a:off x="10140007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7" name="Google Shape;567;p27"/>
          <p:cNvSpPr/>
          <p:nvPr/>
        </p:nvSpPr>
        <p:spPr>
          <a:xfrm>
            <a:off x="10140007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8" name="Google Shape;568;p27"/>
          <p:cNvSpPr/>
          <p:nvPr/>
        </p:nvSpPr>
        <p:spPr>
          <a:xfrm>
            <a:off x="10140007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9" name="Google Shape;569;p27"/>
          <p:cNvSpPr/>
          <p:nvPr/>
        </p:nvSpPr>
        <p:spPr>
          <a:xfrm>
            <a:off x="10598295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0" name="Google Shape;570;p27"/>
          <p:cNvSpPr/>
          <p:nvPr/>
        </p:nvSpPr>
        <p:spPr>
          <a:xfrm>
            <a:off x="10369730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8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1" name="Google Shape;571;p27"/>
          <p:cNvSpPr/>
          <p:nvPr/>
        </p:nvSpPr>
        <p:spPr>
          <a:xfrm>
            <a:off x="9911441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7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167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2" name="Google Shape;572;p27"/>
          <p:cNvSpPr/>
          <p:nvPr/>
        </p:nvSpPr>
        <p:spPr>
          <a:xfrm>
            <a:off x="10369734" y="4272685"/>
            <a:ext cx="397705" cy="17515"/>
          </a:xfrm>
          <a:custGeom>
            <a:avLst/>
            <a:gdLst/>
            <a:ahLst/>
            <a:cxnLst/>
            <a:rect l="l" t="t" r="r" b="b"/>
            <a:pathLst>
              <a:path w="11376" h="501" extrusionOk="0">
                <a:moveTo>
                  <a:pt x="401" y="1"/>
                </a:moveTo>
                <a:cubicBezTo>
                  <a:pt x="168" y="1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10975" y="67"/>
                </a:lnTo>
                <a:cubicBezTo>
                  <a:pt x="11209" y="67"/>
                  <a:pt x="11376" y="267"/>
                  <a:pt x="11376" y="501"/>
                </a:cubicBezTo>
                <a:lnTo>
                  <a:pt x="11376" y="401"/>
                </a:lnTo>
                <a:cubicBezTo>
                  <a:pt x="11376" y="167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3" name="Google Shape;573;p27"/>
          <p:cNvSpPr/>
          <p:nvPr/>
        </p:nvSpPr>
        <p:spPr>
          <a:xfrm>
            <a:off x="10369734" y="4081421"/>
            <a:ext cx="397705" cy="17551"/>
          </a:xfrm>
          <a:custGeom>
            <a:avLst/>
            <a:gdLst/>
            <a:ahLst/>
            <a:cxnLst/>
            <a:rect l="l" t="t" r="r" b="b"/>
            <a:pathLst>
              <a:path w="11376" h="502" extrusionOk="0">
                <a:moveTo>
                  <a:pt x="401" y="1"/>
                </a:moveTo>
                <a:cubicBezTo>
                  <a:pt x="168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10975" y="101"/>
                </a:lnTo>
                <a:cubicBezTo>
                  <a:pt x="11209" y="101"/>
                  <a:pt x="11376" y="268"/>
                  <a:pt x="11376" y="501"/>
                </a:cubicBezTo>
                <a:lnTo>
                  <a:pt x="11376" y="435"/>
                </a:lnTo>
                <a:cubicBezTo>
                  <a:pt x="11376" y="201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4" name="Google Shape;574;p27"/>
          <p:cNvSpPr/>
          <p:nvPr/>
        </p:nvSpPr>
        <p:spPr>
          <a:xfrm>
            <a:off x="10598295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5" name="Google Shape;575;p27"/>
          <p:cNvSpPr/>
          <p:nvPr/>
        </p:nvSpPr>
        <p:spPr>
          <a:xfrm>
            <a:off x="10369730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168" y="0"/>
                  <a:pt x="1" y="167"/>
                  <a:pt x="1" y="400"/>
                </a:cubicBezTo>
                <a:lnTo>
                  <a:pt x="1" y="500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0"/>
                </a:cubicBezTo>
                <a:lnTo>
                  <a:pt x="4838" y="400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6" name="Google Shape;576;p27"/>
          <p:cNvSpPr/>
          <p:nvPr/>
        </p:nvSpPr>
        <p:spPr>
          <a:xfrm>
            <a:off x="10598295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7" name="Google Shape;577;p27"/>
          <p:cNvSpPr/>
          <p:nvPr/>
        </p:nvSpPr>
        <p:spPr>
          <a:xfrm>
            <a:off x="9911441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167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8" name="Google Shape;578;p27"/>
          <p:cNvSpPr/>
          <p:nvPr/>
        </p:nvSpPr>
        <p:spPr>
          <a:xfrm>
            <a:off x="9911441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7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9" name="Google Shape;579;p27"/>
          <p:cNvSpPr/>
          <p:nvPr/>
        </p:nvSpPr>
        <p:spPr>
          <a:xfrm>
            <a:off x="9911441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7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167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0" name="Google Shape;580;p27"/>
          <p:cNvSpPr/>
          <p:nvPr/>
        </p:nvSpPr>
        <p:spPr>
          <a:xfrm>
            <a:off x="9911441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1"/>
                </a:moveTo>
                <a:cubicBezTo>
                  <a:pt x="167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1" name="Google Shape;581;p27"/>
          <p:cNvSpPr/>
          <p:nvPr/>
        </p:nvSpPr>
        <p:spPr>
          <a:xfrm>
            <a:off x="10805888" y="3696617"/>
            <a:ext cx="149316" cy="152775"/>
          </a:xfrm>
          <a:custGeom>
            <a:avLst/>
            <a:gdLst/>
            <a:ahLst/>
            <a:cxnLst/>
            <a:rect l="l" t="t" r="r" b="b"/>
            <a:pathLst>
              <a:path w="4271" h="4370" extrusionOk="0">
                <a:moveTo>
                  <a:pt x="2135" y="0"/>
                </a:moveTo>
                <a:cubicBezTo>
                  <a:pt x="968" y="0"/>
                  <a:pt x="0" y="967"/>
                  <a:pt x="0" y="2168"/>
                </a:cubicBezTo>
                <a:cubicBezTo>
                  <a:pt x="0" y="3403"/>
                  <a:pt x="968" y="4370"/>
                  <a:pt x="2135" y="4370"/>
                </a:cubicBezTo>
                <a:cubicBezTo>
                  <a:pt x="3336" y="4370"/>
                  <a:pt x="4270" y="3403"/>
                  <a:pt x="4270" y="2168"/>
                </a:cubicBezTo>
                <a:cubicBezTo>
                  <a:pt x="4270" y="967"/>
                  <a:pt x="3336" y="0"/>
                  <a:pt x="2135" y="0"/>
                </a:cubicBezTo>
                <a:close/>
              </a:path>
            </a:pathLst>
          </a:custGeom>
          <a:solidFill>
            <a:srgbClr val="E0F3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2" name="Google Shape;582;p27"/>
          <p:cNvSpPr/>
          <p:nvPr/>
        </p:nvSpPr>
        <p:spPr>
          <a:xfrm>
            <a:off x="10805888" y="3696619"/>
            <a:ext cx="149316" cy="149279"/>
          </a:xfrm>
          <a:custGeom>
            <a:avLst/>
            <a:gdLst/>
            <a:ahLst/>
            <a:cxnLst/>
            <a:rect l="l" t="t" r="r" b="b"/>
            <a:pathLst>
              <a:path w="4271" h="4270" extrusionOk="0">
                <a:moveTo>
                  <a:pt x="2135" y="0"/>
                </a:moveTo>
                <a:cubicBezTo>
                  <a:pt x="968" y="0"/>
                  <a:pt x="0" y="934"/>
                  <a:pt x="0" y="2135"/>
                </a:cubicBezTo>
                <a:cubicBezTo>
                  <a:pt x="0" y="3302"/>
                  <a:pt x="968" y="4270"/>
                  <a:pt x="2135" y="4270"/>
                </a:cubicBezTo>
                <a:cubicBezTo>
                  <a:pt x="3336" y="4270"/>
                  <a:pt x="4270" y="3302"/>
                  <a:pt x="4270" y="2135"/>
                </a:cubicBezTo>
                <a:cubicBezTo>
                  <a:pt x="4270" y="934"/>
                  <a:pt x="3336" y="0"/>
                  <a:pt x="2135" y="0"/>
                </a:cubicBezTo>
                <a:close/>
              </a:path>
            </a:pathLst>
          </a:custGeom>
          <a:solidFill>
            <a:srgbClr val="B6BAD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3" name="Google Shape;583;p27"/>
          <p:cNvSpPr/>
          <p:nvPr/>
        </p:nvSpPr>
        <p:spPr>
          <a:xfrm>
            <a:off x="10819875" y="3709445"/>
            <a:ext cx="122500" cy="123620"/>
          </a:xfrm>
          <a:custGeom>
            <a:avLst/>
            <a:gdLst/>
            <a:ahLst/>
            <a:cxnLst/>
            <a:rect l="l" t="t" r="r" b="b"/>
            <a:pathLst>
              <a:path w="3504" h="3536" extrusionOk="0">
                <a:moveTo>
                  <a:pt x="1735" y="0"/>
                </a:moveTo>
                <a:cubicBezTo>
                  <a:pt x="768" y="0"/>
                  <a:pt x="1" y="801"/>
                  <a:pt x="1" y="1768"/>
                </a:cubicBezTo>
                <a:cubicBezTo>
                  <a:pt x="1" y="2735"/>
                  <a:pt x="768" y="3536"/>
                  <a:pt x="1735" y="3536"/>
                </a:cubicBezTo>
                <a:cubicBezTo>
                  <a:pt x="2703" y="3536"/>
                  <a:pt x="3503" y="2735"/>
                  <a:pt x="3503" y="1768"/>
                </a:cubicBezTo>
                <a:cubicBezTo>
                  <a:pt x="3503" y="801"/>
                  <a:pt x="2703" y="0"/>
                  <a:pt x="1735" y="0"/>
                </a:cubicBezTo>
                <a:close/>
              </a:path>
            </a:pathLst>
          </a:custGeom>
          <a:solidFill>
            <a:srgbClr val="D0D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4" name="Google Shape;584;p27"/>
          <p:cNvSpPr/>
          <p:nvPr/>
        </p:nvSpPr>
        <p:spPr>
          <a:xfrm>
            <a:off x="10819875" y="3770067"/>
            <a:ext cx="122500" cy="62997"/>
          </a:xfrm>
          <a:custGeom>
            <a:avLst/>
            <a:gdLst/>
            <a:ahLst/>
            <a:cxnLst/>
            <a:rect l="l" t="t" r="r" b="b"/>
            <a:pathLst>
              <a:path w="3504" h="1802" extrusionOk="0">
                <a:moveTo>
                  <a:pt x="1" y="1"/>
                </a:moveTo>
                <a:cubicBezTo>
                  <a:pt x="1" y="1"/>
                  <a:pt x="1" y="34"/>
                  <a:pt x="1" y="34"/>
                </a:cubicBezTo>
                <a:cubicBezTo>
                  <a:pt x="1" y="1001"/>
                  <a:pt x="768" y="1802"/>
                  <a:pt x="1735" y="1802"/>
                </a:cubicBezTo>
                <a:cubicBezTo>
                  <a:pt x="2703" y="1802"/>
                  <a:pt x="3503" y="1001"/>
                  <a:pt x="3503" y="34"/>
                </a:cubicBezTo>
                <a:cubicBezTo>
                  <a:pt x="3503" y="34"/>
                  <a:pt x="3503" y="34"/>
                  <a:pt x="3503" y="1"/>
                </a:cubicBezTo>
                <a:cubicBezTo>
                  <a:pt x="3503" y="968"/>
                  <a:pt x="2703" y="1735"/>
                  <a:pt x="1735" y="1735"/>
                </a:cubicBezTo>
                <a:cubicBezTo>
                  <a:pt x="768" y="1735"/>
                  <a:pt x="1" y="968"/>
                  <a:pt x="1" y="1"/>
                </a:cubicBezTo>
                <a:close/>
              </a:path>
            </a:pathLst>
          </a:custGeom>
          <a:solidFill>
            <a:srgbClr val="E0F3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5" name="Google Shape;585;p27"/>
          <p:cNvSpPr/>
          <p:nvPr/>
        </p:nvSpPr>
        <p:spPr>
          <a:xfrm>
            <a:off x="7450562" y="3602231"/>
            <a:ext cx="91888" cy="42100"/>
          </a:xfrm>
          <a:custGeom>
            <a:avLst/>
            <a:gdLst/>
            <a:ahLst/>
            <a:cxnLst/>
            <a:rect l="l" t="t" r="r" b="b"/>
            <a:pathLst>
              <a:path w="2259" h="1035" extrusionOk="0">
                <a:moveTo>
                  <a:pt x="125" y="899"/>
                </a:moveTo>
                <a:lnTo>
                  <a:pt x="125" y="899"/>
                </a:lnTo>
                <a:cubicBezTo>
                  <a:pt x="132" y="943"/>
                  <a:pt x="142" y="989"/>
                  <a:pt x="157" y="1035"/>
                </a:cubicBezTo>
                <a:cubicBezTo>
                  <a:pt x="157" y="1001"/>
                  <a:pt x="157" y="1001"/>
                  <a:pt x="157" y="1001"/>
                </a:cubicBezTo>
                <a:cubicBezTo>
                  <a:pt x="144" y="967"/>
                  <a:pt x="133" y="933"/>
                  <a:pt x="125" y="899"/>
                </a:cubicBezTo>
                <a:close/>
                <a:moveTo>
                  <a:pt x="891" y="1"/>
                </a:moveTo>
                <a:cubicBezTo>
                  <a:pt x="329" y="1"/>
                  <a:pt x="1" y="409"/>
                  <a:pt x="125" y="899"/>
                </a:cubicBezTo>
                <a:lnTo>
                  <a:pt x="125" y="899"/>
                </a:lnTo>
                <a:cubicBezTo>
                  <a:pt x="49" y="429"/>
                  <a:pt x="373" y="67"/>
                  <a:pt x="891" y="67"/>
                </a:cubicBezTo>
                <a:cubicBezTo>
                  <a:pt x="1491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58" y="1"/>
                  <a:pt x="891" y="1"/>
                </a:cubicBezTo>
                <a:close/>
              </a:path>
            </a:pathLst>
          </a:custGeom>
          <a:solidFill>
            <a:srgbClr val="FFFF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6" name="Google Shape;586;p27"/>
          <p:cNvSpPr/>
          <p:nvPr/>
        </p:nvSpPr>
        <p:spPr>
          <a:xfrm>
            <a:off x="7607975" y="3602231"/>
            <a:ext cx="91849" cy="42100"/>
          </a:xfrm>
          <a:custGeom>
            <a:avLst/>
            <a:gdLst/>
            <a:ahLst/>
            <a:cxnLst/>
            <a:rect l="l" t="t" r="r" b="b"/>
            <a:pathLst>
              <a:path w="2258" h="1035" extrusionOk="0">
                <a:moveTo>
                  <a:pt x="124" y="899"/>
                </a:moveTo>
                <a:cubicBezTo>
                  <a:pt x="131" y="943"/>
                  <a:pt x="142" y="989"/>
                  <a:pt x="156" y="1035"/>
                </a:cubicBezTo>
                <a:cubicBezTo>
                  <a:pt x="156" y="1001"/>
                  <a:pt x="156" y="1001"/>
                  <a:pt x="156" y="1001"/>
                </a:cubicBezTo>
                <a:cubicBezTo>
                  <a:pt x="143" y="967"/>
                  <a:pt x="133" y="933"/>
                  <a:pt x="124" y="899"/>
                </a:cubicBezTo>
                <a:close/>
                <a:moveTo>
                  <a:pt x="890" y="1"/>
                </a:moveTo>
                <a:cubicBezTo>
                  <a:pt x="328" y="1"/>
                  <a:pt x="0" y="409"/>
                  <a:pt x="124" y="899"/>
                </a:cubicBezTo>
                <a:lnTo>
                  <a:pt x="124" y="899"/>
                </a:lnTo>
                <a:cubicBezTo>
                  <a:pt x="49" y="429"/>
                  <a:pt x="372" y="67"/>
                  <a:pt x="890" y="67"/>
                </a:cubicBezTo>
                <a:cubicBezTo>
                  <a:pt x="1490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57" y="1"/>
                  <a:pt x="890" y="1"/>
                </a:cubicBezTo>
                <a:close/>
              </a:path>
            </a:pathLst>
          </a:custGeom>
          <a:solidFill>
            <a:srgbClr val="FF528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7" name="Google Shape;587;p27"/>
          <p:cNvSpPr/>
          <p:nvPr/>
        </p:nvSpPr>
        <p:spPr>
          <a:xfrm>
            <a:off x="7765343" y="3602231"/>
            <a:ext cx="91888" cy="42100"/>
          </a:xfrm>
          <a:custGeom>
            <a:avLst/>
            <a:gdLst/>
            <a:ahLst/>
            <a:cxnLst/>
            <a:rect l="l" t="t" r="r" b="b"/>
            <a:pathLst>
              <a:path w="2259" h="1035" extrusionOk="0">
                <a:moveTo>
                  <a:pt x="124" y="899"/>
                </a:moveTo>
                <a:cubicBezTo>
                  <a:pt x="131" y="943"/>
                  <a:pt x="142" y="989"/>
                  <a:pt x="157" y="1035"/>
                </a:cubicBezTo>
                <a:cubicBezTo>
                  <a:pt x="157" y="1001"/>
                  <a:pt x="157" y="1001"/>
                  <a:pt x="157" y="1001"/>
                </a:cubicBezTo>
                <a:cubicBezTo>
                  <a:pt x="144" y="967"/>
                  <a:pt x="133" y="933"/>
                  <a:pt x="124" y="899"/>
                </a:cubicBezTo>
                <a:close/>
                <a:moveTo>
                  <a:pt x="890" y="1"/>
                </a:moveTo>
                <a:cubicBezTo>
                  <a:pt x="329" y="1"/>
                  <a:pt x="1" y="409"/>
                  <a:pt x="124" y="899"/>
                </a:cubicBezTo>
                <a:lnTo>
                  <a:pt x="124" y="899"/>
                </a:lnTo>
                <a:cubicBezTo>
                  <a:pt x="49" y="429"/>
                  <a:pt x="372" y="67"/>
                  <a:pt x="890" y="67"/>
                </a:cubicBezTo>
                <a:cubicBezTo>
                  <a:pt x="1491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91" y="1"/>
                  <a:pt x="890" y="1"/>
                </a:cubicBezTo>
                <a:close/>
              </a:path>
            </a:pathLst>
          </a:custGeom>
          <a:solidFill>
            <a:srgbClr val="45FF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8" name="Google Shape;588;p27"/>
          <p:cNvSpPr/>
          <p:nvPr/>
        </p:nvSpPr>
        <p:spPr>
          <a:xfrm>
            <a:off x="9467136" y="3103034"/>
            <a:ext cx="36" cy="69989"/>
          </a:xfrm>
          <a:custGeom>
            <a:avLst/>
            <a:gdLst/>
            <a:ahLst/>
            <a:cxnLst/>
            <a:rect l="l" t="t" r="r" b="b"/>
            <a:pathLst>
              <a:path w="1" h="2002" extrusionOk="0">
                <a:moveTo>
                  <a:pt x="0" y="2002"/>
                </a:moveTo>
                <a:lnTo>
                  <a:pt x="0" y="0"/>
                </a:lnTo>
              </a:path>
            </a:pathLst>
          </a:custGeom>
          <a:solidFill>
            <a:srgbClr val="1FFF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9" name="Google Shape;589;p27"/>
          <p:cNvSpPr/>
          <p:nvPr/>
        </p:nvSpPr>
        <p:spPr>
          <a:xfrm>
            <a:off x="10332429" y="3112728"/>
            <a:ext cx="143476" cy="43211"/>
          </a:xfrm>
          <a:custGeom>
            <a:avLst/>
            <a:gdLst/>
            <a:ahLst/>
            <a:cxnLst/>
            <a:rect l="l" t="t" r="r" b="b"/>
            <a:pathLst>
              <a:path w="4104" h="1236" extrusionOk="0">
                <a:moveTo>
                  <a:pt x="634" y="1"/>
                </a:moveTo>
                <a:cubicBezTo>
                  <a:pt x="301" y="1"/>
                  <a:pt x="0" y="268"/>
                  <a:pt x="0" y="601"/>
                </a:cubicBezTo>
                <a:cubicBezTo>
                  <a:pt x="0" y="968"/>
                  <a:pt x="301" y="1235"/>
                  <a:pt x="634" y="1235"/>
                </a:cubicBezTo>
                <a:lnTo>
                  <a:pt x="3470" y="1235"/>
                </a:lnTo>
                <a:cubicBezTo>
                  <a:pt x="3803" y="1235"/>
                  <a:pt x="4103" y="968"/>
                  <a:pt x="4103" y="601"/>
                </a:cubicBezTo>
                <a:cubicBezTo>
                  <a:pt x="4103" y="268"/>
                  <a:pt x="3803" y="1"/>
                  <a:pt x="3470" y="1"/>
                </a:cubicBezTo>
                <a:close/>
              </a:path>
            </a:pathLst>
          </a:custGeom>
          <a:solidFill>
            <a:srgbClr val="FF3ED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0" name="Google Shape;590;p27"/>
          <p:cNvSpPr/>
          <p:nvPr/>
        </p:nvSpPr>
        <p:spPr>
          <a:xfrm>
            <a:off x="10502684" y="3112728"/>
            <a:ext cx="143476" cy="43211"/>
          </a:xfrm>
          <a:custGeom>
            <a:avLst/>
            <a:gdLst/>
            <a:ahLst/>
            <a:cxnLst/>
            <a:rect l="l" t="t" r="r" b="b"/>
            <a:pathLst>
              <a:path w="4104" h="1236" extrusionOk="0">
                <a:moveTo>
                  <a:pt x="634" y="1"/>
                </a:moveTo>
                <a:cubicBezTo>
                  <a:pt x="301" y="1"/>
                  <a:pt x="1" y="268"/>
                  <a:pt x="1" y="601"/>
                </a:cubicBezTo>
                <a:cubicBezTo>
                  <a:pt x="1" y="968"/>
                  <a:pt x="301" y="1235"/>
                  <a:pt x="634" y="1235"/>
                </a:cubicBezTo>
                <a:lnTo>
                  <a:pt x="3470" y="1235"/>
                </a:lnTo>
                <a:cubicBezTo>
                  <a:pt x="3803" y="1235"/>
                  <a:pt x="4103" y="968"/>
                  <a:pt x="4103" y="601"/>
                </a:cubicBezTo>
                <a:cubicBezTo>
                  <a:pt x="4103" y="268"/>
                  <a:pt x="3803" y="1"/>
                  <a:pt x="3470" y="1"/>
                </a:cubicBezTo>
                <a:close/>
              </a:path>
            </a:pathLst>
          </a:custGeom>
          <a:solidFill>
            <a:srgbClr val="FF3ED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1" name="Google Shape;591;p27"/>
          <p:cNvSpPr/>
          <p:nvPr/>
        </p:nvSpPr>
        <p:spPr>
          <a:xfrm>
            <a:off x="10117847" y="3364615"/>
            <a:ext cx="929481" cy="43211"/>
          </a:xfrm>
          <a:custGeom>
            <a:avLst/>
            <a:gdLst/>
            <a:ahLst/>
            <a:cxnLst/>
            <a:rect l="l" t="t" r="r" b="b"/>
            <a:pathLst>
              <a:path w="26587" h="1236" extrusionOk="0">
                <a:moveTo>
                  <a:pt x="634" y="1"/>
                </a:moveTo>
                <a:cubicBezTo>
                  <a:pt x="301" y="1"/>
                  <a:pt x="1" y="268"/>
                  <a:pt x="1" y="601"/>
                </a:cubicBezTo>
                <a:cubicBezTo>
                  <a:pt x="1" y="968"/>
                  <a:pt x="301" y="1235"/>
                  <a:pt x="634" y="1235"/>
                </a:cubicBezTo>
                <a:lnTo>
                  <a:pt x="25953" y="1235"/>
                </a:lnTo>
                <a:cubicBezTo>
                  <a:pt x="26286" y="1235"/>
                  <a:pt x="26586" y="968"/>
                  <a:pt x="26586" y="601"/>
                </a:cubicBezTo>
                <a:cubicBezTo>
                  <a:pt x="26586" y="268"/>
                  <a:pt x="26286" y="1"/>
                  <a:pt x="25953" y="1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2" name="Google Shape;592;p27"/>
          <p:cNvSpPr/>
          <p:nvPr/>
        </p:nvSpPr>
        <p:spPr>
          <a:xfrm>
            <a:off x="10816379" y="3453276"/>
            <a:ext cx="181967" cy="44329"/>
          </a:xfrm>
          <a:custGeom>
            <a:avLst/>
            <a:gdLst/>
            <a:ahLst/>
            <a:cxnLst/>
            <a:rect l="l" t="t" r="r" b="b"/>
            <a:pathLst>
              <a:path w="5205" h="1268" extrusionOk="0">
                <a:moveTo>
                  <a:pt x="634" y="0"/>
                </a:moveTo>
                <a:cubicBezTo>
                  <a:pt x="267" y="0"/>
                  <a:pt x="1" y="300"/>
                  <a:pt x="1" y="634"/>
                </a:cubicBezTo>
                <a:cubicBezTo>
                  <a:pt x="1" y="1001"/>
                  <a:pt x="267" y="1268"/>
                  <a:pt x="634" y="1268"/>
                </a:cubicBezTo>
                <a:lnTo>
                  <a:pt x="4571" y="1268"/>
                </a:lnTo>
                <a:cubicBezTo>
                  <a:pt x="4937" y="1268"/>
                  <a:pt x="5204" y="1001"/>
                  <a:pt x="5204" y="634"/>
                </a:cubicBezTo>
                <a:cubicBezTo>
                  <a:pt x="5204" y="300"/>
                  <a:pt x="4937" y="0"/>
                  <a:pt x="4571" y="0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3" name="Google Shape;593;p27"/>
          <p:cNvSpPr/>
          <p:nvPr/>
        </p:nvSpPr>
        <p:spPr>
          <a:xfrm>
            <a:off x="10625147" y="3453276"/>
            <a:ext cx="164452" cy="44329"/>
          </a:xfrm>
          <a:custGeom>
            <a:avLst/>
            <a:gdLst/>
            <a:ahLst/>
            <a:cxnLst/>
            <a:rect l="l" t="t" r="r" b="b"/>
            <a:pathLst>
              <a:path w="4704" h="1268" extrusionOk="0">
                <a:moveTo>
                  <a:pt x="634" y="0"/>
                </a:moveTo>
                <a:cubicBezTo>
                  <a:pt x="300" y="0"/>
                  <a:pt x="0" y="300"/>
                  <a:pt x="0" y="634"/>
                </a:cubicBezTo>
                <a:cubicBezTo>
                  <a:pt x="0" y="1001"/>
                  <a:pt x="300" y="1268"/>
                  <a:pt x="634" y="1268"/>
                </a:cubicBezTo>
                <a:lnTo>
                  <a:pt x="4070" y="1268"/>
                </a:lnTo>
                <a:cubicBezTo>
                  <a:pt x="4437" y="1268"/>
                  <a:pt x="4703" y="1001"/>
                  <a:pt x="4703" y="634"/>
                </a:cubicBezTo>
                <a:cubicBezTo>
                  <a:pt x="4703" y="300"/>
                  <a:pt x="4403" y="0"/>
                  <a:pt x="4070" y="0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4" name="Google Shape;594;p27"/>
          <p:cNvSpPr/>
          <p:nvPr/>
        </p:nvSpPr>
        <p:spPr>
          <a:xfrm>
            <a:off x="10478211" y="2830532"/>
            <a:ext cx="866484" cy="727728"/>
          </a:xfrm>
          <a:custGeom>
            <a:avLst/>
            <a:gdLst/>
            <a:ahLst/>
            <a:cxnLst/>
            <a:rect l="l" t="t" r="r" b="b"/>
            <a:pathLst>
              <a:path w="24785" h="20816" extrusionOk="0">
                <a:moveTo>
                  <a:pt x="20815" y="0"/>
                </a:moveTo>
                <a:lnTo>
                  <a:pt x="0" y="20815"/>
                </a:lnTo>
                <a:lnTo>
                  <a:pt x="4303" y="20815"/>
                </a:lnTo>
                <a:lnTo>
                  <a:pt x="24584" y="534"/>
                </a:lnTo>
                <a:lnTo>
                  <a:pt x="24784" y="0"/>
                </a:lnTo>
                <a:close/>
              </a:path>
            </a:pathLst>
          </a:custGeom>
          <a:solidFill>
            <a:srgbClr val="E1F1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5" name="Google Shape;595;p27"/>
          <p:cNvSpPr/>
          <p:nvPr/>
        </p:nvSpPr>
        <p:spPr>
          <a:xfrm>
            <a:off x="6579067" y="1396086"/>
            <a:ext cx="3499375" cy="2271425"/>
          </a:xfrm>
          <a:custGeom>
            <a:avLst/>
            <a:gdLst/>
            <a:ahLst/>
            <a:cxnLst/>
            <a:rect l="l" t="t" r="r" b="b"/>
            <a:pathLst>
              <a:path w="86029" h="55841" extrusionOk="0">
                <a:moveTo>
                  <a:pt x="2102" y="1"/>
                </a:moveTo>
                <a:cubicBezTo>
                  <a:pt x="935" y="1"/>
                  <a:pt x="1" y="935"/>
                  <a:pt x="1" y="2102"/>
                </a:cubicBezTo>
                <a:lnTo>
                  <a:pt x="1" y="53739"/>
                </a:lnTo>
                <a:cubicBezTo>
                  <a:pt x="1" y="54907"/>
                  <a:pt x="935" y="55841"/>
                  <a:pt x="2102" y="55841"/>
                </a:cubicBezTo>
                <a:lnTo>
                  <a:pt x="83894" y="55841"/>
                </a:lnTo>
                <a:cubicBezTo>
                  <a:pt x="85062" y="55841"/>
                  <a:pt x="86029" y="54907"/>
                  <a:pt x="86029" y="53739"/>
                </a:cubicBezTo>
                <a:lnTo>
                  <a:pt x="86029" y="2102"/>
                </a:lnTo>
                <a:cubicBezTo>
                  <a:pt x="86029" y="935"/>
                  <a:pt x="85062" y="1"/>
                  <a:pt x="83894" y="1"/>
                </a:cubicBezTo>
                <a:close/>
              </a:path>
            </a:pathLst>
          </a:custGeom>
          <a:solidFill>
            <a:srgbClr val="B8B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6" name="Google Shape;596;p27"/>
          <p:cNvSpPr/>
          <p:nvPr/>
        </p:nvSpPr>
        <p:spPr>
          <a:xfrm>
            <a:off x="6579067" y="1396084"/>
            <a:ext cx="3499375" cy="366416"/>
          </a:xfrm>
          <a:custGeom>
            <a:avLst/>
            <a:gdLst/>
            <a:ahLst/>
            <a:cxnLst/>
            <a:rect l="l" t="t" r="r" b="b"/>
            <a:pathLst>
              <a:path w="86029" h="9008" extrusionOk="0">
                <a:moveTo>
                  <a:pt x="2436" y="1"/>
                </a:moveTo>
                <a:cubicBezTo>
                  <a:pt x="1102" y="1"/>
                  <a:pt x="1" y="1068"/>
                  <a:pt x="1" y="2436"/>
                </a:cubicBezTo>
                <a:lnTo>
                  <a:pt x="1" y="9007"/>
                </a:lnTo>
                <a:lnTo>
                  <a:pt x="86029" y="9007"/>
                </a:lnTo>
                <a:lnTo>
                  <a:pt x="86029" y="2436"/>
                </a:lnTo>
                <a:cubicBezTo>
                  <a:pt x="86029" y="1102"/>
                  <a:pt x="84928" y="1"/>
                  <a:pt x="83594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7" name="Google Shape;597;p27"/>
          <p:cNvSpPr/>
          <p:nvPr/>
        </p:nvSpPr>
        <p:spPr>
          <a:xfrm>
            <a:off x="6720209" y="1872345"/>
            <a:ext cx="3223911" cy="1675756"/>
          </a:xfrm>
          <a:custGeom>
            <a:avLst/>
            <a:gdLst/>
            <a:ahLst/>
            <a:cxnLst/>
            <a:rect l="l" t="t" r="r" b="b"/>
            <a:pathLst>
              <a:path w="79257" h="41197" extrusionOk="0">
                <a:moveTo>
                  <a:pt x="77522" y="41196"/>
                </a:moveTo>
                <a:lnTo>
                  <a:pt x="1735" y="41196"/>
                </a:lnTo>
                <a:cubicBezTo>
                  <a:pt x="767" y="41196"/>
                  <a:pt x="0" y="40429"/>
                  <a:pt x="0" y="39462"/>
                </a:cubicBezTo>
                <a:lnTo>
                  <a:pt x="0" y="1735"/>
                </a:lnTo>
                <a:cubicBezTo>
                  <a:pt x="0" y="768"/>
                  <a:pt x="767" y="0"/>
                  <a:pt x="1735" y="0"/>
                </a:cubicBezTo>
                <a:lnTo>
                  <a:pt x="77522" y="0"/>
                </a:lnTo>
                <a:cubicBezTo>
                  <a:pt x="78489" y="0"/>
                  <a:pt x="79257" y="768"/>
                  <a:pt x="79257" y="1735"/>
                </a:cubicBezTo>
                <a:lnTo>
                  <a:pt x="79257" y="39462"/>
                </a:lnTo>
                <a:cubicBezTo>
                  <a:pt x="79257" y="40429"/>
                  <a:pt x="78489" y="41196"/>
                  <a:pt x="77522" y="41196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8" name="Google Shape;598;p27"/>
          <p:cNvSpPr/>
          <p:nvPr/>
        </p:nvSpPr>
        <p:spPr>
          <a:xfrm>
            <a:off x="6813802" y="1970042"/>
            <a:ext cx="76025" cy="154693"/>
          </a:xfrm>
          <a:custGeom>
            <a:avLst/>
            <a:gdLst/>
            <a:ahLst/>
            <a:cxnLst/>
            <a:rect l="l" t="t" r="r" b="b"/>
            <a:pathLst>
              <a:path w="1869" h="3803" fill="none" extrusionOk="0">
                <a:moveTo>
                  <a:pt x="1869" y="0"/>
                </a:moveTo>
                <a:lnTo>
                  <a:pt x="1" y="1901"/>
                </a:lnTo>
                <a:lnTo>
                  <a:pt x="1869" y="3803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9" name="Google Shape;599;p27"/>
          <p:cNvSpPr/>
          <p:nvPr/>
        </p:nvSpPr>
        <p:spPr>
          <a:xfrm>
            <a:off x="7083795" y="1970042"/>
            <a:ext cx="77408" cy="154693"/>
          </a:xfrm>
          <a:custGeom>
            <a:avLst/>
            <a:gdLst/>
            <a:ahLst/>
            <a:cxnLst/>
            <a:rect l="l" t="t" r="r" b="b"/>
            <a:pathLst>
              <a:path w="1903" h="3803" fill="none" extrusionOk="0">
                <a:moveTo>
                  <a:pt x="1" y="0"/>
                </a:moveTo>
                <a:lnTo>
                  <a:pt x="1902" y="1901"/>
                </a:lnTo>
                <a:lnTo>
                  <a:pt x="1" y="3803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0" name="Google Shape;600;p27"/>
          <p:cNvSpPr/>
          <p:nvPr/>
        </p:nvSpPr>
        <p:spPr>
          <a:xfrm>
            <a:off x="6954899" y="1970041"/>
            <a:ext cx="61097" cy="168281"/>
          </a:xfrm>
          <a:custGeom>
            <a:avLst/>
            <a:gdLst/>
            <a:ahLst/>
            <a:cxnLst/>
            <a:rect l="l" t="t" r="r" b="b"/>
            <a:pathLst>
              <a:path w="1502" h="4137" fill="none" extrusionOk="0">
                <a:moveTo>
                  <a:pt x="1" y="4136"/>
                </a:moveTo>
                <a:lnTo>
                  <a:pt x="1502" y="0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1" name="Google Shape;601;p27"/>
          <p:cNvSpPr/>
          <p:nvPr/>
        </p:nvSpPr>
        <p:spPr>
          <a:xfrm>
            <a:off x="7220831" y="2117895"/>
            <a:ext cx="43484" cy="43484"/>
          </a:xfrm>
          <a:custGeom>
            <a:avLst/>
            <a:gdLst/>
            <a:ahLst/>
            <a:cxnLst/>
            <a:rect l="l" t="t" r="r" b="b"/>
            <a:pathLst>
              <a:path w="1069" h="1069" extrusionOk="0">
                <a:moveTo>
                  <a:pt x="535" y="1"/>
                </a:moveTo>
                <a:cubicBezTo>
                  <a:pt x="234" y="1"/>
                  <a:pt x="1" y="234"/>
                  <a:pt x="1" y="535"/>
                </a:cubicBezTo>
                <a:cubicBezTo>
                  <a:pt x="1" y="802"/>
                  <a:pt x="234" y="1068"/>
                  <a:pt x="535" y="1068"/>
                </a:cubicBezTo>
                <a:cubicBezTo>
                  <a:pt x="835" y="1068"/>
                  <a:pt x="1068" y="802"/>
                  <a:pt x="1068" y="535"/>
                </a:cubicBezTo>
                <a:cubicBezTo>
                  <a:pt x="1068" y="234"/>
                  <a:pt x="835" y="1"/>
                  <a:pt x="535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2" name="Google Shape;602;p27"/>
          <p:cNvSpPr/>
          <p:nvPr/>
        </p:nvSpPr>
        <p:spPr>
          <a:xfrm>
            <a:off x="7284613" y="2117895"/>
            <a:ext cx="43444" cy="43484"/>
          </a:xfrm>
          <a:custGeom>
            <a:avLst/>
            <a:gdLst/>
            <a:ahLst/>
            <a:cxnLst/>
            <a:rect l="l" t="t" r="r" b="b"/>
            <a:pathLst>
              <a:path w="1068" h="1069" extrusionOk="0">
                <a:moveTo>
                  <a:pt x="534" y="1"/>
                </a:moveTo>
                <a:cubicBezTo>
                  <a:pt x="267" y="1"/>
                  <a:pt x="0" y="234"/>
                  <a:pt x="0" y="535"/>
                </a:cubicBezTo>
                <a:cubicBezTo>
                  <a:pt x="0" y="802"/>
                  <a:pt x="267" y="1068"/>
                  <a:pt x="534" y="1068"/>
                </a:cubicBezTo>
                <a:cubicBezTo>
                  <a:pt x="834" y="1068"/>
                  <a:pt x="1068" y="802"/>
                  <a:pt x="1068" y="535"/>
                </a:cubicBezTo>
                <a:cubicBezTo>
                  <a:pt x="1068" y="234"/>
                  <a:pt x="834" y="1"/>
                  <a:pt x="534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3" name="Google Shape;603;p27"/>
          <p:cNvSpPr/>
          <p:nvPr/>
        </p:nvSpPr>
        <p:spPr>
          <a:xfrm>
            <a:off x="7375521" y="2117895"/>
            <a:ext cx="43444" cy="43484"/>
          </a:xfrm>
          <a:custGeom>
            <a:avLst/>
            <a:gdLst/>
            <a:ahLst/>
            <a:cxnLst/>
            <a:rect l="l" t="t" r="r" b="b"/>
            <a:pathLst>
              <a:path w="1068" h="1069" extrusionOk="0">
                <a:moveTo>
                  <a:pt x="534" y="1"/>
                </a:moveTo>
                <a:cubicBezTo>
                  <a:pt x="234" y="1"/>
                  <a:pt x="0" y="234"/>
                  <a:pt x="0" y="535"/>
                </a:cubicBezTo>
                <a:cubicBezTo>
                  <a:pt x="0" y="802"/>
                  <a:pt x="234" y="1068"/>
                  <a:pt x="534" y="1068"/>
                </a:cubicBezTo>
                <a:cubicBezTo>
                  <a:pt x="834" y="1068"/>
                  <a:pt x="1068" y="802"/>
                  <a:pt x="1068" y="535"/>
                </a:cubicBezTo>
                <a:cubicBezTo>
                  <a:pt x="1068" y="234"/>
                  <a:pt x="834" y="1"/>
                  <a:pt x="534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4" name="Google Shape;604;p27"/>
          <p:cNvSpPr/>
          <p:nvPr/>
        </p:nvSpPr>
        <p:spPr>
          <a:xfrm>
            <a:off x="6851792" y="2295644"/>
            <a:ext cx="2316212" cy="41"/>
          </a:xfrm>
          <a:custGeom>
            <a:avLst/>
            <a:gdLst/>
            <a:ahLst/>
            <a:cxnLst/>
            <a:rect l="l" t="t" r="r" b="b"/>
            <a:pathLst>
              <a:path w="56942" h="1" fill="none" extrusionOk="0">
                <a:moveTo>
                  <a:pt x="1" y="1"/>
                </a:moveTo>
                <a:lnTo>
                  <a:pt x="56941" y="1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5" name="Google Shape;605;p27"/>
          <p:cNvSpPr/>
          <p:nvPr/>
        </p:nvSpPr>
        <p:spPr>
          <a:xfrm>
            <a:off x="9307595" y="2295644"/>
            <a:ext cx="179140" cy="41"/>
          </a:xfrm>
          <a:custGeom>
            <a:avLst/>
            <a:gdLst/>
            <a:ahLst/>
            <a:cxnLst/>
            <a:rect l="l" t="t" r="r" b="b"/>
            <a:pathLst>
              <a:path w="4404" h="1" fill="none" extrusionOk="0">
                <a:moveTo>
                  <a:pt x="0" y="1"/>
                </a:moveTo>
                <a:lnTo>
                  <a:pt x="4403" y="1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6" name="Google Shape;606;p27"/>
          <p:cNvSpPr/>
          <p:nvPr/>
        </p:nvSpPr>
        <p:spPr>
          <a:xfrm>
            <a:off x="9585728" y="2295644"/>
            <a:ext cx="227993" cy="41"/>
          </a:xfrm>
          <a:custGeom>
            <a:avLst/>
            <a:gdLst/>
            <a:ahLst/>
            <a:cxnLst/>
            <a:rect l="l" t="t" r="r" b="b"/>
            <a:pathLst>
              <a:path w="5605" h="1" fill="none" extrusionOk="0">
                <a:moveTo>
                  <a:pt x="0" y="1"/>
                </a:moveTo>
                <a:lnTo>
                  <a:pt x="5604" y="1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7" name="Google Shape;607;p27"/>
          <p:cNvSpPr/>
          <p:nvPr/>
        </p:nvSpPr>
        <p:spPr>
          <a:xfrm>
            <a:off x="6851791" y="2477458"/>
            <a:ext cx="1449188" cy="41"/>
          </a:xfrm>
          <a:custGeom>
            <a:avLst/>
            <a:gdLst/>
            <a:ahLst/>
            <a:cxnLst/>
            <a:rect l="l" t="t" r="r" b="b"/>
            <a:pathLst>
              <a:path w="35627" h="1" fill="none" extrusionOk="0">
                <a:moveTo>
                  <a:pt x="1" y="1"/>
                </a:moveTo>
                <a:lnTo>
                  <a:pt x="35626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8" name="Google Shape;608;p27"/>
          <p:cNvSpPr/>
          <p:nvPr/>
        </p:nvSpPr>
        <p:spPr>
          <a:xfrm>
            <a:off x="8515217" y="2477458"/>
            <a:ext cx="260575" cy="41"/>
          </a:xfrm>
          <a:custGeom>
            <a:avLst/>
            <a:gdLst/>
            <a:ahLst/>
            <a:cxnLst/>
            <a:rect l="l" t="t" r="r" b="b"/>
            <a:pathLst>
              <a:path w="6406" h="1" fill="none" extrusionOk="0">
                <a:moveTo>
                  <a:pt x="1" y="1"/>
                </a:moveTo>
                <a:lnTo>
                  <a:pt x="6405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9" name="Google Shape;609;p27"/>
          <p:cNvSpPr/>
          <p:nvPr/>
        </p:nvSpPr>
        <p:spPr>
          <a:xfrm>
            <a:off x="8070195" y="2581953"/>
            <a:ext cx="705620" cy="41"/>
          </a:xfrm>
          <a:custGeom>
            <a:avLst/>
            <a:gdLst/>
            <a:ahLst/>
            <a:cxnLst/>
            <a:rect l="l" t="t" r="r" b="b"/>
            <a:pathLst>
              <a:path w="17347" h="1" fill="none" extrusionOk="0">
                <a:moveTo>
                  <a:pt x="17346" y="0"/>
                </a:moveTo>
                <a:lnTo>
                  <a:pt x="0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0" name="Google Shape;610;p27"/>
          <p:cNvSpPr/>
          <p:nvPr/>
        </p:nvSpPr>
        <p:spPr>
          <a:xfrm>
            <a:off x="7831395" y="2581953"/>
            <a:ext cx="142532" cy="41"/>
          </a:xfrm>
          <a:custGeom>
            <a:avLst/>
            <a:gdLst/>
            <a:ahLst/>
            <a:cxnLst/>
            <a:rect l="l" t="t" r="r" b="b"/>
            <a:pathLst>
              <a:path w="3504" h="1" fill="none" extrusionOk="0">
                <a:moveTo>
                  <a:pt x="3503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1" name="Google Shape;611;p27"/>
          <p:cNvSpPr/>
          <p:nvPr/>
        </p:nvSpPr>
        <p:spPr>
          <a:xfrm>
            <a:off x="7576325" y="2581953"/>
            <a:ext cx="142491" cy="41"/>
          </a:xfrm>
          <a:custGeom>
            <a:avLst/>
            <a:gdLst/>
            <a:ahLst/>
            <a:cxnLst/>
            <a:rect l="l" t="t" r="r" b="b"/>
            <a:pathLst>
              <a:path w="3503" h="1" fill="none" extrusionOk="0">
                <a:moveTo>
                  <a:pt x="3503" y="0"/>
                </a:moveTo>
                <a:lnTo>
                  <a:pt x="0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2" name="Google Shape;612;p27"/>
          <p:cNvSpPr/>
          <p:nvPr/>
        </p:nvSpPr>
        <p:spPr>
          <a:xfrm>
            <a:off x="7322599" y="2581953"/>
            <a:ext cx="141148" cy="41"/>
          </a:xfrm>
          <a:custGeom>
            <a:avLst/>
            <a:gdLst/>
            <a:ahLst/>
            <a:cxnLst/>
            <a:rect l="l" t="t" r="r" b="b"/>
            <a:pathLst>
              <a:path w="3470" h="1" fill="none" extrusionOk="0">
                <a:moveTo>
                  <a:pt x="3470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3" name="Google Shape;613;p27"/>
          <p:cNvSpPr/>
          <p:nvPr/>
        </p:nvSpPr>
        <p:spPr>
          <a:xfrm>
            <a:off x="7067529" y="2581953"/>
            <a:ext cx="141148" cy="41"/>
          </a:xfrm>
          <a:custGeom>
            <a:avLst/>
            <a:gdLst/>
            <a:ahLst/>
            <a:cxnLst/>
            <a:rect l="l" t="t" r="r" b="b"/>
            <a:pathLst>
              <a:path w="3470" h="1" fill="none" extrusionOk="0">
                <a:moveTo>
                  <a:pt x="3470" y="0"/>
                </a:moveTo>
                <a:lnTo>
                  <a:pt x="0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4" name="Google Shape;614;p27"/>
          <p:cNvSpPr/>
          <p:nvPr/>
        </p:nvSpPr>
        <p:spPr>
          <a:xfrm>
            <a:off x="7067527" y="2709468"/>
            <a:ext cx="2196784" cy="41"/>
          </a:xfrm>
          <a:custGeom>
            <a:avLst/>
            <a:gdLst/>
            <a:ahLst/>
            <a:cxnLst/>
            <a:rect l="l" t="t" r="r" b="b"/>
            <a:pathLst>
              <a:path w="54006" h="1" fill="none" extrusionOk="0">
                <a:moveTo>
                  <a:pt x="54006" y="1"/>
                </a:moveTo>
                <a:lnTo>
                  <a:pt x="0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5" name="Google Shape;615;p27"/>
          <p:cNvSpPr/>
          <p:nvPr/>
        </p:nvSpPr>
        <p:spPr>
          <a:xfrm>
            <a:off x="6851791" y="2581953"/>
            <a:ext cx="51620" cy="4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6" name="Google Shape;616;p27"/>
          <p:cNvSpPr/>
          <p:nvPr/>
        </p:nvSpPr>
        <p:spPr>
          <a:xfrm>
            <a:off x="6851791" y="2709468"/>
            <a:ext cx="51620" cy="4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1"/>
                </a:moveTo>
                <a:lnTo>
                  <a:pt x="1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7" name="Google Shape;617;p27"/>
          <p:cNvSpPr/>
          <p:nvPr/>
        </p:nvSpPr>
        <p:spPr>
          <a:xfrm>
            <a:off x="6851791" y="2837021"/>
            <a:ext cx="51620" cy="4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8" name="Google Shape;618;p27"/>
          <p:cNvSpPr/>
          <p:nvPr/>
        </p:nvSpPr>
        <p:spPr>
          <a:xfrm>
            <a:off x="6851791" y="2964536"/>
            <a:ext cx="51620" cy="4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1"/>
                </a:moveTo>
                <a:lnTo>
                  <a:pt x="1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9" name="Google Shape;619;p27"/>
          <p:cNvSpPr/>
          <p:nvPr/>
        </p:nvSpPr>
        <p:spPr>
          <a:xfrm>
            <a:off x="9397119" y="2709468"/>
            <a:ext cx="302635" cy="41"/>
          </a:xfrm>
          <a:custGeom>
            <a:avLst/>
            <a:gdLst/>
            <a:ahLst/>
            <a:cxnLst/>
            <a:rect l="l" t="t" r="r" b="b"/>
            <a:pathLst>
              <a:path w="7440" h="1" fill="none" extrusionOk="0">
                <a:moveTo>
                  <a:pt x="1" y="1"/>
                </a:moveTo>
                <a:lnTo>
                  <a:pt x="7439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0" name="Google Shape;620;p27"/>
          <p:cNvSpPr/>
          <p:nvPr/>
        </p:nvSpPr>
        <p:spPr>
          <a:xfrm>
            <a:off x="7062120" y="2837021"/>
            <a:ext cx="607913" cy="4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0"/>
                </a:moveTo>
                <a:lnTo>
                  <a:pt x="14944" y="0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1" name="Google Shape;621;p27"/>
          <p:cNvSpPr/>
          <p:nvPr/>
        </p:nvSpPr>
        <p:spPr>
          <a:xfrm>
            <a:off x="7062120" y="2967261"/>
            <a:ext cx="607913" cy="4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1"/>
                </a:moveTo>
                <a:lnTo>
                  <a:pt x="14944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2" name="Google Shape;622;p27"/>
          <p:cNvSpPr/>
          <p:nvPr/>
        </p:nvSpPr>
        <p:spPr>
          <a:xfrm>
            <a:off x="7062120" y="3098885"/>
            <a:ext cx="607913" cy="4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0"/>
                </a:moveTo>
                <a:lnTo>
                  <a:pt x="14944" y="0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3" name="Google Shape;623;p27"/>
          <p:cNvSpPr/>
          <p:nvPr/>
        </p:nvSpPr>
        <p:spPr>
          <a:xfrm>
            <a:off x="7062120" y="3229125"/>
            <a:ext cx="607913" cy="4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1"/>
                </a:moveTo>
                <a:lnTo>
                  <a:pt x="14944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4" name="Google Shape;624;p27"/>
          <p:cNvSpPr/>
          <p:nvPr/>
        </p:nvSpPr>
        <p:spPr>
          <a:xfrm>
            <a:off x="8070195" y="3229125"/>
            <a:ext cx="1237508" cy="41"/>
          </a:xfrm>
          <a:custGeom>
            <a:avLst/>
            <a:gdLst/>
            <a:ahLst/>
            <a:cxnLst/>
            <a:rect l="l" t="t" r="r" b="b"/>
            <a:pathLst>
              <a:path w="30423" h="1" fill="none" extrusionOk="0">
                <a:moveTo>
                  <a:pt x="0" y="1"/>
                </a:moveTo>
                <a:lnTo>
                  <a:pt x="30422" y="1"/>
                </a:lnTo>
              </a:path>
            </a:pathLst>
          </a:custGeom>
          <a:noFill/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5" name="Google Shape;625;p27"/>
          <p:cNvSpPr/>
          <p:nvPr/>
        </p:nvSpPr>
        <p:spPr>
          <a:xfrm>
            <a:off x="8804209" y="3098885"/>
            <a:ext cx="503455" cy="41"/>
          </a:xfrm>
          <a:custGeom>
            <a:avLst/>
            <a:gdLst/>
            <a:ahLst/>
            <a:cxnLst/>
            <a:rect l="l" t="t" r="r" b="b"/>
            <a:pathLst>
              <a:path w="12377" h="1" fill="none" extrusionOk="0">
                <a:moveTo>
                  <a:pt x="1" y="0"/>
                </a:moveTo>
                <a:lnTo>
                  <a:pt x="12376" y="0"/>
                </a:lnTo>
              </a:path>
            </a:pathLst>
          </a:custGeom>
          <a:noFill/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6" name="Google Shape;626;p27"/>
          <p:cNvSpPr/>
          <p:nvPr/>
        </p:nvSpPr>
        <p:spPr>
          <a:xfrm>
            <a:off x="9108129" y="2964536"/>
            <a:ext cx="199519" cy="41"/>
          </a:xfrm>
          <a:custGeom>
            <a:avLst/>
            <a:gdLst/>
            <a:ahLst/>
            <a:cxnLst/>
            <a:rect l="l" t="t" r="r" b="b"/>
            <a:pathLst>
              <a:path w="4905" h="1" fill="none" extrusionOk="0">
                <a:moveTo>
                  <a:pt x="1" y="1"/>
                </a:moveTo>
                <a:lnTo>
                  <a:pt x="4904" y="1"/>
                </a:lnTo>
              </a:path>
            </a:pathLst>
          </a:custGeom>
          <a:noFill/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7" name="Google Shape;627;p27"/>
          <p:cNvSpPr/>
          <p:nvPr/>
        </p:nvSpPr>
        <p:spPr>
          <a:xfrm>
            <a:off x="10058376" y="1747162"/>
            <a:ext cx="1485732" cy="2312535"/>
          </a:xfrm>
          <a:custGeom>
            <a:avLst/>
            <a:gdLst/>
            <a:ahLst/>
            <a:cxnLst/>
            <a:rect l="l" t="t" r="r" b="b"/>
            <a:pathLst>
              <a:path w="42498" h="66148" extrusionOk="0">
                <a:moveTo>
                  <a:pt x="2169" y="1"/>
                </a:moveTo>
                <a:cubicBezTo>
                  <a:pt x="968" y="1"/>
                  <a:pt x="0" y="968"/>
                  <a:pt x="0" y="2169"/>
                </a:cubicBezTo>
                <a:lnTo>
                  <a:pt x="0" y="63980"/>
                </a:lnTo>
                <a:cubicBezTo>
                  <a:pt x="0" y="65181"/>
                  <a:pt x="968" y="66148"/>
                  <a:pt x="2169" y="66148"/>
                </a:cubicBezTo>
                <a:lnTo>
                  <a:pt x="40329" y="66148"/>
                </a:lnTo>
                <a:cubicBezTo>
                  <a:pt x="41530" y="66148"/>
                  <a:pt x="42497" y="65181"/>
                  <a:pt x="42497" y="63980"/>
                </a:cubicBezTo>
                <a:lnTo>
                  <a:pt x="42497" y="2169"/>
                </a:lnTo>
                <a:cubicBezTo>
                  <a:pt x="42497" y="968"/>
                  <a:pt x="41530" y="1"/>
                  <a:pt x="40329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628" name="Google Shape;628;p27"/>
          <p:cNvSpPr/>
          <p:nvPr/>
        </p:nvSpPr>
        <p:spPr>
          <a:xfrm>
            <a:off x="10058376" y="1747162"/>
            <a:ext cx="1485732" cy="209935"/>
          </a:xfrm>
          <a:custGeom>
            <a:avLst/>
            <a:gdLst/>
            <a:ahLst/>
            <a:cxnLst/>
            <a:rect l="l" t="t" r="r" b="b"/>
            <a:pathLst>
              <a:path w="42498" h="6005" extrusionOk="0">
                <a:moveTo>
                  <a:pt x="1635" y="1"/>
                </a:moveTo>
                <a:cubicBezTo>
                  <a:pt x="734" y="1"/>
                  <a:pt x="0" y="734"/>
                  <a:pt x="0" y="1635"/>
                </a:cubicBezTo>
                <a:lnTo>
                  <a:pt x="0" y="6005"/>
                </a:lnTo>
                <a:lnTo>
                  <a:pt x="42497" y="6005"/>
                </a:lnTo>
                <a:lnTo>
                  <a:pt x="42497" y="1635"/>
                </a:lnTo>
                <a:cubicBezTo>
                  <a:pt x="42497" y="734"/>
                  <a:pt x="41764" y="1"/>
                  <a:pt x="408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9" name="Google Shape;629;p27"/>
          <p:cNvSpPr/>
          <p:nvPr/>
        </p:nvSpPr>
        <p:spPr>
          <a:xfrm>
            <a:off x="10138856" y="2020059"/>
            <a:ext cx="1328271" cy="1970836"/>
          </a:xfrm>
          <a:custGeom>
            <a:avLst/>
            <a:gdLst/>
            <a:ahLst/>
            <a:cxnLst/>
            <a:rect l="l" t="t" r="r" b="b"/>
            <a:pathLst>
              <a:path w="37994" h="56374" extrusionOk="0">
                <a:moveTo>
                  <a:pt x="36259" y="56374"/>
                </a:moveTo>
                <a:lnTo>
                  <a:pt x="1768" y="56374"/>
                </a:lnTo>
                <a:cubicBezTo>
                  <a:pt x="801" y="56374"/>
                  <a:pt x="0" y="55607"/>
                  <a:pt x="0" y="54639"/>
                </a:cubicBezTo>
                <a:lnTo>
                  <a:pt x="0" y="1735"/>
                </a:lnTo>
                <a:cubicBezTo>
                  <a:pt x="0" y="767"/>
                  <a:pt x="801" y="0"/>
                  <a:pt x="1768" y="0"/>
                </a:cubicBezTo>
                <a:lnTo>
                  <a:pt x="36259" y="0"/>
                </a:lnTo>
                <a:cubicBezTo>
                  <a:pt x="37227" y="0"/>
                  <a:pt x="37994" y="767"/>
                  <a:pt x="37994" y="1735"/>
                </a:cubicBezTo>
                <a:lnTo>
                  <a:pt x="37994" y="54639"/>
                </a:lnTo>
                <a:cubicBezTo>
                  <a:pt x="37994" y="55607"/>
                  <a:pt x="37227" y="56374"/>
                  <a:pt x="36259" y="56374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0" name="Google Shape;630;p27"/>
          <p:cNvSpPr/>
          <p:nvPr/>
        </p:nvSpPr>
        <p:spPr>
          <a:xfrm>
            <a:off x="10463038" y="1817115"/>
            <a:ext cx="71179" cy="36219"/>
          </a:xfrm>
          <a:custGeom>
            <a:avLst/>
            <a:gdLst/>
            <a:ahLst/>
            <a:cxnLst/>
            <a:rect l="l" t="t" r="r" b="b"/>
            <a:pathLst>
              <a:path w="2036" h="1036" extrusionOk="0">
                <a:moveTo>
                  <a:pt x="1001" y="1"/>
                </a:moveTo>
                <a:cubicBezTo>
                  <a:pt x="434" y="1"/>
                  <a:pt x="0" y="435"/>
                  <a:pt x="0" y="1002"/>
                </a:cubicBezTo>
                <a:lnTo>
                  <a:pt x="0" y="1035"/>
                </a:lnTo>
                <a:cubicBezTo>
                  <a:pt x="0" y="468"/>
                  <a:pt x="434" y="1"/>
                  <a:pt x="1001" y="1"/>
                </a:cubicBezTo>
                <a:close/>
                <a:moveTo>
                  <a:pt x="1001" y="1"/>
                </a:moveTo>
                <a:cubicBezTo>
                  <a:pt x="1568" y="1"/>
                  <a:pt x="2035" y="468"/>
                  <a:pt x="2035" y="1035"/>
                </a:cubicBezTo>
                <a:lnTo>
                  <a:pt x="2035" y="1002"/>
                </a:lnTo>
                <a:cubicBezTo>
                  <a:pt x="2035" y="435"/>
                  <a:pt x="1568" y="1"/>
                  <a:pt x="1001" y="1"/>
                </a:cubicBezTo>
                <a:close/>
              </a:path>
            </a:pathLst>
          </a:custGeom>
          <a:solidFill>
            <a:srgbClr val="84FA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1" name="Google Shape;631;p27"/>
          <p:cNvSpPr/>
          <p:nvPr/>
        </p:nvSpPr>
        <p:spPr>
          <a:xfrm>
            <a:off x="10202974" y="2250932"/>
            <a:ext cx="943465" cy="22201"/>
          </a:xfrm>
          <a:custGeom>
            <a:avLst/>
            <a:gdLst/>
            <a:ahLst/>
            <a:cxnLst/>
            <a:rect l="l" t="t" r="r" b="b"/>
            <a:pathLst>
              <a:path w="26987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5"/>
                  <a:pt x="334" y="635"/>
                </a:cubicBezTo>
                <a:lnTo>
                  <a:pt x="26686" y="635"/>
                </a:lnTo>
                <a:cubicBezTo>
                  <a:pt x="26853" y="635"/>
                  <a:pt x="26987" y="501"/>
                  <a:pt x="26987" y="301"/>
                </a:cubicBezTo>
                <a:cubicBezTo>
                  <a:pt x="26987" y="134"/>
                  <a:pt x="26853" y="1"/>
                  <a:pt x="2668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2" name="Google Shape;632;p27"/>
          <p:cNvSpPr/>
          <p:nvPr/>
        </p:nvSpPr>
        <p:spPr>
          <a:xfrm>
            <a:off x="11204714" y="2250932"/>
            <a:ext cx="91001" cy="22201"/>
          </a:xfrm>
          <a:custGeom>
            <a:avLst/>
            <a:gdLst/>
            <a:ahLst/>
            <a:cxnLst/>
            <a:rect l="l" t="t" r="r" b="b"/>
            <a:pathLst>
              <a:path w="2603" h="635" extrusionOk="0">
                <a:moveTo>
                  <a:pt x="301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5"/>
                  <a:pt x="301" y="635"/>
                </a:cubicBezTo>
                <a:lnTo>
                  <a:pt x="2269" y="635"/>
                </a:lnTo>
                <a:cubicBezTo>
                  <a:pt x="2436" y="635"/>
                  <a:pt x="2602" y="501"/>
                  <a:pt x="2602" y="301"/>
                </a:cubicBezTo>
                <a:cubicBezTo>
                  <a:pt x="2602" y="134"/>
                  <a:pt x="2436" y="1"/>
                  <a:pt x="2269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3" name="Google Shape;633;p27"/>
          <p:cNvSpPr/>
          <p:nvPr/>
        </p:nvSpPr>
        <p:spPr>
          <a:xfrm>
            <a:off x="11330671" y="2250932"/>
            <a:ext cx="73487" cy="22201"/>
          </a:xfrm>
          <a:custGeom>
            <a:avLst/>
            <a:gdLst/>
            <a:ahLst/>
            <a:cxnLst/>
            <a:rect l="l" t="t" r="r" b="b"/>
            <a:pathLst>
              <a:path w="2102" h="635" extrusionOk="0">
                <a:moveTo>
                  <a:pt x="300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5"/>
                  <a:pt x="300" y="635"/>
                </a:cubicBezTo>
                <a:lnTo>
                  <a:pt x="1768" y="635"/>
                </a:lnTo>
                <a:cubicBezTo>
                  <a:pt x="1968" y="635"/>
                  <a:pt x="2102" y="501"/>
                  <a:pt x="2102" y="301"/>
                </a:cubicBezTo>
                <a:cubicBezTo>
                  <a:pt x="2102" y="134"/>
                  <a:pt x="1968" y="1"/>
                  <a:pt x="1768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4" name="Google Shape;634;p27"/>
          <p:cNvSpPr/>
          <p:nvPr/>
        </p:nvSpPr>
        <p:spPr>
          <a:xfrm>
            <a:off x="10202971" y="2354728"/>
            <a:ext cx="539993" cy="22201"/>
          </a:xfrm>
          <a:custGeom>
            <a:avLst/>
            <a:gdLst/>
            <a:ahLst/>
            <a:cxnLst/>
            <a:rect l="l" t="t" r="r" b="b"/>
            <a:pathLst>
              <a:path w="15446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15112" y="634"/>
                </a:lnTo>
                <a:cubicBezTo>
                  <a:pt x="15312" y="634"/>
                  <a:pt x="15445" y="501"/>
                  <a:pt x="15445" y="334"/>
                </a:cubicBezTo>
                <a:cubicBezTo>
                  <a:pt x="15445" y="134"/>
                  <a:pt x="15312" y="1"/>
                  <a:pt x="15112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5" name="Google Shape;635;p27"/>
          <p:cNvSpPr/>
          <p:nvPr/>
        </p:nvSpPr>
        <p:spPr>
          <a:xfrm>
            <a:off x="10752226" y="2354728"/>
            <a:ext cx="170325" cy="22201"/>
          </a:xfrm>
          <a:custGeom>
            <a:avLst/>
            <a:gdLst/>
            <a:ahLst/>
            <a:cxnLst/>
            <a:rect l="l" t="t" r="r" b="b"/>
            <a:pathLst>
              <a:path w="4872" h="635" extrusionOk="0">
                <a:moveTo>
                  <a:pt x="301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01" y="634"/>
                </a:cubicBezTo>
                <a:lnTo>
                  <a:pt x="4571" y="634"/>
                </a:lnTo>
                <a:cubicBezTo>
                  <a:pt x="4738" y="634"/>
                  <a:pt x="4871" y="501"/>
                  <a:pt x="4871" y="334"/>
                </a:cubicBezTo>
                <a:cubicBezTo>
                  <a:pt x="4871" y="134"/>
                  <a:pt x="4738" y="1"/>
                  <a:pt x="4571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6" name="Google Shape;636;p27"/>
          <p:cNvSpPr/>
          <p:nvPr/>
        </p:nvSpPr>
        <p:spPr>
          <a:xfrm>
            <a:off x="10808233" y="2414197"/>
            <a:ext cx="114319" cy="23353"/>
          </a:xfrm>
          <a:custGeom>
            <a:avLst/>
            <a:gdLst/>
            <a:ahLst/>
            <a:cxnLst/>
            <a:rect l="l" t="t" r="r" b="b"/>
            <a:pathLst>
              <a:path w="3270" h="668" extrusionOk="0">
                <a:moveTo>
                  <a:pt x="334" y="1"/>
                </a:moveTo>
                <a:cubicBezTo>
                  <a:pt x="134" y="1"/>
                  <a:pt x="0" y="168"/>
                  <a:pt x="0" y="334"/>
                </a:cubicBezTo>
                <a:cubicBezTo>
                  <a:pt x="0" y="535"/>
                  <a:pt x="134" y="668"/>
                  <a:pt x="334" y="668"/>
                </a:cubicBezTo>
                <a:lnTo>
                  <a:pt x="2969" y="668"/>
                </a:lnTo>
                <a:cubicBezTo>
                  <a:pt x="3136" y="668"/>
                  <a:pt x="3269" y="501"/>
                  <a:pt x="3269" y="334"/>
                </a:cubicBezTo>
                <a:cubicBezTo>
                  <a:pt x="3269" y="168"/>
                  <a:pt x="3136" y="1"/>
                  <a:pt x="2969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7" name="Google Shape;637;p27"/>
          <p:cNvSpPr/>
          <p:nvPr/>
        </p:nvSpPr>
        <p:spPr>
          <a:xfrm>
            <a:off x="10752227" y="2414197"/>
            <a:ext cx="33876" cy="23353"/>
          </a:xfrm>
          <a:custGeom>
            <a:avLst/>
            <a:gdLst/>
            <a:ahLst/>
            <a:cxnLst/>
            <a:rect l="l" t="t" r="r" b="b"/>
            <a:pathLst>
              <a:path w="969" h="668" extrusionOk="0">
                <a:moveTo>
                  <a:pt x="335" y="1"/>
                </a:moveTo>
                <a:cubicBezTo>
                  <a:pt x="168" y="1"/>
                  <a:pt x="1" y="168"/>
                  <a:pt x="1" y="334"/>
                </a:cubicBezTo>
                <a:cubicBezTo>
                  <a:pt x="1" y="535"/>
                  <a:pt x="168" y="668"/>
                  <a:pt x="335" y="668"/>
                </a:cubicBezTo>
                <a:lnTo>
                  <a:pt x="635" y="668"/>
                </a:lnTo>
                <a:cubicBezTo>
                  <a:pt x="802" y="668"/>
                  <a:pt x="968" y="501"/>
                  <a:pt x="968" y="334"/>
                </a:cubicBezTo>
                <a:cubicBezTo>
                  <a:pt x="968" y="168"/>
                  <a:pt x="835" y="1"/>
                  <a:pt x="635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8" name="Google Shape;638;p27"/>
          <p:cNvSpPr/>
          <p:nvPr/>
        </p:nvSpPr>
        <p:spPr>
          <a:xfrm>
            <a:off x="10618120" y="2414197"/>
            <a:ext cx="102677" cy="23353"/>
          </a:xfrm>
          <a:custGeom>
            <a:avLst/>
            <a:gdLst/>
            <a:ahLst/>
            <a:cxnLst/>
            <a:rect l="l" t="t" r="r" b="b"/>
            <a:pathLst>
              <a:path w="2937" h="668" extrusionOk="0">
                <a:moveTo>
                  <a:pt x="301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01" y="668"/>
                </a:cubicBezTo>
                <a:lnTo>
                  <a:pt x="2636" y="668"/>
                </a:lnTo>
                <a:cubicBezTo>
                  <a:pt x="2803" y="668"/>
                  <a:pt x="2936" y="501"/>
                  <a:pt x="2936" y="334"/>
                </a:cubicBezTo>
                <a:cubicBezTo>
                  <a:pt x="2936" y="168"/>
                  <a:pt x="2803" y="1"/>
                  <a:pt x="2636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9" name="Google Shape;639;p27"/>
          <p:cNvSpPr/>
          <p:nvPr/>
        </p:nvSpPr>
        <p:spPr>
          <a:xfrm>
            <a:off x="10472373" y="2414197"/>
            <a:ext cx="103831" cy="23353"/>
          </a:xfrm>
          <a:custGeom>
            <a:avLst/>
            <a:gdLst/>
            <a:ahLst/>
            <a:cxnLst/>
            <a:rect l="l" t="t" r="r" b="b"/>
            <a:pathLst>
              <a:path w="2970" h="668" extrusionOk="0">
                <a:moveTo>
                  <a:pt x="300" y="1"/>
                </a:moveTo>
                <a:cubicBezTo>
                  <a:pt x="134" y="1"/>
                  <a:pt x="0" y="168"/>
                  <a:pt x="0" y="334"/>
                </a:cubicBezTo>
                <a:cubicBezTo>
                  <a:pt x="0" y="535"/>
                  <a:pt x="134" y="668"/>
                  <a:pt x="300" y="668"/>
                </a:cubicBezTo>
                <a:lnTo>
                  <a:pt x="2635" y="668"/>
                </a:lnTo>
                <a:cubicBezTo>
                  <a:pt x="2802" y="668"/>
                  <a:pt x="2969" y="501"/>
                  <a:pt x="2936" y="334"/>
                </a:cubicBezTo>
                <a:cubicBezTo>
                  <a:pt x="2936" y="168"/>
                  <a:pt x="2802" y="1"/>
                  <a:pt x="2635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0" name="Google Shape;640;p27"/>
          <p:cNvSpPr/>
          <p:nvPr/>
        </p:nvSpPr>
        <p:spPr>
          <a:xfrm>
            <a:off x="10326592" y="2414197"/>
            <a:ext cx="103831" cy="23353"/>
          </a:xfrm>
          <a:custGeom>
            <a:avLst/>
            <a:gdLst/>
            <a:ahLst/>
            <a:cxnLst/>
            <a:rect l="l" t="t" r="r" b="b"/>
            <a:pathLst>
              <a:path w="2970" h="668" extrusionOk="0">
                <a:moveTo>
                  <a:pt x="301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01" y="668"/>
                </a:cubicBezTo>
                <a:lnTo>
                  <a:pt x="2636" y="668"/>
                </a:lnTo>
                <a:cubicBezTo>
                  <a:pt x="2803" y="668"/>
                  <a:pt x="2969" y="501"/>
                  <a:pt x="2969" y="334"/>
                </a:cubicBezTo>
                <a:cubicBezTo>
                  <a:pt x="2969" y="168"/>
                  <a:pt x="2803" y="1"/>
                  <a:pt x="2636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1" name="Google Shape;641;p27"/>
          <p:cNvSpPr/>
          <p:nvPr/>
        </p:nvSpPr>
        <p:spPr>
          <a:xfrm>
            <a:off x="10326592" y="2487680"/>
            <a:ext cx="875817" cy="22201"/>
          </a:xfrm>
          <a:custGeom>
            <a:avLst/>
            <a:gdLst/>
            <a:ahLst/>
            <a:cxnLst/>
            <a:rect l="l" t="t" r="r" b="b"/>
            <a:pathLst>
              <a:path w="25052" h="635" extrusionOk="0">
                <a:moveTo>
                  <a:pt x="301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34"/>
                  <a:pt x="301" y="634"/>
                </a:cubicBezTo>
                <a:lnTo>
                  <a:pt x="24718" y="634"/>
                </a:lnTo>
                <a:cubicBezTo>
                  <a:pt x="24885" y="634"/>
                  <a:pt x="25052" y="501"/>
                  <a:pt x="25018" y="334"/>
                </a:cubicBezTo>
                <a:cubicBezTo>
                  <a:pt x="25018" y="134"/>
                  <a:pt x="24885" y="0"/>
                  <a:pt x="247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2" name="Google Shape;642;p27"/>
          <p:cNvSpPr/>
          <p:nvPr/>
        </p:nvSpPr>
        <p:spPr>
          <a:xfrm>
            <a:off x="10202972" y="2414197"/>
            <a:ext cx="52511" cy="23353"/>
          </a:xfrm>
          <a:custGeom>
            <a:avLst/>
            <a:gdLst/>
            <a:ahLst/>
            <a:cxnLst/>
            <a:rect l="l" t="t" r="r" b="b"/>
            <a:pathLst>
              <a:path w="1502" h="668" extrusionOk="0">
                <a:moveTo>
                  <a:pt x="334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34" y="668"/>
                </a:cubicBezTo>
                <a:lnTo>
                  <a:pt x="1168" y="668"/>
                </a:lnTo>
                <a:cubicBezTo>
                  <a:pt x="1335" y="668"/>
                  <a:pt x="1502" y="501"/>
                  <a:pt x="1468" y="334"/>
                </a:cubicBezTo>
                <a:cubicBezTo>
                  <a:pt x="1468" y="168"/>
                  <a:pt x="1335" y="1"/>
                  <a:pt x="1168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3" name="Google Shape;643;p27"/>
          <p:cNvSpPr/>
          <p:nvPr/>
        </p:nvSpPr>
        <p:spPr>
          <a:xfrm>
            <a:off x="10202972" y="2487680"/>
            <a:ext cx="52511" cy="22201"/>
          </a:xfrm>
          <a:custGeom>
            <a:avLst/>
            <a:gdLst/>
            <a:ahLst/>
            <a:cxnLst/>
            <a:rect l="l" t="t" r="r" b="b"/>
            <a:pathLst>
              <a:path w="1502" h="635" extrusionOk="0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1168" y="634"/>
                </a:lnTo>
                <a:cubicBezTo>
                  <a:pt x="1335" y="634"/>
                  <a:pt x="1502" y="501"/>
                  <a:pt x="1468" y="334"/>
                </a:cubicBezTo>
                <a:cubicBezTo>
                  <a:pt x="1468" y="134"/>
                  <a:pt x="1335" y="0"/>
                  <a:pt x="11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4" name="Google Shape;644;p27"/>
          <p:cNvSpPr/>
          <p:nvPr/>
        </p:nvSpPr>
        <p:spPr>
          <a:xfrm>
            <a:off x="10202972" y="2559978"/>
            <a:ext cx="52511" cy="23353"/>
          </a:xfrm>
          <a:custGeom>
            <a:avLst/>
            <a:gdLst/>
            <a:ahLst/>
            <a:cxnLst/>
            <a:rect l="l" t="t" r="r" b="b"/>
            <a:pathLst>
              <a:path w="1502" h="668" extrusionOk="0">
                <a:moveTo>
                  <a:pt x="334" y="1"/>
                </a:moveTo>
                <a:cubicBezTo>
                  <a:pt x="134" y="1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168" y="668"/>
                </a:lnTo>
                <a:cubicBezTo>
                  <a:pt x="1335" y="668"/>
                  <a:pt x="1502" y="501"/>
                  <a:pt x="1468" y="334"/>
                </a:cubicBezTo>
                <a:cubicBezTo>
                  <a:pt x="1468" y="167"/>
                  <a:pt x="1335" y="1"/>
                  <a:pt x="1168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5" name="Google Shape;645;p27"/>
          <p:cNvSpPr/>
          <p:nvPr/>
        </p:nvSpPr>
        <p:spPr>
          <a:xfrm>
            <a:off x="10202972" y="2633466"/>
            <a:ext cx="52511" cy="22164"/>
          </a:xfrm>
          <a:custGeom>
            <a:avLst/>
            <a:gdLst/>
            <a:ahLst/>
            <a:cxnLst/>
            <a:rect l="l" t="t" r="r" b="b"/>
            <a:pathLst>
              <a:path w="1502" h="634" extrusionOk="0">
                <a:moveTo>
                  <a:pt x="334" y="0"/>
                </a:moveTo>
                <a:cubicBezTo>
                  <a:pt x="134" y="0"/>
                  <a:pt x="1" y="133"/>
                  <a:pt x="1" y="300"/>
                </a:cubicBezTo>
                <a:cubicBezTo>
                  <a:pt x="1" y="500"/>
                  <a:pt x="134" y="634"/>
                  <a:pt x="334" y="634"/>
                </a:cubicBezTo>
                <a:lnTo>
                  <a:pt x="1168" y="634"/>
                </a:lnTo>
                <a:cubicBezTo>
                  <a:pt x="1335" y="634"/>
                  <a:pt x="1502" y="500"/>
                  <a:pt x="1468" y="300"/>
                </a:cubicBezTo>
                <a:cubicBezTo>
                  <a:pt x="1468" y="133"/>
                  <a:pt x="1335" y="0"/>
                  <a:pt x="11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6" name="Google Shape;646;p27"/>
          <p:cNvSpPr/>
          <p:nvPr/>
        </p:nvSpPr>
        <p:spPr>
          <a:xfrm>
            <a:off x="11256035" y="2487680"/>
            <a:ext cx="128303" cy="22201"/>
          </a:xfrm>
          <a:custGeom>
            <a:avLst/>
            <a:gdLst/>
            <a:ahLst/>
            <a:cxnLst/>
            <a:rect l="l" t="t" r="r" b="b"/>
            <a:pathLst>
              <a:path w="3670" h="635" extrusionOk="0">
                <a:moveTo>
                  <a:pt x="300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1"/>
                  <a:pt x="134" y="634"/>
                  <a:pt x="300" y="634"/>
                </a:cubicBezTo>
                <a:lnTo>
                  <a:pt x="3336" y="634"/>
                </a:lnTo>
                <a:cubicBezTo>
                  <a:pt x="3503" y="634"/>
                  <a:pt x="3670" y="501"/>
                  <a:pt x="3670" y="334"/>
                </a:cubicBezTo>
                <a:cubicBezTo>
                  <a:pt x="3670" y="134"/>
                  <a:pt x="3536" y="0"/>
                  <a:pt x="33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7" name="Google Shape;647;p27"/>
          <p:cNvSpPr/>
          <p:nvPr/>
        </p:nvSpPr>
        <p:spPr>
          <a:xfrm>
            <a:off x="10323094" y="2559978"/>
            <a:ext cx="369701" cy="23353"/>
          </a:xfrm>
          <a:custGeom>
            <a:avLst/>
            <a:gdLst/>
            <a:ahLst/>
            <a:cxnLst/>
            <a:rect l="l" t="t" r="r" b="b"/>
            <a:pathLst>
              <a:path w="10575" h="668" extrusionOk="0">
                <a:moveTo>
                  <a:pt x="334" y="1"/>
                </a:moveTo>
                <a:cubicBezTo>
                  <a:pt x="134" y="1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0275" y="668"/>
                </a:lnTo>
                <a:cubicBezTo>
                  <a:pt x="10441" y="668"/>
                  <a:pt x="10575" y="501"/>
                  <a:pt x="10575" y="334"/>
                </a:cubicBezTo>
                <a:cubicBezTo>
                  <a:pt x="10575" y="167"/>
                  <a:pt x="10441" y="1"/>
                  <a:pt x="102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8" name="Google Shape;648;p27"/>
          <p:cNvSpPr/>
          <p:nvPr/>
        </p:nvSpPr>
        <p:spPr>
          <a:xfrm>
            <a:off x="10808234" y="2783898"/>
            <a:ext cx="418681" cy="23353"/>
          </a:xfrm>
          <a:custGeom>
            <a:avLst/>
            <a:gdLst/>
            <a:ahLst/>
            <a:cxnLst/>
            <a:rect l="l" t="t" r="r" b="b"/>
            <a:pathLst>
              <a:path w="11976" h="668" extrusionOk="0">
                <a:moveTo>
                  <a:pt x="300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0"/>
                  <a:pt x="134" y="667"/>
                  <a:pt x="300" y="667"/>
                </a:cubicBezTo>
                <a:lnTo>
                  <a:pt x="11642" y="667"/>
                </a:lnTo>
                <a:cubicBezTo>
                  <a:pt x="11842" y="667"/>
                  <a:pt x="11975" y="500"/>
                  <a:pt x="11975" y="334"/>
                </a:cubicBezTo>
                <a:cubicBezTo>
                  <a:pt x="11975" y="134"/>
                  <a:pt x="11842" y="0"/>
                  <a:pt x="116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9" name="Google Shape;649;p27"/>
          <p:cNvSpPr/>
          <p:nvPr/>
        </p:nvSpPr>
        <p:spPr>
          <a:xfrm>
            <a:off x="10916677" y="2709258"/>
            <a:ext cx="310235" cy="23353"/>
          </a:xfrm>
          <a:custGeom>
            <a:avLst/>
            <a:gdLst/>
            <a:ahLst/>
            <a:cxnLst/>
            <a:rect l="l" t="t" r="r" b="b"/>
            <a:pathLst>
              <a:path w="8874" h="668" extrusionOk="0">
                <a:moveTo>
                  <a:pt x="334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1"/>
                  <a:pt x="134" y="667"/>
                  <a:pt x="334" y="667"/>
                </a:cubicBezTo>
                <a:lnTo>
                  <a:pt x="8540" y="667"/>
                </a:lnTo>
                <a:cubicBezTo>
                  <a:pt x="8740" y="667"/>
                  <a:pt x="8873" y="501"/>
                  <a:pt x="8873" y="334"/>
                </a:cubicBezTo>
                <a:cubicBezTo>
                  <a:pt x="8873" y="134"/>
                  <a:pt x="8740" y="0"/>
                  <a:pt x="854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0" name="Google Shape;650;p27"/>
          <p:cNvSpPr/>
          <p:nvPr/>
        </p:nvSpPr>
        <p:spPr>
          <a:xfrm>
            <a:off x="11090429" y="2633466"/>
            <a:ext cx="136484" cy="22164"/>
          </a:xfrm>
          <a:custGeom>
            <a:avLst/>
            <a:gdLst/>
            <a:ahLst/>
            <a:cxnLst/>
            <a:rect l="l" t="t" r="r" b="b"/>
            <a:pathLst>
              <a:path w="3904" h="634" extrusionOk="0">
                <a:moveTo>
                  <a:pt x="301" y="0"/>
                </a:moveTo>
                <a:cubicBezTo>
                  <a:pt x="134" y="0"/>
                  <a:pt x="1" y="133"/>
                  <a:pt x="1" y="300"/>
                </a:cubicBezTo>
                <a:cubicBezTo>
                  <a:pt x="1" y="500"/>
                  <a:pt x="134" y="634"/>
                  <a:pt x="301" y="634"/>
                </a:cubicBezTo>
                <a:lnTo>
                  <a:pt x="3570" y="634"/>
                </a:lnTo>
                <a:cubicBezTo>
                  <a:pt x="3770" y="634"/>
                  <a:pt x="3903" y="500"/>
                  <a:pt x="3903" y="300"/>
                </a:cubicBezTo>
                <a:cubicBezTo>
                  <a:pt x="3903" y="133"/>
                  <a:pt x="3770" y="0"/>
                  <a:pt x="35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1" name="Google Shape;651;p27"/>
          <p:cNvSpPr/>
          <p:nvPr/>
        </p:nvSpPr>
        <p:spPr>
          <a:xfrm>
            <a:off x="10202972" y="2149477"/>
            <a:ext cx="437349" cy="22201"/>
          </a:xfrm>
          <a:custGeom>
            <a:avLst/>
            <a:gdLst/>
            <a:ahLst/>
            <a:cxnLst/>
            <a:rect l="l" t="t" r="r" b="b"/>
            <a:pathLst>
              <a:path w="12510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5"/>
                  <a:pt x="334" y="635"/>
                </a:cubicBezTo>
                <a:lnTo>
                  <a:pt x="12176" y="635"/>
                </a:lnTo>
                <a:cubicBezTo>
                  <a:pt x="12376" y="635"/>
                  <a:pt x="12510" y="501"/>
                  <a:pt x="12510" y="334"/>
                </a:cubicBezTo>
                <a:cubicBezTo>
                  <a:pt x="12510" y="134"/>
                  <a:pt x="12376" y="1"/>
                  <a:pt x="1217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2" name="Google Shape;652;p27"/>
          <p:cNvSpPr/>
          <p:nvPr/>
        </p:nvSpPr>
        <p:spPr>
          <a:xfrm>
            <a:off x="10202970" y="2961145"/>
            <a:ext cx="706752" cy="23353"/>
          </a:xfrm>
          <a:custGeom>
            <a:avLst/>
            <a:gdLst/>
            <a:ahLst/>
            <a:cxnLst/>
            <a:rect l="l" t="t" r="r" b="b"/>
            <a:pathLst>
              <a:path w="20216" h="668" extrusionOk="0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215" y="501"/>
                  <a:pt x="20182" y="334"/>
                </a:cubicBezTo>
                <a:cubicBezTo>
                  <a:pt x="20182" y="134"/>
                  <a:pt x="20048" y="0"/>
                  <a:pt x="198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3" name="Google Shape;653;p27"/>
          <p:cNvSpPr/>
          <p:nvPr/>
        </p:nvSpPr>
        <p:spPr>
          <a:xfrm>
            <a:off x="10202970" y="3050921"/>
            <a:ext cx="706752" cy="23388"/>
          </a:xfrm>
          <a:custGeom>
            <a:avLst/>
            <a:gdLst/>
            <a:ahLst/>
            <a:cxnLst/>
            <a:rect l="l" t="t" r="r" b="b"/>
            <a:pathLst>
              <a:path w="20216" h="669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215" y="501"/>
                  <a:pt x="20182" y="334"/>
                </a:cubicBezTo>
                <a:cubicBezTo>
                  <a:pt x="20182" y="134"/>
                  <a:pt x="20048" y="1"/>
                  <a:pt x="19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4" name="Google Shape;654;p27"/>
          <p:cNvSpPr/>
          <p:nvPr/>
        </p:nvSpPr>
        <p:spPr>
          <a:xfrm>
            <a:off x="10202973" y="3140734"/>
            <a:ext cx="705563" cy="23353"/>
          </a:xfrm>
          <a:custGeom>
            <a:avLst/>
            <a:gdLst/>
            <a:ahLst/>
            <a:cxnLst/>
            <a:rect l="l" t="t" r="r" b="b"/>
            <a:pathLst>
              <a:path w="20182" h="668" extrusionOk="0">
                <a:moveTo>
                  <a:pt x="334" y="0"/>
                </a:moveTo>
                <a:cubicBezTo>
                  <a:pt x="134" y="0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182" y="501"/>
                  <a:pt x="20182" y="334"/>
                </a:cubicBezTo>
                <a:cubicBezTo>
                  <a:pt x="20182" y="167"/>
                  <a:pt x="20048" y="0"/>
                  <a:pt x="198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5" name="Google Shape;655;p27"/>
          <p:cNvSpPr/>
          <p:nvPr/>
        </p:nvSpPr>
        <p:spPr>
          <a:xfrm>
            <a:off x="10202973" y="3677156"/>
            <a:ext cx="705563" cy="22201"/>
          </a:xfrm>
          <a:custGeom>
            <a:avLst/>
            <a:gdLst/>
            <a:ahLst/>
            <a:cxnLst/>
            <a:rect l="l" t="t" r="r" b="b"/>
            <a:pathLst>
              <a:path w="20182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5"/>
                  <a:pt x="334" y="635"/>
                </a:cubicBezTo>
                <a:lnTo>
                  <a:pt x="19882" y="635"/>
                </a:lnTo>
                <a:cubicBezTo>
                  <a:pt x="20048" y="635"/>
                  <a:pt x="20182" y="501"/>
                  <a:pt x="20182" y="334"/>
                </a:cubicBezTo>
                <a:cubicBezTo>
                  <a:pt x="20182" y="134"/>
                  <a:pt x="20048" y="1"/>
                  <a:pt x="19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6" name="Google Shape;656;p27"/>
          <p:cNvSpPr/>
          <p:nvPr/>
        </p:nvSpPr>
        <p:spPr>
          <a:xfrm>
            <a:off x="10845536" y="2857346"/>
            <a:ext cx="209935" cy="22201"/>
          </a:xfrm>
          <a:custGeom>
            <a:avLst/>
            <a:gdLst/>
            <a:ahLst/>
            <a:cxnLst/>
            <a:rect l="l" t="t" r="r" b="b"/>
            <a:pathLst>
              <a:path w="6005" h="635" extrusionOk="0">
                <a:moveTo>
                  <a:pt x="334" y="1"/>
                </a:moveTo>
                <a:cubicBezTo>
                  <a:pt x="167" y="1"/>
                  <a:pt x="1" y="134"/>
                  <a:pt x="1" y="334"/>
                </a:cubicBezTo>
                <a:cubicBezTo>
                  <a:pt x="1" y="501"/>
                  <a:pt x="167" y="634"/>
                  <a:pt x="334" y="634"/>
                </a:cubicBezTo>
                <a:lnTo>
                  <a:pt x="5671" y="634"/>
                </a:lnTo>
                <a:cubicBezTo>
                  <a:pt x="5838" y="634"/>
                  <a:pt x="6005" y="501"/>
                  <a:pt x="6005" y="334"/>
                </a:cubicBezTo>
                <a:cubicBezTo>
                  <a:pt x="6005" y="134"/>
                  <a:pt x="5838" y="1"/>
                  <a:pt x="5671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7" name="Google Shape;657;p27"/>
          <p:cNvSpPr/>
          <p:nvPr/>
        </p:nvSpPr>
        <p:spPr>
          <a:xfrm>
            <a:off x="11124234" y="2857346"/>
            <a:ext cx="279925" cy="22201"/>
          </a:xfrm>
          <a:custGeom>
            <a:avLst/>
            <a:gdLst/>
            <a:ahLst/>
            <a:cxnLst/>
            <a:rect l="l" t="t" r="r" b="b"/>
            <a:pathLst>
              <a:path w="8007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7673" y="634"/>
                </a:lnTo>
                <a:cubicBezTo>
                  <a:pt x="7873" y="634"/>
                  <a:pt x="8007" y="501"/>
                  <a:pt x="8007" y="334"/>
                </a:cubicBezTo>
                <a:cubicBezTo>
                  <a:pt x="8007" y="134"/>
                  <a:pt x="7873" y="1"/>
                  <a:pt x="7673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8" name="Google Shape;658;p27"/>
          <p:cNvSpPr/>
          <p:nvPr/>
        </p:nvSpPr>
        <p:spPr>
          <a:xfrm>
            <a:off x="11124234" y="2961145"/>
            <a:ext cx="279925" cy="23353"/>
          </a:xfrm>
          <a:custGeom>
            <a:avLst/>
            <a:gdLst/>
            <a:ahLst/>
            <a:cxnLst/>
            <a:rect l="l" t="t" r="r" b="b"/>
            <a:pathLst>
              <a:path w="8007" h="668" extrusionOk="0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7673" y="668"/>
                </a:lnTo>
                <a:cubicBezTo>
                  <a:pt x="7873" y="668"/>
                  <a:pt x="8007" y="501"/>
                  <a:pt x="8007" y="334"/>
                </a:cubicBezTo>
                <a:cubicBezTo>
                  <a:pt x="8007" y="134"/>
                  <a:pt x="7873" y="0"/>
                  <a:pt x="7673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9" name="Google Shape;659;p27"/>
          <p:cNvSpPr/>
          <p:nvPr/>
        </p:nvSpPr>
        <p:spPr>
          <a:xfrm>
            <a:off x="10202973" y="3813604"/>
            <a:ext cx="107327" cy="22201"/>
          </a:xfrm>
          <a:custGeom>
            <a:avLst/>
            <a:gdLst/>
            <a:ahLst/>
            <a:cxnLst/>
            <a:rect l="l" t="t" r="r" b="b"/>
            <a:pathLst>
              <a:path w="3070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70" y="501"/>
                  <a:pt x="3070" y="301"/>
                </a:cubicBezTo>
                <a:cubicBezTo>
                  <a:pt x="3070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0" name="Google Shape;660;p27"/>
          <p:cNvSpPr/>
          <p:nvPr/>
        </p:nvSpPr>
        <p:spPr>
          <a:xfrm>
            <a:off x="10202973" y="3881253"/>
            <a:ext cx="107327" cy="23353"/>
          </a:xfrm>
          <a:custGeom>
            <a:avLst/>
            <a:gdLst/>
            <a:ahLst/>
            <a:cxnLst/>
            <a:rect l="l" t="t" r="r" b="b"/>
            <a:pathLst>
              <a:path w="3070" h="668" extrusionOk="0">
                <a:moveTo>
                  <a:pt x="334" y="0"/>
                </a:moveTo>
                <a:cubicBezTo>
                  <a:pt x="134" y="0"/>
                  <a:pt x="1" y="167"/>
                  <a:pt x="1" y="334"/>
                </a:cubicBezTo>
                <a:cubicBezTo>
                  <a:pt x="1" y="501"/>
                  <a:pt x="134" y="667"/>
                  <a:pt x="334" y="667"/>
                </a:cubicBezTo>
                <a:lnTo>
                  <a:pt x="2736" y="667"/>
                </a:lnTo>
                <a:cubicBezTo>
                  <a:pt x="2903" y="667"/>
                  <a:pt x="3070" y="501"/>
                  <a:pt x="3070" y="334"/>
                </a:cubicBezTo>
                <a:cubicBezTo>
                  <a:pt x="3070" y="167"/>
                  <a:pt x="2903" y="0"/>
                  <a:pt x="2736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1" name="Google Shape;661;p27"/>
          <p:cNvSpPr/>
          <p:nvPr/>
        </p:nvSpPr>
        <p:spPr>
          <a:xfrm>
            <a:off x="10338267" y="3881253"/>
            <a:ext cx="656585" cy="23353"/>
          </a:xfrm>
          <a:custGeom>
            <a:avLst/>
            <a:gdLst/>
            <a:ahLst/>
            <a:cxnLst/>
            <a:rect l="l" t="t" r="r" b="b"/>
            <a:pathLst>
              <a:path w="18781" h="668" extrusionOk="0">
                <a:moveTo>
                  <a:pt x="300" y="0"/>
                </a:moveTo>
                <a:cubicBezTo>
                  <a:pt x="134" y="0"/>
                  <a:pt x="0" y="167"/>
                  <a:pt x="0" y="334"/>
                </a:cubicBezTo>
                <a:cubicBezTo>
                  <a:pt x="0" y="501"/>
                  <a:pt x="134" y="667"/>
                  <a:pt x="300" y="667"/>
                </a:cubicBezTo>
                <a:lnTo>
                  <a:pt x="18447" y="667"/>
                </a:lnTo>
                <a:cubicBezTo>
                  <a:pt x="18647" y="667"/>
                  <a:pt x="18780" y="501"/>
                  <a:pt x="18780" y="334"/>
                </a:cubicBezTo>
                <a:cubicBezTo>
                  <a:pt x="18780" y="167"/>
                  <a:pt x="18647" y="0"/>
                  <a:pt x="18447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2" name="Google Shape;662;p27"/>
          <p:cNvSpPr/>
          <p:nvPr/>
        </p:nvSpPr>
        <p:spPr>
          <a:xfrm>
            <a:off x="10368577" y="3813604"/>
            <a:ext cx="106139" cy="22201"/>
          </a:xfrm>
          <a:custGeom>
            <a:avLst/>
            <a:gdLst/>
            <a:ahLst/>
            <a:cxnLst/>
            <a:rect l="l" t="t" r="r" b="b"/>
            <a:pathLst>
              <a:path w="3036" h="635" extrusionOk="0">
                <a:moveTo>
                  <a:pt x="301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1" y="634"/>
                </a:cubicBezTo>
                <a:lnTo>
                  <a:pt x="2736" y="634"/>
                </a:lnTo>
                <a:cubicBezTo>
                  <a:pt x="2903" y="634"/>
                  <a:pt x="3036" y="501"/>
                  <a:pt x="3036" y="301"/>
                </a:cubicBezTo>
                <a:cubicBezTo>
                  <a:pt x="3036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3" name="Google Shape;663;p27"/>
          <p:cNvSpPr/>
          <p:nvPr/>
        </p:nvSpPr>
        <p:spPr>
          <a:xfrm>
            <a:off x="10532995" y="3813604"/>
            <a:ext cx="107327" cy="22201"/>
          </a:xfrm>
          <a:custGeom>
            <a:avLst/>
            <a:gdLst/>
            <a:ahLst/>
            <a:cxnLst/>
            <a:rect l="l" t="t" r="r" b="b"/>
            <a:pathLst>
              <a:path w="3070" h="635" extrusionOk="0">
                <a:moveTo>
                  <a:pt x="334" y="1"/>
                </a:moveTo>
                <a:cubicBezTo>
                  <a:pt x="168" y="1"/>
                  <a:pt x="1" y="134"/>
                  <a:pt x="1" y="301"/>
                </a:cubicBezTo>
                <a:cubicBezTo>
                  <a:pt x="1" y="501"/>
                  <a:pt x="168" y="634"/>
                  <a:pt x="334" y="634"/>
                </a:cubicBezTo>
                <a:lnTo>
                  <a:pt x="2736" y="634"/>
                </a:lnTo>
                <a:cubicBezTo>
                  <a:pt x="2936" y="634"/>
                  <a:pt x="3070" y="501"/>
                  <a:pt x="3070" y="301"/>
                </a:cubicBezTo>
                <a:cubicBezTo>
                  <a:pt x="3070" y="134"/>
                  <a:pt x="2936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4" name="Google Shape;664;p27"/>
          <p:cNvSpPr/>
          <p:nvPr/>
        </p:nvSpPr>
        <p:spPr>
          <a:xfrm>
            <a:off x="10698599" y="3813604"/>
            <a:ext cx="106175" cy="22201"/>
          </a:xfrm>
          <a:custGeom>
            <a:avLst/>
            <a:gdLst/>
            <a:ahLst/>
            <a:cxnLst/>
            <a:rect l="l" t="t" r="r" b="b"/>
            <a:pathLst>
              <a:path w="3037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36" y="501"/>
                  <a:pt x="3036" y="301"/>
                </a:cubicBezTo>
                <a:cubicBezTo>
                  <a:pt x="3036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5" name="Google Shape;665;p27"/>
          <p:cNvSpPr/>
          <p:nvPr/>
        </p:nvSpPr>
        <p:spPr>
          <a:xfrm>
            <a:off x="10864203" y="3813604"/>
            <a:ext cx="106139" cy="22201"/>
          </a:xfrm>
          <a:custGeom>
            <a:avLst/>
            <a:gdLst/>
            <a:ahLst/>
            <a:cxnLst/>
            <a:rect l="l" t="t" r="r" b="b"/>
            <a:pathLst>
              <a:path w="3036" h="635" extrusionOk="0">
                <a:moveTo>
                  <a:pt x="300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0" y="634"/>
                </a:cubicBezTo>
                <a:lnTo>
                  <a:pt x="2702" y="634"/>
                </a:lnTo>
                <a:cubicBezTo>
                  <a:pt x="2902" y="634"/>
                  <a:pt x="3036" y="501"/>
                  <a:pt x="3036" y="301"/>
                </a:cubicBezTo>
                <a:cubicBezTo>
                  <a:pt x="3036" y="134"/>
                  <a:pt x="2902" y="1"/>
                  <a:pt x="2702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6" name="Google Shape;666;p27"/>
          <p:cNvSpPr/>
          <p:nvPr/>
        </p:nvSpPr>
        <p:spPr>
          <a:xfrm>
            <a:off x="11028620" y="3813604"/>
            <a:ext cx="107327" cy="22201"/>
          </a:xfrm>
          <a:custGeom>
            <a:avLst/>
            <a:gdLst/>
            <a:ahLst/>
            <a:cxnLst/>
            <a:rect l="l" t="t" r="r" b="b"/>
            <a:pathLst>
              <a:path w="3070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69" y="501"/>
                  <a:pt x="3069" y="301"/>
                </a:cubicBezTo>
                <a:cubicBezTo>
                  <a:pt x="3069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7" name="Google Shape;667;p27"/>
          <p:cNvSpPr/>
          <p:nvPr/>
        </p:nvSpPr>
        <p:spPr>
          <a:xfrm>
            <a:off x="11194225" y="3813604"/>
            <a:ext cx="72332" cy="22201"/>
          </a:xfrm>
          <a:custGeom>
            <a:avLst/>
            <a:gdLst/>
            <a:ahLst/>
            <a:cxnLst/>
            <a:rect l="l" t="t" r="r" b="b"/>
            <a:pathLst>
              <a:path w="2069" h="635" extrusionOk="0">
                <a:moveTo>
                  <a:pt x="301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1" y="634"/>
                </a:cubicBezTo>
                <a:lnTo>
                  <a:pt x="1768" y="634"/>
                </a:lnTo>
                <a:cubicBezTo>
                  <a:pt x="1935" y="634"/>
                  <a:pt x="2068" y="501"/>
                  <a:pt x="2068" y="301"/>
                </a:cubicBezTo>
                <a:cubicBezTo>
                  <a:pt x="2068" y="134"/>
                  <a:pt x="1935" y="1"/>
                  <a:pt x="1768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8" name="Google Shape;668;p27"/>
          <p:cNvSpPr/>
          <p:nvPr/>
        </p:nvSpPr>
        <p:spPr>
          <a:xfrm>
            <a:off x="10972649" y="1102257"/>
            <a:ext cx="1141724" cy="1046108"/>
          </a:xfrm>
          <a:custGeom>
            <a:avLst/>
            <a:gdLst/>
            <a:ahLst/>
            <a:cxnLst/>
            <a:rect l="l" t="t" r="r" b="b"/>
            <a:pathLst>
              <a:path w="32658" h="29923" extrusionOk="0">
                <a:moveTo>
                  <a:pt x="1335" y="1"/>
                </a:moveTo>
                <a:cubicBezTo>
                  <a:pt x="601" y="1"/>
                  <a:pt x="0" y="601"/>
                  <a:pt x="0" y="1302"/>
                </a:cubicBezTo>
                <a:lnTo>
                  <a:pt x="0" y="28621"/>
                </a:lnTo>
                <a:cubicBezTo>
                  <a:pt x="0" y="29355"/>
                  <a:pt x="601" y="29922"/>
                  <a:pt x="1335" y="29922"/>
                </a:cubicBezTo>
                <a:lnTo>
                  <a:pt x="31356" y="29922"/>
                </a:lnTo>
                <a:cubicBezTo>
                  <a:pt x="32090" y="29922"/>
                  <a:pt x="32657" y="29355"/>
                  <a:pt x="32657" y="28621"/>
                </a:cubicBezTo>
                <a:lnTo>
                  <a:pt x="32657" y="1302"/>
                </a:lnTo>
                <a:cubicBezTo>
                  <a:pt x="32657" y="601"/>
                  <a:pt x="32090" y="1"/>
                  <a:pt x="31356" y="1"/>
                </a:cubicBezTo>
                <a:close/>
              </a:path>
            </a:pathLst>
          </a:custGeom>
          <a:solidFill>
            <a:srgbClr val="B8B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9" name="Google Shape;669;p27"/>
          <p:cNvSpPr/>
          <p:nvPr/>
        </p:nvSpPr>
        <p:spPr>
          <a:xfrm>
            <a:off x="10972649" y="1092957"/>
            <a:ext cx="1141724" cy="52511"/>
          </a:xfrm>
          <a:custGeom>
            <a:avLst/>
            <a:gdLst/>
            <a:ahLst/>
            <a:cxnLst/>
            <a:rect l="l" t="t" r="r" b="b"/>
            <a:pathLst>
              <a:path w="32658" h="1502" extrusionOk="0">
                <a:moveTo>
                  <a:pt x="1268" y="0"/>
                </a:moveTo>
                <a:cubicBezTo>
                  <a:pt x="568" y="0"/>
                  <a:pt x="0" y="567"/>
                  <a:pt x="0" y="1234"/>
                </a:cubicBezTo>
                <a:lnTo>
                  <a:pt x="0" y="1501"/>
                </a:lnTo>
                <a:cubicBezTo>
                  <a:pt x="0" y="834"/>
                  <a:pt x="568" y="267"/>
                  <a:pt x="1268" y="267"/>
                </a:cubicBezTo>
                <a:lnTo>
                  <a:pt x="31423" y="267"/>
                </a:lnTo>
                <a:cubicBezTo>
                  <a:pt x="32123" y="267"/>
                  <a:pt x="32657" y="834"/>
                  <a:pt x="32657" y="1501"/>
                </a:cubicBezTo>
                <a:lnTo>
                  <a:pt x="32657" y="1234"/>
                </a:lnTo>
                <a:cubicBezTo>
                  <a:pt x="32657" y="567"/>
                  <a:pt x="32123" y="0"/>
                  <a:pt x="31423" y="0"/>
                </a:cubicBezTo>
                <a:close/>
              </a:path>
            </a:pathLst>
          </a:custGeom>
          <a:solidFill>
            <a:srgbClr val="00A3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0" name="Google Shape;670;p27"/>
          <p:cNvSpPr/>
          <p:nvPr/>
        </p:nvSpPr>
        <p:spPr>
          <a:xfrm>
            <a:off x="10972649" y="1102257"/>
            <a:ext cx="1141724" cy="160991"/>
          </a:xfrm>
          <a:custGeom>
            <a:avLst/>
            <a:gdLst/>
            <a:ahLst/>
            <a:cxnLst/>
            <a:rect l="l" t="t" r="r" b="b"/>
            <a:pathLst>
              <a:path w="32658" h="4605" extrusionOk="0">
                <a:moveTo>
                  <a:pt x="1268" y="1"/>
                </a:moveTo>
                <a:cubicBezTo>
                  <a:pt x="568" y="1"/>
                  <a:pt x="0" y="568"/>
                  <a:pt x="0" y="1235"/>
                </a:cubicBezTo>
                <a:lnTo>
                  <a:pt x="0" y="4604"/>
                </a:lnTo>
                <a:lnTo>
                  <a:pt x="32657" y="4604"/>
                </a:lnTo>
                <a:lnTo>
                  <a:pt x="32657" y="1235"/>
                </a:lnTo>
                <a:cubicBezTo>
                  <a:pt x="32657" y="568"/>
                  <a:pt x="32123" y="1"/>
                  <a:pt x="31423" y="1"/>
                </a:cubicBezTo>
                <a:close/>
              </a:path>
            </a:pathLst>
          </a:custGeom>
          <a:solidFill>
            <a:srgbClr val="469A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1" name="Google Shape;671;p27"/>
          <p:cNvSpPr/>
          <p:nvPr/>
        </p:nvSpPr>
        <p:spPr>
          <a:xfrm>
            <a:off x="11035609" y="1311002"/>
            <a:ext cx="1020448" cy="784887"/>
          </a:xfrm>
          <a:custGeom>
            <a:avLst/>
            <a:gdLst/>
            <a:ahLst/>
            <a:cxnLst/>
            <a:rect l="l" t="t" r="r" b="b"/>
            <a:pathLst>
              <a:path w="29189" h="22451" extrusionOk="0">
                <a:moveTo>
                  <a:pt x="28188" y="22450"/>
                </a:moveTo>
                <a:lnTo>
                  <a:pt x="1001" y="22450"/>
                </a:lnTo>
                <a:cubicBezTo>
                  <a:pt x="434" y="22450"/>
                  <a:pt x="1" y="22017"/>
                  <a:pt x="1" y="21450"/>
                </a:cubicBezTo>
                <a:lnTo>
                  <a:pt x="1" y="1002"/>
                </a:lnTo>
                <a:cubicBezTo>
                  <a:pt x="1" y="468"/>
                  <a:pt x="434" y="1"/>
                  <a:pt x="1001" y="1"/>
                </a:cubicBezTo>
                <a:lnTo>
                  <a:pt x="28188" y="1"/>
                </a:lnTo>
                <a:cubicBezTo>
                  <a:pt x="28755" y="1"/>
                  <a:pt x="29188" y="468"/>
                  <a:pt x="29188" y="1002"/>
                </a:cubicBezTo>
                <a:lnTo>
                  <a:pt x="29188" y="21450"/>
                </a:lnTo>
                <a:cubicBezTo>
                  <a:pt x="29188" y="22017"/>
                  <a:pt x="28755" y="22450"/>
                  <a:pt x="28188" y="22450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2" name="Google Shape;672;p27"/>
          <p:cNvSpPr/>
          <p:nvPr/>
        </p:nvSpPr>
        <p:spPr>
          <a:xfrm>
            <a:off x="11084592" y="1488281"/>
            <a:ext cx="725385" cy="17515"/>
          </a:xfrm>
          <a:custGeom>
            <a:avLst/>
            <a:gdLst/>
            <a:ahLst/>
            <a:cxnLst/>
            <a:rect l="l" t="t" r="r" b="b"/>
            <a:pathLst>
              <a:path w="20749" h="501" extrusionOk="0">
                <a:moveTo>
                  <a:pt x="234" y="0"/>
                </a:moveTo>
                <a:cubicBezTo>
                  <a:pt x="101" y="0"/>
                  <a:pt x="1" y="134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20482" y="501"/>
                </a:lnTo>
                <a:cubicBezTo>
                  <a:pt x="20615" y="501"/>
                  <a:pt x="20749" y="401"/>
                  <a:pt x="20716" y="267"/>
                </a:cubicBezTo>
                <a:cubicBezTo>
                  <a:pt x="20716" y="134"/>
                  <a:pt x="20615" y="0"/>
                  <a:pt x="20482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3" name="Google Shape;673;p27"/>
          <p:cNvSpPr/>
          <p:nvPr/>
        </p:nvSpPr>
        <p:spPr>
          <a:xfrm>
            <a:off x="11854268" y="1488281"/>
            <a:ext cx="69989" cy="17515"/>
          </a:xfrm>
          <a:custGeom>
            <a:avLst/>
            <a:gdLst/>
            <a:ahLst/>
            <a:cxnLst/>
            <a:rect l="l" t="t" r="r" b="b"/>
            <a:pathLst>
              <a:path w="2002" h="501" extrusionOk="0">
                <a:moveTo>
                  <a:pt x="234" y="0"/>
                </a:moveTo>
                <a:cubicBezTo>
                  <a:pt x="101" y="0"/>
                  <a:pt x="0" y="134"/>
                  <a:pt x="0" y="267"/>
                </a:cubicBezTo>
                <a:cubicBezTo>
                  <a:pt x="0" y="401"/>
                  <a:pt x="101" y="501"/>
                  <a:pt x="234" y="501"/>
                </a:cubicBezTo>
                <a:lnTo>
                  <a:pt x="1735" y="501"/>
                </a:lnTo>
                <a:cubicBezTo>
                  <a:pt x="1868" y="501"/>
                  <a:pt x="2002" y="401"/>
                  <a:pt x="2002" y="267"/>
                </a:cubicBezTo>
                <a:cubicBezTo>
                  <a:pt x="2002" y="134"/>
                  <a:pt x="1868" y="0"/>
                  <a:pt x="173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4" name="Google Shape;674;p27"/>
          <p:cNvSpPr/>
          <p:nvPr/>
        </p:nvSpPr>
        <p:spPr>
          <a:xfrm>
            <a:off x="11951072" y="1488281"/>
            <a:ext cx="56005" cy="17515"/>
          </a:xfrm>
          <a:custGeom>
            <a:avLst/>
            <a:gdLst/>
            <a:ahLst/>
            <a:cxnLst/>
            <a:rect l="l" t="t" r="r" b="b"/>
            <a:pathLst>
              <a:path w="1602" h="501" extrusionOk="0">
                <a:moveTo>
                  <a:pt x="234" y="0"/>
                </a:moveTo>
                <a:cubicBezTo>
                  <a:pt x="100" y="0"/>
                  <a:pt x="0" y="134"/>
                  <a:pt x="0" y="267"/>
                </a:cubicBezTo>
                <a:cubicBezTo>
                  <a:pt x="0" y="401"/>
                  <a:pt x="100" y="501"/>
                  <a:pt x="234" y="501"/>
                </a:cubicBezTo>
                <a:lnTo>
                  <a:pt x="1368" y="501"/>
                </a:lnTo>
                <a:cubicBezTo>
                  <a:pt x="1501" y="501"/>
                  <a:pt x="1601" y="401"/>
                  <a:pt x="1601" y="267"/>
                </a:cubicBezTo>
                <a:cubicBezTo>
                  <a:pt x="1601" y="134"/>
                  <a:pt x="1501" y="0"/>
                  <a:pt x="1368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5" name="Google Shape;675;p27"/>
          <p:cNvSpPr/>
          <p:nvPr/>
        </p:nvSpPr>
        <p:spPr>
          <a:xfrm>
            <a:off x="11084591" y="1568725"/>
            <a:ext cx="415185" cy="17551"/>
          </a:xfrm>
          <a:custGeom>
            <a:avLst/>
            <a:gdLst/>
            <a:ahLst/>
            <a:cxnLst/>
            <a:rect l="l" t="t" r="r" b="b"/>
            <a:pathLst>
              <a:path w="11876" h="502" extrusionOk="0">
                <a:moveTo>
                  <a:pt x="234" y="1"/>
                </a:moveTo>
                <a:cubicBezTo>
                  <a:pt x="101" y="1"/>
                  <a:pt x="1" y="134"/>
                  <a:pt x="1" y="268"/>
                </a:cubicBezTo>
                <a:cubicBezTo>
                  <a:pt x="1" y="401"/>
                  <a:pt x="101" y="501"/>
                  <a:pt x="234" y="501"/>
                </a:cubicBezTo>
                <a:lnTo>
                  <a:pt x="11609" y="501"/>
                </a:lnTo>
                <a:cubicBezTo>
                  <a:pt x="11742" y="501"/>
                  <a:pt x="11876" y="401"/>
                  <a:pt x="11876" y="268"/>
                </a:cubicBezTo>
                <a:cubicBezTo>
                  <a:pt x="11876" y="134"/>
                  <a:pt x="11742" y="1"/>
                  <a:pt x="11609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6" name="Google Shape;676;p27"/>
          <p:cNvSpPr/>
          <p:nvPr/>
        </p:nvSpPr>
        <p:spPr>
          <a:xfrm>
            <a:off x="11505575" y="1568725"/>
            <a:ext cx="131835" cy="17551"/>
          </a:xfrm>
          <a:custGeom>
            <a:avLst/>
            <a:gdLst/>
            <a:ahLst/>
            <a:cxnLst/>
            <a:rect l="l" t="t" r="r" b="b"/>
            <a:pathLst>
              <a:path w="3771" h="502" extrusionOk="0">
                <a:moveTo>
                  <a:pt x="268" y="1"/>
                </a:moveTo>
                <a:cubicBezTo>
                  <a:pt x="134" y="1"/>
                  <a:pt x="1" y="134"/>
                  <a:pt x="1" y="268"/>
                </a:cubicBezTo>
                <a:cubicBezTo>
                  <a:pt x="1" y="401"/>
                  <a:pt x="134" y="501"/>
                  <a:pt x="268" y="501"/>
                </a:cubicBezTo>
                <a:lnTo>
                  <a:pt x="3537" y="501"/>
                </a:lnTo>
                <a:cubicBezTo>
                  <a:pt x="3670" y="501"/>
                  <a:pt x="3770" y="401"/>
                  <a:pt x="3770" y="268"/>
                </a:cubicBezTo>
                <a:cubicBezTo>
                  <a:pt x="3770" y="134"/>
                  <a:pt x="3670" y="1"/>
                  <a:pt x="3537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7" name="Google Shape;677;p27"/>
          <p:cNvSpPr/>
          <p:nvPr/>
        </p:nvSpPr>
        <p:spPr>
          <a:xfrm>
            <a:off x="11549907" y="1615398"/>
            <a:ext cx="87505" cy="16361"/>
          </a:xfrm>
          <a:custGeom>
            <a:avLst/>
            <a:gdLst/>
            <a:ahLst/>
            <a:cxnLst/>
            <a:rect l="l" t="t" r="r" b="b"/>
            <a:pathLst>
              <a:path w="2503" h="468" extrusionOk="0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2269" y="467"/>
                </a:lnTo>
                <a:cubicBezTo>
                  <a:pt x="2402" y="467"/>
                  <a:pt x="2502" y="367"/>
                  <a:pt x="2502" y="234"/>
                </a:cubicBezTo>
                <a:cubicBezTo>
                  <a:pt x="2502" y="100"/>
                  <a:pt x="2402" y="0"/>
                  <a:pt x="2269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8" name="Google Shape;678;p27"/>
          <p:cNvSpPr/>
          <p:nvPr/>
        </p:nvSpPr>
        <p:spPr>
          <a:xfrm>
            <a:off x="11506767" y="1615398"/>
            <a:ext cx="25660" cy="16361"/>
          </a:xfrm>
          <a:custGeom>
            <a:avLst/>
            <a:gdLst/>
            <a:ahLst/>
            <a:cxnLst/>
            <a:rect l="l" t="t" r="r" b="b"/>
            <a:pathLst>
              <a:path w="734" h="468" extrusionOk="0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467" y="467"/>
                </a:lnTo>
                <a:cubicBezTo>
                  <a:pt x="600" y="467"/>
                  <a:pt x="734" y="367"/>
                  <a:pt x="734" y="234"/>
                </a:cubicBezTo>
                <a:cubicBezTo>
                  <a:pt x="734" y="100"/>
                  <a:pt x="600" y="0"/>
                  <a:pt x="467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9" name="Google Shape;679;p27"/>
          <p:cNvSpPr/>
          <p:nvPr/>
        </p:nvSpPr>
        <p:spPr>
          <a:xfrm>
            <a:off x="11402969" y="1615398"/>
            <a:ext cx="79324" cy="16361"/>
          </a:xfrm>
          <a:custGeom>
            <a:avLst/>
            <a:gdLst/>
            <a:ahLst/>
            <a:cxnLst/>
            <a:rect l="l" t="t" r="r" b="b"/>
            <a:pathLst>
              <a:path w="2269" h="468" extrusionOk="0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2035" y="467"/>
                </a:lnTo>
                <a:cubicBezTo>
                  <a:pt x="2168" y="467"/>
                  <a:pt x="2269" y="367"/>
                  <a:pt x="2269" y="234"/>
                </a:cubicBezTo>
                <a:cubicBezTo>
                  <a:pt x="2269" y="100"/>
                  <a:pt x="2168" y="0"/>
                  <a:pt x="2035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0" name="Google Shape;680;p27"/>
          <p:cNvSpPr/>
          <p:nvPr/>
        </p:nvSpPr>
        <p:spPr>
          <a:xfrm>
            <a:off x="11290995" y="1615398"/>
            <a:ext cx="79359" cy="16361"/>
          </a:xfrm>
          <a:custGeom>
            <a:avLst/>
            <a:gdLst/>
            <a:ahLst/>
            <a:cxnLst/>
            <a:rect l="l" t="t" r="r" b="b"/>
            <a:pathLst>
              <a:path w="2270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2036" y="467"/>
                </a:lnTo>
                <a:cubicBezTo>
                  <a:pt x="2169" y="467"/>
                  <a:pt x="2269" y="367"/>
                  <a:pt x="2269" y="234"/>
                </a:cubicBezTo>
                <a:cubicBezTo>
                  <a:pt x="2269" y="100"/>
                  <a:pt x="2169" y="0"/>
                  <a:pt x="2036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1" name="Google Shape;681;p27"/>
          <p:cNvSpPr/>
          <p:nvPr/>
        </p:nvSpPr>
        <p:spPr>
          <a:xfrm>
            <a:off x="11179053" y="1615398"/>
            <a:ext cx="79324" cy="16361"/>
          </a:xfrm>
          <a:custGeom>
            <a:avLst/>
            <a:gdLst/>
            <a:ahLst/>
            <a:cxnLst/>
            <a:rect l="l" t="t" r="r" b="b"/>
            <a:pathLst>
              <a:path w="2269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2035" y="467"/>
                </a:lnTo>
                <a:cubicBezTo>
                  <a:pt x="2169" y="467"/>
                  <a:pt x="2269" y="367"/>
                  <a:pt x="2269" y="234"/>
                </a:cubicBezTo>
                <a:cubicBezTo>
                  <a:pt x="2269" y="100"/>
                  <a:pt x="2169" y="0"/>
                  <a:pt x="2035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2" name="Google Shape;682;p27"/>
          <p:cNvSpPr/>
          <p:nvPr/>
        </p:nvSpPr>
        <p:spPr>
          <a:xfrm>
            <a:off x="11179053" y="1671370"/>
            <a:ext cx="672911" cy="16361"/>
          </a:xfrm>
          <a:custGeom>
            <a:avLst/>
            <a:gdLst/>
            <a:ahLst/>
            <a:cxnLst/>
            <a:rect l="l" t="t" r="r" b="b"/>
            <a:pathLst>
              <a:path w="19248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19014" y="467"/>
                </a:lnTo>
                <a:cubicBezTo>
                  <a:pt x="19148" y="467"/>
                  <a:pt x="19248" y="367"/>
                  <a:pt x="19248" y="234"/>
                </a:cubicBezTo>
                <a:cubicBezTo>
                  <a:pt x="19248" y="100"/>
                  <a:pt x="19148" y="0"/>
                  <a:pt x="1901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3" name="Google Shape;683;p27"/>
          <p:cNvSpPr/>
          <p:nvPr/>
        </p:nvSpPr>
        <p:spPr>
          <a:xfrm>
            <a:off x="11084589" y="1615398"/>
            <a:ext cx="39680" cy="16361"/>
          </a:xfrm>
          <a:custGeom>
            <a:avLst/>
            <a:gdLst/>
            <a:ahLst/>
            <a:cxnLst/>
            <a:rect l="l" t="t" r="r" b="b"/>
            <a:pathLst>
              <a:path w="1135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0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4" name="Google Shape;684;p27"/>
          <p:cNvSpPr/>
          <p:nvPr/>
        </p:nvSpPr>
        <p:spPr>
          <a:xfrm>
            <a:off x="11084589" y="1671370"/>
            <a:ext cx="39680" cy="16361"/>
          </a:xfrm>
          <a:custGeom>
            <a:avLst/>
            <a:gdLst/>
            <a:ahLst/>
            <a:cxnLst/>
            <a:rect l="l" t="t" r="r" b="b"/>
            <a:pathLst>
              <a:path w="1135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0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5" name="Google Shape;685;p27"/>
          <p:cNvSpPr/>
          <p:nvPr/>
        </p:nvSpPr>
        <p:spPr>
          <a:xfrm>
            <a:off x="11084589" y="1727340"/>
            <a:ext cx="39680" cy="16361"/>
          </a:xfrm>
          <a:custGeom>
            <a:avLst/>
            <a:gdLst/>
            <a:ahLst/>
            <a:cxnLst/>
            <a:rect l="l" t="t" r="r" b="b"/>
            <a:pathLst>
              <a:path w="1135" h="468" extrusionOk="0">
                <a:moveTo>
                  <a:pt x="234" y="0"/>
                </a:moveTo>
                <a:cubicBezTo>
                  <a:pt x="101" y="0"/>
                  <a:pt x="1" y="101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1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6" name="Google Shape;686;p27"/>
          <p:cNvSpPr/>
          <p:nvPr/>
        </p:nvSpPr>
        <p:spPr>
          <a:xfrm>
            <a:off x="11892755" y="1671370"/>
            <a:ext cx="99147" cy="16361"/>
          </a:xfrm>
          <a:custGeom>
            <a:avLst/>
            <a:gdLst/>
            <a:ahLst/>
            <a:cxnLst/>
            <a:rect l="l" t="t" r="r" b="b"/>
            <a:pathLst>
              <a:path w="2836" h="468" extrusionOk="0">
                <a:moveTo>
                  <a:pt x="267" y="0"/>
                </a:moveTo>
                <a:cubicBezTo>
                  <a:pt x="134" y="0"/>
                  <a:pt x="0" y="100"/>
                  <a:pt x="0" y="234"/>
                </a:cubicBezTo>
                <a:cubicBezTo>
                  <a:pt x="0" y="367"/>
                  <a:pt x="134" y="467"/>
                  <a:pt x="267" y="467"/>
                </a:cubicBezTo>
                <a:lnTo>
                  <a:pt x="2602" y="467"/>
                </a:lnTo>
                <a:cubicBezTo>
                  <a:pt x="2736" y="467"/>
                  <a:pt x="2836" y="367"/>
                  <a:pt x="2836" y="234"/>
                </a:cubicBezTo>
                <a:cubicBezTo>
                  <a:pt x="2836" y="100"/>
                  <a:pt x="2736" y="0"/>
                  <a:pt x="260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7" name="Google Shape;687;p27"/>
          <p:cNvSpPr/>
          <p:nvPr/>
        </p:nvSpPr>
        <p:spPr>
          <a:xfrm>
            <a:off x="11176711" y="1727340"/>
            <a:ext cx="284609" cy="16361"/>
          </a:xfrm>
          <a:custGeom>
            <a:avLst/>
            <a:gdLst/>
            <a:ahLst/>
            <a:cxnLst/>
            <a:rect l="l" t="t" r="r" b="b"/>
            <a:pathLst>
              <a:path w="8141" h="468" extrusionOk="0">
                <a:moveTo>
                  <a:pt x="234" y="0"/>
                </a:moveTo>
                <a:cubicBezTo>
                  <a:pt x="101" y="0"/>
                  <a:pt x="1" y="101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7873" y="467"/>
                </a:lnTo>
                <a:cubicBezTo>
                  <a:pt x="8007" y="467"/>
                  <a:pt x="8140" y="367"/>
                  <a:pt x="8140" y="234"/>
                </a:cubicBezTo>
                <a:cubicBezTo>
                  <a:pt x="8140" y="101"/>
                  <a:pt x="8007" y="0"/>
                  <a:pt x="787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8" name="Google Shape;688;p27"/>
          <p:cNvSpPr/>
          <p:nvPr/>
        </p:nvSpPr>
        <p:spPr>
          <a:xfrm>
            <a:off x="11549905" y="1799633"/>
            <a:ext cx="320724" cy="17515"/>
          </a:xfrm>
          <a:custGeom>
            <a:avLst/>
            <a:gdLst/>
            <a:ahLst/>
            <a:cxnLst/>
            <a:rect l="l" t="t" r="r" b="b"/>
            <a:pathLst>
              <a:path w="9174" h="501" extrusionOk="0">
                <a:moveTo>
                  <a:pt x="234" y="1"/>
                </a:moveTo>
                <a:cubicBezTo>
                  <a:pt x="100" y="1"/>
                  <a:pt x="0" y="134"/>
                  <a:pt x="0" y="267"/>
                </a:cubicBezTo>
                <a:cubicBezTo>
                  <a:pt x="0" y="401"/>
                  <a:pt x="100" y="501"/>
                  <a:pt x="234" y="501"/>
                </a:cubicBezTo>
                <a:lnTo>
                  <a:pt x="8940" y="501"/>
                </a:lnTo>
                <a:cubicBezTo>
                  <a:pt x="9073" y="501"/>
                  <a:pt x="9173" y="401"/>
                  <a:pt x="9173" y="267"/>
                </a:cubicBezTo>
                <a:cubicBezTo>
                  <a:pt x="9173" y="134"/>
                  <a:pt x="9073" y="1"/>
                  <a:pt x="89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9" name="Google Shape;689;p27"/>
          <p:cNvSpPr/>
          <p:nvPr/>
        </p:nvSpPr>
        <p:spPr>
          <a:xfrm>
            <a:off x="11765643" y="1761145"/>
            <a:ext cx="104985" cy="17551"/>
          </a:xfrm>
          <a:custGeom>
            <a:avLst/>
            <a:gdLst/>
            <a:ahLst/>
            <a:cxnLst/>
            <a:rect l="l" t="t" r="r" b="b"/>
            <a:pathLst>
              <a:path w="3003" h="502" extrusionOk="0">
                <a:moveTo>
                  <a:pt x="267" y="1"/>
                </a:moveTo>
                <a:cubicBezTo>
                  <a:pt x="134" y="1"/>
                  <a:pt x="0" y="101"/>
                  <a:pt x="0" y="268"/>
                </a:cubicBezTo>
                <a:cubicBezTo>
                  <a:pt x="0" y="401"/>
                  <a:pt x="134" y="501"/>
                  <a:pt x="267" y="501"/>
                </a:cubicBezTo>
                <a:lnTo>
                  <a:pt x="2769" y="501"/>
                </a:lnTo>
                <a:cubicBezTo>
                  <a:pt x="2902" y="501"/>
                  <a:pt x="3002" y="401"/>
                  <a:pt x="3002" y="268"/>
                </a:cubicBezTo>
                <a:cubicBezTo>
                  <a:pt x="3002" y="101"/>
                  <a:pt x="2902" y="1"/>
                  <a:pt x="27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0" name="Google Shape;690;p27"/>
          <p:cNvSpPr/>
          <p:nvPr/>
        </p:nvSpPr>
        <p:spPr>
          <a:xfrm>
            <a:off x="11084587" y="1411301"/>
            <a:ext cx="335897" cy="17551"/>
          </a:xfrm>
          <a:custGeom>
            <a:avLst/>
            <a:gdLst/>
            <a:ahLst/>
            <a:cxnLst/>
            <a:rect l="l" t="t" r="r" b="b"/>
            <a:pathLst>
              <a:path w="9608" h="502" extrusionOk="0">
                <a:moveTo>
                  <a:pt x="234" y="1"/>
                </a:moveTo>
                <a:cubicBezTo>
                  <a:pt x="101" y="1"/>
                  <a:pt x="1" y="101"/>
                  <a:pt x="1" y="234"/>
                </a:cubicBezTo>
                <a:cubicBezTo>
                  <a:pt x="1" y="368"/>
                  <a:pt x="101" y="501"/>
                  <a:pt x="234" y="501"/>
                </a:cubicBezTo>
                <a:lnTo>
                  <a:pt x="9341" y="501"/>
                </a:lnTo>
                <a:cubicBezTo>
                  <a:pt x="9474" y="501"/>
                  <a:pt x="9608" y="368"/>
                  <a:pt x="9608" y="234"/>
                </a:cubicBezTo>
                <a:cubicBezTo>
                  <a:pt x="9608" y="101"/>
                  <a:pt x="9474" y="1"/>
                  <a:pt x="934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1" name="Google Shape;691;p27"/>
          <p:cNvSpPr/>
          <p:nvPr/>
        </p:nvSpPr>
        <p:spPr>
          <a:xfrm>
            <a:off x="11084591" y="1957062"/>
            <a:ext cx="542300" cy="16361"/>
          </a:xfrm>
          <a:custGeom>
            <a:avLst/>
            <a:gdLst/>
            <a:ahLst/>
            <a:cxnLst/>
            <a:rect l="l" t="t" r="r" b="b"/>
            <a:pathLst>
              <a:path w="15512" h="468" extrusionOk="0">
                <a:moveTo>
                  <a:pt x="234" y="1"/>
                </a:moveTo>
                <a:cubicBezTo>
                  <a:pt x="101" y="1"/>
                  <a:pt x="1" y="101"/>
                  <a:pt x="1" y="234"/>
                </a:cubicBezTo>
                <a:cubicBezTo>
                  <a:pt x="1" y="368"/>
                  <a:pt x="101" y="468"/>
                  <a:pt x="234" y="468"/>
                </a:cubicBezTo>
                <a:lnTo>
                  <a:pt x="15278" y="468"/>
                </a:lnTo>
                <a:cubicBezTo>
                  <a:pt x="15412" y="468"/>
                  <a:pt x="15512" y="368"/>
                  <a:pt x="15512" y="234"/>
                </a:cubicBezTo>
                <a:cubicBezTo>
                  <a:pt x="15512" y="101"/>
                  <a:pt x="15412" y="1"/>
                  <a:pt x="152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2" name="Google Shape;692;p27"/>
          <p:cNvSpPr/>
          <p:nvPr/>
        </p:nvSpPr>
        <p:spPr>
          <a:xfrm>
            <a:off x="11577875" y="1856797"/>
            <a:ext cx="160991" cy="16361"/>
          </a:xfrm>
          <a:custGeom>
            <a:avLst/>
            <a:gdLst/>
            <a:ahLst/>
            <a:cxnLst/>
            <a:rect l="l" t="t" r="r" b="b"/>
            <a:pathLst>
              <a:path w="4605" h="468" extrusionOk="0">
                <a:moveTo>
                  <a:pt x="268" y="0"/>
                </a:moveTo>
                <a:cubicBezTo>
                  <a:pt x="134" y="0"/>
                  <a:pt x="1" y="100"/>
                  <a:pt x="1" y="234"/>
                </a:cubicBezTo>
                <a:cubicBezTo>
                  <a:pt x="1" y="367"/>
                  <a:pt x="134" y="467"/>
                  <a:pt x="268" y="467"/>
                </a:cubicBezTo>
                <a:lnTo>
                  <a:pt x="4371" y="467"/>
                </a:lnTo>
                <a:cubicBezTo>
                  <a:pt x="4504" y="467"/>
                  <a:pt x="4604" y="367"/>
                  <a:pt x="4604" y="234"/>
                </a:cubicBezTo>
                <a:cubicBezTo>
                  <a:pt x="4604" y="100"/>
                  <a:pt x="4504" y="0"/>
                  <a:pt x="4371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3" name="Google Shape;693;p27"/>
          <p:cNvSpPr/>
          <p:nvPr/>
        </p:nvSpPr>
        <p:spPr>
          <a:xfrm>
            <a:off x="11792457" y="1856797"/>
            <a:ext cx="214620" cy="16361"/>
          </a:xfrm>
          <a:custGeom>
            <a:avLst/>
            <a:gdLst/>
            <a:ahLst/>
            <a:cxnLst/>
            <a:rect l="l" t="t" r="r" b="b"/>
            <a:pathLst>
              <a:path w="6139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5905" y="467"/>
                </a:lnTo>
                <a:cubicBezTo>
                  <a:pt x="6038" y="467"/>
                  <a:pt x="6138" y="367"/>
                  <a:pt x="6138" y="234"/>
                </a:cubicBezTo>
                <a:cubicBezTo>
                  <a:pt x="6138" y="100"/>
                  <a:pt x="6038" y="0"/>
                  <a:pt x="590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4" name="Google Shape;694;p27"/>
          <p:cNvSpPr/>
          <p:nvPr/>
        </p:nvSpPr>
        <p:spPr>
          <a:xfrm>
            <a:off x="11792457" y="1936084"/>
            <a:ext cx="214620" cy="17515"/>
          </a:xfrm>
          <a:custGeom>
            <a:avLst/>
            <a:gdLst/>
            <a:ahLst/>
            <a:cxnLst/>
            <a:rect l="l" t="t" r="r" b="b"/>
            <a:pathLst>
              <a:path w="6139" h="501" extrusionOk="0">
                <a:moveTo>
                  <a:pt x="234" y="0"/>
                </a:moveTo>
                <a:cubicBezTo>
                  <a:pt x="101" y="0"/>
                  <a:pt x="1" y="134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5905" y="501"/>
                </a:lnTo>
                <a:cubicBezTo>
                  <a:pt x="6038" y="501"/>
                  <a:pt x="6138" y="401"/>
                  <a:pt x="6138" y="267"/>
                </a:cubicBezTo>
                <a:cubicBezTo>
                  <a:pt x="6138" y="134"/>
                  <a:pt x="6038" y="0"/>
                  <a:pt x="590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5" name="Google Shape;695;p27"/>
          <p:cNvSpPr/>
          <p:nvPr/>
        </p:nvSpPr>
        <p:spPr>
          <a:xfrm>
            <a:off x="11084587" y="2011876"/>
            <a:ext cx="81668" cy="17515"/>
          </a:xfrm>
          <a:custGeom>
            <a:avLst/>
            <a:gdLst/>
            <a:ahLst/>
            <a:cxnLst/>
            <a:rect l="l" t="t" r="r" b="b"/>
            <a:pathLst>
              <a:path w="2336" h="501" extrusionOk="0">
                <a:moveTo>
                  <a:pt x="234" y="1"/>
                </a:moveTo>
                <a:cubicBezTo>
                  <a:pt x="101" y="1"/>
                  <a:pt x="1" y="101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2102" y="501"/>
                </a:lnTo>
                <a:cubicBezTo>
                  <a:pt x="2236" y="501"/>
                  <a:pt x="2336" y="401"/>
                  <a:pt x="2336" y="267"/>
                </a:cubicBezTo>
                <a:cubicBezTo>
                  <a:pt x="2336" y="101"/>
                  <a:pt x="2236" y="1"/>
                  <a:pt x="2102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6" name="Google Shape;696;p27"/>
          <p:cNvSpPr/>
          <p:nvPr/>
        </p:nvSpPr>
        <p:spPr>
          <a:xfrm>
            <a:off x="11187232" y="2011876"/>
            <a:ext cx="504964" cy="17515"/>
          </a:xfrm>
          <a:custGeom>
            <a:avLst/>
            <a:gdLst/>
            <a:ahLst/>
            <a:cxnLst/>
            <a:rect l="l" t="t" r="r" b="b"/>
            <a:pathLst>
              <a:path w="14444" h="501" extrusionOk="0">
                <a:moveTo>
                  <a:pt x="267" y="1"/>
                </a:moveTo>
                <a:cubicBezTo>
                  <a:pt x="134" y="1"/>
                  <a:pt x="0" y="101"/>
                  <a:pt x="0" y="267"/>
                </a:cubicBezTo>
                <a:cubicBezTo>
                  <a:pt x="0" y="401"/>
                  <a:pt x="134" y="501"/>
                  <a:pt x="267" y="501"/>
                </a:cubicBezTo>
                <a:lnTo>
                  <a:pt x="14210" y="501"/>
                </a:lnTo>
                <a:cubicBezTo>
                  <a:pt x="14344" y="501"/>
                  <a:pt x="14444" y="401"/>
                  <a:pt x="14444" y="267"/>
                </a:cubicBezTo>
                <a:cubicBezTo>
                  <a:pt x="14444" y="101"/>
                  <a:pt x="14344" y="1"/>
                  <a:pt x="14210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87" name="图片 3">
            <a:extLst>
              <a:ext uri="{FF2B5EF4-FFF2-40B4-BE49-F238E27FC236}">
                <a16:creationId xmlns:a16="http://schemas.microsoft.com/office/drawing/2014/main" id="{95E434A5-2D0E-B243-B05D-224423CE1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533" y="6086471"/>
            <a:ext cx="2138937" cy="6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1B538891-FF27-D245-9D49-CCC56C0BA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1057275" y="1072390"/>
                <a:ext cx="10804922" cy="50217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Treat the assignment of each POS tag as a separate classification task.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Features : five-word window                                              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⟹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Feature templates: 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Model: Naive Bayes and discriminative classifiers (e.g., SVM, perceptron, log-linear models)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Disadvantage: ignore dependencies between different output POS tags !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  DT      JJ      NN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determiner         noun (NN) or adjective (JJ) , </a:t>
                </a:r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not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verb (VB)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adverb (AD)        verb (VB) , </a:t>
                </a:r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not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possessive pronoun (PRP$)</a:t>
                </a:r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75" y="1072390"/>
                <a:ext cx="10804922" cy="5021759"/>
              </a:xfrm>
              <a:prstGeom prst="rect">
                <a:avLst/>
              </a:prstGeom>
              <a:blipFill>
                <a:blip r:embed="rId4"/>
                <a:stretch>
                  <a:fillRect l="-939" b="-176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>
            <a:extLst>
              <a:ext uri="{FF2B5EF4-FFF2-40B4-BE49-F238E27FC236}">
                <a16:creationId xmlns:a16="http://schemas.microsoft.com/office/drawing/2014/main" id="{9AFFAE0A-A251-40CD-8ED7-B9C2DFE0E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533" y="1800614"/>
            <a:ext cx="3176439" cy="387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FFB5A13B-578F-45D3-9F28-93CA7F2A6897}"/>
              </a:ext>
            </a:extLst>
          </p:cNvPr>
          <p:cNvCxnSpPr>
            <a:cxnSpLocks/>
          </p:cNvCxnSpPr>
          <p:nvPr/>
        </p:nvCxnSpPr>
        <p:spPr>
          <a:xfrm>
            <a:off x="2975300" y="5838913"/>
            <a:ext cx="24302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3832ECB2-B767-42EB-93F3-6F1CE288969A}"/>
              </a:ext>
            </a:extLst>
          </p:cNvPr>
          <p:cNvCxnSpPr>
            <a:cxnSpLocks/>
          </p:cNvCxnSpPr>
          <p:nvPr/>
        </p:nvCxnSpPr>
        <p:spPr>
          <a:xfrm>
            <a:off x="2856419" y="5287542"/>
            <a:ext cx="24302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A090DE63-7785-4A23-89A3-EBB63594C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57FECD-F250-194A-98AE-A839FC771A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  <p:sp>
        <p:nvSpPr>
          <p:cNvPr id="12" name="矩形 5">
            <a:extLst>
              <a:ext uri="{FF2B5EF4-FFF2-40B4-BE49-F238E27FC236}">
                <a16:creationId xmlns:a16="http://schemas.microsoft.com/office/drawing/2014/main" id="{807E8A7F-7071-264A-A301-EDA70EC55566}"/>
              </a:ext>
            </a:extLst>
          </p:cNvPr>
          <p:cNvSpPr/>
          <p:nvPr/>
        </p:nvSpPr>
        <p:spPr>
          <a:xfrm>
            <a:off x="310017" y="192600"/>
            <a:ext cx="2985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Local Model</a:t>
            </a:r>
          </a:p>
        </p:txBody>
      </p:sp>
      <p:pic>
        <p:nvPicPr>
          <p:cNvPr id="13" name="Picture 12" descr="\documentclass{article}&#10;\usepackage{amsmath}&#10;\pagestyle{empty}&#10;\begin{document}&#10;&#10;$w_{i-2}t_i,w_{i-1}t_i,w_{i}t_i,w_{i+1}t_i,w_{i+2}t_i$&#10;&#10;&#10;\end{document}" title="IguanaTex Bitmap Display">
            <a:extLst>
              <a:ext uri="{FF2B5EF4-FFF2-40B4-BE49-F238E27FC236}">
                <a16:creationId xmlns:a16="http://schemas.microsoft.com/office/drawing/2014/main" id="{63FB1260-5043-CF41-808A-07911BF83E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061" y="2403811"/>
            <a:ext cx="4254632" cy="26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48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43701" y="161823"/>
            <a:ext cx="30514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882304" y="1030072"/>
            <a:ext cx="7943200" cy="4805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7.1 Structured</a:t>
            </a:r>
            <a:r>
              <a:rPr lang="zh-CN" altLang="en-US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Prediction</a:t>
            </a:r>
            <a:r>
              <a:rPr lang="zh-CN" altLang="en-US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and</a:t>
            </a:r>
            <a:r>
              <a:rPr lang="zh-CN" altLang="en-US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Sequence Labelling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7.2 Hidden Markov Models</a:t>
            </a:r>
            <a:r>
              <a:rPr lang="zh-CN" altLang="en-US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——</a:t>
            </a:r>
            <a:r>
              <a:rPr lang="zh-CN" altLang="en-US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Generative</a:t>
            </a:r>
            <a:r>
              <a:rPr lang="zh-CN" altLang="en-US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7.2.1 Training Hidden Markov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7.2.2 Decoding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7.3</a:t>
            </a:r>
            <a:r>
              <a:rPr lang="zh-CN" altLang="en-US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Maximum Entropy Markov Models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7.4 Conditional random fields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7.4.1 Global</a:t>
            </a:r>
            <a:r>
              <a:rPr lang="zh-CN" altLang="en-US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7.4.2</a:t>
            </a:r>
            <a:r>
              <a:rPr lang="zh-CN" altLang="en-US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Decoding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7.4.3</a:t>
            </a:r>
            <a:r>
              <a:rPr lang="zh-CN" altLang="en-US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AFB577B-AFCC-4911-965C-E024B15EB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C89F96-FAC5-0F48-9AEF-38C087444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92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93447" y="192600"/>
            <a:ext cx="7081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Hidden Markov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1128713" y="1396933"/>
                <a:ext cx="9699614" cy="26119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Modeling target: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zh-CN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0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                            </m:t>
                    </m:r>
                    <m:r>
                      <a:rPr lang="zh-CN" alt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8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zh-CN" alt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 sz="28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8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∈[1,…,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altLang="zh-CN" sz="28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Parameterization?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713" y="1396933"/>
                <a:ext cx="9699614" cy="2611933"/>
              </a:xfrm>
              <a:prstGeom prst="rect">
                <a:avLst/>
              </a:prstGeom>
              <a:blipFill>
                <a:blip r:embed="rId3"/>
                <a:stretch>
                  <a:fillRect l="-1046" b="-579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625994C-5999-4AFB-857F-CD1CBAB0E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7BA233-5B90-AE4C-9A10-16E0320557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66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1128713" y="1396933"/>
                <a:ext cx="9699614" cy="45509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Modeling target: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zh-CN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0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                            </m:t>
                    </m:r>
                    <m:r>
                      <a:rPr lang="zh-CN" alt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8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zh-CN" alt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 sz="28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8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∈[1,…,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altLang="zh-CN" sz="28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Parameterization?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Bayes</a:t>
                </a:r>
                <a:r>
                  <a:rPr lang="zh-CN" altLang="en-US" sz="28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8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rule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Chain</a:t>
                </a:r>
                <a:r>
                  <a:rPr lang="zh-CN" altLang="en-US" sz="28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8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rule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Independence</a:t>
                </a:r>
                <a:r>
                  <a:rPr lang="zh-CN" altLang="en-US" sz="28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8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assumptions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713" y="1396933"/>
                <a:ext cx="9699614" cy="4550926"/>
              </a:xfrm>
              <a:prstGeom prst="rect">
                <a:avLst/>
              </a:prstGeom>
              <a:blipFill>
                <a:blip r:embed="rId3"/>
                <a:stretch>
                  <a:fillRect l="-1046" b="-305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625994C-5999-4AFB-857F-CD1CBAB0E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2AC9D1-7046-1B43-B96A-7CA98609A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  <p:sp>
        <p:nvSpPr>
          <p:cNvPr id="8" name="矩形 5">
            <a:extLst>
              <a:ext uri="{FF2B5EF4-FFF2-40B4-BE49-F238E27FC236}">
                <a16:creationId xmlns:a16="http://schemas.microsoft.com/office/drawing/2014/main" id="{43901215-4350-D646-A8E5-AEBC4C775A4B}"/>
              </a:ext>
            </a:extLst>
          </p:cNvPr>
          <p:cNvSpPr/>
          <p:nvPr/>
        </p:nvSpPr>
        <p:spPr>
          <a:xfrm>
            <a:off x="293447" y="192600"/>
            <a:ext cx="7081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Hidden Markov Models</a:t>
            </a:r>
          </a:p>
        </p:txBody>
      </p:sp>
    </p:spTree>
    <p:extLst>
      <p:ext uri="{BB962C8B-B14F-4D97-AF65-F5344CB8AC3E}">
        <p14:creationId xmlns:p14="http://schemas.microsoft.com/office/powerpoint/2010/main" val="3226536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1100137" y="829005"/>
                <a:ext cx="10933509" cy="3159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Use the same techniques as for Chapter 3: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1. Use the Bayes rule: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zh-CN" altLang="en-US" sz="2400" dirty="0"/>
                  <a:t> </a:t>
                </a:r>
                <a:r>
                  <a:rPr lang="en-US" altLang="zh-CN" sz="2400" dirty="0"/>
                  <a:t>		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begChr m:val="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/>
                  <a:t>	                          </a:t>
                </a:r>
                <a14:m>
                  <m:oMath xmlns:m="http://schemas.openxmlformats.org/officeDocument/2006/math">
                    <m:r>
                      <a:rPr lang="zh-CN" altLang="en-US" sz="2400">
                        <a:latin typeface="Cambria Math" panose="02040503050406030204" pitchFamily="18" charset="0"/>
                      </a:rPr>
                      <m:t>∝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				     =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137" y="829005"/>
                <a:ext cx="10933509" cy="3159263"/>
              </a:xfrm>
              <a:prstGeom prst="rect">
                <a:avLst/>
              </a:prstGeom>
              <a:blipFill>
                <a:blip r:embed="rId3"/>
                <a:stretch>
                  <a:fillRect l="-696" b="-361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625994C-5999-4AFB-857F-CD1CBAB0E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56E775-C750-0541-9058-532986DC2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  <p:sp>
        <p:nvSpPr>
          <p:cNvPr id="8" name="矩形 5">
            <a:extLst>
              <a:ext uri="{FF2B5EF4-FFF2-40B4-BE49-F238E27FC236}">
                <a16:creationId xmlns:a16="http://schemas.microsoft.com/office/drawing/2014/main" id="{901F7153-68DE-BE47-B932-B60363F1AF74}"/>
              </a:ext>
            </a:extLst>
          </p:cNvPr>
          <p:cNvSpPr/>
          <p:nvPr/>
        </p:nvSpPr>
        <p:spPr>
          <a:xfrm>
            <a:off x="293447" y="192600"/>
            <a:ext cx="7081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Hidden Markov Models</a:t>
            </a:r>
          </a:p>
        </p:txBody>
      </p:sp>
    </p:spTree>
    <p:extLst>
      <p:ext uri="{BB962C8B-B14F-4D97-AF65-F5344CB8AC3E}">
        <p14:creationId xmlns:p14="http://schemas.microsoft.com/office/powerpoint/2010/main" val="1787156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1100137" y="850437"/>
                <a:ext cx="10933509" cy="22159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Use the same techniques as for Chapter 3:</a:t>
                </a:r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1. 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20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00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∝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0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00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2a. Applying the probability chain rule for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)=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)…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CN" altLang="en-US" sz="2000">
                          <a:latin typeface="Palatino"/>
                        </a:rPr>
                        <m:t>(</m:t>
                      </m:r>
                      <m:r>
                        <m:rPr>
                          <m:nor/>
                        </m:rPr>
                        <a:rPr lang="zh-CN" altLang="en-US" sz="2000">
                          <a:latin typeface="Palatino"/>
                        </a:rPr>
                        <m:t>chain</m:t>
                      </m:r>
                      <m:r>
                        <m:rPr>
                          <m:nor/>
                        </m:rPr>
                        <a:rPr lang="zh-CN" altLang="en-US" sz="2000">
                          <a:latin typeface="Palatino"/>
                        </a:rPr>
                        <m:t> </m:t>
                      </m:r>
                      <m:r>
                        <m:rPr>
                          <m:nor/>
                        </m:rPr>
                        <a:rPr lang="zh-CN" altLang="en-US" sz="2000">
                          <a:latin typeface="Palatino"/>
                        </a:rPr>
                        <m:t>rule</m:t>
                      </m:r>
                      <m:r>
                        <m:rPr>
                          <m:nor/>
                        </m:rPr>
                        <a:rPr lang="zh-CN" altLang="en-US" sz="2000">
                          <a:latin typeface="Palatino"/>
                        </a:rPr>
                        <m:t>)</m:t>
                      </m:r>
                    </m:oMath>
                  </m:oMathPara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137" y="850437"/>
                <a:ext cx="10933509" cy="2215991"/>
              </a:xfrm>
              <a:prstGeom prst="rect">
                <a:avLst/>
              </a:prstGeom>
              <a:blipFill>
                <a:blip r:embed="rId3"/>
                <a:stretch>
                  <a:fillRect l="-696" b="-3314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625994C-5999-4AFB-857F-CD1CBAB0E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F098B9-6673-8E40-BD7C-A010001627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  <p:sp>
        <p:nvSpPr>
          <p:cNvPr id="8" name="矩形 5">
            <a:extLst>
              <a:ext uri="{FF2B5EF4-FFF2-40B4-BE49-F238E27FC236}">
                <a16:creationId xmlns:a16="http://schemas.microsoft.com/office/drawing/2014/main" id="{18055E4D-669D-0843-BA67-2E6798C37645}"/>
              </a:ext>
            </a:extLst>
          </p:cNvPr>
          <p:cNvSpPr/>
          <p:nvPr/>
        </p:nvSpPr>
        <p:spPr>
          <a:xfrm>
            <a:off x="293447" y="192600"/>
            <a:ext cx="7081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Hidden Markov Models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2DA60D-5D8A-DF44-AD48-885BBEEC7739}"/>
              </a:ext>
            </a:extLst>
          </p:cNvPr>
          <p:cNvSpPr/>
          <p:nvPr/>
        </p:nvSpPr>
        <p:spPr>
          <a:xfrm>
            <a:off x="5052767" y="1536569"/>
            <a:ext cx="818756" cy="43363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658444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1100137" y="829005"/>
                <a:ext cx="10933509" cy="55451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Use the same techniques as for Chapter 3:</a:t>
                </a:r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1. 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20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00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∝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0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00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2a. Applying the probability chain rule for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)=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)…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CN" altLang="en-US" sz="2000">
                          <a:latin typeface="Palatino"/>
                        </a:rPr>
                        <m:t>(</m:t>
                      </m:r>
                      <m:r>
                        <m:rPr>
                          <m:nor/>
                        </m:rPr>
                        <a:rPr lang="zh-CN" altLang="en-US" sz="2000">
                          <a:latin typeface="Palatino"/>
                        </a:rPr>
                        <m:t>chain</m:t>
                      </m:r>
                      <m:r>
                        <m:rPr>
                          <m:nor/>
                        </m:rPr>
                        <a:rPr lang="zh-CN" altLang="en-US" sz="2000">
                          <a:latin typeface="Palatino"/>
                        </a:rPr>
                        <m:t> </m:t>
                      </m:r>
                      <m:r>
                        <m:rPr>
                          <m:nor/>
                        </m:rPr>
                        <a:rPr lang="zh-CN" altLang="en-US" sz="2000">
                          <a:latin typeface="Palatino"/>
                        </a:rPr>
                        <m:t>rule</m:t>
                      </m:r>
                      <m:r>
                        <m:rPr>
                          <m:nor/>
                        </m:rPr>
                        <a:rPr lang="zh-CN" altLang="en-US" sz="2000">
                          <a:latin typeface="Palatino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3a. Make independence assumptions for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1: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1257300" lvl="2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First-order Markov assumption:</a:t>
                </a:r>
              </a:p>
              <a:p>
                <a:pPr lvl="2"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)≈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)…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000" b="0" i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1257300" lvl="2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Second-order Markov assumptions:</a:t>
                </a:r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          </m:t>
                    </m:r>
                    <m:d>
                      <m:dPr>
                        <m:begChr m:val=""/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)≈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)…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b>
                        </m:sSub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000" dirty="0"/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sz="2000" dirty="0"/>
                  <a:t>			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137" y="829005"/>
                <a:ext cx="10933509" cy="5545172"/>
              </a:xfrm>
              <a:prstGeom prst="rect">
                <a:avLst/>
              </a:prstGeom>
              <a:blipFill>
                <a:blip r:embed="rId3"/>
                <a:stretch>
                  <a:fillRect l="-696" b="-1095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625994C-5999-4AFB-857F-CD1CBAB0E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DAED17-68BC-DA4A-A52F-866B8AD637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330330-6EA1-134E-8C62-748B188B2AC9}"/>
                  </a:ext>
                </a:extLst>
              </p:cNvPr>
              <p:cNvSpPr txBox="1"/>
              <p:nvPr/>
            </p:nvSpPr>
            <p:spPr>
              <a:xfrm>
                <a:off x="6714335" y="3685880"/>
                <a:ext cx="29622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1"/>
                    </a:solidFill>
                    <a:latin typeface="Palatino" pitchFamily="2" charset="77"/>
                    <a:ea typeface="Palatino" pitchFamily="2" charset="77"/>
                  </a:rPr>
                  <a:t>(a</a:t>
                </a:r>
                <a:r>
                  <a:rPr lang="en-CN" dirty="0">
                    <a:solidFill>
                      <a:schemeClr val="accent1"/>
                    </a:solidFill>
                    <a:latin typeface="Palatino" pitchFamily="2" charset="77"/>
                    <a:ea typeface="Palatino" pitchFamily="2" charset="77"/>
                  </a:rPr>
                  <a:t>ssuming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N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Palatino" pitchFamily="2" charset="77"/>
                      </a:rPr>
                      <m:t>=&lt;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Palatino" pitchFamily="2" charset="77"/>
                      </a:rPr>
                      <m:t>𝐵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Palatino" pitchFamily="2" charset="77"/>
                      </a:rPr>
                      <m:t>&gt;</m:t>
                    </m:r>
                  </m:oMath>
                </a14:m>
                <a:r>
                  <a:rPr lang="en-CN" dirty="0">
                    <a:solidFill>
                      <a:schemeClr val="accent1"/>
                    </a:solidFill>
                    <a:latin typeface="Palatino" pitchFamily="2" charset="77"/>
                    <a:ea typeface="Palatino" pitchFamily="2" charset="77"/>
                  </a:rPr>
                  <a:t>)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330330-6EA1-134E-8C62-748B188B2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335" y="3685880"/>
                <a:ext cx="2962221" cy="369332"/>
              </a:xfrm>
              <a:prstGeom prst="rect">
                <a:avLst/>
              </a:prstGeom>
              <a:blipFill>
                <a:blip r:embed="rId5"/>
                <a:stretch>
                  <a:fillRect l="-1282" t="-6667" r="-1282" b="-20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FF2015-1E8C-5641-8CDA-40F5BC590A92}"/>
                  </a:ext>
                </a:extLst>
              </p:cNvPr>
              <p:cNvSpPr txBox="1"/>
              <p:nvPr/>
            </p:nvSpPr>
            <p:spPr>
              <a:xfrm>
                <a:off x="5974004" y="5987018"/>
                <a:ext cx="37025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1"/>
                    </a:solidFill>
                    <a:latin typeface="Palatino" pitchFamily="2" charset="77"/>
                    <a:ea typeface="Palatino" pitchFamily="2" charset="77"/>
                  </a:rPr>
                  <a:t>(a</a:t>
                </a:r>
                <a:r>
                  <a:rPr lang="en-CN" dirty="0">
                    <a:solidFill>
                      <a:schemeClr val="accent1"/>
                    </a:solidFill>
                    <a:latin typeface="Palatino" pitchFamily="2" charset="77"/>
                    <a:ea typeface="Palatino" pitchFamily="2" charset="77"/>
                  </a:rPr>
                  <a:t>ssuming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N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Palatino" pitchFamily="2" charset="77"/>
                      </a:rPr>
                      <m:t>=</m:t>
                    </m:r>
                    <m:sSub>
                      <m:sSubPr>
                        <m:ctrlPr>
                          <a:rPr lang="en-C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Palatino" pitchFamily="2" charset="77"/>
                      </a:rPr>
                      <m:t>=&lt;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Palatino" pitchFamily="2" charset="77"/>
                      </a:rPr>
                      <m:t>𝐵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Palatino" pitchFamily="2" charset="77"/>
                      </a:rPr>
                      <m:t>&gt;</m:t>
                    </m:r>
                  </m:oMath>
                </a14:m>
                <a:r>
                  <a:rPr lang="en-CN" dirty="0">
                    <a:solidFill>
                      <a:schemeClr val="accent1"/>
                    </a:solidFill>
                    <a:latin typeface="Palatino" pitchFamily="2" charset="77"/>
                    <a:ea typeface="Palatino" pitchFamily="2" charset="77"/>
                  </a:rPr>
                  <a:t>)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FF2015-1E8C-5641-8CDA-40F5BC590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004" y="5987018"/>
                <a:ext cx="3702552" cy="369332"/>
              </a:xfrm>
              <a:prstGeom prst="rect">
                <a:avLst/>
              </a:prstGeom>
              <a:blipFill>
                <a:blip r:embed="rId6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Arrow 3">
            <a:extLst>
              <a:ext uri="{FF2B5EF4-FFF2-40B4-BE49-F238E27FC236}">
                <a16:creationId xmlns:a16="http://schemas.microsoft.com/office/drawing/2014/main" id="{C351A71A-6E33-6E4D-8DE2-07C7F1D1D793}"/>
              </a:ext>
            </a:extLst>
          </p:cNvPr>
          <p:cNvSpPr/>
          <p:nvPr/>
        </p:nvSpPr>
        <p:spPr>
          <a:xfrm>
            <a:off x="5579292" y="6102642"/>
            <a:ext cx="292231" cy="138083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9C68E7C5-FD33-6045-8A8C-475744016AE6}"/>
              </a:ext>
            </a:extLst>
          </p:cNvPr>
          <p:cNvSpPr/>
          <p:nvPr/>
        </p:nvSpPr>
        <p:spPr>
          <a:xfrm rot="16200000">
            <a:off x="6999900" y="4132286"/>
            <a:ext cx="292231" cy="138083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C196CA-3673-0B46-A578-11E38D2E1C4D}"/>
              </a:ext>
            </a:extLst>
          </p:cNvPr>
          <p:cNvSpPr/>
          <p:nvPr/>
        </p:nvSpPr>
        <p:spPr>
          <a:xfrm>
            <a:off x="5052767" y="1536569"/>
            <a:ext cx="818756" cy="43363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1" name="矩形 5">
            <a:extLst>
              <a:ext uri="{FF2B5EF4-FFF2-40B4-BE49-F238E27FC236}">
                <a16:creationId xmlns:a16="http://schemas.microsoft.com/office/drawing/2014/main" id="{A3661C7C-3EA5-214D-824C-71EE32E99D30}"/>
              </a:ext>
            </a:extLst>
          </p:cNvPr>
          <p:cNvSpPr/>
          <p:nvPr/>
        </p:nvSpPr>
        <p:spPr>
          <a:xfrm>
            <a:off x="293447" y="192600"/>
            <a:ext cx="7081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Hidden Markov Models</a:t>
            </a:r>
          </a:p>
        </p:txBody>
      </p:sp>
    </p:spTree>
    <p:extLst>
      <p:ext uri="{BB962C8B-B14F-4D97-AF65-F5344CB8AC3E}">
        <p14:creationId xmlns:p14="http://schemas.microsoft.com/office/powerpoint/2010/main" val="2764438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1088427" y="1220012"/>
                <a:ext cx="10933509" cy="32316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Use the same techniques as for Chapter 3:</a:t>
                </a:r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1. 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20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00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∝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0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00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20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2b. Applying the probability chain rule for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|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</a:t>
                </a:r>
                <a:endParaRPr lang="en-US" altLang="zh-CN" sz="2400" dirty="0"/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zh-CN" altLang="en-US" sz="2400" dirty="0"/>
                  <a:t>     </a:t>
                </a:r>
                <a:r>
                  <a:rPr lang="en-US" altLang="zh-CN" sz="2400" dirty="0"/>
                  <a:t>		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altLang="zh-CN" sz="20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00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1:2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…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0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200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00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zh-CN" altLang="en-US" sz="2000" i="1">
                        <a:latin typeface="Palatino"/>
                      </a:rPr>
                      <m:t> </m:t>
                    </m:r>
                  </m:oMath>
                </a14:m>
                <a:endParaRPr lang="en-US" altLang="zh-CN" sz="2000" dirty="0">
                  <a:latin typeface="Palatino" pitchFamily="2" charset="77"/>
                </a:endParaRPr>
              </a:p>
              <a:p>
                <a:pPr>
                  <a:lnSpc>
                    <a:spcPct val="20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427" y="1220012"/>
                <a:ext cx="10933509" cy="3231654"/>
              </a:xfrm>
              <a:prstGeom prst="rect">
                <a:avLst/>
              </a:prstGeom>
              <a:blipFill>
                <a:blip r:embed="rId3"/>
                <a:stretch>
                  <a:fillRect l="-69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625994C-5999-4AFB-857F-CD1CBAB0E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DCE4D6-AA43-AA41-8A49-1B076B906B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  <p:sp>
        <p:nvSpPr>
          <p:cNvPr id="8" name="矩形 5">
            <a:extLst>
              <a:ext uri="{FF2B5EF4-FFF2-40B4-BE49-F238E27FC236}">
                <a16:creationId xmlns:a16="http://schemas.microsoft.com/office/drawing/2014/main" id="{158B9F17-58DD-454D-A21E-A87F46CF9EF2}"/>
              </a:ext>
            </a:extLst>
          </p:cNvPr>
          <p:cNvSpPr/>
          <p:nvPr/>
        </p:nvSpPr>
        <p:spPr>
          <a:xfrm>
            <a:off x="293447" y="192600"/>
            <a:ext cx="7081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Hidden Markov Models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36B21A-BC35-0A42-A427-BCFBA2199A31}"/>
              </a:ext>
            </a:extLst>
          </p:cNvPr>
          <p:cNvSpPr/>
          <p:nvPr/>
        </p:nvSpPr>
        <p:spPr>
          <a:xfrm>
            <a:off x="3610466" y="1926803"/>
            <a:ext cx="1404593" cy="43363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611159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1097854" y="1272564"/>
                <a:ext cx="10933509" cy="37363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Use the same techniques as for Chapter 3:</a:t>
                </a:r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1</a:t>
                </a:r>
                <a:r>
                  <a:rPr lang="en-US" altLang="zh-CN" sz="3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20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00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∝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0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00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20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2b. Applying the probability chain rule for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|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</a:t>
                </a:r>
                <a:endParaRPr lang="en-US" altLang="zh-CN" sz="2400" dirty="0"/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zh-CN" altLang="en-US" sz="2400" dirty="0"/>
                  <a:t>     </a:t>
                </a:r>
                <a:r>
                  <a:rPr lang="en-US" altLang="zh-CN" sz="2400" dirty="0"/>
                  <a:t>		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altLang="zh-CN" sz="20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00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1:2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…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0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00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zh-CN" altLang="en-US" sz="2000" i="1">
                        <a:latin typeface="Palatino"/>
                      </a:rPr>
                      <m:t> 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3b. Make independence assumptions for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1: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zh-CN" altLang="en-US" sz="2400" dirty="0"/>
                  <a:t>         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1: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|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  <m:sub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)…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854" y="1272564"/>
                <a:ext cx="10933509" cy="3736344"/>
              </a:xfrm>
              <a:prstGeom prst="rect">
                <a:avLst/>
              </a:prstGeom>
              <a:blipFill>
                <a:blip r:embed="rId3"/>
                <a:stretch>
                  <a:fillRect l="-812" b="-1966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625994C-5999-4AFB-857F-CD1CBAB0E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9FF96A-FA27-BE43-BEB9-A5CB2A17E4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  <p:sp>
        <p:nvSpPr>
          <p:cNvPr id="8" name="矩形 5">
            <a:extLst>
              <a:ext uri="{FF2B5EF4-FFF2-40B4-BE49-F238E27FC236}">
                <a16:creationId xmlns:a16="http://schemas.microsoft.com/office/drawing/2014/main" id="{D21F5EEC-1C6F-AF42-BF03-4C2185A3CE65}"/>
              </a:ext>
            </a:extLst>
          </p:cNvPr>
          <p:cNvSpPr/>
          <p:nvPr/>
        </p:nvSpPr>
        <p:spPr>
          <a:xfrm>
            <a:off x="293447" y="192600"/>
            <a:ext cx="7081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Hidden Markov Models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C4E849-AD5B-0341-9D8B-6510984876A6}"/>
              </a:ext>
            </a:extLst>
          </p:cNvPr>
          <p:cNvSpPr/>
          <p:nvPr/>
        </p:nvSpPr>
        <p:spPr>
          <a:xfrm>
            <a:off x="3679477" y="2142463"/>
            <a:ext cx="1404593" cy="43363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022335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792616" y="1014741"/>
                <a:ext cx="12333877" cy="45418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2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Summary</a:t>
                </a:r>
              </a:p>
              <a:p>
                <a:pPr marL="1257300" lvl="2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First-order Model:</a:t>
                </a:r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zh-CN" altLang="en-US" sz="2400" dirty="0"/>
                  <a:t>      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∝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i="1" dirty="0">
                  <a:latin typeface="Cambria Math" panose="02040503050406030204" pitchFamily="18" charset="0"/>
                </a:endParaRPr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sz="2400" dirty="0"/>
                  <a:t>				        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≈</m:t>
                    </m:r>
                    <m:nary>
                      <m:naryPr>
                        <m:chr m:val="∏"/>
                        <m:limLoc m:val="undOvr"/>
                        <m:grow m:val="on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nary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zh-CN" altLang="en-US" sz="2400"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∏"/>
                        <m:limLoc m:val="undOvr"/>
                        <m:grow m:val="on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nary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400" dirty="0">
                  <a:latin typeface="Palatino"/>
                </a:endParaRPr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sz="2400" dirty="0"/>
                  <a:t>				        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limLoc m:val="undOvr"/>
                        <m:grow m:val="on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nary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zh-CN" altLang="en-US" sz="240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400" dirty="0">
                  <a:latin typeface="Palatino"/>
                </a:endParaRPr>
              </a:p>
              <a:p>
                <a:pPr marL="1257300" lvl="2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Second-order Model:</a:t>
                </a:r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zh-CN" altLang="en-US" sz="2400" dirty="0">
                    <a:latin typeface="Palatino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zh-CN" altLang="en-US" sz="2400" i="1">
                        <a:latin typeface="Cambria Math" panose="02040503050406030204" pitchFamily="18" charset="0"/>
                      </a:rPr>
                      <m:t>∝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i="1" dirty="0">
                  <a:latin typeface="Cambria Math" panose="02040503050406030204" pitchFamily="18" charset="0"/>
                </a:endParaRPr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zh-CN" altLang="en-US" sz="2400" dirty="0"/>
                  <a:t>                          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≈</m:t>
                    </m:r>
                    <m:nary>
                      <m:naryPr>
                        <m:chr m:val="∏"/>
                        <m:limLoc m:val="undOvr"/>
                        <m:grow m:val="on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nary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zh-CN" altLang="en-US" sz="2400" i="1">
                            <a:latin typeface="Palatino"/>
                          </a:rPr>
                          <m:t> 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zh-CN" altLang="en-US" sz="2400"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∏"/>
                        <m:limLoc m:val="undOvr"/>
                        <m:grow m:val="on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nary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altLang="zh-CN" sz="2400" dirty="0"/>
                      <m:t>		</m:t>
                    </m:r>
                  </m:oMath>
                </a14:m>
                <a:endParaRPr lang="en-US" altLang="zh-CN" sz="2400" dirty="0">
                  <a:latin typeface="Palatino"/>
                </a:endParaRPr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616" y="1014741"/>
                <a:ext cx="12333877" cy="4541884"/>
              </a:xfrm>
              <a:prstGeom prst="rect">
                <a:avLst/>
              </a:prstGeom>
              <a:blipFill>
                <a:blip r:embed="rId3"/>
                <a:stretch>
                  <a:fillRect l="-720" b="-1838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8E24C7-0209-4679-A575-07A2A3244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19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2134541-B92C-6C44-94CA-B1A53522594F}"/>
                  </a:ext>
                </a:extLst>
              </p:cNvPr>
              <p:cNvSpPr txBox="1"/>
              <p:nvPr/>
            </p:nvSpPr>
            <p:spPr>
              <a:xfrm>
                <a:off x="3492886" y="5587421"/>
                <a:ext cx="4075155" cy="11255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limLoc m:val="undOvr"/>
                          <m:grow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nary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zh-CN" altLang="en-US" i="1">
                              <a:latin typeface="Cambria Math" panose="02040503050406030204" pitchFamily="18" charset="0"/>
                            </a:rPr>
                            <m:t> 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zh-CN" alt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endParaRPr lang="en-CN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2134541-B92C-6C44-94CA-B1A535225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886" y="5587421"/>
                <a:ext cx="4075155" cy="1125565"/>
              </a:xfrm>
              <a:prstGeom prst="rect">
                <a:avLst/>
              </a:prstGeom>
              <a:blipFill>
                <a:blip r:embed="rId4"/>
                <a:stretch>
                  <a:fillRect l="-3427" t="-76404" b="-9213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DB88A007-5CDA-D04A-A54D-A8BE911CCD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  <p:sp>
        <p:nvSpPr>
          <p:cNvPr id="9" name="矩形 5">
            <a:extLst>
              <a:ext uri="{FF2B5EF4-FFF2-40B4-BE49-F238E27FC236}">
                <a16:creationId xmlns:a16="http://schemas.microsoft.com/office/drawing/2014/main" id="{A53E0670-C485-3F41-85C6-58C29EA6B7DA}"/>
              </a:ext>
            </a:extLst>
          </p:cNvPr>
          <p:cNvSpPr/>
          <p:nvPr/>
        </p:nvSpPr>
        <p:spPr>
          <a:xfrm>
            <a:off x="293447" y="192600"/>
            <a:ext cx="7081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Hidden Markov Models</a:t>
            </a:r>
          </a:p>
        </p:txBody>
      </p:sp>
    </p:spTree>
    <p:extLst>
      <p:ext uri="{BB962C8B-B14F-4D97-AF65-F5344CB8AC3E}">
        <p14:creationId xmlns:p14="http://schemas.microsoft.com/office/powerpoint/2010/main" val="1323488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>
            <a:extLst>
              <a:ext uri="{FF2B5EF4-FFF2-40B4-BE49-F238E27FC236}">
                <a16:creationId xmlns:a16="http://schemas.microsoft.com/office/drawing/2014/main" id="{F0C8DF84-0B35-1543-9708-6A955DB30D9E}"/>
              </a:ext>
            </a:extLst>
          </p:cNvPr>
          <p:cNvSpPr/>
          <p:nvPr/>
        </p:nvSpPr>
        <p:spPr>
          <a:xfrm>
            <a:off x="194217" y="194682"/>
            <a:ext cx="21895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Overview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DCA32C4-289C-684D-9836-2CE380BF1681}"/>
              </a:ext>
            </a:extLst>
          </p:cNvPr>
          <p:cNvGrpSpPr/>
          <p:nvPr/>
        </p:nvGrpSpPr>
        <p:grpSpPr>
          <a:xfrm>
            <a:off x="2753915" y="208330"/>
            <a:ext cx="5881598" cy="759600"/>
            <a:chOff x="2466575" y="527996"/>
            <a:chExt cx="5881598" cy="759600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90FF894E-5434-E044-8FBF-77D0D15E1595}"/>
                </a:ext>
              </a:extLst>
            </p:cNvPr>
            <p:cNvSpPr/>
            <p:nvPr/>
          </p:nvSpPr>
          <p:spPr>
            <a:xfrm>
              <a:off x="2466575" y="527996"/>
              <a:ext cx="5881598" cy="759600"/>
            </a:xfrm>
            <a:prstGeom prst="roundRect">
              <a:avLst/>
            </a:prstGeom>
            <a:noFill/>
            <a:ln w="15875">
              <a:solidFill>
                <a:srgbClr val="024990"/>
              </a:solidFill>
            </a:ln>
            <a:effectLst>
              <a:outerShdw blurRad="40169" dist="12700" dir="3120000" algn="tl" rotWithShape="0">
                <a:prstClr val="black">
                  <a:alpha val="2862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9A7BFA7-D2B7-6645-9B7A-5FC7EDB9CADE}"/>
                </a:ext>
              </a:extLst>
            </p:cNvPr>
            <p:cNvSpPr txBox="1"/>
            <p:nvPr/>
          </p:nvSpPr>
          <p:spPr>
            <a:xfrm>
              <a:off x="2504996" y="567367"/>
              <a:ext cx="943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rPr>
                <a:t>Week</a:t>
              </a:r>
              <a:r>
                <a:rPr lang="zh-CN" altLang="en-US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rPr>
                <a:t> </a:t>
              </a:r>
              <a:r>
                <a:rPr lang="en-US" altLang="zh-CN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rPr>
                <a:t>2</a:t>
              </a:r>
              <a:endParaRPr lang="en-CN" b="1" dirty="0">
                <a:solidFill>
                  <a:srgbClr val="F18D01"/>
                </a:solidFill>
                <a:latin typeface="Palatino" pitchFamily="2" charset="77"/>
                <a:ea typeface="Palatino" pitchFamily="2" charset="77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3877CE7-AF2D-9849-B51B-1BB1AA61E811}"/>
                </a:ext>
              </a:extLst>
            </p:cNvPr>
            <p:cNvSpPr txBox="1"/>
            <p:nvPr/>
          </p:nvSpPr>
          <p:spPr>
            <a:xfrm>
              <a:off x="3515292" y="753092"/>
              <a:ext cx="17059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1600" dirty="0">
                  <a:latin typeface="Palatino" pitchFamily="2" charset="77"/>
                  <a:ea typeface="Palatino" pitchFamily="2" charset="77"/>
                </a:rPr>
                <a:t>Data</a:t>
              </a:r>
              <a:r>
                <a:rPr lang="zh-CN" altLang="en-US" sz="1600" dirty="0">
                  <a:latin typeface="Palatino" pitchFamily="2" charset="77"/>
                  <a:ea typeface="Palatino" pitchFamily="2" charset="77"/>
                </a:rPr>
                <a:t> </a:t>
              </a:r>
              <a:r>
                <a:rPr lang="en-US" altLang="zh-CN" sz="1600" dirty="0">
                  <a:latin typeface="Palatino" pitchFamily="2" charset="77"/>
                  <a:ea typeface="Palatino" pitchFamily="2" charset="77"/>
                </a:rPr>
                <a:t>and</a:t>
              </a:r>
              <a:r>
                <a:rPr lang="zh-CN" altLang="en-US" sz="1600" dirty="0">
                  <a:latin typeface="Palatino" pitchFamily="2" charset="77"/>
                  <a:ea typeface="Palatino" pitchFamily="2" charset="77"/>
                </a:rPr>
                <a:t> </a:t>
              </a:r>
              <a:r>
                <a:rPr lang="en-US" altLang="zh-CN" sz="1600" dirty="0">
                  <a:latin typeface="Palatino" pitchFamily="2" charset="77"/>
                  <a:ea typeface="Palatino" pitchFamily="2" charset="77"/>
                </a:rPr>
                <a:t>Model</a:t>
              </a:r>
              <a:endParaRPr lang="en-CN" sz="1600" dirty="0">
                <a:latin typeface="Palatino" pitchFamily="2" charset="77"/>
                <a:ea typeface="Palatino" pitchFamily="2" charset="77"/>
              </a:endParaRPr>
            </a:p>
          </p:txBody>
        </p:sp>
        <p:sp>
          <p:nvSpPr>
            <p:cNvPr id="35" name="Left Brace 34">
              <a:extLst>
                <a:ext uri="{FF2B5EF4-FFF2-40B4-BE49-F238E27FC236}">
                  <a16:creationId xmlns:a16="http://schemas.microsoft.com/office/drawing/2014/main" id="{723C07E4-144B-7944-9D79-AF3B64F0903A}"/>
                </a:ext>
              </a:extLst>
            </p:cNvPr>
            <p:cNvSpPr/>
            <p:nvPr/>
          </p:nvSpPr>
          <p:spPr>
            <a:xfrm>
              <a:off x="5147872" y="639108"/>
              <a:ext cx="178875" cy="549077"/>
            </a:xfrm>
            <a:prstGeom prst="leftBrac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186552A-BE6F-694B-B076-1AA7B6020ED3}"/>
                </a:ext>
              </a:extLst>
            </p:cNvPr>
            <p:cNvSpPr txBox="1"/>
            <p:nvPr/>
          </p:nvSpPr>
          <p:spPr>
            <a:xfrm>
              <a:off x="5391849" y="583815"/>
              <a:ext cx="29102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1600" dirty="0">
                  <a:latin typeface="Palatino" pitchFamily="2" charset="77"/>
                  <a:ea typeface="Palatino" pitchFamily="2" charset="77"/>
                </a:rPr>
                <a:t>Overview of NLP architecture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3C82AE3-1509-0F4B-8D09-B6507637DD14}"/>
                </a:ext>
              </a:extLst>
            </p:cNvPr>
            <p:cNvSpPr txBox="1"/>
            <p:nvPr/>
          </p:nvSpPr>
          <p:spPr>
            <a:xfrm>
              <a:off x="5390961" y="939768"/>
              <a:ext cx="22425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1600" dirty="0">
                  <a:latin typeface="Palatino" pitchFamily="2" charset="77"/>
                  <a:ea typeface="Palatino" pitchFamily="2" charset="77"/>
                </a:rPr>
                <a:t>Review</a:t>
              </a:r>
              <a:r>
                <a:rPr lang="zh-CN" altLang="en-US" sz="1600" dirty="0">
                  <a:latin typeface="Palatino" pitchFamily="2" charset="77"/>
                  <a:ea typeface="Palatino" pitchFamily="2" charset="77"/>
                </a:rPr>
                <a:t> </a:t>
              </a:r>
              <a:r>
                <a:rPr lang="en-US" altLang="zh-CN" sz="1600" dirty="0">
                  <a:latin typeface="Palatino" pitchFamily="2" charset="77"/>
                  <a:ea typeface="Palatino" pitchFamily="2" charset="77"/>
                </a:rPr>
                <a:t>of</a:t>
              </a:r>
              <a:r>
                <a:rPr lang="zh-CN" altLang="en-US" sz="1600" dirty="0">
                  <a:latin typeface="Palatino" pitchFamily="2" charset="77"/>
                  <a:ea typeface="Palatino" pitchFamily="2" charset="77"/>
                </a:rPr>
                <a:t> </a:t>
              </a:r>
              <a:r>
                <a:rPr lang="en-US" altLang="zh-CN" sz="1600" dirty="0">
                  <a:latin typeface="Palatino" pitchFamily="2" charset="77"/>
                  <a:ea typeface="Palatino" pitchFamily="2" charset="77"/>
                </a:rPr>
                <a:t>background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4C07AB5-8C84-A743-8C3B-82FAB7434381}"/>
              </a:ext>
            </a:extLst>
          </p:cNvPr>
          <p:cNvGrpSpPr/>
          <p:nvPr/>
        </p:nvGrpSpPr>
        <p:grpSpPr>
          <a:xfrm>
            <a:off x="122945" y="1244784"/>
            <a:ext cx="11902568" cy="1450773"/>
            <a:chOff x="122945" y="1653576"/>
            <a:chExt cx="11902568" cy="145077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8BC6429-5500-A340-8C62-13537A9D7791}"/>
                </a:ext>
              </a:extLst>
            </p:cNvPr>
            <p:cNvGrpSpPr/>
            <p:nvPr/>
          </p:nvGrpSpPr>
          <p:grpSpPr>
            <a:xfrm>
              <a:off x="271452" y="2006612"/>
              <a:ext cx="2271315" cy="994276"/>
              <a:chOff x="277039" y="1574403"/>
              <a:chExt cx="2271315" cy="994276"/>
            </a:xfrm>
          </p:grpSpPr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9DC544B2-6E4F-DE42-BC7F-0C6BEE32FDAB}"/>
                  </a:ext>
                </a:extLst>
              </p:cNvPr>
              <p:cNvSpPr/>
              <p:nvPr/>
            </p:nvSpPr>
            <p:spPr>
              <a:xfrm>
                <a:off x="277039" y="1578225"/>
                <a:ext cx="2209579" cy="990454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A3D1CC0-15A1-4045-8F30-F54D6C8357EF}"/>
                  </a:ext>
                </a:extLst>
              </p:cNvPr>
              <p:cNvSpPr txBox="1"/>
              <p:nvPr/>
            </p:nvSpPr>
            <p:spPr>
              <a:xfrm>
                <a:off x="277040" y="1574403"/>
                <a:ext cx="943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3</a:t>
                </a:r>
                <a:endParaRPr lang="en-CN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5DD5685-5148-0648-912B-59051109B6D5}"/>
                  </a:ext>
                </a:extLst>
              </p:cNvPr>
              <p:cNvSpPr txBox="1"/>
              <p:nvPr/>
            </p:nvSpPr>
            <p:spPr>
              <a:xfrm>
                <a:off x="338775" y="1897056"/>
                <a:ext cx="22095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>
                    <a:latin typeface="Palatino" pitchFamily="2" charset="77"/>
                    <a:ea typeface="Palatino" pitchFamily="2" charset="77"/>
                  </a:rPr>
                  <a:t>N-gram</a:t>
                </a:r>
                <a:r>
                  <a:rPr lang="zh-CN" altLang="en-US" sz="12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200" dirty="0">
                    <a:latin typeface="Palatino" pitchFamily="2" charset="77"/>
                    <a:ea typeface="Palatino" pitchFamily="2" charset="77"/>
                  </a:rPr>
                  <a:t>Language</a:t>
                </a:r>
                <a:r>
                  <a:rPr lang="zh-CN" altLang="en-US" sz="12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200" dirty="0">
                    <a:latin typeface="Palatino" pitchFamily="2" charset="77"/>
                    <a:ea typeface="Palatino" pitchFamily="2" charset="77"/>
                  </a:rPr>
                  <a:t>Models</a:t>
                </a:r>
              </a:p>
              <a:p>
                <a:r>
                  <a:rPr lang="en-US" altLang="zh-CN" sz="1200" dirty="0">
                    <a:latin typeface="Palatino" pitchFamily="2" charset="77"/>
                    <a:ea typeface="Palatino" pitchFamily="2" charset="77"/>
                  </a:rPr>
                  <a:t>Naïve Bayes</a:t>
                </a:r>
              </a:p>
              <a:p>
                <a:r>
                  <a:rPr lang="en-US" sz="1200" dirty="0">
                    <a:latin typeface="Palatino" pitchFamily="2" charset="77"/>
                    <a:ea typeface="Palatino" pitchFamily="2" charset="77"/>
                  </a:rPr>
                  <a:t>Generative</a:t>
                </a:r>
                <a:r>
                  <a:rPr lang="zh-CN" altLang="en-US" sz="12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200" dirty="0">
                    <a:latin typeface="Palatino" pitchFamily="2" charset="77"/>
                    <a:ea typeface="Palatino" pitchFamily="2" charset="77"/>
                  </a:rPr>
                  <a:t>Text</a:t>
                </a:r>
                <a:r>
                  <a:rPr lang="zh-CN" altLang="en-US" sz="12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200" dirty="0">
                    <a:latin typeface="Palatino" pitchFamily="2" charset="77"/>
                    <a:ea typeface="Palatino" pitchFamily="2" charset="77"/>
                  </a:rPr>
                  <a:t>Classification</a:t>
                </a:r>
                <a:endParaRPr lang="en-CN" sz="1200" dirty="0">
                  <a:latin typeface="Palatino" pitchFamily="2" charset="77"/>
                  <a:ea typeface="Palatino" pitchFamily="2" charset="77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2F81614-63FF-8349-BD29-CC20E9EEB074}"/>
                </a:ext>
              </a:extLst>
            </p:cNvPr>
            <p:cNvGrpSpPr/>
            <p:nvPr/>
          </p:nvGrpSpPr>
          <p:grpSpPr>
            <a:xfrm>
              <a:off x="2749958" y="2014469"/>
              <a:ext cx="2500265" cy="994275"/>
              <a:chOff x="2842231" y="1453364"/>
              <a:chExt cx="2500265" cy="994275"/>
            </a:xfrm>
          </p:grpSpPr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1733600F-B8BC-8E46-9535-D20A98B88B17}"/>
                  </a:ext>
                </a:extLst>
              </p:cNvPr>
              <p:cNvSpPr/>
              <p:nvPr/>
            </p:nvSpPr>
            <p:spPr>
              <a:xfrm>
                <a:off x="2842231" y="1453364"/>
                <a:ext cx="2412020" cy="994275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2329D3-1F76-9D44-95F2-4DDF77393781}"/>
                  </a:ext>
                </a:extLst>
              </p:cNvPr>
              <p:cNvSpPr txBox="1"/>
              <p:nvPr/>
            </p:nvSpPr>
            <p:spPr>
              <a:xfrm>
                <a:off x="2850519" y="1463303"/>
                <a:ext cx="943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4</a:t>
                </a:r>
                <a:endParaRPr lang="en-CN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EFE1C48-DA85-1A4B-AAD0-02D85B81B925}"/>
                  </a:ext>
                </a:extLst>
              </p:cNvPr>
              <p:cNvSpPr txBox="1"/>
              <p:nvPr/>
            </p:nvSpPr>
            <p:spPr>
              <a:xfrm>
                <a:off x="2873230" y="1776578"/>
                <a:ext cx="246926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200" dirty="0">
                    <a:latin typeface="Palatino" pitchFamily="2" charset="77"/>
                    <a:ea typeface="Palatino" pitchFamily="2" charset="77"/>
                  </a:rPr>
                  <a:t>Features</a:t>
                </a:r>
              </a:p>
              <a:p>
                <a:r>
                  <a:rPr lang="en-CN" sz="1200" dirty="0">
                    <a:latin typeface="Palatino" pitchFamily="2" charset="77"/>
                    <a:ea typeface="Palatino" pitchFamily="2" charset="77"/>
                  </a:rPr>
                  <a:t>Document</a:t>
                </a:r>
                <a:r>
                  <a:rPr lang="zh-CN" altLang="en-US" sz="12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200" dirty="0">
                    <a:latin typeface="Palatino" pitchFamily="2" charset="77"/>
                    <a:ea typeface="Palatino" pitchFamily="2" charset="77"/>
                  </a:rPr>
                  <a:t>Representation</a:t>
                </a:r>
              </a:p>
              <a:p>
                <a:r>
                  <a:rPr lang="en-CN" sz="1200" dirty="0">
                    <a:latin typeface="Palatino" pitchFamily="2" charset="77"/>
                    <a:ea typeface="Palatino" pitchFamily="2" charset="77"/>
                  </a:rPr>
                  <a:t>Discriminative</a:t>
                </a:r>
                <a:r>
                  <a:rPr lang="zh-CN" altLang="en-US" sz="12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200" dirty="0">
                    <a:latin typeface="Palatino" pitchFamily="2" charset="77"/>
                    <a:ea typeface="Palatino" pitchFamily="2" charset="77"/>
                  </a:rPr>
                  <a:t>Text</a:t>
                </a:r>
                <a:r>
                  <a:rPr lang="zh-CN" altLang="en-US" sz="12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200" dirty="0">
                    <a:latin typeface="Palatino" pitchFamily="2" charset="77"/>
                    <a:ea typeface="Palatino" pitchFamily="2" charset="77"/>
                  </a:rPr>
                  <a:t>Classification</a:t>
                </a:r>
                <a:endParaRPr lang="en-CN" sz="1200" dirty="0">
                  <a:latin typeface="Palatino" pitchFamily="2" charset="77"/>
                  <a:ea typeface="Palatino" pitchFamily="2" charset="77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C53661B-B2A9-F445-AE2E-FDD14160B4A2}"/>
                </a:ext>
              </a:extLst>
            </p:cNvPr>
            <p:cNvGrpSpPr/>
            <p:nvPr/>
          </p:nvGrpSpPr>
          <p:grpSpPr>
            <a:xfrm>
              <a:off x="5412048" y="2021478"/>
              <a:ext cx="935845" cy="989153"/>
              <a:chOff x="5393046" y="1555249"/>
              <a:chExt cx="1193871" cy="764407"/>
            </a:xfrm>
          </p:grpSpPr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093787BB-B7FC-534F-8664-BC9A7B64CB86}"/>
                  </a:ext>
                </a:extLst>
              </p:cNvPr>
              <p:cNvSpPr/>
              <p:nvPr/>
            </p:nvSpPr>
            <p:spPr>
              <a:xfrm>
                <a:off x="5407418" y="1555249"/>
                <a:ext cx="1179499" cy="764407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6795ABA-09D3-9A4A-A469-2CC93782D06A}"/>
                  </a:ext>
                </a:extLst>
              </p:cNvPr>
              <p:cNvSpPr txBox="1"/>
              <p:nvPr/>
            </p:nvSpPr>
            <p:spPr>
              <a:xfrm>
                <a:off x="5393046" y="1563168"/>
                <a:ext cx="943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5</a:t>
                </a:r>
                <a:endParaRPr lang="en-CN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299C8FC-9EA5-854C-B1CC-65B0759A9DD8}"/>
                  </a:ext>
                </a:extLst>
              </p:cNvPr>
              <p:cNvSpPr txBox="1"/>
              <p:nvPr/>
            </p:nvSpPr>
            <p:spPr>
              <a:xfrm>
                <a:off x="5461036" y="1858031"/>
                <a:ext cx="1018888" cy="4043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400" dirty="0">
                    <a:latin typeface="Palatino" pitchFamily="2" charset="77"/>
                    <a:ea typeface="Palatino" pitchFamily="2" charset="77"/>
                  </a:rPr>
                  <a:t>Neuron</a:t>
                </a:r>
              </a:p>
              <a:p>
                <a:r>
                  <a:rPr lang="en-CN" sz="1400" dirty="0">
                    <a:latin typeface="Palatino" pitchFamily="2" charset="77"/>
                    <a:ea typeface="Palatino" pitchFamily="2" charset="77"/>
                  </a:rPr>
                  <a:t>SGD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6F6FC79D-2062-0F47-B45E-D22CC3EBB898}"/>
                </a:ext>
              </a:extLst>
            </p:cNvPr>
            <p:cNvGrpSpPr/>
            <p:nvPr/>
          </p:nvGrpSpPr>
          <p:grpSpPr>
            <a:xfrm>
              <a:off x="6692346" y="2014469"/>
              <a:ext cx="1664229" cy="994275"/>
              <a:chOff x="7045398" y="1555249"/>
              <a:chExt cx="1664229" cy="764407"/>
            </a:xfrm>
          </p:grpSpPr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7DA0348B-5DCF-CC43-BB41-5AA2ED5F8369}"/>
                  </a:ext>
                </a:extLst>
              </p:cNvPr>
              <p:cNvSpPr/>
              <p:nvPr/>
            </p:nvSpPr>
            <p:spPr>
              <a:xfrm>
                <a:off x="7045398" y="1555249"/>
                <a:ext cx="1664229" cy="764407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C11EBAA-5E95-814A-BAB4-32AB24AECB25}"/>
                  </a:ext>
                </a:extLst>
              </p:cNvPr>
              <p:cNvSpPr txBox="1"/>
              <p:nvPr/>
            </p:nvSpPr>
            <p:spPr>
              <a:xfrm>
                <a:off x="7052192" y="1560489"/>
                <a:ext cx="943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6</a:t>
                </a:r>
                <a:endParaRPr lang="en-CN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46ECB03-0922-1442-A353-CFBC99F98E9E}"/>
                  </a:ext>
                </a:extLst>
              </p:cNvPr>
              <p:cNvSpPr txBox="1"/>
              <p:nvPr/>
            </p:nvSpPr>
            <p:spPr>
              <a:xfrm>
                <a:off x="7085721" y="1845785"/>
                <a:ext cx="16239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200" dirty="0">
                    <a:latin typeface="Palatino" pitchFamily="2" charset="77"/>
                    <a:ea typeface="Palatino" pitchFamily="2" charset="77"/>
                  </a:rPr>
                  <a:t>Entropy, Perplexity</a:t>
                </a:r>
              </a:p>
              <a:p>
                <a:r>
                  <a:rPr lang="en-CN" sz="1200" dirty="0">
                    <a:latin typeface="Palatino" pitchFamily="2" charset="77"/>
                    <a:ea typeface="Palatino" pitchFamily="2" charset="77"/>
                  </a:rPr>
                  <a:t>Word</a:t>
                </a:r>
                <a:r>
                  <a:rPr lang="zh-CN" altLang="en-US" sz="12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200" dirty="0">
                    <a:latin typeface="Palatino" pitchFamily="2" charset="77"/>
                    <a:ea typeface="Palatino" pitchFamily="2" charset="77"/>
                  </a:rPr>
                  <a:t>Representation</a:t>
                </a:r>
                <a:endParaRPr lang="en-CN" sz="1200" dirty="0">
                  <a:latin typeface="Palatino" pitchFamily="2" charset="77"/>
                  <a:ea typeface="Palatino" pitchFamily="2" charset="77"/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CC37D06-DFEC-4448-9364-4F5FBF0E9AB9}"/>
                </a:ext>
              </a:extLst>
            </p:cNvPr>
            <p:cNvGrpSpPr/>
            <p:nvPr/>
          </p:nvGrpSpPr>
          <p:grpSpPr>
            <a:xfrm>
              <a:off x="8679371" y="1999353"/>
              <a:ext cx="3199133" cy="1036945"/>
              <a:chOff x="8657103" y="1547744"/>
              <a:chExt cx="3199133" cy="797562"/>
            </a:xfrm>
          </p:grpSpPr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E7A6D590-363A-B043-9220-6CAF69F1F041}"/>
                  </a:ext>
                </a:extLst>
              </p:cNvPr>
              <p:cNvSpPr/>
              <p:nvPr/>
            </p:nvSpPr>
            <p:spPr>
              <a:xfrm>
                <a:off x="8657103" y="1547744"/>
                <a:ext cx="3199133" cy="782641"/>
              </a:xfrm>
              <a:prstGeom prst="roundRect">
                <a:avLst/>
              </a:prstGeom>
              <a:solidFill>
                <a:srgbClr val="FFCECE"/>
              </a:solidFill>
              <a:ln w="19050">
                <a:solidFill>
                  <a:srgbClr val="FF000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086D1FD-B539-6A4C-B377-E41807F30048}"/>
                  </a:ext>
                </a:extLst>
              </p:cNvPr>
              <p:cNvSpPr txBox="1"/>
              <p:nvPr/>
            </p:nvSpPr>
            <p:spPr>
              <a:xfrm>
                <a:off x="8663966" y="1560773"/>
                <a:ext cx="943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7</a:t>
                </a:r>
                <a:endParaRPr lang="en-CN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C618E3A-6F9E-A647-9F6F-2DB1517A37A4}"/>
                  </a:ext>
                </a:extLst>
              </p:cNvPr>
              <p:cNvSpPr txBox="1"/>
              <p:nvPr/>
            </p:nvSpPr>
            <p:spPr>
              <a:xfrm>
                <a:off x="8711289" y="1883641"/>
                <a:ext cx="31404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200" dirty="0">
                    <a:latin typeface="Palatino" pitchFamily="2" charset="77"/>
                    <a:ea typeface="Palatino" pitchFamily="2" charset="77"/>
                  </a:rPr>
                  <a:t>HMM -- Generative Sturctured</a:t>
                </a:r>
                <a:r>
                  <a:rPr lang="zh-CN" altLang="en-US" sz="12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200" dirty="0">
                    <a:latin typeface="Palatino" pitchFamily="2" charset="77"/>
                    <a:ea typeface="Palatino" pitchFamily="2" charset="77"/>
                  </a:rPr>
                  <a:t>Prediction</a:t>
                </a:r>
              </a:p>
              <a:p>
                <a:r>
                  <a:rPr lang="en-US" sz="1200" dirty="0">
                    <a:latin typeface="Palatino" pitchFamily="2" charset="77"/>
                    <a:ea typeface="Palatino" pitchFamily="2" charset="77"/>
                  </a:rPr>
                  <a:t>CRF</a:t>
                </a:r>
                <a:r>
                  <a:rPr lang="zh-CN" altLang="en-US" sz="12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200" dirty="0">
                    <a:latin typeface="Palatino" pitchFamily="2" charset="77"/>
                    <a:ea typeface="Palatino" pitchFamily="2" charset="77"/>
                  </a:rPr>
                  <a:t>–</a:t>
                </a:r>
                <a:r>
                  <a:rPr lang="zh-CN" altLang="en-US" sz="12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200" dirty="0">
                    <a:latin typeface="Palatino" pitchFamily="2" charset="77"/>
                    <a:ea typeface="Palatino" pitchFamily="2" charset="77"/>
                  </a:rPr>
                  <a:t>Discriminative</a:t>
                </a:r>
                <a:r>
                  <a:rPr lang="zh-CN" altLang="en-US" sz="12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200" dirty="0">
                    <a:latin typeface="Palatino" pitchFamily="2" charset="77"/>
                    <a:ea typeface="Palatino" pitchFamily="2" charset="77"/>
                  </a:rPr>
                  <a:t>Structured</a:t>
                </a:r>
                <a:r>
                  <a:rPr lang="zh-CN" altLang="en-US" sz="12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200" dirty="0">
                    <a:latin typeface="Palatino" pitchFamily="2" charset="77"/>
                    <a:ea typeface="Palatino" pitchFamily="2" charset="77"/>
                  </a:rPr>
                  <a:t>Prediction</a:t>
                </a:r>
                <a:endParaRPr lang="en-CN" sz="1200" dirty="0">
                  <a:latin typeface="Palatino" pitchFamily="2" charset="77"/>
                  <a:ea typeface="Palatino" pitchFamily="2" charset="77"/>
                </a:endParaRPr>
              </a:p>
            </p:txBody>
          </p:sp>
        </p:grp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AFDD7B3-B6B2-B34C-8601-E139250D635C}"/>
                </a:ext>
              </a:extLst>
            </p:cNvPr>
            <p:cNvSpPr/>
            <p:nvPr/>
          </p:nvSpPr>
          <p:spPr>
            <a:xfrm>
              <a:off x="122945" y="1653576"/>
              <a:ext cx="11902568" cy="1450773"/>
            </a:xfrm>
            <a:prstGeom prst="rect">
              <a:avLst/>
            </a:prstGeom>
            <a:noFill/>
            <a:ln w="12700">
              <a:solidFill>
                <a:srgbClr val="F18D0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07162A9-5F78-1643-8E57-EE41FCDF8B17}"/>
              </a:ext>
            </a:extLst>
          </p:cNvPr>
          <p:cNvGrpSpPr/>
          <p:nvPr/>
        </p:nvGrpSpPr>
        <p:grpSpPr>
          <a:xfrm>
            <a:off x="445674" y="2952541"/>
            <a:ext cx="11257109" cy="2371281"/>
            <a:chOff x="122945" y="3263335"/>
            <a:chExt cx="11257109" cy="237128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3754E71-B2BD-5C4B-8AD7-3F16FB2A2612}"/>
                </a:ext>
              </a:extLst>
            </p:cNvPr>
            <p:cNvGrpSpPr/>
            <p:nvPr/>
          </p:nvGrpSpPr>
          <p:grpSpPr>
            <a:xfrm>
              <a:off x="3789540" y="3384909"/>
              <a:ext cx="3583399" cy="910285"/>
              <a:chOff x="2834546" y="2645985"/>
              <a:chExt cx="3583399" cy="910285"/>
            </a:xfrm>
          </p:grpSpPr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931F0242-3DB1-8140-BF86-C242E66ED0D3}"/>
                  </a:ext>
                </a:extLst>
              </p:cNvPr>
              <p:cNvSpPr/>
              <p:nvPr/>
            </p:nvSpPr>
            <p:spPr>
              <a:xfrm>
                <a:off x="2842232" y="2645985"/>
                <a:ext cx="3540970" cy="910285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0DE6715-F908-074B-BB83-D3E6D41F1239}"/>
                  </a:ext>
                </a:extLst>
              </p:cNvPr>
              <p:cNvSpPr txBox="1"/>
              <p:nvPr/>
            </p:nvSpPr>
            <p:spPr>
              <a:xfrm>
                <a:off x="2834546" y="2666939"/>
                <a:ext cx="943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8</a:t>
                </a:r>
                <a:endParaRPr lang="en-CN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8E2ED56-0020-CF4E-AB03-71F872B17FF6}"/>
                  </a:ext>
                </a:extLst>
              </p:cNvPr>
              <p:cNvSpPr txBox="1"/>
              <p:nvPr/>
            </p:nvSpPr>
            <p:spPr>
              <a:xfrm>
                <a:off x="2876976" y="2982427"/>
                <a:ext cx="35409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400" dirty="0">
                    <a:latin typeface="Palatino" pitchFamily="2" charset="77"/>
                    <a:ea typeface="Palatino" pitchFamily="2" charset="77"/>
                  </a:rPr>
                  <a:t>MLP</a:t>
                </a:r>
                <a:r>
                  <a:rPr lang="en-US" sz="1400" dirty="0">
                    <a:latin typeface="Palatino" pitchFamily="2" charset="77"/>
                    <a:ea typeface="Palatino" pitchFamily="2" charset="77"/>
                  </a:rPr>
                  <a:t>, Multi-Layer Perception</a:t>
                </a:r>
              </a:p>
              <a:p>
                <a:r>
                  <a:rPr lang="en-US" sz="1400" dirty="0">
                    <a:latin typeface="Palatino" pitchFamily="2" charset="77"/>
                    <a:ea typeface="Palatino" pitchFamily="2" charset="77"/>
                  </a:rPr>
                  <a:t>Neural N-gram LM and Word Embedding</a:t>
                </a:r>
                <a:endParaRPr lang="en-CN" sz="1400" dirty="0">
                  <a:latin typeface="Palatino" pitchFamily="2" charset="77"/>
                  <a:ea typeface="Palatino" pitchFamily="2" charset="77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A8CD5E57-3458-164E-A2B0-45EF26357C21}"/>
                </a:ext>
              </a:extLst>
            </p:cNvPr>
            <p:cNvGrpSpPr/>
            <p:nvPr/>
          </p:nvGrpSpPr>
          <p:grpSpPr>
            <a:xfrm>
              <a:off x="5777661" y="4444563"/>
              <a:ext cx="2282861" cy="976233"/>
              <a:chOff x="3342554" y="3527724"/>
              <a:chExt cx="2282861" cy="976233"/>
            </a:xfrm>
          </p:grpSpPr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A8A0A453-52B5-DC41-8450-6B9C9C1D73DA}"/>
                  </a:ext>
                </a:extLst>
              </p:cNvPr>
              <p:cNvSpPr/>
              <p:nvPr/>
            </p:nvSpPr>
            <p:spPr>
              <a:xfrm>
                <a:off x="3349042" y="3527724"/>
                <a:ext cx="2269885" cy="976233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4A5C291-2B8E-E44B-9E71-1FD9D8CD36D4}"/>
                  </a:ext>
                </a:extLst>
              </p:cNvPr>
              <p:cNvSpPr txBox="1"/>
              <p:nvPr/>
            </p:nvSpPr>
            <p:spPr>
              <a:xfrm>
                <a:off x="3342554" y="3546301"/>
                <a:ext cx="943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9</a:t>
                </a:r>
                <a:endParaRPr lang="en-CN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7F01F61-3D11-EA43-B018-EFA2788A7B09}"/>
                  </a:ext>
                </a:extLst>
              </p:cNvPr>
              <p:cNvSpPr txBox="1"/>
              <p:nvPr/>
            </p:nvSpPr>
            <p:spPr>
              <a:xfrm>
                <a:off x="3390957" y="3909584"/>
                <a:ext cx="22344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400" dirty="0">
                    <a:latin typeface="Palatino" pitchFamily="2" charset="77"/>
                    <a:ea typeface="Palatino" pitchFamily="2" charset="77"/>
                  </a:rPr>
                  <a:t>Sequence Representation</a:t>
                </a:r>
              </a:p>
              <a:p>
                <a:r>
                  <a:rPr lang="en-CN" sz="1400" dirty="0">
                    <a:latin typeface="Palatino" pitchFamily="2" charset="77"/>
                    <a:ea typeface="Palatino" pitchFamily="2" charset="77"/>
                  </a:rPr>
                  <a:t>Neural Text Classification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909D271-F068-A242-8E98-51DE33FD43DF}"/>
                </a:ext>
              </a:extLst>
            </p:cNvPr>
            <p:cNvGrpSpPr/>
            <p:nvPr/>
          </p:nvGrpSpPr>
          <p:grpSpPr>
            <a:xfrm>
              <a:off x="7820908" y="3545620"/>
              <a:ext cx="2857449" cy="757025"/>
              <a:chOff x="7553405" y="3741211"/>
              <a:chExt cx="2857449" cy="757025"/>
            </a:xfrm>
          </p:grpSpPr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A8C23FCD-64FD-D246-913E-C3D397CA33B5}"/>
                  </a:ext>
                </a:extLst>
              </p:cNvPr>
              <p:cNvSpPr/>
              <p:nvPr/>
            </p:nvSpPr>
            <p:spPr>
              <a:xfrm>
                <a:off x="7553406" y="3742724"/>
                <a:ext cx="2857448" cy="755512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D788B6C-3B0D-6643-A4C3-89542E3B8295}"/>
                  </a:ext>
                </a:extLst>
              </p:cNvPr>
              <p:cNvSpPr txBox="1"/>
              <p:nvPr/>
            </p:nvSpPr>
            <p:spPr>
              <a:xfrm>
                <a:off x="7553405" y="3741211"/>
                <a:ext cx="10589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10</a:t>
                </a:r>
                <a:endParaRPr lang="en-CN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C7B6B2E-5DDF-2145-9FF4-852E4161F811}"/>
                  </a:ext>
                </a:extLst>
              </p:cNvPr>
              <p:cNvSpPr txBox="1"/>
              <p:nvPr/>
            </p:nvSpPr>
            <p:spPr>
              <a:xfrm>
                <a:off x="7593223" y="4075419"/>
                <a:ext cx="281763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600" dirty="0">
                    <a:latin typeface="Palatino" pitchFamily="2" charset="77"/>
                    <a:ea typeface="Palatino" pitchFamily="2" charset="77"/>
                  </a:rPr>
                  <a:t>Neural Structured Prediction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ECD0925-1589-AE44-9C53-6A15A86D3B65}"/>
                </a:ext>
              </a:extLst>
            </p:cNvPr>
            <p:cNvGrpSpPr/>
            <p:nvPr/>
          </p:nvGrpSpPr>
          <p:grpSpPr>
            <a:xfrm>
              <a:off x="8634527" y="4827980"/>
              <a:ext cx="2608537" cy="670596"/>
              <a:chOff x="5924808" y="4807539"/>
              <a:chExt cx="2608537" cy="758667"/>
            </a:xfrm>
          </p:grpSpPr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A87E1297-6172-DE40-A9CE-8F258AC04F18}"/>
                  </a:ext>
                </a:extLst>
              </p:cNvPr>
              <p:cNvSpPr/>
              <p:nvPr/>
            </p:nvSpPr>
            <p:spPr>
              <a:xfrm>
                <a:off x="5924808" y="4810694"/>
                <a:ext cx="2608537" cy="755512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DEBC3-8910-2147-A8A0-17CEB7D680C4}"/>
                  </a:ext>
                </a:extLst>
              </p:cNvPr>
              <p:cNvSpPr txBox="1"/>
              <p:nvPr/>
            </p:nvSpPr>
            <p:spPr>
              <a:xfrm>
                <a:off x="5924808" y="4807539"/>
                <a:ext cx="10504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11</a:t>
                </a:r>
                <a:endParaRPr lang="en-CN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A2E9AAA-391B-2449-B260-2041631F9AB5}"/>
                  </a:ext>
                </a:extLst>
              </p:cNvPr>
              <p:cNvSpPr txBox="1"/>
              <p:nvPr/>
            </p:nvSpPr>
            <p:spPr>
              <a:xfrm>
                <a:off x="5967386" y="5148197"/>
                <a:ext cx="25659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600" dirty="0">
                    <a:latin typeface="Palatino" pitchFamily="2" charset="77"/>
                    <a:ea typeface="Palatino" pitchFamily="2" charset="77"/>
                  </a:rPr>
                  <a:t>Structured Representation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08453131-B454-0149-8C2E-3CBD168DC34E}"/>
                </a:ext>
              </a:extLst>
            </p:cNvPr>
            <p:cNvGrpSpPr/>
            <p:nvPr/>
          </p:nvGrpSpPr>
          <p:grpSpPr>
            <a:xfrm>
              <a:off x="312165" y="3700258"/>
              <a:ext cx="3059217" cy="850246"/>
              <a:chOff x="277039" y="3750293"/>
              <a:chExt cx="3059217" cy="850246"/>
            </a:xfrm>
          </p:grpSpPr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EDA9F6E0-88E2-1C41-B6D3-599EFBCB280C}"/>
                  </a:ext>
                </a:extLst>
              </p:cNvPr>
              <p:cNvSpPr/>
              <p:nvPr/>
            </p:nvSpPr>
            <p:spPr>
              <a:xfrm>
                <a:off x="277039" y="3750293"/>
                <a:ext cx="3039678" cy="850246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8E1C100-601D-DE44-88F5-FC2022C15C20}"/>
                  </a:ext>
                </a:extLst>
              </p:cNvPr>
              <p:cNvSpPr txBox="1"/>
              <p:nvPr/>
            </p:nvSpPr>
            <p:spPr>
              <a:xfrm>
                <a:off x="277040" y="3767899"/>
                <a:ext cx="10589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12</a:t>
                </a:r>
                <a:endParaRPr lang="en-CN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EC0574B-6650-674B-8D89-FF5438C99ECE}"/>
                  </a:ext>
                </a:extLst>
              </p:cNvPr>
              <p:cNvSpPr txBox="1"/>
              <p:nvPr/>
            </p:nvSpPr>
            <p:spPr>
              <a:xfrm>
                <a:off x="296578" y="4073492"/>
                <a:ext cx="30396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400" dirty="0">
                    <a:latin typeface="Palatino" pitchFamily="2" charset="77"/>
                    <a:ea typeface="Palatino" pitchFamily="2" charset="77"/>
                  </a:rPr>
                  <a:t>Sequence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</a:rPr>
                  <a:t>-to-sequence</a:t>
                </a:r>
              </a:p>
              <a:p>
                <a:r>
                  <a:rPr lang="en-US" sz="1400" dirty="0">
                    <a:latin typeface="Palatino" pitchFamily="2" charset="77"/>
                    <a:ea typeface="Palatino" pitchFamily="2" charset="77"/>
                  </a:rPr>
                  <a:t>Neural</a:t>
                </a:r>
                <a:r>
                  <a:rPr lang="zh-CN" altLang="en-US" sz="14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</a:rPr>
                  <a:t>Recurrent</a:t>
                </a:r>
                <a:r>
                  <a:rPr lang="zh-CN" altLang="en-US" sz="14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</a:rPr>
                  <a:t>Language</a:t>
                </a:r>
                <a:r>
                  <a:rPr lang="zh-CN" altLang="en-US" sz="14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</a:rPr>
                  <a:t>Models</a:t>
                </a:r>
                <a:endParaRPr lang="en-CN" sz="1400" dirty="0">
                  <a:latin typeface="Palatino" pitchFamily="2" charset="77"/>
                  <a:ea typeface="Palatino" pitchFamily="2" charset="77"/>
                </a:endParaRP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1592BDAC-92AE-8D4F-A1DD-E6AEB7083507}"/>
                </a:ext>
              </a:extLst>
            </p:cNvPr>
            <p:cNvGrpSpPr/>
            <p:nvPr/>
          </p:nvGrpSpPr>
          <p:grpSpPr>
            <a:xfrm>
              <a:off x="258946" y="4734278"/>
              <a:ext cx="5174132" cy="818900"/>
              <a:chOff x="277040" y="4814892"/>
              <a:chExt cx="5174132" cy="818900"/>
            </a:xfrm>
          </p:grpSpPr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020BE059-BFA4-0842-A45F-CFE6D17DB3BA}"/>
                  </a:ext>
                </a:extLst>
              </p:cNvPr>
              <p:cNvSpPr/>
              <p:nvPr/>
            </p:nvSpPr>
            <p:spPr>
              <a:xfrm>
                <a:off x="277043" y="4814892"/>
                <a:ext cx="5130375" cy="818900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3BAB741-39EC-FE44-BFD0-362315252084}"/>
                  </a:ext>
                </a:extLst>
              </p:cNvPr>
              <p:cNvSpPr txBox="1"/>
              <p:nvPr/>
            </p:nvSpPr>
            <p:spPr>
              <a:xfrm>
                <a:off x="277040" y="4814892"/>
                <a:ext cx="10589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13</a:t>
                </a:r>
                <a:endParaRPr lang="en-CN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DBA826C-D79E-8940-94E1-EB36CF6367A2}"/>
                  </a:ext>
                </a:extLst>
              </p:cNvPr>
              <p:cNvSpPr txBox="1"/>
              <p:nvPr/>
            </p:nvSpPr>
            <p:spPr>
              <a:xfrm>
                <a:off x="286297" y="5081751"/>
                <a:ext cx="51648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400" dirty="0">
                    <a:latin typeface="Palatino" pitchFamily="2" charset="77"/>
                    <a:ea typeface="Palatino" pitchFamily="2" charset="77"/>
                  </a:rPr>
                  <a:t>Sequence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</a:rPr>
                  <a:t>-level</a:t>
                </a:r>
                <a:r>
                  <a:rPr lang="zh-CN" altLang="en-US" sz="14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</a:rPr>
                  <a:t>Pre-training</a:t>
                </a:r>
              </a:p>
              <a:p>
                <a:r>
                  <a:rPr lang="en-US" sz="1400" dirty="0">
                    <a:latin typeface="Palatino" pitchFamily="2" charset="77"/>
                    <a:ea typeface="Palatino" pitchFamily="2" charset="77"/>
                  </a:rPr>
                  <a:t>Pre-trained</a:t>
                </a:r>
                <a:r>
                  <a:rPr lang="zh-CN" altLang="en-US" sz="14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</a:rPr>
                  <a:t>Models</a:t>
                </a:r>
                <a:r>
                  <a:rPr lang="zh-CN" altLang="en-US" sz="14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</a:rPr>
                  <a:t>for</a:t>
                </a:r>
                <a:r>
                  <a:rPr lang="zh-CN" altLang="en-US" sz="14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</a:rPr>
                  <a:t>Text</a:t>
                </a:r>
                <a:r>
                  <a:rPr lang="zh-CN" altLang="en-US" sz="14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</a:rPr>
                  <a:t>Classification</a:t>
                </a:r>
                <a:r>
                  <a:rPr lang="zh-CN" altLang="en-US" sz="14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</a:rPr>
                  <a:t>and</a:t>
                </a:r>
                <a:r>
                  <a:rPr lang="zh-CN" altLang="en-US" sz="14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</a:rPr>
                  <a:t>other</a:t>
                </a:r>
                <a:r>
                  <a:rPr lang="zh-CN" altLang="en-US" sz="14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</a:rPr>
                  <a:t>MLP</a:t>
                </a:r>
                <a:r>
                  <a:rPr lang="zh-CN" altLang="en-US" sz="14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</a:rPr>
                  <a:t>tasks</a:t>
                </a:r>
                <a:endParaRPr lang="en-CN" sz="1400" dirty="0">
                  <a:latin typeface="Palatino" pitchFamily="2" charset="77"/>
                  <a:ea typeface="Palatino" pitchFamily="2" charset="77"/>
                </a:endParaRPr>
              </a:p>
            </p:txBody>
          </p:sp>
        </p:grp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6E53EBF-EB5A-9741-84BA-75F743046CDA}"/>
                </a:ext>
              </a:extLst>
            </p:cNvPr>
            <p:cNvSpPr/>
            <p:nvPr/>
          </p:nvSpPr>
          <p:spPr>
            <a:xfrm>
              <a:off x="122945" y="3263335"/>
              <a:ext cx="11257109" cy="2371281"/>
            </a:xfrm>
            <a:prstGeom prst="rect">
              <a:avLst/>
            </a:prstGeom>
            <a:noFill/>
            <a:ln w="12700">
              <a:solidFill>
                <a:srgbClr val="F18D0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2D75F39-BA31-F645-A64B-A0A197382F51}"/>
              </a:ext>
            </a:extLst>
          </p:cNvPr>
          <p:cNvGrpSpPr/>
          <p:nvPr/>
        </p:nvGrpSpPr>
        <p:grpSpPr>
          <a:xfrm>
            <a:off x="1807018" y="5507596"/>
            <a:ext cx="7612165" cy="1255182"/>
            <a:chOff x="48760" y="5594622"/>
            <a:chExt cx="7612165" cy="1255182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BB496801-B418-AD4D-9C28-FB374C1E34BC}"/>
                </a:ext>
              </a:extLst>
            </p:cNvPr>
            <p:cNvGrpSpPr/>
            <p:nvPr/>
          </p:nvGrpSpPr>
          <p:grpSpPr>
            <a:xfrm>
              <a:off x="179766" y="5970819"/>
              <a:ext cx="3843498" cy="755512"/>
              <a:chOff x="271453" y="5941195"/>
              <a:chExt cx="3843498" cy="755512"/>
            </a:xfrm>
          </p:grpSpPr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A45518DC-C58F-C94C-9D2F-E4EBE58AC6D8}"/>
                  </a:ext>
                </a:extLst>
              </p:cNvPr>
              <p:cNvSpPr/>
              <p:nvPr/>
            </p:nvSpPr>
            <p:spPr>
              <a:xfrm>
                <a:off x="277043" y="5941195"/>
                <a:ext cx="3837908" cy="755512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52BA3B7-1DEC-FB42-A1E9-4B393633A34C}"/>
                  </a:ext>
                </a:extLst>
              </p:cNvPr>
              <p:cNvSpPr txBox="1"/>
              <p:nvPr/>
            </p:nvSpPr>
            <p:spPr>
              <a:xfrm>
                <a:off x="271453" y="5946462"/>
                <a:ext cx="10589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14</a:t>
                </a:r>
                <a:endParaRPr lang="en-CN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CF0442F-9D01-704D-9143-9882B61C2891}"/>
                  </a:ext>
                </a:extLst>
              </p:cNvPr>
              <p:cNvSpPr txBox="1"/>
              <p:nvPr/>
            </p:nvSpPr>
            <p:spPr>
              <a:xfrm>
                <a:off x="277040" y="6271497"/>
                <a:ext cx="38379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600" dirty="0">
                    <a:latin typeface="Palatino" pitchFamily="2" charset="77"/>
                    <a:ea typeface="Palatino" pitchFamily="2" charset="77"/>
                  </a:rPr>
                  <a:t>Scaling, instruction following and LLMs</a:t>
                </a: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B8B4849C-EEE2-C543-B4E8-43D91EE067A5}"/>
                </a:ext>
              </a:extLst>
            </p:cNvPr>
            <p:cNvGrpSpPr/>
            <p:nvPr/>
          </p:nvGrpSpPr>
          <p:grpSpPr>
            <a:xfrm>
              <a:off x="48760" y="5594622"/>
              <a:ext cx="7612165" cy="1255182"/>
              <a:chOff x="48760" y="5594622"/>
              <a:chExt cx="7612165" cy="1255182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AD6289D4-ACAB-4449-9629-FE16C82E8746}"/>
                  </a:ext>
                </a:extLst>
              </p:cNvPr>
              <p:cNvGrpSpPr/>
              <p:nvPr/>
            </p:nvGrpSpPr>
            <p:grpSpPr>
              <a:xfrm>
                <a:off x="4377887" y="5958774"/>
                <a:ext cx="3138426" cy="755512"/>
                <a:chOff x="5916344" y="5941195"/>
                <a:chExt cx="3138426" cy="755512"/>
              </a:xfrm>
            </p:grpSpPr>
            <p:sp>
              <p:nvSpPr>
                <p:cNvPr id="19" name="Rounded Rectangle 18">
                  <a:extLst>
                    <a:ext uri="{FF2B5EF4-FFF2-40B4-BE49-F238E27FC236}">
                      <a16:creationId xmlns:a16="http://schemas.microsoft.com/office/drawing/2014/main" id="{7AD10DFF-8A6A-D04B-8BFF-ACE50976F599}"/>
                    </a:ext>
                  </a:extLst>
                </p:cNvPr>
                <p:cNvSpPr/>
                <p:nvPr/>
              </p:nvSpPr>
              <p:spPr>
                <a:xfrm>
                  <a:off x="5924808" y="5941195"/>
                  <a:ext cx="3087385" cy="755512"/>
                </a:xfrm>
                <a:prstGeom prst="roundRect">
                  <a:avLst/>
                </a:prstGeom>
                <a:noFill/>
                <a:ln w="15875">
                  <a:solidFill>
                    <a:srgbClr val="024990"/>
                  </a:solidFill>
                </a:ln>
                <a:effectLst>
                  <a:outerShdw blurRad="40169" dist="12700" dir="3120000" algn="tl" rotWithShape="0">
                    <a:prstClr val="black">
                      <a:alpha val="2862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/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412CEFDE-400D-3B48-97E8-8B4921EAF83C}"/>
                    </a:ext>
                  </a:extLst>
                </p:cNvPr>
                <p:cNvSpPr txBox="1"/>
                <p:nvPr/>
              </p:nvSpPr>
              <p:spPr>
                <a:xfrm>
                  <a:off x="5916344" y="5946462"/>
                  <a:ext cx="10589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N" b="1" dirty="0">
                      <a:solidFill>
                        <a:srgbClr val="F18D01"/>
                      </a:solidFill>
                      <a:latin typeface="Palatino" pitchFamily="2" charset="77"/>
                      <a:ea typeface="Palatino" pitchFamily="2" charset="77"/>
                    </a:rPr>
                    <a:t>Week</a:t>
                  </a:r>
                  <a:r>
                    <a:rPr lang="zh-CN" altLang="en-US" b="1" dirty="0">
                      <a:solidFill>
                        <a:srgbClr val="F18D01"/>
                      </a:solidFill>
                      <a:latin typeface="Palatino" pitchFamily="2" charset="77"/>
                      <a:ea typeface="Palatino" pitchFamily="2" charset="77"/>
                    </a:rPr>
                    <a:t> </a:t>
                  </a:r>
                  <a:r>
                    <a:rPr lang="en-US" altLang="zh-CN" b="1" dirty="0">
                      <a:solidFill>
                        <a:srgbClr val="F18D01"/>
                      </a:solidFill>
                      <a:latin typeface="Palatino" pitchFamily="2" charset="77"/>
                      <a:ea typeface="Palatino" pitchFamily="2" charset="77"/>
                    </a:rPr>
                    <a:t>15</a:t>
                  </a:r>
                  <a:endParaRPr lang="en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endParaRP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DC853DE7-1C5E-2C42-83BB-0F44F0A22302}"/>
                    </a:ext>
                  </a:extLst>
                </p:cNvPr>
                <p:cNvSpPr txBox="1"/>
                <p:nvPr/>
              </p:nvSpPr>
              <p:spPr>
                <a:xfrm>
                  <a:off x="5967386" y="6288991"/>
                  <a:ext cx="308738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N" sz="1600" dirty="0">
                      <a:latin typeface="Palatino" pitchFamily="2" charset="77"/>
                      <a:ea typeface="Palatino" pitchFamily="2" charset="77"/>
                    </a:rPr>
                    <a:t>LLMs for NLP, AGI and beyond</a:t>
                  </a:r>
                </a:p>
              </p:txBody>
            </p:sp>
          </p:grp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190FF9C2-DAEC-AA4C-9BD7-DF492ACD4613}"/>
                  </a:ext>
                </a:extLst>
              </p:cNvPr>
              <p:cNvSpPr/>
              <p:nvPr/>
            </p:nvSpPr>
            <p:spPr>
              <a:xfrm>
                <a:off x="48760" y="5594622"/>
                <a:ext cx="7612165" cy="1255182"/>
              </a:xfrm>
              <a:prstGeom prst="rect">
                <a:avLst/>
              </a:prstGeom>
              <a:noFill/>
              <a:ln w="12700">
                <a:solidFill>
                  <a:srgbClr val="F18D0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</p:grpSp>
      </p:grp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E98E47CC-4608-FC43-82F9-633CFE8EB265}"/>
              </a:ext>
            </a:extLst>
          </p:cNvPr>
          <p:cNvCxnSpPr>
            <a:cxnSpLocks/>
          </p:cNvCxnSpPr>
          <p:nvPr/>
        </p:nvCxnSpPr>
        <p:spPr>
          <a:xfrm>
            <a:off x="5727981" y="971105"/>
            <a:ext cx="0" cy="268834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038EE9ED-26DB-6748-8FB4-B412C3B91E22}"/>
              </a:ext>
            </a:extLst>
          </p:cNvPr>
          <p:cNvCxnSpPr>
            <a:cxnSpLocks/>
          </p:cNvCxnSpPr>
          <p:nvPr/>
        </p:nvCxnSpPr>
        <p:spPr>
          <a:xfrm flipV="1">
            <a:off x="2481031" y="2092887"/>
            <a:ext cx="262800" cy="1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AAF05742-F95B-4F48-8343-4D5A3E2B5A71}"/>
              </a:ext>
            </a:extLst>
          </p:cNvPr>
          <p:cNvCxnSpPr>
            <a:cxnSpLocks/>
          </p:cNvCxnSpPr>
          <p:nvPr/>
        </p:nvCxnSpPr>
        <p:spPr>
          <a:xfrm flipV="1">
            <a:off x="5161978" y="2087685"/>
            <a:ext cx="255600" cy="1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B2C22FEC-2DDB-9740-A3D5-A73FE1B11FFE}"/>
              </a:ext>
            </a:extLst>
          </p:cNvPr>
          <p:cNvCxnSpPr>
            <a:cxnSpLocks/>
          </p:cNvCxnSpPr>
          <p:nvPr/>
        </p:nvCxnSpPr>
        <p:spPr>
          <a:xfrm flipV="1">
            <a:off x="6345952" y="2092819"/>
            <a:ext cx="342000" cy="1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70420EB5-9994-5E4E-8AE6-75AD785EEF02}"/>
              </a:ext>
            </a:extLst>
          </p:cNvPr>
          <p:cNvCxnSpPr>
            <a:cxnSpLocks/>
          </p:cNvCxnSpPr>
          <p:nvPr/>
        </p:nvCxnSpPr>
        <p:spPr>
          <a:xfrm flipV="1">
            <a:off x="8363369" y="2087684"/>
            <a:ext cx="309600" cy="1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EE1D6237-4BA1-5D49-9083-10EC590B4C15}"/>
              </a:ext>
            </a:extLst>
          </p:cNvPr>
          <p:cNvCxnSpPr>
            <a:cxnSpLocks/>
          </p:cNvCxnSpPr>
          <p:nvPr/>
        </p:nvCxnSpPr>
        <p:spPr>
          <a:xfrm>
            <a:off x="2214402" y="2854728"/>
            <a:ext cx="2618487" cy="0"/>
          </a:xfrm>
          <a:prstGeom prst="line">
            <a:avLst/>
          </a:prstGeom>
          <a:ln w="12700">
            <a:solidFill>
              <a:srgbClr val="024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B10C6B00-156E-7C4E-9C42-E18A3A6848ED}"/>
              </a:ext>
            </a:extLst>
          </p:cNvPr>
          <p:cNvCxnSpPr>
            <a:cxnSpLocks/>
          </p:cNvCxnSpPr>
          <p:nvPr/>
        </p:nvCxnSpPr>
        <p:spPr>
          <a:xfrm>
            <a:off x="2214402" y="2592096"/>
            <a:ext cx="0" cy="268982"/>
          </a:xfrm>
          <a:prstGeom prst="line">
            <a:avLst/>
          </a:prstGeom>
          <a:ln w="12700">
            <a:solidFill>
              <a:srgbClr val="024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8D52C39A-D79B-5D4B-9C7B-FB5B30C31864}"/>
              </a:ext>
            </a:extLst>
          </p:cNvPr>
          <p:cNvCxnSpPr>
            <a:cxnSpLocks/>
          </p:cNvCxnSpPr>
          <p:nvPr/>
        </p:nvCxnSpPr>
        <p:spPr>
          <a:xfrm>
            <a:off x="4828271" y="2612723"/>
            <a:ext cx="0" cy="246623"/>
          </a:xfrm>
          <a:prstGeom prst="line">
            <a:avLst/>
          </a:prstGeom>
          <a:ln w="12700">
            <a:solidFill>
              <a:srgbClr val="024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C8FB2727-5022-FD4C-89B5-FC8A0E906EEB}"/>
              </a:ext>
            </a:extLst>
          </p:cNvPr>
          <p:cNvCxnSpPr>
            <a:cxnSpLocks/>
          </p:cNvCxnSpPr>
          <p:nvPr/>
        </p:nvCxnSpPr>
        <p:spPr>
          <a:xfrm>
            <a:off x="2730663" y="2854731"/>
            <a:ext cx="0" cy="523678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9CB8209F-36A6-C347-A937-8A8F9B2027B1}"/>
              </a:ext>
            </a:extLst>
          </p:cNvPr>
          <p:cNvCxnSpPr>
            <a:cxnSpLocks/>
          </p:cNvCxnSpPr>
          <p:nvPr/>
        </p:nvCxnSpPr>
        <p:spPr>
          <a:xfrm>
            <a:off x="4485573" y="2854731"/>
            <a:ext cx="0" cy="212400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8A1AEFC9-A9F3-F040-90BC-E8435CFEB901}"/>
              </a:ext>
            </a:extLst>
          </p:cNvPr>
          <p:cNvSpPr txBox="1"/>
          <p:nvPr/>
        </p:nvSpPr>
        <p:spPr>
          <a:xfrm>
            <a:off x="113924" y="1264147"/>
            <a:ext cx="1547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6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Linear</a:t>
            </a:r>
            <a:r>
              <a:rPr lang="zh-CN" altLang="en-US" sz="16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6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Models</a:t>
            </a:r>
            <a:endParaRPr lang="en-CN" sz="1600" b="1" dirty="0">
              <a:solidFill>
                <a:srgbClr val="024990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B5AAA48C-CBE5-C14E-A2B7-768DD11ECF69}"/>
              </a:ext>
            </a:extLst>
          </p:cNvPr>
          <p:cNvSpPr txBox="1"/>
          <p:nvPr/>
        </p:nvSpPr>
        <p:spPr>
          <a:xfrm>
            <a:off x="487847" y="3014388"/>
            <a:ext cx="15937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altLang="zh-CN" sz="16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Neural</a:t>
            </a:r>
            <a:r>
              <a:rPr lang="zh-CN" altLang="en-US" sz="16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6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Models</a:t>
            </a:r>
            <a:endParaRPr lang="en-CN" sz="1600" b="1" dirty="0">
              <a:solidFill>
                <a:srgbClr val="024990"/>
              </a:solidFill>
              <a:latin typeface="Palatino" pitchFamily="2" charset="77"/>
              <a:ea typeface="Palatino" pitchFamily="2" charset="77"/>
            </a:endParaRP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9E4C9951-950A-5947-A493-19FB4994E125}"/>
              </a:ext>
            </a:extLst>
          </p:cNvPr>
          <p:cNvCxnSpPr>
            <a:cxnSpLocks/>
          </p:cNvCxnSpPr>
          <p:nvPr/>
        </p:nvCxnSpPr>
        <p:spPr>
          <a:xfrm>
            <a:off x="5672064" y="2869511"/>
            <a:ext cx="1580983" cy="0"/>
          </a:xfrm>
          <a:prstGeom prst="line">
            <a:avLst/>
          </a:prstGeom>
          <a:ln w="12700">
            <a:solidFill>
              <a:srgbClr val="024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508E925D-61CA-764E-B1C5-BE6AB4CABDE4}"/>
              </a:ext>
            </a:extLst>
          </p:cNvPr>
          <p:cNvCxnSpPr>
            <a:cxnSpLocks/>
          </p:cNvCxnSpPr>
          <p:nvPr/>
        </p:nvCxnSpPr>
        <p:spPr>
          <a:xfrm>
            <a:off x="5672064" y="2606879"/>
            <a:ext cx="0" cy="268982"/>
          </a:xfrm>
          <a:prstGeom prst="line">
            <a:avLst/>
          </a:prstGeom>
          <a:ln w="12700">
            <a:solidFill>
              <a:srgbClr val="024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65E5689D-C931-E143-8A56-DC2F1FE9CDC6}"/>
              </a:ext>
            </a:extLst>
          </p:cNvPr>
          <p:cNvCxnSpPr>
            <a:cxnSpLocks/>
          </p:cNvCxnSpPr>
          <p:nvPr/>
        </p:nvCxnSpPr>
        <p:spPr>
          <a:xfrm>
            <a:off x="7254516" y="2598703"/>
            <a:ext cx="0" cy="272586"/>
          </a:xfrm>
          <a:prstGeom prst="line">
            <a:avLst/>
          </a:prstGeom>
          <a:ln w="12700">
            <a:solidFill>
              <a:srgbClr val="024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E81F00B6-5764-D34A-BC71-70405D034165}"/>
              </a:ext>
            </a:extLst>
          </p:cNvPr>
          <p:cNvCxnSpPr>
            <a:cxnSpLocks/>
          </p:cNvCxnSpPr>
          <p:nvPr/>
        </p:nvCxnSpPr>
        <p:spPr>
          <a:xfrm>
            <a:off x="6464654" y="2864441"/>
            <a:ext cx="0" cy="205199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5F442CCE-6C3C-6D44-95FD-653230164FE4}"/>
              </a:ext>
            </a:extLst>
          </p:cNvPr>
          <p:cNvCxnSpPr>
            <a:cxnSpLocks/>
          </p:cNvCxnSpPr>
          <p:nvPr/>
        </p:nvCxnSpPr>
        <p:spPr>
          <a:xfrm>
            <a:off x="9903741" y="2606762"/>
            <a:ext cx="0" cy="628064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278E0045-0276-D340-BDA2-660721DEF66B}"/>
              </a:ext>
            </a:extLst>
          </p:cNvPr>
          <p:cNvCxnSpPr>
            <a:cxnSpLocks/>
          </p:cNvCxnSpPr>
          <p:nvPr/>
        </p:nvCxnSpPr>
        <p:spPr>
          <a:xfrm flipH="1">
            <a:off x="3677747" y="3529257"/>
            <a:ext cx="435600" cy="0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93358F87-9272-8A43-9EA3-7A726630ECB5}"/>
              </a:ext>
            </a:extLst>
          </p:cNvPr>
          <p:cNvCxnSpPr>
            <a:cxnSpLocks/>
          </p:cNvCxnSpPr>
          <p:nvPr/>
        </p:nvCxnSpPr>
        <p:spPr>
          <a:xfrm>
            <a:off x="7043918" y="3991536"/>
            <a:ext cx="0" cy="133200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5C4D562C-5272-3F4D-BF85-F0BDA00980D7}"/>
              </a:ext>
            </a:extLst>
          </p:cNvPr>
          <p:cNvCxnSpPr>
            <a:cxnSpLocks/>
          </p:cNvCxnSpPr>
          <p:nvPr/>
        </p:nvCxnSpPr>
        <p:spPr>
          <a:xfrm flipV="1">
            <a:off x="7660925" y="3575873"/>
            <a:ext cx="478800" cy="1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7013E8E2-2DB1-B84F-9E03-7D6F54850297}"/>
              </a:ext>
            </a:extLst>
          </p:cNvPr>
          <p:cNvCxnSpPr>
            <a:cxnSpLocks/>
          </p:cNvCxnSpPr>
          <p:nvPr/>
        </p:nvCxnSpPr>
        <p:spPr>
          <a:xfrm>
            <a:off x="8370276" y="4358772"/>
            <a:ext cx="1580983" cy="0"/>
          </a:xfrm>
          <a:prstGeom prst="line">
            <a:avLst/>
          </a:prstGeom>
          <a:ln w="12700">
            <a:solidFill>
              <a:srgbClr val="024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DB084E50-41A1-0D43-BEB8-315FA3FECFC8}"/>
              </a:ext>
            </a:extLst>
          </p:cNvPr>
          <p:cNvCxnSpPr>
            <a:cxnSpLocks/>
          </p:cNvCxnSpPr>
          <p:nvPr/>
        </p:nvCxnSpPr>
        <p:spPr>
          <a:xfrm>
            <a:off x="9954938" y="3991851"/>
            <a:ext cx="0" cy="525335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C55717C0-1D12-D14B-AD3E-74A835A3AEBB}"/>
              </a:ext>
            </a:extLst>
          </p:cNvPr>
          <p:cNvCxnSpPr>
            <a:cxnSpLocks/>
          </p:cNvCxnSpPr>
          <p:nvPr/>
        </p:nvCxnSpPr>
        <p:spPr>
          <a:xfrm flipH="1">
            <a:off x="3612569" y="4219296"/>
            <a:ext cx="2520074" cy="0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58335AD5-EF65-0F44-A891-EBA8F49F1EEB}"/>
              </a:ext>
            </a:extLst>
          </p:cNvPr>
          <p:cNvCxnSpPr>
            <a:cxnSpLocks/>
          </p:cNvCxnSpPr>
          <p:nvPr/>
        </p:nvCxnSpPr>
        <p:spPr>
          <a:xfrm>
            <a:off x="2081553" y="4243140"/>
            <a:ext cx="0" cy="176400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>
            <a:extLst>
              <a:ext uri="{FF2B5EF4-FFF2-40B4-BE49-F238E27FC236}">
                <a16:creationId xmlns:a16="http://schemas.microsoft.com/office/drawing/2014/main" id="{6AD3D879-745E-9F4E-801E-BAE6C6680365}"/>
              </a:ext>
            </a:extLst>
          </p:cNvPr>
          <p:cNvSpPr txBox="1"/>
          <p:nvPr/>
        </p:nvSpPr>
        <p:spPr>
          <a:xfrm>
            <a:off x="1818087" y="5523306"/>
            <a:ext cx="2428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altLang="zh-CN" sz="16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Large</a:t>
            </a:r>
            <a:r>
              <a:rPr lang="zh-CN" altLang="en-US" sz="16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6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Language</a:t>
            </a:r>
            <a:r>
              <a:rPr lang="zh-CN" altLang="en-US" sz="16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6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Models</a:t>
            </a:r>
            <a:endParaRPr lang="en-CN" sz="1600" b="1" dirty="0">
              <a:solidFill>
                <a:srgbClr val="024990"/>
              </a:solidFill>
              <a:latin typeface="Palatino" pitchFamily="2" charset="77"/>
              <a:ea typeface="Palatino" pitchFamily="2" charset="77"/>
            </a:endParaRPr>
          </a:p>
        </p:txBody>
      </p: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0E367A23-5E46-9944-8C06-BF81FC986C4F}"/>
              </a:ext>
            </a:extLst>
          </p:cNvPr>
          <p:cNvCxnSpPr>
            <a:cxnSpLocks/>
          </p:cNvCxnSpPr>
          <p:nvPr/>
        </p:nvCxnSpPr>
        <p:spPr>
          <a:xfrm>
            <a:off x="4985245" y="5242384"/>
            <a:ext cx="0" cy="633600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0DDD6ED0-195A-A141-AE49-C5D4B0BE22F6}"/>
              </a:ext>
            </a:extLst>
          </p:cNvPr>
          <p:cNvCxnSpPr>
            <a:cxnSpLocks/>
          </p:cNvCxnSpPr>
          <p:nvPr/>
        </p:nvCxnSpPr>
        <p:spPr>
          <a:xfrm flipV="1">
            <a:off x="5784696" y="6235088"/>
            <a:ext cx="352800" cy="1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786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651260" y="955741"/>
                <a:ext cx="11865768" cy="50935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Generative Stories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/>
                    <a:cs typeface="Calibri Light" panose="020F0302020204030204" pitchFamily="34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∝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Generate tags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/>
                  </a:rPr>
                  <a:t>	     First-order </a:t>
                </a:r>
                <a:r>
                  <a:rPr lang="zh-CN" altLang="en-US" sz="2400" dirty="0">
                    <a:latin typeface="Palatino"/>
                  </a:rPr>
                  <a:t> </a:t>
                </a:r>
                <a:endParaRPr lang="en-US" altLang="zh-CN" sz="2400" dirty="0">
                  <a:latin typeface="Palatino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/>
                  </a:rPr>
                  <a:t>                  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)≈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)…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latin typeface="Palatino"/>
                  </a:rPr>
                  <a:t>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/>
                  </a:rPr>
                  <a:t>	     Second-order </a:t>
                </a:r>
                <a:endParaRPr lang="en-US" altLang="zh-CN" sz="24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)≈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)…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sz="2400" dirty="0">
                  <a:latin typeface="Palatino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Generate words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zh-CN" altLang="en-US" sz="2400" dirty="0"/>
                  <a:t>                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zh-CN" altLang="en-US" sz="2400">
                        <a:latin typeface="Cambria Math" panose="02040503050406030204" pitchFamily="18" charset="0"/>
                      </a:rPr>
                      <m:t>≈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)…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zh-CN" altLang="en-US" sz="2400" i="1">
                        <a:latin typeface="Palatino"/>
                      </a:rPr>
                      <m:t> </m:t>
                    </m:r>
                    <m:r>
                      <m:rPr>
                        <m:nor/>
                      </m:rPr>
                      <a:rPr lang="zh-CN" altLang="en-US" sz="2400">
                        <a:latin typeface="Palatino"/>
                      </a:rPr>
                      <m:t>(</m:t>
                    </m:r>
                    <m:r>
                      <m:rPr>
                        <m:nor/>
                      </m:rPr>
                      <a:rPr lang="zh-CN" altLang="en-US" sz="2400">
                        <a:latin typeface="Palatino"/>
                      </a:rPr>
                      <m:t>independence</m:t>
                    </m:r>
                    <m:r>
                      <m:rPr>
                        <m:nor/>
                      </m:rPr>
                      <a:rPr lang="zh-CN" altLang="en-US" sz="2400">
                        <a:latin typeface="Palatino"/>
                      </a:rPr>
                      <m:t> </m:t>
                    </m:r>
                    <m:r>
                      <m:rPr>
                        <m:nor/>
                      </m:rPr>
                      <a:rPr lang="zh-CN" altLang="en-US" sz="2400">
                        <a:latin typeface="Palatino"/>
                      </a:rPr>
                      <m:t>assumption</m:t>
                    </m:r>
                    <m:r>
                      <m:rPr>
                        <m:nor/>
                      </m:rPr>
                      <a:rPr lang="zh-CN" altLang="en-US" sz="2400">
                        <a:latin typeface="Palatino"/>
                      </a:rPr>
                      <m:t>)</m:t>
                    </m:r>
                  </m:oMath>
                </a14:m>
                <a:endParaRPr lang="zh-CN" altLang="en-US" sz="2400" dirty="0">
                  <a:latin typeface="Palatino"/>
                </a:endParaRPr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260" y="955741"/>
                <a:ext cx="11865768" cy="5093510"/>
              </a:xfrm>
              <a:prstGeom prst="rect">
                <a:avLst/>
              </a:prstGeom>
              <a:blipFill>
                <a:blip r:embed="rId3"/>
                <a:stretch>
                  <a:fillRect l="-749" b="-24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8E24C7-0209-4679-A575-07A2A3244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2BA9B5-F906-834C-8834-53E62D2C40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  <p:sp>
        <p:nvSpPr>
          <p:cNvPr id="8" name="矩形 5">
            <a:extLst>
              <a:ext uri="{FF2B5EF4-FFF2-40B4-BE49-F238E27FC236}">
                <a16:creationId xmlns:a16="http://schemas.microsoft.com/office/drawing/2014/main" id="{70EB8503-63C5-5941-ABBF-D96080AD04A0}"/>
              </a:ext>
            </a:extLst>
          </p:cNvPr>
          <p:cNvSpPr/>
          <p:nvPr/>
        </p:nvSpPr>
        <p:spPr>
          <a:xfrm>
            <a:off x="293447" y="192600"/>
            <a:ext cx="7081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Hidden Markov Models</a:t>
            </a:r>
          </a:p>
        </p:txBody>
      </p:sp>
    </p:spTree>
    <p:extLst>
      <p:ext uri="{BB962C8B-B14F-4D97-AF65-F5344CB8AC3E}">
        <p14:creationId xmlns:p14="http://schemas.microsoft.com/office/powerpoint/2010/main" val="944781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119FE3D0-3888-42B0-BE53-ECC463AB6E5E}"/>
              </a:ext>
            </a:extLst>
          </p:cNvPr>
          <p:cNvGrpSpPr/>
          <p:nvPr/>
        </p:nvGrpSpPr>
        <p:grpSpPr>
          <a:xfrm>
            <a:off x="1057275" y="798263"/>
            <a:ext cx="9761196" cy="4467762"/>
            <a:chOff x="-455151" y="909287"/>
            <a:chExt cx="9761196" cy="4467762"/>
          </a:xfrm>
        </p:grpSpPr>
        <p:sp>
          <p:nvSpPr>
            <p:cNvPr id="6" name="矩形 8">
              <a:extLst>
                <a:ext uri="{FF2B5EF4-FFF2-40B4-BE49-F238E27FC236}">
                  <a16:creationId xmlns:a16="http://schemas.microsoft.com/office/drawing/2014/main" id="{E4690199-E31A-48EF-B232-56D24BE05045}"/>
                </a:ext>
              </a:extLst>
            </p:cNvPr>
            <p:cNvSpPr/>
            <p:nvPr/>
          </p:nvSpPr>
          <p:spPr>
            <a:xfrm>
              <a:off x="-455151" y="909287"/>
              <a:ext cx="9761196" cy="44677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SzPct val="100000"/>
                <a:buFont typeface="Arial" panose="020B0604020202020204" pitchFamily="34" charset="0"/>
                <a:buChar char="•"/>
              </a:pPr>
              <a:r>
                <a: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rPr>
                <a:t>A generative model.</a:t>
              </a:r>
            </a:p>
            <a:p>
              <a:pPr marL="342900" indent="-342900">
                <a:lnSpc>
                  <a:spcPct val="150000"/>
                </a:lnSpc>
                <a:buSzPct val="100000"/>
                <a:buFont typeface="Arial" panose="020B0604020202020204" pitchFamily="34" charset="0"/>
                <a:buChar char="•"/>
              </a:pPr>
              <a:endPara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endParaRPr>
            </a:p>
            <a:p>
              <a:pPr marL="457200" indent="-457200">
                <a:lnSpc>
                  <a:spcPct val="150000"/>
                </a:lnSpc>
                <a:buSzPct val="100000"/>
                <a:buFont typeface="Arial" panose="020B0604020202020204" pitchFamily="34" charset="0"/>
                <a:buChar char="•"/>
              </a:pPr>
              <a:r>
                <a: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rPr>
                <a:t>First generate </a:t>
              </a:r>
              <a:r>
                <a:rPr lang="en-US" altLang="zh-CN" sz="2400" b="1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rPr>
                <a:t>tags</a:t>
              </a:r>
              <a:r>
                <a: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rPr>
                <a:t> such as “NNP (proper noun) VBZ (verb third-person singular) NN(noun)” </a:t>
              </a:r>
            </a:p>
            <a:p>
              <a:pPr marL="457200" indent="-457200">
                <a:lnSpc>
                  <a:spcPct val="150000"/>
                </a:lnSpc>
                <a:buSzPct val="100000"/>
                <a:buFont typeface="Arial" panose="020B0604020202020204" pitchFamily="34" charset="0"/>
                <a:buChar char="•"/>
              </a:pPr>
              <a:endPara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endParaRPr>
            </a:p>
            <a:p>
              <a:pPr marL="457200" indent="-457200">
                <a:lnSpc>
                  <a:spcPct val="150000"/>
                </a:lnSpc>
                <a:buSzPct val="100000"/>
                <a:buFont typeface="Arial" panose="020B0604020202020204" pitchFamily="34" charset="0"/>
                <a:buChar char="•"/>
              </a:pPr>
              <a:endPara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endParaRPr>
            </a:p>
            <a:p>
              <a:pPr marL="457200" indent="-457200">
                <a:lnSpc>
                  <a:spcPct val="150000"/>
                </a:lnSpc>
                <a:buSzPct val="100000"/>
                <a:buFont typeface="Arial" panose="020B0604020202020204" pitchFamily="34" charset="0"/>
                <a:buChar char="•"/>
              </a:pPr>
              <a:r>
                <a: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rPr>
                <a:t>Then filling the </a:t>
              </a:r>
              <a:r>
                <a:rPr lang="en-US" altLang="zh-CN" sz="2400" b="1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rPr>
                <a:t>words</a:t>
              </a:r>
              <a:r>
                <a: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rPr>
                <a:t> such as “Jim reads thrillers”.</a:t>
              </a:r>
            </a:p>
            <a:p>
              <a:pPr>
                <a:lnSpc>
                  <a:spcPct val="150000"/>
                </a:lnSpc>
                <a:buSzPct val="100000"/>
              </a:pPr>
              <a:endPara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endParaRPr>
            </a:p>
          </p:txBody>
        </p:sp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E50DEFD2-9E71-4B71-95D1-911A7D07EA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160" y="3356187"/>
              <a:ext cx="5576058" cy="6715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" name="Picture 2">
            <a:extLst>
              <a:ext uri="{FF2B5EF4-FFF2-40B4-BE49-F238E27FC236}">
                <a16:creationId xmlns:a16="http://schemas.microsoft.com/office/drawing/2014/main" id="{3A9562ED-DC17-45EF-A189-E93430B87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586" y="4940958"/>
            <a:ext cx="5838742" cy="174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F5B8F1B5-3FA2-41BC-AB06-F8C0C15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21</a:t>
            </a:fld>
            <a:endParaRPr lang="zh-CN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112A55-2259-7D47-8FA8-D5E7806CCD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  <p:sp>
        <p:nvSpPr>
          <p:cNvPr id="11" name="矩形 5">
            <a:extLst>
              <a:ext uri="{FF2B5EF4-FFF2-40B4-BE49-F238E27FC236}">
                <a16:creationId xmlns:a16="http://schemas.microsoft.com/office/drawing/2014/main" id="{AD6F2AB0-D97E-164F-A8A5-DEC3E3220CFA}"/>
              </a:ext>
            </a:extLst>
          </p:cNvPr>
          <p:cNvSpPr/>
          <p:nvPr/>
        </p:nvSpPr>
        <p:spPr>
          <a:xfrm>
            <a:off x="293447" y="192600"/>
            <a:ext cx="7081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Hidden Markov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3C265D3-9593-444B-8566-7B6795F6EADF}"/>
                  </a:ext>
                </a:extLst>
              </p:cNvPr>
              <p:cNvSpPr txBox="1"/>
              <p:nvPr/>
            </p:nvSpPr>
            <p:spPr>
              <a:xfrm>
                <a:off x="2608060" y="1438017"/>
                <a:ext cx="609914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2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 sz="220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2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zh-CN" altLang="en-US" sz="2200">
                              <a:latin typeface="Cambria Math" panose="02040503050406030204" pitchFamily="18" charset="0"/>
                            </a:rPr>
                            <m:t>1:</m:t>
                          </m:r>
                          <m:r>
                            <a:rPr lang="zh-CN" alt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zh-CN" altLang="en-US" sz="220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zh-CN" alt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2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zh-CN" altLang="en-US" sz="2200">
                              <a:latin typeface="Cambria Math" panose="02040503050406030204" pitchFamily="18" charset="0"/>
                            </a:rPr>
                            <m:t>1:</m:t>
                          </m:r>
                          <m:r>
                            <a:rPr lang="zh-CN" alt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zh-CN" altLang="en-US" sz="2200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zh-CN" altLang="en-US" sz="22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 sz="220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2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zh-CN" altLang="en-US" sz="2200">
                              <a:latin typeface="Cambria Math" panose="02040503050406030204" pitchFamily="18" charset="0"/>
                            </a:rPr>
                            <m:t>1:</m:t>
                          </m:r>
                          <m:r>
                            <a:rPr lang="zh-CN" alt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zh-CN" altLang="en-US" sz="220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zh-CN" alt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2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zh-CN" altLang="en-US" sz="2200">
                              <a:latin typeface="Cambria Math" panose="02040503050406030204" pitchFamily="18" charset="0"/>
                            </a:rPr>
                            <m:t>1:</m:t>
                          </m:r>
                          <m:r>
                            <a:rPr lang="zh-CN" alt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zh-CN" altLang="en-US" sz="220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zh-CN" altLang="en-US" sz="22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 sz="220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2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zh-CN" altLang="en-US" sz="2200">
                              <a:latin typeface="Cambria Math" panose="02040503050406030204" pitchFamily="18" charset="0"/>
                            </a:rPr>
                            <m:t>1:</m:t>
                          </m:r>
                          <m:r>
                            <a:rPr lang="zh-CN" alt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zh-CN" altLang="en-US" sz="220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zh-CN" altLang="en-US" sz="22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CN" sz="2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3C265D3-9593-444B-8566-7B6795F6E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060" y="1438017"/>
                <a:ext cx="6099142" cy="430887"/>
              </a:xfrm>
              <a:prstGeom prst="rect">
                <a:avLst/>
              </a:prstGeom>
              <a:blipFill>
                <a:blip r:embed="rId6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23EE2DB-9A92-EE4F-9793-504C559990CD}"/>
                  </a:ext>
                </a:extLst>
              </p:cNvPr>
              <p:cNvSpPr txBox="1"/>
              <p:nvPr/>
            </p:nvSpPr>
            <p:spPr>
              <a:xfrm>
                <a:off x="6663737" y="2968034"/>
                <a:ext cx="6099142" cy="1022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2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zh-CN" alt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2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zh-CN" altLang="en-US" sz="220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zh-CN" altLang="en-US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CN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zh-CN" altLang="en-US" sz="22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2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zh-CN" altLang="en-US" sz="220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zh-CN" altLang="en-US" sz="22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2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200" b="0" i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zh-CN" altLang="en-US" sz="220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CN" sz="2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23EE2DB-9A92-EE4F-9793-504C55999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3737" y="2968034"/>
                <a:ext cx="6099142" cy="1022396"/>
              </a:xfrm>
              <a:prstGeom prst="rect">
                <a:avLst/>
              </a:prstGeom>
              <a:blipFill>
                <a:blip r:embed="rId7"/>
                <a:stretch>
                  <a:fillRect t="-102439" b="-15731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B9003F-A213-0C47-B309-0BD68A9796CE}"/>
                  </a:ext>
                </a:extLst>
              </p:cNvPr>
              <p:cNvSpPr txBox="1"/>
              <p:nvPr/>
            </p:nvSpPr>
            <p:spPr>
              <a:xfrm>
                <a:off x="6759577" y="5230091"/>
                <a:ext cx="6099142" cy="1022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2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zh-CN" alt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zh-CN" altLang="en-US" sz="220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zh-CN" altLang="en-US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zh-CN" alt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zh-CN" altLang="en-US" sz="220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zh-CN" altLang="en-US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CN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zh-CN" altLang="en-US" sz="22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2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zh-CN" altLang="en-US" sz="220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zh-CN" altLang="en-US" sz="22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2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zh-CN" altLang="en-US" sz="220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CN" sz="2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B9003F-A213-0C47-B309-0BD68A979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577" y="5230091"/>
                <a:ext cx="6099142" cy="1022396"/>
              </a:xfrm>
              <a:prstGeom prst="rect">
                <a:avLst/>
              </a:prstGeom>
              <a:blipFill>
                <a:blip r:embed="rId8"/>
                <a:stretch>
                  <a:fillRect t="-102439" b="-15731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0905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154120" y="1037822"/>
            <a:ext cx="8909962" cy="391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First-order Model: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 pitchFamily="2" charset="77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cs typeface="Calibri Light" panose="020F0302020204030204" pitchFamily="34" charset="0"/>
              </a:rPr>
              <a:t>Second-order Model:</a:t>
            </a:r>
            <a:endParaRPr lang="zh-CN" altLang="en-US" sz="2400" dirty="0"/>
          </a:p>
          <a:p>
            <a:pPr lvl="1">
              <a:lnSpc>
                <a:spcPct val="150000"/>
              </a:lnSpc>
              <a:buSzPct val="100000"/>
            </a:pPr>
            <a:endParaRPr lang="en-US" altLang="zh-CN" sz="24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531EEB4-5B4B-4BE5-ABFE-DDD139500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836" y="1755782"/>
            <a:ext cx="629602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0CBDB88D-A09E-43BE-9DBF-A70E5B1D5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836" y="4383882"/>
            <a:ext cx="631507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4A8D2F6D-DE58-4365-AA65-89C1D4259D31}"/>
              </a:ext>
            </a:extLst>
          </p:cNvPr>
          <p:cNvSpPr txBox="1"/>
          <p:nvPr/>
        </p:nvSpPr>
        <p:spPr>
          <a:xfrm>
            <a:off x="8541430" y="1892090"/>
            <a:ext cx="3102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Palatino" pitchFamily="2" charset="77"/>
                <a:cs typeface="Calibri Light" panose="020F0302020204030204" pitchFamily="34" charset="0"/>
              </a:rPr>
              <a:t>Emission probability:</a:t>
            </a:r>
          </a:p>
          <a:p>
            <a:endParaRPr lang="zh-CN" altLang="en-US" sz="160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DA9DD788-F693-4EE8-8CEF-A0C91E725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584" y="2376496"/>
            <a:ext cx="8858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7">
            <a:extLst>
              <a:ext uri="{FF2B5EF4-FFF2-40B4-BE49-F238E27FC236}">
                <a16:creationId xmlns:a16="http://schemas.microsoft.com/office/drawing/2014/main" id="{84CD0640-8780-463C-A3E1-31B4BC0C1B44}"/>
              </a:ext>
            </a:extLst>
          </p:cNvPr>
          <p:cNvSpPr txBox="1"/>
          <p:nvPr/>
        </p:nvSpPr>
        <p:spPr>
          <a:xfrm>
            <a:off x="8541430" y="2715581"/>
            <a:ext cx="32197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en-US" altLang="zh-CN" sz="2000" b="0" dirty="0">
                <a:latin typeface="Palatino" pitchFamily="2" charset="77"/>
                <a:cs typeface="Calibri Light" panose="020F0302020204030204" pitchFamily="34" charset="0"/>
              </a:rPr>
              <a:t>Transition probability:</a:t>
            </a:r>
          </a:p>
          <a:p>
            <a:endParaRPr lang="zh-CN" altLang="en-US" dirty="0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2DCD37EC-221C-4A36-8C13-2BDE69F6C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492" y="3197896"/>
            <a:ext cx="17907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4FE5D51A-4FDA-46A4-8978-D839CEE51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22</a:t>
            </a:fld>
            <a:endParaRPr lang="zh-CN" alt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044AE6-601A-CE4D-8274-DC0852F034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  <p:sp>
        <p:nvSpPr>
          <p:cNvPr id="15" name="矩形 5">
            <a:extLst>
              <a:ext uri="{FF2B5EF4-FFF2-40B4-BE49-F238E27FC236}">
                <a16:creationId xmlns:a16="http://schemas.microsoft.com/office/drawing/2014/main" id="{032BD98D-0F97-224E-B32E-9344EB15E856}"/>
              </a:ext>
            </a:extLst>
          </p:cNvPr>
          <p:cNvSpPr/>
          <p:nvPr/>
        </p:nvSpPr>
        <p:spPr>
          <a:xfrm>
            <a:off x="293447" y="192600"/>
            <a:ext cx="7081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Hidden Markov Models</a:t>
            </a:r>
          </a:p>
        </p:txBody>
      </p:sp>
    </p:spTree>
    <p:extLst>
      <p:ext uri="{BB962C8B-B14F-4D97-AF65-F5344CB8AC3E}">
        <p14:creationId xmlns:p14="http://schemas.microsoft.com/office/powerpoint/2010/main" val="2299733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43701" y="161823"/>
            <a:ext cx="30514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882304" y="1030072"/>
            <a:ext cx="7734810" cy="4805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7.1 Structured</a:t>
            </a:r>
            <a:r>
              <a:rPr lang="zh-CN" altLang="en-US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Prediction</a:t>
            </a:r>
            <a:r>
              <a:rPr lang="zh-CN" altLang="en-US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and</a:t>
            </a:r>
            <a:r>
              <a:rPr lang="zh-CN" altLang="en-US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Sequence Labelling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7.2 Hidden Markov Models</a:t>
            </a:r>
            <a:r>
              <a:rPr lang="zh-CN" altLang="en-US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——</a:t>
            </a:r>
            <a:r>
              <a:rPr lang="zh-CN" altLang="en-US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Generative</a:t>
            </a:r>
            <a:r>
              <a:rPr lang="zh-CN" altLang="en-US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7.2.1 Training Hidden Markov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7.2.2 Decoding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7.3</a:t>
            </a:r>
            <a:r>
              <a:rPr lang="zh-CN" altLang="en-US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Maximum Entropy Markov Models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7.4 Conditional random fields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7.4.1 Global</a:t>
            </a:r>
            <a:r>
              <a:rPr lang="zh-CN" altLang="en-US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7.4.2</a:t>
            </a:r>
            <a:r>
              <a:rPr lang="zh-CN" altLang="en-US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Decoding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7.4.3</a:t>
            </a:r>
            <a:r>
              <a:rPr lang="zh-CN" altLang="en-US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AFB577B-AFCC-4911-965C-E024B15EB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23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C89F96-FAC5-0F48-9AEF-38C087444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27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1032867" y="838931"/>
                <a:ext cx="10126266" cy="57338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Model parameterization</a:t>
                </a:r>
                <a:endParaRPr lang="en-US" altLang="zh-CN" sz="2400" dirty="0"/>
              </a:p>
              <a:p>
                <a:pPr lvl="1"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)≈</m:t>
                    </m:r>
                    <m:nary>
                      <m:naryPr>
                        <m:chr m:val="∏"/>
                        <m:limLoc m:val="undOvr"/>
                        <m:grow m:val="on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nary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)⋅</m:t>
                    </m:r>
                    <m:nary>
                      <m:naryPr>
                        <m:chr m:val="∏"/>
                        <m:limLoc m:val="undOvr"/>
                        <m:grow m:val="on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nary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  (first order)       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)≈</m:t>
                    </m:r>
                    <m:nary>
                      <m:naryPr>
                        <m:chr m:val="∏"/>
                        <m:limLoc m:val="undOvr"/>
                        <m:grow m:val="on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nary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m:rPr>
                        <m:nor/>
                      </m:rPr>
                      <a:rPr lang="zh-CN" altLang="en-US" sz="2400" i="1">
                        <a:latin typeface="Cambria Math" panose="02040503050406030204" pitchFamily="18" charset="0"/>
                      </a:rPr>
                      <m:t> 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)⋅</m:t>
                    </m:r>
                    <m:nary>
                      <m:naryPr>
                        <m:chr m:val="∏"/>
                        <m:limLoc m:val="undOvr"/>
                        <m:grow m:val="on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nary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(second order)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Parameters: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𝑜𝑟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3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|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t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 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Training (by using MLE)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emission probabilities can be estimated as: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zh-CN" altLang="en-US" sz="2400" dirty="0"/>
                  <a:t> </a:t>
                </a:r>
                <a:r>
                  <a:rPr lang="en-US" altLang="zh-CN" sz="2400" dirty="0"/>
                  <a:t>				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#(</m:t>
                            </m:r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begChr m:val="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undOvr"/>
                                <m:grow m:val="on"/>
                                <m:supHide m:val="on"/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  <m:sup/>
                              <m:e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#</m:t>
                                </m:r>
                              </m:e>
                            </m:nary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den>
                    </m:f>
                    <m:r>
                      <m:rPr>
                        <m:nor/>
                      </m:rPr>
                      <a:rPr lang="zh-CN" altLang="en-US" sz="24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transition probability can be estimated as: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/>
                  <a:t>		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#(</m:t>
                            </m:r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begChr m:val="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undOvr"/>
                                <m:grow m:val="on"/>
                                <m:supHide m:val="on"/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/>
                              <m:e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#</m:t>
                                </m:r>
                              </m:e>
                            </m:nary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den>
                    </m:f>
                    <m:r>
                      <m:rPr>
                        <m:nor/>
                      </m:rPr>
                      <a:rPr lang="zh-CN" altLang="en-US" sz="2400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or</a:t>
                </a:r>
                <a:r>
                  <a:rPr lang="zh-CN" altLang="en-US" sz="2400" dirty="0">
                    <a:latin typeface="Palatino" pitchFamily="2" charset="77"/>
                    <a:cs typeface="Calibri Light" panose="020F03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#(</m:t>
                            </m:r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begChr m:val="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undOvr"/>
                                <m:grow m:val="on"/>
                                <m:supHide m:val="on"/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/>
                              <m:e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#</m:t>
                                </m:r>
                              </m:e>
                            </m:nary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den>
                    </m:f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867" y="838931"/>
                <a:ext cx="10126266" cy="5733814"/>
              </a:xfrm>
              <a:prstGeom prst="rect">
                <a:avLst/>
              </a:prstGeom>
              <a:blipFill>
                <a:blip r:embed="rId3"/>
                <a:stretch>
                  <a:fillRect l="-877" b="-1548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81C81A3-F425-4D76-AFFC-163201C20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24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93C2F8-6BC4-1D42-8309-5ED091CAA8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  <p:sp>
        <p:nvSpPr>
          <p:cNvPr id="8" name="矩形 5">
            <a:extLst>
              <a:ext uri="{FF2B5EF4-FFF2-40B4-BE49-F238E27FC236}">
                <a16:creationId xmlns:a16="http://schemas.microsoft.com/office/drawing/2014/main" id="{7D255530-2986-CF4C-93A0-650FB8D0E173}"/>
              </a:ext>
            </a:extLst>
          </p:cNvPr>
          <p:cNvSpPr/>
          <p:nvPr/>
        </p:nvSpPr>
        <p:spPr>
          <a:xfrm>
            <a:off x="293447" y="192600"/>
            <a:ext cx="7081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Hidden Markov Models</a:t>
            </a:r>
          </a:p>
        </p:txBody>
      </p:sp>
    </p:spTree>
    <p:extLst>
      <p:ext uri="{BB962C8B-B14F-4D97-AF65-F5344CB8AC3E}">
        <p14:creationId xmlns:p14="http://schemas.microsoft.com/office/powerpoint/2010/main" val="19481481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43701" y="161823"/>
            <a:ext cx="30514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882304" y="1030072"/>
            <a:ext cx="7734810" cy="4805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7.1 Structured</a:t>
            </a:r>
            <a:r>
              <a:rPr lang="zh-CN" altLang="en-US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Prediction</a:t>
            </a:r>
            <a:r>
              <a:rPr lang="zh-CN" altLang="en-US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and</a:t>
            </a:r>
            <a:r>
              <a:rPr lang="zh-CN" altLang="en-US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Sequence Labelling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7.2 Hidden Markov Models</a:t>
            </a:r>
            <a:r>
              <a:rPr lang="zh-CN" altLang="en-US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——</a:t>
            </a:r>
            <a:r>
              <a:rPr lang="zh-CN" altLang="en-US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Generative</a:t>
            </a:r>
            <a:r>
              <a:rPr lang="zh-CN" altLang="en-US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7.2.1 Training Hidden Markov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7.2.2 Decoding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7.3</a:t>
            </a:r>
            <a:r>
              <a:rPr lang="zh-CN" altLang="en-US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Maximum Entropy Markov Models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7.4 Conditional random fields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7.4.1 Global</a:t>
            </a:r>
            <a:r>
              <a:rPr lang="zh-CN" altLang="en-US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7.4.2</a:t>
            </a:r>
            <a:r>
              <a:rPr lang="zh-CN" altLang="en-US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Decoding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7.4.3</a:t>
            </a:r>
            <a:r>
              <a:rPr lang="zh-CN" altLang="en-US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AFB577B-AFCC-4911-965C-E024B15EB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25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C89F96-FAC5-0F48-9AEF-38C087444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668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1165027" y="1200700"/>
                <a:ext cx="9861946" cy="4476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Classification —— </a:t>
                </a:r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enumerate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tags.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Structured prediction —— Decoding</a:t>
                </a:r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- </a:t>
                </a:r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Search</a:t>
                </a:r>
                <a:r>
                  <a:rPr lang="zh-CN" altLang="en-US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space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——</a:t>
                </a:r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 sequence</a:t>
                </a:r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𝑛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tags, each with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|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𝐿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|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choices</a:t>
                </a:r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- </a:t>
                </a:r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Enumerating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all tag sequences has exponential computational complexity, which is intractable. </a:t>
                </a:r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-</a:t>
                </a:r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Dynamic programming 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is possible for the decoding task.</a:t>
                </a:r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- Find the </a:t>
                </a:r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optimal sub problem using first-order HMM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</a:t>
                </a:r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	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)=</m:t>
                        </m:r>
                        <m:nary>
                          <m:naryPr>
                            <m:chr m:val="∏"/>
                            <m:limLoc m:val="undOvr"/>
                            <m:grow m:val="on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nary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027" y="1200700"/>
                <a:ext cx="9861946" cy="4476803"/>
              </a:xfrm>
              <a:prstGeom prst="rect">
                <a:avLst/>
              </a:prstGeom>
              <a:blipFill>
                <a:blip r:embed="rId3"/>
                <a:stretch>
                  <a:fillRect l="-900" b="-1926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A7B1803-B90C-45C5-95EF-16BE1F76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26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337A53-E551-9647-83D1-86872FFF02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  <p:sp>
        <p:nvSpPr>
          <p:cNvPr id="8" name="矩形 5">
            <a:extLst>
              <a:ext uri="{FF2B5EF4-FFF2-40B4-BE49-F238E27FC236}">
                <a16:creationId xmlns:a16="http://schemas.microsoft.com/office/drawing/2014/main" id="{D077231A-1155-5D4B-A56A-FC2EC7F6ADEE}"/>
              </a:ext>
            </a:extLst>
          </p:cNvPr>
          <p:cNvSpPr/>
          <p:nvPr/>
        </p:nvSpPr>
        <p:spPr>
          <a:xfrm>
            <a:off x="293447" y="192600"/>
            <a:ext cx="7081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Hidden Markov Models</a:t>
            </a:r>
          </a:p>
        </p:txBody>
      </p:sp>
    </p:spTree>
    <p:extLst>
      <p:ext uri="{BB962C8B-B14F-4D97-AF65-F5344CB8AC3E}">
        <p14:creationId xmlns:p14="http://schemas.microsoft.com/office/powerpoint/2010/main" val="33189643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734236" y="2172157"/>
                <a:ext cx="9105824" cy="5475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m:rPr>
                                <m:sty m:val="p"/>
                              </m:rPr>
                              <a:rPr lang="en-US" altLang="zh-CN" sz="220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m:rPr>
                                <m:sty m:val="p"/>
                              </m:rPr>
                              <a:rPr lang="en-US" altLang="zh-CN" sz="220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)⋅(</m:t>
                        </m:r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20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zh-CN" altLang="en-US" sz="2200" dirty="0"/>
                  <a:t> </a:t>
                </a:r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36" y="2172157"/>
                <a:ext cx="9105824" cy="547522"/>
              </a:xfrm>
              <a:prstGeom prst="rect">
                <a:avLst/>
              </a:prstGeom>
              <a:blipFill>
                <a:blip r:embed="rId3"/>
                <a:stretch>
                  <a:fillRect t="-73333" b="-140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00DD867-32D5-459D-A94C-03F2900D0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27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4F1BF6C-FF67-2941-BC40-FBAEB687FBA9}"/>
                  </a:ext>
                </a:extLst>
              </p:cNvPr>
              <p:cNvSpPr txBox="1"/>
              <p:nvPr/>
            </p:nvSpPr>
            <p:spPr>
              <a:xfrm>
                <a:off x="222396" y="1395806"/>
                <a:ext cx="8825813" cy="683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>
                  <a:lnSpc>
                    <a:spcPct val="200000"/>
                  </a:lnSpc>
                  <a:buSzPct val="100000"/>
                </a:pP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	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)=</m:t>
                        </m:r>
                        <m:nary>
                          <m:naryPr>
                            <m:chr m:val="∏"/>
                            <m:limLoc m:val="undOvr"/>
                            <m:grow m:val="on"/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nary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zh-CN" altLang="en-US" sz="2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4F1BF6C-FF67-2941-BC40-FBAEB687F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96" y="1395806"/>
                <a:ext cx="8825813" cy="683970"/>
              </a:xfrm>
              <a:prstGeom prst="rect">
                <a:avLst/>
              </a:prstGeom>
              <a:blipFill>
                <a:blip r:embed="rId4"/>
                <a:stretch>
                  <a:fillRect t="-41818" b="-11818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1F466EB-D0C6-8345-8E75-8C5F50360AAE}"/>
                  </a:ext>
                </a:extLst>
              </p:cNvPr>
              <p:cNvSpPr txBox="1"/>
              <p:nvPr/>
            </p:nvSpPr>
            <p:spPr>
              <a:xfrm>
                <a:off x="742374" y="5800415"/>
                <a:ext cx="13438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CN" sz="2400" dirty="0">
                    <a:latin typeface="Palatino" pitchFamily="2" charset="77"/>
                    <a:ea typeface="Palatino" pitchFamily="2" charset="77"/>
                  </a:rPr>
                  <a:t> = &lt;B&gt;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1F466EB-D0C6-8345-8E75-8C5F50360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74" y="5800415"/>
                <a:ext cx="1343894" cy="461665"/>
              </a:xfrm>
              <a:prstGeom prst="rect">
                <a:avLst/>
              </a:prstGeom>
              <a:blipFill>
                <a:blip r:embed="rId5"/>
                <a:stretch>
                  <a:fillRect t="-10811" r="-5607" b="-3243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FA46619-29FF-4944-AE99-3577F454B599}"/>
              </a:ext>
            </a:extLst>
          </p:cNvPr>
          <p:cNvCxnSpPr>
            <a:cxnSpLocks/>
          </p:cNvCxnSpPr>
          <p:nvPr/>
        </p:nvCxnSpPr>
        <p:spPr>
          <a:xfrm>
            <a:off x="2219384" y="6031247"/>
            <a:ext cx="66791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B0A68D4-153E-EE4B-846E-F364D3C0EA3B}"/>
              </a:ext>
            </a:extLst>
          </p:cNvPr>
          <p:cNvSpPr txBox="1"/>
          <p:nvPr/>
        </p:nvSpPr>
        <p:spPr>
          <a:xfrm>
            <a:off x="3011048" y="5800415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 pitchFamily="2" charset="77"/>
                <a:ea typeface="Palatino" pitchFamily="2" charset="77"/>
              </a:rPr>
              <a:t>s</a:t>
            </a:r>
            <a:r>
              <a:rPr lang="en-CN" sz="2400" dirty="0">
                <a:latin typeface="Palatino" pitchFamily="2" charset="77"/>
                <a:ea typeface="Palatino" pitchFamily="2" charset="77"/>
              </a:rPr>
              <a:t>epcial</a:t>
            </a:r>
            <a:r>
              <a:rPr lang="zh-CN" altLang="en-US" sz="2400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2400" dirty="0">
                <a:latin typeface="Palatino" pitchFamily="2" charset="77"/>
                <a:ea typeface="Palatino" pitchFamily="2" charset="77"/>
              </a:rPr>
              <a:t>label</a:t>
            </a:r>
            <a:endParaRPr lang="en-CN" sz="2400" dirty="0"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1FB5374-1A61-144B-A540-22101FF442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663C25CC-C5F7-E141-A332-69B7B285D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013" y="4582855"/>
            <a:ext cx="5838742" cy="174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128E0F8-1A95-4149-A973-6F5B90F21B63}"/>
              </a:ext>
            </a:extLst>
          </p:cNvPr>
          <p:cNvSpPr txBox="1"/>
          <p:nvPr/>
        </p:nvSpPr>
        <p:spPr>
          <a:xfrm>
            <a:off x="675084" y="826752"/>
            <a:ext cx="609914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First-order Model:</a:t>
            </a:r>
          </a:p>
        </p:txBody>
      </p:sp>
      <p:sp>
        <p:nvSpPr>
          <p:cNvPr id="14" name="矩形 5">
            <a:extLst>
              <a:ext uri="{FF2B5EF4-FFF2-40B4-BE49-F238E27FC236}">
                <a16:creationId xmlns:a16="http://schemas.microsoft.com/office/drawing/2014/main" id="{5DB1D755-F935-374A-848E-9084CA342EE9}"/>
              </a:ext>
            </a:extLst>
          </p:cNvPr>
          <p:cNvSpPr/>
          <p:nvPr/>
        </p:nvSpPr>
        <p:spPr>
          <a:xfrm>
            <a:off x="293447" y="192600"/>
            <a:ext cx="7081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Hidden Markov Models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23806F-87CA-5B4A-85B6-EAB955DA2765}"/>
              </a:ext>
            </a:extLst>
          </p:cNvPr>
          <p:cNvSpPr/>
          <p:nvPr/>
        </p:nvSpPr>
        <p:spPr>
          <a:xfrm>
            <a:off x="4854822" y="2318994"/>
            <a:ext cx="2743182" cy="39592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3F4581-3E67-0243-99EF-DE308F312BF6}"/>
              </a:ext>
            </a:extLst>
          </p:cNvPr>
          <p:cNvSpPr/>
          <p:nvPr/>
        </p:nvSpPr>
        <p:spPr>
          <a:xfrm>
            <a:off x="9986459" y="4549499"/>
            <a:ext cx="1715679" cy="75271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CF9BE43-34BD-D942-BF93-A0F7F9BFEBEC}"/>
              </a:ext>
            </a:extLst>
          </p:cNvPr>
          <p:cNvSpPr/>
          <p:nvPr/>
        </p:nvSpPr>
        <p:spPr>
          <a:xfrm>
            <a:off x="10848634" y="4549498"/>
            <a:ext cx="853504" cy="1806851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5123628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734236" y="2172157"/>
                <a:ext cx="9105824" cy="10553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m:rPr>
                                <m:sty m:val="p"/>
                              </m:rPr>
                              <a:rPr lang="en-US" altLang="zh-CN" sz="220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m:rPr>
                                <m:sty m:val="p"/>
                              </m:rPr>
                              <a:rPr lang="en-US" altLang="zh-CN" sz="220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)⋅(</m:t>
                        </m:r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20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zh-CN" altLang="en-US" sz="2200" dirty="0"/>
                  <a:t>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m:rPr>
                                <m:sty m:val="p"/>
                              </m:rPr>
                              <a:rPr lang="en-US" altLang="zh-CN" sz="220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m:rPr>
                                <m:sty m:val="p"/>
                              </m:rPr>
                              <a:rPr lang="en-US" altLang="zh-CN" sz="220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)⋅(</m:t>
                        </m:r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20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altLang="zh-CN" sz="2200" dirty="0"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36" y="2172157"/>
                <a:ext cx="9105824" cy="1055354"/>
              </a:xfrm>
              <a:prstGeom prst="rect">
                <a:avLst/>
              </a:prstGeom>
              <a:blipFill>
                <a:blip r:embed="rId3"/>
                <a:stretch>
                  <a:fillRect t="-39286" b="-75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00DD867-32D5-459D-A94C-03F2900D0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28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4F1BF6C-FF67-2941-BC40-FBAEB687FBA9}"/>
                  </a:ext>
                </a:extLst>
              </p:cNvPr>
              <p:cNvSpPr txBox="1"/>
              <p:nvPr/>
            </p:nvSpPr>
            <p:spPr>
              <a:xfrm>
                <a:off x="222396" y="1395806"/>
                <a:ext cx="8825813" cy="683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>
                  <a:lnSpc>
                    <a:spcPct val="200000"/>
                  </a:lnSpc>
                  <a:buSzPct val="100000"/>
                </a:pP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	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)=</m:t>
                        </m:r>
                        <m:nary>
                          <m:naryPr>
                            <m:chr m:val="∏"/>
                            <m:limLoc m:val="undOvr"/>
                            <m:grow m:val="on"/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nary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zh-CN" altLang="en-US" sz="2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4F1BF6C-FF67-2941-BC40-FBAEB687F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96" y="1395806"/>
                <a:ext cx="8825813" cy="683970"/>
              </a:xfrm>
              <a:prstGeom prst="rect">
                <a:avLst/>
              </a:prstGeom>
              <a:blipFill>
                <a:blip r:embed="rId4"/>
                <a:stretch>
                  <a:fillRect t="-41818" b="-11818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1F466EB-D0C6-8345-8E75-8C5F50360AAE}"/>
                  </a:ext>
                </a:extLst>
              </p:cNvPr>
              <p:cNvSpPr txBox="1"/>
              <p:nvPr/>
            </p:nvSpPr>
            <p:spPr>
              <a:xfrm>
                <a:off x="742374" y="5800415"/>
                <a:ext cx="13438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CN" sz="2400" dirty="0">
                    <a:latin typeface="Palatino" pitchFamily="2" charset="77"/>
                    <a:ea typeface="Palatino" pitchFamily="2" charset="77"/>
                  </a:rPr>
                  <a:t> = &lt;B&gt;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1F466EB-D0C6-8345-8E75-8C5F50360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74" y="5800415"/>
                <a:ext cx="1343894" cy="461665"/>
              </a:xfrm>
              <a:prstGeom prst="rect">
                <a:avLst/>
              </a:prstGeom>
              <a:blipFill>
                <a:blip r:embed="rId5"/>
                <a:stretch>
                  <a:fillRect t="-10811" r="-5607" b="-3243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FA46619-29FF-4944-AE99-3577F454B599}"/>
              </a:ext>
            </a:extLst>
          </p:cNvPr>
          <p:cNvCxnSpPr>
            <a:cxnSpLocks/>
          </p:cNvCxnSpPr>
          <p:nvPr/>
        </p:nvCxnSpPr>
        <p:spPr>
          <a:xfrm>
            <a:off x="2219384" y="6031247"/>
            <a:ext cx="66791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B0A68D4-153E-EE4B-846E-F364D3C0EA3B}"/>
              </a:ext>
            </a:extLst>
          </p:cNvPr>
          <p:cNvSpPr txBox="1"/>
          <p:nvPr/>
        </p:nvSpPr>
        <p:spPr>
          <a:xfrm>
            <a:off x="3011048" y="5800415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 pitchFamily="2" charset="77"/>
                <a:ea typeface="Palatino" pitchFamily="2" charset="77"/>
              </a:rPr>
              <a:t>s</a:t>
            </a:r>
            <a:r>
              <a:rPr lang="en-CN" sz="2400" dirty="0">
                <a:latin typeface="Palatino" pitchFamily="2" charset="77"/>
                <a:ea typeface="Palatino" pitchFamily="2" charset="77"/>
              </a:rPr>
              <a:t>epcial</a:t>
            </a:r>
            <a:r>
              <a:rPr lang="zh-CN" altLang="en-US" sz="2400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2400" dirty="0">
                <a:latin typeface="Palatino" pitchFamily="2" charset="77"/>
                <a:ea typeface="Palatino" pitchFamily="2" charset="77"/>
              </a:rPr>
              <a:t>label</a:t>
            </a:r>
            <a:endParaRPr lang="en-CN" sz="2400" dirty="0"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1FB5374-1A61-144B-A540-22101FF442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663C25CC-C5F7-E141-A332-69B7B285D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013" y="4582855"/>
            <a:ext cx="5838742" cy="174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128E0F8-1A95-4149-A973-6F5B90F21B63}"/>
              </a:ext>
            </a:extLst>
          </p:cNvPr>
          <p:cNvSpPr txBox="1"/>
          <p:nvPr/>
        </p:nvSpPr>
        <p:spPr>
          <a:xfrm>
            <a:off x="675084" y="826752"/>
            <a:ext cx="609914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First-order Model:</a:t>
            </a:r>
          </a:p>
        </p:txBody>
      </p:sp>
      <p:sp>
        <p:nvSpPr>
          <p:cNvPr id="14" name="矩形 5">
            <a:extLst>
              <a:ext uri="{FF2B5EF4-FFF2-40B4-BE49-F238E27FC236}">
                <a16:creationId xmlns:a16="http://schemas.microsoft.com/office/drawing/2014/main" id="{5DB1D755-F935-374A-848E-9084CA342EE9}"/>
              </a:ext>
            </a:extLst>
          </p:cNvPr>
          <p:cNvSpPr/>
          <p:nvPr/>
        </p:nvSpPr>
        <p:spPr>
          <a:xfrm>
            <a:off x="293447" y="192600"/>
            <a:ext cx="7081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Hidden Markov Models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691D3F-08B5-644A-B3B7-96792C6E6087}"/>
              </a:ext>
            </a:extLst>
          </p:cNvPr>
          <p:cNvSpPr/>
          <p:nvPr/>
        </p:nvSpPr>
        <p:spPr>
          <a:xfrm>
            <a:off x="5402634" y="2809394"/>
            <a:ext cx="3494197" cy="39592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7B7B7F-0F4F-5243-8D6C-CC5A5A41F546}"/>
              </a:ext>
            </a:extLst>
          </p:cNvPr>
          <p:cNvSpPr/>
          <p:nvPr/>
        </p:nvSpPr>
        <p:spPr>
          <a:xfrm>
            <a:off x="9180952" y="4549500"/>
            <a:ext cx="1715679" cy="75271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C4E53B-4BFD-414D-9846-B2D446FC3714}"/>
              </a:ext>
            </a:extLst>
          </p:cNvPr>
          <p:cNvSpPr/>
          <p:nvPr/>
        </p:nvSpPr>
        <p:spPr>
          <a:xfrm>
            <a:off x="10043127" y="4549499"/>
            <a:ext cx="853504" cy="1806851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334780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734236" y="2172157"/>
                <a:ext cx="9105824" cy="2587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m:rPr>
                                <m:sty m:val="p"/>
                              </m:rPr>
                              <a:rPr lang="en-US" altLang="zh-CN" sz="220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m:rPr>
                                <m:sty m:val="p"/>
                              </m:rPr>
                              <a:rPr lang="en-US" altLang="zh-CN" sz="220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)⋅(</m:t>
                        </m:r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20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zh-CN" altLang="en-US" sz="2200" dirty="0"/>
                  <a:t>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m:rPr>
                                <m:sty m:val="p"/>
                              </m:rPr>
                              <a:rPr lang="en-US" altLang="zh-CN" sz="220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m:rPr>
                                <m:sty m:val="p"/>
                              </m:rPr>
                              <a:rPr lang="en-US" altLang="zh-CN" sz="220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)⋅(</m:t>
                        </m:r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20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altLang="zh-CN" sz="2200" dirty="0"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200" dirty="0">
                    <a:ea typeface="Palatino" pitchFamily="2" charset="77"/>
                    <a:cs typeface="Calibri Light" panose="020F0302020204030204" pitchFamily="34" charset="0"/>
                  </a:rPr>
                  <a:t> 						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…</m:t>
                    </m:r>
                  </m:oMath>
                </a14:m>
                <a:endParaRPr lang="en-US" altLang="zh-CN" sz="22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)⋅(</m:t>
                        </m:r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200" dirty="0">
                    <a:ea typeface="Palatino" pitchFamily="2" charset="77"/>
                    <a:cs typeface="Calibri Light" panose="020F0302020204030204" pitchFamily="34" charset="0"/>
                  </a:rPr>
                  <a:t> 						</a:t>
                </a:r>
                <a:endParaRPr lang="en-US" altLang="zh-CN" sz="22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36" y="2172157"/>
                <a:ext cx="9105824" cy="2587440"/>
              </a:xfrm>
              <a:prstGeom prst="rect">
                <a:avLst/>
              </a:prstGeom>
              <a:blipFill>
                <a:blip r:embed="rId3"/>
                <a:stretch>
                  <a:fillRect t="-16098" b="-1073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00DD867-32D5-459D-A94C-03F2900D0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29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4F1BF6C-FF67-2941-BC40-FBAEB687FBA9}"/>
                  </a:ext>
                </a:extLst>
              </p:cNvPr>
              <p:cNvSpPr txBox="1"/>
              <p:nvPr/>
            </p:nvSpPr>
            <p:spPr>
              <a:xfrm>
                <a:off x="222396" y="1395806"/>
                <a:ext cx="8825813" cy="683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>
                  <a:lnSpc>
                    <a:spcPct val="200000"/>
                  </a:lnSpc>
                  <a:buSzPct val="100000"/>
                </a:pP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	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)=</m:t>
                        </m:r>
                        <m:nary>
                          <m:naryPr>
                            <m:chr m:val="∏"/>
                            <m:limLoc m:val="undOvr"/>
                            <m:grow m:val="on"/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nary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zh-CN" altLang="en-US" sz="2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4F1BF6C-FF67-2941-BC40-FBAEB687F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96" y="1395806"/>
                <a:ext cx="8825813" cy="683970"/>
              </a:xfrm>
              <a:prstGeom prst="rect">
                <a:avLst/>
              </a:prstGeom>
              <a:blipFill>
                <a:blip r:embed="rId4"/>
                <a:stretch>
                  <a:fillRect t="-41818" b="-11818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1F466EB-D0C6-8345-8E75-8C5F50360AAE}"/>
                  </a:ext>
                </a:extLst>
              </p:cNvPr>
              <p:cNvSpPr txBox="1"/>
              <p:nvPr/>
            </p:nvSpPr>
            <p:spPr>
              <a:xfrm>
                <a:off x="742374" y="5800415"/>
                <a:ext cx="13438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CN" sz="2400" dirty="0">
                    <a:latin typeface="Palatino" pitchFamily="2" charset="77"/>
                    <a:ea typeface="Palatino" pitchFamily="2" charset="77"/>
                  </a:rPr>
                  <a:t> = &lt;B&gt;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1F466EB-D0C6-8345-8E75-8C5F50360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74" y="5800415"/>
                <a:ext cx="1343894" cy="461665"/>
              </a:xfrm>
              <a:prstGeom prst="rect">
                <a:avLst/>
              </a:prstGeom>
              <a:blipFill>
                <a:blip r:embed="rId5"/>
                <a:stretch>
                  <a:fillRect t="-10811" r="-5607" b="-3243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FA46619-29FF-4944-AE99-3577F454B599}"/>
              </a:ext>
            </a:extLst>
          </p:cNvPr>
          <p:cNvCxnSpPr>
            <a:cxnSpLocks/>
          </p:cNvCxnSpPr>
          <p:nvPr/>
        </p:nvCxnSpPr>
        <p:spPr>
          <a:xfrm>
            <a:off x="2219384" y="6031247"/>
            <a:ext cx="66791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B0A68D4-153E-EE4B-846E-F364D3C0EA3B}"/>
              </a:ext>
            </a:extLst>
          </p:cNvPr>
          <p:cNvSpPr txBox="1"/>
          <p:nvPr/>
        </p:nvSpPr>
        <p:spPr>
          <a:xfrm>
            <a:off x="3011048" y="5800415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 pitchFamily="2" charset="77"/>
                <a:ea typeface="Palatino" pitchFamily="2" charset="77"/>
              </a:rPr>
              <a:t>s</a:t>
            </a:r>
            <a:r>
              <a:rPr lang="en-CN" sz="2400" dirty="0">
                <a:latin typeface="Palatino" pitchFamily="2" charset="77"/>
                <a:ea typeface="Palatino" pitchFamily="2" charset="77"/>
              </a:rPr>
              <a:t>pecial</a:t>
            </a:r>
            <a:r>
              <a:rPr lang="zh-CN" altLang="en-US" sz="2400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2400" dirty="0">
                <a:latin typeface="Palatino" pitchFamily="2" charset="77"/>
                <a:ea typeface="Palatino" pitchFamily="2" charset="77"/>
              </a:rPr>
              <a:t>label</a:t>
            </a:r>
            <a:endParaRPr lang="en-CN" sz="2400" dirty="0"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1FB5374-1A61-144B-A540-22101FF442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663C25CC-C5F7-E141-A332-69B7B285D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013" y="4582855"/>
            <a:ext cx="5838742" cy="174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128E0F8-1A95-4149-A973-6F5B90F21B63}"/>
              </a:ext>
            </a:extLst>
          </p:cNvPr>
          <p:cNvSpPr txBox="1"/>
          <p:nvPr/>
        </p:nvSpPr>
        <p:spPr>
          <a:xfrm>
            <a:off x="675084" y="826752"/>
            <a:ext cx="609914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First-order Model:</a:t>
            </a:r>
          </a:p>
        </p:txBody>
      </p:sp>
      <p:sp>
        <p:nvSpPr>
          <p:cNvPr id="14" name="矩形 5">
            <a:extLst>
              <a:ext uri="{FF2B5EF4-FFF2-40B4-BE49-F238E27FC236}">
                <a16:creationId xmlns:a16="http://schemas.microsoft.com/office/drawing/2014/main" id="{5DB1D755-F935-374A-848E-9084CA342EE9}"/>
              </a:ext>
            </a:extLst>
          </p:cNvPr>
          <p:cNvSpPr/>
          <p:nvPr/>
        </p:nvSpPr>
        <p:spPr>
          <a:xfrm>
            <a:off x="293447" y="192600"/>
            <a:ext cx="7081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Hidden Markov Models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388C32-D56B-6446-A015-867C2621AEBA}"/>
              </a:ext>
            </a:extLst>
          </p:cNvPr>
          <p:cNvSpPr/>
          <p:nvPr/>
        </p:nvSpPr>
        <p:spPr>
          <a:xfrm>
            <a:off x="8303632" y="4549498"/>
            <a:ext cx="853504" cy="1806851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2DFAC3-CEED-9F4E-BBC0-AC2BBE546C78}"/>
              </a:ext>
            </a:extLst>
          </p:cNvPr>
          <p:cNvSpPr/>
          <p:nvPr/>
        </p:nvSpPr>
        <p:spPr>
          <a:xfrm>
            <a:off x="4675624" y="3814580"/>
            <a:ext cx="2505762" cy="39592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752109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867693-945D-4AEC-9D56-D29D514CD55B}"/>
              </a:ext>
            </a:extLst>
          </p:cNvPr>
          <p:cNvSpPr txBox="1"/>
          <p:nvPr/>
        </p:nvSpPr>
        <p:spPr>
          <a:xfrm>
            <a:off x="1966131" y="2138523"/>
            <a:ext cx="82597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Week 7</a:t>
            </a:r>
          </a:p>
          <a:p>
            <a:endParaRPr lang="en-US" altLang="zh-CN" sz="32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r>
              <a:rPr lang="en-US" altLang="zh-CN" sz="4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		Sequence Labeling</a:t>
            </a:r>
            <a:endParaRPr lang="en-US" altLang="zh-CN" sz="40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6EF26A-4099-4F6B-904A-2425E1539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E2F9A7-7008-B94D-B320-422341261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3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734236" y="2172157"/>
                <a:ext cx="9105824" cy="30941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m:rPr>
                                <m:sty m:val="p"/>
                              </m:rPr>
                              <a:rPr lang="en-US" altLang="zh-CN" sz="220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m:rPr>
                                <m:sty m:val="p"/>
                              </m:rPr>
                              <a:rPr lang="en-US" altLang="zh-CN" sz="220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)⋅(</m:t>
                        </m:r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20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zh-CN" altLang="en-US" sz="2200" dirty="0"/>
                  <a:t>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m:rPr>
                                <m:sty m:val="p"/>
                              </m:rPr>
                              <a:rPr lang="en-US" altLang="zh-CN" sz="220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m:rPr>
                                <m:sty m:val="p"/>
                              </m:rPr>
                              <a:rPr lang="en-US" altLang="zh-CN" sz="220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)⋅(</m:t>
                        </m:r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20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altLang="zh-CN" sz="2200" dirty="0"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200" dirty="0">
                    <a:ea typeface="Palatino" pitchFamily="2" charset="77"/>
                    <a:cs typeface="Calibri Light" panose="020F0302020204030204" pitchFamily="34" charset="0"/>
                  </a:rPr>
                  <a:t> 						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…</m:t>
                    </m:r>
                  </m:oMath>
                </a14:m>
                <a:endParaRPr lang="en-US" altLang="zh-CN" sz="22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)⋅(</m:t>
                        </m:r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200" dirty="0">
                    <a:ea typeface="Palatino" pitchFamily="2" charset="77"/>
                    <a:cs typeface="Calibri Light" panose="020F0302020204030204" pitchFamily="34" charset="0"/>
                  </a:rPr>
                  <a:t> 						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…</m:t>
                    </m:r>
                  </m:oMath>
                </a14:m>
                <a:endParaRPr lang="en-US" altLang="zh-CN" sz="22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200" dirty="0"/>
                  <a:t> </a:t>
                </a:r>
                <a:endParaRPr lang="en-US" altLang="zh-CN" sz="22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36" y="2172157"/>
                <a:ext cx="9105824" cy="3094117"/>
              </a:xfrm>
              <a:prstGeom prst="rect">
                <a:avLst/>
              </a:prstGeom>
              <a:blipFill>
                <a:blip r:embed="rId3"/>
                <a:stretch>
                  <a:fillRect t="-13469" b="-2530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00DD867-32D5-459D-A94C-03F2900D0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30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4F1BF6C-FF67-2941-BC40-FBAEB687FBA9}"/>
                  </a:ext>
                </a:extLst>
              </p:cNvPr>
              <p:cNvSpPr txBox="1"/>
              <p:nvPr/>
            </p:nvSpPr>
            <p:spPr>
              <a:xfrm>
                <a:off x="222396" y="1395806"/>
                <a:ext cx="8825813" cy="683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>
                  <a:lnSpc>
                    <a:spcPct val="200000"/>
                  </a:lnSpc>
                  <a:buSzPct val="100000"/>
                </a:pP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	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)=</m:t>
                        </m:r>
                        <m:nary>
                          <m:naryPr>
                            <m:chr m:val="∏"/>
                            <m:limLoc m:val="undOvr"/>
                            <m:grow m:val="on"/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nary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zh-CN" altLang="en-US" sz="2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4F1BF6C-FF67-2941-BC40-FBAEB687F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96" y="1395806"/>
                <a:ext cx="8825813" cy="683970"/>
              </a:xfrm>
              <a:prstGeom prst="rect">
                <a:avLst/>
              </a:prstGeom>
              <a:blipFill>
                <a:blip r:embed="rId4"/>
                <a:stretch>
                  <a:fillRect t="-41818" b="-11818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1F466EB-D0C6-8345-8E75-8C5F50360AAE}"/>
                  </a:ext>
                </a:extLst>
              </p:cNvPr>
              <p:cNvSpPr txBox="1"/>
              <p:nvPr/>
            </p:nvSpPr>
            <p:spPr>
              <a:xfrm>
                <a:off x="742374" y="5800415"/>
                <a:ext cx="13438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CN" sz="2400" dirty="0">
                    <a:latin typeface="Palatino" pitchFamily="2" charset="77"/>
                    <a:ea typeface="Palatino" pitchFamily="2" charset="77"/>
                  </a:rPr>
                  <a:t> = &lt;B&gt;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1F466EB-D0C6-8345-8E75-8C5F50360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74" y="5800415"/>
                <a:ext cx="1343894" cy="461665"/>
              </a:xfrm>
              <a:prstGeom prst="rect">
                <a:avLst/>
              </a:prstGeom>
              <a:blipFill>
                <a:blip r:embed="rId5"/>
                <a:stretch>
                  <a:fillRect t="-10811" r="-5607" b="-3243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FA46619-29FF-4944-AE99-3577F454B599}"/>
              </a:ext>
            </a:extLst>
          </p:cNvPr>
          <p:cNvCxnSpPr>
            <a:cxnSpLocks/>
          </p:cNvCxnSpPr>
          <p:nvPr/>
        </p:nvCxnSpPr>
        <p:spPr>
          <a:xfrm>
            <a:off x="2219384" y="6031247"/>
            <a:ext cx="66791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B0A68D4-153E-EE4B-846E-F364D3C0EA3B}"/>
              </a:ext>
            </a:extLst>
          </p:cNvPr>
          <p:cNvSpPr txBox="1"/>
          <p:nvPr/>
        </p:nvSpPr>
        <p:spPr>
          <a:xfrm>
            <a:off x="3011048" y="5800415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 pitchFamily="2" charset="77"/>
                <a:ea typeface="Palatino" pitchFamily="2" charset="77"/>
              </a:rPr>
              <a:t>s</a:t>
            </a:r>
            <a:r>
              <a:rPr lang="en-CN" sz="2400" dirty="0">
                <a:latin typeface="Palatino" pitchFamily="2" charset="77"/>
                <a:ea typeface="Palatino" pitchFamily="2" charset="77"/>
              </a:rPr>
              <a:t>pecial</a:t>
            </a:r>
            <a:r>
              <a:rPr lang="zh-CN" altLang="en-US" sz="2400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2400" dirty="0">
                <a:latin typeface="Palatino" pitchFamily="2" charset="77"/>
                <a:ea typeface="Palatino" pitchFamily="2" charset="77"/>
              </a:rPr>
              <a:t>label</a:t>
            </a:r>
            <a:endParaRPr lang="en-CN" sz="2400" dirty="0"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1FB5374-1A61-144B-A540-22101FF442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663C25CC-C5F7-E141-A332-69B7B285D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013" y="4582855"/>
            <a:ext cx="5838742" cy="174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128E0F8-1A95-4149-A973-6F5B90F21B63}"/>
              </a:ext>
            </a:extLst>
          </p:cNvPr>
          <p:cNvSpPr txBox="1"/>
          <p:nvPr/>
        </p:nvSpPr>
        <p:spPr>
          <a:xfrm>
            <a:off x="675084" y="826752"/>
            <a:ext cx="609914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First-order Model:</a:t>
            </a:r>
          </a:p>
        </p:txBody>
      </p:sp>
      <p:sp>
        <p:nvSpPr>
          <p:cNvPr id="14" name="矩形 5">
            <a:extLst>
              <a:ext uri="{FF2B5EF4-FFF2-40B4-BE49-F238E27FC236}">
                <a16:creationId xmlns:a16="http://schemas.microsoft.com/office/drawing/2014/main" id="{5DB1D755-F935-374A-848E-9084CA342EE9}"/>
              </a:ext>
            </a:extLst>
          </p:cNvPr>
          <p:cNvSpPr/>
          <p:nvPr/>
        </p:nvSpPr>
        <p:spPr>
          <a:xfrm>
            <a:off x="293447" y="192600"/>
            <a:ext cx="7081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Hidden Markov Models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F33B0C-4F7E-D44F-8599-FDFCFAFB31B9}"/>
              </a:ext>
            </a:extLst>
          </p:cNvPr>
          <p:cNvSpPr/>
          <p:nvPr/>
        </p:nvSpPr>
        <p:spPr>
          <a:xfrm>
            <a:off x="2592315" y="4824040"/>
            <a:ext cx="2146953" cy="39592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EA35CB-96E1-A744-ABAC-DEF8A7448180}"/>
              </a:ext>
            </a:extLst>
          </p:cNvPr>
          <p:cNvSpPr/>
          <p:nvPr/>
        </p:nvSpPr>
        <p:spPr>
          <a:xfrm>
            <a:off x="5723240" y="4582855"/>
            <a:ext cx="853504" cy="1806851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588261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76BFCB-D2F4-C442-90A8-8DCB016B3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31</a:t>
            </a:fld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8EB072-4A31-8D42-8199-A55B9C917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DBF3AD-9076-A648-BBFB-9CFB7C45744F}"/>
                  </a:ext>
                </a:extLst>
              </p:cNvPr>
              <p:cNvSpPr txBox="1"/>
              <p:nvPr/>
            </p:nvSpPr>
            <p:spPr>
              <a:xfrm>
                <a:off x="675084" y="1940404"/>
                <a:ext cx="9664810" cy="34737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Can we find the highest scored item incrementally?</a:t>
                </a:r>
                <a:endParaRPr lang="en-US" altLang="zh-CN" sz="2400" dirty="0">
                  <a:latin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Denote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 as the highest-scored tag sequence 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400" dirty="0">
                  <a:latin typeface="Palatino" pitchFamily="2" charset="77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	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 = NN VV NN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		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 should be to 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altLang="zh-CN" sz="2400" dirty="0">
                  <a:latin typeface="Palatino" pitchFamily="2" charset="77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zh-CN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1:4</m:t>
                                </m:r>
                              </m:sub>
                            </m:sSub>
                            <m:acc>
                              <m:accPr>
                                <m:chr m:val="̂"/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acc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)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∙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4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|</m:t>
                    </m:r>
                    <m:acc>
                      <m:accPr>
                        <m:chr m:val="̂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)∙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4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|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4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endParaRPr lang="en-US" altLang="zh-CN" sz="2400" dirty="0">
                  <a:latin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DBF3AD-9076-A648-BBFB-9CFB7C457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84" y="1940404"/>
                <a:ext cx="9664810" cy="3473708"/>
              </a:xfrm>
              <a:prstGeom prst="rect">
                <a:avLst/>
              </a:prstGeom>
              <a:blipFill>
                <a:blip r:embed="rId3"/>
                <a:stretch>
                  <a:fillRect l="-919" b="-72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25CEF9-3A0A-0640-9986-6AF2A8A796CD}"/>
                  </a:ext>
                </a:extLst>
              </p:cNvPr>
              <p:cNvSpPr txBox="1"/>
              <p:nvPr/>
            </p:nvSpPr>
            <p:spPr>
              <a:xfrm>
                <a:off x="1094582" y="965389"/>
                <a:ext cx="8825813" cy="7355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>
                  <a:lnSpc>
                    <a:spcPct val="20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	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25CEF9-3A0A-0640-9986-6AF2A8A79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582" y="965389"/>
                <a:ext cx="8825813" cy="735522"/>
              </a:xfrm>
              <a:prstGeom prst="rect">
                <a:avLst/>
              </a:prstGeom>
              <a:blipFill>
                <a:blip r:embed="rId4"/>
                <a:stretch>
                  <a:fillRect t="-44068" b="-12033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5F299962-CEF3-714B-A960-A5FEC2E1A423}"/>
              </a:ext>
            </a:extLst>
          </p:cNvPr>
          <p:cNvSpPr/>
          <p:nvPr/>
        </p:nvSpPr>
        <p:spPr>
          <a:xfrm>
            <a:off x="6604785" y="1288005"/>
            <a:ext cx="2371947" cy="39592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AD9D40-44FE-824F-AC5E-7959192FDF96}"/>
              </a:ext>
            </a:extLst>
          </p:cNvPr>
          <p:cNvSpPr/>
          <p:nvPr/>
        </p:nvSpPr>
        <p:spPr>
          <a:xfrm>
            <a:off x="4783419" y="4919584"/>
            <a:ext cx="2531781" cy="49452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1" name="矩形 5">
            <a:extLst>
              <a:ext uri="{FF2B5EF4-FFF2-40B4-BE49-F238E27FC236}">
                <a16:creationId xmlns:a16="http://schemas.microsoft.com/office/drawing/2014/main" id="{F2F8ED85-16DA-E94B-B9C8-761C7A9EC4FC}"/>
              </a:ext>
            </a:extLst>
          </p:cNvPr>
          <p:cNvSpPr/>
          <p:nvPr/>
        </p:nvSpPr>
        <p:spPr>
          <a:xfrm>
            <a:off x="293447" y="192600"/>
            <a:ext cx="7081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Hidden Markov Models</a:t>
            </a:r>
          </a:p>
        </p:txBody>
      </p:sp>
    </p:spTree>
    <p:extLst>
      <p:ext uri="{BB962C8B-B14F-4D97-AF65-F5344CB8AC3E}">
        <p14:creationId xmlns:p14="http://schemas.microsoft.com/office/powerpoint/2010/main" val="19566667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76BFCB-D2F4-C442-90A8-8DCB016B3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32</a:t>
            </a:fld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8EB072-4A31-8D42-8199-A55B9C917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DBF3AD-9076-A648-BBFB-9CFB7C45744F}"/>
                  </a:ext>
                </a:extLst>
              </p:cNvPr>
              <p:cNvSpPr txBox="1"/>
              <p:nvPr/>
            </p:nvSpPr>
            <p:spPr>
              <a:xfrm>
                <a:off x="649777" y="1647420"/>
                <a:ext cx="9664810" cy="4603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Can we find the highest scored item incrementally?</a:t>
                </a:r>
                <a:endParaRPr lang="en-US" altLang="zh-CN" sz="2400" dirty="0">
                  <a:latin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Denote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 as the highest-scored tag sequence 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400" dirty="0">
                  <a:latin typeface="Palatino" pitchFamily="2" charset="77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	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 = NN VV NN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		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 should be to 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altLang="zh-CN" sz="2400" dirty="0">
                  <a:latin typeface="Palatino" pitchFamily="2" charset="77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1:4</m:t>
                            </m:r>
                          </m:sub>
                        </m:sSub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acc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)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∙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4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|</m:t>
                    </m:r>
                    <m:acc>
                      <m:accPr>
                        <m:chr m:val="̂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)∙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4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|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4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endParaRPr lang="en-US" altLang="zh-CN" sz="2400" dirty="0">
                  <a:latin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There can be a sequence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1:3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1:3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1:3</m:t>
                            </m:r>
                          </m:sub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&lt;</m:t>
                    </m:r>
                  </m:oMath>
                </a14:m>
                <a:r>
                  <a:rPr lang="en-US" altLang="zh-CN" sz="2400" dirty="0"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1:3</m:t>
                        </m:r>
                      </m:sub>
                    </m:sSub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, but</a:t>
                </a:r>
              </a:p>
              <a:p>
                <a:pPr lvl="1"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1:3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′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)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∙</m:t>
                    </m:r>
                  </m:oMath>
                </a14:m>
                <a:r>
                  <a:rPr lang="en-US" altLang="zh-CN" sz="2400" dirty="0">
                    <a:ea typeface="Cambria Math" panose="02040503050406030204" pitchFamily="18" charset="0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4</m:t>
                            </m:r>
                          </m:sub>
                        </m:sSub>
                      </m:e>
                      <m:e>
                        <m:sSubSup>
                          <m:sSubSup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∙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4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&gt;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)∙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4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|</m:t>
                    </m:r>
                    <m:acc>
                      <m:accPr>
                        <m:chr m:val="̂"/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)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∙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4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|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4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endParaRPr lang="en-US" altLang="zh-CN" sz="2400" dirty="0">
                  <a:latin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DBF3AD-9076-A648-BBFB-9CFB7C457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77" y="1647420"/>
                <a:ext cx="9664810" cy="4603055"/>
              </a:xfrm>
              <a:prstGeom prst="rect">
                <a:avLst/>
              </a:prstGeom>
              <a:blipFill>
                <a:blip r:embed="rId3"/>
                <a:stretch>
                  <a:fillRect l="-919" b="-82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5">
            <a:extLst>
              <a:ext uri="{FF2B5EF4-FFF2-40B4-BE49-F238E27FC236}">
                <a16:creationId xmlns:a16="http://schemas.microsoft.com/office/drawing/2014/main" id="{1F455D35-6F61-524A-9860-6474092196E2}"/>
              </a:ext>
            </a:extLst>
          </p:cNvPr>
          <p:cNvSpPr/>
          <p:nvPr/>
        </p:nvSpPr>
        <p:spPr>
          <a:xfrm>
            <a:off x="293447" y="192600"/>
            <a:ext cx="7081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Hidden Markov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11B8BB7-ADE9-B848-823C-88531499B38C}"/>
                  </a:ext>
                </a:extLst>
              </p:cNvPr>
              <p:cNvSpPr txBox="1"/>
              <p:nvPr/>
            </p:nvSpPr>
            <p:spPr>
              <a:xfrm>
                <a:off x="1069275" y="806023"/>
                <a:ext cx="8825813" cy="7355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>
                  <a:lnSpc>
                    <a:spcPct val="20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	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11B8BB7-ADE9-B848-823C-88531499B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275" y="806023"/>
                <a:ext cx="8825813" cy="735522"/>
              </a:xfrm>
              <a:prstGeom prst="rect">
                <a:avLst/>
              </a:prstGeom>
              <a:blipFill>
                <a:blip r:embed="rId4"/>
                <a:stretch>
                  <a:fillRect t="-45763" b="-11864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35A3225-CBF9-F446-BECD-F174450BDC4E}"/>
              </a:ext>
            </a:extLst>
          </p:cNvPr>
          <p:cNvSpPr/>
          <p:nvPr/>
        </p:nvSpPr>
        <p:spPr>
          <a:xfrm>
            <a:off x="2843107" y="5755948"/>
            <a:ext cx="2531781" cy="49452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A673BF-3D3A-424C-A650-1E77374584D6}"/>
              </a:ext>
            </a:extLst>
          </p:cNvPr>
          <p:cNvSpPr/>
          <p:nvPr/>
        </p:nvSpPr>
        <p:spPr>
          <a:xfrm>
            <a:off x="6817114" y="5755947"/>
            <a:ext cx="2531781" cy="49452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B2A71-A202-6343-97D3-D9DC001D8225}"/>
              </a:ext>
            </a:extLst>
          </p:cNvPr>
          <p:cNvSpPr/>
          <p:nvPr/>
        </p:nvSpPr>
        <p:spPr>
          <a:xfrm>
            <a:off x="6592722" y="1092212"/>
            <a:ext cx="2531781" cy="49452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3497412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1050091" y="1365092"/>
                <a:ext cx="10513932" cy="50913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Denote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 as the highest-scored tag sequence 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</a:b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 as a tag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altLang="zh-CN" sz="2400" dirty="0">
                  <a:latin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 as the highest-scored tag sequence 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altLang="zh-CN" sz="2400" dirty="0">
                  <a:latin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       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Suppose that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e>
                      <m:sub>
                        <m:r>
                          <a:rPr lang="en-US" altLang="zh-CN" sz="2400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400" dirty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zh-CN" sz="2400" dirty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altLang="zh-CN" sz="2400" dirty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2400" dirty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altLang="zh-CN" sz="2400" dirty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altLang="zh-CN" sz="2400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2400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dirty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p>
                        <m:r>
                          <a:rPr lang="en-US" altLang="zh-CN" sz="2400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400" dirty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altLang="zh-CN" sz="2400" dirty="0">
                  <a:latin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) must be the highest-scored among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b="0" i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    	(proof by contradiction)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zh-CN" altLang="en-US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091" y="1365092"/>
                <a:ext cx="10513932" cy="5091394"/>
              </a:xfrm>
              <a:prstGeom prst="rect">
                <a:avLst/>
              </a:prstGeom>
              <a:blipFill>
                <a:blip r:embed="rId3"/>
                <a:stretch>
                  <a:fillRect l="-72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00DD867-32D5-459D-A94C-03F2900D0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33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779899-0F60-884B-B2FE-9D1C7C8E25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  <p:sp>
        <p:nvSpPr>
          <p:cNvPr id="8" name="矩形 5">
            <a:extLst>
              <a:ext uri="{FF2B5EF4-FFF2-40B4-BE49-F238E27FC236}">
                <a16:creationId xmlns:a16="http://schemas.microsoft.com/office/drawing/2014/main" id="{FCCD871A-DFFA-C841-94B5-9271CF63B867}"/>
              </a:ext>
            </a:extLst>
          </p:cNvPr>
          <p:cNvSpPr/>
          <p:nvPr/>
        </p:nvSpPr>
        <p:spPr>
          <a:xfrm>
            <a:off x="293447" y="192600"/>
            <a:ext cx="7081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Hidden Markov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60E938-327A-9E4A-BEAA-01CD0722606F}"/>
                  </a:ext>
                </a:extLst>
              </p:cNvPr>
              <p:cNvSpPr txBox="1"/>
              <p:nvPr/>
            </p:nvSpPr>
            <p:spPr>
              <a:xfrm>
                <a:off x="1373635" y="663771"/>
                <a:ext cx="8825813" cy="7355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>
                  <a:lnSpc>
                    <a:spcPct val="20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	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60E938-327A-9E4A-BEAA-01CD07226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635" y="663771"/>
                <a:ext cx="8825813" cy="735522"/>
              </a:xfrm>
              <a:prstGeom prst="rect">
                <a:avLst/>
              </a:prstGeom>
              <a:blipFill>
                <a:blip r:embed="rId5"/>
                <a:stretch>
                  <a:fillRect t="-45763" b="-11694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43416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1092177" y="1735871"/>
                <a:ext cx="12979002" cy="4552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Solving the optimal sub-sequence problem:</a:t>
                </a:r>
                <a:endParaRPr lang="en-US" altLang="zh-CN" sz="2400" dirty="0"/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zh-CN" altLang="en-US" sz="24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zh-CN" alt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zh-CN" altLang="en-US" sz="2400" i="1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m:rPr>
                            <m:nor/>
                          </m:rPr>
                          <a:rPr lang="zh-CN" altLang="en-US" sz="2400" i="1">
                            <a:latin typeface="Cambria Math" panose="02040503050406030204" pitchFamily="18" charset="0"/>
                          </a:rPr>
                          <m:t> </m:t>
                        </m:r>
                        <m:sSup>
                          <m:sSup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zh-CN" altLang="en-US" sz="2400">
                        <a:latin typeface="Cambria Math" panose="02040503050406030204" pitchFamily="18" charset="0"/>
                      </a:rPr>
                      <m:t>))(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zh-CN" altLang="en-US" sz="240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altLang="zh-CN" sz="2400" dirty="0"/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Incrementally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zh-CN" altLang="en-US" sz="240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zh-CN" altLang="en-US" sz="240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=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𝑖</m:t>
                    </m:r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=1,2,…,</m:t>
                    </m:r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𝑛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Maintain two tables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tb ---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𝑛</m:t>
                    </m:r>
                  </m:oMath>
                </a14:m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columns,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rows, storing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bp ---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𝑛</m:t>
                    </m:r>
                  </m:oMath>
                </a14:m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columns,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rows, storing</a:t>
                </a:r>
                <a:endParaRPr lang="en-US" altLang="zh-CN" sz="2400" i="1" dirty="0">
                  <a:latin typeface="Cambria Math" panose="02040503050406030204" pitchFamily="18" charset="0"/>
                </a:endParaRPr>
              </a:p>
              <a:p>
                <a:pPr lvl="2">
                  <a:lnSpc>
                    <a:spcPct val="150000"/>
                  </a:lnSpc>
                  <a:buSzPct val="100000"/>
                </a:pPr>
                <a:r>
                  <a:rPr lang="zh-CN" altLang="en-US" sz="2400" dirty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sub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p>
                            <m:r>
                              <a:rPr lang="en-US" altLang="zh-CN" sz="2400" b="0" i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zh-CN" altLang="en-US" sz="2400">
                        <a:latin typeface="Cambria Math" panose="02040503050406030204" pitchFamily="18" charset="0"/>
                      </a:rPr>
                      <m:t>))(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zh-CN" altLang="en-US" sz="240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altLang="zh-CN" sz="2400" dirty="0"/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zh-CN" altLang="en-US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177" y="1735871"/>
                <a:ext cx="12979002" cy="4552785"/>
              </a:xfrm>
              <a:prstGeom prst="rect">
                <a:avLst/>
              </a:prstGeom>
              <a:blipFill>
                <a:blip r:embed="rId3"/>
                <a:stretch>
                  <a:fillRect l="-58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00DD867-32D5-459D-A94C-03F2900D0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34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33A97B-BCDF-2A45-ACC6-BE821F50F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  <p:sp>
        <p:nvSpPr>
          <p:cNvPr id="8" name="矩形 5">
            <a:extLst>
              <a:ext uri="{FF2B5EF4-FFF2-40B4-BE49-F238E27FC236}">
                <a16:creationId xmlns:a16="http://schemas.microsoft.com/office/drawing/2014/main" id="{FB097EFA-1EE6-F04C-82EB-9628FC9F8D68}"/>
              </a:ext>
            </a:extLst>
          </p:cNvPr>
          <p:cNvSpPr/>
          <p:nvPr/>
        </p:nvSpPr>
        <p:spPr>
          <a:xfrm>
            <a:off x="293447" y="192600"/>
            <a:ext cx="7081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Hidden Markov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0ACC26-7B35-F74E-935C-59841F162249}"/>
                  </a:ext>
                </a:extLst>
              </p:cNvPr>
              <p:cNvSpPr txBox="1"/>
              <p:nvPr/>
            </p:nvSpPr>
            <p:spPr>
              <a:xfrm>
                <a:off x="1069275" y="806023"/>
                <a:ext cx="8825813" cy="7355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>
                  <a:lnSpc>
                    <a:spcPct val="20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	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0ACC26-7B35-F74E-935C-59841F162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275" y="806023"/>
                <a:ext cx="8825813" cy="735522"/>
              </a:xfrm>
              <a:prstGeom prst="rect">
                <a:avLst/>
              </a:prstGeom>
              <a:blipFill>
                <a:blip r:embed="rId5"/>
                <a:stretch>
                  <a:fillRect t="-45763" b="-11864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36163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078707" y="897811"/>
            <a:ext cx="9089040" cy="1143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An example (adding &lt;B&gt; in the beginning)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Find the path with the highest probability.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1229582D-5A2D-47BA-BDEA-65927B76EC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88944"/>
              </p:ext>
            </p:extLst>
          </p:nvPr>
        </p:nvGraphicFramePr>
        <p:xfrm>
          <a:off x="1980576" y="2974451"/>
          <a:ext cx="14041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924"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24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8539DA46-089F-4E41-8F56-3909F5F8F3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475274"/>
              </p:ext>
            </p:extLst>
          </p:nvPr>
        </p:nvGraphicFramePr>
        <p:xfrm>
          <a:off x="4468633" y="2985891"/>
          <a:ext cx="1523847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7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7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92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2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64">
            <a:extLst>
              <a:ext uri="{FF2B5EF4-FFF2-40B4-BE49-F238E27FC236}">
                <a16:creationId xmlns:a16="http://schemas.microsoft.com/office/drawing/2014/main" id="{82BF33E9-C52A-4470-899D-737B19774730}"/>
              </a:ext>
            </a:extLst>
          </p:cNvPr>
          <p:cNvSpPr txBox="1"/>
          <p:nvPr/>
        </p:nvSpPr>
        <p:spPr>
          <a:xfrm>
            <a:off x="1980576" y="2661493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i="1" dirty="0"/>
              <a:t>tb table</a:t>
            </a:r>
            <a:endParaRPr lang="zh-CN" altLang="en-US" sz="1400" b="1" i="1" dirty="0"/>
          </a:p>
        </p:txBody>
      </p:sp>
      <p:sp>
        <p:nvSpPr>
          <p:cNvPr id="10" name="TextBox 65">
            <a:extLst>
              <a:ext uri="{FF2B5EF4-FFF2-40B4-BE49-F238E27FC236}">
                <a16:creationId xmlns:a16="http://schemas.microsoft.com/office/drawing/2014/main" id="{F5DEC98E-ACC6-4D73-9503-B0681CBB90CC}"/>
              </a:ext>
            </a:extLst>
          </p:cNvPr>
          <p:cNvSpPr txBox="1"/>
          <p:nvPr/>
        </p:nvSpPr>
        <p:spPr>
          <a:xfrm>
            <a:off x="4455138" y="2661492"/>
            <a:ext cx="856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i="1" dirty="0" err="1"/>
              <a:t>bp</a:t>
            </a:r>
            <a:r>
              <a:rPr lang="en-US" altLang="zh-CN" sz="1400" b="1" i="1" dirty="0"/>
              <a:t> table</a:t>
            </a:r>
            <a:endParaRPr lang="zh-CN" altLang="en-US" sz="1400" b="1" i="1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041482F6-8110-4A3E-8279-6261B49DFF61}"/>
              </a:ext>
            </a:extLst>
          </p:cNvPr>
          <p:cNvSpPr/>
          <p:nvPr/>
        </p:nvSpPr>
        <p:spPr>
          <a:xfrm>
            <a:off x="7596188" y="2774767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NN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AF3B7425-5BA7-497D-BDFE-336313F76D66}"/>
              </a:ext>
            </a:extLst>
          </p:cNvPr>
          <p:cNvSpPr/>
          <p:nvPr/>
        </p:nvSpPr>
        <p:spPr>
          <a:xfrm>
            <a:off x="7596188" y="3566855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VB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4C54C4DD-DD09-4D85-A288-38DC3200F711}"/>
              </a:ext>
            </a:extLst>
          </p:cNvPr>
          <p:cNvSpPr/>
          <p:nvPr/>
        </p:nvSpPr>
        <p:spPr>
          <a:xfrm>
            <a:off x="8748316" y="2774767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NN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02E46EB3-5119-4489-89D7-6B91B495FAE2}"/>
              </a:ext>
            </a:extLst>
          </p:cNvPr>
          <p:cNvSpPr/>
          <p:nvPr/>
        </p:nvSpPr>
        <p:spPr>
          <a:xfrm>
            <a:off x="8748316" y="3566855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VB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3D5C8B1F-0C6B-48AC-9724-83A4B5CEB971}"/>
              </a:ext>
            </a:extLst>
          </p:cNvPr>
          <p:cNvSpPr/>
          <p:nvPr/>
        </p:nvSpPr>
        <p:spPr>
          <a:xfrm>
            <a:off x="9900444" y="2774620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NN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93E9DE0D-3443-45BA-989F-666D3FE2900F}"/>
              </a:ext>
            </a:extLst>
          </p:cNvPr>
          <p:cNvSpPr/>
          <p:nvPr/>
        </p:nvSpPr>
        <p:spPr>
          <a:xfrm>
            <a:off x="9900444" y="3566708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VB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F70A9203-57FA-480F-9E40-C640681D4193}"/>
              </a:ext>
            </a:extLst>
          </p:cNvPr>
          <p:cNvSpPr/>
          <p:nvPr/>
        </p:nvSpPr>
        <p:spPr>
          <a:xfrm>
            <a:off x="6660084" y="3134660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chemeClr val="tx1"/>
                </a:solidFill>
              </a:rPr>
              <a:t>B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2CEB2307-28CD-46E9-B355-4FBDBC5CB545}"/>
              </a:ext>
            </a:extLst>
          </p:cNvPr>
          <p:cNvCxnSpPr>
            <a:stCxn id="17" idx="6"/>
          </p:cNvCxnSpPr>
          <p:nvPr/>
        </p:nvCxnSpPr>
        <p:spPr>
          <a:xfrm flipV="1">
            <a:off x="7092132" y="2990792"/>
            <a:ext cx="504056" cy="3598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72C58DA4-BAB4-4298-971F-527A949930FF}"/>
              </a:ext>
            </a:extLst>
          </p:cNvPr>
          <p:cNvCxnSpPr>
            <a:endCxn id="12" idx="2"/>
          </p:cNvCxnSpPr>
          <p:nvPr/>
        </p:nvCxnSpPr>
        <p:spPr>
          <a:xfrm>
            <a:off x="7092132" y="3350685"/>
            <a:ext cx="504056" cy="4321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1798F0F6-D022-44D9-86E2-3F53F06D1BD5}"/>
              </a:ext>
            </a:extLst>
          </p:cNvPr>
          <p:cNvCxnSpPr>
            <a:stCxn id="11" idx="6"/>
            <a:endCxn id="13" idx="2"/>
          </p:cNvCxnSpPr>
          <p:nvPr/>
        </p:nvCxnSpPr>
        <p:spPr>
          <a:xfrm>
            <a:off x="8028236" y="2990791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10D3939B-F0C1-4891-AC05-92297446F383}"/>
              </a:ext>
            </a:extLst>
          </p:cNvPr>
          <p:cNvCxnSpPr>
            <a:endCxn id="14" idx="1"/>
          </p:cNvCxnSpPr>
          <p:nvPr/>
        </p:nvCxnSpPr>
        <p:spPr>
          <a:xfrm>
            <a:off x="8028236" y="2990791"/>
            <a:ext cx="783352" cy="639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0657FD54-BDA2-4496-AFA4-B33E0EA08DE5}"/>
              </a:ext>
            </a:extLst>
          </p:cNvPr>
          <p:cNvCxnSpPr>
            <a:stCxn id="12" idx="6"/>
            <a:endCxn id="13" idx="3"/>
          </p:cNvCxnSpPr>
          <p:nvPr/>
        </p:nvCxnSpPr>
        <p:spPr>
          <a:xfrm flipV="1">
            <a:off x="8028236" y="3143543"/>
            <a:ext cx="783352" cy="639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C09003E8-C209-42E3-A355-40152EA96724}"/>
              </a:ext>
            </a:extLst>
          </p:cNvPr>
          <p:cNvCxnSpPr>
            <a:stCxn id="12" idx="6"/>
            <a:endCxn id="14" idx="2"/>
          </p:cNvCxnSpPr>
          <p:nvPr/>
        </p:nvCxnSpPr>
        <p:spPr>
          <a:xfrm>
            <a:off x="8028236" y="3782879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59A027B4-2032-4B7A-B619-9E2A0DA11F46}"/>
              </a:ext>
            </a:extLst>
          </p:cNvPr>
          <p:cNvCxnSpPr>
            <a:stCxn id="13" idx="6"/>
            <a:endCxn id="15" idx="2"/>
          </p:cNvCxnSpPr>
          <p:nvPr/>
        </p:nvCxnSpPr>
        <p:spPr>
          <a:xfrm flipV="1">
            <a:off x="9180364" y="2990645"/>
            <a:ext cx="720080" cy="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DE20E5D9-592E-4AF3-AEC7-F20A6B23B25E}"/>
              </a:ext>
            </a:extLst>
          </p:cNvPr>
          <p:cNvCxnSpPr>
            <a:stCxn id="14" idx="6"/>
          </p:cNvCxnSpPr>
          <p:nvPr/>
        </p:nvCxnSpPr>
        <p:spPr>
          <a:xfrm flipV="1">
            <a:off x="9180364" y="3782733"/>
            <a:ext cx="720080" cy="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351E243F-8DE1-4D66-936F-44FAED3D2538}"/>
              </a:ext>
            </a:extLst>
          </p:cNvPr>
          <p:cNvCxnSpPr>
            <a:stCxn id="14" idx="6"/>
            <a:endCxn id="15" idx="3"/>
          </p:cNvCxnSpPr>
          <p:nvPr/>
        </p:nvCxnSpPr>
        <p:spPr>
          <a:xfrm flipV="1">
            <a:off x="9180364" y="3143397"/>
            <a:ext cx="783352" cy="6394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537DC702-155E-459A-9F2D-2FEF5F413D00}"/>
              </a:ext>
            </a:extLst>
          </p:cNvPr>
          <p:cNvCxnSpPr>
            <a:stCxn id="13" idx="6"/>
          </p:cNvCxnSpPr>
          <p:nvPr/>
        </p:nvCxnSpPr>
        <p:spPr>
          <a:xfrm>
            <a:off x="9180364" y="2990791"/>
            <a:ext cx="783352" cy="639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85">
            <a:extLst>
              <a:ext uri="{FF2B5EF4-FFF2-40B4-BE49-F238E27FC236}">
                <a16:creationId xmlns:a16="http://schemas.microsoft.com/office/drawing/2014/main" id="{B9DBDDE7-1654-4D47-B6E0-E6CDDAA15C26}"/>
              </a:ext>
            </a:extLst>
          </p:cNvPr>
          <p:cNvSpPr txBox="1"/>
          <p:nvPr/>
        </p:nvSpPr>
        <p:spPr>
          <a:xfrm>
            <a:off x="7092132" y="296927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0.9</a:t>
            </a:r>
            <a:endParaRPr lang="zh-CN" altLang="en-US" sz="1000" dirty="0"/>
          </a:p>
        </p:txBody>
      </p:sp>
      <p:sp>
        <p:nvSpPr>
          <p:cNvPr id="29" name="TextBox 86">
            <a:extLst>
              <a:ext uri="{FF2B5EF4-FFF2-40B4-BE49-F238E27FC236}">
                <a16:creationId xmlns:a16="http://schemas.microsoft.com/office/drawing/2014/main" id="{1237BC11-4B78-46DD-BAAE-E4B96C459F31}"/>
              </a:ext>
            </a:extLst>
          </p:cNvPr>
          <p:cNvSpPr txBox="1"/>
          <p:nvPr/>
        </p:nvSpPr>
        <p:spPr>
          <a:xfrm>
            <a:off x="7092132" y="3534194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0.1</a:t>
            </a:r>
            <a:endParaRPr lang="zh-CN" altLang="en-US" sz="1000" dirty="0"/>
          </a:p>
        </p:txBody>
      </p:sp>
      <p:sp>
        <p:nvSpPr>
          <p:cNvPr id="30" name="TextBox 87">
            <a:extLst>
              <a:ext uri="{FF2B5EF4-FFF2-40B4-BE49-F238E27FC236}">
                <a16:creationId xmlns:a16="http://schemas.microsoft.com/office/drawing/2014/main" id="{1B22EE76-9E06-442C-9600-868DBD11317C}"/>
              </a:ext>
            </a:extLst>
          </p:cNvPr>
          <p:cNvSpPr txBox="1"/>
          <p:nvPr/>
        </p:nvSpPr>
        <p:spPr>
          <a:xfrm>
            <a:off x="8214190" y="2774768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0.2</a:t>
            </a:r>
            <a:endParaRPr lang="zh-CN" altLang="en-US" sz="1000" dirty="0"/>
          </a:p>
        </p:txBody>
      </p:sp>
      <p:sp>
        <p:nvSpPr>
          <p:cNvPr id="31" name="TextBox 88">
            <a:extLst>
              <a:ext uri="{FF2B5EF4-FFF2-40B4-BE49-F238E27FC236}">
                <a16:creationId xmlns:a16="http://schemas.microsoft.com/office/drawing/2014/main" id="{4053C89B-3A9A-49EB-8FC5-C2AA48AF229C}"/>
              </a:ext>
            </a:extLst>
          </p:cNvPr>
          <p:cNvSpPr txBox="1"/>
          <p:nvPr/>
        </p:nvSpPr>
        <p:spPr>
          <a:xfrm>
            <a:off x="7956228" y="306280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0.8</a:t>
            </a:r>
            <a:endParaRPr lang="zh-CN" altLang="en-US" sz="1000" dirty="0"/>
          </a:p>
        </p:txBody>
      </p:sp>
      <p:sp>
        <p:nvSpPr>
          <p:cNvPr id="32" name="TextBox 89">
            <a:extLst>
              <a:ext uri="{FF2B5EF4-FFF2-40B4-BE49-F238E27FC236}">
                <a16:creationId xmlns:a16="http://schemas.microsoft.com/office/drawing/2014/main" id="{903317DD-0F34-4205-9D34-7B31D57D121F}"/>
              </a:ext>
            </a:extLst>
          </p:cNvPr>
          <p:cNvSpPr txBox="1"/>
          <p:nvPr/>
        </p:nvSpPr>
        <p:spPr>
          <a:xfrm>
            <a:off x="7956228" y="3464651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0.6</a:t>
            </a:r>
            <a:endParaRPr lang="zh-CN" altLang="en-US" sz="1000" dirty="0"/>
          </a:p>
        </p:txBody>
      </p:sp>
      <p:sp>
        <p:nvSpPr>
          <p:cNvPr id="33" name="TextBox 90">
            <a:extLst>
              <a:ext uri="{FF2B5EF4-FFF2-40B4-BE49-F238E27FC236}">
                <a16:creationId xmlns:a16="http://schemas.microsoft.com/office/drawing/2014/main" id="{9FA5C1B3-E62D-4F22-96C8-BE080035097D}"/>
              </a:ext>
            </a:extLst>
          </p:cNvPr>
          <p:cNvSpPr txBox="1"/>
          <p:nvPr/>
        </p:nvSpPr>
        <p:spPr>
          <a:xfrm>
            <a:off x="8184120" y="3752683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0.4</a:t>
            </a:r>
            <a:endParaRPr lang="zh-CN" altLang="en-US" sz="1000" dirty="0"/>
          </a:p>
        </p:txBody>
      </p:sp>
      <p:sp>
        <p:nvSpPr>
          <p:cNvPr id="34" name="TextBox 91">
            <a:extLst>
              <a:ext uri="{FF2B5EF4-FFF2-40B4-BE49-F238E27FC236}">
                <a16:creationId xmlns:a16="http://schemas.microsoft.com/office/drawing/2014/main" id="{6B324051-AB1C-4064-82C5-C8395C021589}"/>
              </a:ext>
            </a:extLst>
          </p:cNvPr>
          <p:cNvSpPr txBox="1"/>
          <p:nvPr/>
        </p:nvSpPr>
        <p:spPr>
          <a:xfrm>
            <a:off x="9366318" y="2774768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0.2</a:t>
            </a:r>
            <a:endParaRPr lang="zh-CN" altLang="en-US" sz="1000" dirty="0"/>
          </a:p>
        </p:txBody>
      </p:sp>
      <p:sp>
        <p:nvSpPr>
          <p:cNvPr id="35" name="TextBox 92">
            <a:extLst>
              <a:ext uri="{FF2B5EF4-FFF2-40B4-BE49-F238E27FC236}">
                <a16:creationId xmlns:a16="http://schemas.microsoft.com/office/drawing/2014/main" id="{76C2B983-ECA0-43C6-80B7-F22B96C072BF}"/>
              </a:ext>
            </a:extLst>
          </p:cNvPr>
          <p:cNvSpPr txBox="1"/>
          <p:nvPr/>
        </p:nvSpPr>
        <p:spPr>
          <a:xfrm>
            <a:off x="9108356" y="306280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0.8</a:t>
            </a:r>
            <a:endParaRPr lang="zh-CN" altLang="en-US" sz="1000" dirty="0"/>
          </a:p>
        </p:txBody>
      </p:sp>
      <p:sp>
        <p:nvSpPr>
          <p:cNvPr id="36" name="TextBox 93">
            <a:extLst>
              <a:ext uri="{FF2B5EF4-FFF2-40B4-BE49-F238E27FC236}">
                <a16:creationId xmlns:a16="http://schemas.microsoft.com/office/drawing/2014/main" id="{EE9E490E-8D6F-4D34-AAFC-F9ECFD869484}"/>
              </a:ext>
            </a:extLst>
          </p:cNvPr>
          <p:cNvSpPr txBox="1"/>
          <p:nvPr/>
        </p:nvSpPr>
        <p:spPr>
          <a:xfrm>
            <a:off x="9108356" y="3464651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0.6</a:t>
            </a:r>
            <a:endParaRPr lang="zh-CN" altLang="en-US" sz="1000" dirty="0"/>
          </a:p>
        </p:txBody>
      </p:sp>
      <p:sp>
        <p:nvSpPr>
          <p:cNvPr id="37" name="TextBox 94">
            <a:extLst>
              <a:ext uri="{FF2B5EF4-FFF2-40B4-BE49-F238E27FC236}">
                <a16:creationId xmlns:a16="http://schemas.microsoft.com/office/drawing/2014/main" id="{FE8B3D6F-EA0A-4E38-B61E-CE55A60FD8F4}"/>
              </a:ext>
            </a:extLst>
          </p:cNvPr>
          <p:cNvSpPr txBox="1"/>
          <p:nvPr/>
        </p:nvSpPr>
        <p:spPr>
          <a:xfrm>
            <a:off x="9336248" y="3752683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0.4</a:t>
            </a:r>
            <a:endParaRPr lang="zh-CN" altLang="en-US" sz="1000" dirty="0"/>
          </a:p>
        </p:txBody>
      </p:sp>
      <p:sp>
        <p:nvSpPr>
          <p:cNvPr id="38" name="TextBox 1">
            <a:extLst>
              <a:ext uri="{FF2B5EF4-FFF2-40B4-BE49-F238E27FC236}">
                <a16:creationId xmlns:a16="http://schemas.microsoft.com/office/drawing/2014/main" id="{B93CFCCF-D066-4774-B168-B303D71ADF1C}"/>
              </a:ext>
            </a:extLst>
          </p:cNvPr>
          <p:cNvSpPr txBox="1"/>
          <p:nvPr/>
        </p:nvSpPr>
        <p:spPr>
          <a:xfrm>
            <a:off x="7410378" y="2380139"/>
            <a:ext cx="3257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/>
              <a:t>People              like              books</a:t>
            </a:r>
            <a:endParaRPr lang="zh-CN" altLang="en-US" i="1" dirty="0"/>
          </a:p>
        </p:txBody>
      </p:sp>
      <p:sp>
        <p:nvSpPr>
          <p:cNvPr id="39" name="灯片编号占位符 38">
            <a:extLst>
              <a:ext uri="{FF2B5EF4-FFF2-40B4-BE49-F238E27FC236}">
                <a16:creationId xmlns:a16="http://schemas.microsoft.com/office/drawing/2014/main" id="{97DB61A0-6F0D-47D0-BD1C-AD24F7F02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35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DB6E46AC-8043-4DAF-B6A8-D22DFF4F5BBE}"/>
                  </a:ext>
                </a:extLst>
              </p:cNvPr>
              <p:cNvSpPr/>
              <p:nvPr/>
            </p:nvSpPr>
            <p:spPr>
              <a:xfrm>
                <a:off x="455069" y="2951019"/>
                <a:ext cx="1570045" cy="377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1: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𝑁𝑁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DB6E46AC-8043-4DAF-B6A8-D22DFF4F5B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69" y="2951019"/>
                <a:ext cx="1570045" cy="377476"/>
              </a:xfrm>
              <a:prstGeom prst="rect">
                <a:avLst/>
              </a:prstGeom>
              <a:blipFill>
                <a:blip r:embed="rId3"/>
                <a:stretch>
                  <a:fillRect t="-30645" b="-112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98DDD7BC-8C6B-4F54-A757-E5C74985FBC3}"/>
                  </a:ext>
                </a:extLst>
              </p:cNvPr>
              <p:cNvSpPr/>
              <p:nvPr/>
            </p:nvSpPr>
            <p:spPr>
              <a:xfrm>
                <a:off x="450029" y="3342897"/>
                <a:ext cx="1530547" cy="377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1: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𝑉𝐵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98DDD7BC-8C6B-4F54-A757-E5C74985F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29" y="3342897"/>
                <a:ext cx="1530547" cy="377476"/>
              </a:xfrm>
              <a:prstGeom prst="rect">
                <a:avLst/>
              </a:prstGeom>
              <a:blipFill>
                <a:blip r:embed="rId4"/>
                <a:stretch>
                  <a:fillRect t="-30645" b="-112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99EC3A67-5D87-491A-893A-B82B9ED9F86E}"/>
              </a:ext>
            </a:extLst>
          </p:cNvPr>
          <p:cNvSpPr txBox="1"/>
          <p:nvPr/>
        </p:nvSpPr>
        <p:spPr>
          <a:xfrm>
            <a:off x="2025114" y="3814090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en-US" altLang="zh-CN" dirty="0"/>
              <a:t>1      2     3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CAA99C68-BB98-4F04-A3AF-E07D72F75CEF}"/>
                  </a:ext>
                </a:extLst>
              </p:cNvPr>
              <p:cNvSpPr txBox="1"/>
              <p:nvPr/>
            </p:nvSpPr>
            <p:spPr>
              <a:xfrm>
                <a:off x="6990360" y="4450910"/>
                <a:ext cx="4302781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Transition probabilities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𝑁𝑁</m:t>
                          </m:r>
                        </m:e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=0.9</m:t>
                      </m:r>
                    </m:oMath>
                  </m:oMathPara>
                </a14:m>
                <a:endParaRPr lang="en-US" altLang="zh-CN" sz="2400" dirty="0">
                  <a:latin typeface="Palatino" pitchFamily="2" charset="77"/>
                  <a:cs typeface="Calibri Light" panose="020F03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𝑉𝐵</m:t>
                          </m:r>
                        </m:e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𝑁𝑁</m:t>
                          </m:r>
                        </m:e>
                      </m:d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=0.8</m:t>
                      </m:r>
                    </m:oMath>
                  </m:oMathPara>
                </a14:m>
                <a:endParaRPr lang="en-US" altLang="zh-CN" sz="2400" dirty="0">
                  <a:latin typeface="Palatino" pitchFamily="2" charset="77"/>
                  <a:cs typeface="Calibri Light" panose="020F0302020204030204" pitchFamily="34" charset="0"/>
                </a:endParaRPr>
              </a:p>
              <a:p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                         …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Omit emission probabilities</a:t>
                </a:r>
                <a:endParaRPr lang="zh-CN" altLang="en-US" sz="2400" dirty="0">
                  <a:latin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CAA99C68-BB98-4F04-A3AF-E07D72F75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360" y="4450910"/>
                <a:ext cx="4302781" cy="1938992"/>
              </a:xfrm>
              <a:prstGeom prst="rect">
                <a:avLst/>
              </a:prstGeom>
              <a:blipFill>
                <a:blip r:embed="rId5"/>
                <a:stretch>
                  <a:fillRect l="-1983" t="-2516" r="-992" b="-62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>
            <a:extLst>
              <a:ext uri="{FF2B5EF4-FFF2-40B4-BE49-F238E27FC236}">
                <a16:creationId xmlns:a16="http://schemas.microsoft.com/office/drawing/2014/main" id="{C6AD01A0-7A8F-6148-840A-DBE4790539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  <p:sp>
        <p:nvSpPr>
          <p:cNvPr id="42" name="矩形 5">
            <a:extLst>
              <a:ext uri="{FF2B5EF4-FFF2-40B4-BE49-F238E27FC236}">
                <a16:creationId xmlns:a16="http://schemas.microsoft.com/office/drawing/2014/main" id="{AD3ECBEF-67EC-9E4A-9202-C6688E086E63}"/>
              </a:ext>
            </a:extLst>
          </p:cNvPr>
          <p:cNvSpPr/>
          <p:nvPr/>
        </p:nvSpPr>
        <p:spPr>
          <a:xfrm>
            <a:off x="293447" y="192600"/>
            <a:ext cx="7081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Hidden Markov Models</a:t>
            </a:r>
          </a:p>
        </p:txBody>
      </p:sp>
    </p:spTree>
    <p:extLst>
      <p:ext uri="{BB962C8B-B14F-4D97-AF65-F5344CB8AC3E}">
        <p14:creationId xmlns:p14="http://schemas.microsoft.com/office/powerpoint/2010/main" val="31248355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014413" y="897811"/>
            <a:ext cx="9153333" cy="1143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An example   (adding &lt;B&gt; in the beginning)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Find the path with the highest probability.</a:t>
            </a:r>
          </a:p>
        </p:txBody>
      </p:sp>
      <p:graphicFrame>
        <p:nvGraphicFramePr>
          <p:cNvPr id="39" name="表格 38">
            <a:extLst>
              <a:ext uri="{FF2B5EF4-FFF2-40B4-BE49-F238E27FC236}">
                <a16:creationId xmlns:a16="http://schemas.microsoft.com/office/drawing/2014/main" id="{C41DD087-7F05-4671-960B-1E7264BA75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481667"/>
              </p:ext>
            </p:extLst>
          </p:nvPr>
        </p:nvGraphicFramePr>
        <p:xfrm>
          <a:off x="2052481" y="2738031"/>
          <a:ext cx="14041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924"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24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表格 39">
            <a:extLst>
              <a:ext uri="{FF2B5EF4-FFF2-40B4-BE49-F238E27FC236}">
                <a16:creationId xmlns:a16="http://schemas.microsoft.com/office/drawing/2014/main" id="{E070A6B3-D801-4EB6-B10A-12FAE5F64C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785920"/>
              </p:ext>
            </p:extLst>
          </p:nvPr>
        </p:nvGraphicFramePr>
        <p:xfrm>
          <a:off x="4389120" y="2749471"/>
          <a:ext cx="163741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5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5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92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2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" name="TextBox 64">
            <a:extLst>
              <a:ext uri="{FF2B5EF4-FFF2-40B4-BE49-F238E27FC236}">
                <a16:creationId xmlns:a16="http://schemas.microsoft.com/office/drawing/2014/main" id="{88FCCD9B-22D8-43A3-9D75-BC8780131C38}"/>
              </a:ext>
            </a:extLst>
          </p:cNvPr>
          <p:cNvSpPr txBox="1"/>
          <p:nvPr/>
        </p:nvSpPr>
        <p:spPr>
          <a:xfrm>
            <a:off x="2035830" y="2466339"/>
            <a:ext cx="6254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i="1" dirty="0"/>
              <a:t>tb table</a:t>
            </a:r>
            <a:endParaRPr lang="zh-CN" altLang="en-US" sz="1100" i="1" dirty="0"/>
          </a:p>
        </p:txBody>
      </p:sp>
      <p:sp>
        <p:nvSpPr>
          <p:cNvPr id="42" name="TextBox 65">
            <a:extLst>
              <a:ext uri="{FF2B5EF4-FFF2-40B4-BE49-F238E27FC236}">
                <a16:creationId xmlns:a16="http://schemas.microsoft.com/office/drawing/2014/main" id="{3097E3E7-8DDD-4F75-BFAA-206B0FBBF816}"/>
              </a:ext>
            </a:extLst>
          </p:cNvPr>
          <p:cNvSpPr txBox="1"/>
          <p:nvPr/>
        </p:nvSpPr>
        <p:spPr>
          <a:xfrm>
            <a:off x="4399845" y="2424849"/>
            <a:ext cx="6511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i="1" dirty="0" err="1"/>
              <a:t>bp</a:t>
            </a:r>
            <a:r>
              <a:rPr lang="en-US" altLang="zh-CN" sz="1100" i="1" dirty="0"/>
              <a:t> table</a:t>
            </a:r>
            <a:endParaRPr lang="zh-CN" altLang="en-US" sz="1100" i="1" dirty="0"/>
          </a:p>
        </p:txBody>
      </p:sp>
      <p:graphicFrame>
        <p:nvGraphicFramePr>
          <p:cNvPr id="43" name="表格 42">
            <a:extLst>
              <a:ext uri="{FF2B5EF4-FFF2-40B4-BE49-F238E27FC236}">
                <a16:creationId xmlns:a16="http://schemas.microsoft.com/office/drawing/2014/main" id="{7E80A3CB-F10F-4672-9725-338D16F2A9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543347"/>
              </p:ext>
            </p:extLst>
          </p:nvPr>
        </p:nvGraphicFramePr>
        <p:xfrm>
          <a:off x="2035830" y="3817599"/>
          <a:ext cx="1876499" cy="663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8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92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0.9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24"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0.1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6" name="表格 45">
            <a:extLst>
              <a:ext uri="{FF2B5EF4-FFF2-40B4-BE49-F238E27FC236}">
                <a16:creationId xmlns:a16="http://schemas.microsoft.com/office/drawing/2014/main" id="{C583D467-9537-4E19-BC54-24B164E51E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990253"/>
              </p:ext>
            </p:extLst>
          </p:nvPr>
        </p:nvGraphicFramePr>
        <p:xfrm>
          <a:off x="4699113" y="3821845"/>
          <a:ext cx="1524657" cy="663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92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2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7" name="椭圆 46">
            <a:extLst>
              <a:ext uri="{FF2B5EF4-FFF2-40B4-BE49-F238E27FC236}">
                <a16:creationId xmlns:a16="http://schemas.microsoft.com/office/drawing/2014/main" id="{6CB92109-539E-4CB8-9C0D-171A8EF2B1BF}"/>
              </a:ext>
            </a:extLst>
          </p:cNvPr>
          <p:cNvSpPr/>
          <p:nvPr/>
        </p:nvSpPr>
        <p:spPr>
          <a:xfrm>
            <a:off x="7668093" y="2538347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NN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8EA91575-B4C6-4AF1-8C52-D00BFAE1BF93}"/>
              </a:ext>
            </a:extLst>
          </p:cNvPr>
          <p:cNvSpPr/>
          <p:nvPr/>
        </p:nvSpPr>
        <p:spPr>
          <a:xfrm>
            <a:off x="7668093" y="3330435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VB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61CC40EA-6565-4995-A7F7-6BD14FD805F5}"/>
              </a:ext>
            </a:extLst>
          </p:cNvPr>
          <p:cNvSpPr/>
          <p:nvPr/>
        </p:nvSpPr>
        <p:spPr>
          <a:xfrm>
            <a:off x="8820221" y="2538347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NN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F31EDEC8-6CAC-4B55-8D25-89C316E2902B}"/>
              </a:ext>
            </a:extLst>
          </p:cNvPr>
          <p:cNvSpPr/>
          <p:nvPr/>
        </p:nvSpPr>
        <p:spPr>
          <a:xfrm>
            <a:off x="8820221" y="3330435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VB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92DEB164-952A-4A5A-9693-BF2BF1E5564A}"/>
              </a:ext>
            </a:extLst>
          </p:cNvPr>
          <p:cNvSpPr/>
          <p:nvPr/>
        </p:nvSpPr>
        <p:spPr>
          <a:xfrm>
            <a:off x="9972349" y="2538200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NN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095EE4DB-2709-43F2-A8B0-EB5CEA063A10}"/>
              </a:ext>
            </a:extLst>
          </p:cNvPr>
          <p:cNvSpPr/>
          <p:nvPr/>
        </p:nvSpPr>
        <p:spPr>
          <a:xfrm>
            <a:off x="9972349" y="3330288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VB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E917DCD3-C7AE-4D9A-AB3E-A3F3E9FD10CE}"/>
              </a:ext>
            </a:extLst>
          </p:cNvPr>
          <p:cNvSpPr/>
          <p:nvPr/>
        </p:nvSpPr>
        <p:spPr>
          <a:xfrm>
            <a:off x="6731989" y="2898240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chemeClr val="tx1"/>
                </a:solidFill>
              </a:rPr>
              <a:t>B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4319454C-90AC-4B34-8703-1DBD790081CE}"/>
              </a:ext>
            </a:extLst>
          </p:cNvPr>
          <p:cNvCxnSpPr>
            <a:stCxn id="53" idx="6"/>
          </p:cNvCxnSpPr>
          <p:nvPr/>
        </p:nvCxnSpPr>
        <p:spPr>
          <a:xfrm flipV="1">
            <a:off x="7164037" y="2754372"/>
            <a:ext cx="504056" cy="3598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id="{EB3F6F7B-293E-413D-A491-6969EF1189C2}"/>
              </a:ext>
            </a:extLst>
          </p:cNvPr>
          <p:cNvCxnSpPr>
            <a:endCxn id="48" idx="2"/>
          </p:cNvCxnSpPr>
          <p:nvPr/>
        </p:nvCxnSpPr>
        <p:spPr>
          <a:xfrm>
            <a:off x="7164037" y="3114265"/>
            <a:ext cx="504056" cy="4321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807C6813-E69A-4AD0-9FB9-470CA51299F7}"/>
              </a:ext>
            </a:extLst>
          </p:cNvPr>
          <p:cNvCxnSpPr>
            <a:stCxn id="47" idx="6"/>
            <a:endCxn id="49" idx="2"/>
          </p:cNvCxnSpPr>
          <p:nvPr/>
        </p:nvCxnSpPr>
        <p:spPr>
          <a:xfrm>
            <a:off x="8100141" y="2754371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116F44AE-AB05-42F8-90E5-2672AE94F236}"/>
              </a:ext>
            </a:extLst>
          </p:cNvPr>
          <p:cNvCxnSpPr>
            <a:endCxn id="50" idx="1"/>
          </p:cNvCxnSpPr>
          <p:nvPr/>
        </p:nvCxnSpPr>
        <p:spPr>
          <a:xfrm>
            <a:off x="8100141" y="2754371"/>
            <a:ext cx="783352" cy="639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EC83D6E3-06DC-4AF3-90F3-B12BF7A51241}"/>
              </a:ext>
            </a:extLst>
          </p:cNvPr>
          <p:cNvCxnSpPr>
            <a:stCxn id="48" idx="6"/>
            <a:endCxn id="49" idx="3"/>
          </p:cNvCxnSpPr>
          <p:nvPr/>
        </p:nvCxnSpPr>
        <p:spPr>
          <a:xfrm flipV="1">
            <a:off x="8100141" y="2907123"/>
            <a:ext cx="783352" cy="639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>
            <a:extLst>
              <a:ext uri="{FF2B5EF4-FFF2-40B4-BE49-F238E27FC236}">
                <a16:creationId xmlns:a16="http://schemas.microsoft.com/office/drawing/2014/main" id="{C5294166-4381-4D2F-97C4-631E11E94F64}"/>
              </a:ext>
            </a:extLst>
          </p:cNvPr>
          <p:cNvCxnSpPr>
            <a:stCxn id="48" idx="6"/>
            <a:endCxn id="50" idx="2"/>
          </p:cNvCxnSpPr>
          <p:nvPr/>
        </p:nvCxnSpPr>
        <p:spPr>
          <a:xfrm>
            <a:off x="8100141" y="3546459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>
            <a:extLst>
              <a:ext uri="{FF2B5EF4-FFF2-40B4-BE49-F238E27FC236}">
                <a16:creationId xmlns:a16="http://schemas.microsoft.com/office/drawing/2014/main" id="{8F922816-622A-474F-AB9B-2AA908B7E7C6}"/>
              </a:ext>
            </a:extLst>
          </p:cNvPr>
          <p:cNvCxnSpPr>
            <a:stCxn id="49" idx="6"/>
            <a:endCxn id="51" idx="2"/>
          </p:cNvCxnSpPr>
          <p:nvPr/>
        </p:nvCxnSpPr>
        <p:spPr>
          <a:xfrm flipV="1">
            <a:off x="9252269" y="2754225"/>
            <a:ext cx="720080" cy="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1D357E7E-722B-4B2E-B95A-9268BAF7376C}"/>
              </a:ext>
            </a:extLst>
          </p:cNvPr>
          <p:cNvCxnSpPr>
            <a:stCxn id="50" idx="6"/>
          </p:cNvCxnSpPr>
          <p:nvPr/>
        </p:nvCxnSpPr>
        <p:spPr>
          <a:xfrm flipV="1">
            <a:off x="9252269" y="3546313"/>
            <a:ext cx="720080" cy="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id="{B1998C67-5996-464A-AE62-20A69E8AFBE6}"/>
              </a:ext>
            </a:extLst>
          </p:cNvPr>
          <p:cNvCxnSpPr>
            <a:stCxn id="50" idx="6"/>
            <a:endCxn id="51" idx="3"/>
          </p:cNvCxnSpPr>
          <p:nvPr/>
        </p:nvCxnSpPr>
        <p:spPr>
          <a:xfrm flipV="1">
            <a:off x="9252269" y="2906977"/>
            <a:ext cx="783352" cy="6394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>
            <a:extLst>
              <a:ext uri="{FF2B5EF4-FFF2-40B4-BE49-F238E27FC236}">
                <a16:creationId xmlns:a16="http://schemas.microsoft.com/office/drawing/2014/main" id="{B50114EE-E203-4805-BD3F-BC6BC89E466E}"/>
              </a:ext>
            </a:extLst>
          </p:cNvPr>
          <p:cNvCxnSpPr>
            <a:stCxn id="49" idx="6"/>
          </p:cNvCxnSpPr>
          <p:nvPr/>
        </p:nvCxnSpPr>
        <p:spPr>
          <a:xfrm>
            <a:off x="9252269" y="2754371"/>
            <a:ext cx="783352" cy="639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57">
            <a:extLst>
              <a:ext uri="{FF2B5EF4-FFF2-40B4-BE49-F238E27FC236}">
                <a16:creationId xmlns:a16="http://schemas.microsoft.com/office/drawing/2014/main" id="{F6D6CC2B-9A75-40C3-A635-783EF14ABBCA}"/>
              </a:ext>
            </a:extLst>
          </p:cNvPr>
          <p:cNvSpPr txBox="1"/>
          <p:nvPr/>
        </p:nvSpPr>
        <p:spPr>
          <a:xfrm>
            <a:off x="7164037" y="273285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0.9</a:t>
            </a:r>
            <a:endParaRPr lang="zh-CN" altLang="en-US" sz="1000" dirty="0"/>
          </a:p>
        </p:txBody>
      </p:sp>
      <p:sp>
        <p:nvSpPr>
          <p:cNvPr id="65" name="TextBox 58">
            <a:extLst>
              <a:ext uri="{FF2B5EF4-FFF2-40B4-BE49-F238E27FC236}">
                <a16:creationId xmlns:a16="http://schemas.microsoft.com/office/drawing/2014/main" id="{7A213CF6-86E2-4340-BB5C-451A23DA2E16}"/>
              </a:ext>
            </a:extLst>
          </p:cNvPr>
          <p:cNvSpPr txBox="1"/>
          <p:nvPr/>
        </p:nvSpPr>
        <p:spPr>
          <a:xfrm>
            <a:off x="7164037" y="3297774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0.1</a:t>
            </a:r>
            <a:endParaRPr lang="zh-CN" altLang="en-US" sz="1000" dirty="0"/>
          </a:p>
        </p:txBody>
      </p:sp>
      <p:sp>
        <p:nvSpPr>
          <p:cNvPr id="66" name="TextBox 59">
            <a:extLst>
              <a:ext uri="{FF2B5EF4-FFF2-40B4-BE49-F238E27FC236}">
                <a16:creationId xmlns:a16="http://schemas.microsoft.com/office/drawing/2014/main" id="{1BFEE6A3-2D41-4D4C-AEC5-67984D765367}"/>
              </a:ext>
            </a:extLst>
          </p:cNvPr>
          <p:cNvSpPr txBox="1"/>
          <p:nvPr/>
        </p:nvSpPr>
        <p:spPr>
          <a:xfrm>
            <a:off x="8286095" y="2538348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0.2</a:t>
            </a:r>
            <a:endParaRPr lang="zh-CN" altLang="en-US" sz="1000" dirty="0"/>
          </a:p>
        </p:txBody>
      </p:sp>
      <p:sp>
        <p:nvSpPr>
          <p:cNvPr id="67" name="TextBox 60">
            <a:extLst>
              <a:ext uri="{FF2B5EF4-FFF2-40B4-BE49-F238E27FC236}">
                <a16:creationId xmlns:a16="http://schemas.microsoft.com/office/drawing/2014/main" id="{127CFD0D-F86D-40DF-859C-F533555217FA}"/>
              </a:ext>
            </a:extLst>
          </p:cNvPr>
          <p:cNvSpPr txBox="1"/>
          <p:nvPr/>
        </p:nvSpPr>
        <p:spPr>
          <a:xfrm>
            <a:off x="8028133" y="282638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0.8</a:t>
            </a:r>
            <a:endParaRPr lang="zh-CN" altLang="en-US" sz="1000" dirty="0"/>
          </a:p>
        </p:txBody>
      </p:sp>
      <p:sp>
        <p:nvSpPr>
          <p:cNvPr id="68" name="TextBox 61">
            <a:extLst>
              <a:ext uri="{FF2B5EF4-FFF2-40B4-BE49-F238E27FC236}">
                <a16:creationId xmlns:a16="http://schemas.microsoft.com/office/drawing/2014/main" id="{370A1478-09A8-43C8-BA0C-FBAA6B1D2F66}"/>
              </a:ext>
            </a:extLst>
          </p:cNvPr>
          <p:cNvSpPr txBox="1"/>
          <p:nvPr/>
        </p:nvSpPr>
        <p:spPr>
          <a:xfrm>
            <a:off x="8028133" y="3228231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0.6</a:t>
            </a:r>
            <a:endParaRPr lang="zh-CN" altLang="en-US" sz="1000" dirty="0"/>
          </a:p>
        </p:txBody>
      </p:sp>
      <p:sp>
        <p:nvSpPr>
          <p:cNvPr id="69" name="TextBox 63">
            <a:extLst>
              <a:ext uri="{FF2B5EF4-FFF2-40B4-BE49-F238E27FC236}">
                <a16:creationId xmlns:a16="http://schemas.microsoft.com/office/drawing/2014/main" id="{F15D5A06-80E8-495E-9FE3-5CBF37B42163}"/>
              </a:ext>
            </a:extLst>
          </p:cNvPr>
          <p:cNvSpPr txBox="1"/>
          <p:nvPr/>
        </p:nvSpPr>
        <p:spPr>
          <a:xfrm>
            <a:off x="8256025" y="3516263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0.4</a:t>
            </a:r>
            <a:endParaRPr lang="zh-CN" altLang="en-US" sz="1000" dirty="0"/>
          </a:p>
        </p:txBody>
      </p:sp>
      <p:sp>
        <p:nvSpPr>
          <p:cNvPr id="70" name="TextBox 66">
            <a:extLst>
              <a:ext uri="{FF2B5EF4-FFF2-40B4-BE49-F238E27FC236}">
                <a16:creationId xmlns:a16="http://schemas.microsoft.com/office/drawing/2014/main" id="{43F0646F-7F4F-4663-A55F-E82941AB8378}"/>
              </a:ext>
            </a:extLst>
          </p:cNvPr>
          <p:cNvSpPr txBox="1"/>
          <p:nvPr/>
        </p:nvSpPr>
        <p:spPr>
          <a:xfrm>
            <a:off x="9438223" y="2538348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0.2</a:t>
            </a:r>
            <a:endParaRPr lang="zh-CN" altLang="en-US" sz="1000" dirty="0"/>
          </a:p>
        </p:txBody>
      </p:sp>
      <p:sp>
        <p:nvSpPr>
          <p:cNvPr id="71" name="TextBox 67">
            <a:extLst>
              <a:ext uri="{FF2B5EF4-FFF2-40B4-BE49-F238E27FC236}">
                <a16:creationId xmlns:a16="http://schemas.microsoft.com/office/drawing/2014/main" id="{3CCC7B54-0313-4396-8346-424CA8A10578}"/>
              </a:ext>
            </a:extLst>
          </p:cNvPr>
          <p:cNvSpPr txBox="1"/>
          <p:nvPr/>
        </p:nvSpPr>
        <p:spPr>
          <a:xfrm>
            <a:off x="9180261" y="282638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0.8</a:t>
            </a:r>
            <a:endParaRPr lang="zh-CN" altLang="en-US" sz="1000" dirty="0"/>
          </a:p>
        </p:txBody>
      </p:sp>
      <p:sp>
        <p:nvSpPr>
          <p:cNvPr id="72" name="TextBox 95">
            <a:extLst>
              <a:ext uri="{FF2B5EF4-FFF2-40B4-BE49-F238E27FC236}">
                <a16:creationId xmlns:a16="http://schemas.microsoft.com/office/drawing/2014/main" id="{2B2F883A-BD9B-4893-A09F-6619B4F429B1}"/>
              </a:ext>
            </a:extLst>
          </p:cNvPr>
          <p:cNvSpPr txBox="1"/>
          <p:nvPr/>
        </p:nvSpPr>
        <p:spPr>
          <a:xfrm>
            <a:off x="9180261" y="3228231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0.6</a:t>
            </a:r>
            <a:endParaRPr lang="zh-CN" altLang="en-US" sz="1000" dirty="0"/>
          </a:p>
        </p:txBody>
      </p:sp>
      <p:sp>
        <p:nvSpPr>
          <p:cNvPr id="73" name="TextBox 96">
            <a:extLst>
              <a:ext uri="{FF2B5EF4-FFF2-40B4-BE49-F238E27FC236}">
                <a16:creationId xmlns:a16="http://schemas.microsoft.com/office/drawing/2014/main" id="{FADC4B38-C077-419F-8542-7F8808985E58}"/>
              </a:ext>
            </a:extLst>
          </p:cNvPr>
          <p:cNvSpPr txBox="1"/>
          <p:nvPr/>
        </p:nvSpPr>
        <p:spPr>
          <a:xfrm>
            <a:off x="9408153" y="3516263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0.4</a:t>
            </a:r>
            <a:endParaRPr lang="zh-CN" altLang="en-US" sz="1000" dirty="0"/>
          </a:p>
        </p:txBody>
      </p:sp>
      <p:sp>
        <p:nvSpPr>
          <p:cNvPr id="74" name="TextBox 97">
            <a:extLst>
              <a:ext uri="{FF2B5EF4-FFF2-40B4-BE49-F238E27FC236}">
                <a16:creationId xmlns:a16="http://schemas.microsoft.com/office/drawing/2014/main" id="{2A6DE421-4EE5-497C-98A4-038D9A7AE137}"/>
              </a:ext>
            </a:extLst>
          </p:cNvPr>
          <p:cNvSpPr txBox="1"/>
          <p:nvPr/>
        </p:nvSpPr>
        <p:spPr>
          <a:xfrm>
            <a:off x="7482283" y="2143719"/>
            <a:ext cx="3257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/>
              <a:t>People              like              books</a:t>
            </a:r>
            <a:endParaRPr lang="zh-CN" altLang="en-US" i="1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81FE5C-3E0D-474D-AEF1-1B90F94FB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36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id="{C9DBFC80-57C5-44A3-BE30-C1380E410F6F}"/>
                  </a:ext>
                </a:extLst>
              </p:cNvPr>
              <p:cNvSpPr/>
              <p:nvPr/>
            </p:nvSpPr>
            <p:spPr>
              <a:xfrm>
                <a:off x="1975259" y="5300688"/>
                <a:ext cx="2290948" cy="408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𝑁𝑁</m:t>
                        </m:r>
                      </m:e>
                    </m:d>
                  </m:oMath>
                </a14:m>
                <a:r>
                  <a:rPr lang="en-US" altLang="zh-CN" sz="2000" dirty="0"/>
                  <a:t>=0.9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id="{C9DBFC80-57C5-44A3-BE30-C1380E410F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259" y="5300688"/>
                <a:ext cx="2290948" cy="408445"/>
              </a:xfrm>
              <a:prstGeom prst="rect">
                <a:avLst/>
              </a:prstGeom>
              <a:blipFill>
                <a:blip r:embed="rId3"/>
                <a:stretch>
                  <a:fillRect t="-9091" b="-2424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矩形 75">
                <a:extLst>
                  <a:ext uri="{FF2B5EF4-FFF2-40B4-BE49-F238E27FC236}">
                    <a16:creationId xmlns:a16="http://schemas.microsoft.com/office/drawing/2014/main" id="{DFF0E66F-53BF-4274-AC94-5097DF5B25C8}"/>
                  </a:ext>
                </a:extLst>
              </p:cNvPr>
              <p:cNvSpPr/>
              <p:nvPr/>
            </p:nvSpPr>
            <p:spPr>
              <a:xfrm>
                <a:off x="1995007" y="5771451"/>
                <a:ext cx="2245038" cy="408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𝑉𝐵</m:t>
                        </m:r>
                      </m:e>
                    </m:d>
                  </m:oMath>
                </a14:m>
                <a:r>
                  <a:rPr lang="en-US" altLang="zh-CN" sz="2000" dirty="0"/>
                  <a:t>=0.1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76" name="矩形 75">
                <a:extLst>
                  <a:ext uri="{FF2B5EF4-FFF2-40B4-BE49-F238E27FC236}">
                    <a16:creationId xmlns:a16="http://schemas.microsoft.com/office/drawing/2014/main" id="{DFF0E66F-53BF-4274-AC94-5097DF5B25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007" y="5771451"/>
                <a:ext cx="2245038" cy="408445"/>
              </a:xfrm>
              <a:prstGeom prst="rect">
                <a:avLst/>
              </a:prstGeom>
              <a:blipFill>
                <a:blip r:embed="rId4"/>
                <a:stretch>
                  <a:fillRect t="-9091" b="-2424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>
            <a:extLst>
              <a:ext uri="{FF2B5EF4-FFF2-40B4-BE49-F238E27FC236}">
                <a16:creationId xmlns:a16="http://schemas.microsoft.com/office/drawing/2014/main" id="{479FDF11-2A46-624C-BD61-12398CE9EB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  <p:sp>
        <p:nvSpPr>
          <p:cNvPr id="45" name="矩形 5">
            <a:extLst>
              <a:ext uri="{FF2B5EF4-FFF2-40B4-BE49-F238E27FC236}">
                <a16:creationId xmlns:a16="http://schemas.microsoft.com/office/drawing/2014/main" id="{55791BB0-AB8D-364E-91E8-5D6C95F5AFAE}"/>
              </a:ext>
            </a:extLst>
          </p:cNvPr>
          <p:cNvSpPr/>
          <p:nvPr/>
        </p:nvSpPr>
        <p:spPr>
          <a:xfrm>
            <a:off x="293447" y="192600"/>
            <a:ext cx="7081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Hidden Markov Models</a:t>
            </a:r>
          </a:p>
        </p:txBody>
      </p:sp>
    </p:spTree>
    <p:extLst>
      <p:ext uri="{BB962C8B-B14F-4D97-AF65-F5344CB8AC3E}">
        <p14:creationId xmlns:p14="http://schemas.microsoft.com/office/powerpoint/2010/main" val="6257815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032273" y="897811"/>
            <a:ext cx="9135474" cy="1143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An example (adding &lt;B&gt; in the beginning)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Find the path with the highest probability.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A8ED56B1-E842-4408-8009-4B52C33590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302995"/>
              </p:ext>
            </p:extLst>
          </p:nvPr>
        </p:nvGraphicFramePr>
        <p:xfrm>
          <a:off x="1980576" y="2686040"/>
          <a:ext cx="14041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924"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24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64">
            <a:extLst>
              <a:ext uri="{FF2B5EF4-FFF2-40B4-BE49-F238E27FC236}">
                <a16:creationId xmlns:a16="http://schemas.microsoft.com/office/drawing/2014/main" id="{902B4F15-ABA3-4C06-9C91-BDD473A72301}"/>
              </a:ext>
            </a:extLst>
          </p:cNvPr>
          <p:cNvSpPr txBox="1"/>
          <p:nvPr/>
        </p:nvSpPr>
        <p:spPr>
          <a:xfrm>
            <a:off x="1963925" y="2414348"/>
            <a:ext cx="6254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i="1" dirty="0"/>
              <a:t>tb table</a:t>
            </a:r>
            <a:endParaRPr lang="zh-CN" altLang="en-US" sz="1100" i="1" dirty="0"/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0F4A51D2-E012-44F9-BCF3-BB687F605B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624283"/>
              </p:ext>
            </p:extLst>
          </p:nvPr>
        </p:nvGraphicFramePr>
        <p:xfrm>
          <a:off x="1964937" y="3706099"/>
          <a:ext cx="1728191" cy="663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92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0.9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24"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0.1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31ADF886-48F2-4116-AFC8-7355C08314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03957"/>
              </p:ext>
            </p:extLst>
          </p:nvPr>
        </p:nvGraphicFramePr>
        <p:xfrm>
          <a:off x="4389120" y="3710345"/>
          <a:ext cx="1583481" cy="751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78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78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9530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2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0C581DBA-E852-4FEB-84B6-920E95C7B5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708939"/>
              </p:ext>
            </p:extLst>
          </p:nvPr>
        </p:nvGraphicFramePr>
        <p:xfrm>
          <a:off x="1963923" y="4681587"/>
          <a:ext cx="1728193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4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4286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0.9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0.9</a:t>
                      </a:r>
                      <a:r>
                        <a:rPr lang="zh-CN" altLang="en-US" sz="1000" b="0" dirty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0.2</a:t>
                      </a:r>
                    </a:p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0.1</a:t>
                      </a:r>
                      <a:r>
                        <a:rPr lang="zh-CN" altLang="en-US" sz="1000" b="0" dirty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0.6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713"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0.1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0.9</a:t>
                      </a:r>
                      <a:r>
                        <a:rPr lang="zh-CN" altLang="en-US" sz="1000" b="0" dirty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0.8</a:t>
                      </a:r>
                    </a:p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0.1</a:t>
                      </a:r>
                      <a:r>
                        <a:rPr lang="zh-CN" altLang="en-US" sz="1000" b="0" dirty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42FE40D5-9A56-4F80-8ED0-EC61C7331D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409478"/>
              </p:ext>
            </p:extLst>
          </p:nvPr>
        </p:nvGraphicFramePr>
        <p:xfrm>
          <a:off x="4399845" y="4685833"/>
          <a:ext cx="1575438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1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4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NN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NN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椭圆 16">
            <a:extLst>
              <a:ext uri="{FF2B5EF4-FFF2-40B4-BE49-F238E27FC236}">
                <a16:creationId xmlns:a16="http://schemas.microsoft.com/office/drawing/2014/main" id="{73D48CA3-8C2C-498D-B2A9-F0AEA4670135}"/>
              </a:ext>
            </a:extLst>
          </p:cNvPr>
          <p:cNvSpPr/>
          <p:nvPr/>
        </p:nvSpPr>
        <p:spPr>
          <a:xfrm>
            <a:off x="7596188" y="2486356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NN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CDD268E4-6C45-412A-A836-0C8935C683A5}"/>
              </a:ext>
            </a:extLst>
          </p:cNvPr>
          <p:cNvSpPr/>
          <p:nvPr/>
        </p:nvSpPr>
        <p:spPr>
          <a:xfrm>
            <a:off x="7596188" y="3278444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VB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784975BD-A6C8-4E92-AF83-65E129BEA03C}"/>
              </a:ext>
            </a:extLst>
          </p:cNvPr>
          <p:cNvSpPr/>
          <p:nvPr/>
        </p:nvSpPr>
        <p:spPr>
          <a:xfrm>
            <a:off x="8748316" y="2486356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NN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113CD9F9-D26E-409A-9423-9CC9B4ED2FE8}"/>
              </a:ext>
            </a:extLst>
          </p:cNvPr>
          <p:cNvSpPr/>
          <p:nvPr/>
        </p:nvSpPr>
        <p:spPr>
          <a:xfrm>
            <a:off x="8748316" y="3278444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VB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4D01F847-2096-4935-8A53-BCF2912AA9CE}"/>
              </a:ext>
            </a:extLst>
          </p:cNvPr>
          <p:cNvSpPr/>
          <p:nvPr/>
        </p:nvSpPr>
        <p:spPr>
          <a:xfrm>
            <a:off x="9900444" y="2486209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NN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335EA1C1-C9E0-4078-B195-3A81E58E2AD2}"/>
              </a:ext>
            </a:extLst>
          </p:cNvPr>
          <p:cNvSpPr/>
          <p:nvPr/>
        </p:nvSpPr>
        <p:spPr>
          <a:xfrm>
            <a:off x="9900444" y="3278297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VB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B92365CC-95E8-4523-973F-5CE4DD379345}"/>
              </a:ext>
            </a:extLst>
          </p:cNvPr>
          <p:cNvSpPr/>
          <p:nvPr/>
        </p:nvSpPr>
        <p:spPr>
          <a:xfrm>
            <a:off x="6660084" y="2846249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chemeClr val="tx1"/>
                </a:solidFill>
              </a:rPr>
              <a:t>B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547D21F2-A120-40C8-8B3B-40D37D1390E5}"/>
              </a:ext>
            </a:extLst>
          </p:cNvPr>
          <p:cNvCxnSpPr>
            <a:stCxn id="23" idx="6"/>
          </p:cNvCxnSpPr>
          <p:nvPr/>
        </p:nvCxnSpPr>
        <p:spPr>
          <a:xfrm flipV="1">
            <a:off x="7092132" y="2702381"/>
            <a:ext cx="504056" cy="3598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278337B4-EA7B-4936-A31A-EC94C82BBFCF}"/>
              </a:ext>
            </a:extLst>
          </p:cNvPr>
          <p:cNvCxnSpPr>
            <a:endCxn id="18" idx="2"/>
          </p:cNvCxnSpPr>
          <p:nvPr/>
        </p:nvCxnSpPr>
        <p:spPr>
          <a:xfrm>
            <a:off x="7092132" y="3062274"/>
            <a:ext cx="504056" cy="4321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072C8CB8-B21C-4D09-B8FA-80F86A1FFF64}"/>
              </a:ext>
            </a:extLst>
          </p:cNvPr>
          <p:cNvCxnSpPr>
            <a:stCxn id="17" idx="6"/>
            <a:endCxn id="19" idx="2"/>
          </p:cNvCxnSpPr>
          <p:nvPr/>
        </p:nvCxnSpPr>
        <p:spPr>
          <a:xfrm>
            <a:off x="8028236" y="2702380"/>
            <a:ext cx="72008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9679C912-6E93-4E38-95CF-039C739B17B8}"/>
              </a:ext>
            </a:extLst>
          </p:cNvPr>
          <p:cNvCxnSpPr>
            <a:endCxn id="20" idx="1"/>
          </p:cNvCxnSpPr>
          <p:nvPr/>
        </p:nvCxnSpPr>
        <p:spPr>
          <a:xfrm>
            <a:off x="8028236" y="2702380"/>
            <a:ext cx="783352" cy="639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66370078-FF2F-4C54-9733-B48CB89327DD}"/>
              </a:ext>
            </a:extLst>
          </p:cNvPr>
          <p:cNvCxnSpPr>
            <a:stCxn id="18" idx="6"/>
            <a:endCxn id="19" idx="3"/>
          </p:cNvCxnSpPr>
          <p:nvPr/>
        </p:nvCxnSpPr>
        <p:spPr>
          <a:xfrm flipV="1">
            <a:off x="8028236" y="2855132"/>
            <a:ext cx="783352" cy="6393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822E6CBF-4643-436C-83C6-A179F23E24CC}"/>
              </a:ext>
            </a:extLst>
          </p:cNvPr>
          <p:cNvCxnSpPr>
            <a:stCxn id="18" idx="6"/>
            <a:endCxn id="20" idx="2"/>
          </p:cNvCxnSpPr>
          <p:nvPr/>
        </p:nvCxnSpPr>
        <p:spPr>
          <a:xfrm>
            <a:off x="8028236" y="3494468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E7AF377F-25B9-4DE6-B27B-18028BE15FA3}"/>
              </a:ext>
            </a:extLst>
          </p:cNvPr>
          <p:cNvCxnSpPr>
            <a:stCxn id="19" idx="6"/>
            <a:endCxn id="21" idx="2"/>
          </p:cNvCxnSpPr>
          <p:nvPr/>
        </p:nvCxnSpPr>
        <p:spPr>
          <a:xfrm flipV="1">
            <a:off x="9180364" y="2702234"/>
            <a:ext cx="720080" cy="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343647CB-AF74-4D4C-996D-E219DEF03BF4}"/>
              </a:ext>
            </a:extLst>
          </p:cNvPr>
          <p:cNvCxnSpPr>
            <a:stCxn id="20" idx="6"/>
          </p:cNvCxnSpPr>
          <p:nvPr/>
        </p:nvCxnSpPr>
        <p:spPr>
          <a:xfrm flipV="1">
            <a:off x="9180364" y="3494322"/>
            <a:ext cx="720080" cy="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6B16769B-79F5-48CC-930C-3EC2EA2CB55F}"/>
              </a:ext>
            </a:extLst>
          </p:cNvPr>
          <p:cNvCxnSpPr>
            <a:stCxn id="20" idx="6"/>
            <a:endCxn id="21" idx="3"/>
          </p:cNvCxnSpPr>
          <p:nvPr/>
        </p:nvCxnSpPr>
        <p:spPr>
          <a:xfrm flipV="1">
            <a:off x="9180364" y="2854986"/>
            <a:ext cx="783352" cy="6394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B1148B77-A95F-4F9F-9D26-1C2B2593788A}"/>
              </a:ext>
            </a:extLst>
          </p:cNvPr>
          <p:cNvCxnSpPr>
            <a:stCxn id="19" idx="6"/>
          </p:cNvCxnSpPr>
          <p:nvPr/>
        </p:nvCxnSpPr>
        <p:spPr>
          <a:xfrm>
            <a:off x="9180364" y="2702380"/>
            <a:ext cx="783352" cy="639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60">
            <a:extLst>
              <a:ext uri="{FF2B5EF4-FFF2-40B4-BE49-F238E27FC236}">
                <a16:creationId xmlns:a16="http://schemas.microsoft.com/office/drawing/2014/main" id="{835E7145-469F-4FF1-8286-CDC74A4321A4}"/>
              </a:ext>
            </a:extLst>
          </p:cNvPr>
          <p:cNvSpPr txBox="1"/>
          <p:nvPr/>
        </p:nvSpPr>
        <p:spPr>
          <a:xfrm>
            <a:off x="7092132" y="2680859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0.9</a:t>
            </a:r>
            <a:endParaRPr lang="zh-CN" altLang="en-US" sz="1000" dirty="0"/>
          </a:p>
        </p:txBody>
      </p:sp>
      <p:sp>
        <p:nvSpPr>
          <p:cNvPr id="35" name="TextBox 61">
            <a:extLst>
              <a:ext uri="{FF2B5EF4-FFF2-40B4-BE49-F238E27FC236}">
                <a16:creationId xmlns:a16="http://schemas.microsoft.com/office/drawing/2014/main" id="{DACD84B6-8A47-48C9-A859-A813D3751E1C}"/>
              </a:ext>
            </a:extLst>
          </p:cNvPr>
          <p:cNvSpPr txBox="1"/>
          <p:nvPr/>
        </p:nvSpPr>
        <p:spPr>
          <a:xfrm>
            <a:off x="7092132" y="3245783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0.1</a:t>
            </a:r>
            <a:endParaRPr lang="zh-CN" altLang="en-US" sz="1000" dirty="0"/>
          </a:p>
        </p:txBody>
      </p:sp>
      <p:sp>
        <p:nvSpPr>
          <p:cNvPr id="36" name="TextBox 63">
            <a:extLst>
              <a:ext uri="{FF2B5EF4-FFF2-40B4-BE49-F238E27FC236}">
                <a16:creationId xmlns:a16="http://schemas.microsoft.com/office/drawing/2014/main" id="{4EAD73D9-CE41-4880-97C9-458BE924F5F3}"/>
              </a:ext>
            </a:extLst>
          </p:cNvPr>
          <p:cNvSpPr txBox="1"/>
          <p:nvPr/>
        </p:nvSpPr>
        <p:spPr>
          <a:xfrm>
            <a:off x="8214190" y="2486357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0.2</a:t>
            </a:r>
            <a:endParaRPr lang="zh-CN" altLang="en-US" sz="1000" dirty="0"/>
          </a:p>
        </p:txBody>
      </p:sp>
      <p:sp>
        <p:nvSpPr>
          <p:cNvPr id="37" name="TextBox 66">
            <a:extLst>
              <a:ext uri="{FF2B5EF4-FFF2-40B4-BE49-F238E27FC236}">
                <a16:creationId xmlns:a16="http://schemas.microsoft.com/office/drawing/2014/main" id="{15D03961-79B2-4D83-8DAC-6B910C95E80E}"/>
              </a:ext>
            </a:extLst>
          </p:cNvPr>
          <p:cNvSpPr txBox="1"/>
          <p:nvPr/>
        </p:nvSpPr>
        <p:spPr>
          <a:xfrm>
            <a:off x="7956228" y="2774389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0.8</a:t>
            </a:r>
            <a:endParaRPr lang="zh-CN" altLang="en-US" sz="1000" dirty="0"/>
          </a:p>
        </p:txBody>
      </p:sp>
      <p:sp>
        <p:nvSpPr>
          <p:cNvPr id="38" name="TextBox 67">
            <a:extLst>
              <a:ext uri="{FF2B5EF4-FFF2-40B4-BE49-F238E27FC236}">
                <a16:creationId xmlns:a16="http://schemas.microsoft.com/office/drawing/2014/main" id="{97D0350C-FD81-4FFA-9A0B-C170DFCD8627}"/>
              </a:ext>
            </a:extLst>
          </p:cNvPr>
          <p:cNvSpPr txBox="1"/>
          <p:nvPr/>
        </p:nvSpPr>
        <p:spPr>
          <a:xfrm>
            <a:off x="7956228" y="317624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0.6</a:t>
            </a:r>
            <a:endParaRPr lang="zh-CN" altLang="en-US" sz="1000" dirty="0"/>
          </a:p>
        </p:txBody>
      </p:sp>
      <p:sp>
        <p:nvSpPr>
          <p:cNvPr id="39" name="TextBox 95">
            <a:extLst>
              <a:ext uri="{FF2B5EF4-FFF2-40B4-BE49-F238E27FC236}">
                <a16:creationId xmlns:a16="http://schemas.microsoft.com/office/drawing/2014/main" id="{D661BFD1-2886-4853-9F43-8920287F9287}"/>
              </a:ext>
            </a:extLst>
          </p:cNvPr>
          <p:cNvSpPr txBox="1"/>
          <p:nvPr/>
        </p:nvSpPr>
        <p:spPr>
          <a:xfrm>
            <a:off x="8184120" y="3464272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0.4</a:t>
            </a:r>
            <a:endParaRPr lang="zh-CN" altLang="en-US" sz="1000" dirty="0"/>
          </a:p>
        </p:txBody>
      </p:sp>
      <p:sp>
        <p:nvSpPr>
          <p:cNvPr id="40" name="TextBox 96">
            <a:extLst>
              <a:ext uri="{FF2B5EF4-FFF2-40B4-BE49-F238E27FC236}">
                <a16:creationId xmlns:a16="http://schemas.microsoft.com/office/drawing/2014/main" id="{9C66217D-F457-4DB4-8AD5-DAB33D602F3A}"/>
              </a:ext>
            </a:extLst>
          </p:cNvPr>
          <p:cNvSpPr txBox="1"/>
          <p:nvPr/>
        </p:nvSpPr>
        <p:spPr>
          <a:xfrm>
            <a:off x="9366318" y="2486357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0.2</a:t>
            </a:r>
            <a:endParaRPr lang="zh-CN" altLang="en-US" sz="1000" dirty="0"/>
          </a:p>
        </p:txBody>
      </p:sp>
      <p:sp>
        <p:nvSpPr>
          <p:cNvPr id="41" name="TextBox 97">
            <a:extLst>
              <a:ext uri="{FF2B5EF4-FFF2-40B4-BE49-F238E27FC236}">
                <a16:creationId xmlns:a16="http://schemas.microsoft.com/office/drawing/2014/main" id="{16CDB4D1-C8A6-4E0A-AE85-ACE10180DA25}"/>
              </a:ext>
            </a:extLst>
          </p:cNvPr>
          <p:cNvSpPr txBox="1"/>
          <p:nvPr/>
        </p:nvSpPr>
        <p:spPr>
          <a:xfrm>
            <a:off x="9108356" y="2774389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0.8</a:t>
            </a:r>
            <a:endParaRPr lang="zh-CN" altLang="en-US" sz="1000" dirty="0"/>
          </a:p>
        </p:txBody>
      </p:sp>
      <p:sp>
        <p:nvSpPr>
          <p:cNvPr id="42" name="TextBox 98">
            <a:extLst>
              <a:ext uri="{FF2B5EF4-FFF2-40B4-BE49-F238E27FC236}">
                <a16:creationId xmlns:a16="http://schemas.microsoft.com/office/drawing/2014/main" id="{CF60A45D-EE82-4D27-B02E-28E83F738ACE}"/>
              </a:ext>
            </a:extLst>
          </p:cNvPr>
          <p:cNvSpPr txBox="1"/>
          <p:nvPr/>
        </p:nvSpPr>
        <p:spPr>
          <a:xfrm>
            <a:off x="9108356" y="317624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0.6</a:t>
            </a:r>
            <a:endParaRPr lang="zh-CN" altLang="en-US" sz="1000" dirty="0"/>
          </a:p>
        </p:txBody>
      </p:sp>
      <p:sp>
        <p:nvSpPr>
          <p:cNvPr id="43" name="TextBox 100">
            <a:extLst>
              <a:ext uri="{FF2B5EF4-FFF2-40B4-BE49-F238E27FC236}">
                <a16:creationId xmlns:a16="http://schemas.microsoft.com/office/drawing/2014/main" id="{7DF99551-607E-4540-AA3A-3582F390B03E}"/>
              </a:ext>
            </a:extLst>
          </p:cNvPr>
          <p:cNvSpPr txBox="1"/>
          <p:nvPr/>
        </p:nvSpPr>
        <p:spPr>
          <a:xfrm>
            <a:off x="9336248" y="3464272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0.4</a:t>
            </a:r>
            <a:endParaRPr lang="zh-CN" altLang="en-US" sz="1000" dirty="0"/>
          </a:p>
        </p:txBody>
      </p:sp>
      <p:sp>
        <p:nvSpPr>
          <p:cNvPr id="44" name="TextBox 101">
            <a:extLst>
              <a:ext uri="{FF2B5EF4-FFF2-40B4-BE49-F238E27FC236}">
                <a16:creationId xmlns:a16="http://schemas.microsoft.com/office/drawing/2014/main" id="{7C69B1E1-BABA-42D9-ADF2-E6F57E8D1E73}"/>
              </a:ext>
            </a:extLst>
          </p:cNvPr>
          <p:cNvSpPr txBox="1"/>
          <p:nvPr/>
        </p:nvSpPr>
        <p:spPr>
          <a:xfrm>
            <a:off x="7410378" y="2091728"/>
            <a:ext cx="3257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/>
              <a:t>People              like              books</a:t>
            </a:r>
            <a:endParaRPr lang="zh-CN" altLang="en-US" i="1" dirty="0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B523B8EE-509E-4CA1-9938-45EC596B5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37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C783289F-0FAC-4543-81EA-D814690ADC4E}"/>
                  </a:ext>
                </a:extLst>
              </p:cNvPr>
              <p:cNvSpPr/>
              <p:nvPr/>
            </p:nvSpPr>
            <p:spPr>
              <a:xfrm>
                <a:off x="1936386" y="5762190"/>
                <a:ext cx="5810565" cy="408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𝑁𝑁</m:t>
                        </m:r>
                      </m:e>
                    </m:d>
                  </m:oMath>
                </a14:m>
                <a:r>
                  <a:rPr lang="en-US" altLang="zh-CN" sz="2000" dirty="0"/>
                  <a:t>=0.9*0.2=0.18       (NN NN &gt; VB NN)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C783289F-0FAC-4543-81EA-D814690ADC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386" y="5762190"/>
                <a:ext cx="5810565" cy="408445"/>
              </a:xfrm>
              <a:prstGeom prst="rect">
                <a:avLst/>
              </a:prstGeom>
              <a:blipFill>
                <a:blip r:embed="rId3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FA522303-8448-4957-8BF4-861D9172699F}"/>
                  </a:ext>
                </a:extLst>
              </p:cNvPr>
              <p:cNvSpPr/>
              <p:nvPr/>
            </p:nvSpPr>
            <p:spPr>
              <a:xfrm>
                <a:off x="1956134" y="6232953"/>
                <a:ext cx="5684505" cy="408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𝑉𝐵</m:t>
                        </m:r>
                      </m:e>
                    </m:d>
                  </m:oMath>
                </a14:m>
                <a:r>
                  <a:rPr lang="en-US" altLang="zh-CN" sz="2000" dirty="0"/>
                  <a:t>=0.9*0.8=0.72        (NN VB &gt; VB VB)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FA522303-8448-4957-8BF4-861D917269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134" y="6232953"/>
                <a:ext cx="5684505" cy="408445"/>
              </a:xfrm>
              <a:prstGeom prst="rect">
                <a:avLst/>
              </a:prstGeom>
              <a:blipFill>
                <a:blip r:embed="rId4"/>
                <a:stretch>
                  <a:fillRect t="-6061" r="-223" b="-2424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>
            <a:extLst>
              <a:ext uri="{FF2B5EF4-FFF2-40B4-BE49-F238E27FC236}">
                <a16:creationId xmlns:a16="http://schemas.microsoft.com/office/drawing/2014/main" id="{C1E223BF-68EF-5240-99CD-B6380EAE97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  <p:graphicFrame>
        <p:nvGraphicFramePr>
          <p:cNvPr id="49" name="表格 39">
            <a:extLst>
              <a:ext uri="{FF2B5EF4-FFF2-40B4-BE49-F238E27FC236}">
                <a16:creationId xmlns:a16="http://schemas.microsoft.com/office/drawing/2014/main" id="{6E56B195-B7B9-4040-8A89-81BEECB65B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879149"/>
              </p:ext>
            </p:extLst>
          </p:nvPr>
        </p:nvGraphicFramePr>
        <p:xfrm>
          <a:off x="4389120" y="2749471"/>
          <a:ext cx="163741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5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5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92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2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0" name="TextBox 65">
            <a:extLst>
              <a:ext uri="{FF2B5EF4-FFF2-40B4-BE49-F238E27FC236}">
                <a16:creationId xmlns:a16="http://schemas.microsoft.com/office/drawing/2014/main" id="{3F88BAEB-7540-A147-A8DE-FE2DD8747AA2}"/>
              </a:ext>
            </a:extLst>
          </p:cNvPr>
          <p:cNvSpPr txBox="1"/>
          <p:nvPr/>
        </p:nvSpPr>
        <p:spPr>
          <a:xfrm>
            <a:off x="4399845" y="2424849"/>
            <a:ext cx="6511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i="1" dirty="0" err="1"/>
              <a:t>bp</a:t>
            </a:r>
            <a:r>
              <a:rPr lang="en-US" altLang="zh-CN" sz="1100" i="1" dirty="0"/>
              <a:t> table</a:t>
            </a:r>
            <a:endParaRPr lang="zh-CN" altLang="en-US" sz="11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7D6CDEE-225B-684B-BA8F-9AAE73611851}"/>
                  </a:ext>
                </a:extLst>
              </p:cNvPr>
              <p:cNvSpPr txBox="1"/>
              <p:nvPr/>
            </p:nvSpPr>
            <p:spPr>
              <a:xfrm>
                <a:off x="7077053" y="4103347"/>
                <a:ext cx="133979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CN" altLang="en-US" sz="1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𝑁𝑁</m:t>
                      </m:r>
                    </m:oMath>
                  </m:oMathPara>
                </a14:m>
                <a:endParaRPr lang="en-C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7D6CDEE-225B-684B-BA8F-9AAE736118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053" y="4103347"/>
                <a:ext cx="133979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A2EE514-FC04-7D40-AEF0-46B5CE1447C2}"/>
                  </a:ext>
                </a:extLst>
              </p:cNvPr>
              <p:cNvSpPr txBox="1"/>
              <p:nvPr/>
            </p:nvSpPr>
            <p:spPr>
              <a:xfrm>
                <a:off x="6937741" y="4729771"/>
                <a:ext cx="15464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CN" altLang="en-US" sz="1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𝑉𝐵</m:t>
                      </m:r>
                    </m:oMath>
                  </m:oMathPara>
                </a14:m>
                <a:endParaRPr lang="en-C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A2EE514-FC04-7D40-AEF0-46B5CE1447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7741" y="4729771"/>
                <a:ext cx="154648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82C152-2739-AC45-99BE-41495F6148A6}"/>
                  </a:ext>
                </a:extLst>
              </p:cNvPr>
              <p:cNvSpPr txBox="1"/>
              <p:nvPr/>
            </p:nvSpPr>
            <p:spPr>
              <a:xfrm>
                <a:off x="8447744" y="4149343"/>
                <a:ext cx="19507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0.9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×0.2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0.1×0.6</m:t>
                      </m:r>
                    </m:oMath>
                  </m:oMathPara>
                </a14:m>
                <a:endParaRPr lang="en-C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82C152-2739-AC45-99BE-41495F614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744" y="4149343"/>
                <a:ext cx="1950790" cy="276999"/>
              </a:xfrm>
              <a:prstGeom prst="rect">
                <a:avLst/>
              </a:prstGeom>
              <a:blipFill>
                <a:blip r:embed="rId8"/>
                <a:stretch>
                  <a:fillRect l="-2597" t="-8696" r="-1948" b="-3913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5026B99-E991-3242-BBB4-74C810933B13}"/>
                  </a:ext>
                </a:extLst>
              </p:cNvPr>
              <p:cNvSpPr txBox="1"/>
              <p:nvPr/>
            </p:nvSpPr>
            <p:spPr>
              <a:xfrm>
                <a:off x="8443191" y="4786218"/>
                <a:ext cx="19507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0.9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×0.8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0.1×0.4</m:t>
                      </m:r>
                    </m:oMath>
                  </m:oMathPara>
                </a14:m>
                <a:endParaRPr lang="en-C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5026B99-E991-3242-BBB4-74C810933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3191" y="4786218"/>
                <a:ext cx="1950790" cy="276999"/>
              </a:xfrm>
              <a:prstGeom prst="rect">
                <a:avLst/>
              </a:prstGeom>
              <a:blipFill>
                <a:blip r:embed="rId9"/>
                <a:stretch>
                  <a:fillRect l="-1935" t="-4348" r="-1935" b="-3913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3EAC710-6009-3441-BF16-CD4D0CD449B4}"/>
              </a:ext>
            </a:extLst>
          </p:cNvPr>
          <p:cNvCxnSpPr>
            <a:cxnSpLocks/>
          </p:cNvCxnSpPr>
          <p:nvPr/>
        </p:nvCxnSpPr>
        <p:spPr>
          <a:xfrm>
            <a:off x="2243218" y="4808520"/>
            <a:ext cx="20682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3DDAC2E-ECE6-AE44-B256-28C1613BB3C8}"/>
              </a:ext>
            </a:extLst>
          </p:cNvPr>
          <p:cNvCxnSpPr>
            <a:cxnSpLocks/>
          </p:cNvCxnSpPr>
          <p:nvPr/>
        </p:nvCxnSpPr>
        <p:spPr>
          <a:xfrm flipV="1">
            <a:off x="2243217" y="4924717"/>
            <a:ext cx="206826" cy="27037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71771EE-3C05-8640-95B1-0055A294A166}"/>
              </a:ext>
            </a:extLst>
          </p:cNvPr>
          <p:cNvCxnSpPr>
            <a:cxnSpLocks/>
          </p:cNvCxnSpPr>
          <p:nvPr/>
        </p:nvCxnSpPr>
        <p:spPr>
          <a:xfrm flipH="1">
            <a:off x="4725415" y="4830822"/>
            <a:ext cx="236259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5">
            <a:extLst>
              <a:ext uri="{FF2B5EF4-FFF2-40B4-BE49-F238E27FC236}">
                <a16:creationId xmlns:a16="http://schemas.microsoft.com/office/drawing/2014/main" id="{D1E0958F-93F7-834C-B88B-88DF66E1D039}"/>
              </a:ext>
            </a:extLst>
          </p:cNvPr>
          <p:cNvSpPr/>
          <p:nvPr/>
        </p:nvSpPr>
        <p:spPr>
          <a:xfrm>
            <a:off x="293447" y="192600"/>
            <a:ext cx="7081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Hidden Markov Models</a:t>
            </a:r>
          </a:p>
        </p:txBody>
      </p:sp>
    </p:spTree>
    <p:extLst>
      <p:ext uri="{BB962C8B-B14F-4D97-AF65-F5344CB8AC3E}">
        <p14:creationId xmlns:p14="http://schemas.microsoft.com/office/powerpoint/2010/main" val="21260923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035845" y="897811"/>
            <a:ext cx="9131902" cy="1143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An example (adding &lt;B&gt; in the beginning)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Find the path with the highest probability.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BDCC220B-CB2A-4575-921F-F56814858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361084"/>
              </p:ext>
            </p:extLst>
          </p:nvPr>
        </p:nvGraphicFramePr>
        <p:xfrm>
          <a:off x="1980576" y="2635897"/>
          <a:ext cx="14041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924"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24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64">
            <a:extLst>
              <a:ext uri="{FF2B5EF4-FFF2-40B4-BE49-F238E27FC236}">
                <a16:creationId xmlns:a16="http://schemas.microsoft.com/office/drawing/2014/main" id="{C1A281E0-6E80-43CE-9886-1F44B85AEC64}"/>
              </a:ext>
            </a:extLst>
          </p:cNvPr>
          <p:cNvSpPr txBox="1"/>
          <p:nvPr/>
        </p:nvSpPr>
        <p:spPr>
          <a:xfrm>
            <a:off x="1963925" y="2364205"/>
            <a:ext cx="6254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i="1" dirty="0"/>
              <a:t>tb table</a:t>
            </a:r>
            <a:endParaRPr lang="zh-CN" altLang="en-US" sz="1100" i="1" dirty="0"/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769BA7D1-02F0-48CF-ACFB-90DC67FDB0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391071"/>
              </p:ext>
            </p:extLst>
          </p:nvPr>
        </p:nvGraphicFramePr>
        <p:xfrm>
          <a:off x="1963925" y="5574717"/>
          <a:ext cx="1728192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4286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0.9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0.18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0.18</a:t>
                      </a:r>
                      <a:r>
                        <a:rPr lang="zh-CN" altLang="en-US" sz="1000" b="0" dirty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0.2</a:t>
                      </a:r>
                    </a:p>
                    <a:p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0.72</a:t>
                      </a:r>
                      <a:r>
                        <a:rPr lang="zh-CN" altLang="en-US" sz="1000" b="0" dirty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0.6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713"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0.1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0.72</a:t>
                      </a:r>
                      <a:endParaRPr lang="en-US" altLang="zh-CN" sz="1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0.18</a:t>
                      </a:r>
                      <a:r>
                        <a:rPr lang="zh-CN" altLang="en-US" sz="1000" b="0" dirty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0.8</a:t>
                      </a:r>
                    </a:p>
                    <a:p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0.72</a:t>
                      </a:r>
                      <a:r>
                        <a:rPr lang="zh-CN" altLang="en-US" sz="1000" b="0" dirty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E3810CA0-7A89-445C-9108-E1A856858E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785341"/>
              </p:ext>
            </p:extLst>
          </p:nvPr>
        </p:nvGraphicFramePr>
        <p:xfrm>
          <a:off x="4437689" y="5578963"/>
          <a:ext cx="154705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5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4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NN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VB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NN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VB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椭圆 12">
            <a:extLst>
              <a:ext uri="{FF2B5EF4-FFF2-40B4-BE49-F238E27FC236}">
                <a16:creationId xmlns:a16="http://schemas.microsoft.com/office/drawing/2014/main" id="{9D4720CF-A9AF-4BE2-97E9-FDDA2B7EC52F}"/>
              </a:ext>
            </a:extLst>
          </p:cNvPr>
          <p:cNvSpPr/>
          <p:nvPr/>
        </p:nvSpPr>
        <p:spPr>
          <a:xfrm>
            <a:off x="7596188" y="2436213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NN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FF4B410B-2F7B-4AC7-A5C5-5B749ACD9AAD}"/>
              </a:ext>
            </a:extLst>
          </p:cNvPr>
          <p:cNvSpPr/>
          <p:nvPr/>
        </p:nvSpPr>
        <p:spPr>
          <a:xfrm>
            <a:off x="7596188" y="3228301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VB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FAC744F5-B591-4ACF-9969-293064F5EC11}"/>
              </a:ext>
            </a:extLst>
          </p:cNvPr>
          <p:cNvSpPr/>
          <p:nvPr/>
        </p:nvSpPr>
        <p:spPr>
          <a:xfrm>
            <a:off x="8748316" y="2436213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NN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A45FBFDB-4D12-49AC-A6CF-FFF1DC5B8B29}"/>
              </a:ext>
            </a:extLst>
          </p:cNvPr>
          <p:cNvSpPr/>
          <p:nvPr/>
        </p:nvSpPr>
        <p:spPr>
          <a:xfrm>
            <a:off x="8748316" y="3228301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VB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94A12807-DAF4-420E-92BD-FC02680F2FEB}"/>
              </a:ext>
            </a:extLst>
          </p:cNvPr>
          <p:cNvSpPr/>
          <p:nvPr/>
        </p:nvSpPr>
        <p:spPr>
          <a:xfrm>
            <a:off x="9900444" y="2436066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NN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2D8BE6EA-A3CC-4E9B-A65B-9C79ABDBFCED}"/>
              </a:ext>
            </a:extLst>
          </p:cNvPr>
          <p:cNvSpPr/>
          <p:nvPr/>
        </p:nvSpPr>
        <p:spPr>
          <a:xfrm>
            <a:off x="9900444" y="3228154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VB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8E2BB694-BF31-4958-913F-3263C08DB96D}"/>
              </a:ext>
            </a:extLst>
          </p:cNvPr>
          <p:cNvSpPr/>
          <p:nvPr/>
        </p:nvSpPr>
        <p:spPr>
          <a:xfrm>
            <a:off x="6660084" y="2796106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chemeClr val="tx1"/>
                </a:solidFill>
              </a:rPr>
              <a:t>B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FCD54E7B-2284-4487-AF5F-522541A540C5}"/>
              </a:ext>
            </a:extLst>
          </p:cNvPr>
          <p:cNvCxnSpPr>
            <a:stCxn id="19" idx="6"/>
          </p:cNvCxnSpPr>
          <p:nvPr/>
        </p:nvCxnSpPr>
        <p:spPr>
          <a:xfrm flipV="1">
            <a:off x="7092132" y="2652238"/>
            <a:ext cx="504056" cy="3598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890B32AE-76C6-4C0C-A8DC-16C6C9E7654A}"/>
              </a:ext>
            </a:extLst>
          </p:cNvPr>
          <p:cNvCxnSpPr>
            <a:endCxn id="14" idx="2"/>
          </p:cNvCxnSpPr>
          <p:nvPr/>
        </p:nvCxnSpPr>
        <p:spPr>
          <a:xfrm>
            <a:off x="7092132" y="3012131"/>
            <a:ext cx="504056" cy="4321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A2087F55-5CA2-4B81-A3FD-4A93AB12334E}"/>
              </a:ext>
            </a:extLst>
          </p:cNvPr>
          <p:cNvCxnSpPr>
            <a:stCxn id="13" idx="6"/>
            <a:endCxn id="15" idx="2"/>
          </p:cNvCxnSpPr>
          <p:nvPr/>
        </p:nvCxnSpPr>
        <p:spPr>
          <a:xfrm>
            <a:off x="8028236" y="2652237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0BA036B3-06F0-4CD3-8825-78C27789A0BF}"/>
              </a:ext>
            </a:extLst>
          </p:cNvPr>
          <p:cNvCxnSpPr>
            <a:endCxn id="16" idx="1"/>
          </p:cNvCxnSpPr>
          <p:nvPr/>
        </p:nvCxnSpPr>
        <p:spPr>
          <a:xfrm>
            <a:off x="8028236" y="2652237"/>
            <a:ext cx="783352" cy="639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209573DF-2636-444A-B0AE-DA1F31500764}"/>
              </a:ext>
            </a:extLst>
          </p:cNvPr>
          <p:cNvCxnSpPr>
            <a:stCxn id="14" idx="6"/>
            <a:endCxn id="15" idx="3"/>
          </p:cNvCxnSpPr>
          <p:nvPr/>
        </p:nvCxnSpPr>
        <p:spPr>
          <a:xfrm flipV="1">
            <a:off x="8028236" y="2804989"/>
            <a:ext cx="783352" cy="639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BA8FFC86-559B-4C27-BD76-F721A480DD3E}"/>
              </a:ext>
            </a:extLst>
          </p:cNvPr>
          <p:cNvCxnSpPr>
            <a:stCxn id="14" idx="6"/>
            <a:endCxn id="16" idx="2"/>
          </p:cNvCxnSpPr>
          <p:nvPr/>
        </p:nvCxnSpPr>
        <p:spPr>
          <a:xfrm>
            <a:off x="8028236" y="3444325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794C43BE-7935-4B51-874F-C2258FA518A9}"/>
              </a:ext>
            </a:extLst>
          </p:cNvPr>
          <p:cNvCxnSpPr>
            <a:stCxn id="15" idx="6"/>
            <a:endCxn id="17" idx="2"/>
          </p:cNvCxnSpPr>
          <p:nvPr/>
        </p:nvCxnSpPr>
        <p:spPr>
          <a:xfrm flipV="1">
            <a:off x="9180364" y="2652091"/>
            <a:ext cx="720080" cy="1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DE24A081-A944-4C56-ACD7-4B43274DE036}"/>
              </a:ext>
            </a:extLst>
          </p:cNvPr>
          <p:cNvCxnSpPr>
            <a:stCxn id="16" idx="6"/>
          </p:cNvCxnSpPr>
          <p:nvPr/>
        </p:nvCxnSpPr>
        <p:spPr>
          <a:xfrm flipV="1">
            <a:off x="9180364" y="3444179"/>
            <a:ext cx="720080" cy="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7B94A762-C6C1-4DF6-B14C-EA72D95C6DD6}"/>
              </a:ext>
            </a:extLst>
          </p:cNvPr>
          <p:cNvCxnSpPr>
            <a:stCxn id="16" idx="6"/>
            <a:endCxn id="17" idx="3"/>
          </p:cNvCxnSpPr>
          <p:nvPr/>
        </p:nvCxnSpPr>
        <p:spPr>
          <a:xfrm flipV="1">
            <a:off x="9180364" y="2804843"/>
            <a:ext cx="783352" cy="6394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8146C88A-535B-4D1C-B5DE-558DB83F613D}"/>
              </a:ext>
            </a:extLst>
          </p:cNvPr>
          <p:cNvCxnSpPr>
            <a:stCxn id="15" idx="6"/>
          </p:cNvCxnSpPr>
          <p:nvPr/>
        </p:nvCxnSpPr>
        <p:spPr>
          <a:xfrm>
            <a:off x="9180364" y="2652237"/>
            <a:ext cx="783352" cy="639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66">
            <a:extLst>
              <a:ext uri="{FF2B5EF4-FFF2-40B4-BE49-F238E27FC236}">
                <a16:creationId xmlns:a16="http://schemas.microsoft.com/office/drawing/2014/main" id="{8FBEAF3E-3576-4C67-BB11-A2641F417064}"/>
              </a:ext>
            </a:extLst>
          </p:cNvPr>
          <p:cNvSpPr txBox="1"/>
          <p:nvPr/>
        </p:nvSpPr>
        <p:spPr>
          <a:xfrm>
            <a:off x="7092132" y="2630716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0.9</a:t>
            </a:r>
            <a:endParaRPr lang="zh-CN" altLang="en-US" sz="1000" dirty="0"/>
          </a:p>
        </p:txBody>
      </p:sp>
      <p:sp>
        <p:nvSpPr>
          <p:cNvPr id="31" name="TextBox 67">
            <a:extLst>
              <a:ext uri="{FF2B5EF4-FFF2-40B4-BE49-F238E27FC236}">
                <a16:creationId xmlns:a16="http://schemas.microsoft.com/office/drawing/2014/main" id="{3F93D7CC-8256-4700-A1BB-CF3D7674F521}"/>
              </a:ext>
            </a:extLst>
          </p:cNvPr>
          <p:cNvSpPr txBox="1"/>
          <p:nvPr/>
        </p:nvSpPr>
        <p:spPr>
          <a:xfrm>
            <a:off x="7092132" y="319564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0.1</a:t>
            </a:r>
            <a:endParaRPr lang="zh-CN" altLang="en-US" sz="1000" dirty="0"/>
          </a:p>
        </p:txBody>
      </p:sp>
      <p:sp>
        <p:nvSpPr>
          <p:cNvPr id="32" name="TextBox 95">
            <a:extLst>
              <a:ext uri="{FF2B5EF4-FFF2-40B4-BE49-F238E27FC236}">
                <a16:creationId xmlns:a16="http://schemas.microsoft.com/office/drawing/2014/main" id="{91912023-CC90-4508-9676-1D59D803BD43}"/>
              </a:ext>
            </a:extLst>
          </p:cNvPr>
          <p:cNvSpPr txBox="1"/>
          <p:nvPr/>
        </p:nvSpPr>
        <p:spPr>
          <a:xfrm>
            <a:off x="8214190" y="2436214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0.2</a:t>
            </a:r>
            <a:endParaRPr lang="zh-CN" altLang="en-US" sz="1000" dirty="0"/>
          </a:p>
        </p:txBody>
      </p:sp>
      <p:sp>
        <p:nvSpPr>
          <p:cNvPr id="33" name="TextBox 96">
            <a:extLst>
              <a:ext uri="{FF2B5EF4-FFF2-40B4-BE49-F238E27FC236}">
                <a16:creationId xmlns:a16="http://schemas.microsoft.com/office/drawing/2014/main" id="{DC8D4C32-4B72-4776-8859-51E5623E93BE}"/>
              </a:ext>
            </a:extLst>
          </p:cNvPr>
          <p:cNvSpPr txBox="1"/>
          <p:nvPr/>
        </p:nvSpPr>
        <p:spPr>
          <a:xfrm>
            <a:off x="7956228" y="2724246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0.8</a:t>
            </a:r>
            <a:endParaRPr lang="zh-CN" altLang="en-US" sz="1000" dirty="0"/>
          </a:p>
        </p:txBody>
      </p:sp>
      <p:sp>
        <p:nvSpPr>
          <p:cNvPr id="34" name="TextBox 97">
            <a:extLst>
              <a:ext uri="{FF2B5EF4-FFF2-40B4-BE49-F238E27FC236}">
                <a16:creationId xmlns:a16="http://schemas.microsoft.com/office/drawing/2014/main" id="{2FC4946E-8313-4EC9-998E-2855B3C8443F}"/>
              </a:ext>
            </a:extLst>
          </p:cNvPr>
          <p:cNvSpPr txBox="1"/>
          <p:nvPr/>
        </p:nvSpPr>
        <p:spPr>
          <a:xfrm>
            <a:off x="7956228" y="3126097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0.6</a:t>
            </a:r>
            <a:endParaRPr lang="zh-CN" altLang="en-US" sz="1000" dirty="0"/>
          </a:p>
        </p:txBody>
      </p:sp>
      <p:sp>
        <p:nvSpPr>
          <p:cNvPr id="35" name="TextBox 98">
            <a:extLst>
              <a:ext uri="{FF2B5EF4-FFF2-40B4-BE49-F238E27FC236}">
                <a16:creationId xmlns:a16="http://schemas.microsoft.com/office/drawing/2014/main" id="{B8BEA17C-0694-4DD9-98DA-4667A9716ECD}"/>
              </a:ext>
            </a:extLst>
          </p:cNvPr>
          <p:cNvSpPr txBox="1"/>
          <p:nvPr/>
        </p:nvSpPr>
        <p:spPr>
          <a:xfrm>
            <a:off x="8184120" y="3414129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0.4</a:t>
            </a:r>
            <a:endParaRPr lang="zh-CN" altLang="en-US" sz="1000" dirty="0"/>
          </a:p>
        </p:txBody>
      </p:sp>
      <p:sp>
        <p:nvSpPr>
          <p:cNvPr id="36" name="TextBox 100">
            <a:extLst>
              <a:ext uri="{FF2B5EF4-FFF2-40B4-BE49-F238E27FC236}">
                <a16:creationId xmlns:a16="http://schemas.microsoft.com/office/drawing/2014/main" id="{5F3A3FD6-534C-42B1-8855-BAA070B6909E}"/>
              </a:ext>
            </a:extLst>
          </p:cNvPr>
          <p:cNvSpPr txBox="1"/>
          <p:nvPr/>
        </p:nvSpPr>
        <p:spPr>
          <a:xfrm>
            <a:off x="9366318" y="2436214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0.2</a:t>
            </a:r>
            <a:endParaRPr lang="zh-CN" altLang="en-US" sz="1000" dirty="0"/>
          </a:p>
        </p:txBody>
      </p:sp>
      <p:sp>
        <p:nvSpPr>
          <p:cNvPr id="37" name="TextBox 101">
            <a:extLst>
              <a:ext uri="{FF2B5EF4-FFF2-40B4-BE49-F238E27FC236}">
                <a16:creationId xmlns:a16="http://schemas.microsoft.com/office/drawing/2014/main" id="{258E089F-6254-454E-8EED-CEAB5A16CE1B}"/>
              </a:ext>
            </a:extLst>
          </p:cNvPr>
          <p:cNvSpPr txBox="1"/>
          <p:nvPr/>
        </p:nvSpPr>
        <p:spPr>
          <a:xfrm>
            <a:off x="9108356" y="2724246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0.8</a:t>
            </a:r>
            <a:endParaRPr lang="zh-CN" altLang="en-US" sz="1000" dirty="0"/>
          </a:p>
        </p:txBody>
      </p:sp>
      <p:sp>
        <p:nvSpPr>
          <p:cNvPr id="38" name="TextBox 102">
            <a:extLst>
              <a:ext uri="{FF2B5EF4-FFF2-40B4-BE49-F238E27FC236}">
                <a16:creationId xmlns:a16="http://schemas.microsoft.com/office/drawing/2014/main" id="{93320FCD-39FB-447D-B737-042B1E54348E}"/>
              </a:ext>
            </a:extLst>
          </p:cNvPr>
          <p:cNvSpPr txBox="1"/>
          <p:nvPr/>
        </p:nvSpPr>
        <p:spPr>
          <a:xfrm>
            <a:off x="9108356" y="3126097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0.6</a:t>
            </a:r>
            <a:endParaRPr lang="zh-CN" altLang="en-US" sz="1000" dirty="0"/>
          </a:p>
        </p:txBody>
      </p:sp>
      <p:sp>
        <p:nvSpPr>
          <p:cNvPr id="39" name="TextBox 103">
            <a:extLst>
              <a:ext uri="{FF2B5EF4-FFF2-40B4-BE49-F238E27FC236}">
                <a16:creationId xmlns:a16="http://schemas.microsoft.com/office/drawing/2014/main" id="{5201C963-8073-435F-AAEB-03DB72AD60C6}"/>
              </a:ext>
            </a:extLst>
          </p:cNvPr>
          <p:cNvSpPr txBox="1"/>
          <p:nvPr/>
        </p:nvSpPr>
        <p:spPr>
          <a:xfrm>
            <a:off x="9336248" y="3414129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0.4</a:t>
            </a:r>
            <a:endParaRPr lang="zh-CN" altLang="en-US" sz="1000" dirty="0"/>
          </a:p>
        </p:txBody>
      </p:sp>
      <p:sp>
        <p:nvSpPr>
          <p:cNvPr id="40" name="TextBox 104">
            <a:extLst>
              <a:ext uri="{FF2B5EF4-FFF2-40B4-BE49-F238E27FC236}">
                <a16:creationId xmlns:a16="http://schemas.microsoft.com/office/drawing/2014/main" id="{2090ADEA-3A7A-44A7-9A5E-84A0C1567EE1}"/>
              </a:ext>
            </a:extLst>
          </p:cNvPr>
          <p:cNvSpPr txBox="1"/>
          <p:nvPr/>
        </p:nvSpPr>
        <p:spPr>
          <a:xfrm>
            <a:off x="7410378" y="2041585"/>
            <a:ext cx="3257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/>
              <a:t>People              like              books</a:t>
            </a:r>
            <a:endParaRPr lang="zh-CN" altLang="en-US" i="1" dirty="0"/>
          </a:p>
        </p:txBody>
      </p:sp>
      <p:graphicFrame>
        <p:nvGraphicFramePr>
          <p:cNvPr id="41" name="表格 40">
            <a:extLst>
              <a:ext uri="{FF2B5EF4-FFF2-40B4-BE49-F238E27FC236}">
                <a16:creationId xmlns:a16="http://schemas.microsoft.com/office/drawing/2014/main" id="{96B9F2ED-6EED-4013-8115-7B9639BB3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402982"/>
              </p:ext>
            </p:extLst>
          </p:nvPr>
        </p:nvGraphicFramePr>
        <p:xfrm>
          <a:off x="1963925" y="3698653"/>
          <a:ext cx="1728191" cy="663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92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0.9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24"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0.1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4" name="表格 43">
            <a:extLst>
              <a:ext uri="{FF2B5EF4-FFF2-40B4-BE49-F238E27FC236}">
                <a16:creationId xmlns:a16="http://schemas.microsoft.com/office/drawing/2014/main" id="{F52BCE0F-4774-4198-AF72-662759EBDE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371256"/>
              </p:ext>
            </p:extLst>
          </p:nvPr>
        </p:nvGraphicFramePr>
        <p:xfrm>
          <a:off x="4399845" y="3697419"/>
          <a:ext cx="1599657" cy="663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92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2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VB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表格 44">
            <a:extLst>
              <a:ext uri="{FF2B5EF4-FFF2-40B4-BE49-F238E27FC236}">
                <a16:creationId xmlns:a16="http://schemas.microsoft.com/office/drawing/2014/main" id="{CF6E0829-E091-4F9E-A80E-B9169DBAB0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800832"/>
              </p:ext>
            </p:extLst>
          </p:nvPr>
        </p:nvGraphicFramePr>
        <p:xfrm>
          <a:off x="1963926" y="4638613"/>
          <a:ext cx="1728193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4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4286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0.9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0.9</a:t>
                      </a:r>
                      <a:r>
                        <a:rPr lang="zh-CN" altLang="en-US" sz="1000" b="0" dirty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0.2</a:t>
                      </a:r>
                    </a:p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0.1</a:t>
                      </a:r>
                      <a:r>
                        <a:rPr lang="zh-CN" altLang="en-US" sz="1000" b="0" dirty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0.6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713"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0.1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0.9</a:t>
                      </a:r>
                      <a:r>
                        <a:rPr lang="zh-CN" altLang="en-US" sz="1000" b="0" dirty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0.8</a:t>
                      </a:r>
                    </a:p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0.1</a:t>
                      </a:r>
                      <a:r>
                        <a:rPr lang="zh-CN" altLang="en-US" sz="1000" b="0" dirty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6" name="表格 45">
            <a:extLst>
              <a:ext uri="{FF2B5EF4-FFF2-40B4-BE49-F238E27FC236}">
                <a16:creationId xmlns:a16="http://schemas.microsoft.com/office/drawing/2014/main" id="{5E44C494-1C5D-4C29-80EA-BFA85AD625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514176"/>
              </p:ext>
            </p:extLst>
          </p:nvPr>
        </p:nvGraphicFramePr>
        <p:xfrm>
          <a:off x="4399845" y="4642859"/>
          <a:ext cx="1536224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6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31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4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NN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NN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7" name="灯片编号占位符 46">
            <a:extLst>
              <a:ext uri="{FF2B5EF4-FFF2-40B4-BE49-F238E27FC236}">
                <a16:creationId xmlns:a16="http://schemas.microsoft.com/office/drawing/2014/main" id="{F66117DF-8DF0-4B26-A891-79D4591EF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38</a:t>
            </a:fld>
            <a:endParaRPr lang="zh-CN" alt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7F10321-4ABC-8244-A742-8094A757A0FF}"/>
              </a:ext>
            </a:extLst>
          </p:cNvPr>
          <p:cNvSpPr txBox="1"/>
          <p:nvPr/>
        </p:nvSpPr>
        <p:spPr>
          <a:xfrm>
            <a:off x="7026662" y="5465795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(NN NN NN &lt; NN VB NN)</a:t>
            </a:r>
            <a:br>
              <a:rPr lang="en-US" altLang="zh-CN" sz="1800" dirty="0"/>
            </a:br>
            <a:r>
              <a:rPr lang="en-US" altLang="zh-CN" sz="1800" dirty="0"/>
              <a:t>(NN NN VB &lt; NN VB VB)</a:t>
            </a:r>
            <a:endParaRPr lang="en-CN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BAA9FA25-97CC-A341-8762-CE7E9762A3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  <p:graphicFrame>
        <p:nvGraphicFramePr>
          <p:cNvPr id="50" name="表格 39">
            <a:extLst>
              <a:ext uri="{FF2B5EF4-FFF2-40B4-BE49-F238E27FC236}">
                <a16:creationId xmlns:a16="http://schemas.microsoft.com/office/drawing/2014/main" id="{9D8AE98F-DE22-114A-90B2-F84C9A7F00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366654"/>
              </p:ext>
            </p:extLst>
          </p:nvPr>
        </p:nvGraphicFramePr>
        <p:xfrm>
          <a:off x="4389120" y="2749471"/>
          <a:ext cx="163741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5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5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92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2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1" name="TextBox 65">
            <a:extLst>
              <a:ext uri="{FF2B5EF4-FFF2-40B4-BE49-F238E27FC236}">
                <a16:creationId xmlns:a16="http://schemas.microsoft.com/office/drawing/2014/main" id="{0A5018BC-C1FC-7F49-9E8A-BC7FB8787694}"/>
              </a:ext>
            </a:extLst>
          </p:cNvPr>
          <p:cNvSpPr txBox="1"/>
          <p:nvPr/>
        </p:nvSpPr>
        <p:spPr>
          <a:xfrm>
            <a:off x="4399845" y="2424849"/>
            <a:ext cx="6511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i="1" dirty="0" err="1"/>
              <a:t>bp</a:t>
            </a:r>
            <a:r>
              <a:rPr lang="en-US" altLang="zh-CN" sz="1100" i="1" dirty="0"/>
              <a:t> table</a:t>
            </a:r>
            <a:endParaRPr lang="zh-CN" altLang="en-US" sz="11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43F121A-CA3A-8C4E-B954-FF089FFBA292}"/>
                  </a:ext>
                </a:extLst>
              </p:cNvPr>
              <p:cNvSpPr txBox="1"/>
              <p:nvPr/>
            </p:nvSpPr>
            <p:spPr>
              <a:xfrm>
                <a:off x="7171938" y="4077752"/>
                <a:ext cx="133979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CN" altLang="en-US" sz="1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𝑁𝑁</m:t>
                      </m:r>
                    </m:oMath>
                  </m:oMathPara>
                </a14:m>
                <a:endParaRPr lang="en-C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43F121A-CA3A-8C4E-B954-FF089FFBA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938" y="4077752"/>
                <a:ext cx="133979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75F208A-9342-804B-B91C-24F592DF82BC}"/>
                  </a:ext>
                </a:extLst>
              </p:cNvPr>
              <p:cNvSpPr txBox="1"/>
              <p:nvPr/>
            </p:nvSpPr>
            <p:spPr>
              <a:xfrm>
                <a:off x="7032626" y="4704176"/>
                <a:ext cx="15464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CN" altLang="en-US" sz="1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𝑉𝐵</m:t>
                      </m:r>
                    </m:oMath>
                  </m:oMathPara>
                </a14:m>
                <a:endParaRPr lang="en-C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75F208A-9342-804B-B91C-24F592DF8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626" y="4704176"/>
                <a:ext cx="154648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E16C895-F271-9349-94F9-1B3D2F5DCB0D}"/>
                  </a:ext>
                </a:extLst>
              </p:cNvPr>
              <p:cNvSpPr txBox="1"/>
              <p:nvPr/>
            </p:nvSpPr>
            <p:spPr>
              <a:xfrm>
                <a:off x="8542629" y="4123748"/>
                <a:ext cx="22072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0.18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×0.2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0.72×0.6</m:t>
                      </m:r>
                    </m:oMath>
                  </m:oMathPara>
                </a14:m>
                <a:endParaRPr lang="en-C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E16C895-F271-9349-94F9-1B3D2F5DC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629" y="4123748"/>
                <a:ext cx="2207271" cy="276999"/>
              </a:xfrm>
              <a:prstGeom prst="rect">
                <a:avLst/>
              </a:prstGeom>
              <a:blipFill>
                <a:blip r:embed="rId6"/>
                <a:stretch>
                  <a:fillRect l="-1714" t="-4348" r="-1714" b="-3478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8367F35-F1BA-4443-BB2E-3964FBF7EF40}"/>
                  </a:ext>
                </a:extLst>
              </p:cNvPr>
              <p:cNvSpPr txBox="1"/>
              <p:nvPr/>
            </p:nvSpPr>
            <p:spPr>
              <a:xfrm>
                <a:off x="8538076" y="4760623"/>
                <a:ext cx="22072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0.18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×0.8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0.72×0.4</m:t>
                      </m:r>
                    </m:oMath>
                  </m:oMathPara>
                </a14:m>
                <a:endParaRPr lang="en-C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8367F35-F1BA-4443-BB2E-3964FBF7E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8076" y="4760623"/>
                <a:ext cx="2207271" cy="276999"/>
              </a:xfrm>
              <a:prstGeom prst="rect">
                <a:avLst/>
              </a:prstGeom>
              <a:blipFill>
                <a:blip r:embed="rId7"/>
                <a:stretch>
                  <a:fillRect l="-1714" t="-8696" r="-1714" b="-3913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1C04A38-4AE9-E745-BAF6-1729583AF014}"/>
              </a:ext>
            </a:extLst>
          </p:cNvPr>
          <p:cNvCxnSpPr>
            <a:cxnSpLocks/>
          </p:cNvCxnSpPr>
          <p:nvPr/>
        </p:nvCxnSpPr>
        <p:spPr>
          <a:xfrm flipV="1">
            <a:off x="2758925" y="5820323"/>
            <a:ext cx="103413" cy="27806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76DFA36-2FB3-1D4A-85E5-DB939157ECC9}"/>
              </a:ext>
            </a:extLst>
          </p:cNvPr>
          <p:cNvCxnSpPr>
            <a:cxnSpLocks/>
          </p:cNvCxnSpPr>
          <p:nvPr/>
        </p:nvCxnSpPr>
        <p:spPr>
          <a:xfrm>
            <a:off x="2749949" y="5700617"/>
            <a:ext cx="14801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C2FCF1C-4414-E942-918D-5158574C0367}"/>
              </a:ext>
            </a:extLst>
          </p:cNvPr>
          <p:cNvCxnSpPr>
            <a:cxnSpLocks/>
          </p:cNvCxnSpPr>
          <p:nvPr/>
        </p:nvCxnSpPr>
        <p:spPr>
          <a:xfrm flipH="1" flipV="1">
            <a:off x="4649190" y="5788960"/>
            <a:ext cx="304149" cy="30942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C170E9A-2F79-8341-BED9-27173ABAFF08}"/>
              </a:ext>
            </a:extLst>
          </p:cNvPr>
          <p:cNvCxnSpPr>
            <a:cxnSpLocks/>
          </p:cNvCxnSpPr>
          <p:nvPr/>
        </p:nvCxnSpPr>
        <p:spPr>
          <a:xfrm flipH="1">
            <a:off x="5310852" y="5820323"/>
            <a:ext cx="250808" cy="27806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矩形 5">
            <a:extLst>
              <a:ext uri="{FF2B5EF4-FFF2-40B4-BE49-F238E27FC236}">
                <a16:creationId xmlns:a16="http://schemas.microsoft.com/office/drawing/2014/main" id="{4E8F0231-4B93-0A44-AD87-8F5AD3470509}"/>
              </a:ext>
            </a:extLst>
          </p:cNvPr>
          <p:cNvSpPr/>
          <p:nvPr/>
        </p:nvSpPr>
        <p:spPr>
          <a:xfrm>
            <a:off x="293447" y="192600"/>
            <a:ext cx="7081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Hidden Markov Models</a:t>
            </a:r>
          </a:p>
        </p:txBody>
      </p:sp>
    </p:spTree>
    <p:extLst>
      <p:ext uri="{BB962C8B-B14F-4D97-AF65-F5344CB8AC3E}">
        <p14:creationId xmlns:p14="http://schemas.microsoft.com/office/powerpoint/2010/main" val="21457183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103710" y="606787"/>
            <a:ext cx="8935642" cy="1143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An example (adding &lt;B&gt; in the beginning)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Find the path with the highest probability.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BB4B4E9B-651D-4CA9-9BBF-EE285A72F6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99364"/>
              </p:ext>
            </p:extLst>
          </p:nvPr>
        </p:nvGraphicFramePr>
        <p:xfrm>
          <a:off x="1920548" y="1988244"/>
          <a:ext cx="14041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924"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24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AA56C5E6-9969-4CB4-9311-C952677B0B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178011"/>
              </p:ext>
            </p:extLst>
          </p:nvPr>
        </p:nvGraphicFramePr>
        <p:xfrm>
          <a:off x="4236672" y="1999684"/>
          <a:ext cx="165279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09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09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92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2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64">
            <a:extLst>
              <a:ext uri="{FF2B5EF4-FFF2-40B4-BE49-F238E27FC236}">
                <a16:creationId xmlns:a16="http://schemas.microsoft.com/office/drawing/2014/main" id="{822BA0D1-7115-48FE-A47F-1DF84E1CC952}"/>
              </a:ext>
            </a:extLst>
          </p:cNvPr>
          <p:cNvSpPr txBox="1"/>
          <p:nvPr/>
        </p:nvSpPr>
        <p:spPr>
          <a:xfrm>
            <a:off x="1903897" y="1716552"/>
            <a:ext cx="6254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i="1" dirty="0"/>
              <a:t>tb table</a:t>
            </a:r>
            <a:endParaRPr lang="zh-CN" altLang="en-US" sz="1100" i="1" dirty="0"/>
          </a:p>
        </p:txBody>
      </p:sp>
      <p:sp>
        <p:nvSpPr>
          <p:cNvPr id="10" name="TextBox 65">
            <a:extLst>
              <a:ext uri="{FF2B5EF4-FFF2-40B4-BE49-F238E27FC236}">
                <a16:creationId xmlns:a16="http://schemas.microsoft.com/office/drawing/2014/main" id="{8CD71F05-74D6-43AC-BCD8-5EC7B3088273}"/>
              </a:ext>
            </a:extLst>
          </p:cNvPr>
          <p:cNvSpPr txBox="1"/>
          <p:nvPr/>
        </p:nvSpPr>
        <p:spPr>
          <a:xfrm>
            <a:off x="4170181" y="1691765"/>
            <a:ext cx="6511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i="1" dirty="0" err="1"/>
              <a:t>bp</a:t>
            </a:r>
            <a:r>
              <a:rPr lang="en-US" altLang="zh-CN" sz="1100" i="1" dirty="0"/>
              <a:t> table</a:t>
            </a:r>
            <a:endParaRPr lang="zh-CN" altLang="en-US" sz="1100" i="1" dirty="0"/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149991E1-71D6-417F-84F7-241F60F883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999928"/>
              </p:ext>
            </p:extLst>
          </p:nvPr>
        </p:nvGraphicFramePr>
        <p:xfrm>
          <a:off x="1888258" y="5787057"/>
          <a:ext cx="1728192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0.9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0.18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0.432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713"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0.1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0.72</a:t>
                      </a:r>
                      <a:endParaRPr lang="en-US" altLang="zh-CN" sz="1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0.288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椭圆 11">
            <a:extLst>
              <a:ext uri="{FF2B5EF4-FFF2-40B4-BE49-F238E27FC236}">
                <a16:creationId xmlns:a16="http://schemas.microsoft.com/office/drawing/2014/main" id="{6C2D7D13-1E68-47FC-BF23-0DE735550C3E}"/>
              </a:ext>
            </a:extLst>
          </p:cNvPr>
          <p:cNvSpPr/>
          <p:nvPr/>
        </p:nvSpPr>
        <p:spPr>
          <a:xfrm>
            <a:off x="7479791" y="2309803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NN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88E930DE-6C6C-4869-95AA-B013DCF149C8}"/>
              </a:ext>
            </a:extLst>
          </p:cNvPr>
          <p:cNvSpPr/>
          <p:nvPr/>
        </p:nvSpPr>
        <p:spPr>
          <a:xfrm>
            <a:off x="7479791" y="3101891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VB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E5EBD8B9-A3FF-40BC-9305-B79EFB5C89F9}"/>
              </a:ext>
            </a:extLst>
          </p:cNvPr>
          <p:cNvSpPr/>
          <p:nvPr/>
        </p:nvSpPr>
        <p:spPr>
          <a:xfrm>
            <a:off x="8631919" y="2309803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NN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7CF47ECB-73C4-445D-B904-E3D016755C50}"/>
              </a:ext>
            </a:extLst>
          </p:cNvPr>
          <p:cNvSpPr/>
          <p:nvPr/>
        </p:nvSpPr>
        <p:spPr>
          <a:xfrm>
            <a:off x="8631919" y="3101891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VB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F09FD8B9-C37F-4956-A7B4-E8886F3E2FBD}"/>
              </a:ext>
            </a:extLst>
          </p:cNvPr>
          <p:cNvSpPr/>
          <p:nvPr/>
        </p:nvSpPr>
        <p:spPr>
          <a:xfrm>
            <a:off x="9784047" y="2309656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NN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BA1C4C36-B925-4DD0-BD06-2FD33BAC1B5B}"/>
              </a:ext>
            </a:extLst>
          </p:cNvPr>
          <p:cNvSpPr/>
          <p:nvPr/>
        </p:nvSpPr>
        <p:spPr>
          <a:xfrm>
            <a:off x="9784047" y="3101744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VB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2B7CECC6-4798-4F9E-9402-F36963865A5D}"/>
              </a:ext>
            </a:extLst>
          </p:cNvPr>
          <p:cNvSpPr/>
          <p:nvPr/>
        </p:nvSpPr>
        <p:spPr>
          <a:xfrm>
            <a:off x="6543687" y="2669696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chemeClr val="tx1"/>
                </a:solidFill>
              </a:rPr>
              <a:t>B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9C74E207-A47A-4065-9DD9-A0B1EA5B8F5B}"/>
              </a:ext>
            </a:extLst>
          </p:cNvPr>
          <p:cNvCxnSpPr>
            <a:stCxn id="18" idx="6"/>
          </p:cNvCxnSpPr>
          <p:nvPr/>
        </p:nvCxnSpPr>
        <p:spPr>
          <a:xfrm flipV="1">
            <a:off x="6975735" y="2525828"/>
            <a:ext cx="504056" cy="3598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95EF67FB-DFF9-4A8F-9F7A-0478DFBC85E7}"/>
              </a:ext>
            </a:extLst>
          </p:cNvPr>
          <p:cNvCxnSpPr>
            <a:endCxn id="13" idx="2"/>
          </p:cNvCxnSpPr>
          <p:nvPr/>
        </p:nvCxnSpPr>
        <p:spPr>
          <a:xfrm>
            <a:off x="6975735" y="2885721"/>
            <a:ext cx="504056" cy="4321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97D64AF5-71D6-4139-83DA-B98449A09902}"/>
              </a:ext>
            </a:extLst>
          </p:cNvPr>
          <p:cNvCxnSpPr>
            <a:stCxn id="12" idx="6"/>
            <a:endCxn id="14" idx="2"/>
          </p:cNvCxnSpPr>
          <p:nvPr/>
        </p:nvCxnSpPr>
        <p:spPr>
          <a:xfrm>
            <a:off x="7911839" y="2525827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4C38000E-0C93-4242-BA33-1AD68FB86666}"/>
              </a:ext>
            </a:extLst>
          </p:cNvPr>
          <p:cNvCxnSpPr>
            <a:endCxn id="15" idx="1"/>
          </p:cNvCxnSpPr>
          <p:nvPr/>
        </p:nvCxnSpPr>
        <p:spPr>
          <a:xfrm>
            <a:off x="7911839" y="2525827"/>
            <a:ext cx="783352" cy="639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B857952A-E7C0-4D25-A31C-31D76F166CDB}"/>
              </a:ext>
            </a:extLst>
          </p:cNvPr>
          <p:cNvCxnSpPr>
            <a:stCxn id="13" idx="6"/>
            <a:endCxn id="14" idx="3"/>
          </p:cNvCxnSpPr>
          <p:nvPr/>
        </p:nvCxnSpPr>
        <p:spPr>
          <a:xfrm flipV="1">
            <a:off x="7911839" y="2678579"/>
            <a:ext cx="783352" cy="639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DF2A5B6F-14E6-4292-AD53-075068357866}"/>
              </a:ext>
            </a:extLst>
          </p:cNvPr>
          <p:cNvCxnSpPr>
            <a:cxnSpLocks/>
          </p:cNvCxnSpPr>
          <p:nvPr/>
        </p:nvCxnSpPr>
        <p:spPr>
          <a:xfrm>
            <a:off x="7950397" y="3332773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EA0D86D8-AA29-4E14-873A-9107426EED92}"/>
              </a:ext>
            </a:extLst>
          </p:cNvPr>
          <p:cNvCxnSpPr>
            <a:stCxn id="14" idx="6"/>
            <a:endCxn id="16" idx="2"/>
          </p:cNvCxnSpPr>
          <p:nvPr/>
        </p:nvCxnSpPr>
        <p:spPr>
          <a:xfrm flipV="1">
            <a:off x="9063967" y="2525681"/>
            <a:ext cx="720080" cy="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124C1EA8-1C4B-4B4A-B1E2-3F77DCAD16B8}"/>
              </a:ext>
            </a:extLst>
          </p:cNvPr>
          <p:cNvCxnSpPr>
            <a:stCxn id="15" idx="6"/>
          </p:cNvCxnSpPr>
          <p:nvPr/>
        </p:nvCxnSpPr>
        <p:spPr>
          <a:xfrm flipV="1">
            <a:off x="9063967" y="3317769"/>
            <a:ext cx="720080" cy="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8E31B781-8673-4880-8BC2-4D952112AC26}"/>
              </a:ext>
            </a:extLst>
          </p:cNvPr>
          <p:cNvCxnSpPr>
            <a:stCxn id="15" idx="6"/>
            <a:endCxn id="16" idx="3"/>
          </p:cNvCxnSpPr>
          <p:nvPr/>
        </p:nvCxnSpPr>
        <p:spPr>
          <a:xfrm flipV="1">
            <a:off x="9063967" y="2678433"/>
            <a:ext cx="783352" cy="6394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4C6D5042-DA68-4F43-9F09-C8666A98704E}"/>
              </a:ext>
            </a:extLst>
          </p:cNvPr>
          <p:cNvCxnSpPr>
            <a:stCxn id="14" idx="6"/>
          </p:cNvCxnSpPr>
          <p:nvPr/>
        </p:nvCxnSpPr>
        <p:spPr>
          <a:xfrm>
            <a:off x="9063967" y="2525827"/>
            <a:ext cx="783352" cy="639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96">
            <a:extLst>
              <a:ext uri="{FF2B5EF4-FFF2-40B4-BE49-F238E27FC236}">
                <a16:creationId xmlns:a16="http://schemas.microsoft.com/office/drawing/2014/main" id="{D3AC74CC-D6B7-423A-ABEB-2ED7A6C12AF2}"/>
              </a:ext>
            </a:extLst>
          </p:cNvPr>
          <p:cNvSpPr txBox="1"/>
          <p:nvPr/>
        </p:nvSpPr>
        <p:spPr>
          <a:xfrm>
            <a:off x="6975735" y="2504306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0.9</a:t>
            </a:r>
            <a:endParaRPr lang="zh-CN" altLang="en-US" sz="1000" dirty="0"/>
          </a:p>
        </p:txBody>
      </p:sp>
      <p:sp>
        <p:nvSpPr>
          <p:cNvPr id="30" name="TextBox 97">
            <a:extLst>
              <a:ext uri="{FF2B5EF4-FFF2-40B4-BE49-F238E27FC236}">
                <a16:creationId xmlns:a16="http://schemas.microsoft.com/office/drawing/2014/main" id="{FCBF7BAC-81AC-40F0-82F1-41473467D9E8}"/>
              </a:ext>
            </a:extLst>
          </p:cNvPr>
          <p:cNvSpPr txBox="1"/>
          <p:nvPr/>
        </p:nvSpPr>
        <p:spPr>
          <a:xfrm>
            <a:off x="6975735" y="306923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0.1</a:t>
            </a:r>
            <a:endParaRPr lang="zh-CN" altLang="en-US" sz="1000" dirty="0"/>
          </a:p>
        </p:txBody>
      </p:sp>
      <p:sp>
        <p:nvSpPr>
          <p:cNvPr id="31" name="TextBox 98">
            <a:extLst>
              <a:ext uri="{FF2B5EF4-FFF2-40B4-BE49-F238E27FC236}">
                <a16:creationId xmlns:a16="http://schemas.microsoft.com/office/drawing/2014/main" id="{3939DB96-7797-4FED-A7AE-FC05BCA7401A}"/>
              </a:ext>
            </a:extLst>
          </p:cNvPr>
          <p:cNvSpPr txBox="1"/>
          <p:nvPr/>
        </p:nvSpPr>
        <p:spPr>
          <a:xfrm>
            <a:off x="8097793" y="2309804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0.2</a:t>
            </a:r>
            <a:endParaRPr lang="zh-CN" altLang="en-US" sz="1000" dirty="0"/>
          </a:p>
        </p:txBody>
      </p:sp>
      <p:sp>
        <p:nvSpPr>
          <p:cNvPr id="32" name="TextBox 100">
            <a:extLst>
              <a:ext uri="{FF2B5EF4-FFF2-40B4-BE49-F238E27FC236}">
                <a16:creationId xmlns:a16="http://schemas.microsoft.com/office/drawing/2014/main" id="{58890B40-305F-4B95-B78D-2CA438BD02CB}"/>
              </a:ext>
            </a:extLst>
          </p:cNvPr>
          <p:cNvSpPr txBox="1"/>
          <p:nvPr/>
        </p:nvSpPr>
        <p:spPr>
          <a:xfrm>
            <a:off x="7839831" y="2597836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0.8</a:t>
            </a:r>
            <a:endParaRPr lang="zh-CN" altLang="en-US" sz="1000" dirty="0"/>
          </a:p>
        </p:txBody>
      </p:sp>
      <p:sp>
        <p:nvSpPr>
          <p:cNvPr id="33" name="TextBox 101">
            <a:extLst>
              <a:ext uri="{FF2B5EF4-FFF2-40B4-BE49-F238E27FC236}">
                <a16:creationId xmlns:a16="http://schemas.microsoft.com/office/drawing/2014/main" id="{17B325CD-A43C-47C2-9627-7B75CDC59ED4}"/>
              </a:ext>
            </a:extLst>
          </p:cNvPr>
          <p:cNvSpPr txBox="1"/>
          <p:nvPr/>
        </p:nvSpPr>
        <p:spPr>
          <a:xfrm>
            <a:off x="7839831" y="2999687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0.6</a:t>
            </a:r>
            <a:endParaRPr lang="zh-CN" altLang="en-US" sz="1000" dirty="0"/>
          </a:p>
        </p:txBody>
      </p:sp>
      <p:sp>
        <p:nvSpPr>
          <p:cNvPr id="34" name="TextBox 102">
            <a:extLst>
              <a:ext uri="{FF2B5EF4-FFF2-40B4-BE49-F238E27FC236}">
                <a16:creationId xmlns:a16="http://schemas.microsoft.com/office/drawing/2014/main" id="{21D24235-5BD8-4C0F-B24E-E426CAED7BE3}"/>
              </a:ext>
            </a:extLst>
          </p:cNvPr>
          <p:cNvSpPr txBox="1"/>
          <p:nvPr/>
        </p:nvSpPr>
        <p:spPr>
          <a:xfrm>
            <a:off x="8115389" y="3295412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0.4</a:t>
            </a:r>
            <a:endParaRPr lang="zh-CN" altLang="en-US" sz="1000" dirty="0"/>
          </a:p>
        </p:txBody>
      </p:sp>
      <p:sp>
        <p:nvSpPr>
          <p:cNvPr id="35" name="TextBox 103">
            <a:extLst>
              <a:ext uri="{FF2B5EF4-FFF2-40B4-BE49-F238E27FC236}">
                <a16:creationId xmlns:a16="http://schemas.microsoft.com/office/drawing/2014/main" id="{B19105FE-EE35-4680-9808-F66D13B5A729}"/>
              </a:ext>
            </a:extLst>
          </p:cNvPr>
          <p:cNvSpPr txBox="1"/>
          <p:nvPr/>
        </p:nvSpPr>
        <p:spPr>
          <a:xfrm>
            <a:off x="9249921" y="2309804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0.2</a:t>
            </a:r>
            <a:endParaRPr lang="zh-CN" altLang="en-US" sz="1000" dirty="0"/>
          </a:p>
        </p:txBody>
      </p:sp>
      <p:sp>
        <p:nvSpPr>
          <p:cNvPr id="36" name="TextBox 104">
            <a:extLst>
              <a:ext uri="{FF2B5EF4-FFF2-40B4-BE49-F238E27FC236}">
                <a16:creationId xmlns:a16="http://schemas.microsoft.com/office/drawing/2014/main" id="{BF0E27BF-7E45-4646-869F-B86C39E2E010}"/>
              </a:ext>
            </a:extLst>
          </p:cNvPr>
          <p:cNvSpPr txBox="1"/>
          <p:nvPr/>
        </p:nvSpPr>
        <p:spPr>
          <a:xfrm>
            <a:off x="8991959" y="2597836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0.8</a:t>
            </a:r>
            <a:endParaRPr lang="zh-CN" altLang="en-US" sz="1000" dirty="0"/>
          </a:p>
        </p:txBody>
      </p:sp>
      <p:sp>
        <p:nvSpPr>
          <p:cNvPr id="37" name="TextBox 105">
            <a:extLst>
              <a:ext uri="{FF2B5EF4-FFF2-40B4-BE49-F238E27FC236}">
                <a16:creationId xmlns:a16="http://schemas.microsoft.com/office/drawing/2014/main" id="{E3D22044-87AA-4D0D-B844-B79AA774AFC5}"/>
              </a:ext>
            </a:extLst>
          </p:cNvPr>
          <p:cNvSpPr txBox="1"/>
          <p:nvPr/>
        </p:nvSpPr>
        <p:spPr>
          <a:xfrm>
            <a:off x="8991959" y="2999687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0.6</a:t>
            </a:r>
            <a:endParaRPr lang="zh-CN" altLang="en-US" sz="1000" dirty="0"/>
          </a:p>
        </p:txBody>
      </p:sp>
      <p:sp>
        <p:nvSpPr>
          <p:cNvPr id="38" name="TextBox 106">
            <a:extLst>
              <a:ext uri="{FF2B5EF4-FFF2-40B4-BE49-F238E27FC236}">
                <a16:creationId xmlns:a16="http://schemas.microsoft.com/office/drawing/2014/main" id="{A2F07011-3E42-436B-A843-BE30C4505DD9}"/>
              </a:ext>
            </a:extLst>
          </p:cNvPr>
          <p:cNvSpPr txBox="1"/>
          <p:nvPr/>
        </p:nvSpPr>
        <p:spPr>
          <a:xfrm>
            <a:off x="9219851" y="3287719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0.4</a:t>
            </a:r>
            <a:endParaRPr lang="zh-CN" altLang="en-US" sz="1000" dirty="0"/>
          </a:p>
        </p:txBody>
      </p:sp>
      <p:sp>
        <p:nvSpPr>
          <p:cNvPr id="39" name="TextBox 107">
            <a:extLst>
              <a:ext uri="{FF2B5EF4-FFF2-40B4-BE49-F238E27FC236}">
                <a16:creationId xmlns:a16="http://schemas.microsoft.com/office/drawing/2014/main" id="{46B41517-DBAF-419D-BF04-2B8E78FFA40A}"/>
              </a:ext>
            </a:extLst>
          </p:cNvPr>
          <p:cNvSpPr txBox="1"/>
          <p:nvPr/>
        </p:nvSpPr>
        <p:spPr>
          <a:xfrm>
            <a:off x="7293981" y="1915175"/>
            <a:ext cx="3257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/>
              <a:t>People              like              books</a:t>
            </a:r>
            <a:endParaRPr lang="zh-CN" altLang="en-US" i="1" dirty="0"/>
          </a:p>
        </p:txBody>
      </p:sp>
      <p:graphicFrame>
        <p:nvGraphicFramePr>
          <p:cNvPr id="40" name="表格 39">
            <a:extLst>
              <a:ext uri="{FF2B5EF4-FFF2-40B4-BE49-F238E27FC236}">
                <a16:creationId xmlns:a16="http://schemas.microsoft.com/office/drawing/2014/main" id="{34C3B334-3FD7-4C68-9C6B-3F9265CF1F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314131"/>
              </p:ext>
            </p:extLst>
          </p:nvPr>
        </p:nvGraphicFramePr>
        <p:xfrm>
          <a:off x="1888258" y="4725643"/>
          <a:ext cx="1728192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4286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0.9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0.18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0.18</a:t>
                      </a:r>
                      <a:r>
                        <a:rPr lang="zh-CN" altLang="en-US" sz="1000" b="0" dirty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0.2</a:t>
                      </a:r>
                    </a:p>
                    <a:p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0.72</a:t>
                      </a:r>
                      <a:r>
                        <a:rPr lang="zh-CN" altLang="en-US" sz="1000" b="0" dirty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0.6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713"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0.1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0.72</a:t>
                      </a:r>
                      <a:endParaRPr lang="en-US" altLang="zh-CN" sz="1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0.18</a:t>
                      </a:r>
                      <a:r>
                        <a:rPr lang="zh-CN" altLang="en-US" sz="1000" b="0" dirty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0.8</a:t>
                      </a:r>
                    </a:p>
                    <a:p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0.72</a:t>
                      </a:r>
                      <a:r>
                        <a:rPr lang="zh-CN" altLang="en-US" sz="1000" b="0" dirty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" name="表格 40">
            <a:extLst>
              <a:ext uri="{FF2B5EF4-FFF2-40B4-BE49-F238E27FC236}">
                <a16:creationId xmlns:a16="http://schemas.microsoft.com/office/drawing/2014/main" id="{6FAE41AF-BEE5-44B6-ADA4-B768E6AC5A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397551"/>
              </p:ext>
            </p:extLst>
          </p:nvPr>
        </p:nvGraphicFramePr>
        <p:xfrm>
          <a:off x="4296809" y="4729889"/>
          <a:ext cx="1595964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1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4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NN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VB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NN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VB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2" name="表格 41">
            <a:extLst>
              <a:ext uri="{FF2B5EF4-FFF2-40B4-BE49-F238E27FC236}">
                <a16:creationId xmlns:a16="http://schemas.microsoft.com/office/drawing/2014/main" id="{7CA7381D-D1F3-4572-AD98-673C18EC16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402315"/>
              </p:ext>
            </p:extLst>
          </p:nvPr>
        </p:nvGraphicFramePr>
        <p:xfrm>
          <a:off x="1904909" y="3018037"/>
          <a:ext cx="1728191" cy="663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92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0.9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24"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0.1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表格 44">
            <a:extLst>
              <a:ext uri="{FF2B5EF4-FFF2-40B4-BE49-F238E27FC236}">
                <a16:creationId xmlns:a16="http://schemas.microsoft.com/office/drawing/2014/main" id="{C41D71A0-0680-4B2C-B5DA-306B2CB576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403642"/>
              </p:ext>
            </p:extLst>
          </p:nvPr>
        </p:nvGraphicFramePr>
        <p:xfrm>
          <a:off x="4296813" y="3022283"/>
          <a:ext cx="1607691" cy="663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5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92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2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6" name="表格 45">
            <a:extLst>
              <a:ext uri="{FF2B5EF4-FFF2-40B4-BE49-F238E27FC236}">
                <a16:creationId xmlns:a16="http://schemas.microsoft.com/office/drawing/2014/main" id="{12A5DEA8-0131-408E-B138-5A5A550042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149746"/>
              </p:ext>
            </p:extLst>
          </p:nvPr>
        </p:nvGraphicFramePr>
        <p:xfrm>
          <a:off x="1888259" y="3789539"/>
          <a:ext cx="1728193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4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4286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0.9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0.9</a:t>
                      </a:r>
                      <a:r>
                        <a:rPr lang="zh-CN" altLang="en-US" sz="1000" b="0" dirty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0.2</a:t>
                      </a:r>
                    </a:p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0.1</a:t>
                      </a:r>
                      <a:r>
                        <a:rPr lang="zh-CN" altLang="en-US" sz="1000" b="0" dirty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0.6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713"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0.1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0.9</a:t>
                      </a:r>
                      <a:r>
                        <a:rPr lang="zh-CN" altLang="en-US" sz="1000" b="0" dirty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0.8</a:t>
                      </a:r>
                    </a:p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0.1</a:t>
                      </a:r>
                      <a:r>
                        <a:rPr lang="zh-CN" altLang="en-US" sz="1000" b="0" dirty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表格 46">
            <a:extLst>
              <a:ext uri="{FF2B5EF4-FFF2-40B4-BE49-F238E27FC236}">
                <a16:creationId xmlns:a16="http://schemas.microsoft.com/office/drawing/2014/main" id="{A03ED7B9-431B-4F23-921D-F213793FE2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611775"/>
              </p:ext>
            </p:extLst>
          </p:nvPr>
        </p:nvGraphicFramePr>
        <p:xfrm>
          <a:off x="4296813" y="3793785"/>
          <a:ext cx="1595964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1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4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NN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NN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8" name="表格 47">
            <a:extLst>
              <a:ext uri="{FF2B5EF4-FFF2-40B4-BE49-F238E27FC236}">
                <a16:creationId xmlns:a16="http://schemas.microsoft.com/office/drawing/2014/main" id="{DACB3CBD-C5AA-4AA3-BED0-16634A8035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716926"/>
              </p:ext>
            </p:extLst>
          </p:nvPr>
        </p:nvGraphicFramePr>
        <p:xfrm>
          <a:off x="4312449" y="5698281"/>
          <a:ext cx="1595964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1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4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zh-CN" altLang="en-US" sz="10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NN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VB</a:t>
                      </a:r>
                      <a:endParaRPr lang="zh-CN" altLang="en-US" sz="1000" b="0" dirty="0">
                        <a:solidFill>
                          <a:srgbClr val="FF0000"/>
                        </a:solidFill>
                      </a:endParaRPr>
                    </a:p>
                    <a:p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NN</a:t>
                      </a:r>
                      <a:endParaRPr lang="zh-CN" altLang="en-US" sz="1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VB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9" name="灯片编号占位符 48">
            <a:extLst>
              <a:ext uri="{FF2B5EF4-FFF2-40B4-BE49-F238E27FC236}">
                <a16:creationId xmlns:a16="http://schemas.microsoft.com/office/drawing/2014/main" id="{33B98F4C-B2F3-4EB2-8BFE-093C37A03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39</a:t>
            </a:fld>
            <a:endParaRPr lang="zh-CN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D53407-A763-6E42-8827-885F852BB93F}"/>
              </a:ext>
            </a:extLst>
          </p:cNvPr>
          <p:cNvSpPr txBox="1"/>
          <p:nvPr/>
        </p:nvSpPr>
        <p:spPr>
          <a:xfrm>
            <a:off x="7414054" y="5671751"/>
            <a:ext cx="2666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(NN VB NN &gt; NN VB VB)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EDD9F1C3-A2C9-194C-B569-B49ED32419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C6AE475-B1F9-2643-BEB4-504887E1B6DB}"/>
              </a:ext>
            </a:extLst>
          </p:cNvPr>
          <p:cNvCxnSpPr>
            <a:cxnSpLocks/>
          </p:cNvCxnSpPr>
          <p:nvPr/>
        </p:nvCxnSpPr>
        <p:spPr>
          <a:xfrm flipH="1" flipV="1">
            <a:off x="4517172" y="5901094"/>
            <a:ext cx="304149" cy="30942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01C105E-A43C-8142-B93A-A237A26175AA}"/>
              </a:ext>
            </a:extLst>
          </p:cNvPr>
          <p:cNvCxnSpPr>
            <a:cxnSpLocks/>
          </p:cNvCxnSpPr>
          <p:nvPr/>
        </p:nvCxnSpPr>
        <p:spPr>
          <a:xfrm flipH="1">
            <a:off x="5178834" y="5932457"/>
            <a:ext cx="250808" cy="27806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">
            <a:extLst>
              <a:ext uri="{FF2B5EF4-FFF2-40B4-BE49-F238E27FC236}">
                <a16:creationId xmlns:a16="http://schemas.microsoft.com/office/drawing/2014/main" id="{D0C90081-F47A-4F41-B1C0-89B0C2A36E45}"/>
              </a:ext>
            </a:extLst>
          </p:cNvPr>
          <p:cNvSpPr/>
          <p:nvPr/>
        </p:nvSpPr>
        <p:spPr>
          <a:xfrm>
            <a:off x="293447" y="192600"/>
            <a:ext cx="7081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Hidden Markov Models</a:t>
            </a:r>
          </a:p>
        </p:txBody>
      </p:sp>
    </p:spTree>
    <p:extLst>
      <p:ext uri="{BB962C8B-B14F-4D97-AF65-F5344CB8AC3E}">
        <p14:creationId xmlns:p14="http://schemas.microsoft.com/office/powerpoint/2010/main" val="3226700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43701" y="161823"/>
            <a:ext cx="30514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882304" y="1030072"/>
            <a:ext cx="7734810" cy="4805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7.1 Structured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Prediction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and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Sequence Labelling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7.2 Hidden Markov Models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——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Generative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7.2.1 Training Hidden Markov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7.2.2 Decoding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7.3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Maximum Entropy Markov Models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7.4 Conditional random fields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7.4.1 Global</a:t>
            </a:r>
            <a:r>
              <a:rPr lang="zh-CN" altLang="en-US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7.4.2</a:t>
            </a:r>
            <a:r>
              <a:rPr lang="zh-CN" altLang="en-US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Decoding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7.4.3</a:t>
            </a:r>
            <a:r>
              <a:rPr lang="zh-CN" altLang="en-US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AFB577B-AFCC-4911-965C-E024B15EB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C89F96-FAC5-0F48-9AEF-38C087444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348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082278" y="543868"/>
            <a:ext cx="8957073" cy="1143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An example (adding &lt;B&gt; in the beginning)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Find the path with the highest probability.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341131E1-D7C8-4E28-8F2A-79DD8617A3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419895"/>
              </p:ext>
            </p:extLst>
          </p:nvPr>
        </p:nvGraphicFramePr>
        <p:xfrm>
          <a:off x="1920548" y="2063262"/>
          <a:ext cx="14041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924"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24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F25B6383-5602-4297-B997-41A0ABB9CC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501874"/>
              </p:ext>
            </p:extLst>
          </p:nvPr>
        </p:nvGraphicFramePr>
        <p:xfrm>
          <a:off x="4301656" y="2074702"/>
          <a:ext cx="160405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4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4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92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2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64">
            <a:extLst>
              <a:ext uri="{FF2B5EF4-FFF2-40B4-BE49-F238E27FC236}">
                <a16:creationId xmlns:a16="http://schemas.microsoft.com/office/drawing/2014/main" id="{A4A85401-047F-45B4-8418-90EEF354EBA9}"/>
              </a:ext>
            </a:extLst>
          </p:cNvPr>
          <p:cNvSpPr txBox="1"/>
          <p:nvPr/>
        </p:nvSpPr>
        <p:spPr>
          <a:xfrm>
            <a:off x="1903897" y="1791570"/>
            <a:ext cx="6254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i="1" dirty="0"/>
              <a:t>tb table</a:t>
            </a:r>
            <a:endParaRPr lang="zh-CN" altLang="en-US" sz="1100" i="1" dirty="0"/>
          </a:p>
        </p:txBody>
      </p:sp>
      <p:sp>
        <p:nvSpPr>
          <p:cNvPr id="10" name="TextBox 65">
            <a:extLst>
              <a:ext uri="{FF2B5EF4-FFF2-40B4-BE49-F238E27FC236}">
                <a16:creationId xmlns:a16="http://schemas.microsoft.com/office/drawing/2014/main" id="{09256364-978F-451E-923C-2B59E6C5D764}"/>
              </a:ext>
            </a:extLst>
          </p:cNvPr>
          <p:cNvSpPr txBox="1"/>
          <p:nvPr/>
        </p:nvSpPr>
        <p:spPr>
          <a:xfrm>
            <a:off x="4258262" y="1767985"/>
            <a:ext cx="6511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i="1" dirty="0" err="1"/>
              <a:t>bp</a:t>
            </a:r>
            <a:r>
              <a:rPr lang="en-US" altLang="zh-CN" sz="1100" i="1" dirty="0"/>
              <a:t> table</a:t>
            </a:r>
            <a:endParaRPr lang="zh-CN" altLang="en-US" sz="1100" i="1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E8967EFC-4F79-446C-8F07-514E5DA1B027}"/>
              </a:ext>
            </a:extLst>
          </p:cNvPr>
          <p:cNvSpPr/>
          <p:nvPr/>
        </p:nvSpPr>
        <p:spPr>
          <a:xfrm>
            <a:off x="7544734" y="2339965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NN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3D51F547-B1CC-4CF2-AAF7-D01842E6F3E6}"/>
              </a:ext>
            </a:extLst>
          </p:cNvPr>
          <p:cNvSpPr/>
          <p:nvPr/>
        </p:nvSpPr>
        <p:spPr>
          <a:xfrm>
            <a:off x="7544734" y="3132053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VB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B13ABCC1-780A-49A5-9849-FC782DD9B1B4}"/>
              </a:ext>
            </a:extLst>
          </p:cNvPr>
          <p:cNvSpPr/>
          <p:nvPr/>
        </p:nvSpPr>
        <p:spPr>
          <a:xfrm>
            <a:off x="8696862" y="2339965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NN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DF1CB0E1-37CC-4BE3-BFFB-3DF820798AD0}"/>
              </a:ext>
            </a:extLst>
          </p:cNvPr>
          <p:cNvSpPr/>
          <p:nvPr/>
        </p:nvSpPr>
        <p:spPr>
          <a:xfrm>
            <a:off x="8696862" y="3132053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VB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F314C1E7-94AA-4CF7-945C-6E5B4A3083BF}"/>
              </a:ext>
            </a:extLst>
          </p:cNvPr>
          <p:cNvSpPr/>
          <p:nvPr/>
        </p:nvSpPr>
        <p:spPr>
          <a:xfrm>
            <a:off x="9848990" y="2339818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NN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0D6E2103-B198-4766-A855-89CDF1881DD6}"/>
              </a:ext>
            </a:extLst>
          </p:cNvPr>
          <p:cNvSpPr/>
          <p:nvPr/>
        </p:nvSpPr>
        <p:spPr>
          <a:xfrm>
            <a:off x="9848990" y="3131906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VB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364193F7-61CD-41EF-B083-060A97CFA388}"/>
              </a:ext>
            </a:extLst>
          </p:cNvPr>
          <p:cNvSpPr/>
          <p:nvPr/>
        </p:nvSpPr>
        <p:spPr>
          <a:xfrm>
            <a:off x="6608630" y="2699858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chemeClr val="tx1"/>
                </a:solidFill>
              </a:rPr>
              <a:t>B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B8AFB2C4-1171-4FE3-9C31-15153045158E}"/>
              </a:ext>
            </a:extLst>
          </p:cNvPr>
          <p:cNvCxnSpPr>
            <a:stCxn id="17" idx="6"/>
          </p:cNvCxnSpPr>
          <p:nvPr/>
        </p:nvCxnSpPr>
        <p:spPr>
          <a:xfrm flipV="1">
            <a:off x="7040678" y="2555990"/>
            <a:ext cx="504056" cy="3598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A2D93F76-14A5-48E6-8153-4B1C4C16BE00}"/>
              </a:ext>
            </a:extLst>
          </p:cNvPr>
          <p:cNvCxnSpPr>
            <a:endCxn id="12" idx="2"/>
          </p:cNvCxnSpPr>
          <p:nvPr/>
        </p:nvCxnSpPr>
        <p:spPr>
          <a:xfrm>
            <a:off x="7040678" y="2915883"/>
            <a:ext cx="504056" cy="4321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83754357-F820-4B7E-A57D-B637B50A0975}"/>
              </a:ext>
            </a:extLst>
          </p:cNvPr>
          <p:cNvCxnSpPr>
            <a:stCxn id="11" idx="6"/>
            <a:endCxn id="13" idx="2"/>
          </p:cNvCxnSpPr>
          <p:nvPr/>
        </p:nvCxnSpPr>
        <p:spPr>
          <a:xfrm>
            <a:off x="7976782" y="2555989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E509FEE5-015F-4440-A82B-047C460FBC85}"/>
              </a:ext>
            </a:extLst>
          </p:cNvPr>
          <p:cNvCxnSpPr>
            <a:endCxn id="14" idx="1"/>
          </p:cNvCxnSpPr>
          <p:nvPr/>
        </p:nvCxnSpPr>
        <p:spPr>
          <a:xfrm>
            <a:off x="7976782" y="2555989"/>
            <a:ext cx="783352" cy="639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DF6F94CD-A7A0-46FC-8BA3-5D591A0CFE25}"/>
              </a:ext>
            </a:extLst>
          </p:cNvPr>
          <p:cNvCxnSpPr>
            <a:stCxn id="12" idx="6"/>
            <a:endCxn id="13" idx="3"/>
          </p:cNvCxnSpPr>
          <p:nvPr/>
        </p:nvCxnSpPr>
        <p:spPr>
          <a:xfrm flipV="1">
            <a:off x="7976782" y="2708741"/>
            <a:ext cx="783352" cy="639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C2EAF519-6DA5-4183-94D6-6860B895F167}"/>
              </a:ext>
            </a:extLst>
          </p:cNvPr>
          <p:cNvCxnSpPr>
            <a:stCxn id="12" idx="6"/>
            <a:endCxn id="14" idx="2"/>
          </p:cNvCxnSpPr>
          <p:nvPr/>
        </p:nvCxnSpPr>
        <p:spPr>
          <a:xfrm>
            <a:off x="7976782" y="3348077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2893F768-2B7D-4BF2-A7B3-2474C6261A52}"/>
              </a:ext>
            </a:extLst>
          </p:cNvPr>
          <p:cNvCxnSpPr>
            <a:stCxn id="13" idx="6"/>
            <a:endCxn id="15" idx="2"/>
          </p:cNvCxnSpPr>
          <p:nvPr/>
        </p:nvCxnSpPr>
        <p:spPr>
          <a:xfrm flipV="1">
            <a:off x="9128910" y="2555843"/>
            <a:ext cx="720080" cy="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CBEB63C9-AC09-4C1B-91F7-5468FD186F15}"/>
              </a:ext>
            </a:extLst>
          </p:cNvPr>
          <p:cNvCxnSpPr>
            <a:stCxn id="14" idx="6"/>
          </p:cNvCxnSpPr>
          <p:nvPr/>
        </p:nvCxnSpPr>
        <p:spPr>
          <a:xfrm flipV="1">
            <a:off x="9128910" y="3347931"/>
            <a:ext cx="720080" cy="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39388A9D-8AF5-4CF4-8ADA-3ECF27E46904}"/>
              </a:ext>
            </a:extLst>
          </p:cNvPr>
          <p:cNvCxnSpPr>
            <a:stCxn id="14" idx="6"/>
            <a:endCxn id="15" idx="3"/>
          </p:cNvCxnSpPr>
          <p:nvPr/>
        </p:nvCxnSpPr>
        <p:spPr>
          <a:xfrm flipV="1">
            <a:off x="9128910" y="2708595"/>
            <a:ext cx="783352" cy="6394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46FDDF4E-9808-4143-AB06-A6CF4761725D}"/>
              </a:ext>
            </a:extLst>
          </p:cNvPr>
          <p:cNvCxnSpPr>
            <a:stCxn id="13" idx="6"/>
          </p:cNvCxnSpPr>
          <p:nvPr/>
        </p:nvCxnSpPr>
        <p:spPr>
          <a:xfrm>
            <a:off x="9128910" y="2555989"/>
            <a:ext cx="783352" cy="639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124">
            <a:extLst>
              <a:ext uri="{FF2B5EF4-FFF2-40B4-BE49-F238E27FC236}">
                <a16:creationId xmlns:a16="http://schemas.microsoft.com/office/drawing/2014/main" id="{F94E0180-C0EC-475B-B829-501F9E9CE57C}"/>
              </a:ext>
            </a:extLst>
          </p:cNvPr>
          <p:cNvSpPr txBox="1"/>
          <p:nvPr/>
        </p:nvSpPr>
        <p:spPr>
          <a:xfrm>
            <a:off x="7040678" y="2534468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0.9</a:t>
            </a:r>
            <a:endParaRPr lang="zh-CN" altLang="en-US" sz="1000" dirty="0"/>
          </a:p>
        </p:txBody>
      </p:sp>
      <p:sp>
        <p:nvSpPr>
          <p:cNvPr id="29" name="TextBox 125">
            <a:extLst>
              <a:ext uri="{FF2B5EF4-FFF2-40B4-BE49-F238E27FC236}">
                <a16:creationId xmlns:a16="http://schemas.microsoft.com/office/drawing/2014/main" id="{DD8DEB4C-9D23-40EB-8490-BCC8DF0D9B5B}"/>
              </a:ext>
            </a:extLst>
          </p:cNvPr>
          <p:cNvSpPr txBox="1"/>
          <p:nvPr/>
        </p:nvSpPr>
        <p:spPr>
          <a:xfrm>
            <a:off x="7040678" y="3099392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0.1</a:t>
            </a:r>
            <a:endParaRPr lang="zh-CN" altLang="en-US" sz="1000" dirty="0"/>
          </a:p>
        </p:txBody>
      </p:sp>
      <p:sp>
        <p:nvSpPr>
          <p:cNvPr id="30" name="TextBox 126">
            <a:extLst>
              <a:ext uri="{FF2B5EF4-FFF2-40B4-BE49-F238E27FC236}">
                <a16:creationId xmlns:a16="http://schemas.microsoft.com/office/drawing/2014/main" id="{AE0DCEF7-38C9-47D6-917D-7193B438FAE5}"/>
              </a:ext>
            </a:extLst>
          </p:cNvPr>
          <p:cNvSpPr txBox="1"/>
          <p:nvPr/>
        </p:nvSpPr>
        <p:spPr>
          <a:xfrm>
            <a:off x="8162736" y="2339966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0.2</a:t>
            </a:r>
            <a:endParaRPr lang="zh-CN" altLang="en-US" sz="1000" dirty="0"/>
          </a:p>
        </p:txBody>
      </p:sp>
      <p:sp>
        <p:nvSpPr>
          <p:cNvPr id="31" name="TextBox 127">
            <a:extLst>
              <a:ext uri="{FF2B5EF4-FFF2-40B4-BE49-F238E27FC236}">
                <a16:creationId xmlns:a16="http://schemas.microsoft.com/office/drawing/2014/main" id="{A609F88D-95DF-40E5-BE20-52BBF7D68B71}"/>
              </a:ext>
            </a:extLst>
          </p:cNvPr>
          <p:cNvSpPr txBox="1"/>
          <p:nvPr/>
        </p:nvSpPr>
        <p:spPr>
          <a:xfrm>
            <a:off x="7904774" y="2627998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0.8</a:t>
            </a:r>
            <a:endParaRPr lang="zh-CN" altLang="en-US" sz="1000" dirty="0"/>
          </a:p>
        </p:txBody>
      </p:sp>
      <p:sp>
        <p:nvSpPr>
          <p:cNvPr id="32" name="TextBox 128">
            <a:extLst>
              <a:ext uri="{FF2B5EF4-FFF2-40B4-BE49-F238E27FC236}">
                <a16:creationId xmlns:a16="http://schemas.microsoft.com/office/drawing/2014/main" id="{8BF292B1-AEEB-496F-8853-C2A541118341}"/>
              </a:ext>
            </a:extLst>
          </p:cNvPr>
          <p:cNvSpPr txBox="1"/>
          <p:nvPr/>
        </p:nvSpPr>
        <p:spPr>
          <a:xfrm>
            <a:off x="7904774" y="3029849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0.6</a:t>
            </a:r>
            <a:endParaRPr lang="zh-CN" altLang="en-US" sz="1000" dirty="0"/>
          </a:p>
        </p:txBody>
      </p:sp>
      <p:sp>
        <p:nvSpPr>
          <p:cNvPr id="33" name="TextBox 129">
            <a:extLst>
              <a:ext uri="{FF2B5EF4-FFF2-40B4-BE49-F238E27FC236}">
                <a16:creationId xmlns:a16="http://schemas.microsoft.com/office/drawing/2014/main" id="{1E1AEAA5-DDA6-4FAB-AC8C-D2DF047F8EBC}"/>
              </a:ext>
            </a:extLst>
          </p:cNvPr>
          <p:cNvSpPr txBox="1"/>
          <p:nvPr/>
        </p:nvSpPr>
        <p:spPr>
          <a:xfrm>
            <a:off x="8132666" y="3317881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0.4</a:t>
            </a:r>
            <a:endParaRPr lang="zh-CN" altLang="en-US" sz="1000" dirty="0"/>
          </a:p>
        </p:txBody>
      </p:sp>
      <p:sp>
        <p:nvSpPr>
          <p:cNvPr id="34" name="TextBox 130">
            <a:extLst>
              <a:ext uri="{FF2B5EF4-FFF2-40B4-BE49-F238E27FC236}">
                <a16:creationId xmlns:a16="http://schemas.microsoft.com/office/drawing/2014/main" id="{5169E79E-D1EA-4744-AD75-97170A6ABBB7}"/>
              </a:ext>
            </a:extLst>
          </p:cNvPr>
          <p:cNvSpPr txBox="1"/>
          <p:nvPr/>
        </p:nvSpPr>
        <p:spPr>
          <a:xfrm>
            <a:off x="9314864" y="2339966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0.2</a:t>
            </a:r>
            <a:endParaRPr lang="zh-CN" altLang="en-US" sz="1000" dirty="0"/>
          </a:p>
        </p:txBody>
      </p:sp>
      <p:sp>
        <p:nvSpPr>
          <p:cNvPr id="35" name="TextBox 131">
            <a:extLst>
              <a:ext uri="{FF2B5EF4-FFF2-40B4-BE49-F238E27FC236}">
                <a16:creationId xmlns:a16="http://schemas.microsoft.com/office/drawing/2014/main" id="{EBBB27A8-1258-4324-B8C8-0DB710456D2B}"/>
              </a:ext>
            </a:extLst>
          </p:cNvPr>
          <p:cNvSpPr txBox="1"/>
          <p:nvPr/>
        </p:nvSpPr>
        <p:spPr>
          <a:xfrm>
            <a:off x="9056902" y="2627998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0.8</a:t>
            </a:r>
            <a:endParaRPr lang="zh-CN" altLang="en-US" sz="1000" dirty="0"/>
          </a:p>
        </p:txBody>
      </p:sp>
      <p:sp>
        <p:nvSpPr>
          <p:cNvPr id="36" name="TextBox 132">
            <a:extLst>
              <a:ext uri="{FF2B5EF4-FFF2-40B4-BE49-F238E27FC236}">
                <a16:creationId xmlns:a16="http://schemas.microsoft.com/office/drawing/2014/main" id="{51610EDE-4C05-4A06-A084-A73B33E43834}"/>
              </a:ext>
            </a:extLst>
          </p:cNvPr>
          <p:cNvSpPr txBox="1"/>
          <p:nvPr/>
        </p:nvSpPr>
        <p:spPr>
          <a:xfrm>
            <a:off x="9056902" y="3029849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0.6</a:t>
            </a:r>
            <a:endParaRPr lang="zh-CN" altLang="en-US" sz="1000" dirty="0"/>
          </a:p>
        </p:txBody>
      </p:sp>
      <p:sp>
        <p:nvSpPr>
          <p:cNvPr id="37" name="TextBox 133">
            <a:extLst>
              <a:ext uri="{FF2B5EF4-FFF2-40B4-BE49-F238E27FC236}">
                <a16:creationId xmlns:a16="http://schemas.microsoft.com/office/drawing/2014/main" id="{ED870750-D94A-4EA4-8CA7-4A01C14CCD6C}"/>
              </a:ext>
            </a:extLst>
          </p:cNvPr>
          <p:cNvSpPr txBox="1"/>
          <p:nvPr/>
        </p:nvSpPr>
        <p:spPr>
          <a:xfrm>
            <a:off x="9284794" y="3317881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0.4</a:t>
            </a:r>
            <a:endParaRPr lang="zh-CN" altLang="en-US" sz="1000" dirty="0"/>
          </a:p>
        </p:txBody>
      </p:sp>
      <p:sp>
        <p:nvSpPr>
          <p:cNvPr id="38" name="TextBox 134">
            <a:extLst>
              <a:ext uri="{FF2B5EF4-FFF2-40B4-BE49-F238E27FC236}">
                <a16:creationId xmlns:a16="http://schemas.microsoft.com/office/drawing/2014/main" id="{D04C40F6-C759-4A8F-89E8-94C6CF04FA4F}"/>
              </a:ext>
            </a:extLst>
          </p:cNvPr>
          <p:cNvSpPr txBox="1"/>
          <p:nvPr/>
        </p:nvSpPr>
        <p:spPr>
          <a:xfrm>
            <a:off x="7358924" y="1945337"/>
            <a:ext cx="3257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/>
              <a:t>People              like              books</a:t>
            </a:r>
            <a:endParaRPr lang="zh-CN" altLang="en-US" i="1" dirty="0"/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FF1A71A2-6CA0-4624-BD55-8697084A80AE}"/>
              </a:ext>
            </a:extLst>
          </p:cNvPr>
          <p:cNvSpPr/>
          <p:nvPr/>
        </p:nvSpPr>
        <p:spPr>
          <a:xfrm>
            <a:off x="7536160" y="4992892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NN</a:t>
            </a:r>
            <a:endParaRPr lang="zh-CN" altLang="en-US" sz="9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116AD92F-F472-4AA5-AD6D-C481CEE7B8EA}"/>
              </a:ext>
            </a:extLst>
          </p:cNvPr>
          <p:cNvSpPr/>
          <p:nvPr/>
        </p:nvSpPr>
        <p:spPr>
          <a:xfrm>
            <a:off x="7536160" y="5784980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VB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53E3315F-D8F8-479E-B675-59D4E330D92B}"/>
              </a:ext>
            </a:extLst>
          </p:cNvPr>
          <p:cNvSpPr/>
          <p:nvPr/>
        </p:nvSpPr>
        <p:spPr>
          <a:xfrm>
            <a:off x="8688288" y="4992892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NN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DBE5C135-E7AE-4E89-A9FD-631FC608A0C3}"/>
              </a:ext>
            </a:extLst>
          </p:cNvPr>
          <p:cNvSpPr/>
          <p:nvPr/>
        </p:nvSpPr>
        <p:spPr>
          <a:xfrm>
            <a:off x="8688288" y="5784980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en-US" altLang="zh-CN" sz="9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VB</a:t>
            </a:r>
            <a:endParaRPr lang="zh-CN" altLang="en-US" sz="9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F88481ED-064B-4A39-BD5C-DB04B2800DBA}"/>
              </a:ext>
            </a:extLst>
          </p:cNvPr>
          <p:cNvSpPr/>
          <p:nvPr/>
        </p:nvSpPr>
        <p:spPr>
          <a:xfrm>
            <a:off x="9840416" y="4992745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NN</a:t>
            </a:r>
            <a:endParaRPr lang="zh-CN" altLang="en-US" sz="9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28B7958A-EF65-4EDF-934D-5EC8A4624B05}"/>
              </a:ext>
            </a:extLst>
          </p:cNvPr>
          <p:cNvSpPr/>
          <p:nvPr/>
        </p:nvSpPr>
        <p:spPr>
          <a:xfrm>
            <a:off x="9840416" y="5784833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VB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CC93D9B9-1E60-4357-831B-800CDD7653E9}"/>
              </a:ext>
            </a:extLst>
          </p:cNvPr>
          <p:cNvSpPr/>
          <p:nvPr/>
        </p:nvSpPr>
        <p:spPr>
          <a:xfrm>
            <a:off x="6600056" y="5352785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rgbClr val="FF0000"/>
                </a:solidFill>
              </a:rPr>
              <a:t>B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82340094-2B56-40DA-82EE-727EA3C2C7D1}"/>
              </a:ext>
            </a:extLst>
          </p:cNvPr>
          <p:cNvCxnSpPr>
            <a:stCxn id="45" idx="6"/>
          </p:cNvCxnSpPr>
          <p:nvPr/>
        </p:nvCxnSpPr>
        <p:spPr>
          <a:xfrm flipV="1">
            <a:off x="7032104" y="5208917"/>
            <a:ext cx="504056" cy="3598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2896212E-4A75-4942-ADC8-7A378FBD0D06}"/>
              </a:ext>
            </a:extLst>
          </p:cNvPr>
          <p:cNvCxnSpPr>
            <a:endCxn id="40" idx="2"/>
          </p:cNvCxnSpPr>
          <p:nvPr/>
        </p:nvCxnSpPr>
        <p:spPr>
          <a:xfrm>
            <a:off x="7032104" y="5568810"/>
            <a:ext cx="504056" cy="4321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120FBEDD-DA78-4EF6-AC65-D57DC7635CDF}"/>
              </a:ext>
            </a:extLst>
          </p:cNvPr>
          <p:cNvCxnSpPr>
            <a:stCxn id="39" idx="6"/>
            <a:endCxn id="41" idx="2"/>
          </p:cNvCxnSpPr>
          <p:nvPr/>
        </p:nvCxnSpPr>
        <p:spPr>
          <a:xfrm>
            <a:off x="7968208" y="5208916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9DD6F9D1-21E6-4C9F-BEC3-EC13B1175EBF}"/>
              </a:ext>
            </a:extLst>
          </p:cNvPr>
          <p:cNvCxnSpPr>
            <a:endCxn id="42" idx="1"/>
          </p:cNvCxnSpPr>
          <p:nvPr/>
        </p:nvCxnSpPr>
        <p:spPr>
          <a:xfrm>
            <a:off x="7968208" y="5208916"/>
            <a:ext cx="783352" cy="6393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76F742CF-733D-4FF8-B1C4-6DFB73F88271}"/>
              </a:ext>
            </a:extLst>
          </p:cNvPr>
          <p:cNvCxnSpPr>
            <a:stCxn id="40" idx="6"/>
            <a:endCxn id="41" idx="3"/>
          </p:cNvCxnSpPr>
          <p:nvPr/>
        </p:nvCxnSpPr>
        <p:spPr>
          <a:xfrm flipV="1">
            <a:off x="7968208" y="5361668"/>
            <a:ext cx="783352" cy="639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21C065CE-0E1E-4436-9D46-F9E1629DD9A8}"/>
              </a:ext>
            </a:extLst>
          </p:cNvPr>
          <p:cNvCxnSpPr>
            <a:stCxn id="40" idx="6"/>
            <a:endCxn id="42" idx="2"/>
          </p:cNvCxnSpPr>
          <p:nvPr/>
        </p:nvCxnSpPr>
        <p:spPr>
          <a:xfrm>
            <a:off x="7968208" y="6001004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62B4B1A6-42EA-41E2-9FA0-94CBE88385BB}"/>
              </a:ext>
            </a:extLst>
          </p:cNvPr>
          <p:cNvCxnSpPr>
            <a:stCxn id="41" idx="6"/>
            <a:endCxn id="43" idx="2"/>
          </p:cNvCxnSpPr>
          <p:nvPr/>
        </p:nvCxnSpPr>
        <p:spPr>
          <a:xfrm flipV="1">
            <a:off x="9120336" y="5208770"/>
            <a:ext cx="720080" cy="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2B835EAA-C161-4674-A98B-AE994EBF5DD1}"/>
              </a:ext>
            </a:extLst>
          </p:cNvPr>
          <p:cNvCxnSpPr>
            <a:stCxn id="42" idx="6"/>
          </p:cNvCxnSpPr>
          <p:nvPr/>
        </p:nvCxnSpPr>
        <p:spPr>
          <a:xfrm flipV="1">
            <a:off x="9120336" y="6000858"/>
            <a:ext cx="720080" cy="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D53DA00F-30CA-49B7-86E2-131DBA1D5910}"/>
              </a:ext>
            </a:extLst>
          </p:cNvPr>
          <p:cNvCxnSpPr>
            <a:stCxn id="42" idx="6"/>
            <a:endCxn id="43" idx="3"/>
          </p:cNvCxnSpPr>
          <p:nvPr/>
        </p:nvCxnSpPr>
        <p:spPr>
          <a:xfrm flipV="1">
            <a:off x="9120336" y="5361522"/>
            <a:ext cx="783352" cy="6394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id="{622B651D-D8F8-48D6-8C05-BD2FA1613942}"/>
              </a:ext>
            </a:extLst>
          </p:cNvPr>
          <p:cNvCxnSpPr>
            <a:stCxn id="41" idx="6"/>
          </p:cNvCxnSpPr>
          <p:nvPr/>
        </p:nvCxnSpPr>
        <p:spPr>
          <a:xfrm>
            <a:off x="9120336" y="5208916"/>
            <a:ext cx="783352" cy="639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152">
            <a:extLst>
              <a:ext uri="{FF2B5EF4-FFF2-40B4-BE49-F238E27FC236}">
                <a16:creationId xmlns:a16="http://schemas.microsoft.com/office/drawing/2014/main" id="{4F72483A-D575-4915-B576-BFA3330185EF}"/>
              </a:ext>
            </a:extLst>
          </p:cNvPr>
          <p:cNvSpPr txBox="1"/>
          <p:nvPr/>
        </p:nvSpPr>
        <p:spPr>
          <a:xfrm>
            <a:off x="7032104" y="5187395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0.9</a:t>
            </a:r>
            <a:endParaRPr lang="zh-CN" altLang="en-US" sz="1000" dirty="0"/>
          </a:p>
        </p:txBody>
      </p:sp>
      <p:sp>
        <p:nvSpPr>
          <p:cNvPr id="57" name="TextBox 153">
            <a:extLst>
              <a:ext uri="{FF2B5EF4-FFF2-40B4-BE49-F238E27FC236}">
                <a16:creationId xmlns:a16="http://schemas.microsoft.com/office/drawing/2014/main" id="{896B8CC3-E219-4174-9932-968788DC7F02}"/>
              </a:ext>
            </a:extLst>
          </p:cNvPr>
          <p:cNvSpPr txBox="1"/>
          <p:nvPr/>
        </p:nvSpPr>
        <p:spPr>
          <a:xfrm>
            <a:off x="7032104" y="5752319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0.1</a:t>
            </a:r>
            <a:endParaRPr lang="zh-CN" altLang="en-US" sz="1000" dirty="0"/>
          </a:p>
        </p:txBody>
      </p:sp>
      <p:sp>
        <p:nvSpPr>
          <p:cNvPr id="58" name="TextBox 154">
            <a:extLst>
              <a:ext uri="{FF2B5EF4-FFF2-40B4-BE49-F238E27FC236}">
                <a16:creationId xmlns:a16="http://schemas.microsoft.com/office/drawing/2014/main" id="{624FE459-28D1-440E-81D1-9588EA779681}"/>
              </a:ext>
            </a:extLst>
          </p:cNvPr>
          <p:cNvSpPr txBox="1"/>
          <p:nvPr/>
        </p:nvSpPr>
        <p:spPr>
          <a:xfrm>
            <a:off x="8154162" y="4992893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0.2</a:t>
            </a:r>
            <a:endParaRPr lang="zh-CN" altLang="en-US" sz="1000" dirty="0"/>
          </a:p>
        </p:txBody>
      </p:sp>
      <p:sp>
        <p:nvSpPr>
          <p:cNvPr id="59" name="TextBox 155">
            <a:extLst>
              <a:ext uri="{FF2B5EF4-FFF2-40B4-BE49-F238E27FC236}">
                <a16:creationId xmlns:a16="http://schemas.microsoft.com/office/drawing/2014/main" id="{F14B60D9-8665-4C43-B98B-F7FCAC3FCB62}"/>
              </a:ext>
            </a:extLst>
          </p:cNvPr>
          <p:cNvSpPr txBox="1"/>
          <p:nvPr/>
        </p:nvSpPr>
        <p:spPr>
          <a:xfrm>
            <a:off x="7896200" y="5280925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0.8</a:t>
            </a:r>
            <a:endParaRPr lang="zh-CN" altLang="en-US" sz="1000" dirty="0"/>
          </a:p>
        </p:txBody>
      </p:sp>
      <p:sp>
        <p:nvSpPr>
          <p:cNvPr id="60" name="TextBox 156">
            <a:extLst>
              <a:ext uri="{FF2B5EF4-FFF2-40B4-BE49-F238E27FC236}">
                <a16:creationId xmlns:a16="http://schemas.microsoft.com/office/drawing/2014/main" id="{FDEB907A-5C04-4E9E-97F2-90F930F9B539}"/>
              </a:ext>
            </a:extLst>
          </p:cNvPr>
          <p:cNvSpPr txBox="1"/>
          <p:nvPr/>
        </p:nvSpPr>
        <p:spPr>
          <a:xfrm>
            <a:off x="7896200" y="5682776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0.6</a:t>
            </a:r>
            <a:endParaRPr lang="zh-CN" altLang="en-US" sz="1000" dirty="0"/>
          </a:p>
        </p:txBody>
      </p:sp>
      <p:sp>
        <p:nvSpPr>
          <p:cNvPr id="61" name="TextBox 157">
            <a:extLst>
              <a:ext uri="{FF2B5EF4-FFF2-40B4-BE49-F238E27FC236}">
                <a16:creationId xmlns:a16="http://schemas.microsoft.com/office/drawing/2014/main" id="{28966277-E156-4171-900C-E3BCFE49443B}"/>
              </a:ext>
            </a:extLst>
          </p:cNvPr>
          <p:cNvSpPr txBox="1"/>
          <p:nvPr/>
        </p:nvSpPr>
        <p:spPr>
          <a:xfrm>
            <a:off x="8124092" y="5970808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0.4</a:t>
            </a:r>
            <a:endParaRPr lang="zh-CN" altLang="en-US" sz="1000" dirty="0"/>
          </a:p>
        </p:txBody>
      </p:sp>
      <p:sp>
        <p:nvSpPr>
          <p:cNvPr id="62" name="TextBox 158">
            <a:extLst>
              <a:ext uri="{FF2B5EF4-FFF2-40B4-BE49-F238E27FC236}">
                <a16:creationId xmlns:a16="http://schemas.microsoft.com/office/drawing/2014/main" id="{AEA677CE-7FF5-4A66-A71B-7722C1D034AF}"/>
              </a:ext>
            </a:extLst>
          </p:cNvPr>
          <p:cNvSpPr txBox="1"/>
          <p:nvPr/>
        </p:nvSpPr>
        <p:spPr>
          <a:xfrm>
            <a:off x="9306290" y="4992893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0.2</a:t>
            </a:r>
            <a:endParaRPr lang="zh-CN" altLang="en-US" sz="1000" dirty="0"/>
          </a:p>
        </p:txBody>
      </p:sp>
      <p:sp>
        <p:nvSpPr>
          <p:cNvPr id="63" name="TextBox 159">
            <a:extLst>
              <a:ext uri="{FF2B5EF4-FFF2-40B4-BE49-F238E27FC236}">
                <a16:creationId xmlns:a16="http://schemas.microsoft.com/office/drawing/2014/main" id="{EBB94644-B30C-4CFB-B318-64531E06D3A8}"/>
              </a:ext>
            </a:extLst>
          </p:cNvPr>
          <p:cNvSpPr txBox="1"/>
          <p:nvPr/>
        </p:nvSpPr>
        <p:spPr>
          <a:xfrm>
            <a:off x="9048328" y="5280925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0.8</a:t>
            </a:r>
            <a:endParaRPr lang="zh-CN" altLang="en-US" sz="1000" dirty="0"/>
          </a:p>
        </p:txBody>
      </p:sp>
      <p:sp>
        <p:nvSpPr>
          <p:cNvPr id="64" name="TextBox 160">
            <a:extLst>
              <a:ext uri="{FF2B5EF4-FFF2-40B4-BE49-F238E27FC236}">
                <a16:creationId xmlns:a16="http://schemas.microsoft.com/office/drawing/2014/main" id="{3B53D447-ED8D-451A-B84D-25F4B3A64472}"/>
              </a:ext>
            </a:extLst>
          </p:cNvPr>
          <p:cNvSpPr txBox="1"/>
          <p:nvPr/>
        </p:nvSpPr>
        <p:spPr>
          <a:xfrm>
            <a:off x="9048328" y="5682776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0.6</a:t>
            </a:r>
            <a:endParaRPr lang="zh-CN" altLang="en-US" sz="1000" dirty="0"/>
          </a:p>
        </p:txBody>
      </p:sp>
      <p:sp>
        <p:nvSpPr>
          <p:cNvPr id="65" name="TextBox 161">
            <a:extLst>
              <a:ext uri="{FF2B5EF4-FFF2-40B4-BE49-F238E27FC236}">
                <a16:creationId xmlns:a16="http://schemas.microsoft.com/office/drawing/2014/main" id="{4338CFD8-24D6-4E68-9774-AFCAE93768C9}"/>
              </a:ext>
            </a:extLst>
          </p:cNvPr>
          <p:cNvSpPr txBox="1"/>
          <p:nvPr/>
        </p:nvSpPr>
        <p:spPr>
          <a:xfrm>
            <a:off x="9276220" y="5970808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0.4</a:t>
            </a:r>
            <a:endParaRPr lang="zh-CN" altLang="en-US" sz="1000" dirty="0"/>
          </a:p>
        </p:txBody>
      </p:sp>
      <p:sp>
        <p:nvSpPr>
          <p:cNvPr id="66" name="TextBox 162">
            <a:extLst>
              <a:ext uri="{FF2B5EF4-FFF2-40B4-BE49-F238E27FC236}">
                <a16:creationId xmlns:a16="http://schemas.microsoft.com/office/drawing/2014/main" id="{7882764D-A4E7-4F8F-A769-4BDD74D3CC0C}"/>
              </a:ext>
            </a:extLst>
          </p:cNvPr>
          <p:cNvSpPr txBox="1"/>
          <p:nvPr/>
        </p:nvSpPr>
        <p:spPr>
          <a:xfrm>
            <a:off x="7350350" y="4598264"/>
            <a:ext cx="3257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/>
              <a:t>People              like              books</a:t>
            </a:r>
            <a:endParaRPr lang="zh-CN" altLang="en-US" i="1" dirty="0"/>
          </a:p>
        </p:txBody>
      </p:sp>
      <p:graphicFrame>
        <p:nvGraphicFramePr>
          <p:cNvPr id="67" name="表格 66">
            <a:extLst>
              <a:ext uri="{FF2B5EF4-FFF2-40B4-BE49-F238E27FC236}">
                <a16:creationId xmlns:a16="http://schemas.microsoft.com/office/drawing/2014/main" id="{7A65BC9D-F8D7-44A5-85CA-0B7BC08FFF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219342"/>
              </p:ext>
            </p:extLst>
          </p:nvPr>
        </p:nvGraphicFramePr>
        <p:xfrm>
          <a:off x="1903897" y="5850175"/>
          <a:ext cx="1728192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0.9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0.18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0.432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713"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0.1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0.72</a:t>
                      </a:r>
                      <a:endParaRPr lang="en-US" altLang="zh-CN" sz="1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0.288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8" name="表格 67">
            <a:extLst>
              <a:ext uri="{FF2B5EF4-FFF2-40B4-BE49-F238E27FC236}">
                <a16:creationId xmlns:a16="http://schemas.microsoft.com/office/drawing/2014/main" id="{0D9805D7-0C73-403E-BA4A-69E654E581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28982"/>
              </p:ext>
            </p:extLst>
          </p:nvPr>
        </p:nvGraphicFramePr>
        <p:xfrm>
          <a:off x="1903897" y="4788761"/>
          <a:ext cx="1728192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4286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0.9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0.18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0.18</a:t>
                      </a:r>
                      <a:r>
                        <a:rPr lang="zh-CN" altLang="en-US" sz="1000" b="0" dirty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0.2</a:t>
                      </a:r>
                    </a:p>
                    <a:p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0.72</a:t>
                      </a:r>
                      <a:r>
                        <a:rPr lang="zh-CN" altLang="en-US" sz="1000" b="0" dirty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0.6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713"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0.1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0.72</a:t>
                      </a:r>
                      <a:endParaRPr lang="en-US" altLang="zh-CN" sz="1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0.18</a:t>
                      </a:r>
                      <a:r>
                        <a:rPr lang="zh-CN" altLang="en-US" sz="1000" b="0" dirty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0.8</a:t>
                      </a:r>
                    </a:p>
                    <a:p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0.72</a:t>
                      </a:r>
                      <a:r>
                        <a:rPr lang="zh-CN" altLang="en-US" sz="1000" b="0" dirty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9" name="表格 68">
            <a:extLst>
              <a:ext uri="{FF2B5EF4-FFF2-40B4-BE49-F238E27FC236}">
                <a16:creationId xmlns:a16="http://schemas.microsoft.com/office/drawing/2014/main" id="{B846510C-473E-4C21-BDD5-2C49B436E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371310"/>
              </p:ext>
            </p:extLst>
          </p:nvPr>
        </p:nvGraphicFramePr>
        <p:xfrm>
          <a:off x="4360900" y="4793007"/>
          <a:ext cx="155962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9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4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NN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VB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NN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VB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0" name="表格 69">
            <a:extLst>
              <a:ext uri="{FF2B5EF4-FFF2-40B4-BE49-F238E27FC236}">
                <a16:creationId xmlns:a16="http://schemas.microsoft.com/office/drawing/2014/main" id="{25B7CAD0-C629-4CCE-871A-86C480741C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541000"/>
              </p:ext>
            </p:extLst>
          </p:nvPr>
        </p:nvGraphicFramePr>
        <p:xfrm>
          <a:off x="1920548" y="3081155"/>
          <a:ext cx="1728191" cy="663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92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0.9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24"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0.1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3" name="表格 72">
            <a:extLst>
              <a:ext uri="{FF2B5EF4-FFF2-40B4-BE49-F238E27FC236}">
                <a16:creationId xmlns:a16="http://schemas.microsoft.com/office/drawing/2014/main" id="{D76614D9-7CB5-4D57-8361-8829EB543A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589801"/>
              </p:ext>
            </p:extLst>
          </p:nvPr>
        </p:nvGraphicFramePr>
        <p:xfrm>
          <a:off x="4360904" y="3085401"/>
          <a:ext cx="1571352" cy="663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7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37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92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2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4" name="表格 73">
            <a:extLst>
              <a:ext uri="{FF2B5EF4-FFF2-40B4-BE49-F238E27FC236}">
                <a16:creationId xmlns:a16="http://schemas.microsoft.com/office/drawing/2014/main" id="{77F93937-CD2F-48E6-BAB9-7B1CD7A7D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857789"/>
              </p:ext>
            </p:extLst>
          </p:nvPr>
        </p:nvGraphicFramePr>
        <p:xfrm>
          <a:off x="1903898" y="3852657"/>
          <a:ext cx="1728193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4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4286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0.9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0.9</a:t>
                      </a:r>
                      <a:r>
                        <a:rPr lang="zh-CN" altLang="en-US" sz="1000" b="0" dirty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0.2</a:t>
                      </a:r>
                    </a:p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0.1</a:t>
                      </a:r>
                      <a:r>
                        <a:rPr lang="zh-CN" altLang="en-US" sz="1000" b="0" dirty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0.6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713"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0.1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0.9</a:t>
                      </a:r>
                      <a:r>
                        <a:rPr lang="zh-CN" altLang="en-US" sz="1000" b="0" dirty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0.8</a:t>
                      </a:r>
                    </a:p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0.1</a:t>
                      </a:r>
                      <a:r>
                        <a:rPr lang="zh-CN" altLang="en-US" sz="1000" b="0" dirty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5" name="表格 74">
            <a:extLst>
              <a:ext uri="{FF2B5EF4-FFF2-40B4-BE49-F238E27FC236}">
                <a16:creationId xmlns:a16="http://schemas.microsoft.com/office/drawing/2014/main" id="{36AB0DD6-F33C-4C5A-804F-C945EBC142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933355"/>
              </p:ext>
            </p:extLst>
          </p:nvPr>
        </p:nvGraphicFramePr>
        <p:xfrm>
          <a:off x="4360904" y="3856903"/>
          <a:ext cx="1559625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9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4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NN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NN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6" name="表格 75">
            <a:extLst>
              <a:ext uri="{FF2B5EF4-FFF2-40B4-BE49-F238E27FC236}">
                <a16:creationId xmlns:a16="http://schemas.microsoft.com/office/drawing/2014/main" id="{043A80D6-8608-4BEC-868C-139BDA7B6C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254372"/>
              </p:ext>
            </p:extLst>
          </p:nvPr>
        </p:nvGraphicFramePr>
        <p:xfrm>
          <a:off x="4376540" y="5761399"/>
          <a:ext cx="155962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9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4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zh-CN" altLang="en-US" sz="10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NN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VB</a:t>
                      </a:r>
                      <a:endParaRPr lang="zh-CN" altLang="en-US" sz="1000" b="0" dirty="0">
                        <a:solidFill>
                          <a:srgbClr val="FF0000"/>
                        </a:solidFill>
                      </a:endParaRPr>
                    </a:p>
                    <a:p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NN</a:t>
                      </a:r>
                      <a:endParaRPr lang="zh-CN" altLang="en-US" sz="1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VB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7" name="灯片编号占位符 76">
            <a:extLst>
              <a:ext uri="{FF2B5EF4-FFF2-40B4-BE49-F238E27FC236}">
                <a16:creationId xmlns:a16="http://schemas.microsoft.com/office/drawing/2014/main" id="{009C6FAB-3DA3-43F1-A5BF-8ED2C279E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40</a:t>
            </a:fld>
            <a:endParaRPr lang="zh-CN" altLang="en-US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4C12063C-78F2-A946-B5FA-626FBF929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FDA24DEB-8817-0D4D-A968-2803F97F00C4}"/>
              </a:ext>
            </a:extLst>
          </p:cNvPr>
          <p:cNvCxnSpPr>
            <a:cxnSpLocks/>
          </p:cNvCxnSpPr>
          <p:nvPr/>
        </p:nvCxnSpPr>
        <p:spPr>
          <a:xfrm flipH="1" flipV="1">
            <a:off x="4599495" y="5977801"/>
            <a:ext cx="304149" cy="30942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1C39518F-B266-1A40-919C-19D2AF34B767}"/>
              </a:ext>
            </a:extLst>
          </p:cNvPr>
          <p:cNvCxnSpPr>
            <a:cxnSpLocks/>
          </p:cNvCxnSpPr>
          <p:nvPr/>
        </p:nvCxnSpPr>
        <p:spPr>
          <a:xfrm flipH="1">
            <a:off x="5261157" y="6009164"/>
            <a:ext cx="250808" cy="27806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矩形 5">
            <a:extLst>
              <a:ext uri="{FF2B5EF4-FFF2-40B4-BE49-F238E27FC236}">
                <a16:creationId xmlns:a16="http://schemas.microsoft.com/office/drawing/2014/main" id="{EC2FBFE6-D0C7-F04D-9C6C-E28907C7E98A}"/>
              </a:ext>
            </a:extLst>
          </p:cNvPr>
          <p:cNvSpPr/>
          <p:nvPr/>
        </p:nvSpPr>
        <p:spPr>
          <a:xfrm>
            <a:off x="293447" y="192600"/>
            <a:ext cx="7081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Hidden Markov Models</a:t>
            </a:r>
          </a:p>
        </p:txBody>
      </p:sp>
    </p:spTree>
    <p:extLst>
      <p:ext uri="{BB962C8B-B14F-4D97-AF65-F5344CB8AC3E}">
        <p14:creationId xmlns:p14="http://schemas.microsoft.com/office/powerpoint/2010/main" val="16530826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1117998" y="1243086"/>
                <a:ext cx="9048674" cy="4611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Time</a:t>
                </a:r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：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/>
                          </a:rPr>
                          <m:t>|</m:t>
                        </m:r>
                        <m:r>
                          <a:rPr lang="en-US" altLang="zh-CN" sz="2400" i="1">
                            <a:latin typeface="Cambria Math"/>
                          </a:rPr>
                          <m:t>𝐿</m:t>
                        </m:r>
                        <m:r>
                          <a:rPr lang="en-US" altLang="zh-CN" sz="2400" i="1">
                            <a:latin typeface="Cambria Math"/>
                          </a:rPr>
                          <m:t>|</m:t>
                        </m:r>
                      </m:e>
                      <m:sup>
                        <m:r>
                          <a:rPr lang="en-US" altLang="zh-CN" sz="24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) </a:t>
                </a:r>
                <a:r>
                  <a:rPr lang="en-US" altLang="zh-CN" sz="2400" dirty="0">
                    <a:sym typeface="Wingdings" pitchFamily="2" charset="2"/>
                  </a:rPr>
                  <a:t>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O(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  <a:sym typeface="Wingdings" pitchFamily="2" charset="2"/>
                      </a:rPr>
                      <m:t>𝑛</m:t>
                    </m:r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/>
                            <a:sym typeface="Wingdings" pitchFamily="2" charset="2"/>
                          </a:rPr>
                          <m:t>|</m:t>
                        </m:r>
                        <m:r>
                          <a:rPr lang="en-US" altLang="zh-CN" sz="2400" i="1">
                            <a:latin typeface="Cambria Math"/>
                            <a:sym typeface="Wingdings" pitchFamily="2" charset="2"/>
                          </a:rPr>
                          <m:t>𝐿</m:t>
                        </m:r>
                        <m:r>
                          <a:rPr lang="en-US" altLang="zh-CN" sz="2400" i="1">
                            <a:latin typeface="Cambria Math"/>
                            <a:sym typeface="Wingdings" pitchFamily="2" charset="2"/>
                          </a:rPr>
                          <m:t>|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)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Space (two  </a:t>
                </a:r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𝐿∗𝑛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tables):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tb: the probability table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bp: the “back pointer”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Algorithms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-- building table  (Viterbi)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-- finding tag sequence (back tracking)</a:t>
                </a:r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998" y="1243086"/>
                <a:ext cx="9048674" cy="4611968"/>
              </a:xfrm>
              <a:prstGeom prst="rect">
                <a:avLst/>
              </a:prstGeom>
              <a:blipFill>
                <a:blip r:embed="rId3"/>
                <a:stretch>
                  <a:fillRect l="-84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45ABCA0-5160-4E04-8432-EC89DF871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41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AC2D81-C4B7-A444-A9F4-F4557C54E1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  <p:sp>
        <p:nvSpPr>
          <p:cNvPr id="8" name="矩形 5">
            <a:extLst>
              <a:ext uri="{FF2B5EF4-FFF2-40B4-BE49-F238E27FC236}">
                <a16:creationId xmlns:a16="http://schemas.microsoft.com/office/drawing/2014/main" id="{9424AADB-6B1E-334E-AE86-1D27D926E1B3}"/>
              </a:ext>
            </a:extLst>
          </p:cNvPr>
          <p:cNvSpPr/>
          <p:nvPr/>
        </p:nvSpPr>
        <p:spPr>
          <a:xfrm>
            <a:off x="293447" y="192600"/>
            <a:ext cx="7081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Hidden Markov Models</a:t>
            </a:r>
          </a:p>
        </p:txBody>
      </p:sp>
    </p:spTree>
    <p:extLst>
      <p:ext uri="{BB962C8B-B14F-4D97-AF65-F5344CB8AC3E}">
        <p14:creationId xmlns:p14="http://schemas.microsoft.com/office/powerpoint/2010/main" val="8166601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43701" y="161823"/>
            <a:ext cx="30514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882304" y="1030072"/>
            <a:ext cx="7734810" cy="4805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7.1 Structured</a:t>
            </a:r>
            <a:r>
              <a:rPr lang="zh-CN" altLang="en-US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Prediction</a:t>
            </a:r>
            <a:r>
              <a:rPr lang="zh-CN" altLang="en-US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and</a:t>
            </a:r>
            <a:r>
              <a:rPr lang="zh-CN" altLang="en-US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Sequence Labelling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7.2 Hidden Markov Models</a:t>
            </a:r>
            <a:r>
              <a:rPr lang="zh-CN" altLang="en-US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——</a:t>
            </a:r>
            <a:r>
              <a:rPr lang="zh-CN" altLang="en-US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Generative</a:t>
            </a:r>
            <a:r>
              <a:rPr lang="zh-CN" altLang="en-US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7.2.1 Training Hidden Markov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7.2.2 Decoding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7.3</a:t>
            </a:r>
            <a:r>
              <a:rPr lang="zh-CN" altLang="en-US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Maximum Entropy Markov Models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7.4 Conditional random fields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7.4.1 Global</a:t>
            </a:r>
            <a:r>
              <a:rPr lang="zh-CN" altLang="en-US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7.4.2</a:t>
            </a:r>
            <a:r>
              <a:rPr lang="zh-CN" altLang="en-US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Decoding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7.4.3</a:t>
            </a:r>
            <a:r>
              <a:rPr lang="zh-CN" altLang="en-US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AFB577B-AFCC-4911-965C-E024B15EB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42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C89F96-FAC5-0F48-9AEF-38C087444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758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43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19078" y="226525"/>
            <a:ext cx="7894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Discriminative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1603862" y="1671068"/>
                <a:ext cx="9246635" cy="39241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Generative Model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Estimate joint probabilities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Examples: HMM</a:t>
                </a: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Discriminative Model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Calculates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/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directly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Examples:</a:t>
                </a:r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MEMM, CRF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Advantage: rich features</a:t>
                </a: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862" y="1671068"/>
                <a:ext cx="9246635" cy="3924151"/>
              </a:xfrm>
              <a:prstGeom prst="rect">
                <a:avLst/>
              </a:prstGeom>
              <a:blipFill>
                <a:blip r:embed="rId2"/>
                <a:stretch>
                  <a:fillRect l="-960" b="-258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7C42B15-EBA5-BF47-BE21-4CB796FC17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195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44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15259" y="192600"/>
            <a:ext cx="7914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Local Trained Discriminative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1446027" y="1543323"/>
                <a:ext cx="9337930" cy="32766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spcAft>
                    <a:spcPts val="1200"/>
                  </a:spcAft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 local model models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separately. </a:t>
                </a:r>
              </a:p>
              <a:p>
                <a:pPr marL="428594" indent="-428594">
                  <a:lnSpc>
                    <a:spcPct val="150000"/>
                  </a:lnSpc>
                  <a:spcAft>
                    <a:spcPts val="1200"/>
                  </a:spcAft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Simplify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|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before parameterization using features.</a:t>
                </a:r>
              </a:p>
              <a:p>
                <a:pPr marL="428594" indent="-428594">
                  <a:lnSpc>
                    <a:spcPct val="150000"/>
                  </a:lnSpc>
                  <a:spcAft>
                    <a:spcPts val="1200"/>
                  </a:spcAft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Factorize the sequence level probability by </a:t>
                </a:r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chain rule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zh-CN" altLang="zh-CN" sz="2400">
                        <a:latin typeface="Cambria Math" panose="02040503050406030204" pitchFamily="18" charset="0"/>
                      </a:rPr>
                      <m:t>≈</m:t>
                    </m:r>
                    <m:nary>
                      <m:naryPr>
                        <m:chr m:val="∏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spcAft>
                    <a:spcPts val="1200"/>
                  </a:spcAft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Modeling target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027" y="1543323"/>
                <a:ext cx="9337930" cy="3276603"/>
              </a:xfrm>
              <a:prstGeom prst="rect">
                <a:avLst/>
              </a:prstGeom>
              <a:blipFill>
                <a:blip r:embed="rId3"/>
                <a:stretch>
                  <a:fillRect l="-814" b="-501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39BE051-68BA-1342-847F-37F3DC9F34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366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45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963958" y="1207174"/>
                <a:ext cx="10264083" cy="42473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spcAft>
                    <a:spcPts val="600"/>
                  </a:spcAft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 log-linear model (</a:t>
                </a:r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maximum entropy Markov model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(MEMM)):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e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acc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−1: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400" dirty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acc>
                                <m:accPr>
                                  <m:chr m:val="⃗"/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zh-CN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: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zh-CN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1: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d>
                                <m:d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zh-CN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400">
                                          <a:latin typeface="Cambria Math" panose="02040503050406030204" pitchFamily="18" charset="0"/>
                                        </a:rPr>
                                        <m:t>θ</m:t>
                                      </m:r>
                                    </m:e>
                                  </m:acc>
                                  <m:r>
                                    <a:rPr lang="en-US" altLang="zh-CN" sz="240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zh-CN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400">
                                          <a:latin typeface="Cambria Math" panose="02040503050406030204" pitchFamily="18" charset="0"/>
                                        </a:rPr>
                                        <m:t>ϕ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zh-CN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CN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′,</m:t>
                                      </m:r>
                                      <m:sSub>
                                        <m:sSubPr>
                                          <m:ctrlPr>
                                            <a:rPr lang="zh-CN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:</m:t>
                                          </m:r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zh-CN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1:</m:t>
                                          </m:r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zh-CN" altLang="zh-CN" sz="2400" dirty="0"/>
              </a:p>
              <a:p>
                <a:pPr marL="885794" lvl="1" indent="-428594">
                  <a:lnSpc>
                    <a:spcPct val="150000"/>
                  </a:lnSpc>
                  <a:spcAft>
                    <a:spcPts val="600"/>
                  </a:spcAft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40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𝜙</m:t>
                        </m:r>
                      </m:e>
                    </m:acc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denotes the feature vector</a:t>
                </a:r>
              </a:p>
              <a:p>
                <a:pPr marL="885794" lvl="1" indent="-428594">
                  <a:lnSpc>
                    <a:spcPct val="150000"/>
                  </a:lnSpc>
                  <a:spcAft>
                    <a:spcPts val="600"/>
                  </a:spcAft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𝐿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denotes the set of all possible labels</a:t>
                </a:r>
              </a:p>
              <a:p>
                <a:pPr marL="885794" lvl="1" indent="-428594">
                  <a:lnSpc>
                    <a:spcPct val="150000"/>
                  </a:lnSpc>
                  <a:spcAft>
                    <a:spcPts val="600"/>
                  </a:spcAft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𝜃</m:t>
                        </m:r>
                      </m:e>
                    </m:acc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denotes the parameter vector</a:t>
                </a: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958" y="1207174"/>
                <a:ext cx="10264083" cy="4247381"/>
              </a:xfrm>
              <a:prstGeom prst="rect">
                <a:avLst/>
              </a:prstGeom>
              <a:blipFill>
                <a:blip r:embed="rId3"/>
                <a:stretch>
                  <a:fillRect l="-741" b="-238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5FDED11-85F0-3D45-830C-426D2BFB2D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  <p:sp>
        <p:nvSpPr>
          <p:cNvPr id="7" name="矩形 5">
            <a:extLst>
              <a:ext uri="{FF2B5EF4-FFF2-40B4-BE49-F238E27FC236}">
                <a16:creationId xmlns:a16="http://schemas.microsoft.com/office/drawing/2014/main" id="{A94BBC17-844A-EA4D-8E61-0E78024AFC27}"/>
              </a:ext>
            </a:extLst>
          </p:cNvPr>
          <p:cNvSpPr/>
          <p:nvPr/>
        </p:nvSpPr>
        <p:spPr>
          <a:xfrm>
            <a:off x="215259" y="192600"/>
            <a:ext cx="7914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Local Trained Discriminative Model</a:t>
            </a:r>
          </a:p>
        </p:txBody>
      </p:sp>
    </p:spTree>
    <p:extLst>
      <p:ext uri="{BB962C8B-B14F-4D97-AF65-F5344CB8AC3E}">
        <p14:creationId xmlns:p14="http://schemas.microsoft.com/office/powerpoint/2010/main" val="28552385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46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43140" y="226525"/>
            <a:ext cx="7661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An Example of Feature Templates</a:t>
            </a:r>
          </a:p>
        </p:txBody>
      </p:sp>
      <p:pic>
        <p:nvPicPr>
          <p:cNvPr id="6" name="图片 5" descr="图片包含 背景图案&#10;&#10;描述已自动生成">
            <a:extLst>
              <a:ext uri="{FF2B5EF4-FFF2-40B4-BE49-F238E27FC236}">
                <a16:creationId xmlns:a16="http://schemas.microsoft.com/office/drawing/2014/main" id="{E078BE65-F747-4D21-B9C2-3D5291EA5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072" y="1070713"/>
            <a:ext cx="8368284" cy="2787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8">
                <a:extLst>
                  <a:ext uri="{FF2B5EF4-FFF2-40B4-BE49-F238E27FC236}">
                    <a16:creationId xmlns:a16="http://schemas.microsoft.com/office/drawing/2014/main" id="{7E4B6C62-4C25-4A3F-9146-10AF29C45AE0}"/>
                  </a:ext>
                </a:extLst>
              </p:cNvPr>
              <p:cNvSpPr/>
              <p:nvPr/>
            </p:nvSpPr>
            <p:spPr>
              <a:xfrm>
                <a:off x="838200" y="3719610"/>
                <a:ext cx="10577626" cy="2775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Note overlapping feature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𝑓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.</a:t>
                </a: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Example</a:t>
                </a:r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- Input: </a:t>
                </a:r>
                <a:r>
                  <a:rPr lang="en-US" altLang="zh-CN" sz="2400" dirty="0">
                    <a:highlight>
                      <a:srgbClr val="FFFF00"/>
                    </a:highlight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man went to the park .</a:t>
                </a:r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- Feature vector for labelling the word </a:t>
                </a:r>
                <a:r>
                  <a:rPr lang="en-US" altLang="zh-CN" sz="2400" dirty="0">
                    <a:highlight>
                      <a:srgbClr val="FFFF00"/>
                    </a:highlight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"park“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with </a:t>
                </a:r>
                <a:r>
                  <a:rPr lang="en-US" altLang="zh-CN" sz="2400" dirty="0">
                    <a:highlight>
                      <a:srgbClr val="FFFF00"/>
                    </a:highlight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"NN"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</a:t>
                </a:r>
              </a:p>
              <a:p>
                <a:pPr lvl="1"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          </m:t>
                    </m:r>
                    <m:acc>
                      <m:accPr>
                        <m:chr m:val="⃗"/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acc>
                    <m:d>
                      <m:d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altLang="zh-CN" sz="20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𝑁𝑁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= &lt;0,0,…,0,1,,0,…,0,1(</a:t>
                </a:r>
                <a:r>
                  <a:rPr lang="en-US" altLang="zh-CN" sz="2000" dirty="0" err="1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park|NN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),0(</a:t>
                </a:r>
                <a:r>
                  <a:rPr lang="en-US" altLang="zh-CN" sz="2000" dirty="0" err="1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park|VV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),…,0,1,0,…,0,1,0&gt;</a:t>
                </a: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7" name="矩形 8">
                <a:extLst>
                  <a:ext uri="{FF2B5EF4-FFF2-40B4-BE49-F238E27FC236}">
                    <a16:creationId xmlns:a16="http://schemas.microsoft.com/office/drawing/2014/main" id="{7E4B6C62-4C25-4A3F-9146-10AF29C45A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719610"/>
                <a:ext cx="10577626" cy="2775183"/>
              </a:xfrm>
              <a:prstGeom prst="rect">
                <a:avLst/>
              </a:prstGeom>
              <a:blipFill>
                <a:blip r:embed="rId3"/>
                <a:stretch>
                  <a:fillRect l="-839" b="-272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B0E65C0B-8E7E-5049-833E-5BD9B2002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912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47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19077" y="248040"/>
            <a:ext cx="4669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720458" y="1758517"/>
                <a:ext cx="9563386" cy="3967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Local model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⃗"/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exp</m:t>
                            </m:r>
                            <m:d>
                              <m:d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</m:acc>
                                <m: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ϕ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′,</m:t>
                                    </m:r>
                                    <m:sSub>
                                      <m:sSub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: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1: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nary>
                      </m:den>
                    </m:f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Objective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maximum log-likelihood of individual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pairs</a:t>
                </a: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Optimization method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Stochastic gradient descent (SGD). </a:t>
                </a: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58" y="1758517"/>
                <a:ext cx="9563386" cy="3967368"/>
              </a:xfrm>
              <a:prstGeom prst="rect">
                <a:avLst/>
              </a:prstGeom>
              <a:blipFill>
                <a:blip r:embed="rId2"/>
                <a:stretch>
                  <a:fillRect l="-796" b="-255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0E5BDC3-6DD4-764D-9ED1-37DE5713F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DD75138-140E-E541-BB29-F43B90A6206F}"/>
                  </a:ext>
                </a:extLst>
              </p:cNvPr>
              <p:cNvSpPr/>
              <p:nvPr/>
            </p:nvSpPr>
            <p:spPr>
              <a:xfrm>
                <a:off x="7845552" y="1269276"/>
                <a:ext cx="536713" cy="4792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DD75138-140E-E541-BB29-F43B90A620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552" y="1269276"/>
                <a:ext cx="536713" cy="47921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A196808-7048-124F-B2B2-6C63B2A23292}"/>
                  </a:ext>
                </a:extLst>
              </p:cNvPr>
              <p:cNvSpPr/>
              <p:nvPr/>
            </p:nvSpPr>
            <p:spPr>
              <a:xfrm>
                <a:off x="8537980" y="1269276"/>
                <a:ext cx="536713" cy="4792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A196808-7048-124F-B2B2-6C63B2A232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7980" y="1269276"/>
                <a:ext cx="536713" cy="47921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944A4A1-C68D-4C49-A51F-4B7E537A44C6}"/>
                  </a:ext>
                </a:extLst>
              </p:cNvPr>
              <p:cNvSpPr/>
              <p:nvPr/>
            </p:nvSpPr>
            <p:spPr>
              <a:xfrm>
                <a:off x="9746164" y="1263921"/>
                <a:ext cx="536713" cy="4792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944A4A1-C68D-4C49-A51F-4B7E537A44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6164" y="1263921"/>
                <a:ext cx="536713" cy="47921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8F5272D-14DC-0044-88A4-0CB0D1A868D9}"/>
                  </a:ext>
                </a:extLst>
              </p:cNvPr>
              <p:cNvSpPr/>
              <p:nvPr/>
            </p:nvSpPr>
            <p:spPr>
              <a:xfrm>
                <a:off x="11110063" y="1265302"/>
                <a:ext cx="536713" cy="4792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8F5272D-14DC-0044-88A4-0CB0D1A868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0063" y="1265302"/>
                <a:ext cx="536713" cy="479216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4287495-9794-BA43-BA51-CE47D051F30B}"/>
                  </a:ext>
                </a:extLst>
              </p:cNvPr>
              <p:cNvSpPr/>
              <p:nvPr/>
            </p:nvSpPr>
            <p:spPr>
              <a:xfrm>
                <a:off x="7845552" y="2078162"/>
                <a:ext cx="536713" cy="4792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4287495-9794-BA43-BA51-CE47D051F3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552" y="2078162"/>
                <a:ext cx="536713" cy="479216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122479C-F59A-5745-829B-DD9541CE6505}"/>
                  </a:ext>
                </a:extLst>
              </p:cNvPr>
              <p:cNvSpPr/>
              <p:nvPr/>
            </p:nvSpPr>
            <p:spPr>
              <a:xfrm>
                <a:off x="8537979" y="2071860"/>
                <a:ext cx="536713" cy="4792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122479C-F59A-5745-829B-DD9541CE6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7979" y="2071860"/>
                <a:ext cx="536713" cy="479216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4F588D4-2184-DB4D-A489-F02EB781111C}"/>
                  </a:ext>
                </a:extLst>
              </p:cNvPr>
              <p:cNvSpPr/>
              <p:nvPr/>
            </p:nvSpPr>
            <p:spPr>
              <a:xfrm>
                <a:off x="9477807" y="2071860"/>
                <a:ext cx="536713" cy="4792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4F588D4-2184-DB4D-A489-F02EB78111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7807" y="2071860"/>
                <a:ext cx="536713" cy="479216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9A7DAE3-A238-1B4C-97EB-BE2B09891B4E}"/>
                  </a:ext>
                </a:extLst>
              </p:cNvPr>
              <p:cNvSpPr/>
              <p:nvPr/>
            </p:nvSpPr>
            <p:spPr>
              <a:xfrm>
                <a:off x="10182368" y="2071860"/>
                <a:ext cx="536713" cy="479216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9A7DAE3-A238-1B4C-97EB-BE2B09891B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2368" y="2071860"/>
                <a:ext cx="536713" cy="479216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FF8698E5-83AB-B647-A4AF-CB1C0630E55D}"/>
                  </a:ext>
                </a:extLst>
              </p:cNvPr>
              <p:cNvSpPr/>
              <p:nvPr/>
            </p:nvSpPr>
            <p:spPr>
              <a:xfrm>
                <a:off x="11110062" y="2071860"/>
                <a:ext cx="536713" cy="4792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FF8698E5-83AB-B647-A4AF-CB1C0630E5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0062" y="2071860"/>
                <a:ext cx="536713" cy="479216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D37C4C0-21B8-044F-BCF1-9DD43BC8FC07}"/>
                  </a:ext>
                </a:extLst>
              </p:cNvPr>
              <p:cNvSpPr txBox="1"/>
              <p:nvPr/>
            </p:nvSpPr>
            <p:spPr>
              <a:xfrm>
                <a:off x="9296516" y="1353612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D37C4C0-21B8-044F-BCF1-9DD43BC8F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516" y="1353612"/>
                <a:ext cx="259686" cy="276999"/>
              </a:xfrm>
              <a:prstGeom prst="rect">
                <a:avLst/>
              </a:prstGeom>
              <a:blipFill>
                <a:blip r:embed="rId13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A4B0249-1311-804E-9A58-DD32DCF38178}"/>
                  </a:ext>
                </a:extLst>
              </p:cNvPr>
              <p:cNvSpPr txBox="1"/>
              <p:nvPr/>
            </p:nvSpPr>
            <p:spPr>
              <a:xfrm>
                <a:off x="10551234" y="1353612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A4B0249-1311-804E-9A58-DD32DCF38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1234" y="1353612"/>
                <a:ext cx="259686" cy="276999"/>
              </a:xfrm>
              <a:prstGeom prst="rect">
                <a:avLst/>
              </a:prstGeom>
              <a:blipFill>
                <a:blip r:embed="rId14"/>
                <a:stretch>
                  <a:fillRect l="-4545" r="-454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87F7B0E-75DC-D140-880D-E4B79293B32E}"/>
                  </a:ext>
                </a:extLst>
              </p:cNvPr>
              <p:cNvSpPr txBox="1"/>
              <p:nvPr/>
            </p:nvSpPr>
            <p:spPr>
              <a:xfrm>
                <a:off x="10782213" y="2172968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87F7B0E-75DC-D140-880D-E4B79293B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2213" y="2172968"/>
                <a:ext cx="259686" cy="276999"/>
              </a:xfrm>
              <a:prstGeom prst="rect">
                <a:avLst/>
              </a:prstGeom>
              <a:blipFill>
                <a:blip r:embed="rId15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9F37F4E-5C80-2645-9805-3701DDCBB885}"/>
                  </a:ext>
                </a:extLst>
              </p:cNvPr>
              <p:cNvSpPr txBox="1"/>
              <p:nvPr/>
            </p:nvSpPr>
            <p:spPr>
              <a:xfrm>
                <a:off x="9133319" y="2172967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9F37F4E-5C80-2645-9805-3701DDCBB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3319" y="2172967"/>
                <a:ext cx="259686" cy="276999"/>
              </a:xfrm>
              <a:prstGeom prst="rect">
                <a:avLst/>
              </a:prstGeom>
              <a:blipFill>
                <a:blip r:embed="rId15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0144F2A3-7258-304D-B57D-EEA01E2C7CF3}"/>
              </a:ext>
            </a:extLst>
          </p:cNvPr>
          <p:cNvGrpSpPr/>
          <p:nvPr/>
        </p:nvGrpSpPr>
        <p:grpSpPr>
          <a:xfrm>
            <a:off x="7669939" y="1132115"/>
            <a:ext cx="4190495" cy="1505520"/>
            <a:chOff x="5310787" y="894371"/>
            <a:chExt cx="4190495" cy="150552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57AFFB-D331-5F42-82CC-09CE8215A93B}"/>
                </a:ext>
              </a:extLst>
            </p:cNvPr>
            <p:cNvSpPr/>
            <p:nvPr/>
          </p:nvSpPr>
          <p:spPr>
            <a:xfrm>
              <a:off x="5310787" y="894371"/>
              <a:ext cx="4190495" cy="7527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9860CCA-2A13-074C-B916-08F717C941BD}"/>
                </a:ext>
              </a:extLst>
            </p:cNvPr>
            <p:cNvSpPr/>
            <p:nvPr/>
          </p:nvSpPr>
          <p:spPr>
            <a:xfrm>
              <a:off x="7019852" y="1647131"/>
              <a:ext cx="1403210" cy="7527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A493923-3D9C-584E-BEDF-0FF1F5D416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t="1" b="47762"/>
            <a:stretch/>
          </p:blipFill>
          <p:spPr>
            <a:xfrm>
              <a:off x="7027440" y="1579011"/>
              <a:ext cx="1389600" cy="972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42648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48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03264" y="222486"/>
            <a:ext cx="74525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Decoding objective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826642" y="1865185"/>
                <a:ext cx="10299062" cy="4127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Global search ——</a:t>
                </a:r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find the highest score: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     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/>
                  <a:t>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/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dirty="0"/>
                      <m:t>	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nary>
                      <m:naryPr>
                        <m:chr m:val="∏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m:rPr>
                        <m:nor/>
                      </m:rPr>
                      <a:rPr lang="en-US" altLang="zh-CN" sz="2400" dirty="0"/>
                      <m:t> </m:t>
                    </m:r>
                  </m:oMath>
                </a14:m>
                <a:endParaRPr lang="en-US" altLang="zh-CN" sz="2400" dirty="0"/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𝐿</m:t>
                        </m:r>
                      </m:e>
                      <m:sup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candidate sequences</a:t>
                </a: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With same Markov assumption, one can leverage the same </a:t>
                </a:r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dynamic programming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principle as HMM decoding</a:t>
                </a: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642" y="1865185"/>
                <a:ext cx="10299062" cy="4127220"/>
              </a:xfrm>
              <a:prstGeom prst="rect">
                <a:avLst/>
              </a:prstGeom>
              <a:blipFill>
                <a:blip r:embed="rId3"/>
                <a:stretch>
                  <a:fillRect l="-86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7CCB297-99BD-EF43-8AC6-36CD6A5B3E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06B37F5-57EC-714B-A39E-7994A8F1B398}"/>
                  </a:ext>
                </a:extLst>
              </p:cNvPr>
              <p:cNvSpPr/>
              <p:nvPr/>
            </p:nvSpPr>
            <p:spPr>
              <a:xfrm>
                <a:off x="7845552" y="1269276"/>
                <a:ext cx="536713" cy="4792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06B37F5-57EC-714B-A39E-7994A8F1B3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552" y="1269276"/>
                <a:ext cx="536713" cy="47921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070DB16-0BD2-2B49-BD34-F35153A290D3}"/>
                  </a:ext>
                </a:extLst>
              </p:cNvPr>
              <p:cNvSpPr/>
              <p:nvPr/>
            </p:nvSpPr>
            <p:spPr>
              <a:xfrm>
                <a:off x="8537980" y="1269276"/>
                <a:ext cx="536713" cy="4792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070DB16-0BD2-2B49-BD34-F35153A290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7980" y="1269276"/>
                <a:ext cx="536713" cy="47921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DF75F44-0F35-F042-B68F-16038A77065E}"/>
                  </a:ext>
                </a:extLst>
              </p:cNvPr>
              <p:cNvSpPr/>
              <p:nvPr/>
            </p:nvSpPr>
            <p:spPr>
              <a:xfrm>
                <a:off x="9746164" y="1263921"/>
                <a:ext cx="536713" cy="4792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DF75F44-0F35-F042-B68F-16038A7706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6164" y="1263921"/>
                <a:ext cx="536713" cy="479216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FBF6B3D3-70D5-3547-B593-EEF296BCEF96}"/>
                  </a:ext>
                </a:extLst>
              </p:cNvPr>
              <p:cNvSpPr/>
              <p:nvPr/>
            </p:nvSpPr>
            <p:spPr>
              <a:xfrm>
                <a:off x="11110063" y="1265302"/>
                <a:ext cx="536713" cy="4792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FBF6B3D3-70D5-3547-B593-EEF296BCEF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0063" y="1265302"/>
                <a:ext cx="536713" cy="479216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9DFA456-DB18-B44B-A96A-E12B0F785E48}"/>
                  </a:ext>
                </a:extLst>
              </p:cNvPr>
              <p:cNvSpPr/>
              <p:nvPr/>
            </p:nvSpPr>
            <p:spPr>
              <a:xfrm>
                <a:off x="7845552" y="2078162"/>
                <a:ext cx="536713" cy="4792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9DFA456-DB18-B44B-A96A-E12B0F785E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552" y="2078162"/>
                <a:ext cx="536713" cy="479216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309AAF6F-6771-FE44-A1AD-08ACC905EF38}"/>
                  </a:ext>
                </a:extLst>
              </p:cNvPr>
              <p:cNvSpPr/>
              <p:nvPr/>
            </p:nvSpPr>
            <p:spPr>
              <a:xfrm>
                <a:off x="8537979" y="2071860"/>
                <a:ext cx="536713" cy="4792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309AAF6F-6771-FE44-A1AD-08ACC905EF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7979" y="2071860"/>
                <a:ext cx="536713" cy="479216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FA090B6C-AA12-DC41-9DCD-C279FB8AB520}"/>
                  </a:ext>
                </a:extLst>
              </p:cNvPr>
              <p:cNvSpPr/>
              <p:nvPr/>
            </p:nvSpPr>
            <p:spPr>
              <a:xfrm>
                <a:off x="9477807" y="2071860"/>
                <a:ext cx="536713" cy="4792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FA090B6C-AA12-DC41-9DCD-C279FB8AB5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7807" y="2071860"/>
                <a:ext cx="536713" cy="479216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615CE45-CD58-D746-AD24-08C76725E1E8}"/>
                  </a:ext>
                </a:extLst>
              </p:cNvPr>
              <p:cNvSpPr/>
              <p:nvPr/>
            </p:nvSpPr>
            <p:spPr>
              <a:xfrm>
                <a:off x="10182368" y="2071860"/>
                <a:ext cx="536713" cy="479216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615CE45-CD58-D746-AD24-08C76725E1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2368" y="2071860"/>
                <a:ext cx="536713" cy="479216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7100DE5-581A-B146-B3A1-A36A628DE4C9}"/>
                  </a:ext>
                </a:extLst>
              </p:cNvPr>
              <p:cNvSpPr/>
              <p:nvPr/>
            </p:nvSpPr>
            <p:spPr>
              <a:xfrm>
                <a:off x="11110062" y="2071860"/>
                <a:ext cx="536713" cy="4792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7100DE5-581A-B146-B3A1-A36A628DE4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0062" y="2071860"/>
                <a:ext cx="536713" cy="479216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BA8A332-CED7-C143-BD7E-08668410E827}"/>
                  </a:ext>
                </a:extLst>
              </p:cNvPr>
              <p:cNvSpPr txBox="1"/>
              <p:nvPr/>
            </p:nvSpPr>
            <p:spPr>
              <a:xfrm>
                <a:off x="9296516" y="1353612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BA8A332-CED7-C143-BD7E-08668410E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516" y="1353612"/>
                <a:ext cx="259686" cy="276999"/>
              </a:xfrm>
              <a:prstGeom prst="rect">
                <a:avLst/>
              </a:prstGeom>
              <a:blipFill>
                <a:blip r:embed="rId14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591F169-3872-0943-9A27-BA0AA2913F53}"/>
                  </a:ext>
                </a:extLst>
              </p:cNvPr>
              <p:cNvSpPr txBox="1"/>
              <p:nvPr/>
            </p:nvSpPr>
            <p:spPr>
              <a:xfrm>
                <a:off x="10551234" y="1353612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591F169-3872-0943-9A27-BA0AA2913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1234" y="1353612"/>
                <a:ext cx="259686" cy="276999"/>
              </a:xfrm>
              <a:prstGeom prst="rect">
                <a:avLst/>
              </a:prstGeom>
              <a:blipFill>
                <a:blip r:embed="rId15"/>
                <a:stretch>
                  <a:fillRect l="-4545" r="-454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0B8B388-ABB5-4C45-BD3E-4C0F962E73A7}"/>
                  </a:ext>
                </a:extLst>
              </p:cNvPr>
              <p:cNvSpPr txBox="1"/>
              <p:nvPr/>
            </p:nvSpPr>
            <p:spPr>
              <a:xfrm>
                <a:off x="10782213" y="2172968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0B8B388-ABB5-4C45-BD3E-4C0F962E7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2213" y="2172968"/>
                <a:ext cx="259686" cy="276999"/>
              </a:xfrm>
              <a:prstGeom prst="rect">
                <a:avLst/>
              </a:prstGeom>
              <a:blipFill>
                <a:blip r:embed="rId16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03ABBA8-D940-B64D-8376-B15A45755DAA}"/>
                  </a:ext>
                </a:extLst>
              </p:cNvPr>
              <p:cNvSpPr txBox="1"/>
              <p:nvPr/>
            </p:nvSpPr>
            <p:spPr>
              <a:xfrm>
                <a:off x="9133319" y="2172967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03ABBA8-D940-B64D-8376-B15A45755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3319" y="2172967"/>
                <a:ext cx="259686" cy="276999"/>
              </a:xfrm>
              <a:prstGeom prst="rect">
                <a:avLst/>
              </a:prstGeom>
              <a:blipFill>
                <a:blip r:embed="rId16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A10E8F17-4142-9343-8861-EF539A877E8B}"/>
              </a:ext>
            </a:extLst>
          </p:cNvPr>
          <p:cNvGrpSpPr/>
          <p:nvPr/>
        </p:nvGrpSpPr>
        <p:grpSpPr>
          <a:xfrm>
            <a:off x="7669939" y="1132115"/>
            <a:ext cx="4190495" cy="1505520"/>
            <a:chOff x="5310787" y="894371"/>
            <a:chExt cx="4190495" cy="150552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EEDF878-11B1-9948-BC20-123B7C2D918A}"/>
                </a:ext>
              </a:extLst>
            </p:cNvPr>
            <p:cNvSpPr/>
            <p:nvPr/>
          </p:nvSpPr>
          <p:spPr>
            <a:xfrm>
              <a:off x="5310787" y="894371"/>
              <a:ext cx="4190495" cy="7527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F26CABB-7130-9B4E-AC09-B16DC721915A}"/>
                </a:ext>
              </a:extLst>
            </p:cNvPr>
            <p:cNvSpPr/>
            <p:nvPr/>
          </p:nvSpPr>
          <p:spPr>
            <a:xfrm>
              <a:off x="7019852" y="1647131"/>
              <a:ext cx="1403210" cy="7527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BD80351-1BDB-034B-9078-66268A5FD1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t="1" b="47762"/>
            <a:stretch/>
          </p:blipFill>
          <p:spPr>
            <a:xfrm>
              <a:off x="7027440" y="1579011"/>
              <a:ext cx="1389600" cy="972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19706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49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345795" y="1492111"/>
                <a:ext cx="10302240" cy="49654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-428594">
                  <a:lnSpc>
                    <a:spcPts val="38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Viterbi Algorithm</a:t>
                </a:r>
              </a:p>
              <a:p>
                <a:pPr marL="885794" lvl="1" indent="-428594">
                  <a:lnSpc>
                    <a:spcPts val="38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Markov assumption (e.g., </a:t>
                </a:r>
                <a:r>
                  <a:rPr lang="en-US" altLang="zh-CN" sz="2400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k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=1)</a:t>
                </a:r>
              </a:p>
              <a:p>
                <a:pPr lvl="2">
                  <a:lnSpc>
                    <a:spcPts val="3800"/>
                  </a:lnSpc>
                  <a:buSzPct val="100000"/>
                </a:pPr>
                <a:r>
                  <a:rPr lang="en-US" altLang="zh-CN" sz="2400" dirty="0"/>
                  <a:t>    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85794" lvl="1" indent="-428594">
                  <a:lnSpc>
                    <a:spcPts val="38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Dynamic programming</a:t>
                </a:r>
              </a:p>
              <a:p>
                <a:pPr marL="1342994" lvl="2" indent="-428594">
                  <a:lnSpc>
                    <a:spcPts val="38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Denote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=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as a tag sequence with the last tag being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𝑡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.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lvl="3">
                  <a:lnSpc>
                    <a:spcPts val="3800"/>
                  </a:lnSpc>
                  <a:buSzPct val="10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=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as the highest scored sequence 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=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.</a:t>
                </a:r>
              </a:p>
              <a:p>
                <a:pPr marL="1257300" lvl="2" indent="-342900">
                  <a:lnSpc>
                    <a:spcPts val="38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=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𝑡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=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𝑡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′</m:t>
                        </m:r>
                      </m:e>
                    </m:d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must contain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=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𝑡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′</m:t>
                        </m:r>
                      </m:e>
                    </m:d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1257300" lvl="2" indent="-342900">
                  <a:lnSpc>
                    <a:spcPts val="38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Thus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𝑇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=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1: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400" i="1" dirty="0">
                  <a:latin typeface="Cambria Math" panose="02040503050406030204" pitchFamily="18" charset="0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914400" lvl="5">
                  <a:lnSpc>
                    <a:spcPts val="3800"/>
                  </a:lnSpc>
                  <a:buSzPct val="100000"/>
                </a:pPr>
                <a:r>
                  <a:rPr lang="en-US" altLang="zh-CN" sz="2400" dirty="0">
                    <a:ea typeface="Palatino" pitchFamily="2" charset="77"/>
                    <a:cs typeface="Calibri Light" panose="020F0302020204030204" pitchFamily="34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𝑎𝑟𝑔𝑚𝑎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∈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𝐿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𝑇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=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𝑡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1: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0" lvl="3">
                  <a:lnSpc>
                    <a:spcPts val="38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                            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 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∈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𝐿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P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1: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i</m:t>
                              </m:r>
                              <m:r>
                                <a:rPr lang="en-US" altLang="zh-CN" sz="240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−1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400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i</m:t>
                                  </m:r>
                                  <m:r>
                                    <a:rPr lang="en-US" altLang="zh-CN" sz="2400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t</m:t>
                                  </m:r>
                                </m:e>
                                <m:sup>
                                  <m:r>
                                    <a:rPr lang="en-US" altLang="zh-CN" sz="2400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1: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∙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𝑃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−1 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1: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)</m:t>
                      </m:r>
                      <m:r>
                        <a:rPr lang="en-US" altLang="zh-CN" sz="2400" i="1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 </m:t>
                      </m:r>
                    </m:oMath>
                  </m:oMathPara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95" y="1492111"/>
                <a:ext cx="10302240" cy="4965462"/>
              </a:xfrm>
              <a:prstGeom prst="rect">
                <a:avLst/>
              </a:prstGeom>
              <a:blipFill>
                <a:blip r:embed="rId2"/>
                <a:stretch>
                  <a:fillRect l="-862" b="-51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5">
            <a:extLst>
              <a:ext uri="{FF2B5EF4-FFF2-40B4-BE49-F238E27FC236}">
                <a16:creationId xmlns:a16="http://schemas.microsoft.com/office/drawing/2014/main" id="{1088CC34-CA27-F24D-9525-030205378D51}"/>
              </a:ext>
            </a:extLst>
          </p:cNvPr>
          <p:cNvSpPr/>
          <p:nvPr/>
        </p:nvSpPr>
        <p:spPr>
          <a:xfrm>
            <a:off x="503264" y="222486"/>
            <a:ext cx="74525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Decoding objective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BFCCE2D7-763B-1240-9223-07C47061795F}"/>
                  </a:ext>
                </a:extLst>
              </p:cNvPr>
              <p:cNvSpPr/>
              <p:nvPr/>
            </p:nvSpPr>
            <p:spPr>
              <a:xfrm>
                <a:off x="7845552" y="1269276"/>
                <a:ext cx="536713" cy="4792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BFCCE2D7-763B-1240-9223-07C4706179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552" y="1269276"/>
                <a:ext cx="536713" cy="47921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390D682-36BF-514D-9856-F7B467D77E73}"/>
                  </a:ext>
                </a:extLst>
              </p:cNvPr>
              <p:cNvSpPr/>
              <p:nvPr/>
            </p:nvSpPr>
            <p:spPr>
              <a:xfrm>
                <a:off x="8537980" y="1269276"/>
                <a:ext cx="536713" cy="4792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390D682-36BF-514D-9856-F7B467D77E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7980" y="1269276"/>
                <a:ext cx="536713" cy="47921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4057CAE-9D4D-3C46-A020-7960180AE21C}"/>
                  </a:ext>
                </a:extLst>
              </p:cNvPr>
              <p:cNvSpPr/>
              <p:nvPr/>
            </p:nvSpPr>
            <p:spPr>
              <a:xfrm>
                <a:off x="9746164" y="1263921"/>
                <a:ext cx="536713" cy="4792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4057CAE-9D4D-3C46-A020-7960180AE2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6164" y="1263921"/>
                <a:ext cx="536713" cy="47921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7EDBA667-E9E3-6A40-BD9E-7BC2BCE7ABBB}"/>
                  </a:ext>
                </a:extLst>
              </p:cNvPr>
              <p:cNvSpPr/>
              <p:nvPr/>
            </p:nvSpPr>
            <p:spPr>
              <a:xfrm>
                <a:off x="11110063" y="1265302"/>
                <a:ext cx="536713" cy="4792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7EDBA667-E9E3-6A40-BD9E-7BC2BCE7AB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0063" y="1265302"/>
                <a:ext cx="536713" cy="47921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A50C63C-ABC8-ED49-B925-DCB8CC80EBB9}"/>
                  </a:ext>
                </a:extLst>
              </p:cNvPr>
              <p:cNvSpPr/>
              <p:nvPr/>
            </p:nvSpPr>
            <p:spPr>
              <a:xfrm>
                <a:off x="7845552" y="2078162"/>
                <a:ext cx="536713" cy="4792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A50C63C-ABC8-ED49-B925-DCB8CC80EB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552" y="2078162"/>
                <a:ext cx="536713" cy="479216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3A408BD-8A75-194F-928B-B839158CFBD8}"/>
                  </a:ext>
                </a:extLst>
              </p:cNvPr>
              <p:cNvSpPr/>
              <p:nvPr/>
            </p:nvSpPr>
            <p:spPr>
              <a:xfrm>
                <a:off x="8537979" y="2071860"/>
                <a:ext cx="536713" cy="4792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3A408BD-8A75-194F-928B-B839158CFB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7979" y="2071860"/>
                <a:ext cx="536713" cy="479216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98C8B39D-6A74-2142-A863-B3BD054FA7E9}"/>
                  </a:ext>
                </a:extLst>
              </p:cNvPr>
              <p:cNvSpPr/>
              <p:nvPr/>
            </p:nvSpPr>
            <p:spPr>
              <a:xfrm>
                <a:off x="9477807" y="2071860"/>
                <a:ext cx="536713" cy="4792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98C8B39D-6A74-2142-A863-B3BD054FA7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7807" y="2071860"/>
                <a:ext cx="536713" cy="479216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F52711C-65C6-3946-928E-02607AC779A4}"/>
                  </a:ext>
                </a:extLst>
              </p:cNvPr>
              <p:cNvSpPr/>
              <p:nvPr/>
            </p:nvSpPr>
            <p:spPr>
              <a:xfrm>
                <a:off x="10182368" y="2071860"/>
                <a:ext cx="536713" cy="479216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F52711C-65C6-3946-928E-02607AC779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2368" y="2071860"/>
                <a:ext cx="536713" cy="479216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6FED67A4-16E1-2345-92A6-F5B7881FE9E6}"/>
                  </a:ext>
                </a:extLst>
              </p:cNvPr>
              <p:cNvSpPr/>
              <p:nvPr/>
            </p:nvSpPr>
            <p:spPr>
              <a:xfrm>
                <a:off x="11110062" y="2071860"/>
                <a:ext cx="536713" cy="4792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6FED67A4-16E1-2345-92A6-F5B7881FE9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0062" y="2071860"/>
                <a:ext cx="536713" cy="479216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D25E9B0-9BF7-784F-82E2-A37301BB82F0}"/>
                  </a:ext>
                </a:extLst>
              </p:cNvPr>
              <p:cNvSpPr txBox="1"/>
              <p:nvPr/>
            </p:nvSpPr>
            <p:spPr>
              <a:xfrm>
                <a:off x="9296516" y="1353612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D25E9B0-9BF7-784F-82E2-A37301BB8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516" y="1353612"/>
                <a:ext cx="259686" cy="276999"/>
              </a:xfrm>
              <a:prstGeom prst="rect">
                <a:avLst/>
              </a:prstGeom>
              <a:blipFill>
                <a:blip r:embed="rId12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AD93FD9-A9F6-1E45-9CEA-F81BF8DA114D}"/>
                  </a:ext>
                </a:extLst>
              </p:cNvPr>
              <p:cNvSpPr txBox="1"/>
              <p:nvPr/>
            </p:nvSpPr>
            <p:spPr>
              <a:xfrm>
                <a:off x="10551234" y="1353612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AD93FD9-A9F6-1E45-9CEA-F81BF8DA1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1234" y="1353612"/>
                <a:ext cx="259686" cy="276999"/>
              </a:xfrm>
              <a:prstGeom prst="rect">
                <a:avLst/>
              </a:prstGeom>
              <a:blipFill>
                <a:blip r:embed="rId13"/>
                <a:stretch>
                  <a:fillRect l="-4545" r="-454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50FE3B8-1B09-454F-AA46-716242D6ECDD}"/>
                  </a:ext>
                </a:extLst>
              </p:cNvPr>
              <p:cNvSpPr txBox="1"/>
              <p:nvPr/>
            </p:nvSpPr>
            <p:spPr>
              <a:xfrm>
                <a:off x="10782213" y="2172968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50FE3B8-1B09-454F-AA46-716242D6E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2213" y="2172968"/>
                <a:ext cx="259686" cy="276999"/>
              </a:xfrm>
              <a:prstGeom prst="rect">
                <a:avLst/>
              </a:prstGeom>
              <a:blipFill>
                <a:blip r:embed="rId14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5223C9E-AE61-2F40-B38A-47DDA8C770C8}"/>
                  </a:ext>
                </a:extLst>
              </p:cNvPr>
              <p:cNvSpPr txBox="1"/>
              <p:nvPr/>
            </p:nvSpPr>
            <p:spPr>
              <a:xfrm>
                <a:off x="9133319" y="2172967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5223C9E-AE61-2F40-B38A-47DDA8C77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3319" y="2172967"/>
                <a:ext cx="259686" cy="276999"/>
              </a:xfrm>
              <a:prstGeom prst="rect">
                <a:avLst/>
              </a:prstGeom>
              <a:blipFill>
                <a:blip r:embed="rId14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16392C1C-2C27-D646-B079-D5EB1D771E6D}"/>
              </a:ext>
            </a:extLst>
          </p:cNvPr>
          <p:cNvGrpSpPr/>
          <p:nvPr/>
        </p:nvGrpSpPr>
        <p:grpSpPr>
          <a:xfrm>
            <a:off x="7669939" y="1132115"/>
            <a:ext cx="4190495" cy="1505520"/>
            <a:chOff x="5310787" y="894371"/>
            <a:chExt cx="4190495" cy="150552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9C230EA-CCC0-C74C-8F60-3AB0787B8398}"/>
                </a:ext>
              </a:extLst>
            </p:cNvPr>
            <p:cNvSpPr/>
            <p:nvPr/>
          </p:nvSpPr>
          <p:spPr>
            <a:xfrm>
              <a:off x="5310787" y="894371"/>
              <a:ext cx="4190495" cy="7527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DD68606-7E86-A74D-A811-B72230B40B93}"/>
                </a:ext>
              </a:extLst>
            </p:cNvPr>
            <p:cNvSpPr/>
            <p:nvPr/>
          </p:nvSpPr>
          <p:spPr>
            <a:xfrm>
              <a:off x="7019852" y="1647131"/>
              <a:ext cx="1403210" cy="7527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0299D0F-93A5-664A-9105-0D73BEC120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t="1" b="47762"/>
            <a:stretch/>
          </p:blipFill>
          <p:spPr>
            <a:xfrm>
              <a:off x="7027440" y="1579011"/>
              <a:ext cx="1389600" cy="97256"/>
            </a:xfrm>
            <a:prstGeom prst="rect">
              <a:avLst/>
            </a:prstGeom>
          </p:spPr>
        </p:pic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0E29ADB5-7C8C-4743-8CEE-A545D3C7CD1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88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43701" y="161823"/>
            <a:ext cx="30514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882304" y="1030072"/>
            <a:ext cx="7734810" cy="4805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7.1 Structured</a:t>
            </a:r>
            <a:r>
              <a:rPr lang="zh-CN" altLang="en-US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Prediction</a:t>
            </a:r>
            <a:r>
              <a:rPr lang="zh-CN" altLang="en-US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and</a:t>
            </a:r>
            <a:r>
              <a:rPr lang="zh-CN" altLang="en-US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Sequence Labelling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7.2 Hidden Markov Models</a:t>
            </a:r>
            <a:r>
              <a:rPr lang="zh-CN" altLang="en-US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——</a:t>
            </a:r>
            <a:r>
              <a:rPr lang="zh-CN" altLang="en-US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Generative</a:t>
            </a:r>
            <a:r>
              <a:rPr lang="zh-CN" altLang="en-US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7.2.1 Training Hidden Markov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7.2.2 Decoding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7.3</a:t>
            </a:r>
            <a:r>
              <a:rPr lang="zh-CN" altLang="en-US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Maximum Entropy Markov Models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7.4 Conditional random fields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7.4.1 Global</a:t>
            </a:r>
            <a:r>
              <a:rPr lang="zh-CN" altLang="en-US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7.4.2</a:t>
            </a:r>
            <a:r>
              <a:rPr lang="zh-CN" altLang="en-US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Decoding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7.4.3</a:t>
            </a:r>
            <a:r>
              <a:rPr lang="zh-CN" altLang="en-US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AFB577B-AFCC-4911-965C-E024B15EB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C89F96-FAC5-0F48-9AEF-38C087444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491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50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43140" y="248039"/>
            <a:ext cx="7543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Decoding</a:t>
            </a:r>
            <a:r>
              <a:rPr lang="zh-CN" altLang="en-US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——</a:t>
            </a:r>
            <a:r>
              <a:rPr lang="zh-CN" altLang="en-US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Viterbi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7FB1BAC8-185B-4008-A918-EEB98155813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17914" y="1940012"/>
              <a:ext cx="10965543" cy="2920365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039467">
                      <a:extLst>
                        <a:ext uri="{9D8B030D-6E8A-4147-A177-3AD203B41FA5}">
                          <a16:colId xmlns:a16="http://schemas.microsoft.com/office/drawing/2014/main" val="1900588149"/>
                        </a:ext>
                      </a:extLst>
                    </a:gridCol>
                    <a:gridCol w="2023388">
                      <a:extLst>
                        <a:ext uri="{9D8B030D-6E8A-4147-A177-3AD203B41FA5}">
                          <a16:colId xmlns:a16="http://schemas.microsoft.com/office/drawing/2014/main" val="3245387698"/>
                        </a:ext>
                      </a:extLst>
                    </a:gridCol>
                    <a:gridCol w="567202">
                      <a:extLst>
                        <a:ext uri="{9D8B030D-6E8A-4147-A177-3AD203B41FA5}">
                          <a16:colId xmlns:a16="http://schemas.microsoft.com/office/drawing/2014/main" val="617244267"/>
                        </a:ext>
                      </a:extLst>
                    </a:gridCol>
                    <a:gridCol w="2189748">
                      <a:extLst>
                        <a:ext uri="{9D8B030D-6E8A-4147-A177-3AD203B41FA5}">
                          <a16:colId xmlns:a16="http://schemas.microsoft.com/office/drawing/2014/main" val="2061737732"/>
                        </a:ext>
                      </a:extLst>
                    </a:gridCol>
                    <a:gridCol w="1715359">
                      <a:extLst>
                        <a:ext uri="{9D8B030D-6E8A-4147-A177-3AD203B41FA5}">
                          <a16:colId xmlns:a16="http://schemas.microsoft.com/office/drawing/2014/main" val="3146225954"/>
                        </a:ext>
                      </a:extLst>
                    </a:gridCol>
                    <a:gridCol w="279972">
                      <a:extLst>
                        <a:ext uri="{9D8B030D-6E8A-4147-A177-3AD203B41FA5}">
                          <a16:colId xmlns:a16="http://schemas.microsoft.com/office/drawing/2014/main" val="3484617214"/>
                        </a:ext>
                      </a:extLst>
                    </a:gridCol>
                    <a:gridCol w="2150407">
                      <a:extLst>
                        <a:ext uri="{9D8B030D-6E8A-4147-A177-3AD203B41FA5}">
                          <a16:colId xmlns:a16="http://schemas.microsoft.com/office/drawing/2014/main" val="95195441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1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2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3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4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5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6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7</a:t>
                          </a:r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79165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1:1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𝑁𝑁</m:t>
                                    </m:r>
                                  </m:e>
                                </m:d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1:2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𝑁𝑁</m:t>
                                    </m:r>
                                  </m:e>
                                </m:d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…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𝑁𝑁</m:t>
                                    </m:r>
                                  </m:e>
                                </m:d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𝑁𝑁</m:t>
                                    </m:r>
                                  </m:e>
                                </m:d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…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𝑁𝑁</m:t>
                                    </m:r>
                                  </m:e>
                                </m:d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93559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1:1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𝑉𝑉</m:t>
                                    </m:r>
                                  </m:e>
                                </m:d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1:2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𝑉𝑉</m:t>
                                    </m:r>
                                  </m:e>
                                </m:d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…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VV</m:t>
                                    </m:r>
                                  </m:e>
                                </m:d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VV</m:t>
                                    </m:r>
                                  </m:e>
                                </m:d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…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VV</m:t>
                                    </m:r>
                                  </m:e>
                                </m:d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26226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  <a:endParaRPr lang="zh-CN" altLang="en-US" sz="2000" dirty="0"/>
                        </a:p>
                        <a:p>
                          <a:pPr algn="ctr"/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  <a:endParaRPr lang="zh-CN" altLang="en-US" sz="2000" dirty="0"/>
                        </a:p>
                        <a:p>
                          <a:pPr algn="ctr"/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  <a:endParaRPr lang="zh-CN" altLang="en-US" sz="2000" dirty="0"/>
                        </a:p>
                        <a:p>
                          <a:pPr algn="ctr"/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  <a:endParaRPr lang="zh-CN" altLang="en-US" sz="2000" dirty="0"/>
                        </a:p>
                        <a:p>
                          <a:pPr algn="ctr"/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  <a:endParaRPr lang="zh-CN" altLang="en-US" sz="2000" dirty="0"/>
                        </a:p>
                        <a:p>
                          <a:pPr algn="ctr"/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5851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1:1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𝐴𝐷</m:t>
                                    </m:r>
                                  </m:e>
                                </m:d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1:2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AD</m:t>
                                    </m:r>
                                  </m:e>
                                </m:d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…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𝐴𝐷</m:t>
                                    </m:r>
                                  </m:e>
                                </m:d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𝐴𝐷</m:t>
                                    </m:r>
                                  </m:e>
                                </m:d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…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AD</m:t>
                                    </m:r>
                                  </m:e>
                                </m:d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629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7FB1BAC8-185B-4008-A918-EEB98155813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8863493"/>
                  </p:ext>
                </p:extLst>
              </p:nvPr>
            </p:nvGraphicFramePr>
            <p:xfrm>
              <a:off x="917914" y="1940012"/>
              <a:ext cx="10965543" cy="2922651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039467">
                      <a:extLst>
                        <a:ext uri="{9D8B030D-6E8A-4147-A177-3AD203B41FA5}">
                          <a16:colId xmlns:a16="http://schemas.microsoft.com/office/drawing/2014/main" val="1900588149"/>
                        </a:ext>
                      </a:extLst>
                    </a:gridCol>
                    <a:gridCol w="2023388">
                      <a:extLst>
                        <a:ext uri="{9D8B030D-6E8A-4147-A177-3AD203B41FA5}">
                          <a16:colId xmlns:a16="http://schemas.microsoft.com/office/drawing/2014/main" val="3245387698"/>
                        </a:ext>
                      </a:extLst>
                    </a:gridCol>
                    <a:gridCol w="567202">
                      <a:extLst>
                        <a:ext uri="{9D8B030D-6E8A-4147-A177-3AD203B41FA5}">
                          <a16:colId xmlns:a16="http://schemas.microsoft.com/office/drawing/2014/main" val="617244267"/>
                        </a:ext>
                      </a:extLst>
                    </a:gridCol>
                    <a:gridCol w="2189748">
                      <a:extLst>
                        <a:ext uri="{9D8B030D-6E8A-4147-A177-3AD203B41FA5}">
                          <a16:colId xmlns:a16="http://schemas.microsoft.com/office/drawing/2014/main" val="2061737732"/>
                        </a:ext>
                      </a:extLst>
                    </a:gridCol>
                    <a:gridCol w="1715359">
                      <a:extLst>
                        <a:ext uri="{9D8B030D-6E8A-4147-A177-3AD203B41FA5}">
                          <a16:colId xmlns:a16="http://schemas.microsoft.com/office/drawing/2014/main" val="3146225954"/>
                        </a:ext>
                      </a:extLst>
                    </a:gridCol>
                    <a:gridCol w="279972">
                      <a:extLst>
                        <a:ext uri="{9D8B030D-6E8A-4147-A177-3AD203B41FA5}">
                          <a16:colId xmlns:a16="http://schemas.microsoft.com/office/drawing/2014/main" val="3484617214"/>
                        </a:ext>
                      </a:extLst>
                    </a:gridCol>
                    <a:gridCol w="2150407">
                      <a:extLst>
                        <a:ext uri="{9D8B030D-6E8A-4147-A177-3AD203B41FA5}">
                          <a16:colId xmlns:a16="http://schemas.microsoft.com/office/drawing/2014/main" val="951954419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1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2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3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4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5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6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7</a:t>
                          </a:r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7916521"/>
                      </a:ext>
                    </a:extLst>
                  </a:tr>
                  <a:tr h="40525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99" t="-104478" r="-438507" b="-5432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4478" r="-342470" b="-5432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…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11978" t="-104478" r="-190808" b="-5432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97163" t="-104478" r="-142908" b="-5432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…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410198" t="-104478" r="-1133" b="-5432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9355979"/>
                      </a:ext>
                    </a:extLst>
                  </a:tr>
                  <a:tr h="40525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99" t="-207576" r="-438507" b="-45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7576" r="-342470" b="-45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…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11978" t="-207576" r="-190808" b="-45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97163" t="-207576" r="-142908" b="-45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…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410198" t="-207576" r="-1133" b="-4515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2622655"/>
                      </a:ext>
                    </a:extLst>
                  </a:tr>
                  <a:tr h="1310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  <a:endParaRPr lang="zh-CN" altLang="en-US" sz="2000" dirty="0"/>
                        </a:p>
                        <a:p>
                          <a:pPr algn="ctr"/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  <a:endParaRPr lang="zh-CN" altLang="en-US" sz="2000" dirty="0"/>
                        </a:p>
                        <a:p>
                          <a:pPr algn="ctr"/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  <a:endParaRPr lang="zh-CN" altLang="en-US" sz="2000" dirty="0"/>
                        </a:p>
                        <a:p>
                          <a:pPr algn="ctr"/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  <a:endParaRPr lang="zh-CN" altLang="en-US" sz="2000" dirty="0"/>
                        </a:p>
                        <a:p>
                          <a:pPr algn="ctr"/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  <a:endParaRPr lang="zh-CN" altLang="en-US" sz="2000" dirty="0"/>
                        </a:p>
                        <a:p>
                          <a:pPr algn="ctr"/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585156"/>
                      </a:ext>
                    </a:extLst>
                  </a:tr>
                  <a:tr h="40525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99" t="-623881" r="-438507" b="-238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23881" r="-342470" b="-238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…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11978" t="-623881" r="-190808" b="-238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97163" t="-623881" r="-142908" b="-238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…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410198" t="-623881" r="-1133" b="-23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66293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6C3B19A-2478-45B8-AE97-9625F76A5E11}"/>
                  </a:ext>
                </a:extLst>
              </p:cNvPr>
              <p:cNvSpPr txBox="1"/>
              <p:nvPr/>
            </p:nvSpPr>
            <p:spPr>
              <a:xfrm>
                <a:off x="340895" y="1551543"/>
                <a:ext cx="559946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2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\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6C3B19A-2478-45B8-AE97-9625F76A5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95" y="1551543"/>
                <a:ext cx="559946" cy="8617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D383010-C4AE-46B6-9944-2A13D1BCCBEA}"/>
                  </a:ext>
                </a:extLst>
              </p:cNvPr>
              <p:cNvSpPr txBox="1"/>
              <p:nvPr/>
            </p:nvSpPr>
            <p:spPr>
              <a:xfrm>
                <a:off x="850182" y="1283243"/>
                <a:ext cx="3558859" cy="4724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𝑡𝑏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1: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)|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1: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D383010-C4AE-46B6-9944-2A13D1BCC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82" y="1283243"/>
                <a:ext cx="3558859" cy="472437"/>
              </a:xfrm>
              <a:prstGeom prst="rect">
                <a:avLst/>
              </a:prstGeom>
              <a:blipFill>
                <a:blip r:embed="rId4"/>
                <a:stretch>
                  <a:fillRect t="-29870" r="-685" b="-259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7FBF0F3-76B7-4EB9-8631-2F58C372B80D}"/>
                  </a:ext>
                </a:extLst>
              </p:cNvPr>
              <p:cNvSpPr txBox="1"/>
              <p:nvPr/>
            </p:nvSpPr>
            <p:spPr>
              <a:xfrm>
                <a:off x="917914" y="5181762"/>
                <a:ext cx="8659935" cy="1027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𝑏𝑝</m:t>
                    </m:r>
                  </m:oMath>
                </a14:m>
                <a:r>
                  <a:rPr lang="zh-CN" altLang="en-US" sz="2000" dirty="0">
                    <a:latin typeface="Constantia" panose="02030602050306030303" pitchFamily="18" charset="0"/>
                  </a:rPr>
                  <a:t> </a:t>
                </a:r>
                <a:r>
                  <a:rPr lang="en-US" altLang="zh-CN" sz="2000" dirty="0">
                    <a:latin typeface="Constantia" panose="02030602050306030303" pitchFamily="18" charset="0"/>
                  </a:rPr>
                  <a:t>stores the argmax</a:t>
                </a:r>
                <a:r>
                  <a:rPr lang="en-US" altLang="zh-CN" sz="2000" dirty="0"/>
                  <a:t>,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|×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7FBF0F3-76B7-4EB9-8631-2F58C372B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914" y="5181762"/>
                <a:ext cx="8659935" cy="1027782"/>
              </a:xfrm>
              <a:prstGeom prst="rect">
                <a:avLst/>
              </a:prstGeom>
              <a:blipFill>
                <a:blip r:embed="rId5"/>
                <a:stretch>
                  <a:fillRect l="-634" t="-1183" b="-94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B2354E08-A9C0-4CDE-9291-D2BAD801A121}"/>
                  </a:ext>
                </a:extLst>
              </p:cNvPr>
              <p:cNvSpPr/>
              <p:nvPr/>
            </p:nvSpPr>
            <p:spPr>
              <a:xfrm>
                <a:off x="308473" y="2020902"/>
                <a:ext cx="579839" cy="784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2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𝑁𝑁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B2354E08-A9C0-4CDE-9291-D2BAD801A1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73" y="2020902"/>
                <a:ext cx="579839" cy="7848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23B92BAC-F4A4-44E0-8BA8-90D1F1DA3F0B}"/>
                  </a:ext>
                </a:extLst>
              </p:cNvPr>
              <p:cNvSpPr/>
              <p:nvPr/>
            </p:nvSpPr>
            <p:spPr>
              <a:xfrm>
                <a:off x="316766" y="2471324"/>
                <a:ext cx="533416" cy="784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2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𝑉𝑉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23B92BAC-F4A4-44E0-8BA8-90D1F1DA3F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66" y="2471324"/>
                <a:ext cx="533416" cy="7848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>
            <a:extLst>
              <a:ext uri="{FF2B5EF4-FFF2-40B4-BE49-F238E27FC236}">
                <a16:creationId xmlns:a16="http://schemas.microsoft.com/office/drawing/2014/main" id="{B7FB0FC9-E9EA-4FA8-BF2A-952800F4F8E3}"/>
              </a:ext>
            </a:extLst>
          </p:cNvPr>
          <p:cNvSpPr/>
          <p:nvPr/>
        </p:nvSpPr>
        <p:spPr>
          <a:xfrm>
            <a:off x="421953" y="3314161"/>
            <a:ext cx="2423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/>
              <a:t>.</a:t>
            </a:r>
          </a:p>
          <a:p>
            <a:pPr algn="ctr"/>
            <a:r>
              <a:rPr lang="en-US" altLang="zh-CN" dirty="0"/>
              <a:t>.</a:t>
            </a:r>
          </a:p>
          <a:p>
            <a:pPr algn="ctr"/>
            <a:r>
              <a:rPr lang="en-US" altLang="zh-CN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E36B2570-00E6-4089-941C-94C0C2B29DBA}"/>
                  </a:ext>
                </a:extLst>
              </p:cNvPr>
              <p:cNvSpPr/>
              <p:nvPr/>
            </p:nvSpPr>
            <p:spPr>
              <a:xfrm>
                <a:off x="316766" y="4197997"/>
                <a:ext cx="550472" cy="784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2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𝐴𝐷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E36B2570-00E6-4089-941C-94C0C2B29D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66" y="4197997"/>
                <a:ext cx="550472" cy="7848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5A7ADAD3-2358-4179-8377-0306CA1D22B1}"/>
              </a:ext>
            </a:extLst>
          </p:cNvPr>
          <p:cNvCxnSpPr>
            <a:cxnSpLocks/>
          </p:cNvCxnSpPr>
          <p:nvPr/>
        </p:nvCxnSpPr>
        <p:spPr>
          <a:xfrm>
            <a:off x="7521456" y="2543820"/>
            <a:ext cx="381573" cy="319919"/>
          </a:xfrm>
          <a:prstGeom prst="straightConnector1">
            <a:avLst/>
          </a:prstGeom>
          <a:ln w="190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BBCEA357-45E5-4863-8792-BF8274249F28}"/>
              </a:ext>
            </a:extLst>
          </p:cNvPr>
          <p:cNvCxnSpPr>
            <a:cxnSpLocks/>
          </p:cNvCxnSpPr>
          <p:nvPr/>
        </p:nvCxnSpPr>
        <p:spPr>
          <a:xfrm>
            <a:off x="7521456" y="2966456"/>
            <a:ext cx="381573" cy="0"/>
          </a:xfrm>
          <a:prstGeom prst="straightConnector1">
            <a:avLst/>
          </a:prstGeom>
          <a:ln w="190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8E971309-22A0-4D17-B2A1-4DC31C3487E4}"/>
              </a:ext>
            </a:extLst>
          </p:cNvPr>
          <p:cNvCxnSpPr>
            <a:cxnSpLocks/>
          </p:cNvCxnSpPr>
          <p:nvPr/>
        </p:nvCxnSpPr>
        <p:spPr>
          <a:xfrm flipV="1">
            <a:off x="7521456" y="3092145"/>
            <a:ext cx="381573" cy="1466105"/>
          </a:xfrm>
          <a:prstGeom prst="straightConnector1">
            <a:avLst/>
          </a:prstGeom>
          <a:ln w="190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5E32E9CE-E86E-458B-A646-CE899A50BADA}"/>
              </a:ext>
            </a:extLst>
          </p:cNvPr>
          <p:cNvGrpSpPr/>
          <p:nvPr/>
        </p:nvGrpSpPr>
        <p:grpSpPr>
          <a:xfrm>
            <a:off x="7314508" y="3617182"/>
            <a:ext cx="413896" cy="377080"/>
            <a:chOff x="6400685" y="783107"/>
            <a:chExt cx="413896" cy="377080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AA442BED-CF67-4C32-B528-0CBBC7BAAE77}"/>
                </a:ext>
              </a:extLst>
            </p:cNvPr>
            <p:cNvSpPr txBox="1"/>
            <p:nvPr/>
          </p:nvSpPr>
          <p:spPr>
            <a:xfrm>
              <a:off x="6400685" y="783107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⃝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57DEEEA8-596A-4A9D-BB25-76DE10649D00}"/>
                    </a:ext>
                  </a:extLst>
                </p:cNvPr>
                <p:cNvSpPr txBox="1"/>
                <p:nvPr/>
              </p:nvSpPr>
              <p:spPr>
                <a:xfrm>
                  <a:off x="6424762" y="790855"/>
                  <a:ext cx="3657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zh-CN" altLang="en-US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57DEEEA8-596A-4A9D-BB25-76DE10649D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4762" y="790855"/>
                  <a:ext cx="365741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EBCEBC11-9D98-4E52-94DB-F5EF78FBC3BD}"/>
              </a:ext>
            </a:extLst>
          </p:cNvPr>
          <p:cNvGrpSpPr/>
          <p:nvPr/>
        </p:nvGrpSpPr>
        <p:grpSpPr>
          <a:xfrm>
            <a:off x="7497378" y="2326858"/>
            <a:ext cx="413896" cy="377080"/>
            <a:chOff x="6400685" y="783107"/>
            <a:chExt cx="413896" cy="377080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A53AB19D-B4A8-43B8-9CC3-22066088F468}"/>
                </a:ext>
              </a:extLst>
            </p:cNvPr>
            <p:cNvSpPr txBox="1"/>
            <p:nvPr/>
          </p:nvSpPr>
          <p:spPr>
            <a:xfrm>
              <a:off x="6400685" y="783107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accent1">
                      <a:lumMod val="75000"/>
                    </a:schemeClr>
                  </a:solidFill>
                </a:rPr>
                <a:t>⃝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C808F691-09AB-4F85-B030-F18C3D9720CC}"/>
                    </a:ext>
                  </a:extLst>
                </p:cNvPr>
                <p:cNvSpPr txBox="1"/>
                <p:nvPr/>
              </p:nvSpPr>
              <p:spPr>
                <a:xfrm>
                  <a:off x="6424762" y="790855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zh-CN" altLang="en-US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C808F691-09AB-4F85-B030-F18C3D9720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4762" y="790855"/>
                  <a:ext cx="365806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0074A091-F6E6-4C38-B950-E859CF7E5B35}"/>
              </a:ext>
            </a:extLst>
          </p:cNvPr>
          <p:cNvGrpSpPr/>
          <p:nvPr/>
        </p:nvGrpSpPr>
        <p:grpSpPr>
          <a:xfrm>
            <a:off x="7453724" y="2903605"/>
            <a:ext cx="413896" cy="377080"/>
            <a:chOff x="6400685" y="783107"/>
            <a:chExt cx="413896" cy="377080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A3445A1E-9347-48EB-8E30-E59AF777EE37}"/>
                </a:ext>
              </a:extLst>
            </p:cNvPr>
            <p:cNvSpPr txBox="1"/>
            <p:nvPr/>
          </p:nvSpPr>
          <p:spPr>
            <a:xfrm>
              <a:off x="6400685" y="783107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accent1">
                      <a:lumMod val="75000"/>
                    </a:schemeClr>
                  </a:solidFill>
                </a:rPr>
                <a:t>⃝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33F88BE9-5DE4-4D84-A8E7-D2FFB26FAB22}"/>
                    </a:ext>
                  </a:extLst>
                </p:cNvPr>
                <p:cNvSpPr txBox="1"/>
                <p:nvPr/>
              </p:nvSpPr>
              <p:spPr>
                <a:xfrm>
                  <a:off x="6424762" y="790855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zh-CN" altLang="en-US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33F88BE9-5DE4-4D84-A8E7-D2FFB26FAB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4762" y="790855"/>
                  <a:ext cx="365806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5433976F-BAF6-F64C-B0C1-13CC0ADEF2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2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51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81401" y="192600"/>
            <a:ext cx="75030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 Label Bias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614460" y="1293424"/>
                <a:ext cx="10495602" cy="44978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MEMM is </a:t>
                </a:r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locally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trained (or normalized)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factorized by</a:t>
                </a:r>
              </a:p>
              <a:p>
                <a:pPr lvl="1"/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⃗"/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exp</m:t>
                            </m:r>
                            <m:d>
                              <m:d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</m:acc>
                                <m: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ϕ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′,</m:t>
                                    </m:r>
                                    <m:sSub>
                                      <m:sSub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: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1: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nary>
                      </m:den>
                    </m:f>
                  </m:oMath>
                </a14:m>
                <a:endParaRPr lang="zh-CN" altLang="zh-CN" sz="2400" dirty="0"/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only consider individual label contexts</a:t>
                </a: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However, the </a:t>
                </a:r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global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probability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is calculated during testing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lead to incorrect estimations of label sequence probabilities</a:t>
                </a:r>
              </a:p>
              <a:p>
                <a:pPr marL="0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Label Bias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–when one specific label prefers a certain label as its successor, 	then the output sequence tends to have the label pair.</a:t>
                </a: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60" y="1293424"/>
                <a:ext cx="10495602" cy="4497834"/>
              </a:xfrm>
              <a:prstGeom prst="rect">
                <a:avLst/>
              </a:prstGeom>
              <a:blipFill>
                <a:blip r:embed="rId3"/>
                <a:stretch>
                  <a:fillRect l="-845" r="-1812" b="-224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67132A3-3ACF-BF4F-807E-3C97274EE9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3FB7A46-B6DD-5845-933E-8906B78BB493}"/>
                  </a:ext>
                </a:extLst>
              </p:cNvPr>
              <p:cNvSpPr/>
              <p:nvPr/>
            </p:nvSpPr>
            <p:spPr>
              <a:xfrm>
                <a:off x="7845552" y="1269276"/>
                <a:ext cx="536713" cy="4792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3FB7A46-B6DD-5845-933E-8906B78BB4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552" y="1269276"/>
                <a:ext cx="536713" cy="47921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4D4C4AC-5808-DC42-B413-120A57AC9C36}"/>
                  </a:ext>
                </a:extLst>
              </p:cNvPr>
              <p:cNvSpPr/>
              <p:nvPr/>
            </p:nvSpPr>
            <p:spPr>
              <a:xfrm>
                <a:off x="8537980" y="1269276"/>
                <a:ext cx="536713" cy="4792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4D4C4AC-5808-DC42-B413-120A57AC9C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7980" y="1269276"/>
                <a:ext cx="536713" cy="47921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096AB59-AD83-2641-9841-ED2B10D83210}"/>
                  </a:ext>
                </a:extLst>
              </p:cNvPr>
              <p:cNvSpPr/>
              <p:nvPr/>
            </p:nvSpPr>
            <p:spPr>
              <a:xfrm>
                <a:off x="9746164" y="1263921"/>
                <a:ext cx="536713" cy="4792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096AB59-AD83-2641-9841-ED2B10D83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6164" y="1263921"/>
                <a:ext cx="536713" cy="479216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9867F0E-2709-9C46-8B51-F40593FDEE7D}"/>
                  </a:ext>
                </a:extLst>
              </p:cNvPr>
              <p:cNvSpPr/>
              <p:nvPr/>
            </p:nvSpPr>
            <p:spPr>
              <a:xfrm>
                <a:off x="11110063" y="1265302"/>
                <a:ext cx="536713" cy="4792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9867F0E-2709-9C46-8B51-F40593FDEE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0063" y="1265302"/>
                <a:ext cx="536713" cy="479216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77A323E-9582-3F4F-B275-019263AD0A76}"/>
                  </a:ext>
                </a:extLst>
              </p:cNvPr>
              <p:cNvSpPr/>
              <p:nvPr/>
            </p:nvSpPr>
            <p:spPr>
              <a:xfrm>
                <a:off x="7845552" y="2078162"/>
                <a:ext cx="536713" cy="4792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77A323E-9582-3F4F-B275-019263AD0A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552" y="2078162"/>
                <a:ext cx="536713" cy="479216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0A51FC0-7EBC-B84F-A1D6-BBE5E8F70160}"/>
                  </a:ext>
                </a:extLst>
              </p:cNvPr>
              <p:cNvSpPr/>
              <p:nvPr/>
            </p:nvSpPr>
            <p:spPr>
              <a:xfrm>
                <a:off x="8537979" y="2071860"/>
                <a:ext cx="536713" cy="4792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0A51FC0-7EBC-B84F-A1D6-BBE5E8F701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7979" y="2071860"/>
                <a:ext cx="536713" cy="479216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BF89062-619D-7A4A-BBBF-7353095B6136}"/>
                  </a:ext>
                </a:extLst>
              </p:cNvPr>
              <p:cNvSpPr/>
              <p:nvPr/>
            </p:nvSpPr>
            <p:spPr>
              <a:xfrm>
                <a:off x="9477807" y="2071860"/>
                <a:ext cx="536713" cy="4792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BF89062-619D-7A4A-BBBF-7353095B61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7807" y="2071860"/>
                <a:ext cx="536713" cy="479216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A2B004A-AFEB-3A49-9346-DABE722689C4}"/>
                  </a:ext>
                </a:extLst>
              </p:cNvPr>
              <p:cNvSpPr/>
              <p:nvPr/>
            </p:nvSpPr>
            <p:spPr>
              <a:xfrm>
                <a:off x="10182368" y="2071860"/>
                <a:ext cx="536713" cy="479216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A2B004A-AFEB-3A49-9346-DABE722689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2368" y="2071860"/>
                <a:ext cx="536713" cy="479216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36C9DF79-2807-1D4C-BD22-E76ACE9EB0B9}"/>
                  </a:ext>
                </a:extLst>
              </p:cNvPr>
              <p:cNvSpPr/>
              <p:nvPr/>
            </p:nvSpPr>
            <p:spPr>
              <a:xfrm>
                <a:off x="11110062" y="2071860"/>
                <a:ext cx="536713" cy="4792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36C9DF79-2807-1D4C-BD22-E76ACE9EB0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0062" y="2071860"/>
                <a:ext cx="536713" cy="479216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147D374-A396-4A4B-9526-D791D95A4D83}"/>
                  </a:ext>
                </a:extLst>
              </p:cNvPr>
              <p:cNvSpPr txBox="1"/>
              <p:nvPr/>
            </p:nvSpPr>
            <p:spPr>
              <a:xfrm>
                <a:off x="9296516" y="1353612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147D374-A396-4A4B-9526-D791D95A4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516" y="1353612"/>
                <a:ext cx="259686" cy="276999"/>
              </a:xfrm>
              <a:prstGeom prst="rect">
                <a:avLst/>
              </a:prstGeom>
              <a:blipFill>
                <a:blip r:embed="rId14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180260C-B200-D84D-8E77-ED695DA8145D}"/>
                  </a:ext>
                </a:extLst>
              </p:cNvPr>
              <p:cNvSpPr txBox="1"/>
              <p:nvPr/>
            </p:nvSpPr>
            <p:spPr>
              <a:xfrm>
                <a:off x="10551234" y="1353612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180260C-B200-D84D-8E77-ED695DA81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1234" y="1353612"/>
                <a:ext cx="259686" cy="276999"/>
              </a:xfrm>
              <a:prstGeom prst="rect">
                <a:avLst/>
              </a:prstGeom>
              <a:blipFill>
                <a:blip r:embed="rId15"/>
                <a:stretch>
                  <a:fillRect l="-4545" r="-454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2C62AE-4FAF-9446-8F70-5584C4A58D89}"/>
                  </a:ext>
                </a:extLst>
              </p:cNvPr>
              <p:cNvSpPr txBox="1"/>
              <p:nvPr/>
            </p:nvSpPr>
            <p:spPr>
              <a:xfrm>
                <a:off x="10782213" y="2172968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2C62AE-4FAF-9446-8F70-5584C4A58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2213" y="2172968"/>
                <a:ext cx="259686" cy="276999"/>
              </a:xfrm>
              <a:prstGeom prst="rect">
                <a:avLst/>
              </a:prstGeom>
              <a:blipFill>
                <a:blip r:embed="rId16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DFE1ECB-82EE-5D4A-8A5F-A0E091EED7D0}"/>
                  </a:ext>
                </a:extLst>
              </p:cNvPr>
              <p:cNvSpPr txBox="1"/>
              <p:nvPr/>
            </p:nvSpPr>
            <p:spPr>
              <a:xfrm>
                <a:off x="9133319" y="2172967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DFE1ECB-82EE-5D4A-8A5F-A0E091EED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3319" y="2172967"/>
                <a:ext cx="259686" cy="276999"/>
              </a:xfrm>
              <a:prstGeom prst="rect">
                <a:avLst/>
              </a:prstGeom>
              <a:blipFill>
                <a:blip r:embed="rId16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A8A6CBDC-19D5-D649-9419-A6744F8E192F}"/>
              </a:ext>
            </a:extLst>
          </p:cNvPr>
          <p:cNvGrpSpPr/>
          <p:nvPr/>
        </p:nvGrpSpPr>
        <p:grpSpPr>
          <a:xfrm>
            <a:off x="7669939" y="1132115"/>
            <a:ext cx="4190495" cy="1505520"/>
            <a:chOff x="5310787" y="894371"/>
            <a:chExt cx="4190495" cy="150552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96C84D3-6338-F544-9803-7E33AC340EA8}"/>
                </a:ext>
              </a:extLst>
            </p:cNvPr>
            <p:cNvSpPr/>
            <p:nvPr/>
          </p:nvSpPr>
          <p:spPr>
            <a:xfrm>
              <a:off x="5310787" y="894371"/>
              <a:ext cx="4190495" cy="7527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A113B24-CD14-7D45-BBB7-432A5A72B131}"/>
                </a:ext>
              </a:extLst>
            </p:cNvPr>
            <p:cNvSpPr/>
            <p:nvPr/>
          </p:nvSpPr>
          <p:spPr>
            <a:xfrm>
              <a:off x="7019852" y="1647131"/>
              <a:ext cx="1403210" cy="7527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E2561CC-569A-1A46-A475-87BBFFA425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t="1" b="47762"/>
            <a:stretch/>
          </p:blipFill>
          <p:spPr>
            <a:xfrm>
              <a:off x="7027440" y="1579011"/>
              <a:ext cx="1389600" cy="972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0964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52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1075968" y="1417591"/>
                <a:ext cx="9169514" cy="1143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Suppose that our label set contains only four labels: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    L = {&lt;B&gt;,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}, </a:t>
                </a: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968" y="1417591"/>
                <a:ext cx="9169514" cy="1143775"/>
              </a:xfrm>
              <a:prstGeom prst="rect">
                <a:avLst/>
              </a:prstGeom>
              <a:blipFill>
                <a:blip r:embed="rId2"/>
                <a:stretch>
                  <a:fillRect l="-931" b="-117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5ACDC3A1-5028-44DD-BA0E-D717576C594A}"/>
                  </a:ext>
                </a:extLst>
              </p:cNvPr>
              <p:cNvSpPr/>
              <p:nvPr/>
            </p:nvSpPr>
            <p:spPr>
              <a:xfrm>
                <a:off x="1075968" y="4723810"/>
                <a:ext cx="9069824" cy="588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Calculate the probabilities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5ACDC3A1-5028-44DD-BA0E-D717576C59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968" y="4723810"/>
                <a:ext cx="9069824" cy="588687"/>
              </a:xfrm>
              <a:prstGeom prst="rect">
                <a:avLst/>
              </a:prstGeom>
              <a:blipFill>
                <a:blip r:embed="rId3"/>
                <a:stretch>
                  <a:fillRect l="-839" b="-2340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 descr="表格&#10;&#10;描述已自动生成">
            <a:extLst>
              <a:ext uri="{FF2B5EF4-FFF2-40B4-BE49-F238E27FC236}">
                <a16:creationId xmlns:a16="http://schemas.microsoft.com/office/drawing/2014/main" id="{44005D3D-0B13-418A-882C-CD54909CCC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525" y="2956383"/>
            <a:ext cx="5417075" cy="15900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F4DFBE-4F8D-4247-9E4C-CF95F0CA3A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  <p:sp>
        <p:nvSpPr>
          <p:cNvPr id="9" name="矩形 5">
            <a:extLst>
              <a:ext uri="{FF2B5EF4-FFF2-40B4-BE49-F238E27FC236}">
                <a16:creationId xmlns:a16="http://schemas.microsoft.com/office/drawing/2014/main" id="{8FC8AA90-4A87-B349-A417-C21F40A68FDA}"/>
              </a:ext>
            </a:extLst>
          </p:cNvPr>
          <p:cNvSpPr/>
          <p:nvPr/>
        </p:nvSpPr>
        <p:spPr>
          <a:xfrm>
            <a:off x="281401" y="192600"/>
            <a:ext cx="75030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 Label Bias Problem</a:t>
            </a:r>
          </a:p>
        </p:txBody>
      </p:sp>
    </p:spTree>
    <p:extLst>
      <p:ext uri="{BB962C8B-B14F-4D97-AF65-F5344CB8AC3E}">
        <p14:creationId xmlns:p14="http://schemas.microsoft.com/office/powerpoint/2010/main" val="1280618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53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5859135" y="1423525"/>
                <a:ext cx="9402273" cy="11551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Direct MLE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000" dirty="0"/>
                  <a:t>	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135" y="1423525"/>
                <a:ext cx="9402273" cy="1155124"/>
              </a:xfrm>
              <a:prstGeom prst="rect">
                <a:avLst/>
              </a:prstGeom>
              <a:blipFill>
                <a:blip r:embed="rId2"/>
                <a:stretch>
                  <a:fillRect l="-54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 descr="表格&#10;&#10;描述已自动生成">
            <a:extLst>
              <a:ext uri="{FF2B5EF4-FFF2-40B4-BE49-F238E27FC236}">
                <a16:creationId xmlns:a16="http://schemas.microsoft.com/office/drawing/2014/main" id="{4B9FAA17-2B09-47A4-9FBA-3C4910BE1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81" y="1369389"/>
            <a:ext cx="4706007" cy="13813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5D9F61-024C-AE4F-BD3C-CDD6DE6A59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  <p:sp>
        <p:nvSpPr>
          <p:cNvPr id="7" name="矩形 5">
            <a:extLst>
              <a:ext uri="{FF2B5EF4-FFF2-40B4-BE49-F238E27FC236}">
                <a16:creationId xmlns:a16="http://schemas.microsoft.com/office/drawing/2014/main" id="{B75EF9D1-ABC8-C545-8966-188DC863E73A}"/>
              </a:ext>
            </a:extLst>
          </p:cNvPr>
          <p:cNvSpPr/>
          <p:nvPr/>
        </p:nvSpPr>
        <p:spPr>
          <a:xfrm>
            <a:off x="281401" y="192600"/>
            <a:ext cx="75030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 Label Bias Problem</a:t>
            </a:r>
          </a:p>
        </p:txBody>
      </p:sp>
    </p:spTree>
    <p:extLst>
      <p:ext uri="{BB962C8B-B14F-4D97-AF65-F5344CB8AC3E}">
        <p14:creationId xmlns:p14="http://schemas.microsoft.com/office/powerpoint/2010/main" val="35764444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54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5859135" y="1423525"/>
                <a:ext cx="9402273" cy="11551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Direct MLE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000" dirty="0"/>
                  <a:t>	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135" y="1423525"/>
                <a:ext cx="9402273" cy="1155124"/>
              </a:xfrm>
              <a:prstGeom prst="rect">
                <a:avLst/>
              </a:prstGeom>
              <a:blipFill>
                <a:blip r:embed="rId2"/>
                <a:stretch>
                  <a:fillRect l="-54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 descr="文本&#10;&#10;描述已自动生成">
            <a:extLst>
              <a:ext uri="{FF2B5EF4-FFF2-40B4-BE49-F238E27FC236}">
                <a16:creationId xmlns:a16="http://schemas.microsoft.com/office/drawing/2014/main" id="{61DD8278-92C1-404E-8098-77C9153CAA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612" y="4468302"/>
            <a:ext cx="5873046" cy="996830"/>
          </a:xfrm>
          <a:prstGeom prst="rect">
            <a:avLst/>
          </a:prstGeom>
        </p:spPr>
      </p:pic>
      <p:pic>
        <p:nvPicPr>
          <p:cNvPr id="8" name="图片 7" descr="表格&#10;&#10;描述已自动生成">
            <a:extLst>
              <a:ext uri="{FF2B5EF4-FFF2-40B4-BE49-F238E27FC236}">
                <a16:creationId xmlns:a16="http://schemas.microsoft.com/office/drawing/2014/main" id="{4B9FAA17-2B09-47A4-9FBA-3C4910BE15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81" y="1369389"/>
            <a:ext cx="4706007" cy="1381318"/>
          </a:xfrm>
          <a:prstGeom prst="rect">
            <a:avLst/>
          </a:prstGeom>
        </p:spPr>
      </p:pic>
      <p:pic>
        <p:nvPicPr>
          <p:cNvPr id="10" name="图片 9" descr="表格&#10;&#10;描述已自动生成">
            <a:extLst>
              <a:ext uri="{FF2B5EF4-FFF2-40B4-BE49-F238E27FC236}">
                <a16:creationId xmlns:a16="http://schemas.microsoft.com/office/drawing/2014/main" id="{94B14976-D50F-4243-B21B-B627757096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26" y="3429000"/>
            <a:ext cx="5093518" cy="20786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E7C10C-2FAB-DE4D-88CA-BC41F2789E4F}"/>
              </a:ext>
            </a:extLst>
          </p:cNvPr>
          <p:cNvSpPr txBox="1"/>
          <p:nvPr/>
        </p:nvSpPr>
        <p:spPr>
          <a:xfrm>
            <a:off x="5859135" y="3577084"/>
            <a:ext cx="6096000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Estimation by local model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229407-28EC-F84A-A9F7-BA6DA04632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  <p:sp>
        <p:nvSpPr>
          <p:cNvPr id="12" name="矩形 5">
            <a:extLst>
              <a:ext uri="{FF2B5EF4-FFF2-40B4-BE49-F238E27FC236}">
                <a16:creationId xmlns:a16="http://schemas.microsoft.com/office/drawing/2014/main" id="{65E8CDAF-C53F-FE41-B19E-F0EBBC50EC6F}"/>
              </a:ext>
            </a:extLst>
          </p:cNvPr>
          <p:cNvSpPr/>
          <p:nvPr/>
        </p:nvSpPr>
        <p:spPr>
          <a:xfrm>
            <a:off x="281401" y="192600"/>
            <a:ext cx="75030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 Label Bias Problem</a:t>
            </a:r>
          </a:p>
        </p:txBody>
      </p:sp>
    </p:spTree>
    <p:extLst>
      <p:ext uri="{BB962C8B-B14F-4D97-AF65-F5344CB8AC3E}">
        <p14:creationId xmlns:p14="http://schemas.microsoft.com/office/powerpoint/2010/main" val="37440630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55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378479" y="192600"/>
            <a:ext cx="7570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 of Label Bias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1409167" y="3664124"/>
                <a:ext cx="9373665" cy="22506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Where is the problem?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is only followed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.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is also followed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. Although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𝑐𝑜𝑢𝑛𝑡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zh-CN" altLang="zh-CN" sz="2400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𝑐𝑜𝑢𝑛𝑡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zh-CN" altLang="zh-CN" sz="2400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</a:t>
                </a:r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zh-CN" altLang="zh-CN" sz="2400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is overestimated due to local normalization</a:t>
                </a: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167" y="3664124"/>
                <a:ext cx="9373665" cy="2250681"/>
              </a:xfrm>
              <a:prstGeom prst="rect">
                <a:avLst/>
              </a:prstGeom>
              <a:blipFill>
                <a:blip r:embed="rId2"/>
                <a:stretch>
                  <a:fillRect l="-811" b="-561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 descr="表格&#10;&#10;描述已自动生成">
            <a:extLst>
              <a:ext uri="{FF2B5EF4-FFF2-40B4-BE49-F238E27FC236}">
                <a16:creationId xmlns:a16="http://schemas.microsoft.com/office/drawing/2014/main" id="{BE79FE02-5C00-4958-9E19-F27017426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49" y="1917158"/>
            <a:ext cx="4706007" cy="1381318"/>
          </a:xfrm>
          <a:prstGeom prst="rect">
            <a:avLst/>
          </a:prstGeom>
        </p:spPr>
      </p:pic>
      <p:pic>
        <p:nvPicPr>
          <p:cNvPr id="6" name="图片 5" descr="表格&#10;&#10;描述已自动生成">
            <a:extLst>
              <a:ext uri="{FF2B5EF4-FFF2-40B4-BE49-F238E27FC236}">
                <a16:creationId xmlns:a16="http://schemas.microsoft.com/office/drawing/2014/main" id="{C6B5DAC8-7AF0-4CCC-88B0-C9AC2CA5D2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114" y="1551511"/>
            <a:ext cx="5176855" cy="2112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FB7919-29CB-3041-AC01-B69D980D18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156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56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378479" y="192600"/>
            <a:ext cx="7570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 of Label Bias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1409167" y="3664124"/>
                <a:ext cx="9373665" cy="22506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Where is the problem?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is only followed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.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is also followed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. Although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𝑐𝑜𝑢𝑛𝑡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zh-CN" altLang="zh-CN" sz="2400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𝑐𝑜𝑢𝑛𝑡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zh-CN" altLang="zh-CN" sz="2400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</a:t>
                </a:r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zh-CN" altLang="zh-CN" sz="2400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is overestimated due to local normalization</a:t>
                </a: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167" y="3664124"/>
                <a:ext cx="9373665" cy="2250681"/>
              </a:xfrm>
              <a:prstGeom prst="rect">
                <a:avLst/>
              </a:prstGeom>
              <a:blipFill>
                <a:blip r:embed="rId2"/>
                <a:stretch>
                  <a:fillRect l="-811" b="-561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 descr="表格&#10;&#10;描述已自动生成">
            <a:extLst>
              <a:ext uri="{FF2B5EF4-FFF2-40B4-BE49-F238E27FC236}">
                <a16:creationId xmlns:a16="http://schemas.microsoft.com/office/drawing/2014/main" id="{BE79FE02-5C00-4958-9E19-F27017426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49" y="1917158"/>
            <a:ext cx="4706007" cy="1381318"/>
          </a:xfrm>
          <a:prstGeom prst="rect">
            <a:avLst/>
          </a:prstGeom>
        </p:spPr>
      </p:pic>
      <p:pic>
        <p:nvPicPr>
          <p:cNvPr id="6" name="图片 5" descr="表格&#10;&#10;描述已自动生成">
            <a:extLst>
              <a:ext uri="{FF2B5EF4-FFF2-40B4-BE49-F238E27FC236}">
                <a16:creationId xmlns:a16="http://schemas.microsoft.com/office/drawing/2014/main" id="{C6B5DAC8-7AF0-4CCC-88B0-C9AC2CA5D2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114" y="1551511"/>
            <a:ext cx="5176855" cy="2112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FB7919-29CB-3041-AC01-B69D980D18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34317C-D6A0-F543-AFFC-1088BA9A9255}"/>
              </a:ext>
            </a:extLst>
          </p:cNvPr>
          <p:cNvSpPr txBox="1"/>
          <p:nvPr/>
        </p:nvSpPr>
        <p:spPr>
          <a:xfrm>
            <a:off x="3867912" y="6077247"/>
            <a:ext cx="3813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Palatino" pitchFamily="2" charset="77"/>
                <a:ea typeface="Palatino" pitchFamily="2" charset="77"/>
              </a:rPr>
              <a:t>Also</a:t>
            </a:r>
            <a:r>
              <a:rPr lang="zh-CN" altLang="en-US" sz="2400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2400" dirty="0">
                <a:latin typeface="Palatino" pitchFamily="2" charset="77"/>
                <a:ea typeface="Palatino" pitchFamily="2" charset="77"/>
              </a:rPr>
              <a:t>true for </a:t>
            </a:r>
            <a:r>
              <a:rPr lang="en-US" altLang="zh-CN" sz="2400" i="1" dirty="0">
                <a:latin typeface="Palatino" pitchFamily="2" charset="77"/>
                <a:ea typeface="Palatino" pitchFamily="2" charset="77"/>
              </a:rPr>
              <a:t>n</a:t>
            </a:r>
            <a:r>
              <a:rPr lang="en-US" altLang="zh-CN" sz="2400" dirty="0">
                <a:latin typeface="Palatino" pitchFamily="2" charset="77"/>
                <a:ea typeface="Palatino" pitchFamily="2" charset="77"/>
              </a:rPr>
              <a:t>-gram LMs?</a:t>
            </a:r>
            <a:endParaRPr lang="en-CN" sz="2400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411599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57</a:t>
            </a:fld>
            <a:endParaRPr lang="zh-CN" altLang="en-US"/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982579" y="3956535"/>
            <a:ext cx="10226842" cy="2251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Solution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take full sequences of labels as single units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calculating statistics (e.g., counting features) over full sequences of inputs and outputs before doing model normalization</a:t>
            </a:r>
          </a:p>
        </p:txBody>
      </p:sp>
      <p:pic>
        <p:nvPicPr>
          <p:cNvPr id="7" name="图片 4" descr="表格&#10;&#10;描述已自动生成">
            <a:extLst>
              <a:ext uri="{FF2B5EF4-FFF2-40B4-BE49-F238E27FC236}">
                <a16:creationId xmlns:a16="http://schemas.microsoft.com/office/drawing/2014/main" id="{C6F57BE5-840C-F845-B0EE-5E00C20C3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49" y="1917158"/>
            <a:ext cx="4706007" cy="1381318"/>
          </a:xfrm>
          <a:prstGeom prst="rect">
            <a:avLst/>
          </a:prstGeom>
        </p:spPr>
      </p:pic>
      <p:pic>
        <p:nvPicPr>
          <p:cNvPr id="8" name="图片 5" descr="表格&#10;&#10;描述已自动生成">
            <a:extLst>
              <a:ext uri="{FF2B5EF4-FFF2-40B4-BE49-F238E27FC236}">
                <a16:creationId xmlns:a16="http://schemas.microsoft.com/office/drawing/2014/main" id="{243AC3D6-6081-464E-B284-7B0CE522A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114" y="1551511"/>
            <a:ext cx="5176855" cy="21126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8E3A8B-627B-C94C-9025-68FEDDF23A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  <p:sp>
        <p:nvSpPr>
          <p:cNvPr id="10" name="矩形 5">
            <a:extLst>
              <a:ext uri="{FF2B5EF4-FFF2-40B4-BE49-F238E27FC236}">
                <a16:creationId xmlns:a16="http://schemas.microsoft.com/office/drawing/2014/main" id="{844085F4-615B-7346-B0B5-ADE6E8C0DB28}"/>
              </a:ext>
            </a:extLst>
          </p:cNvPr>
          <p:cNvSpPr/>
          <p:nvPr/>
        </p:nvSpPr>
        <p:spPr>
          <a:xfrm>
            <a:off x="378479" y="192600"/>
            <a:ext cx="7570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 of Label Bias</a:t>
            </a:r>
          </a:p>
        </p:txBody>
      </p:sp>
    </p:spTree>
    <p:extLst>
      <p:ext uri="{BB962C8B-B14F-4D97-AF65-F5344CB8AC3E}">
        <p14:creationId xmlns:p14="http://schemas.microsoft.com/office/powerpoint/2010/main" val="11156421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43701" y="161823"/>
            <a:ext cx="30514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882304" y="1030072"/>
            <a:ext cx="7734810" cy="4805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7.1 Structured</a:t>
            </a:r>
            <a:r>
              <a:rPr lang="zh-CN" altLang="en-US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Prediction</a:t>
            </a:r>
            <a:r>
              <a:rPr lang="zh-CN" altLang="en-US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and</a:t>
            </a:r>
            <a:r>
              <a:rPr lang="zh-CN" altLang="en-US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Sequence Labelling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7.2 Hidden Markov Models</a:t>
            </a:r>
            <a:r>
              <a:rPr lang="zh-CN" altLang="en-US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——</a:t>
            </a:r>
            <a:r>
              <a:rPr lang="zh-CN" altLang="en-US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Generative</a:t>
            </a:r>
            <a:r>
              <a:rPr lang="zh-CN" altLang="en-US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7.2.1 Training Hidden Markov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7.2.2 Decoding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7.3</a:t>
            </a:r>
            <a:r>
              <a:rPr lang="zh-CN" altLang="en-US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Maximum Entropy Markov Models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7.4 Conditional random fields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7.4.1 Global</a:t>
            </a:r>
            <a:r>
              <a:rPr lang="zh-CN" altLang="en-US" sz="2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7.4.2</a:t>
            </a:r>
            <a:r>
              <a:rPr lang="zh-CN" altLang="en-US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Decoding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7.4.3</a:t>
            </a:r>
            <a:r>
              <a:rPr lang="zh-CN" altLang="en-US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AFB577B-AFCC-4911-965C-E024B15EB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58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C89F96-FAC5-0F48-9AEF-38C087444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561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59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304227" y="257187"/>
            <a:ext cx="7790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Conditional Random Fields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310243" y="1931551"/>
                <a:ext cx="7663325" cy="36541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spcAft>
                    <a:spcPts val="1200"/>
                  </a:spcAft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 form of log-linear models for sequence labelling</a:t>
                </a:r>
              </a:p>
              <a:p>
                <a:pPr marL="428594" indent="-428594">
                  <a:spcAft>
                    <a:spcPts val="1200"/>
                  </a:spcAft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MEMM is locally normalized</a:t>
                </a:r>
              </a:p>
              <a:p>
                <a:pPr marL="885794" lvl="1" indent="-428594">
                  <a:spcAft>
                    <a:spcPts val="1200"/>
                  </a:spcAft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𝑠𝑜𝑓𝑡𝑚𝑎𝑥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𝑙𝑎𝑏𝑒𝑙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𝑠𝑐𝑜𝑟𝑒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spcAft>
                    <a:spcPts val="1200"/>
                  </a:spcAft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Globally normalized into a sequence distribution </a:t>
                </a:r>
              </a:p>
              <a:p>
                <a:pPr marL="885794" lvl="1" indent="-428594">
                  <a:spcAft>
                    <a:spcPts val="1200"/>
                  </a:spcAft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𝑠𝑜𝑓𝑡𝑚𝑎𝑥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𝑙𝑎𝑏𝑒𝑙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𝑠𝑒𝑞𝑢𝑒𝑛𝑐𝑒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𝑠𝑐𝑜𝑟𝑒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85794" lvl="1" indent="-428594">
                  <a:spcAft>
                    <a:spcPts val="1200"/>
                  </a:spcAft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Global score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en-US" altLang="zh-CN" sz="240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85794" lvl="1" indent="-428594">
                  <a:spcAft>
                    <a:spcPts val="1200"/>
                  </a:spcAft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Global feature vector</a:t>
                </a: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43" y="1931551"/>
                <a:ext cx="7663325" cy="3654142"/>
              </a:xfrm>
              <a:prstGeom prst="rect">
                <a:avLst/>
              </a:prstGeom>
              <a:blipFill>
                <a:blip r:embed="rId2"/>
                <a:stretch>
                  <a:fillRect l="-1159" t="-1389" b="-277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E3BA4FD-893D-5244-B3E2-E1F135FD1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F75A0A4-9EFF-8746-99D3-A5CB4FC44495}"/>
                  </a:ext>
                </a:extLst>
              </p:cNvPr>
              <p:cNvSpPr/>
              <p:nvPr/>
            </p:nvSpPr>
            <p:spPr>
              <a:xfrm>
                <a:off x="7845552" y="1269276"/>
                <a:ext cx="536713" cy="4792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F75A0A4-9EFF-8746-99D3-A5CB4FC444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552" y="1269276"/>
                <a:ext cx="536713" cy="47921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9877919-79ED-1441-AB8E-852EAA6ED3B5}"/>
                  </a:ext>
                </a:extLst>
              </p:cNvPr>
              <p:cNvSpPr/>
              <p:nvPr/>
            </p:nvSpPr>
            <p:spPr>
              <a:xfrm>
                <a:off x="8537980" y="1269276"/>
                <a:ext cx="536713" cy="4792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9877919-79ED-1441-AB8E-852EAA6ED3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7980" y="1269276"/>
                <a:ext cx="536713" cy="47921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94AA78C0-737E-B348-8A4F-9FDB9DECA1D8}"/>
                  </a:ext>
                </a:extLst>
              </p:cNvPr>
              <p:cNvSpPr/>
              <p:nvPr/>
            </p:nvSpPr>
            <p:spPr>
              <a:xfrm>
                <a:off x="9746164" y="1263921"/>
                <a:ext cx="536713" cy="4792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94AA78C0-737E-B348-8A4F-9FDB9DECA1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6164" y="1263921"/>
                <a:ext cx="536713" cy="47921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6C710BB-B385-1240-B27D-65CFF8B80D8D}"/>
                  </a:ext>
                </a:extLst>
              </p:cNvPr>
              <p:cNvSpPr/>
              <p:nvPr/>
            </p:nvSpPr>
            <p:spPr>
              <a:xfrm>
                <a:off x="11110063" y="1265302"/>
                <a:ext cx="536713" cy="4792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6C710BB-B385-1240-B27D-65CFF8B80D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0063" y="1265302"/>
                <a:ext cx="536713" cy="479216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C82EA8E-D4F9-AD43-AF4A-4D59C0BABA66}"/>
                  </a:ext>
                </a:extLst>
              </p:cNvPr>
              <p:cNvSpPr/>
              <p:nvPr/>
            </p:nvSpPr>
            <p:spPr>
              <a:xfrm>
                <a:off x="7845552" y="2078162"/>
                <a:ext cx="536713" cy="4792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C82EA8E-D4F9-AD43-AF4A-4D59C0BABA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552" y="2078162"/>
                <a:ext cx="536713" cy="479216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3494237E-9562-B345-8100-AAE1EAADAF38}"/>
                  </a:ext>
                </a:extLst>
              </p:cNvPr>
              <p:cNvSpPr/>
              <p:nvPr/>
            </p:nvSpPr>
            <p:spPr>
              <a:xfrm>
                <a:off x="8537979" y="2071860"/>
                <a:ext cx="536713" cy="4792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3494237E-9562-B345-8100-AAE1EAADAF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7979" y="2071860"/>
                <a:ext cx="536713" cy="479216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08B3E60F-CA56-F944-B51F-6880AE73C022}"/>
                  </a:ext>
                </a:extLst>
              </p:cNvPr>
              <p:cNvSpPr/>
              <p:nvPr/>
            </p:nvSpPr>
            <p:spPr>
              <a:xfrm>
                <a:off x="9477807" y="2071860"/>
                <a:ext cx="536713" cy="4792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08B3E60F-CA56-F944-B51F-6880AE73C0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7807" y="2071860"/>
                <a:ext cx="536713" cy="479216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8FCFB77-D466-DA42-8F43-23A72DE1EE6A}"/>
                  </a:ext>
                </a:extLst>
              </p:cNvPr>
              <p:cNvSpPr/>
              <p:nvPr/>
            </p:nvSpPr>
            <p:spPr>
              <a:xfrm>
                <a:off x="10182368" y="2071860"/>
                <a:ext cx="536713" cy="479216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8FCFB77-D466-DA42-8F43-23A72DE1EE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2368" y="2071860"/>
                <a:ext cx="536713" cy="479216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ADE6CBB6-8D83-0541-85FD-287646317C64}"/>
                  </a:ext>
                </a:extLst>
              </p:cNvPr>
              <p:cNvSpPr/>
              <p:nvPr/>
            </p:nvSpPr>
            <p:spPr>
              <a:xfrm>
                <a:off x="11110062" y="2071860"/>
                <a:ext cx="536713" cy="4792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ADE6CBB6-8D83-0541-85FD-287646317C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0062" y="2071860"/>
                <a:ext cx="536713" cy="479216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649932-3086-7D42-AD6E-430264673E40}"/>
                  </a:ext>
                </a:extLst>
              </p:cNvPr>
              <p:cNvSpPr txBox="1"/>
              <p:nvPr/>
            </p:nvSpPr>
            <p:spPr>
              <a:xfrm>
                <a:off x="9296516" y="1353612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649932-3086-7D42-AD6E-430264673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516" y="1353612"/>
                <a:ext cx="259686" cy="276999"/>
              </a:xfrm>
              <a:prstGeom prst="rect">
                <a:avLst/>
              </a:prstGeom>
              <a:blipFill>
                <a:blip r:embed="rId13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4E767DF-E5F5-EB46-A42D-6719C8CDD426}"/>
                  </a:ext>
                </a:extLst>
              </p:cNvPr>
              <p:cNvSpPr txBox="1"/>
              <p:nvPr/>
            </p:nvSpPr>
            <p:spPr>
              <a:xfrm>
                <a:off x="10551234" y="1353612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4E767DF-E5F5-EB46-A42D-6719C8CDD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1234" y="1353612"/>
                <a:ext cx="259686" cy="276999"/>
              </a:xfrm>
              <a:prstGeom prst="rect">
                <a:avLst/>
              </a:prstGeom>
              <a:blipFill>
                <a:blip r:embed="rId14"/>
                <a:stretch>
                  <a:fillRect l="-4545" r="-454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101F2AF-59C7-6648-BE39-B8FA455BFA4C}"/>
                  </a:ext>
                </a:extLst>
              </p:cNvPr>
              <p:cNvSpPr txBox="1"/>
              <p:nvPr/>
            </p:nvSpPr>
            <p:spPr>
              <a:xfrm>
                <a:off x="10782213" y="2172968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101F2AF-59C7-6648-BE39-B8FA455BF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2213" y="2172968"/>
                <a:ext cx="259686" cy="276999"/>
              </a:xfrm>
              <a:prstGeom prst="rect">
                <a:avLst/>
              </a:prstGeom>
              <a:blipFill>
                <a:blip r:embed="rId15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0D22480-0C6D-3B4F-8A75-8851197FA55B}"/>
                  </a:ext>
                </a:extLst>
              </p:cNvPr>
              <p:cNvSpPr txBox="1"/>
              <p:nvPr/>
            </p:nvSpPr>
            <p:spPr>
              <a:xfrm>
                <a:off x="9133319" y="2172967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0D22480-0C6D-3B4F-8A75-8851197FA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3319" y="2172967"/>
                <a:ext cx="259686" cy="276999"/>
              </a:xfrm>
              <a:prstGeom prst="rect">
                <a:avLst/>
              </a:prstGeom>
              <a:blipFill>
                <a:blip r:embed="rId15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13B6786D-BD10-7C4E-8085-B1BB9EECC2B4}"/>
              </a:ext>
            </a:extLst>
          </p:cNvPr>
          <p:cNvGrpSpPr/>
          <p:nvPr/>
        </p:nvGrpSpPr>
        <p:grpSpPr>
          <a:xfrm>
            <a:off x="7669939" y="1132115"/>
            <a:ext cx="4190495" cy="1505520"/>
            <a:chOff x="5310787" y="894371"/>
            <a:chExt cx="4190495" cy="150552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D720856-7591-2940-8491-D3255F0E4A8C}"/>
                </a:ext>
              </a:extLst>
            </p:cNvPr>
            <p:cNvSpPr/>
            <p:nvPr/>
          </p:nvSpPr>
          <p:spPr>
            <a:xfrm>
              <a:off x="5310787" y="894371"/>
              <a:ext cx="4190495" cy="7527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0C20620-0DD1-AA46-A96F-A8964BB64DE8}"/>
                </a:ext>
              </a:extLst>
            </p:cNvPr>
            <p:cNvSpPr/>
            <p:nvPr/>
          </p:nvSpPr>
          <p:spPr>
            <a:xfrm>
              <a:off x="7019852" y="1647131"/>
              <a:ext cx="1403210" cy="7527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47A4C03-9166-F74B-9E1D-F8ACA33EFF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t="1" b="47762"/>
            <a:stretch/>
          </p:blipFill>
          <p:spPr>
            <a:xfrm>
              <a:off x="7027440" y="1579011"/>
              <a:ext cx="1389600" cy="9725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4DE5D36-AFC0-B24E-BF09-4182339A9296}"/>
                  </a:ext>
                </a:extLst>
              </p:cNvPr>
              <p:cNvSpPr/>
              <p:nvPr/>
            </p:nvSpPr>
            <p:spPr>
              <a:xfrm>
                <a:off x="8507759" y="4254071"/>
                <a:ext cx="536713" cy="4792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4DE5D36-AFC0-B24E-BF09-4182339A92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7759" y="4254071"/>
                <a:ext cx="536713" cy="479216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8DF1AD98-0E2B-DC4B-9832-77ADAB473822}"/>
                  </a:ext>
                </a:extLst>
              </p:cNvPr>
              <p:cNvSpPr/>
              <p:nvPr/>
            </p:nvSpPr>
            <p:spPr>
              <a:xfrm>
                <a:off x="9200187" y="4254071"/>
                <a:ext cx="536713" cy="4792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8DF1AD98-0E2B-DC4B-9832-77ADAB4738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0187" y="4254071"/>
                <a:ext cx="536713" cy="479216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179EB83D-420C-2B43-94DD-E4C2BF850D0E}"/>
                  </a:ext>
                </a:extLst>
              </p:cNvPr>
              <p:cNvSpPr/>
              <p:nvPr/>
            </p:nvSpPr>
            <p:spPr>
              <a:xfrm>
                <a:off x="10416788" y="4256399"/>
                <a:ext cx="536713" cy="4792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179EB83D-420C-2B43-94DD-E4C2BF850D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788" y="4256399"/>
                <a:ext cx="536713" cy="479216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669C31AA-6785-444C-8759-DBBE60632C33}"/>
                  </a:ext>
                </a:extLst>
              </p:cNvPr>
              <p:cNvSpPr/>
              <p:nvPr/>
            </p:nvSpPr>
            <p:spPr>
              <a:xfrm>
                <a:off x="8507759" y="5062957"/>
                <a:ext cx="536713" cy="4792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669C31AA-6785-444C-8759-DBBE60632C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7759" y="5062957"/>
                <a:ext cx="536713" cy="479216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E116FDB-B43F-5544-AF69-1032DA3F3CC7}"/>
                  </a:ext>
                </a:extLst>
              </p:cNvPr>
              <p:cNvSpPr/>
              <p:nvPr/>
            </p:nvSpPr>
            <p:spPr>
              <a:xfrm>
                <a:off x="9200186" y="5056655"/>
                <a:ext cx="536713" cy="4792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E116FDB-B43F-5544-AF69-1032DA3F3C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0186" y="5056655"/>
                <a:ext cx="536713" cy="479216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4EC0EFA-3891-7347-A070-6B59D94EFF52}"/>
                  </a:ext>
                </a:extLst>
              </p:cNvPr>
              <p:cNvSpPr/>
              <p:nvPr/>
            </p:nvSpPr>
            <p:spPr>
              <a:xfrm>
                <a:off x="10416787" y="5062957"/>
                <a:ext cx="536713" cy="4792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4EC0EFA-3891-7347-A070-6B59D94EFF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787" y="5062957"/>
                <a:ext cx="536713" cy="479216"/>
              </a:xfrm>
              <a:prstGeom prst="ellipse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3CE1746-4F25-B24B-8600-71B0DC6DD2A4}"/>
                  </a:ext>
                </a:extLst>
              </p:cNvPr>
              <p:cNvSpPr txBox="1"/>
              <p:nvPr/>
            </p:nvSpPr>
            <p:spPr>
              <a:xfrm>
                <a:off x="9958723" y="4338407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3CE1746-4F25-B24B-8600-71B0DC6DD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8723" y="4338407"/>
                <a:ext cx="259686" cy="276999"/>
              </a:xfrm>
              <a:prstGeom prst="rect">
                <a:avLst/>
              </a:prstGeom>
              <a:blipFill>
                <a:blip r:embed="rId13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EBC2852-938D-EB43-9CB7-92391D684CD1}"/>
                  </a:ext>
                </a:extLst>
              </p:cNvPr>
              <p:cNvSpPr txBox="1"/>
              <p:nvPr/>
            </p:nvSpPr>
            <p:spPr>
              <a:xfrm>
                <a:off x="9950666" y="5172313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EBC2852-938D-EB43-9CB7-92391D684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0666" y="5172313"/>
                <a:ext cx="259686" cy="276999"/>
              </a:xfrm>
              <a:prstGeom prst="rect">
                <a:avLst/>
              </a:prstGeom>
              <a:blipFill>
                <a:blip r:embed="rId23"/>
                <a:stretch>
                  <a:fillRect l="-454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A4642F68-3B64-1B47-A2C2-34CCCB7B1069}"/>
              </a:ext>
            </a:extLst>
          </p:cNvPr>
          <p:cNvSpPr/>
          <p:nvPr/>
        </p:nvSpPr>
        <p:spPr>
          <a:xfrm>
            <a:off x="8382265" y="4131538"/>
            <a:ext cx="2743201" cy="15586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07035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26D17D7D-FBF6-4E99-899B-DE3B75A7C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162" y="531084"/>
            <a:ext cx="5022056" cy="252916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76F18A8-0452-4DD4-9379-6B0160AD0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74" y="680159"/>
            <a:ext cx="4880808" cy="2504747"/>
          </a:xfrm>
          <a:prstGeom prst="rect">
            <a:avLst/>
          </a:prstGeom>
        </p:spPr>
      </p:pic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32171" y="181271"/>
            <a:ext cx="47640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Structure Prediction</a:t>
            </a: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CC5013D0-D19E-43EE-9645-10F5EDB24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DB518D71-122B-413A-AE70-BB7F2B8EE0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2769" y="3184906"/>
            <a:ext cx="7345837" cy="2937678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C156D6B1-E628-4117-90E2-658C6DCF9BD0}"/>
              </a:ext>
            </a:extLst>
          </p:cNvPr>
          <p:cNvSpPr/>
          <p:nvPr/>
        </p:nvSpPr>
        <p:spPr>
          <a:xfrm>
            <a:off x="2727119" y="6205949"/>
            <a:ext cx="2882456" cy="5155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Output is</a:t>
            </a:r>
            <a:r>
              <a:rPr lang="zh-CN" altLang="en-US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 structure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9BB4D2-C5D5-414C-84DE-D77DE181F7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7457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60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19077" y="211827"/>
            <a:ext cx="7126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Global Feature Vectors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147129" y="1428897"/>
                <a:ext cx="7913678" cy="4389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Define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by aggregating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over the input sequence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1 </m:t>
                    </m:r>
                    <m:r>
                      <a:rPr lang="zh-CN" altLang="zh-CN" sz="240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zh-CN" sz="240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2400" dirty="0"/>
                  <a:t>:</a:t>
                </a: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ϕ</m:t>
                          </m:r>
                        </m:e>
                      </m:acc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ϕ</m:t>
                              </m:r>
                            </m:e>
                          </m:acc>
                          <m:d>
                            <m:d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zh-CN" altLang="zh-CN" sz="2400" dirty="0"/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Taking the first-order Markov chain (i.e. </a:t>
                </a:r>
                <a:r>
                  <a:rPr lang="en-US" altLang="zh-CN" sz="2400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k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=1):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ϕ</m:t>
                          </m:r>
                        </m:e>
                      </m:acc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ϕ</m:t>
                              </m:r>
                            </m:e>
                          </m:acc>
                          <m:d>
                            <m:d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zh-CN" altLang="zh-CN" sz="2400" dirty="0"/>
              </a:p>
            </p:txBody>
          </p:sp>
        </mc:Choice>
        <mc:Fallback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29" y="1428897"/>
                <a:ext cx="7913678" cy="4389215"/>
              </a:xfrm>
              <a:prstGeom prst="rect">
                <a:avLst/>
              </a:prstGeom>
              <a:blipFill>
                <a:blip r:embed="rId2"/>
                <a:stretch>
                  <a:fillRect l="-962" t="-578" b="-407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40EE879-8B14-A944-834D-B98890887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  <p:pic>
        <p:nvPicPr>
          <p:cNvPr id="6" name="图片 5" descr="图片包含 背景图案&#10;&#10;描述已自动生成">
            <a:extLst>
              <a:ext uri="{FF2B5EF4-FFF2-40B4-BE49-F238E27FC236}">
                <a16:creationId xmlns:a16="http://schemas.microsoft.com/office/drawing/2014/main" id="{D5B96232-9149-7490-CDA3-A514ADCDB1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838" y="2350873"/>
            <a:ext cx="5178089" cy="172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525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61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08765" y="211828"/>
            <a:ext cx="7796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 of Global Feature Vectors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910962" y="1168900"/>
            <a:ext cx="1009539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Input: </a:t>
            </a:r>
            <a:r>
              <a:rPr lang="en-US" altLang="zh-CN" sz="2400" dirty="0" err="1">
                <a:highlight>
                  <a:srgbClr val="FFFF00"/>
                </a:highlight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The|DT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 err="1">
                <a:highlight>
                  <a:srgbClr val="FFFF00"/>
                </a:highlight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man|NN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 err="1">
                <a:highlight>
                  <a:srgbClr val="FFFF00"/>
                </a:highlight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went|VBD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 err="1">
                <a:highlight>
                  <a:srgbClr val="FFFF00"/>
                </a:highlight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to|TO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 err="1">
                <a:highlight>
                  <a:srgbClr val="FFFF00"/>
                </a:highlight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the|DT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 err="1">
                <a:highlight>
                  <a:srgbClr val="FFFF00"/>
                </a:highlight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park|NN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highlight>
                  <a:srgbClr val="FFFF00"/>
                </a:highlight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.|.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5EBFAB-E7D3-EE45-8F39-78862AA76A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F3594553-EB1A-2248-8AC3-CC4A55FE62B2}"/>
              </a:ext>
            </a:extLst>
          </p:cNvPr>
          <p:cNvGrpSpPr/>
          <p:nvPr/>
        </p:nvGrpSpPr>
        <p:grpSpPr>
          <a:xfrm>
            <a:off x="1945297" y="2175766"/>
            <a:ext cx="8301405" cy="3773881"/>
            <a:chOff x="1945297" y="2175766"/>
            <a:chExt cx="8301405" cy="3773881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049C6F0-3170-F54C-AF5E-D5CB36BD70BD}"/>
                </a:ext>
              </a:extLst>
            </p:cNvPr>
            <p:cNvGrpSpPr/>
            <p:nvPr/>
          </p:nvGrpSpPr>
          <p:grpSpPr>
            <a:xfrm>
              <a:off x="1945297" y="2175766"/>
              <a:ext cx="8301405" cy="3773881"/>
              <a:chOff x="1945297" y="2175766"/>
              <a:chExt cx="8301405" cy="3773881"/>
            </a:xfrm>
          </p:grpSpPr>
          <p:pic>
            <p:nvPicPr>
              <p:cNvPr id="6" name="图片 5" descr="背景图案&#10;&#10;描述已自动生成">
                <a:extLst>
                  <a:ext uri="{FF2B5EF4-FFF2-40B4-BE49-F238E27FC236}">
                    <a16:creationId xmlns:a16="http://schemas.microsoft.com/office/drawing/2014/main" id="{DF5B0D94-0BBB-462F-8837-7776ED1740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45297" y="2175766"/>
                <a:ext cx="8301405" cy="3773881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CAE1D3D-B91B-6B4E-8353-5625AF5A6C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06256" y="2569631"/>
                <a:ext cx="1258151" cy="457200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1D2AABCE-CA2A-BC41-A268-4182AB551C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06255" y="3192096"/>
                <a:ext cx="1258151" cy="457200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A90ACDE4-F2A3-5744-92F4-FEEA15E1B6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06254" y="4113671"/>
                <a:ext cx="1258151" cy="457200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F3281CFC-3D62-A24D-A2D0-78DD916EE3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06253" y="4717848"/>
                <a:ext cx="1258151" cy="45720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C7259CBC-46BB-BC44-88B1-D88B99452E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06252" y="5328038"/>
                <a:ext cx="1258151" cy="457200"/>
              </a:xfrm>
              <a:prstGeom prst="rect">
                <a:avLst/>
              </a:prstGeom>
            </p:spPr>
          </p:pic>
        </p:grpSp>
        <p:pic>
          <p:nvPicPr>
            <p:cNvPr id="17" name="Picture 16" descr="\documentclass{article}&#10;\usepackage{amsmath}&#10;\pagestyle{empty}&#10;\begin{document}&#10;&#10;$\vec{\phi}(t_1,t_0,W_{1:7})$&#10;&#10;&#10;\end{document}" title="IguanaTex Bitmap Display">
              <a:extLst>
                <a:ext uri="{FF2B5EF4-FFF2-40B4-BE49-F238E27FC236}">
                  <a16:creationId xmlns:a16="http://schemas.microsoft.com/office/drawing/2014/main" id="{65584171-4967-364E-9977-B496B6EA3610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8520" y="2656502"/>
              <a:ext cx="1473200" cy="330200"/>
            </a:xfrm>
            <a:prstGeom prst="rect">
              <a:avLst/>
            </a:prstGeom>
          </p:spPr>
        </p:pic>
        <p:pic>
          <p:nvPicPr>
            <p:cNvPr id="19" name="Picture 18" descr="\documentclass{article}&#10;\usepackage{amsmath}&#10;\pagestyle{empty}&#10;\begin{document}&#10;&#10;$\vec{\phi}(t_2,t_1,W_{1:7})$&#10;&#10;&#10;\end{document}" title="IguanaTex Bitmap Display">
              <a:extLst>
                <a:ext uri="{FF2B5EF4-FFF2-40B4-BE49-F238E27FC236}">
                  <a16:creationId xmlns:a16="http://schemas.microsoft.com/office/drawing/2014/main" id="{2D64A6F5-DC8B-FA4B-A9DE-FE4DD8C699BC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8520" y="3240314"/>
              <a:ext cx="1473200" cy="330200"/>
            </a:xfrm>
            <a:prstGeom prst="rect">
              <a:avLst/>
            </a:prstGeom>
          </p:spPr>
        </p:pic>
        <p:pic>
          <p:nvPicPr>
            <p:cNvPr id="21" name="Picture 20" descr="\documentclass{article}&#10;\usepackage{amsmath}&#10;\pagestyle{empty}&#10;\begin{document}&#10;&#10;$\vec{\phi}(t_6,t_5,W_{1:7})$&#10;&#10;&#10;\end{document}" title="IguanaTex Bitmap Display">
              <a:extLst>
                <a:ext uri="{FF2B5EF4-FFF2-40B4-BE49-F238E27FC236}">
                  <a16:creationId xmlns:a16="http://schemas.microsoft.com/office/drawing/2014/main" id="{B07F08EB-2E5A-F341-BED3-AD4554D38778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8520" y="4173584"/>
              <a:ext cx="1473200" cy="330200"/>
            </a:xfrm>
            <a:prstGeom prst="rect">
              <a:avLst/>
            </a:prstGeom>
          </p:spPr>
        </p:pic>
        <p:pic>
          <p:nvPicPr>
            <p:cNvPr id="23" name="Picture 22" descr="\documentclass{article}&#10;\usepackage{amsmath}&#10;\pagestyle{empty}&#10;\begin{document}&#10;&#10;$\vec{\phi}(t_7,t_6,W_{1:7})$&#10;&#10;&#10;\end{document}" title="IguanaTex Bitmap Display">
              <a:extLst>
                <a:ext uri="{FF2B5EF4-FFF2-40B4-BE49-F238E27FC236}">
                  <a16:creationId xmlns:a16="http://schemas.microsoft.com/office/drawing/2014/main" id="{177609B3-9942-F04F-8D62-E5CA7F555D87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8520" y="4798502"/>
              <a:ext cx="1473200" cy="330200"/>
            </a:xfrm>
            <a:prstGeom prst="rect">
              <a:avLst/>
            </a:prstGeom>
          </p:spPr>
        </p:pic>
        <p:pic>
          <p:nvPicPr>
            <p:cNvPr id="25" name="Picture 24" descr="\documentclass{article}&#10;\usepackage{amsmath}&#10;\pagestyle{empty}&#10;\begin{document}&#10;&#10;$\vec{\phi}(T_{1:7},W_{1:7})$&#10;&#10;&#10;\end{document}" title="IguanaTex Bitmap Display">
              <a:extLst>
                <a:ext uri="{FF2B5EF4-FFF2-40B4-BE49-F238E27FC236}">
                  <a16:creationId xmlns:a16="http://schemas.microsoft.com/office/drawing/2014/main" id="{836AD666-8E51-3545-852E-3E531167FF82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812" y="5403813"/>
              <a:ext cx="1371600" cy="330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13857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62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32827" y="248039"/>
            <a:ext cx="7790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Conditional Random Fields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873035" y="986405"/>
                <a:ext cx="11571514" cy="52966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Log-linear models for sequence labelling</a:t>
                </a:r>
              </a:p>
              <a:p>
                <a:pPr marL="428594" indent="-428594"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Take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as a single unit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/>
                  <a:t>                 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zh-CN" altLang="zh-CN" sz="24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zh-CN" altLang="zh-CN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400">
                                            <a:latin typeface="Cambria Math" panose="02040503050406030204" pitchFamily="18" charset="0"/>
                                          </a:rPr>
                                          <m:t>ϕ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zh-CN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zh-CN" altLang="zh-CN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:</m:t>
                                            </m:r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zh-CN" altLang="zh-CN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𝑊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1:</m:t>
                                            </m:r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nary>
                              </m:e>
                            </m:d>
                          </m:e>
                        </m:func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bar>
                                  <m:barPr>
                                    <m:pos m:val="top"/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  <m:sup/>
                          <m:e>
                            <m:func>
                              <m:func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zh-CN" altLang="zh-CN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2400">
                                                <a:latin typeface="Cambria Math" panose="02040503050406030204" pitchFamily="18" charset="0"/>
                                              </a:rPr>
                                              <m:t>ϕ</m:t>
                                            </m:r>
                                          </m:e>
                                        </m:acc>
                                        <m:d>
                                          <m:dPr>
                                            <m:ctrlPr>
                                              <a:rPr lang="zh-CN" altLang="zh-CN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zh-CN" altLang="zh-CN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bar>
                                                  <m:barPr>
                                                    <m:pos m:val="top"/>
                                                    <m:ctrlPr>
                                                      <a:rPr lang="zh-CN" altLang="zh-CN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barPr>
                                                  <m:e>
                                                    <m:r>
                                                      <a:rPr lang="en-US" altLang="zh-CN" sz="2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𝑡</m:t>
                                                    </m:r>
                                                  </m:e>
                                                </m:bar>
                                              </m:e>
                                              <m:sub>
                                                <m:r>
                                                  <a:rPr lang="en-US" altLang="zh-CN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zh-CN" altLang="zh-CN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bar>
                                                  <m:barPr>
                                                    <m:pos m:val="top"/>
                                                    <m:ctrlPr>
                                                      <a:rPr lang="zh-CN" altLang="zh-CN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barPr>
                                                  <m:e>
                                                    <m:r>
                                                      <a:rPr lang="en-US" altLang="zh-CN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𝑇</m:t>
                                                    </m:r>
                                                  </m:e>
                                                </m:bar>
                                              </m:e>
                                              <m:sub>
                                                <m:r>
                                                  <a:rPr lang="en-US" altLang="zh-CN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r>
                                                  <a:rPr lang="en-US" altLang="zh-CN" sz="2400" i="1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lang="en-US" altLang="zh-CN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  <m:r>
                                                  <a:rPr lang="en-US" altLang="zh-CN" sz="2400" i="1">
                                                    <a:latin typeface="Cambria Math" panose="02040503050406030204" pitchFamily="18" charset="0"/>
                                                  </a:rPr>
                                                  <m:t>:</m:t>
                                                </m:r>
                                                <m:r>
                                                  <a:rPr lang="en-US" altLang="zh-CN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r>
                                                  <a:rPr lang="en-US" altLang="zh-CN" sz="2400" i="1">
                                                    <a:latin typeface="Cambria Math" panose="02040503050406030204" pitchFamily="18" charset="0"/>
                                                  </a:rPr>
                                                  <m:t>−1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zh-CN" altLang="zh-CN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𝑊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2400" i="1">
                                                    <a:latin typeface="Cambria Math" panose="02040503050406030204" pitchFamily="18" charset="0"/>
                                                  </a:rPr>
                                                  <m:t>1:</m:t>
                                                </m:r>
                                                <m:r>
                                                  <a:rPr lang="en-US" altLang="zh-CN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nary>
                                  </m:e>
                                </m:d>
                              </m:e>
                            </m:func>
                          </m:e>
                        </m:nary>
                      </m:den>
                    </m:f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=</a:t>
                </a:r>
                <a:r>
                  <a:rPr lang="zh-CN" altLang="zh-CN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zh-CN" altLang="zh-CN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zh-CN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</m:acc>
                                <m:r>
                                  <a:rPr lang="en-US" altLang="zh-CN" sz="2400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zh-CN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ϕ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zh-CN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1: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1: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func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bar>
                                  <m:barPr>
                                    <m:pos m:val="top"/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  <m:sup/>
                          <m:e>
                            <m:func>
                              <m:func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400">
                                            <a:latin typeface="Cambria Math" panose="02040503050406030204" pitchFamily="18" charset="0"/>
                                          </a:rPr>
                                          <m:t>θ</m:t>
                                        </m:r>
                                      </m:e>
                                    </m:acc>
                                    <m: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400">
                                            <a:latin typeface="Cambria Math" panose="02040503050406030204" pitchFamily="18" charset="0"/>
                                          </a:rPr>
                                          <m:t>ϕ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zh-CN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bar>
                                              <m:barPr>
                                                <m:pos m:val="top"/>
                                                <m:ctrlPr>
                                                  <a:rPr lang="zh-CN" altLang="zh-CN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barPr>
                                              <m:e>
                                                <m:r>
                                                  <a:rPr lang="en-US" altLang="zh-CN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𝑇</m:t>
                                                </m:r>
                                              </m:e>
                                            </m:bar>
                                          </m:e>
                                          <m:sub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1:</m:t>
                                            </m:r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zh-CN" altLang="zh-CN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𝑊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1:</m:t>
                                            </m:r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</m:nary>
                      </m:den>
                    </m:f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Compared to MEMM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          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𝑒𝑥𝑝</m:t>
                        </m:r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acc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ϕ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′ </m:t>
                            </m:r>
                            <m:r>
                              <a:rPr lang="zh-CN" altLang="zh-CN" sz="240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/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𝑒𝑥𝑝</m:t>
                            </m:r>
                            <m:d>
                              <m:d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</m:acc>
                                <m: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ϕ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′,</m:t>
                                    </m:r>
                                    <m:sSub>
                                      <m:sSub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: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1: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nary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- directly model the probability of candidate sequence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- use </a:t>
                </a:r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global feature vector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035" y="986405"/>
                <a:ext cx="11571514" cy="5296643"/>
              </a:xfrm>
              <a:prstGeom prst="rect">
                <a:avLst/>
              </a:prstGeom>
              <a:blipFill>
                <a:blip r:embed="rId2"/>
                <a:stretch>
                  <a:fillRect l="-658" b="-167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2ACF765-A9CA-8042-92E9-7CF882177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507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43701" y="161823"/>
            <a:ext cx="30514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882304" y="1030072"/>
            <a:ext cx="7734810" cy="4805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7.1 Structured</a:t>
            </a:r>
            <a:r>
              <a:rPr lang="zh-CN" altLang="en-US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Prediction</a:t>
            </a:r>
            <a:r>
              <a:rPr lang="zh-CN" altLang="en-US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and</a:t>
            </a:r>
            <a:r>
              <a:rPr lang="zh-CN" altLang="en-US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Sequence Labelling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7.2 Hidden Markov Models</a:t>
            </a:r>
            <a:r>
              <a:rPr lang="zh-CN" altLang="en-US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——</a:t>
            </a:r>
            <a:r>
              <a:rPr lang="zh-CN" altLang="en-US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Generative</a:t>
            </a:r>
            <a:r>
              <a:rPr lang="zh-CN" altLang="en-US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7.2.1 Training Hidden Markov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7.2.2 Decoding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7.3</a:t>
            </a:r>
            <a:r>
              <a:rPr lang="zh-CN" altLang="en-US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Maximum Entropy Markov Models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7.4 Conditional random fields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7.4.1 Global</a:t>
            </a:r>
            <a:r>
              <a:rPr lang="zh-CN" altLang="en-US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7.4.2</a:t>
            </a:r>
            <a:r>
              <a:rPr lang="zh-CN" altLang="en-US" sz="2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Decoding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7.4.3</a:t>
            </a:r>
            <a:r>
              <a:rPr lang="zh-CN" altLang="en-US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AFB577B-AFCC-4911-965C-E024B15EB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63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C89F96-FAC5-0F48-9AEF-38C087444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0547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64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19078" y="233342"/>
            <a:ext cx="5524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CRF Decoding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914400" y="1330136"/>
                <a:ext cx="9789952" cy="42996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Objective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f>
                      <m:f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</m:acc>
                                <m: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ϕ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1: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1: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func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</m:oMath>
                </a14:m>
                <a:endParaRPr lang="en-US" altLang="zh-CN" sz="240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acc>
                        <m:accPr>
                          <m:chr m:val="⃗"/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acc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ϕ</m:t>
                          </m:r>
                        </m:e>
                      </m:acc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zh-CN" sz="2400" dirty="0"/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Take first-order CRF for example. 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feature vector locality allows the score to be decomposed:</a:t>
                </a:r>
              </a:p>
              <a:p>
                <a:r>
                  <a:rPr lang="en-US" altLang="zh-CN" sz="2400" dirty="0"/>
                  <a:t>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en-US" altLang="zh-CN" sz="240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en-US" altLang="zh-CN" sz="240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acc>
                              <m:accPr>
                                <m:chr m:val="⃗"/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ϕ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d>
                  </m:oMath>
                </a14:m>
                <a:r>
                  <a:rPr lang="en-US" altLang="zh-CN" sz="2400" dirty="0"/>
                  <a:t> </a:t>
                </a:r>
                <a:endParaRPr lang="zh-CN" altLang="zh-CN" sz="2400" dirty="0"/>
              </a:p>
              <a:p>
                <a:r>
                  <a:rPr lang="en-US" altLang="zh-CN" sz="2400" dirty="0"/>
                  <a:t>							 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acc>
                          <m:accPr>
                            <m:chr m:val="⃗"/>
                            <m:ctrlPr>
                              <a:rPr lang="zh-CN" altLang="zh-CN" sz="2400" b="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zh-CN" altLang="zh-CN" sz="2400" b="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</m:acc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altLang="zh-CN" sz="2400" dirty="0"/>
                  <a:t> </a:t>
                </a:r>
                <a:endParaRPr lang="zh-CN" altLang="zh-CN" sz="2400" dirty="0"/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Thus the score can be computed incrementally from left to right</a:t>
                </a: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330136"/>
                <a:ext cx="9789952" cy="4299639"/>
              </a:xfrm>
              <a:prstGeom prst="rect">
                <a:avLst/>
              </a:prstGeom>
              <a:blipFill>
                <a:blip r:embed="rId2"/>
                <a:stretch>
                  <a:fillRect l="-908" b="-823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A6FBF06-63A8-1743-BF5E-686637D7E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951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65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19078" y="233342"/>
            <a:ext cx="5524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CRF Decoding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914399" y="1330137"/>
                <a:ext cx="10763108" cy="43428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Denote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=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as a tag sequence with the last tag being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𝑡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.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lvl="3"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=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as the highest scored sequence 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=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.</a:t>
                </a:r>
              </a:p>
              <a:p>
                <a:pPr lvl="3"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=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𝑡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=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𝑡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′</m:t>
                        </m:r>
                      </m:e>
                    </m:d>
                    <m:r>
                      <a:rPr lang="en-US" altLang="zh-CN" sz="2400" b="0" i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must contain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=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𝑡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′</m:t>
                        </m:r>
                      </m:e>
                    </m:d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lvl="3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𝑠𝑐𝑜𝑟𝑒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𝑇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=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𝑎𝑟𝑔𝑚𝑎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∈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𝐿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𝑠𝑐𝑜𝑟𝑒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𝑇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=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𝑡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altLang="zh-CN" sz="2400" b="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0" lvl="3"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                             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∈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𝐿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𝑠𝑐𝑜𝑟𝑒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T</m:t>
                              </m:r>
                            </m:e>
                          </m:acc>
                        </m:e>
                        <m:sub>
                          <m:r>
                            <a:rPr lang="en-US" altLang="zh-CN" sz="240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1:</m:t>
                          </m:r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i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i</m:t>
                              </m:r>
                              <m:r>
                                <a:rPr lang="en-US" altLang="zh-CN" sz="240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CN" sz="240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t</m:t>
                              </m:r>
                            </m:e>
                            <m:sup>
                              <m:r>
                                <a:rPr lang="en-US" altLang="zh-CN" sz="240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m:rPr>
                          <m:nor/>
                        </m:rPr>
                        <a:rPr lang="en-US" altLang="zh-CN" sz="2400" dirty="0">
                          <a:latin typeface="Palatino" pitchFamily="2" charset="77"/>
                          <a:ea typeface="Palatino" pitchFamily="2" charset="77"/>
                          <a:cs typeface="Calibri Light" panose="020F0302020204030204" pitchFamily="34" charset="0"/>
                        </a:rPr>
                        <m:t>)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acc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ϕ</m:t>
                          </m:r>
                        </m:e>
                      </m:acc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lvl="3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Therefore we can build score(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𝑡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) incrementally from left to right.</a:t>
                </a:r>
              </a:p>
              <a:p>
                <a:pPr marL="342900" lvl="3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Also a back-pointer can be added.</a:t>
                </a: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1330137"/>
                <a:ext cx="10763108" cy="4342856"/>
              </a:xfrm>
              <a:prstGeom prst="rect">
                <a:avLst/>
              </a:prstGeom>
              <a:blipFill>
                <a:blip r:embed="rId2"/>
                <a:stretch>
                  <a:fillRect l="-825" b="-233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90BEAAA-1A48-8F49-9EB4-DCB7B3D27C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C2ACAF-FDF6-3F40-9069-37239EBC4964}"/>
              </a:ext>
            </a:extLst>
          </p:cNvPr>
          <p:cNvSpPr/>
          <p:nvPr/>
        </p:nvSpPr>
        <p:spPr>
          <a:xfrm>
            <a:off x="8375904" y="3968496"/>
            <a:ext cx="2788920" cy="58521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61102717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66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43140" y="248039"/>
            <a:ext cx="7543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Decoding algorithm ——</a:t>
            </a:r>
            <a:r>
              <a:rPr lang="zh-CN" altLang="en-US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Viterbi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7FB1BAC8-185B-4008-A918-EEB98155813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17914" y="1940012"/>
              <a:ext cx="10965543" cy="2920365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039467">
                      <a:extLst>
                        <a:ext uri="{9D8B030D-6E8A-4147-A177-3AD203B41FA5}">
                          <a16:colId xmlns:a16="http://schemas.microsoft.com/office/drawing/2014/main" val="1900588149"/>
                        </a:ext>
                      </a:extLst>
                    </a:gridCol>
                    <a:gridCol w="2023388">
                      <a:extLst>
                        <a:ext uri="{9D8B030D-6E8A-4147-A177-3AD203B41FA5}">
                          <a16:colId xmlns:a16="http://schemas.microsoft.com/office/drawing/2014/main" val="3245387698"/>
                        </a:ext>
                      </a:extLst>
                    </a:gridCol>
                    <a:gridCol w="567202">
                      <a:extLst>
                        <a:ext uri="{9D8B030D-6E8A-4147-A177-3AD203B41FA5}">
                          <a16:colId xmlns:a16="http://schemas.microsoft.com/office/drawing/2014/main" val="617244267"/>
                        </a:ext>
                      </a:extLst>
                    </a:gridCol>
                    <a:gridCol w="2189748">
                      <a:extLst>
                        <a:ext uri="{9D8B030D-6E8A-4147-A177-3AD203B41FA5}">
                          <a16:colId xmlns:a16="http://schemas.microsoft.com/office/drawing/2014/main" val="2061737732"/>
                        </a:ext>
                      </a:extLst>
                    </a:gridCol>
                    <a:gridCol w="1715359">
                      <a:extLst>
                        <a:ext uri="{9D8B030D-6E8A-4147-A177-3AD203B41FA5}">
                          <a16:colId xmlns:a16="http://schemas.microsoft.com/office/drawing/2014/main" val="3146225954"/>
                        </a:ext>
                      </a:extLst>
                    </a:gridCol>
                    <a:gridCol w="279972">
                      <a:extLst>
                        <a:ext uri="{9D8B030D-6E8A-4147-A177-3AD203B41FA5}">
                          <a16:colId xmlns:a16="http://schemas.microsoft.com/office/drawing/2014/main" val="3484617214"/>
                        </a:ext>
                      </a:extLst>
                    </a:gridCol>
                    <a:gridCol w="2150407">
                      <a:extLst>
                        <a:ext uri="{9D8B030D-6E8A-4147-A177-3AD203B41FA5}">
                          <a16:colId xmlns:a16="http://schemas.microsoft.com/office/drawing/2014/main" val="95195441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1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2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3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4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5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6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7</a:t>
                          </a:r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79165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1:1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𝑁𝑁</m:t>
                                    </m:r>
                                  </m:e>
                                </m:d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1:2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𝑁𝑁</m:t>
                                    </m:r>
                                  </m:e>
                                </m:d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…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𝑁𝑁</m:t>
                                    </m:r>
                                  </m:e>
                                </m:d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𝑁𝑁</m:t>
                                    </m:r>
                                  </m:e>
                                </m:d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…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𝑁𝑁</m:t>
                                    </m:r>
                                  </m:e>
                                </m:d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93559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1:1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𝑉𝑉</m:t>
                                    </m:r>
                                  </m:e>
                                </m:d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1:2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𝑉𝑉</m:t>
                                    </m:r>
                                  </m:e>
                                </m:d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…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VV</m:t>
                                    </m:r>
                                  </m:e>
                                </m:d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VV</m:t>
                                    </m:r>
                                  </m:e>
                                </m:d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…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VV</m:t>
                                    </m:r>
                                  </m:e>
                                </m:d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26226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  <a:endParaRPr lang="zh-CN" altLang="en-US" sz="2000" dirty="0"/>
                        </a:p>
                        <a:p>
                          <a:pPr algn="ctr"/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  <a:endParaRPr lang="zh-CN" altLang="en-US" sz="2000" dirty="0"/>
                        </a:p>
                        <a:p>
                          <a:pPr algn="ctr"/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  <a:endParaRPr lang="zh-CN" altLang="en-US" sz="2000" dirty="0"/>
                        </a:p>
                        <a:p>
                          <a:pPr algn="ctr"/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  <a:endParaRPr lang="zh-CN" altLang="en-US" sz="2000" dirty="0"/>
                        </a:p>
                        <a:p>
                          <a:pPr algn="ctr"/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  <a:endParaRPr lang="zh-CN" altLang="en-US" sz="2000" dirty="0"/>
                        </a:p>
                        <a:p>
                          <a:pPr algn="ctr"/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5851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1:1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𝐴𝐷</m:t>
                                    </m:r>
                                  </m:e>
                                </m:d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1:2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AD</m:t>
                                    </m:r>
                                  </m:e>
                                </m:d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…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𝐴𝐷</m:t>
                                    </m:r>
                                  </m:e>
                                </m:d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𝐴𝐷</m:t>
                                    </m:r>
                                  </m:e>
                                </m:d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…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AD</m:t>
                                    </m:r>
                                  </m:e>
                                </m:d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629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7FB1BAC8-185B-4008-A918-EEB98155813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8863493"/>
                  </p:ext>
                </p:extLst>
              </p:nvPr>
            </p:nvGraphicFramePr>
            <p:xfrm>
              <a:off x="917914" y="1940012"/>
              <a:ext cx="10965543" cy="2922651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039467">
                      <a:extLst>
                        <a:ext uri="{9D8B030D-6E8A-4147-A177-3AD203B41FA5}">
                          <a16:colId xmlns:a16="http://schemas.microsoft.com/office/drawing/2014/main" val="1900588149"/>
                        </a:ext>
                      </a:extLst>
                    </a:gridCol>
                    <a:gridCol w="2023388">
                      <a:extLst>
                        <a:ext uri="{9D8B030D-6E8A-4147-A177-3AD203B41FA5}">
                          <a16:colId xmlns:a16="http://schemas.microsoft.com/office/drawing/2014/main" val="3245387698"/>
                        </a:ext>
                      </a:extLst>
                    </a:gridCol>
                    <a:gridCol w="567202">
                      <a:extLst>
                        <a:ext uri="{9D8B030D-6E8A-4147-A177-3AD203B41FA5}">
                          <a16:colId xmlns:a16="http://schemas.microsoft.com/office/drawing/2014/main" val="617244267"/>
                        </a:ext>
                      </a:extLst>
                    </a:gridCol>
                    <a:gridCol w="2189748">
                      <a:extLst>
                        <a:ext uri="{9D8B030D-6E8A-4147-A177-3AD203B41FA5}">
                          <a16:colId xmlns:a16="http://schemas.microsoft.com/office/drawing/2014/main" val="2061737732"/>
                        </a:ext>
                      </a:extLst>
                    </a:gridCol>
                    <a:gridCol w="1715359">
                      <a:extLst>
                        <a:ext uri="{9D8B030D-6E8A-4147-A177-3AD203B41FA5}">
                          <a16:colId xmlns:a16="http://schemas.microsoft.com/office/drawing/2014/main" val="3146225954"/>
                        </a:ext>
                      </a:extLst>
                    </a:gridCol>
                    <a:gridCol w="279972">
                      <a:extLst>
                        <a:ext uri="{9D8B030D-6E8A-4147-A177-3AD203B41FA5}">
                          <a16:colId xmlns:a16="http://schemas.microsoft.com/office/drawing/2014/main" val="3484617214"/>
                        </a:ext>
                      </a:extLst>
                    </a:gridCol>
                    <a:gridCol w="2150407">
                      <a:extLst>
                        <a:ext uri="{9D8B030D-6E8A-4147-A177-3AD203B41FA5}">
                          <a16:colId xmlns:a16="http://schemas.microsoft.com/office/drawing/2014/main" val="951954419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1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2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3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4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5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6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7</a:t>
                          </a:r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7916521"/>
                      </a:ext>
                    </a:extLst>
                  </a:tr>
                  <a:tr h="40525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99" t="-104478" r="-438507" b="-5432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4478" r="-342470" b="-5432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…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11978" t="-104478" r="-190808" b="-5432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97163" t="-104478" r="-142908" b="-5432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…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410198" t="-104478" r="-1133" b="-5432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9355979"/>
                      </a:ext>
                    </a:extLst>
                  </a:tr>
                  <a:tr h="40525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99" t="-207576" r="-438507" b="-45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7576" r="-342470" b="-45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…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11978" t="-207576" r="-190808" b="-45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97163" t="-207576" r="-142908" b="-45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…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410198" t="-207576" r="-1133" b="-4515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2622655"/>
                      </a:ext>
                    </a:extLst>
                  </a:tr>
                  <a:tr h="1310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  <a:endParaRPr lang="zh-CN" altLang="en-US" sz="2000" dirty="0"/>
                        </a:p>
                        <a:p>
                          <a:pPr algn="ctr"/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  <a:endParaRPr lang="zh-CN" altLang="en-US" sz="2000" dirty="0"/>
                        </a:p>
                        <a:p>
                          <a:pPr algn="ctr"/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  <a:endParaRPr lang="zh-CN" altLang="en-US" sz="2000" dirty="0"/>
                        </a:p>
                        <a:p>
                          <a:pPr algn="ctr"/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  <a:endParaRPr lang="zh-CN" altLang="en-US" sz="2000" dirty="0"/>
                        </a:p>
                        <a:p>
                          <a:pPr algn="ctr"/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  <a:endParaRPr lang="zh-CN" altLang="en-US" sz="2000" dirty="0"/>
                        </a:p>
                        <a:p>
                          <a:pPr algn="ctr"/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585156"/>
                      </a:ext>
                    </a:extLst>
                  </a:tr>
                  <a:tr h="40525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99" t="-623881" r="-438507" b="-238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23881" r="-342470" b="-238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…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11978" t="-623881" r="-190808" b="-238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97163" t="-623881" r="-142908" b="-238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…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410198" t="-623881" r="-1133" b="-23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66293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6C3B19A-2478-45B8-AE97-9625F76A5E11}"/>
                  </a:ext>
                </a:extLst>
              </p:cNvPr>
              <p:cNvSpPr txBox="1"/>
              <p:nvPr/>
            </p:nvSpPr>
            <p:spPr>
              <a:xfrm>
                <a:off x="340895" y="1551543"/>
                <a:ext cx="559946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2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\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6C3B19A-2478-45B8-AE97-9625F76A5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95" y="1551543"/>
                <a:ext cx="559946" cy="8617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D383010-C4AE-46B6-9944-2A13D1BCCBEA}"/>
                  </a:ext>
                </a:extLst>
              </p:cNvPr>
              <p:cNvSpPr txBox="1"/>
              <p:nvPr/>
            </p:nvSpPr>
            <p:spPr>
              <a:xfrm>
                <a:off x="850182" y="1283243"/>
                <a:ext cx="3515706" cy="471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𝑡𝑏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𝑠𝑐𝑜𝑟𝑒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1: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D383010-C4AE-46B6-9944-2A13D1BCC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82" y="1283243"/>
                <a:ext cx="3515706" cy="471539"/>
              </a:xfrm>
              <a:prstGeom prst="rect">
                <a:avLst/>
              </a:prstGeom>
              <a:blipFill>
                <a:blip r:embed="rId4"/>
                <a:stretch>
                  <a:fillRect t="-13158" b="-1315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7FBF0F3-76B7-4EB9-8631-2F58C372B80D}"/>
                  </a:ext>
                </a:extLst>
              </p:cNvPr>
              <p:cNvSpPr txBox="1"/>
              <p:nvPr/>
            </p:nvSpPr>
            <p:spPr>
              <a:xfrm>
                <a:off x="917914" y="5181762"/>
                <a:ext cx="10187661" cy="12695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3"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𝑠𝑐𝑜𝑟𝑒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1: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=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∈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𝐿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𝑠𝑐𝑜𝑟𝑒</m:t>
                      </m:r>
                      <m:r>
                        <a:rPr lang="en-US" altLang="zh-CN" sz="240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T</m:t>
                              </m:r>
                            </m:e>
                          </m:acc>
                        </m:e>
                        <m:sub>
                          <m:r>
                            <a:rPr lang="en-US" altLang="zh-CN" sz="240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1:</m:t>
                          </m:r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i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i</m:t>
                              </m:r>
                              <m:r>
                                <a:rPr lang="en-US" altLang="zh-CN" sz="240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CN" sz="240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t</m:t>
                              </m:r>
                            </m:e>
                            <m:sup>
                              <m:r>
                                <a:rPr lang="en-US" altLang="zh-CN" sz="240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m:rPr>
                          <m:nor/>
                        </m:rPr>
                        <a:rPr lang="en-US" altLang="zh-CN" sz="2400" dirty="0">
                          <a:latin typeface="Palatino" pitchFamily="2" charset="77"/>
                          <a:ea typeface="Palatino" pitchFamily="2" charset="77"/>
                          <a:cs typeface="Calibri Light" panose="020F0302020204030204" pitchFamily="34" charset="0"/>
                        </a:rPr>
                        <m:t>)</m:t>
                      </m:r>
                      <m:r>
                        <a:rPr lang="en-US" altLang="zh-CN" sz="240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acc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ϕ</m:t>
                          </m:r>
                        </m:e>
                      </m:acc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𝑏𝑝</m:t>
                    </m:r>
                  </m:oMath>
                </a14:m>
                <a:r>
                  <a:rPr lang="zh-CN" altLang="en-US" sz="2000" dirty="0">
                    <a:latin typeface="Constantia" panose="02030602050306030303" pitchFamily="18" charset="0"/>
                  </a:rPr>
                  <a:t> </a:t>
                </a:r>
                <a:r>
                  <a:rPr lang="en-US" altLang="zh-CN" sz="2000" dirty="0">
                    <a:latin typeface="Constantia" panose="02030602050306030303" pitchFamily="18" charset="0"/>
                  </a:rPr>
                  <a:t>stores the argmax</a:t>
                </a:r>
                <a:r>
                  <a:rPr lang="en-US" altLang="zh-CN" sz="2000" dirty="0"/>
                  <a:t>,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|×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7FBF0F3-76B7-4EB9-8631-2F58C372B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914" y="5181762"/>
                <a:ext cx="10187661" cy="1269578"/>
              </a:xfrm>
              <a:prstGeom prst="rect">
                <a:avLst/>
              </a:prstGeom>
              <a:blipFill>
                <a:blip r:embed="rId5"/>
                <a:stretch>
                  <a:fillRect l="-498" b="-8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B2354E08-A9C0-4CDE-9291-D2BAD801A121}"/>
                  </a:ext>
                </a:extLst>
              </p:cNvPr>
              <p:cNvSpPr/>
              <p:nvPr/>
            </p:nvSpPr>
            <p:spPr>
              <a:xfrm>
                <a:off x="308473" y="2020902"/>
                <a:ext cx="579839" cy="784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2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𝑁𝑁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B2354E08-A9C0-4CDE-9291-D2BAD801A1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73" y="2020902"/>
                <a:ext cx="579839" cy="7848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23B92BAC-F4A4-44E0-8BA8-90D1F1DA3F0B}"/>
                  </a:ext>
                </a:extLst>
              </p:cNvPr>
              <p:cNvSpPr/>
              <p:nvPr/>
            </p:nvSpPr>
            <p:spPr>
              <a:xfrm>
                <a:off x="316766" y="2471324"/>
                <a:ext cx="533416" cy="784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2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𝑉𝑉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23B92BAC-F4A4-44E0-8BA8-90D1F1DA3F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66" y="2471324"/>
                <a:ext cx="533416" cy="7848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>
            <a:extLst>
              <a:ext uri="{FF2B5EF4-FFF2-40B4-BE49-F238E27FC236}">
                <a16:creationId xmlns:a16="http://schemas.microsoft.com/office/drawing/2014/main" id="{B7FB0FC9-E9EA-4FA8-BF2A-952800F4F8E3}"/>
              </a:ext>
            </a:extLst>
          </p:cNvPr>
          <p:cNvSpPr/>
          <p:nvPr/>
        </p:nvSpPr>
        <p:spPr>
          <a:xfrm>
            <a:off x="421953" y="3314161"/>
            <a:ext cx="2423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/>
              <a:t>.</a:t>
            </a:r>
          </a:p>
          <a:p>
            <a:pPr algn="ctr"/>
            <a:r>
              <a:rPr lang="en-US" altLang="zh-CN" dirty="0"/>
              <a:t>.</a:t>
            </a:r>
          </a:p>
          <a:p>
            <a:pPr algn="ctr"/>
            <a:r>
              <a:rPr lang="en-US" altLang="zh-CN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E36B2570-00E6-4089-941C-94C0C2B29DBA}"/>
                  </a:ext>
                </a:extLst>
              </p:cNvPr>
              <p:cNvSpPr/>
              <p:nvPr/>
            </p:nvSpPr>
            <p:spPr>
              <a:xfrm>
                <a:off x="316766" y="4197997"/>
                <a:ext cx="550472" cy="784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2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𝐴𝐷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E36B2570-00E6-4089-941C-94C0C2B29D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66" y="4197997"/>
                <a:ext cx="550472" cy="7848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5A7ADAD3-2358-4179-8377-0306CA1D22B1}"/>
              </a:ext>
            </a:extLst>
          </p:cNvPr>
          <p:cNvCxnSpPr>
            <a:cxnSpLocks/>
          </p:cNvCxnSpPr>
          <p:nvPr/>
        </p:nvCxnSpPr>
        <p:spPr>
          <a:xfrm>
            <a:off x="7521456" y="2543820"/>
            <a:ext cx="381573" cy="319919"/>
          </a:xfrm>
          <a:prstGeom prst="straightConnector1">
            <a:avLst/>
          </a:prstGeom>
          <a:ln w="190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BBCEA357-45E5-4863-8792-BF8274249F28}"/>
              </a:ext>
            </a:extLst>
          </p:cNvPr>
          <p:cNvCxnSpPr>
            <a:cxnSpLocks/>
          </p:cNvCxnSpPr>
          <p:nvPr/>
        </p:nvCxnSpPr>
        <p:spPr>
          <a:xfrm>
            <a:off x="7521456" y="2966456"/>
            <a:ext cx="381573" cy="0"/>
          </a:xfrm>
          <a:prstGeom prst="straightConnector1">
            <a:avLst/>
          </a:prstGeom>
          <a:ln w="190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8E971309-22A0-4D17-B2A1-4DC31C3487E4}"/>
              </a:ext>
            </a:extLst>
          </p:cNvPr>
          <p:cNvCxnSpPr>
            <a:cxnSpLocks/>
          </p:cNvCxnSpPr>
          <p:nvPr/>
        </p:nvCxnSpPr>
        <p:spPr>
          <a:xfrm flipV="1">
            <a:off x="7521456" y="3092145"/>
            <a:ext cx="381573" cy="1466105"/>
          </a:xfrm>
          <a:prstGeom prst="straightConnector1">
            <a:avLst/>
          </a:prstGeom>
          <a:ln w="190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5E32E9CE-E86E-458B-A646-CE899A50BADA}"/>
              </a:ext>
            </a:extLst>
          </p:cNvPr>
          <p:cNvGrpSpPr/>
          <p:nvPr/>
        </p:nvGrpSpPr>
        <p:grpSpPr>
          <a:xfrm>
            <a:off x="7314508" y="3617182"/>
            <a:ext cx="413896" cy="377080"/>
            <a:chOff x="6400685" y="783107"/>
            <a:chExt cx="413896" cy="377080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AA442BED-CF67-4C32-B528-0CBBC7BAAE77}"/>
                </a:ext>
              </a:extLst>
            </p:cNvPr>
            <p:cNvSpPr txBox="1"/>
            <p:nvPr/>
          </p:nvSpPr>
          <p:spPr>
            <a:xfrm>
              <a:off x="6400685" y="783107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⃝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57DEEEA8-596A-4A9D-BB25-76DE10649D00}"/>
                    </a:ext>
                  </a:extLst>
                </p:cNvPr>
                <p:cNvSpPr txBox="1"/>
                <p:nvPr/>
              </p:nvSpPr>
              <p:spPr>
                <a:xfrm>
                  <a:off x="6424762" y="790855"/>
                  <a:ext cx="3657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zh-CN" altLang="en-US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57DEEEA8-596A-4A9D-BB25-76DE10649D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4762" y="790855"/>
                  <a:ext cx="365741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EBCEBC11-9D98-4E52-94DB-F5EF78FBC3BD}"/>
              </a:ext>
            </a:extLst>
          </p:cNvPr>
          <p:cNvGrpSpPr/>
          <p:nvPr/>
        </p:nvGrpSpPr>
        <p:grpSpPr>
          <a:xfrm>
            <a:off x="7497378" y="2326858"/>
            <a:ext cx="413896" cy="377080"/>
            <a:chOff x="6400685" y="783107"/>
            <a:chExt cx="413896" cy="377080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A53AB19D-B4A8-43B8-9CC3-22066088F468}"/>
                </a:ext>
              </a:extLst>
            </p:cNvPr>
            <p:cNvSpPr txBox="1"/>
            <p:nvPr/>
          </p:nvSpPr>
          <p:spPr>
            <a:xfrm>
              <a:off x="6400685" y="783107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accent1">
                      <a:lumMod val="75000"/>
                    </a:schemeClr>
                  </a:solidFill>
                </a:rPr>
                <a:t>⃝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C808F691-09AB-4F85-B030-F18C3D9720CC}"/>
                    </a:ext>
                  </a:extLst>
                </p:cNvPr>
                <p:cNvSpPr txBox="1"/>
                <p:nvPr/>
              </p:nvSpPr>
              <p:spPr>
                <a:xfrm>
                  <a:off x="6424762" y="790855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zh-CN" altLang="en-US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C808F691-09AB-4F85-B030-F18C3D9720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4762" y="790855"/>
                  <a:ext cx="365806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0074A091-F6E6-4C38-B950-E859CF7E5B35}"/>
              </a:ext>
            </a:extLst>
          </p:cNvPr>
          <p:cNvGrpSpPr/>
          <p:nvPr/>
        </p:nvGrpSpPr>
        <p:grpSpPr>
          <a:xfrm>
            <a:off x="7453724" y="2903605"/>
            <a:ext cx="413896" cy="377080"/>
            <a:chOff x="6400685" y="783107"/>
            <a:chExt cx="413896" cy="377080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A3445A1E-9347-48EB-8E30-E59AF777EE37}"/>
                </a:ext>
              </a:extLst>
            </p:cNvPr>
            <p:cNvSpPr txBox="1"/>
            <p:nvPr/>
          </p:nvSpPr>
          <p:spPr>
            <a:xfrm>
              <a:off x="6400685" y="783107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accent1">
                      <a:lumMod val="75000"/>
                    </a:schemeClr>
                  </a:solidFill>
                </a:rPr>
                <a:t>⃝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33F88BE9-5DE4-4D84-A8E7-D2FFB26FAB22}"/>
                    </a:ext>
                  </a:extLst>
                </p:cNvPr>
                <p:cNvSpPr txBox="1"/>
                <p:nvPr/>
              </p:nvSpPr>
              <p:spPr>
                <a:xfrm>
                  <a:off x="6424762" y="790855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zh-CN" altLang="en-US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33F88BE9-5DE4-4D84-A8E7-D2FFB26FAB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4762" y="790855"/>
                  <a:ext cx="365806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F55D5621-7177-3248-BE77-8BD73C52502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9937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43701" y="161823"/>
            <a:ext cx="30514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882304" y="1030072"/>
            <a:ext cx="7734810" cy="4805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7.1 Structured</a:t>
            </a:r>
            <a:r>
              <a:rPr lang="zh-CN" altLang="en-US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Prediction</a:t>
            </a:r>
            <a:r>
              <a:rPr lang="zh-CN" altLang="en-US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and</a:t>
            </a:r>
            <a:r>
              <a:rPr lang="zh-CN" altLang="en-US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Sequence Labelling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7.2 Hidden Markov Models</a:t>
            </a:r>
            <a:r>
              <a:rPr lang="zh-CN" altLang="en-US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——</a:t>
            </a:r>
            <a:r>
              <a:rPr lang="zh-CN" altLang="en-US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Generative</a:t>
            </a:r>
            <a:r>
              <a:rPr lang="zh-CN" altLang="en-US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7.2.1 Training Hidden Markov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7.2.2 Decoding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7.3</a:t>
            </a:r>
            <a:r>
              <a:rPr lang="zh-CN" altLang="en-US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Maximum Entropy Markov Models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7.4 Conditional random fields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7.4.1 Global</a:t>
            </a:r>
            <a:r>
              <a:rPr lang="zh-CN" altLang="en-US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7.4.2</a:t>
            </a:r>
            <a:r>
              <a:rPr lang="zh-CN" altLang="en-US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Decoding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7.4.3</a:t>
            </a:r>
            <a:r>
              <a:rPr lang="zh-CN" altLang="en-US" sz="2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AFB577B-AFCC-4911-965C-E024B15EB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67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C89F96-FAC5-0F48-9AEF-38C087444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5054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68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491576" y="233343"/>
            <a:ext cx="4046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907525" y="1111197"/>
                <a:ext cx="9271281" cy="52451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Given a set of training data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altLang="zh-CN" sz="2400" i="1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m:rPr>
                        <m:lit/>
                      </m:rPr>
                      <a:rPr lang="en-US" altLang="zh-CN" sz="2400" i="1">
                        <a:latin typeface="Cambria Math" panose="02040503050406030204" pitchFamily="18" charset="0"/>
                      </a:rPr>
                      <m:t>}</m:t>
                    </m:r>
                    <m:sSubSup>
                      <m:sSubSup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the CRF training objective is to maximize the log-likelihood of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𝐷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</a:t>
                </a:r>
              </a:p>
              <a:p>
                <a:pPr lvl="1"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̂"/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</m:e>
                    </m:acc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</m:sub>
                    </m:sSub>
                    <m:func>
                      <m:func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func>
                    <m:d>
                      <m:d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altLang="zh-CN" sz="2000" dirty="0"/>
                  <a:t> </a:t>
                </a:r>
                <a:endParaRPr lang="zh-CN" altLang="zh-CN" sz="2000" dirty="0"/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sz="2000" dirty="0"/>
                  <a:t>   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</m:sub>
                    </m:sSub>
                    <m:func>
                      <m:func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nary>
                          <m:naryPr>
                            <m:chr m:val="∏"/>
                            <m:supHide m:val="on"/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zh-CN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func>
                  </m:oMath>
                </a14:m>
                <a:r>
                  <a:rPr lang="en-US" altLang="zh-CN" sz="2000" dirty="0"/>
                  <a:t> 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.)</m:t>
                    </m:r>
                  </m:oMath>
                </a14:m>
                <a:endParaRPr lang="zh-CN" altLang="zh-CN" sz="2000" dirty="0"/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sz="2000" dirty="0"/>
                  <a:t>   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</m:sub>
                    </m:sSub>
                    <m:nary>
                      <m:naryPr>
                        <m:chr m:val="∑"/>
                        <m:supHide m:val="on"/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func>
                        <m:d>
                          <m:d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altLang="zh-CN" sz="2000" dirty="0"/>
                  <a:t> </a:t>
                </a:r>
                <a:endParaRPr lang="zh-CN" altLang="zh-CN" sz="2000" dirty="0"/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sz="2000" dirty="0"/>
                  <a:t>   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 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𝑒𝑥𝑝</m:t>
                                </m:r>
                                <m:d>
                                  <m:dPr>
                                    <m:ctrlPr>
                                      <a:rPr lang="zh-CN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000">
                                            <a:latin typeface="Cambria Math" panose="02040503050406030204" pitchFamily="18" charset="0"/>
                                          </a:rPr>
                                          <m:t>θ</m:t>
                                        </m:r>
                                      </m:e>
                                    </m:acc>
                                    <m:r>
                                      <a:rPr lang="en-US" altLang="zh-CN" sz="200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000">
                                            <a:latin typeface="Cambria Math" panose="02040503050406030204" pitchFamily="18" charset="0"/>
                                          </a:rPr>
                                          <m:t>ϕ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zh-CN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zh-C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zh-CN" altLang="zh-C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  <m:t>𝑊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num>
                              <m:den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zh-CN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sSup>
                                      <m:sSupPr>
                                        <m:ctrlPr>
                                          <a:rPr lang="zh-CN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p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  <m:sup/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𝑒𝑥𝑝</m:t>
                                    </m:r>
                                    <m:d>
                                      <m:dPr>
                                        <m:ctrlPr>
                                          <a:rPr lang="zh-CN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zh-CN" altLang="zh-C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2000">
                                                <a:latin typeface="Cambria Math" panose="02040503050406030204" pitchFamily="18" charset="0"/>
                                              </a:rPr>
                                              <m:t>θ</m:t>
                                            </m:r>
                                          </m:e>
                                        </m:acc>
                                        <m:r>
                                          <a:rPr lang="en-US" altLang="zh-CN" sz="2000">
                                            <a:latin typeface="Cambria Math" panose="02040503050406030204" pitchFamily="18" charset="0"/>
                                          </a:rPr>
                                          <m:t>⋅</m:t>
                                        </m:r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zh-CN" altLang="zh-C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2000">
                                                <a:latin typeface="Cambria Math" panose="02040503050406030204" pitchFamily="18" charset="0"/>
                                              </a:rPr>
                                              <m:t>ϕ</m:t>
                                            </m:r>
                                          </m:e>
                                        </m:acc>
                                        <m:d>
                                          <m:dPr>
                                            <m:ctrlPr>
                                              <a:rPr lang="zh-CN" altLang="zh-C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zh-CN" altLang="zh-CN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altLang="zh-CN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𝑇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altLang="zh-CN" sz="2000" i="1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zh-CN" altLang="zh-CN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𝑊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</m:e>
                                </m:nary>
                              </m:den>
                            </m:f>
                          </m:e>
                        </m:func>
                      </m:e>
                    </m:nary>
                  </m:oMath>
                </a14:m>
                <a:r>
                  <a:rPr lang="en-US" altLang="zh-CN" sz="2000" dirty="0"/>
                  <a:t> </a:t>
                </a:r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sz="2000" dirty="0"/>
                  <a:t>   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</m:sub>
                    </m:sSub>
                    <m:nary>
                      <m:naryPr>
                        <m:chr m:val="∑"/>
                        <m:supHide m:val="on"/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acc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>
                                    <a:latin typeface="Cambria Math" panose="02040503050406030204" pitchFamily="18" charset="0"/>
                                  </a:rPr>
                                  <m:t>ϕ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0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zh-CN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sSup>
                                      <m:sSupPr>
                                        <m:ctrlPr>
                                          <a:rPr lang="zh-CN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p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  <m:sup/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𝑒𝑥𝑝</m:t>
                                    </m:r>
                                    <m:d>
                                      <m:dPr>
                                        <m:ctrlPr>
                                          <a:rPr lang="zh-CN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zh-CN" altLang="zh-C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2000">
                                                <a:latin typeface="Cambria Math" panose="02040503050406030204" pitchFamily="18" charset="0"/>
                                              </a:rPr>
                                              <m:t>θ</m:t>
                                            </m:r>
                                          </m:e>
                                        </m:acc>
                                        <m:r>
                                          <a:rPr lang="en-US" altLang="zh-CN" sz="2000">
                                            <a:latin typeface="Cambria Math" panose="02040503050406030204" pitchFamily="18" charset="0"/>
                                          </a:rPr>
                                          <m:t>⋅</m:t>
                                        </m:r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zh-CN" altLang="zh-C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2000">
                                                <a:latin typeface="Cambria Math" panose="02040503050406030204" pitchFamily="18" charset="0"/>
                                              </a:rPr>
                                              <m:t>ϕ</m:t>
                                            </m:r>
                                          </m:e>
                                        </m:acc>
                                        <m:d>
                                          <m:dPr>
                                            <m:ctrlPr>
                                              <a:rPr lang="zh-CN" altLang="zh-C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  <m:t>′,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zh-CN" altLang="zh-CN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𝑊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</m:e>
                                </m:nary>
                              </m:e>
                            </m:func>
                          </m:e>
                        </m:d>
                      </m:e>
                    </m:nary>
                  </m:oMath>
                </a14:m>
                <a:r>
                  <a:rPr lang="en-US" altLang="zh-CN" sz="2000" dirty="0"/>
                  <a:t> </a:t>
                </a:r>
                <a:endParaRPr lang="zh-CN" altLang="zh-CN" sz="2000" dirty="0"/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sz="2000" dirty="0"/>
                  <a:t>   </a:t>
                </a:r>
                <a:endParaRPr lang="zh-CN" altLang="zh-CN" sz="2000" dirty="0"/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25" y="1111197"/>
                <a:ext cx="9271281" cy="5245154"/>
              </a:xfrm>
              <a:prstGeom prst="rect">
                <a:avLst/>
              </a:prstGeom>
              <a:blipFill>
                <a:blip r:embed="rId2"/>
                <a:stretch>
                  <a:fillRect l="-920" t="-111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1227659-A06F-B54A-BE45-E2558AD836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4844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69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19077" y="233343"/>
            <a:ext cx="5286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Local Gradient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910962" y="1116994"/>
                <a:ext cx="9339281" cy="49582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For each training example, the local gradient is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000" dirty="0"/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𝜕</m:t>
                        </m:r>
                        <m:func>
                          <m:func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func>
                        <m:d>
                          <m:d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⃗"/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d>
                      <m:d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/>
                          <m:e>
                            <m:func>
                              <m:func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00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zh-CN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000">
                                            <a:latin typeface="Cambria Math" panose="02040503050406030204" pitchFamily="18" charset="0"/>
                                          </a:rPr>
                                          <m:t>θ</m:t>
                                        </m:r>
                                      </m:e>
                                    </m:acc>
                                    <m:r>
                                      <a:rPr lang="en-US" altLang="zh-CN" sz="200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000">
                                            <a:latin typeface="Cambria Math" panose="02040503050406030204" pitchFamily="18" charset="0"/>
                                          </a:rPr>
                                          <m:t>ϕ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zh-CN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zh-CN" altLang="zh-C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zh-CN" altLang="zh-C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  <m:t>𝑊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</m:nary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</m:acc>
                        <m:d>
                          <m:d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p>
                          </m:sub>
                          <m:sup/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𝑒𝑥𝑝</m:t>
                            </m:r>
                            <m:d>
                              <m:d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zh-CN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</m:acc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zh-CN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>
                                        <a:latin typeface="Cambria Math" panose="02040503050406030204" pitchFamily="18" charset="0"/>
                                      </a:rPr>
                                      <m:t>ϕ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zh-CN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zh-CN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p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′′</m:t>
                                        </m:r>
                                      </m:sup>
                                    </m:s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nary>
                      </m:den>
                    </m:f>
                  </m:oMath>
                </a14:m>
                <a:r>
                  <a:rPr lang="en-US" altLang="zh-CN" sz="2000" dirty="0"/>
                  <a:t> </a:t>
                </a:r>
                <a:endParaRPr lang="zh-CN" altLang="zh-CN" sz="2000" dirty="0"/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000" dirty="0"/>
                  <a:t>			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d>
                      <m:d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f>
                          <m:f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𝑒𝑥𝑝</m:t>
                            </m:r>
                            <m:d>
                              <m:d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zh-CN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</m:acc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zh-CN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>
                                        <a:latin typeface="Cambria Math" panose="02040503050406030204" pitchFamily="18" charset="0"/>
                                      </a:rPr>
                                      <m:t>ϕ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zh-CN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zh-CN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p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num>
                          <m:den>
                            <m:nary>
                              <m:naryPr>
                                <m:chr m:val="∑"/>
                                <m:supHide m:val="on"/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p>
                                  <m:sSupPr>
                                    <m:ctrlPr>
                                      <a:rPr lang="zh-CN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p>
                              </m:sub>
                              <m:sup/>
                              <m:e>
                                <m:d>
                                  <m:dPr>
                                    <m:ctrlPr>
                                      <a:rPr lang="zh-CN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000">
                                            <a:latin typeface="Cambria Math" panose="02040503050406030204" pitchFamily="18" charset="0"/>
                                          </a:rPr>
                                          <m:t>θ</m:t>
                                        </m:r>
                                      </m:e>
                                    </m:acc>
                                    <m:r>
                                      <a:rPr lang="en-US" altLang="zh-CN" sz="200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000">
                                            <a:latin typeface="Cambria Math" panose="02040503050406030204" pitchFamily="18" charset="0"/>
                                          </a:rPr>
                                          <m:t>ϕ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zh-CN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zh-CN" altLang="zh-C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  <m:t>′′</m:t>
                                            </m:r>
                                          </m:sup>
                                        </m:sSup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zh-CN" altLang="zh-C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  <m:t>𝑊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nary>
                          </m:den>
                        </m:f>
                      </m:e>
                    </m:nary>
                    <m:r>
                      <a:rPr lang="en-US" altLang="zh-CN" sz="200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d>
                      <m:d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000" dirty="0"/>
                  <a:t> </a:t>
                </a:r>
                <a:endParaRPr lang="zh-CN" altLang="zh-CN" sz="2000" dirty="0"/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000" dirty="0"/>
                  <a:t>			      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d>
                      <m:d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sSub>
                              <m:sSub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acc>
                          <m:accPr>
                            <m:chr m:val="⃗"/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</m:acc>
                        <m:d>
                          <m:d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altLang="zh-CN" sz="2000" i="1">
                        <a:latin typeface="Cambria Math" panose="02040503050406030204" pitchFamily="18" charset="0"/>
                      </a:rPr>
                      <m:t>   </m:t>
                    </m:r>
                    <m:d>
                      <m:d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zh-CN" sz="2000"/>
                          <m:t>definition</m:t>
                        </m:r>
                        <m:r>
                          <m:rPr>
                            <m:nor/>
                          </m:rPr>
                          <a:rPr lang="en-US" altLang="zh-CN" sz="2000"/>
                          <m:t> </m:t>
                        </m:r>
                        <m:r>
                          <m:rPr>
                            <m:nor/>
                          </m:rPr>
                          <a:rPr lang="en-US" altLang="zh-CN" sz="2000"/>
                          <m:t>of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sSub>
                              <m:sSub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zh-CN" sz="2000" dirty="0"/>
                  <a:t> </a:t>
                </a:r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An exponential number of candidate outputs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𝑇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′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which makes the calculation of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acc>
                          <m:accPr>
                            <m:chr m:val="⃗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</m:acc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intractable.</a:t>
                </a: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62" y="1116994"/>
                <a:ext cx="9339281" cy="4958217"/>
              </a:xfrm>
              <a:prstGeom prst="rect">
                <a:avLst/>
              </a:prstGeom>
              <a:blipFill>
                <a:blip r:embed="rId2"/>
                <a:stretch>
                  <a:fillRect l="-8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2427D8C-F54D-4743-87AF-5D522B625C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66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35918" y="186406"/>
            <a:ext cx="4600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Sequence Labelling 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070111" y="1234803"/>
            <a:ext cx="9001787" cy="169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Part-of-Speech tagging as example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Input is a sentence 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Output is a sequence of POS tags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C9B20A05-072C-40F5-B967-664623C658FB}"/>
              </a:ext>
            </a:extLst>
          </p:cNvPr>
          <p:cNvSpPr txBox="1"/>
          <p:nvPr/>
        </p:nvSpPr>
        <p:spPr>
          <a:xfrm>
            <a:off x="1474418" y="5912124"/>
            <a:ext cx="8352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Palatino"/>
              </a:rPr>
              <a:t>NNP</a:t>
            </a:r>
            <a:r>
              <a:rPr lang="zh-CN" altLang="en-US" dirty="0">
                <a:latin typeface="Palatino"/>
              </a:rPr>
              <a:t>：</a:t>
            </a:r>
            <a:r>
              <a:rPr lang="en-US" altLang="zh-CN" dirty="0">
                <a:latin typeface="Palatino"/>
              </a:rPr>
              <a:t>Proper Noun 	VBD</a:t>
            </a:r>
            <a:r>
              <a:rPr lang="zh-CN" altLang="en-US" dirty="0">
                <a:latin typeface="Palatino"/>
              </a:rPr>
              <a:t>：</a:t>
            </a:r>
            <a:r>
              <a:rPr lang="en-US" altLang="zh-CN" dirty="0">
                <a:latin typeface="Palatino"/>
              </a:rPr>
              <a:t>Verb, past tense		TO: to	       NN:  Noun </a:t>
            </a:r>
            <a:endParaRPr lang="zh-CN" altLang="en-US" dirty="0">
              <a:latin typeface="Palatin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212ECD0F-7CEB-44ED-9D51-5BECAE0558D3}"/>
                  </a:ext>
                </a:extLst>
              </p:cNvPr>
              <p:cNvSpPr/>
              <p:nvPr/>
            </p:nvSpPr>
            <p:spPr>
              <a:xfrm>
                <a:off x="4738513" y="1943156"/>
                <a:ext cx="27149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1: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212ECD0F-7CEB-44ED-9D51-5BECAE0558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513" y="1943156"/>
                <a:ext cx="2714974" cy="400110"/>
              </a:xfrm>
              <a:prstGeom prst="rect">
                <a:avLst/>
              </a:prstGeom>
              <a:blipFill>
                <a:blip r:embed="rId4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BD5D7B8-ED70-4490-8150-B98A9020F48B}"/>
                  </a:ext>
                </a:extLst>
              </p:cNvPr>
              <p:cNvSpPr/>
              <p:nvPr/>
            </p:nvSpPr>
            <p:spPr>
              <a:xfrm>
                <a:off x="6260999" y="2501068"/>
                <a:ext cx="192886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1: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BD5D7B8-ED70-4490-8150-B98A9020F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999" y="2501068"/>
                <a:ext cx="1928861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CC5013D0-D19E-43EE-9645-10F5EDB24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82830C-A3FB-6E48-8605-FB2E13D6D9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3031" y="3090377"/>
            <a:ext cx="8775700" cy="2590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353BE7-079A-6840-AB26-917F0E358A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6951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70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488139" y="118385"/>
            <a:ext cx="85011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Efficiently Calculating the Expected Global Feature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938463" y="1363808"/>
                <a:ext cx="10082463" cy="5262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zh-CN" altLang="zh-CN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acc>
                          <m:accPr>
                            <m:chr m:val="⃗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</m:acc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is the expected global feature vector over all possible output label sequences</a:t>
                </a: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resort to feature locality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/>
                  <a:t>                           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′,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  <m:e>
                        <m:acc>
                          <m:accPr>
                            <m:chr m:val="⃗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</m:acc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zh-CN" altLang="zh-CN" sz="2400" dirty="0"/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rewrite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  <m:sup/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e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acc>
                          <m:accPr>
                            <m:chr m:val="⃗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acc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′,</m:t>
                            </m:r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zh-CN" altLang="zh-CN" sz="2400" dirty="0"/>
              </a:p>
              <a:p>
                <a:pPr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  <a:r>
                  <a:rPr lang="zh-CN" altLang="zh-CN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acc>
                          <m:accPr>
                            <m:chr m:val="⃗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</m:acc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/>
                              <m:e>
                                <m:acc>
                                  <m:accPr>
                                    <m:chr m:val="⃗"/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ϕ</m:t>
                                    </m:r>
                                  </m:e>
                                </m:acc>
                              </m:e>
                            </m:nary>
                            <m:d>
                              <m:d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  <m:sup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zh-CN" altLang="zh-CN" sz="2400" dirty="0"/>
              </a:p>
              <a:p>
                <a:pPr>
                  <a:buSzPct val="100000"/>
                </a:pPr>
                <a:r>
                  <a:rPr lang="en-US" altLang="zh-CN" sz="2400" dirty="0"/>
                  <a:t>						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e>
                                <m:sSub>
                                  <m:sSub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acc>
                              <m:accPr>
                                <m:chr m:val="⃗"/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ϕ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  <m:sup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zh-CN" altLang="zh-CN" sz="2400" dirty="0"/>
              </a:p>
              <a:p>
                <a:pPr>
                  <a:buSzPct val="100000"/>
                </a:pP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						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p>
                                  <m:sSup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  <m:sup/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p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acc>
                                  <m:accPr>
                                    <m:chr m:val="⃗"/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ϕ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  <m:sup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Sup>
                                      <m:sSubSup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  <m:sup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d>
                      </m:e>
                    </m:nary>
                  </m:oMath>
                </a14:m>
                <a:endParaRPr lang="zh-CN" altLang="zh-CN" sz="2400" dirty="0"/>
              </a:p>
              <a:p>
                <a:pPr>
                  <a:buSzPct val="100000"/>
                </a:pPr>
                <a:r>
                  <a:rPr lang="en-US" altLang="zh-CN" sz="2400" dirty="0"/>
                  <a:t>						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p>
                              <m:sSup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∼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e>
                                <m:sSub>
                                  <m:sSub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</m:e>
                    </m:nary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zh-CN" altLang="zh-CN" sz="2400" dirty="0"/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463" y="1363808"/>
                <a:ext cx="10082463" cy="5262466"/>
              </a:xfrm>
              <a:prstGeom prst="rect">
                <a:avLst/>
              </a:prstGeom>
              <a:blipFill>
                <a:blip r:embed="rId2"/>
                <a:stretch>
                  <a:fillRect l="-755" t="-7470" b="-1445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016D83A-70A1-8B45-B831-9DBFFE35C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210A15-A8EB-4B4D-A2D8-7E98ACB5686B}"/>
              </a:ext>
            </a:extLst>
          </p:cNvPr>
          <p:cNvSpPr txBox="1"/>
          <p:nvPr/>
        </p:nvSpPr>
        <p:spPr>
          <a:xfrm>
            <a:off x="5290972" y="4049905"/>
            <a:ext cx="4761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 pitchFamily="2" charset="77"/>
                <a:ea typeface="Palatino" pitchFamily="2" charset="77"/>
              </a:rPr>
              <a:t>f</a:t>
            </a:r>
            <a:r>
              <a:rPr lang="en-CN" sz="2400" dirty="0">
                <a:latin typeface="Palatino" pitchFamily="2" charset="77"/>
                <a:ea typeface="Palatino" pitchFamily="2" charset="77"/>
              </a:rPr>
              <a:t>rom a feature-centric perspective</a:t>
            </a:r>
          </a:p>
        </p:txBody>
      </p:sp>
    </p:spTree>
    <p:extLst>
      <p:ext uri="{BB962C8B-B14F-4D97-AF65-F5344CB8AC3E}">
        <p14:creationId xmlns:p14="http://schemas.microsoft.com/office/powerpoint/2010/main" val="334720577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71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910962" y="1459963"/>
                <a:ext cx="10529351" cy="50201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Since a local feature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is constrained to a context that consists of only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lvl="3">
                  <a:lnSpc>
                    <a:spcPct val="150000"/>
                  </a:lnSpc>
                  <a:buSzPct val="100000"/>
                </a:pPr>
                <a:r>
                  <a:rPr lang="en-US" altLang="zh-CN" sz="2400" dirty="0"/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p>
                              <m:sSup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∼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e>
                                <m:sSub>
                                  <m:sSub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</m:e>
                    </m:nary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/>
                  <a:t> </a:t>
                </a:r>
              </a:p>
              <a:p>
                <a:pPr lvl="3">
                  <a:lnSpc>
                    <a:spcPct val="150000"/>
                  </a:lnSpc>
                  <a:buSzPct val="100000"/>
                </a:pPr>
                <a:r>
                  <a:rPr lang="en-US" altLang="zh-CN" sz="2400" dirty="0"/>
                  <a:t>	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∼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  <m:sup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  <m:e>
                                <m:sSub>
                                  <m:sSub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</m:e>
                    </m:nary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/>
                  <a:t> </a:t>
                </a:r>
                <a:endParaRPr lang="zh-CN" altLang="zh-CN" sz="2400" dirty="0"/>
              </a:p>
              <a:p>
                <a:pPr lvl="3">
                  <a:lnSpc>
                    <a:spcPct val="150000"/>
                  </a:lnSpc>
                  <a:buSzPct val="100000"/>
                </a:pPr>
                <a:r>
                  <a:rPr lang="en-US" altLang="zh-CN" sz="2400" dirty="0"/>
                  <a:t>	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Sup>
                                  <m:sSubSup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zh-CN" altLang="zh-CN" sz="240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  <m:sup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  <m:r>
                                      <a:rPr lang="zh-CN" altLang="zh-CN" sz="240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  <m:sup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sub>
                              <m:sup/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  <m:sup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sSubSup>
                                      <m:sSubSup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  <m:sup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acc>
                                  <m:accPr>
                                    <m:chr m:val="⃗"/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ϕ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  <m:sup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, </m:t>
                                    </m:r>
                                    <m:sSubSup>
                                      <m:sSubSup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  <m:sup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d>
                      </m:e>
                    </m:nary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Thus, the key is to calculate the marginal probabilities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zh-CN" altLang="zh-CN" sz="2400" dirty="0"/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Forward/Backward Algorithm</a:t>
                </a: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62" y="1459963"/>
                <a:ext cx="10529351" cy="5020157"/>
              </a:xfrm>
              <a:prstGeom prst="rect">
                <a:avLst/>
              </a:prstGeom>
              <a:blipFill>
                <a:blip r:embed="rId2"/>
                <a:stretch>
                  <a:fillRect l="-723" b="-176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5">
            <a:extLst>
              <a:ext uri="{FF2B5EF4-FFF2-40B4-BE49-F238E27FC236}">
                <a16:creationId xmlns:a16="http://schemas.microsoft.com/office/drawing/2014/main" id="{28694D1B-978B-6E47-93C8-995B9FE4AD82}"/>
              </a:ext>
            </a:extLst>
          </p:cNvPr>
          <p:cNvSpPr/>
          <p:nvPr/>
        </p:nvSpPr>
        <p:spPr>
          <a:xfrm>
            <a:off x="488139" y="118385"/>
            <a:ext cx="85011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Efficiently Calculating the Expected Global Feature Vector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3C8F6D-A0DB-7349-96AB-61DA8199A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2923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72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318417" y="161822"/>
            <a:ext cx="28345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Summary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863696" y="1603849"/>
            <a:ext cx="8850385" cy="3697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6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In summary, we have learned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Structured prediction and sequence labeling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Hidden Markov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Viterbi algorithm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Maximum Entropy Markov Models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 label bias problem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Conditional random fields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488AAE-E20F-CA44-908B-620350948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33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070111" y="1234803"/>
            <a:ext cx="9001787" cy="169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Part-of-Speech tagging as example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Input is a sentence 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Output is a sequence of POS tags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C9B20A05-072C-40F5-B967-664623C658FB}"/>
              </a:ext>
            </a:extLst>
          </p:cNvPr>
          <p:cNvSpPr txBox="1"/>
          <p:nvPr/>
        </p:nvSpPr>
        <p:spPr>
          <a:xfrm>
            <a:off x="1474418" y="5912124"/>
            <a:ext cx="8352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Palatino"/>
              </a:rPr>
              <a:t>NNP</a:t>
            </a:r>
            <a:r>
              <a:rPr lang="zh-CN" altLang="en-US" dirty="0">
                <a:latin typeface="Palatino"/>
              </a:rPr>
              <a:t>：</a:t>
            </a:r>
            <a:r>
              <a:rPr lang="en-US" altLang="zh-CN" dirty="0">
                <a:latin typeface="Palatino"/>
              </a:rPr>
              <a:t>Proper Noun 	VBD</a:t>
            </a:r>
            <a:r>
              <a:rPr lang="zh-CN" altLang="en-US" dirty="0">
                <a:latin typeface="Palatino"/>
              </a:rPr>
              <a:t>：</a:t>
            </a:r>
            <a:r>
              <a:rPr lang="en-US" altLang="zh-CN" dirty="0">
                <a:latin typeface="Palatino"/>
              </a:rPr>
              <a:t>Verb, past tense		TO: to	       NN:  Noun </a:t>
            </a:r>
            <a:endParaRPr lang="zh-CN" altLang="en-US" dirty="0">
              <a:latin typeface="Palatin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212ECD0F-7CEB-44ED-9D51-5BECAE0558D3}"/>
                  </a:ext>
                </a:extLst>
              </p:cNvPr>
              <p:cNvSpPr/>
              <p:nvPr/>
            </p:nvSpPr>
            <p:spPr>
              <a:xfrm>
                <a:off x="4738513" y="1943156"/>
                <a:ext cx="27149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1: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212ECD0F-7CEB-44ED-9D51-5BECAE0558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513" y="1943156"/>
                <a:ext cx="2714974" cy="400110"/>
              </a:xfrm>
              <a:prstGeom prst="rect">
                <a:avLst/>
              </a:prstGeom>
              <a:blipFill>
                <a:blip r:embed="rId4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BD5D7B8-ED70-4490-8150-B98A9020F48B}"/>
                  </a:ext>
                </a:extLst>
              </p:cNvPr>
              <p:cNvSpPr/>
              <p:nvPr/>
            </p:nvSpPr>
            <p:spPr>
              <a:xfrm>
                <a:off x="6260999" y="2501068"/>
                <a:ext cx="192886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1: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BD5D7B8-ED70-4490-8150-B98A9020F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999" y="2501068"/>
                <a:ext cx="1928861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CC5013D0-D19E-43EE-9645-10F5EDB24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85F813-EAC4-3046-BC99-389C50C96FA1}"/>
              </a:ext>
            </a:extLst>
          </p:cNvPr>
          <p:cNvSpPr txBox="1"/>
          <p:nvPr/>
        </p:nvSpPr>
        <p:spPr>
          <a:xfrm>
            <a:off x="1316828" y="3363661"/>
            <a:ext cx="940193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/>
              <a:t>James went to  the shop yesterday .</a:t>
            </a:r>
            <a:br>
              <a:rPr lang="en-CN" sz="2800" dirty="0"/>
            </a:br>
            <a:r>
              <a:rPr lang="en-CN" sz="2800" dirty="0"/>
              <a:t>NNP    VBD TO DT NN    NN          .</a:t>
            </a:r>
          </a:p>
          <a:p>
            <a:endParaRPr lang="en-CN" sz="2800" dirty="0"/>
          </a:p>
          <a:p>
            <a:r>
              <a:rPr lang="en-CN" sz="2800" dirty="0"/>
              <a:t>James|NNP went|VBD to|TO the|DT park|NN yesterday|NN .|.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5116E1-34E5-D240-A104-EC6B7E0AF8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6C5541-30DF-C345-922A-A480D88FD686}"/>
              </a:ext>
            </a:extLst>
          </p:cNvPr>
          <p:cNvSpPr/>
          <p:nvPr/>
        </p:nvSpPr>
        <p:spPr>
          <a:xfrm>
            <a:off x="1316828" y="3274213"/>
            <a:ext cx="9326034" cy="106211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C8AE01-9E9C-8A4F-9277-439F16D614E2}"/>
              </a:ext>
            </a:extLst>
          </p:cNvPr>
          <p:cNvSpPr/>
          <p:nvPr/>
        </p:nvSpPr>
        <p:spPr>
          <a:xfrm>
            <a:off x="1316828" y="4336329"/>
            <a:ext cx="9326034" cy="106211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3" name="矩形 5">
            <a:extLst>
              <a:ext uri="{FF2B5EF4-FFF2-40B4-BE49-F238E27FC236}">
                <a16:creationId xmlns:a16="http://schemas.microsoft.com/office/drawing/2014/main" id="{FD189249-AEEB-C440-9E77-5EB3CC439329}"/>
              </a:ext>
            </a:extLst>
          </p:cNvPr>
          <p:cNvSpPr/>
          <p:nvPr/>
        </p:nvSpPr>
        <p:spPr>
          <a:xfrm>
            <a:off x="235918" y="186406"/>
            <a:ext cx="4600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Sequence Labelling </a:t>
            </a:r>
          </a:p>
        </p:txBody>
      </p:sp>
    </p:spTree>
    <p:extLst>
      <p:ext uri="{BB962C8B-B14F-4D97-AF65-F5344CB8AC3E}">
        <p14:creationId xmlns:p14="http://schemas.microsoft.com/office/powerpoint/2010/main" val="1727534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838200" y="1066375"/>
                <a:ext cx="10804922" cy="5586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Treat the assignment of each POS tag as a separate classification task.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Features : five-word window                                           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⟹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Feature templates: </a:t>
                </a:r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e.g. James went to the shop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⟹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𝑇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𝑜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lvl="1">
                  <a:lnSpc>
                    <a:spcPct val="150000"/>
                  </a:lnSpc>
                  <a:buSzPct val="100000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Model: Naive Bayes and discriminative classifiers (e.g., SVM, perceptron, log-linear models)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066375"/>
                <a:ext cx="10804922" cy="5586145"/>
              </a:xfrm>
              <a:prstGeom prst="rect">
                <a:avLst/>
              </a:prstGeom>
              <a:blipFill>
                <a:blip r:embed="rId4"/>
                <a:stretch>
                  <a:fillRect l="-82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310017" y="192600"/>
            <a:ext cx="2985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Local Model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AFFAE0A-A251-40CD-8ED7-B9C2DFE0E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766" y="1797068"/>
            <a:ext cx="3176439" cy="387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A090DE63-7785-4A23-89A3-EBB63594C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246BE7-05AC-4E4C-BF5F-3FBDC1F203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begin{document}&#10;&#10;$w_{i-2}t_i,w_{i-1}t_i,w_{i}t_i,w_{i+1}t_i,w_{i+2}t_i$&#10;&#10;&#10;\end{document}" title="IguanaTex Bitmap Display">
            <a:extLst>
              <a:ext uri="{FF2B5EF4-FFF2-40B4-BE49-F238E27FC236}">
                <a16:creationId xmlns:a16="http://schemas.microsoft.com/office/drawing/2014/main" id="{3D8BD70B-DA06-DC46-8523-9BE72E38C84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684" y="2394384"/>
            <a:ext cx="4254632" cy="265915"/>
          </a:xfrm>
          <a:prstGeom prst="rect">
            <a:avLst/>
          </a:prstGeom>
        </p:spPr>
      </p:pic>
      <p:sp>
        <p:nvSpPr>
          <p:cNvPr id="30" name="Right Arrow 29">
            <a:extLst>
              <a:ext uri="{FF2B5EF4-FFF2-40B4-BE49-F238E27FC236}">
                <a16:creationId xmlns:a16="http://schemas.microsoft.com/office/drawing/2014/main" id="{A7B20210-88C0-144F-B73E-2C644FB1F7E6}"/>
              </a:ext>
            </a:extLst>
          </p:cNvPr>
          <p:cNvSpPr/>
          <p:nvPr/>
        </p:nvSpPr>
        <p:spPr>
          <a:xfrm>
            <a:off x="5505524" y="3982586"/>
            <a:ext cx="226243" cy="142531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772B04F-12BC-EA4E-A763-724675342B63}"/>
              </a:ext>
            </a:extLst>
          </p:cNvPr>
          <p:cNvGrpSpPr/>
          <p:nvPr/>
        </p:nvGrpSpPr>
        <p:grpSpPr>
          <a:xfrm>
            <a:off x="1075998" y="3467752"/>
            <a:ext cx="4575603" cy="1424288"/>
            <a:chOff x="367584" y="3366996"/>
            <a:chExt cx="4575603" cy="14242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F39C4AD-0057-1044-8F9B-E0818DC9580D}"/>
                    </a:ext>
                  </a:extLst>
                </p:cNvPr>
                <p:cNvSpPr txBox="1"/>
                <p:nvPr/>
              </p:nvSpPr>
              <p:spPr>
                <a:xfrm>
                  <a:off x="367584" y="3366996"/>
                  <a:ext cx="4142889" cy="2683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CN" sz="16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a14:m>
                  <a:endParaRPr lang="en-CN" sz="16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F39C4AD-0057-1044-8F9B-E0818DC958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584" y="3366996"/>
                  <a:ext cx="4142889" cy="268343"/>
                </a:xfrm>
                <a:prstGeom prst="rect">
                  <a:avLst/>
                </a:prstGeom>
                <a:blipFill>
                  <a:blip r:embed="rId8"/>
                  <a:stretch>
                    <a:fillRect l="-1223" b="-18182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B7C00CD-A49F-484D-B998-36BB91F461DB}"/>
                    </a:ext>
                  </a:extLst>
                </p:cNvPr>
                <p:cNvSpPr txBox="1"/>
                <p:nvPr/>
              </p:nvSpPr>
              <p:spPr>
                <a:xfrm>
                  <a:off x="568419" y="3692703"/>
                  <a:ext cx="3866057" cy="2683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CN" sz="16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a14:m>
                  <a:endParaRPr lang="en-CN" sz="16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B7C00CD-A49F-484D-B998-36BB91F461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419" y="3692703"/>
                  <a:ext cx="3866057" cy="268343"/>
                </a:xfrm>
                <a:prstGeom prst="rect">
                  <a:avLst/>
                </a:prstGeom>
                <a:blipFill>
                  <a:blip r:embed="rId9"/>
                  <a:stretch>
                    <a:fillRect l="-1307" b="-18182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390DC83-69CC-F946-9BD7-C6DDF3424FB0}"/>
                    </a:ext>
                  </a:extLst>
                </p:cNvPr>
                <p:cNvSpPr txBox="1"/>
                <p:nvPr/>
              </p:nvSpPr>
              <p:spPr>
                <a:xfrm>
                  <a:off x="586656" y="4110880"/>
                  <a:ext cx="4356531" cy="2683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CN" sz="16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a14:m>
                  <a:endParaRPr lang="en-CN" sz="16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390DC83-69CC-F946-9BD7-C6DDF3424F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656" y="4110880"/>
                  <a:ext cx="4356531" cy="268343"/>
                </a:xfrm>
                <a:prstGeom prst="rect">
                  <a:avLst/>
                </a:prstGeom>
                <a:blipFill>
                  <a:blip r:embed="rId10"/>
                  <a:stretch>
                    <a:fillRect l="-1163" b="-22727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EE79AC4-802E-3040-B7FC-FE659B81CD74}"/>
                    </a:ext>
                  </a:extLst>
                </p:cNvPr>
                <p:cNvSpPr txBox="1"/>
                <p:nvPr/>
              </p:nvSpPr>
              <p:spPr>
                <a:xfrm>
                  <a:off x="2283266" y="3919738"/>
                  <a:ext cx="25968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EE79AC4-802E-3040-B7FC-FE659B81CD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3266" y="3919738"/>
                  <a:ext cx="259686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4762" r="-4762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82EB06A-04AD-B341-8884-523103854E4C}"/>
                    </a:ext>
                  </a:extLst>
                </p:cNvPr>
                <p:cNvSpPr txBox="1"/>
                <p:nvPr/>
              </p:nvSpPr>
              <p:spPr>
                <a:xfrm>
                  <a:off x="2709454" y="4506174"/>
                  <a:ext cx="1844929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a14:m>
                  <a:r>
                    <a:rPr lang="en-CN" sz="1600" dirty="0"/>
                    <a:t>] &gt;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82EB06A-04AD-B341-8884-523103854E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9454" y="4506174"/>
                  <a:ext cx="1844929" cy="246221"/>
                </a:xfrm>
                <a:prstGeom prst="rect">
                  <a:avLst/>
                </a:prstGeom>
                <a:blipFill>
                  <a:blip r:embed="rId12"/>
                  <a:stretch>
                    <a:fillRect l="-4110" t="-23810" r="-5479" b="-42857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6EB5446-94B7-E645-941F-006043E1EAFA}"/>
                </a:ext>
              </a:extLst>
            </p:cNvPr>
            <p:cNvSpPr txBox="1"/>
            <p:nvPr/>
          </p:nvSpPr>
          <p:spPr>
            <a:xfrm>
              <a:off x="664548" y="4452730"/>
              <a:ext cx="207941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Palatino" pitchFamily="2" charset="77"/>
                  <a:ea typeface="Palatino" pitchFamily="2" charset="77"/>
                </a:rPr>
                <a:t>[r</a:t>
              </a:r>
              <a:r>
                <a:rPr lang="en-CN" sz="1600" dirty="0">
                  <a:latin typeface="Palatino" pitchFamily="2" charset="77"/>
                  <a:ea typeface="Palatino" pitchFamily="2" charset="77"/>
                </a:rPr>
                <a:t>epeat the above for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EDB0FFE-3072-374E-B08E-03B32139705E}"/>
                  </a:ext>
                </a:extLst>
              </p:cNvPr>
              <p:cNvSpPr txBox="1"/>
              <p:nvPr/>
            </p:nvSpPr>
            <p:spPr>
              <a:xfrm>
                <a:off x="5996096" y="3245040"/>
                <a:ext cx="97815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&lt;0,0,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⋯0,</m:t>
                      </m:r>
                    </m:oMath>
                  </m:oMathPara>
                </a14:m>
                <a:endParaRPr lang="en-CN" sz="1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EDB0FFE-3072-374E-B08E-03B3213970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096" y="3245040"/>
                <a:ext cx="978153" cy="246221"/>
              </a:xfrm>
              <a:prstGeom prst="rect">
                <a:avLst/>
              </a:prstGeom>
              <a:blipFill>
                <a:blip r:embed="rId13"/>
                <a:stretch>
                  <a:fillRect l="-3846" b="-476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7960B5F-68DC-0741-B366-CC48B605FD83}"/>
                  </a:ext>
                </a:extLst>
              </p:cNvPr>
              <p:cNvSpPr txBox="1"/>
              <p:nvPr/>
            </p:nvSpPr>
            <p:spPr>
              <a:xfrm>
                <a:off x="6215141" y="3592191"/>
                <a:ext cx="275049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0,0,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⋯1</m:t>
                    </m:r>
                  </m:oMath>
                </a14:m>
                <a:r>
                  <a:rPr lang="en-CN" sz="1600" dirty="0">
                    <a:latin typeface="Palatino" pitchFamily="2" charset="77"/>
                    <a:ea typeface="Palatino" pitchFamily="2" charset="77"/>
                  </a:rPr>
                  <a:t>[James@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CN" sz="1600" dirty="0">
                    <a:latin typeface="Palatino" pitchFamily="2" charset="77"/>
                    <a:ea typeface="Palatino" pitchFamily="2" charset="77"/>
                  </a:rPr>
                  <a:t>;To],</a:t>
                </a:r>
                <a14:m>
                  <m:oMath xmlns:m="http://schemas.openxmlformats.org/officeDocument/2006/math">
                    <m:r>
                      <a:rPr lang="en-CN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CN" sz="1600" dirty="0">
                    <a:latin typeface="Palatino" pitchFamily="2" charset="77"/>
                    <a:ea typeface="Palatino" pitchFamily="2" charset="77"/>
                  </a:rPr>
                  <a:t>0,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7960B5F-68DC-0741-B366-CC48B605F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141" y="3592191"/>
                <a:ext cx="2750497" cy="246221"/>
              </a:xfrm>
              <a:prstGeom prst="rect">
                <a:avLst/>
              </a:prstGeom>
              <a:blipFill>
                <a:blip r:embed="rId14"/>
                <a:stretch>
                  <a:fillRect l="-2752" t="-19048" r="-3211" b="-4761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21C690C-3BEC-B44E-9476-866C89C1280B}"/>
                  </a:ext>
                </a:extLst>
              </p:cNvPr>
              <p:cNvSpPr txBox="1"/>
              <p:nvPr/>
            </p:nvSpPr>
            <p:spPr>
              <a:xfrm>
                <a:off x="7182303" y="3364336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21C690C-3BEC-B44E-9476-866C89C12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2303" y="3364336"/>
                <a:ext cx="259686" cy="276999"/>
              </a:xfrm>
              <a:prstGeom prst="rect">
                <a:avLst/>
              </a:prstGeom>
              <a:blipFill>
                <a:blip r:embed="rId11"/>
                <a:stretch>
                  <a:fillRect l="-454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A9151B4-A36A-7141-AEE7-BFC3289DB544}"/>
                  </a:ext>
                </a:extLst>
              </p:cNvPr>
              <p:cNvSpPr txBox="1"/>
              <p:nvPr/>
            </p:nvSpPr>
            <p:spPr>
              <a:xfrm>
                <a:off x="7182303" y="3743108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A9151B4-A36A-7141-AEE7-BFC3289DB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2303" y="3743108"/>
                <a:ext cx="259686" cy="276999"/>
              </a:xfrm>
              <a:prstGeom prst="rect">
                <a:avLst/>
              </a:prstGeom>
              <a:blipFill>
                <a:blip r:embed="rId11"/>
                <a:stretch>
                  <a:fillRect l="-454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C2E6091-16C0-FD4B-93BB-6EE722363EA2}"/>
                  </a:ext>
                </a:extLst>
              </p:cNvPr>
              <p:cNvSpPr txBox="1"/>
              <p:nvPr/>
            </p:nvSpPr>
            <p:spPr>
              <a:xfrm>
                <a:off x="6198498" y="3933770"/>
                <a:ext cx="7672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0,0,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⋯0,</m:t>
                      </m:r>
                    </m:oMath>
                  </m:oMathPara>
                </a14:m>
                <a:endParaRPr lang="en-CN" sz="16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C2E6091-16C0-FD4B-93BB-6EE722363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498" y="3933770"/>
                <a:ext cx="767261" cy="246221"/>
              </a:xfrm>
              <a:prstGeom prst="rect">
                <a:avLst/>
              </a:prstGeom>
              <a:blipFill>
                <a:blip r:embed="rId15"/>
                <a:stretch>
                  <a:fillRect l="-6557" b="-476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6012FFF-E954-354B-971A-51A9765FD523}"/>
                  </a:ext>
                </a:extLst>
              </p:cNvPr>
              <p:cNvSpPr txBox="1"/>
              <p:nvPr/>
            </p:nvSpPr>
            <p:spPr>
              <a:xfrm>
                <a:off x="7182303" y="4043873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6012FFF-E954-354B-971A-51A9765FD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2303" y="4043873"/>
                <a:ext cx="259686" cy="276999"/>
              </a:xfrm>
              <a:prstGeom prst="rect">
                <a:avLst/>
              </a:prstGeom>
              <a:blipFill>
                <a:blip r:embed="rId16"/>
                <a:stretch>
                  <a:fillRect l="-454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24A7912-B02A-FF45-9082-F805D0092C9D}"/>
                  </a:ext>
                </a:extLst>
              </p:cNvPr>
              <p:cNvSpPr txBox="1"/>
              <p:nvPr/>
            </p:nvSpPr>
            <p:spPr>
              <a:xfrm>
                <a:off x="6215141" y="4339468"/>
                <a:ext cx="492128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CN" sz="1600" dirty="0">
                    <a:latin typeface="Palatino" pitchFamily="2" charset="77"/>
                    <a:ea typeface="Palatino" pitchFamily="2" charset="77"/>
                  </a:rPr>
                  <a:t>[for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CN" sz="1600" dirty="0">
                    <a:latin typeface="Palatino" pitchFamily="2" charset="77"/>
                    <a:ea typeface="Palatino" pitchFamily="2" charset="77"/>
                  </a:rPr>
                  <a:t> [went@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Palatino" pitchFamily="2" charset="77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Palatino" pitchFamily="2" charset="77"/>
                      </a:rPr>
                      <m:t>𝑖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Palatino" pitchFamily="2" charset="77"/>
                      </a:rPr>
                      <m:t>−1)</m:t>
                    </m:r>
                  </m:oMath>
                </a14:m>
                <a:r>
                  <a:rPr lang="en-CN" sz="1600" dirty="0">
                    <a:latin typeface="Palatino" pitchFamily="2" charset="77"/>
                    <a:ea typeface="Palatino" pitchFamily="2" charset="77"/>
                  </a:rPr>
                  <a:t>;To], fires, similarly, [to@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Palatino" pitchFamily="2" charset="77"/>
                      </a:rPr>
                      <m:t>𝑖</m:t>
                    </m:r>
                  </m:oMath>
                </a14:m>
                <a:r>
                  <a:rPr lang="en-CN" sz="1600" dirty="0">
                    <a:latin typeface="Palatino" pitchFamily="2" charset="77"/>
                    <a:ea typeface="Palatino" pitchFamily="2" charset="77"/>
                  </a:rPr>
                  <a:t>;To], 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24A7912-B02A-FF45-9082-F805D0092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141" y="4339468"/>
                <a:ext cx="4921284" cy="246221"/>
              </a:xfrm>
              <a:prstGeom prst="rect">
                <a:avLst/>
              </a:prstGeom>
              <a:blipFill>
                <a:blip r:embed="rId17"/>
                <a:stretch>
                  <a:fillRect l="-2577" t="-20000" r="-1546" b="-55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1EFD76E-1432-4143-90BB-B2D24957186F}"/>
                  </a:ext>
                </a:extLst>
              </p:cNvPr>
              <p:cNvSpPr txBox="1"/>
              <p:nvPr/>
            </p:nvSpPr>
            <p:spPr>
              <a:xfrm>
                <a:off x="7182303" y="4616555"/>
                <a:ext cx="393082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CN" sz="1600" dirty="0">
                    <a:latin typeface="Palatino" pitchFamily="2" charset="77"/>
                    <a:ea typeface="Palatino" pitchFamily="2" charset="77"/>
                  </a:rPr>
                  <a:t>[that@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Palatino" pitchFamily="2" charset="77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Palatino" pitchFamily="2" charset="77"/>
                      </a:rPr>
                      <m:t>𝑖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Palatino" pitchFamily="2" charset="77"/>
                      </a:rPr>
                      <m:t>+1)</m:t>
                    </m:r>
                  </m:oMath>
                </a14:m>
                <a:r>
                  <a:rPr lang="en-CN" sz="1600" dirty="0">
                    <a:latin typeface="Palatino" pitchFamily="2" charset="77"/>
                    <a:ea typeface="Palatino" pitchFamily="2" charset="77"/>
                  </a:rPr>
                  <a:t>;To], [shop@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  <a:ea typeface="Palatino" pitchFamily="2" charset="77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  <a:ea typeface="Palatino" pitchFamily="2" charset="77"/>
                      </a:rPr>
                      <m:t>𝑖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Palatino" pitchFamily="2" charset="77"/>
                      </a:rPr>
                      <m:t>+2)</m:t>
                    </m:r>
                  </m:oMath>
                </a14:m>
                <a:r>
                  <a:rPr lang="en-CN" sz="1600" dirty="0">
                    <a:latin typeface="Palatino" pitchFamily="2" charset="77"/>
                    <a:ea typeface="Palatino" pitchFamily="2" charset="77"/>
                  </a:rPr>
                  <a:t>;To], fire] &gt; 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1EFD76E-1432-4143-90BB-B2D249571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2303" y="4616555"/>
                <a:ext cx="3930820" cy="246221"/>
              </a:xfrm>
              <a:prstGeom prst="rect">
                <a:avLst/>
              </a:prstGeom>
              <a:blipFill>
                <a:blip r:embed="rId18"/>
                <a:stretch>
                  <a:fillRect l="-3215" t="-19048" r="-1929" b="-4761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1786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"/>
  <p:tag name="ORIGINALWIDTH" val="144"/>
  <p:tag name="OUTPUTTYPE" val="PDF"/>
  <p:tag name="IGUANATEXVERSION" val="160"/>
  <p:tag name="LATEXADDIN" val="\documentclass{article}&#10;\usepackage{amsmath}&#10;\pagestyle{empty}&#10;\begin{document}&#10;&#10;$w_{i-2}t_i,w_{i-1}t_i,w_{i}t_i,w_{i+1}t_i,w_{i+2}t_i$&#10;&#10;&#10;\end{document}"/>
  <p:tag name="IGUANATEXSIZE" val="20"/>
  <p:tag name="IGUANATEXCURSOR" val="129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"/>
  <p:tag name="ORIGINALWIDTH" val="144"/>
  <p:tag name="OUTPUTTYPE" val="PDF"/>
  <p:tag name="IGUANATEXVERSION" val="160"/>
  <p:tag name="LATEXADDIN" val="\documentclass{article}&#10;\usepackage{amsmath}&#10;\pagestyle{empty}&#10;\begin{document}&#10;&#10;$w_{i-2}t_i,w_{i-1}t_i,w_{i}t_i,w_{i+1}t_i,w_{i+2}t_i$&#10;&#10;&#10;\end{document}"/>
  <p:tag name="IGUANATEXSIZE" val="20"/>
  <p:tag name="IGUANATEXCURSOR" val="129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"/>
  <p:tag name="ORIGINALWIDTH" val="58"/>
  <p:tag name="OUTPUTTYPE" val="PDF"/>
  <p:tag name="IGUANATEXVERSION" val="160"/>
  <p:tag name="LATEXADDIN" val="\documentclass{article}&#10;\usepackage{amsmath}&#10;\pagestyle{empty}&#10;\begin{document}&#10;&#10;$\vec{\phi}(t_1,t_0,W_{1:7})$&#10;&#10;&#10;\end{document}"/>
  <p:tag name="IGUANATEXSIZE" val="20"/>
  <p:tag name="IGUANATEXCURSOR" val="81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"/>
  <p:tag name="ORIGINALWIDTH" val="58"/>
  <p:tag name="OUTPUTTYPE" val="PDF"/>
  <p:tag name="IGUANATEXVERSION" val="160"/>
  <p:tag name="LATEXADDIN" val="\documentclass{article}&#10;\usepackage{amsmath}&#10;\pagestyle{empty}&#10;\begin{document}&#10;&#10;$\vec{\phi}(t_2,t_1,W_{1:7})$&#10;&#10;&#10;\end{document}"/>
  <p:tag name="IGUANATEXSIZE" val="20"/>
  <p:tag name="IGUANATEXCURSOR" val="100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"/>
  <p:tag name="ORIGINALWIDTH" val="58"/>
  <p:tag name="OUTPUTTYPE" val="PDF"/>
  <p:tag name="IGUANATEXVERSION" val="160"/>
  <p:tag name="LATEXADDIN" val="\documentclass{article}&#10;\usepackage{amsmath}&#10;\pagestyle{empty}&#10;\begin{document}&#10;&#10;$\vec{\phi}(t_6,t_5,W_{1:7})$&#10;&#10;&#10;\end{document}"/>
  <p:tag name="IGUANATEXSIZE" val="20"/>
  <p:tag name="IGUANATEXCURSOR" val="100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"/>
  <p:tag name="ORIGINALWIDTH" val="58"/>
  <p:tag name="OUTPUTTYPE" val="PDF"/>
  <p:tag name="IGUANATEXVERSION" val="160"/>
  <p:tag name="LATEXADDIN" val="\documentclass{article}&#10;\usepackage{amsmath}&#10;\pagestyle{empty}&#10;\begin{document}&#10;&#10;$\vec{\phi}(t_7,t_6,W_{1:7})$&#10;&#10;&#10;\end{document}"/>
  <p:tag name="IGUANATEXSIZE" val="20"/>
  <p:tag name="IGUANATEXCURSOR" val="100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"/>
  <p:tag name="ORIGINALWIDTH" val="54"/>
  <p:tag name="OUTPUTTYPE" val="PDF"/>
  <p:tag name="IGUANATEXVERSION" val="160"/>
  <p:tag name="LATEXADDIN" val="\documentclass{article}&#10;\usepackage{amsmath}&#10;\pagestyle{empty}&#10;\begin{document}&#10;&#10;$\vec{\phi}(T_{1:7},W_{1:7})$&#10;&#10;&#10;\end{document}"/>
  <p:tag name="IGUANATEXSIZE" val="20"/>
  <p:tag name="IGUANATEXCURSOR" val="94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68479</TotalTime>
  <Words>4589</Words>
  <Application>Microsoft Macintosh PowerPoint</Application>
  <PresentationFormat>宽屏</PresentationFormat>
  <Paragraphs>1198</Paragraphs>
  <Slides>72</Slides>
  <Notes>38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72</vt:i4>
      </vt:variant>
    </vt:vector>
  </HeadingPairs>
  <TitlesOfParts>
    <vt:vector size="83" baseType="lpstr">
      <vt:lpstr>等线</vt:lpstr>
      <vt:lpstr>等线 Light</vt:lpstr>
      <vt:lpstr>楷体</vt:lpstr>
      <vt:lpstr>Andale Mono</vt:lpstr>
      <vt:lpstr>Arial</vt:lpstr>
      <vt:lpstr>Calibri Light</vt:lpstr>
      <vt:lpstr>Cambria Math</vt:lpstr>
      <vt:lpstr>Constantia</vt:lpstr>
      <vt:lpstr>Palatino</vt:lpstr>
      <vt:lpstr>Wingdings</vt:lpstr>
      <vt:lpstr>自定义设计方案</vt:lpstr>
      <vt:lpstr>Natural Language Processing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DH Sean</dc:creator>
  <cp:lastModifiedBy>Yue ZHANG 张岳</cp:lastModifiedBy>
  <cp:revision>187</cp:revision>
  <cp:lastPrinted>2022-01-11T02:14:02Z</cp:lastPrinted>
  <dcterms:created xsi:type="dcterms:W3CDTF">2018-10-12T14:21:45Z</dcterms:created>
  <dcterms:modified xsi:type="dcterms:W3CDTF">2025-10-23T07:10:52Z</dcterms:modified>
</cp:coreProperties>
</file>