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88"/>
  </p:notesMasterIdLst>
  <p:handoutMasterIdLst>
    <p:handoutMasterId r:id="rId89"/>
  </p:handoutMasterIdLst>
  <p:sldIdLst>
    <p:sldId id="493" r:id="rId2"/>
    <p:sldId id="314" r:id="rId3"/>
    <p:sldId id="517" r:id="rId4"/>
    <p:sldId id="518" r:id="rId5"/>
    <p:sldId id="521" r:id="rId6"/>
    <p:sldId id="529" r:id="rId7"/>
    <p:sldId id="441" r:id="rId8"/>
    <p:sldId id="519" r:id="rId9"/>
    <p:sldId id="494" r:id="rId10"/>
    <p:sldId id="442" r:id="rId11"/>
    <p:sldId id="443" r:id="rId12"/>
    <p:sldId id="456" r:id="rId13"/>
    <p:sldId id="444" r:id="rId14"/>
    <p:sldId id="451" r:id="rId15"/>
    <p:sldId id="450" r:id="rId16"/>
    <p:sldId id="495" r:id="rId17"/>
    <p:sldId id="457" r:id="rId18"/>
    <p:sldId id="530" r:id="rId19"/>
    <p:sldId id="458" r:id="rId20"/>
    <p:sldId id="459" r:id="rId21"/>
    <p:sldId id="462" r:id="rId22"/>
    <p:sldId id="543" r:id="rId23"/>
    <p:sldId id="531" r:id="rId24"/>
    <p:sldId id="544" r:id="rId25"/>
    <p:sldId id="490" r:id="rId26"/>
    <p:sldId id="464" r:id="rId27"/>
    <p:sldId id="532" r:id="rId28"/>
    <p:sldId id="496" r:id="rId29"/>
    <p:sldId id="466" r:id="rId30"/>
    <p:sldId id="497" r:id="rId31"/>
    <p:sldId id="467" r:id="rId32"/>
    <p:sldId id="533" r:id="rId33"/>
    <p:sldId id="499" r:id="rId34"/>
    <p:sldId id="468" r:id="rId35"/>
    <p:sldId id="545" r:id="rId36"/>
    <p:sldId id="469" r:id="rId37"/>
    <p:sldId id="470" r:id="rId38"/>
    <p:sldId id="498" r:id="rId39"/>
    <p:sldId id="546" r:id="rId40"/>
    <p:sldId id="471" r:id="rId41"/>
    <p:sldId id="547" r:id="rId42"/>
    <p:sldId id="472" r:id="rId43"/>
    <p:sldId id="534" r:id="rId44"/>
    <p:sldId id="512" r:id="rId45"/>
    <p:sldId id="501" r:id="rId46"/>
    <p:sldId id="474" r:id="rId47"/>
    <p:sldId id="475" r:id="rId48"/>
    <p:sldId id="535" r:id="rId49"/>
    <p:sldId id="477" r:id="rId50"/>
    <p:sldId id="548" r:id="rId51"/>
    <p:sldId id="536" r:id="rId52"/>
    <p:sldId id="491" r:id="rId53"/>
    <p:sldId id="478" r:id="rId54"/>
    <p:sldId id="479" r:id="rId55"/>
    <p:sldId id="537" r:id="rId56"/>
    <p:sldId id="480" r:id="rId57"/>
    <p:sldId id="514" r:id="rId58"/>
    <p:sldId id="549" r:id="rId59"/>
    <p:sldId id="481" r:id="rId60"/>
    <p:sldId id="538" r:id="rId61"/>
    <p:sldId id="482" r:id="rId62"/>
    <p:sldId id="550" r:id="rId63"/>
    <p:sldId id="502" r:id="rId64"/>
    <p:sldId id="539" r:id="rId65"/>
    <p:sldId id="508" r:id="rId66"/>
    <p:sldId id="551" r:id="rId67"/>
    <p:sldId id="507" r:id="rId68"/>
    <p:sldId id="515" r:id="rId69"/>
    <p:sldId id="556" r:id="rId70"/>
    <p:sldId id="483" r:id="rId71"/>
    <p:sldId id="484" r:id="rId72"/>
    <p:sldId id="485" r:id="rId73"/>
    <p:sldId id="516" r:id="rId74"/>
    <p:sldId id="492" r:id="rId75"/>
    <p:sldId id="540" r:id="rId76"/>
    <p:sldId id="505" r:id="rId77"/>
    <p:sldId id="554" r:id="rId78"/>
    <p:sldId id="541" r:id="rId79"/>
    <p:sldId id="487" r:id="rId80"/>
    <p:sldId id="542" r:id="rId81"/>
    <p:sldId id="509" r:id="rId82"/>
    <p:sldId id="385" r:id="rId83"/>
    <p:sldId id="489" r:id="rId84"/>
    <p:sldId id="555" r:id="rId85"/>
    <p:sldId id="425" r:id="rId86"/>
    <p:sldId id="488" r:id="rId87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990"/>
    <a:srgbClr val="FF0000"/>
    <a:srgbClr val="F9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2" autoAdjust="0"/>
    <p:restoredTop sz="88017" autoAdjust="0"/>
  </p:normalViewPr>
  <p:slideViewPr>
    <p:cSldViewPr snapToGrid="0">
      <p:cViewPr varScale="1">
        <p:scale>
          <a:sx n="129" d="100"/>
          <a:sy n="129" d="100"/>
        </p:scale>
        <p:origin x="200" y="4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</a:t>
            </a:r>
          </a:p>
          <a:p>
            <a:r>
              <a:rPr kumimoji="1" lang="en-US" altLang="zh-CN" dirty="0"/>
              <a:t>figure 3.2</a:t>
            </a:r>
          </a:p>
          <a:p>
            <a:r>
              <a:rPr kumimoji="1" lang="en-US" altLang="zh-CN" dirty="0"/>
              <a:t>hyper-plane: generalization of a line in high-dim space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7676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4277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/>
              <a:t>libsvm</a:t>
            </a:r>
            <a:endParaRPr kumimoji="1" lang="en-US" altLang="zh-CN" dirty="0"/>
          </a:p>
          <a:p>
            <a:r>
              <a:rPr kumimoji="1" lang="en-US" altLang="zh-CN" dirty="0"/>
              <a:t>safe cut</a:t>
            </a:r>
          </a:p>
          <a:p>
            <a:r>
              <a:rPr kumimoji="1" lang="en-US" altLang="zh-CN" dirty="0"/>
              <a:t>margin: distance from point to plane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0848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algorithm 3.1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7345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figure 3.5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5677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figure 3.5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261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38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725771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equation 3.8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4088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algorithm 3.3</a:t>
            </a:r>
          </a:p>
          <a:p>
            <a:r>
              <a:rPr kumimoji="1" lang="en-US" altLang="zh-CN" dirty="0"/>
              <a:t>add proof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37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344299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algorithm 3.3</a:t>
            </a:r>
          </a:p>
          <a:p>
            <a:r>
              <a:rPr kumimoji="1" lang="en-US" altLang="zh-CN" dirty="0"/>
              <a:t>add proof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2423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algorithm 3.3</a:t>
            </a:r>
          </a:p>
          <a:p>
            <a:r>
              <a:rPr kumimoji="1" lang="en-US" altLang="zh-CN" dirty="0"/>
              <a:t>add proof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7689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parameter type -&gt; feature template</a:t>
            </a:r>
          </a:p>
          <a:p>
            <a:r>
              <a:rPr kumimoji="1" lang="en-US" altLang="zh-CN" dirty="0"/>
              <a:t>instance ...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4094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class; add control of priors;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more details about the difference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1224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overlapping features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7760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parameter type -&gt; feature template</a:t>
            </a:r>
          </a:p>
          <a:p>
            <a:r>
              <a:rPr kumimoji="1" lang="en-US" altLang="zh-CN" dirty="0"/>
              <a:t>instance ...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3648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parameter type -&gt; feature template</a:t>
            </a:r>
          </a:p>
          <a:p>
            <a:r>
              <a:rPr kumimoji="1" lang="en-US" altLang="zh-CN" dirty="0"/>
              <a:t>instance ...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4338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parameter type -&gt; feature template</a:t>
            </a:r>
          </a:p>
          <a:p>
            <a:r>
              <a:rPr kumimoji="1" lang="en-US" altLang="zh-CN" dirty="0"/>
              <a:t>instance ...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0505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ha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622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ha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963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table 3.1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796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249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table 3.1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056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algorithm 3.1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704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475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</a:t>
            </a:r>
          </a:p>
          <a:p>
            <a:r>
              <a:rPr kumimoji="1" lang="en-US" altLang="zh-CN" dirty="0"/>
              <a:t>figure 3.2</a:t>
            </a:r>
          </a:p>
          <a:p>
            <a:r>
              <a:rPr kumimoji="1" lang="en-US" altLang="zh-CN" dirty="0"/>
              <a:t>hyper-plane: generalization of a line in high-dim space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38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302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5634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9089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382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DA94C-3344-E944-BF42-AE7FDAE9E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1561" y="0"/>
            <a:ext cx="2421010" cy="7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5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7">
            <a:extLst>
              <a:ext uri="{FF2B5EF4-FFF2-40B4-BE49-F238E27FC236}">
                <a16:creationId xmlns:a16="http://schemas.microsoft.com/office/drawing/2014/main" id="{2552B09C-74E7-4D2A-9B25-63A3E6B77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210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4680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00835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16997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166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7090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5039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23828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0807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39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52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tmp"/><Relationship Id="rId7" Type="http://schemas.openxmlformats.org/officeDocument/2006/relationships/image" Target="../media/image17.tm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2.tmp"/><Relationship Id="rId4" Type="http://schemas.openxmlformats.org/officeDocument/2006/relationships/image" Target="../media/image21.tmp"/><Relationship Id="rId9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tm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7" Type="http://schemas.openxmlformats.org/officeDocument/2006/relationships/image" Target="../media/image4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.png"/><Relationship Id="rId4" Type="http://schemas.openxmlformats.org/officeDocument/2006/relationships/image" Target="../media/image47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2.tm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tmp"/><Relationship Id="rId3" Type="http://schemas.openxmlformats.org/officeDocument/2006/relationships/image" Target="../media/image64.tmp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.png"/><Relationship Id="rId7" Type="http://schemas.openxmlformats.org/officeDocument/2006/relationships/image" Target="../media/image85.png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tmp"/><Relationship Id="rId5" Type="http://schemas.openxmlformats.org/officeDocument/2006/relationships/image" Target="../media/image84.png"/><Relationship Id="rId4" Type="http://schemas.openxmlformats.org/officeDocument/2006/relationships/image" Target="../media/image66.tmp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.png"/><Relationship Id="rId7" Type="http://schemas.openxmlformats.org/officeDocument/2006/relationships/image" Target="../media/image85.png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tmp"/><Relationship Id="rId5" Type="http://schemas.openxmlformats.org/officeDocument/2006/relationships/image" Target="../media/image84.png"/><Relationship Id="rId4" Type="http://schemas.openxmlformats.org/officeDocument/2006/relationships/image" Target="../media/image66.tm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tmp"/><Relationship Id="rId5" Type="http://schemas.openxmlformats.org/officeDocument/2006/relationships/image" Target="../media/image66.tmp"/><Relationship Id="rId4" Type="http://schemas.openxmlformats.org/officeDocument/2006/relationships/image" Target="../media/image67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73.tm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76.tm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1.tmp"/><Relationship Id="rId4" Type="http://schemas.openxmlformats.org/officeDocument/2006/relationships/image" Target="../media/image80.tm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7" Type="http://schemas.openxmlformats.org/officeDocument/2006/relationships/image" Target="../media/image131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1.tmp"/><Relationship Id="rId4" Type="http://schemas.openxmlformats.org/officeDocument/2006/relationships/image" Target="../media/image80.tmp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82.png"/><Relationship Id="rId18" Type="http://schemas.openxmlformats.org/officeDocument/2006/relationships/image" Target="../media/image86.emf"/><Relationship Id="rId26" Type="http://schemas.openxmlformats.org/officeDocument/2006/relationships/image" Target="../media/image99.emf"/><Relationship Id="rId3" Type="http://schemas.openxmlformats.org/officeDocument/2006/relationships/tags" Target="../tags/tag4.xml"/><Relationship Id="rId21" Type="http://schemas.openxmlformats.org/officeDocument/2006/relationships/image" Target="../media/image90.emf"/><Relationship Id="rId7" Type="http://schemas.openxmlformats.org/officeDocument/2006/relationships/tags" Target="../tags/tag8.xml"/><Relationship Id="rId12" Type="http://schemas.openxmlformats.org/officeDocument/2006/relationships/notesSlide" Target="../notesSlides/notesSlide29.xml"/><Relationship Id="rId17" Type="http://schemas.openxmlformats.org/officeDocument/2006/relationships/image" Target="../media/image85.emf"/><Relationship Id="rId25" Type="http://schemas.openxmlformats.org/officeDocument/2006/relationships/image" Target="../media/image98.png"/><Relationship Id="rId2" Type="http://schemas.openxmlformats.org/officeDocument/2006/relationships/tags" Target="../tags/tag3.xml"/><Relationship Id="rId16" Type="http://schemas.openxmlformats.org/officeDocument/2006/relationships/image" Target="../media/image84.emf"/><Relationship Id="rId20" Type="http://schemas.openxmlformats.org/officeDocument/2006/relationships/image" Target="../media/image89.em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93.emf"/><Relationship Id="rId5" Type="http://schemas.openxmlformats.org/officeDocument/2006/relationships/tags" Target="../tags/tag6.xml"/><Relationship Id="rId15" Type="http://schemas.openxmlformats.org/officeDocument/2006/relationships/image" Target="../media/image3.png"/><Relationship Id="rId23" Type="http://schemas.openxmlformats.org/officeDocument/2006/relationships/image" Target="../media/image92.emf"/><Relationship Id="rId10" Type="http://schemas.openxmlformats.org/officeDocument/2006/relationships/tags" Target="../tags/tag11.xml"/><Relationship Id="rId19" Type="http://schemas.openxmlformats.org/officeDocument/2006/relationships/image" Target="../media/image8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83.tmp"/><Relationship Id="rId22" Type="http://schemas.openxmlformats.org/officeDocument/2006/relationships/image" Target="../media/image91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tags" Target="../tags/tag14.xml"/><Relationship Id="rId7" Type="http://schemas.openxmlformats.org/officeDocument/2006/relationships/image" Target="../media/image101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00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3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517790" y="903413"/>
            <a:ext cx="4079700" cy="2631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583252" y="3470652"/>
            <a:ext cx="2366138" cy="73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i="1" dirty="0"/>
              <a:t>Westlake University</a:t>
            </a:r>
            <a:endParaRPr i="1" dirty="0"/>
          </a:p>
        </p:txBody>
      </p:sp>
      <p:sp>
        <p:nvSpPr>
          <p:cNvPr id="514" name="Google Shape;514;p27"/>
          <p:cNvSpPr/>
          <p:nvPr/>
        </p:nvSpPr>
        <p:spPr>
          <a:xfrm>
            <a:off x="5678112" y="2727835"/>
            <a:ext cx="2584558" cy="161898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5887163" y="2901884"/>
            <a:ext cx="2166454" cy="93851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6655066" y="3515876"/>
            <a:ext cx="125987" cy="13162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6655066" y="3204514"/>
            <a:ext cx="125987" cy="13136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6655066" y="3061065"/>
            <a:ext cx="125987" cy="13162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6655066" y="3360208"/>
            <a:ext cx="125987" cy="1227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6139058" y="3360208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1" name="Google Shape;521;p27"/>
          <p:cNvSpPr/>
          <p:nvPr/>
        </p:nvSpPr>
        <p:spPr>
          <a:xfrm>
            <a:off x="6655066" y="2967486"/>
            <a:ext cx="125987" cy="13162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2" name="Google Shape;522;p27"/>
          <p:cNvSpPr/>
          <p:nvPr/>
        </p:nvSpPr>
        <p:spPr>
          <a:xfrm>
            <a:off x="6139058" y="3061065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3" name="Google Shape;523;p27"/>
          <p:cNvSpPr/>
          <p:nvPr/>
        </p:nvSpPr>
        <p:spPr>
          <a:xfrm>
            <a:off x="5966740" y="3204514"/>
            <a:ext cx="299144" cy="13136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6139058" y="3671569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5" name="Google Shape;525;p27"/>
          <p:cNvSpPr/>
          <p:nvPr/>
        </p:nvSpPr>
        <p:spPr>
          <a:xfrm>
            <a:off x="6139058" y="351587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6" name="Google Shape;526;p27"/>
          <p:cNvSpPr/>
          <p:nvPr/>
        </p:nvSpPr>
        <p:spPr>
          <a:xfrm>
            <a:off x="6139058" y="296748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7" name="Google Shape;527;p27"/>
          <p:cNvSpPr/>
          <p:nvPr/>
        </p:nvSpPr>
        <p:spPr>
          <a:xfrm>
            <a:off x="6997916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27"/>
          <p:cNvSpPr/>
          <p:nvPr/>
        </p:nvSpPr>
        <p:spPr>
          <a:xfrm>
            <a:off x="6997916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9" name="Google Shape;529;p27"/>
          <p:cNvSpPr/>
          <p:nvPr/>
        </p:nvSpPr>
        <p:spPr>
          <a:xfrm>
            <a:off x="6997916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0" name="Google Shape;530;p27"/>
          <p:cNvSpPr/>
          <p:nvPr/>
        </p:nvSpPr>
        <p:spPr>
          <a:xfrm>
            <a:off x="6826491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1" name="Google Shape;531;p27"/>
          <p:cNvSpPr/>
          <p:nvPr/>
        </p:nvSpPr>
        <p:spPr>
          <a:xfrm>
            <a:off x="6826491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2" name="Google Shape;532;p27"/>
          <p:cNvSpPr/>
          <p:nvPr/>
        </p:nvSpPr>
        <p:spPr>
          <a:xfrm>
            <a:off x="6826491" y="3360208"/>
            <a:ext cx="126852" cy="1227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997916" y="3360208"/>
            <a:ext cx="126852" cy="1227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4" name="Google Shape;534;p27"/>
          <p:cNvSpPr/>
          <p:nvPr/>
        </p:nvSpPr>
        <p:spPr>
          <a:xfrm>
            <a:off x="6826491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" name="Google Shape;535;p27"/>
          <p:cNvSpPr/>
          <p:nvPr/>
        </p:nvSpPr>
        <p:spPr>
          <a:xfrm>
            <a:off x="6826491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6" name="Google Shape;536;p27"/>
          <p:cNvSpPr/>
          <p:nvPr/>
        </p:nvSpPr>
        <p:spPr>
          <a:xfrm>
            <a:off x="6997916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7" name="Google Shape;537;p27"/>
          <p:cNvSpPr/>
          <p:nvPr/>
        </p:nvSpPr>
        <p:spPr>
          <a:xfrm>
            <a:off x="6655066" y="3671569"/>
            <a:ext cx="814315" cy="13136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8" name="Google Shape;538;p27"/>
          <p:cNvSpPr/>
          <p:nvPr/>
        </p:nvSpPr>
        <p:spPr>
          <a:xfrm>
            <a:off x="6482774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9" name="Google Shape;539;p27"/>
          <p:cNvSpPr/>
          <p:nvPr/>
        </p:nvSpPr>
        <p:spPr>
          <a:xfrm>
            <a:off x="6310484" y="296748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0" name="Google Shape;540;p27"/>
          <p:cNvSpPr/>
          <p:nvPr/>
        </p:nvSpPr>
        <p:spPr>
          <a:xfrm>
            <a:off x="6482774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1" name="Google Shape;541;p27"/>
          <p:cNvSpPr/>
          <p:nvPr/>
        </p:nvSpPr>
        <p:spPr>
          <a:xfrm>
            <a:off x="6310484" y="3671569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2" name="Google Shape;542;p27"/>
          <p:cNvSpPr/>
          <p:nvPr/>
        </p:nvSpPr>
        <p:spPr>
          <a:xfrm>
            <a:off x="6310484" y="3061065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3" name="Google Shape;543;p27"/>
          <p:cNvSpPr/>
          <p:nvPr/>
        </p:nvSpPr>
        <p:spPr>
          <a:xfrm>
            <a:off x="6310484" y="351587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4" name="Google Shape;544;p27"/>
          <p:cNvSpPr/>
          <p:nvPr/>
        </p:nvSpPr>
        <p:spPr>
          <a:xfrm>
            <a:off x="6310484" y="3204514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6310484" y="3360208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6482774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7" name="Google Shape;547;p27"/>
          <p:cNvSpPr/>
          <p:nvPr/>
        </p:nvSpPr>
        <p:spPr>
          <a:xfrm>
            <a:off x="6482774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8" name="Google Shape;548;p27"/>
          <p:cNvSpPr/>
          <p:nvPr/>
        </p:nvSpPr>
        <p:spPr>
          <a:xfrm>
            <a:off x="6482774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9" name="Google Shape;549;p27"/>
          <p:cNvSpPr/>
          <p:nvPr/>
        </p:nvSpPr>
        <p:spPr>
          <a:xfrm>
            <a:off x="6482774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0" name="Google Shape;550;p27"/>
          <p:cNvSpPr/>
          <p:nvPr/>
        </p:nvSpPr>
        <p:spPr>
          <a:xfrm>
            <a:off x="6642821" y="3891973"/>
            <a:ext cx="649889" cy="380478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1" name="Google Shape;551;p27"/>
          <p:cNvSpPr/>
          <p:nvPr/>
        </p:nvSpPr>
        <p:spPr>
          <a:xfrm>
            <a:off x="5966741" y="2967486"/>
            <a:ext cx="2017786" cy="82218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2" name="Google Shape;552;p27"/>
          <p:cNvSpPr/>
          <p:nvPr/>
        </p:nvSpPr>
        <p:spPr>
          <a:xfrm>
            <a:off x="5966740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3" name="Google Shape;553;p27"/>
          <p:cNvSpPr/>
          <p:nvPr/>
        </p:nvSpPr>
        <p:spPr>
          <a:xfrm>
            <a:off x="5966740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4" name="Google Shape;554;p27"/>
          <p:cNvSpPr/>
          <p:nvPr/>
        </p:nvSpPr>
        <p:spPr>
          <a:xfrm>
            <a:off x="5966740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5" name="Google Shape;555;p27"/>
          <p:cNvSpPr/>
          <p:nvPr/>
        </p:nvSpPr>
        <p:spPr>
          <a:xfrm>
            <a:off x="5966740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Google Shape;556;p27"/>
          <p:cNvSpPr/>
          <p:nvPr/>
        </p:nvSpPr>
        <p:spPr>
          <a:xfrm>
            <a:off x="7170234" y="351587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7" name="Google Shape;557;p27"/>
          <p:cNvSpPr/>
          <p:nvPr/>
        </p:nvSpPr>
        <p:spPr>
          <a:xfrm>
            <a:off x="7170234" y="3204514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8" name="Google Shape;558;p27"/>
          <p:cNvSpPr/>
          <p:nvPr/>
        </p:nvSpPr>
        <p:spPr>
          <a:xfrm>
            <a:off x="7170234" y="3360208"/>
            <a:ext cx="126826" cy="1227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9" name="Google Shape;559;p27"/>
          <p:cNvSpPr/>
          <p:nvPr/>
        </p:nvSpPr>
        <p:spPr>
          <a:xfrm>
            <a:off x="7686242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" name="Google Shape;560;p27"/>
          <p:cNvSpPr/>
          <p:nvPr/>
        </p:nvSpPr>
        <p:spPr>
          <a:xfrm>
            <a:off x="7170234" y="3061065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" name="Google Shape;561;p27"/>
          <p:cNvSpPr/>
          <p:nvPr/>
        </p:nvSpPr>
        <p:spPr>
          <a:xfrm>
            <a:off x="7170234" y="296748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2" name="Google Shape;562;p27"/>
          <p:cNvSpPr/>
          <p:nvPr/>
        </p:nvSpPr>
        <p:spPr>
          <a:xfrm>
            <a:off x="7686242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3" name="Google Shape;563;p27"/>
          <p:cNvSpPr/>
          <p:nvPr/>
        </p:nvSpPr>
        <p:spPr>
          <a:xfrm>
            <a:off x="7513951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4" name="Google Shape;564;p27"/>
          <p:cNvSpPr/>
          <p:nvPr/>
        </p:nvSpPr>
        <p:spPr>
          <a:xfrm>
            <a:off x="7513951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5" name="Google Shape;565;p27"/>
          <p:cNvSpPr/>
          <p:nvPr/>
        </p:nvSpPr>
        <p:spPr>
          <a:xfrm>
            <a:off x="7513951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6" name="Google Shape;566;p27"/>
          <p:cNvSpPr/>
          <p:nvPr/>
        </p:nvSpPr>
        <p:spPr>
          <a:xfrm>
            <a:off x="7513951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7" name="Google Shape;567;p27"/>
          <p:cNvSpPr/>
          <p:nvPr/>
        </p:nvSpPr>
        <p:spPr>
          <a:xfrm>
            <a:off x="7513951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8" name="Google Shape;568;p27"/>
          <p:cNvSpPr/>
          <p:nvPr/>
        </p:nvSpPr>
        <p:spPr>
          <a:xfrm>
            <a:off x="7513951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9" name="Google Shape;569;p27"/>
          <p:cNvSpPr/>
          <p:nvPr/>
        </p:nvSpPr>
        <p:spPr>
          <a:xfrm>
            <a:off x="7857667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0" name="Google Shape;570;p27"/>
          <p:cNvSpPr/>
          <p:nvPr/>
        </p:nvSpPr>
        <p:spPr>
          <a:xfrm>
            <a:off x="7686242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1" name="Google Shape;571;p27"/>
          <p:cNvSpPr/>
          <p:nvPr/>
        </p:nvSpPr>
        <p:spPr>
          <a:xfrm>
            <a:off x="7342525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2" name="Google Shape;572;p27"/>
          <p:cNvSpPr/>
          <p:nvPr/>
        </p:nvSpPr>
        <p:spPr>
          <a:xfrm>
            <a:off x="7686243" y="3204514"/>
            <a:ext cx="298279" cy="13136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3" name="Google Shape;573;p27"/>
          <p:cNvSpPr/>
          <p:nvPr/>
        </p:nvSpPr>
        <p:spPr>
          <a:xfrm>
            <a:off x="7686243" y="3061065"/>
            <a:ext cx="298279" cy="13162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4" name="Google Shape;574;p27"/>
          <p:cNvSpPr/>
          <p:nvPr/>
        </p:nvSpPr>
        <p:spPr>
          <a:xfrm>
            <a:off x="7857667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5" name="Google Shape;575;p27"/>
          <p:cNvSpPr/>
          <p:nvPr/>
        </p:nvSpPr>
        <p:spPr>
          <a:xfrm>
            <a:off x="7686242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6" name="Google Shape;576;p27"/>
          <p:cNvSpPr/>
          <p:nvPr/>
        </p:nvSpPr>
        <p:spPr>
          <a:xfrm>
            <a:off x="7857667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" name="Google Shape;577;p27"/>
          <p:cNvSpPr/>
          <p:nvPr/>
        </p:nvSpPr>
        <p:spPr>
          <a:xfrm>
            <a:off x="7342525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" name="Google Shape;578;p27"/>
          <p:cNvSpPr/>
          <p:nvPr/>
        </p:nvSpPr>
        <p:spPr>
          <a:xfrm>
            <a:off x="7342525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" name="Google Shape;579;p27"/>
          <p:cNvSpPr/>
          <p:nvPr/>
        </p:nvSpPr>
        <p:spPr>
          <a:xfrm>
            <a:off x="7342525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0" name="Google Shape;580;p27"/>
          <p:cNvSpPr/>
          <p:nvPr/>
        </p:nvSpPr>
        <p:spPr>
          <a:xfrm>
            <a:off x="7342525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1" name="Google Shape;581;p27"/>
          <p:cNvSpPr/>
          <p:nvPr/>
        </p:nvSpPr>
        <p:spPr>
          <a:xfrm>
            <a:off x="8013361" y="2772462"/>
            <a:ext cx="111986" cy="114581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2" name="Google Shape;582;p27"/>
          <p:cNvSpPr/>
          <p:nvPr/>
        </p:nvSpPr>
        <p:spPr>
          <a:xfrm>
            <a:off x="8013361" y="2772462"/>
            <a:ext cx="111986" cy="11195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" name="Google Shape;583;p27"/>
          <p:cNvSpPr/>
          <p:nvPr/>
        </p:nvSpPr>
        <p:spPr>
          <a:xfrm>
            <a:off x="8023850" y="2782084"/>
            <a:ext cx="91875" cy="92714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" name="Google Shape;584;p27"/>
          <p:cNvSpPr/>
          <p:nvPr/>
        </p:nvSpPr>
        <p:spPr>
          <a:xfrm>
            <a:off x="8023850" y="2827550"/>
            <a:ext cx="91875" cy="47248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27"/>
          <p:cNvSpPr/>
          <p:nvPr/>
        </p:nvSpPr>
        <p:spPr>
          <a:xfrm>
            <a:off x="5496867" y="2701672"/>
            <a:ext cx="68916" cy="31575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6" name="Google Shape;586;p27"/>
          <p:cNvSpPr/>
          <p:nvPr/>
        </p:nvSpPr>
        <p:spPr>
          <a:xfrm>
            <a:off x="5614925" y="2701672"/>
            <a:ext cx="68886" cy="31575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7" name="Google Shape;587;p27"/>
          <p:cNvSpPr/>
          <p:nvPr/>
        </p:nvSpPr>
        <p:spPr>
          <a:xfrm>
            <a:off x="5732952" y="2701672"/>
            <a:ext cx="68916" cy="31575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8" name="Google Shape;588;p27"/>
          <p:cNvSpPr/>
          <p:nvPr/>
        </p:nvSpPr>
        <p:spPr>
          <a:xfrm>
            <a:off x="7009297" y="2327274"/>
            <a:ext cx="26" cy="52492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9" name="Google Shape;589;p27"/>
          <p:cNvSpPr/>
          <p:nvPr/>
        </p:nvSpPr>
        <p:spPr>
          <a:xfrm>
            <a:off x="7658266" y="2334546"/>
            <a:ext cx="107607" cy="32408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0" name="Google Shape;590;p27"/>
          <p:cNvSpPr/>
          <p:nvPr/>
        </p:nvSpPr>
        <p:spPr>
          <a:xfrm>
            <a:off x="7785956" y="2334546"/>
            <a:ext cx="107607" cy="32408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1" name="Google Shape;591;p27"/>
          <p:cNvSpPr/>
          <p:nvPr/>
        </p:nvSpPr>
        <p:spPr>
          <a:xfrm>
            <a:off x="7497328" y="2523460"/>
            <a:ext cx="697111" cy="32408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2" name="Google Shape;592;p27"/>
          <p:cNvSpPr/>
          <p:nvPr/>
        </p:nvSpPr>
        <p:spPr>
          <a:xfrm>
            <a:off x="8021228" y="2589955"/>
            <a:ext cx="136475" cy="33247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3" name="Google Shape;593;p27"/>
          <p:cNvSpPr/>
          <p:nvPr/>
        </p:nvSpPr>
        <p:spPr>
          <a:xfrm>
            <a:off x="7877804" y="2589955"/>
            <a:ext cx="123339" cy="33247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4" name="Google Shape;594;p27"/>
          <p:cNvSpPr/>
          <p:nvPr/>
        </p:nvSpPr>
        <p:spPr>
          <a:xfrm>
            <a:off x="7767602" y="2122898"/>
            <a:ext cx="649863" cy="545796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5" name="Google Shape;595;p27"/>
          <p:cNvSpPr/>
          <p:nvPr/>
        </p:nvSpPr>
        <p:spPr>
          <a:xfrm>
            <a:off x="4843245" y="1047063"/>
            <a:ext cx="2624530" cy="1703569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6" name="Google Shape;596;p27"/>
          <p:cNvSpPr/>
          <p:nvPr/>
        </p:nvSpPr>
        <p:spPr>
          <a:xfrm>
            <a:off x="4843245" y="1047062"/>
            <a:ext cx="2624530" cy="274812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27"/>
          <p:cNvSpPr/>
          <p:nvPr/>
        </p:nvSpPr>
        <p:spPr>
          <a:xfrm>
            <a:off x="4949101" y="1404256"/>
            <a:ext cx="2417933" cy="1256817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27"/>
          <p:cNvSpPr/>
          <p:nvPr/>
        </p:nvSpPr>
        <p:spPr>
          <a:xfrm>
            <a:off x="5019295" y="1477530"/>
            <a:ext cx="57019" cy="116020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9" name="Google Shape;599;p27"/>
          <p:cNvSpPr/>
          <p:nvPr/>
        </p:nvSpPr>
        <p:spPr>
          <a:xfrm>
            <a:off x="5221792" y="1477530"/>
            <a:ext cx="58056" cy="116020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0" name="Google Shape;600;p27"/>
          <p:cNvSpPr/>
          <p:nvPr/>
        </p:nvSpPr>
        <p:spPr>
          <a:xfrm>
            <a:off x="5125119" y="1477530"/>
            <a:ext cx="45822" cy="126210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1" name="Google Shape;601;p27"/>
          <p:cNvSpPr/>
          <p:nvPr/>
        </p:nvSpPr>
        <p:spPr>
          <a:xfrm>
            <a:off x="5324567" y="1588420"/>
            <a:ext cx="32613" cy="32613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2" name="Google Shape;602;p27"/>
          <p:cNvSpPr/>
          <p:nvPr/>
        </p:nvSpPr>
        <p:spPr>
          <a:xfrm>
            <a:off x="5372404" y="1588420"/>
            <a:ext cx="32582" cy="32613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3" name="Google Shape;603;p27"/>
          <p:cNvSpPr/>
          <p:nvPr/>
        </p:nvSpPr>
        <p:spPr>
          <a:xfrm>
            <a:off x="5440585" y="1588420"/>
            <a:ext cx="32582" cy="32613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4" name="Google Shape;604;p27"/>
          <p:cNvSpPr/>
          <p:nvPr/>
        </p:nvSpPr>
        <p:spPr>
          <a:xfrm>
            <a:off x="5047788" y="1721731"/>
            <a:ext cx="1737158" cy="3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5" name="Google Shape;605;p27"/>
          <p:cNvSpPr/>
          <p:nvPr/>
        </p:nvSpPr>
        <p:spPr>
          <a:xfrm>
            <a:off x="6889640" y="1721731"/>
            <a:ext cx="134355" cy="3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6" name="Google Shape;606;p27"/>
          <p:cNvSpPr/>
          <p:nvPr/>
        </p:nvSpPr>
        <p:spPr>
          <a:xfrm>
            <a:off x="7098241" y="1721731"/>
            <a:ext cx="170995" cy="3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7" name="Google Shape;607;p27"/>
          <p:cNvSpPr/>
          <p:nvPr/>
        </p:nvSpPr>
        <p:spPr>
          <a:xfrm>
            <a:off x="5047787" y="1858092"/>
            <a:ext cx="1086891" cy="3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8" name="Google Shape;608;p27"/>
          <p:cNvSpPr/>
          <p:nvPr/>
        </p:nvSpPr>
        <p:spPr>
          <a:xfrm>
            <a:off x="6295356" y="1858092"/>
            <a:ext cx="195431" cy="3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9" name="Google Shape;609;p27"/>
          <p:cNvSpPr/>
          <p:nvPr/>
        </p:nvSpPr>
        <p:spPr>
          <a:xfrm>
            <a:off x="5961591" y="1936462"/>
            <a:ext cx="529214" cy="3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0" name="Google Shape;610;p27"/>
          <p:cNvSpPr/>
          <p:nvPr/>
        </p:nvSpPr>
        <p:spPr>
          <a:xfrm>
            <a:off x="5782491" y="1936462"/>
            <a:ext cx="106898" cy="3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1" name="Google Shape;611;p27"/>
          <p:cNvSpPr/>
          <p:nvPr/>
        </p:nvSpPr>
        <p:spPr>
          <a:xfrm>
            <a:off x="5591188" y="1936462"/>
            <a:ext cx="106868" cy="3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2" name="Google Shape;612;p27"/>
          <p:cNvSpPr/>
          <p:nvPr/>
        </p:nvSpPr>
        <p:spPr>
          <a:xfrm>
            <a:off x="5400893" y="1936462"/>
            <a:ext cx="105861" cy="3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3" name="Google Shape;613;p27"/>
          <p:cNvSpPr/>
          <p:nvPr/>
        </p:nvSpPr>
        <p:spPr>
          <a:xfrm>
            <a:off x="5209591" y="1936462"/>
            <a:ext cx="105861" cy="3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4" name="Google Shape;614;p27"/>
          <p:cNvSpPr/>
          <p:nvPr/>
        </p:nvSpPr>
        <p:spPr>
          <a:xfrm>
            <a:off x="5209590" y="2032098"/>
            <a:ext cx="1647588" cy="3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5" name="Google Shape;615;p27"/>
          <p:cNvSpPr/>
          <p:nvPr/>
        </p:nvSpPr>
        <p:spPr>
          <a:xfrm>
            <a:off x="5047788" y="1936462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6" name="Google Shape;616;p27"/>
          <p:cNvSpPr/>
          <p:nvPr/>
        </p:nvSpPr>
        <p:spPr>
          <a:xfrm>
            <a:off x="5047788" y="2032098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7" name="Google Shape;617;p27"/>
          <p:cNvSpPr/>
          <p:nvPr/>
        </p:nvSpPr>
        <p:spPr>
          <a:xfrm>
            <a:off x="5047788" y="2127764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5047788" y="2223400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9" name="Google Shape;619;p27"/>
          <p:cNvSpPr/>
          <p:nvPr/>
        </p:nvSpPr>
        <p:spPr>
          <a:xfrm>
            <a:off x="6956785" y="2032098"/>
            <a:ext cx="226976" cy="3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0" name="Google Shape;620;p27"/>
          <p:cNvSpPr/>
          <p:nvPr/>
        </p:nvSpPr>
        <p:spPr>
          <a:xfrm>
            <a:off x="5205534" y="2127764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1" name="Google Shape;621;p27"/>
          <p:cNvSpPr/>
          <p:nvPr/>
        </p:nvSpPr>
        <p:spPr>
          <a:xfrm>
            <a:off x="5205534" y="2225444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2" name="Google Shape;622;p27"/>
          <p:cNvSpPr/>
          <p:nvPr/>
        </p:nvSpPr>
        <p:spPr>
          <a:xfrm>
            <a:off x="5205534" y="2324161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3" name="Google Shape;623;p27"/>
          <p:cNvSpPr/>
          <p:nvPr/>
        </p:nvSpPr>
        <p:spPr>
          <a:xfrm>
            <a:off x="5205534" y="2421841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5961591" y="2421841"/>
            <a:ext cx="928130" cy="3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6512101" y="2324161"/>
            <a:ext cx="377591" cy="3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6" name="Google Shape;626;p27"/>
          <p:cNvSpPr/>
          <p:nvPr/>
        </p:nvSpPr>
        <p:spPr>
          <a:xfrm>
            <a:off x="6740040" y="2223400"/>
            <a:ext cx="149639" cy="3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7452727" y="1310370"/>
            <a:ext cx="1114298" cy="1734401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628" name="Google Shape;628;p27"/>
          <p:cNvSpPr/>
          <p:nvPr/>
        </p:nvSpPr>
        <p:spPr>
          <a:xfrm>
            <a:off x="7452727" y="1310370"/>
            <a:ext cx="1114298" cy="157451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9" name="Google Shape;629;p27"/>
          <p:cNvSpPr/>
          <p:nvPr/>
        </p:nvSpPr>
        <p:spPr>
          <a:xfrm>
            <a:off x="7513086" y="1515043"/>
            <a:ext cx="996203" cy="147812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0" name="Google Shape;630;p27"/>
          <p:cNvSpPr/>
          <p:nvPr/>
        </p:nvSpPr>
        <p:spPr>
          <a:xfrm>
            <a:off x="7756224" y="1362835"/>
            <a:ext cx="53384" cy="27164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1" name="Google Shape;631;p27"/>
          <p:cNvSpPr/>
          <p:nvPr/>
        </p:nvSpPr>
        <p:spPr>
          <a:xfrm>
            <a:off x="7561174" y="1688198"/>
            <a:ext cx="707599" cy="16650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2" name="Google Shape;632;p27"/>
          <p:cNvSpPr/>
          <p:nvPr/>
        </p:nvSpPr>
        <p:spPr>
          <a:xfrm>
            <a:off x="8312479" y="1688198"/>
            <a:ext cx="68251" cy="16650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3" name="Google Shape;633;p27"/>
          <p:cNvSpPr/>
          <p:nvPr/>
        </p:nvSpPr>
        <p:spPr>
          <a:xfrm>
            <a:off x="8406948" y="1688198"/>
            <a:ext cx="55114" cy="16650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4" name="Google Shape;634;p27"/>
          <p:cNvSpPr/>
          <p:nvPr/>
        </p:nvSpPr>
        <p:spPr>
          <a:xfrm>
            <a:off x="7561173" y="1766045"/>
            <a:ext cx="404994" cy="16650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5" name="Google Shape;635;p27"/>
          <p:cNvSpPr/>
          <p:nvPr/>
        </p:nvSpPr>
        <p:spPr>
          <a:xfrm>
            <a:off x="7973115" y="1766045"/>
            <a:ext cx="127744" cy="16650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6" name="Google Shape;636;p27"/>
          <p:cNvSpPr/>
          <p:nvPr/>
        </p:nvSpPr>
        <p:spPr>
          <a:xfrm>
            <a:off x="8015119" y="1810646"/>
            <a:ext cx="85739" cy="17515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7" name="Google Shape;637;p27"/>
          <p:cNvSpPr/>
          <p:nvPr/>
        </p:nvSpPr>
        <p:spPr>
          <a:xfrm>
            <a:off x="7973114" y="1810646"/>
            <a:ext cx="25407" cy="17515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8" name="Google Shape;638;p27"/>
          <p:cNvSpPr/>
          <p:nvPr/>
        </p:nvSpPr>
        <p:spPr>
          <a:xfrm>
            <a:off x="7872534" y="1810646"/>
            <a:ext cx="77008" cy="17515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9" name="Google Shape;639;p27"/>
          <p:cNvSpPr/>
          <p:nvPr/>
        </p:nvSpPr>
        <p:spPr>
          <a:xfrm>
            <a:off x="7763224" y="1810646"/>
            <a:ext cx="77873" cy="17515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0" name="Google Shape;640;p27"/>
          <p:cNvSpPr/>
          <p:nvPr/>
        </p:nvSpPr>
        <p:spPr>
          <a:xfrm>
            <a:off x="7653887" y="1810646"/>
            <a:ext cx="77873" cy="17515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1" name="Google Shape;641;p27"/>
          <p:cNvSpPr/>
          <p:nvPr/>
        </p:nvSpPr>
        <p:spPr>
          <a:xfrm>
            <a:off x="7653887" y="1865759"/>
            <a:ext cx="656863" cy="16650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2" name="Google Shape;642;p27"/>
          <p:cNvSpPr/>
          <p:nvPr/>
        </p:nvSpPr>
        <p:spPr>
          <a:xfrm>
            <a:off x="7561173" y="1810646"/>
            <a:ext cx="39382" cy="17515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3" name="Google Shape;643;p27"/>
          <p:cNvSpPr/>
          <p:nvPr/>
        </p:nvSpPr>
        <p:spPr>
          <a:xfrm>
            <a:off x="7561173" y="1865759"/>
            <a:ext cx="39382" cy="16650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4" name="Google Shape;644;p27"/>
          <p:cNvSpPr/>
          <p:nvPr/>
        </p:nvSpPr>
        <p:spPr>
          <a:xfrm>
            <a:off x="7561173" y="1919983"/>
            <a:ext cx="39382" cy="17515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5" name="Google Shape;645;p27"/>
          <p:cNvSpPr/>
          <p:nvPr/>
        </p:nvSpPr>
        <p:spPr>
          <a:xfrm>
            <a:off x="7561173" y="1975097"/>
            <a:ext cx="39382" cy="16623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6" name="Google Shape;646;p27"/>
          <p:cNvSpPr/>
          <p:nvPr/>
        </p:nvSpPr>
        <p:spPr>
          <a:xfrm>
            <a:off x="8350970" y="1865759"/>
            <a:ext cx="96227" cy="16650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7" name="Google Shape;647;p27"/>
          <p:cNvSpPr/>
          <p:nvPr/>
        </p:nvSpPr>
        <p:spPr>
          <a:xfrm>
            <a:off x="7651265" y="1919983"/>
            <a:ext cx="277276" cy="17515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8" name="Google Shape;648;p27"/>
          <p:cNvSpPr/>
          <p:nvPr/>
        </p:nvSpPr>
        <p:spPr>
          <a:xfrm>
            <a:off x="8015119" y="2087922"/>
            <a:ext cx="314011" cy="17515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9" name="Google Shape;649;p27"/>
          <p:cNvSpPr/>
          <p:nvPr/>
        </p:nvSpPr>
        <p:spPr>
          <a:xfrm>
            <a:off x="8096452" y="2031942"/>
            <a:ext cx="232676" cy="17515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0" name="Google Shape;650;p27"/>
          <p:cNvSpPr/>
          <p:nvPr/>
        </p:nvSpPr>
        <p:spPr>
          <a:xfrm>
            <a:off x="8226766" y="1975097"/>
            <a:ext cx="102363" cy="16623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1" name="Google Shape;651;p27"/>
          <p:cNvSpPr/>
          <p:nvPr/>
        </p:nvSpPr>
        <p:spPr>
          <a:xfrm>
            <a:off x="7561173" y="1612108"/>
            <a:ext cx="328012" cy="16650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2" name="Google Shape;652;p27"/>
          <p:cNvSpPr/>
          <p:nvPr/>
        </p:nvSpPr>
        <p:spPr>
          <a:xfrm>
            <a:off x="7561173" y="2220857"/>
            <a:ext cx="530064" cy="17515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3" name="Google Shape;653;p27"/>
          <p:cNvSpPr/>
          <p:nvPr/>
        </p:nvSpPr>
        <p:spPr>
          <a:xfrm>
            <a:off x="7561173" y="2288189"/>
            <a:ext cx="530064" cy="17541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4" name="Google Shape;654;p27"/>
          <p:cNvSpPr/>
          <p:nvPr/>
        </p:nvSpPr>
        <p:spPr>
          <a:xfrm>
            <a:off x="7561174" y="2355549"/>
            <a:ext cx="529172" cy="17515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7561174" y="2757866"/>
            <a:ext cx="529172" cy="16650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6" name="Google Shape;656;p27"/>
          <p:cNvSpPr/>
          <p:nvPr/>
        </p:nvSpPr>
        <p:spPr>
          <a:xfrm>
            <a:off x="8043096" y="2143009"/>
            <a:ext cx="157451" cy="16650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7" name="Google Shape;657;p27"/>
          <p:cNvSpPr/>
          <p:nvPr/>
        </p:nvSpPr>
        <p:spPr>
          <a:xfrm>
            <a:off x="8252121" y="2143009"/>
            <a:ext cx="209944" cy="16650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8" name="Google Shape;658;p27"/>
          <p:cNvSpPr/>
          <p:nvPr/>
        </p:nvSpPr>
        <p:spPr>
          <a:xfrm>
            <a:off x="8252121" y="2220857"/>
            <a:ext cx="209944" cy="17515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9" name="Google Shape;659;p27"/>
          <p:cNvSpPr/>
          <p:nvPr/>
        </p:nvSpPr>
        <p:spPr>
          <a:xfrm>
            <a:off x="7561174" y="2860202"/>
            <a:ext cx="80495" cy="1665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0" name="Google Shape;660;p27"/>
          <p:cNvSpPr/>
          <p:nvPr/>
        </p:nvSpPr>
        <p:spPr>
          <a:xfrm>
            <a:off x="7561174" y="2910939"/>
            <a:ext cx="80495" cy="17515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1" name="Google Shape;661;p27"/>
          <p:cNvSpPr/>
          <p:nvPr/>
        </p:nvSpPr>
        <p:spPr>
          <a:xfrm>
            <a:off x="7662644" y="2910939"/>
            <a:ext cx="492438" cy="17515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2" name="Google Shape;662;p27"/>
          <p:cNvSpPr/>
          <p:nvPr/>
        </p:nvSpPr>
        <p:spPr>
          <a:xfrm>
            <a:off x="7685377" y="2860202"/>
            <a:ext cx="79604" cy="16650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3" name="Google Shape;663;p27"/>
          <p:cNvSpPr/>
          <p:nvPr/>
        </p:nvSpPr>
        <p:spPr>
          <a:xfrm>
            <a:off x="7808690" y="2860202"/>
            <a:ext cx="80495" cy="1665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4" name="Google Shape;664;p27"/>
          <p:cNvSpPr/>
          <p:nvPr/>
        </p:nvSpPr>
        <p:spPr>
          <a:xfrm>
            <a:off x="7932893" y="2860202"/>
            <a:ext cx="79630" cy="16650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5" name="Google Shape;665;p27"/>
          <p:cNvSpPr/>
          <p:nvPr/>
        </p:nvSpPr>
        <p:spPr>
          <a:xfrm>
            <a:off x="8057097" y="2860202"/>
            <a:ext cx="79604" cy="16650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6" name="Google Shape;666;p27"/>
          <p:cNvSpPr/>
          <p:nvPr/>
        </p:nvSpPr>
        <p:spPr>
          <a:xfrm>
            <a:off x="8180409" y="2860202"/>
            <a:ext cx="80495" cy="1665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7" name="Google Shape;667;p27"/>
          <p:cNvSpPr/>
          <p:nvPr/>
        </p:nvSpPr>
        <p:spPr>
          <a:xfrm>
            <a:off x="8304613" y="2860202"/>
            <a:ext cx="54249" cy="16650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8" name="Google Shape;668;p27"/>
          <p:cNvSpPr/>
          <p:nvPr/>
        </p:nvSpPr>
        <p:spPr>
          <a:xfrm>
            <a:off x="8138431" y="826691"/>
            <a:ext cx="856293" cy="784581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9" name="Google Shape;669;p27"/>
          <p:cNvSpPr/>
          <p:nvPr/>
        </p:nvSpPr>
        <p:spPr>
          <a:xfrm>
            <a:off x="8138431" y="819717"/>
            <a:ext cx="856293" cy="39382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0" name="Google Shape;670;p27"/>
          <p:cNvSpPr/>
          <p:nvPr/>
        </p:nvSpPr>
        <p:spPr>
          <a:xfrm>
            <a:off x="8138431" y="826691"/>
            <a:ext cx="856293" cy="120743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1" name="Google Shape;671;p27"/>
          <p:cNvSpPr/>
          <p:nvPr/>
        </p:nvSpPr>
        <p:spPr>
          <a:xfrm>
            <a:off x="8185652" y="983250"/>
            <a:ext cx="765336" cy="588665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2" name="Google Shape;672;p27"/>
          <p:cNvSpPr/>
          <p:nvPr/>
        </p:nvSpPr>
        <p:spPr>
          <a:xfrm>
            <a:off x="8222387" y="1116211"/>
            <a:ext cx="544039" cy="13136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3" name="Google Shape;673;p27"/>
          <p:cNvSpPr/>
          <p:nvPr/>
        </p:nvSpPr>
        <p:spPr>
          <a:xfrm>
            <a:off x="8799645" y="1116211"/>
            <a:ext cx="52492" cy="13136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8872248" y="1116211"/>
            <a:ext cx="42004" cy="13136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8222387" y="1176543"/>
            <a:ext cx="311389" cy="13162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6" name="Google Shape;676;p27"/>
          <p:cNvSpPr/>
          <p:nvPr/>
        </p:nvSpPr>
        <p:spPr>
          <a:xfrm>
            <a:off x="8538127" y="1176543"/>
            <a:ext cx="98876" cy="13162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7" name="Google Shape;677;p27"/>
          <p:cNvSpPr/>
          <p:nvPr/>
        </p:nvSpPr>
        <p:spPr>
          <a:xfrm>
            <a:off x="8571374" y="1211547"/>
            <a:ext cx="65629" cy="1227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8" name="Google Shape;678;p27"/>
          <p:cNvSpPr/>
          <p:nvPr/>
        </p:nvSpPr>
        <p:spPr>
          <a:xfrm>
            <a:off x="8539019" y="1211547"/>
            <a:ext cx="19245" cy="1227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9" name="Google Shape;679;p27"/>
          <p:cNvSpPr/>
          <p:nvPr/>
        </p:nvSpPr>
        <p:spPr>
          <a:xfrm>
            <a:off x="8461172" y="1211547"/>
            <a:ext cx="59493" cy="1227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0" name="Google Shape;680;p27"/>
          <p:cNvSpPr/>
          <p:nvPr/>
        </p:nvSpPr>
        <p:spPr>
          <a:xfrm>
            <a:off x="8377190" y="1211547"/>
            <a:ext cx="59519" cy="1227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1" name="Google Shape;681;p27"/>
          <p:cNvSpPr/>
          <p:nvPr/>
        </p:nvSpPr>
        <p:spPr>
          <a:xfrm>
            <a:off x="8293234" y="1211547"/>
            <a:ext cx="59493" cy="1227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2" name="Google Shape;682;p27"/>
          <p:cNvSpPr/>
          <p:nvPr/>
        </p:nvSpPr>
        <p:spPr>
          <a:xfrm>
            <a:off x="8293234" y="1253525"/>
            <a:ext cx="504683" cy="1227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3" name="Google Shape;683;p27"/>
          <p:cNvSpPr/>
          <p:nvPr/>
        </p:nvSpPr>
        <p:spPr>
          <a:xfrm>
            <a:off x="8222386" y="1211547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4" name="Google Shape;684;p27"/>
          <p:cNvSpPr/>
          <p:nvPr/>
        </p:nvSpPr>
        <p:spPr>
          <a:xfrm>
            <a:off x="8222386" y="1253525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5" name="Google Shape;685;p27"/>
          <p:cNvSpPr/>
          <p:nvPr/>
        </p:nvSpPr>
        <p:spPr>
          <a:xfrm>
            <a:off x="8222386" y="1295503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6" name="Google Shape;686;p27"/>
          <p:cNvSpPr/>
          <p:nvPr/>
        </p:nvSpPr>
        <p:spPr>
          <a:xfrm>
            <a:off x="8828512" y="1253525"/>
            <a:ext cx="74360" cy="1227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7" name="Google Shape;687;p27"/>
          <p:cNvSpPr/>
          <p:nvPr/>
        </p:nvSpPr>
        <p:spPr>
          <a:xfrm>
            <a:off x="8291477" y="1295503"/>
            <a:ext cx="213457" cy="1227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8" name="Google Shape;688;p27"/>
          <p:cNvSpPr/>
          <p:nvPr/>
        </p:nvSpPr>
        <p:spPr>
          <a:xfrm>
            <a:off x="8571373" y="1349725"/>
            <a:ext cx="240542" cy="13136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9" name="Google Shape;689;p27"/>
          <p:cNvSpPr/>
          <p:nvPr/>
        </p:nvSpPr>
        <p:spPr>
          <a:xfrm>
            <a:off x="8733177" y="1320858"/>
            <a:ext cx="78739" cy="13162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0" name="Google Shape;690;p27"/>
          <p:cNvSpPr/>
          <p:nvPr/>
        </p:nvSpPr>
        <p:spPr>
          <a:xfrm>
            <a:off x="8222386" y="1058475"/>
            <a:ext cx="251922" cy="13162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1" name="Google Shape;691;p27"/>
          <p:cNvSpPr/>
          <p:nvPr/>
        </p:nvSpPr>
        <p:spPr>
          <a:xfrm>
            <a:off x="8222387" y="1467794"/>
            <a:ext cx="406725" cy="1227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8592350" y="1392596"/>
            <a:ext cx="120743" cy="1227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3" name="Google Shape;693;p27"/>
          <p:cNvSpPr/>
          <p:nvPr/>
        </p:nvSpPr>
        <p:spPr>
          <a:xfrm>
            <a:off x="8753288" y="1392596"/>
            <a:ext cx="160965" cy="1227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4" name="Google Shape;694;p27"/>
          <p:cNvSpPr/>
          <p:nvPr/>
        </p:nvSpPr>
        <p:spPr>
          <a:xfrm>
            <a:off x="8753288" y="1452063"/>
            <a:ext cx="160965" cy="13136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5" name="Google Shape;695;p27"/>
          <p:cNvSpPr/>
          <p:nvPr/>
        </p:nvSpPr>
        <p:spPr>
          <a:xfrm>
            <a:off x="8222386" y="1508907"/>
            <a:ext cx="61250" cy="13136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6" name="Google Shape;696;p27"/>
          <p:cNvSpPr/>
          <p:nvPr/>
        </p:nvSpPr>
        <p:spPr>
          <a:xfrm>
            <a:off x="8299369" y="1508907"/>
            <a:ext cx="378722" cy="13136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99" y="4564853"/>
            <a:ext cx="1604202" cy="46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9579" y="139515"/>
            <a:ext cx="297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Space Model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868033" y="927645"/>
            <a:ext cx="6108916" cy="888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Mapping documents to vectors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	(unstructured texts into mathematical structures)</a:t>
            </a: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FE56B9EA-4501-4697-A0FC-3263564F2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79" y="2142816"/>
            <a:ext cx="6537443" cy="2236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6262D-A66C-0A41-B4E5-0966DE482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5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35625" y="155991"/>
            <a:ext cx="5987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Sparse Vectors Document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CBB3484C-A9A4-4A30-B91C-2180FE8C717A}"/>
                  </a:ext>
                </a:extLst>
              </p:cNvPr>
              <p:cNvSpPr/>
              <p:nvPr/>
            </p:nvSpPr>
            <p:spPr>
              <a:xfrm>
                <a:off x="1542615" y="1159162"/>
                <a:ext cx="6359453" cy="2797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Vocabulary: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𝑉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}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Vector representation of document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=⟨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𝑓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𝑉</m:t>
                              </m:r>
                            </m:e>
                          </m:d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simple way to define f but with sparsity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Count-based vectors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(high-dimensional sparse vectors)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CBB3484C-A9A4-4A30-B91C-2180FE8C7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615" y="1159162"/>
                <a:ext cx="6359453" cy="2797241"/>
              </a:xfrm>
              <a:prstGeom prst="rect">
                <a:avLst/>
              </a:prstGeom>
              <a:blipFill>
                <a:blip r:embed="rId2"/>
                <a:stretch>
                  <a:fillRect l="-9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7D242C8-61CF-47FE-A20C-AFC2A7EFB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20" y="3671913"/>
            <a:ext cx="5205842" cy="422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6443B2-C2A6-6841-9FFB-3D9122605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33158" y="2944810"/>
            <a:ext cx="2057400" cy="273844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36743" y="155991"/>
            <a:ext cx="5339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Representation of Documents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8BB008-1B74-434A-9E18-A6DCD9991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625" b="12318"/>
          <a:stretch/>
        </p:blipFill>
        <p:spPr>
          <a:xfrm>
            <a:off x="4525834" y="918447"/>
            <a:ext cx="2892520" cy="3983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FD49C44-80E5-45C7-96D3-45EEC7F4B126}"/>
                  </a:ext>
                </a:extLst>
              </p:cNvPr>
              <p:cNvSpPr txBox="1"/>
              <p:nvPr/>
            </p:nvSpPr>
            <p:spPr>
              <a:xfrm>
                <a:off x="1199046" y="1340544"/>
                <a:ext cx="2444900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Tim bought 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a book.</a:t>
                </a:r>
                <a:r>
                  <a:rPr lang="en-US" altLang="zh-CN" dirty="0"/>
                  <a:t>”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Tim is reading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a book.</a:t>
                </a:r>
                <a:r>
                  <a:rPr lang="en-US" altLang="zh-CN" dirty="0"/>
                  <a:t>”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ah, I know 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 Tim.</a:t>
                </a:r>
                <a:r>
                  <a:rPr lang="en-US" altLang="zh-CN" dirty="0"/>
                  <a:t>”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 saw a boy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 reading a book.</a:t>
                </a:r>
                <a:r>
                  <a:rPr lang="en-US" altLang="zh-CN" dirty="0"/>
                  <a:t>”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FD49C44-80E5-45C7-96D3-45EEC7F4B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046" y="1340544"/>
                <a:ext cx="2444900" cy="3139321"/>
              </a:xfrm>
              <a:prstGeom prst="rect">
                <a:avLst/>
              </a:prstGeom>
              <a:blipFill>
                <a:blip r:embed="rId4"/>
                <a:stretch>
                  <a:fillRect t="-1210" r="-515" b="-20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2D180B7-8973-D64D-A099-EE97E11BF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0BAE93-AFE2-B44E-87EE-0F9A018C9872}"/>
              </a:ext>
            </a:extLst>
          </p:cNvPr>
          <p:cNvSpPr txBox="1"/>
          <p:nvPr/>
        </p:nvSpPr>
        <p:spPr>
          <a:xfrm>
            <a:off x="317157" y="7337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Count-based vector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61119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67817" y="155991"/>
            <a:ext cx="1811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Stop Words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190667" y="871859"/>
            <a:ext cx="6981267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Frequent yet uninformative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Common stop words in English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pc="-113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∣ a ∣ the ∣ on ∣ of ∣ with ∣ about ∣ and ∣ in ∣ at ∣ to ∣ " ∣, ∣?∣ oh ∣ . ∣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Filter uninformative words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remove Stop Words from the vocabulary when mapping 	documents to vectors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Limitation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manually defined.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43926-CAFC-CA4D-B182-715BBB57A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4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3102" y="155991"/>
            <a:ext cx="607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TF-IDF Vectors Document Representation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145143" y="981567"/>
            <a:ext cx="6420166" cy="1788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Soft version of stop words in selecting useful words.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Intuition — the more documents in which of words exists, 			   the less informative the  word is.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reduce the importance values of uninformative words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08DE6-BB98-E947-BB32-E82F3D170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C141EB-5E21-6D44-BDF0-0C27E628FD1C}"/>
              </a:ext>
            </a:extLst>
          </p:cNvPr>
          <p:cNvGrpSpPr/>
          <p:nvPr/>
        </p:nvGrpSpPr>
        <p:grpSpPr>
          <a:xfrm>
            <a:off x="1328884" y="3054339"/>
            <a:ext cx="6236425" cy="956497"/>
            <a:chOff x="1328884" y="3054339"/>
            <a:chExt cx="6236425" cy="956497"/>
          </a:xfrm>
        </p:grpSpPr>
        <p:pic>
          <p:nvPicPr>
            <p:cNvPr id="9" name="图片 8" descr="文本, 信件&#10;&#10;描述已自动生成">
              <a:extLst>
                <a:ext uri="{FF2B5EF4-FFF2-40B4-BE49-F238E27FC236}">
                  <a16:creationId xmlns:a16="http://schemas.microsoft.com/office/drawing/2014/main" id="{35E162D6-D431-4235-A98C-09BE5544C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98"/>
            <a:stretch/>
          </p:blipFill>
          <p:spPr>
            <a:xfrm>
              <a:off x="1328884" y="3054339"/>
              <a:ext cx="4429365" cy="95649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E89A27-3120-2A49-B5DF-67DFAEAFC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0531" y="3676168"/>
              <a:ext cx="2114778" cy="306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114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31019" y="155991"/>
            <a:ext cx="2314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TF-IDF Vectors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703269" y="617656"/>
            <a:ext cx="6420166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Formally,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09E0FCE2-D561-408F-845D-04764F47233F}"/>
              </a:ext>
            </a:extLst>
          </p:cNvPr>
          <p:cNvSpPr/>
          <p:nvPr/>
        </p:nvSpPr>
        <p:spPr>
          <a:xfrm>
            <a:off x="958646" y="2569585"/>
            <a:ext cx="7556704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Document frequency (DF) and inverted document frequency (IDF)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A05C7928-86A1-4C07-85BF-AB86C4030B23}"/>
              </a:ext>
            </a:extLst>
          </p:cNvPr>
          <p:cNvSpPr/>
          <p:nvPr/>
        </p:nvSpPr>
        <p:spPr>
          <a:xfrm>
            <a:off x="958646" y="3752065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Inverted document frequency (IDF) (with logarithm)</a:t>
            </a:r>
          </a:p>
        </p:txBody>
      </p:sp>
      <p:pic>
        <p:nvPicPr>
          <p:cNvPr id="4" name="图片 3" descr="图片包含 文本&#10;&#10;描述已自动生成">
            <a:extLst>
              <a:ext uri="{FF2B5EF4-FFF2-40B4-BE49-F238E27FC236}">
                <a16:creationId xmlns:a16="http://schemas.microsoft.com/office/drawing/2014/main" id="{FCABC9B5-A4C3-4DEC-B2E9-6A3ECD2FD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48" y="1946335"/>
            <a:ext cx="3493530" cy="766486"/>
          </a:xfrm>
          <a:prstGeom prst="rect">
            <a:avLst/>
          </a:prstGeom>
        </p:spPr>
      </p:pic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A37917C2-FCE6-470E-AD8A-82241A41C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88" y="3042791"/>
            <a:ext cx="3092718" cy="737958"/>
          </a:xfrm>
          <a:prstGeom prst="rect">
            <a:avLst/>
          </a:prstGeom>
        </p:spPr>
      </p:pic>
      <p:pic>
        <p:nvPicPr>
          <p:cNvPr id="12" name="图片 11" descr="图片包含 信件&#10;&#10;描述已自动生成">
            <a:extLst>
              <a:ext uri="{FF2B5EF4-FFF2-40B4-BE49-F238E27FC236}">
                <a16:creationId xmlns:a16="http://schemas.microsoft.com/office/drawing/2014/main" id="{266FA1C4-4F2E-490E-ACB0-1B61A0A4E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67" y="4359865"/>
            <a:ext cx="3190133" cy="681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DE69BF-EEE4-354D-A2DE-5E3F201B5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2736884-D369-884E-B26E-671716590A7F}"/>
              </a:ext>
            </a:extLst>
          </p:cNvPr>
          <p:cNvGrpSpPr/>
          <p:nvPr/>
        </p:nvGrpSpPr>
        <p:grpSpPr>
          <a:xfrm>
            <a:off x="1912349" y="610487"/>
            <a:ext cx="6236425" cy="956497"/>
            <a:chOff x="1328884" y="3054339"/>
            <a:chExt cx="6236425" cy="956497"/>
          </a:xfrm>
        </p:grpSpPr>
        <p:pic>
          <p:nvPicPr>
            <p:cNvPr id="14" name="图片 8" descr="文本, 信件&#10;&#10;描述已自动生成">
              <a:extLst>
                <a:ext uri="{FF2B5EF4-FFF2-40B4-BE49-F238E27FC236}">
                  <a16:creationId xmlns:a16="http://schemas.microsoft.com/office/drawing/2014/main" id="{C918C875-AC5D-904B-8C48-9D9CE19CE6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98"/>
            <a:stretch/>
          </p:blipFill>
          <p:spPr>
            <a:xfrm>
              <a:off x="1328884" y="3054339"/>
              <a:ext cx="4429365" cy="9564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BE0592-6A16-2E46-909A-86DEFDD79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50531" y="3676168"/>
              <a:ext cx="2114778" cy="30608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AFE71DE-41EE-7240-8F7F-FF4BA56C088D}"/>
              </a:ext>
            </a:extLst>
          </p:cNvPr>
          <p:cNvSpPr txBox="1"/>
          <p:nvPr/>
        </p:nvSpPr>
        <p:spPr>
          <a:xfrm>
            <a:off x="958646" y="1572423"/>
            <a:ext cx="457200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Term frequency (TF)</a:t>
            </a:r>
          </a:p>
        </p:txBody>
      </p:sp>
      <p:pic>
        <p:nvPicPr>
          <p:cNvPr id="9" name="Picture 8" descr="\documentclass{article}&#10;\usepackage{amsmath}&#10;\pagestyle{empty}&#10;\begin{document}&#10;&#10;$IDF(\mathbf{w_i})=\frac{1}{DF(\mathbf{w_i})}$&#10;&#10;&#10;\end{document}" title="IguanaTex Bitmap Display">
            <a:extLst>
              <a:ext uri="{FF2B5EF4-FFF2-40B4-BE49-F238E27FC236}">
                <a16:creationId xmlns:a16="http://schemas.microsoft.com/office/drawing/2014/main" id="{83807DA0-7314-8E4E-87B2-CE0032D8C3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3263597"/>
            <a:ext cx="21082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45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33158" y="2944810"/>
            <a:ext cx="2057400" cy="273844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2538" y="155991"/>
            <a:ext cx="5339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Representation of Documents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FD49C44-80E5-45C7-96D3-45EEC7F4B126}"/>
                  </a:ext>
                </a:extLst>
              </p:cNvPr>
              <p:cNvSpPr txBox="1"/>
              <p:nvPr/>
            </p:nvSpPr>
            <p:spPr>
              <a:xfrm>
                <a:off x="522707" y="1268235"/>
                <a:ext cx="2444900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Tim bought 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a book.</a:t>
                </a:r>
                <a:r>
                  <a:rPr lang="en-US" altLang="zh-CN" dirty="0"/>
                  <a:t>”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Tim is reading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a book.</a:t>
                </a:r>
                <a:r>
                  <a:rPr lang="en-US" altLang="zh-CN" dirty="0"/>
                  <a:t>”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ah, I know 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 Tim.</a:t>
                </a:r>
                <a:r>
                  <a:rPr lang="en-US" altLang="zh-CN" dirty="0"/>
                  <a:t>”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 saw a boy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 reading a book.</a:t>
                </a:r>
                <a:r>
                  <a:rPr lang="en-US" altLang="zh-CN" dirty="0"/>
                  <a:t>”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FD49C44-80E5-45C7-96D3-45EEC7F4B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7" y="1268235"/>
                <a:ext cx="2444900" cy="3139321"/>
              </a:xfrm>
              <a:prstGeom prst="rect">
                <a:avLst/>
              </a:prstGeom>
              <a:blipFill>
                <a:blip r:embed="rId3"/>
                <a:stretch>
                  <a:fillRect t="-1205" r="-1036" b="-160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CD616B0-12CA-734B-AF84-A1ABC3FCD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E02A72-0E33-F54A-B9D7-9864F9819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822" y="933543"/>
            <a:ext cx="6155826" cy="374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692" y="155702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11E32B6-73DE-47D5-A7B5-A560D20C1C5D}"/>
              </a:ext>
            </a:extLst>
          </p:cNvPr>
          <p:cNvSpPr/>
          <p:nvPr/>
        </p:nvSpPr>
        <p:spPr>
          <a:xfrm>
            <a:off x="1626927" y="592957"/>
            <a:ext cx="6420166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representation for document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7" name="图片 6" descr="图片包含 游戏机, 物体, 钟表&#10;&#10;描述已自动生成">
            <a:extLst>
              <a:ext uri="{FF2B5EF4-FFF2-40B4-BE49-F238E27FC236}">
                <a16:creationId xmlns:a16="http://schemas.microsoft.com/office/drawing/2014/main" id="{7A60A904-C0A5-48CE-9041-5F926BF43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99" y="1056747"/>
            <a:ext cx="2329259" cy="472322"/>
          </a:xfrm>
          <a:prstGeom prst="rect">
            <a:avLst/>
          </a:prstGeom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id="{6EC8E4CA-CBDA-4CF0-B1EC-2C951FC0DF47}"/>
              </a:ext>
            </a:extLst>
          </p:cNvPr>
          <p:cNvSpPr/>
          <p:nvPr/>
        </p:nvSpPr>
        <p:spPr>
          <a:xfrm>
            <a:off x="1626927" y="1475610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 count-based vectors, </a:t>
            </a:r>
          </a:p>
        </p:txBody>
      </p:sp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D605D73B-97C0-44B7-86B7-95806D95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76" y="1609042"/>
            <a:ext cx="2172499" cy="313403"/>
          </a:xfrm>
          <a:prstGeom prst="rect">
            <a:avLst/>
          </a:prstGeom>
        </p:spPr>
      </p:pic>
      <p:sp>
        <p:nvSpPr>
          <p:cNvPr id="13" name="矩形 8">
            <a:extLst>
              <a:ext uri="{FF2B5EF4-FFF2-40B4-BE49-F238E27FC236}">
                <a16:creationId xmlns:a16="http://schemas.microsoft.com/office/drawing/2014/main" id="{2BABE471-FA68-45F8-9BBF-6A11AE08DEC7}"/>
              </a:ext>
            </a:extLst>
          </p:cNvPr>
          <p:cNvSpPr/>
          <p:nvPr/>
        </p:nvSpPr>
        <p:spPr>
          <a:xfrm>
            <a:off x="1626927" y="2061723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 TF-IDF vectors, </a:t>
            </a:r>
          </a:p>
        </p:txBody>
      </p:sp>
      <p:pic>
        <p:nvPicPr>
          <p:cNvPr id="15" name="图片 14" descr="文本&#10;&#10;描述已自动生成">
            <a:extLst>
              <a:ext uri="{FF2B5EF4-FFF2-40B4-BE49-F238E27FC236}">
                <a16:creationId xmlns:a16="http://schemas.microsoft.com/office/drawing/2014/main" id="{3D56FE47-5606-4C17-AA14-D3D7DD582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90" y="2061723"/>
            <a:ext cx="1487935" cy="5151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8">
                <a:extLst>
                  <a:ext uri="{FF2B5EF4-FFF2-40B4-BE49-F238E27FC236}">
                    <a16:creationId xmlns:a16="http://schemas.microsoft.com/office/drawing/2014/main" id="{F2A4D024-CC11-42F1-BED7-882D50401220}"/>
                  </a:ext>
                </a:extLst>
              </p:cNvPr>
              <p:cNvSpPr/>
              <p:nvPr/>
            </p:nvSpPr>
            <p:spPr>
              <a:xfrm>
                <a:off x="1614487" y="3166577"/>
                <a:ext cx="6420166" cy="1719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Mathematical abstraction: the process of transforming document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into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𝒗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 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Count-based vectors: discrete features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TF-IDF vectors: real-valued features</a:t>
                </a:r>
              </a:p>
            </p:txBody>
          </p:sp>
        </mc:Choice>
        <mc:Fallback xmlns="">
          <p:sp>
            <p:nvSpPr>
              <p:cNvPr id="16" name="矩形 8">
                <a:extLst>
                  <a:ext uri="{FF2B5EF4-FFF2-40B4-BE49-F238E27FC236}">
                    <a16:creationId xmlns:a16="http://schemas.microsoft.com/office/drawing/2014/main" id="{F2A4D024-CC11-42F1-BED7-882D504012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3166577"/>
                <a:ext cx="6420166" cy="1719702"/>
              </a:xfrm>
              <a:prstGeom prst="rect">
                <a:avLst/>
              </a:prstGeom>
              <a:blipFill>
                <a:blip r:embed="rId5"/>
                <a:stretch>
                  <a:fillRect l="-593" b="-44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A7C2050-A8F1-DF45-8CC2-5EC9B43B9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5009A0-404F-F44E-8A2E-CFD703C888FC}"/>
              </a:ext>
            </a:extLst>
          </p:cNvPr>
          <p:cNvSpPr txBox="1"/>
          <p:nvPr/>
        </p:nvSpPr>
        <p:spPr>
          <a:xfrm>
            <a:off x="836645" y="2608424"/>
            <a:ext cx="4572000" cy="557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 extraction</a:t>
            </a:r>
          </a:p>
        </p:txBody>
      </p:sp>
    </p:spTree>
    <p:extLst>
      <p:ext uri="{BB962C8B-B14F-4D97-AF65-F5344CB8AC3E}">
        <p14:creationId xmlns:p14="http://schemas.microsoft.com/office/powerpoint/2010/main" val="334301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4194439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693" y="155991"/>
            <a:ext cx="4114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Space Characteristics</a:t>
            </a:r>
          </a:p>
        </p:txBody>
      </p:sp>
      <p:pic>
        <p:nvPicPr>
          <p:cNvPr id="11" name="图片 10" descr="图片包含 图示&#10;&#10;描述已自动生成">
            <a:extLst>
              <a:ext uri="{FF2B5EF4-FFF2-40B4-BE49-F238E27FC236}">
                <a16:creationId xmlns:a16="http://schemas.microsoft.com/office/drawing/2014/main" id="{574F4FF8-7DD8-409B-B67C-2F240345B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1911191"/>
            <a:ext cx="5732424" cy="2551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DC2EA-EA87-154F-B443-CDCBDB946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922A7C-BFC1-EB44-B557-A3B8DA8AAC64}"/>
              </a:ext>
            </a:extLst>
          </p:cNvPr>
          <p:cNvSpPr txBox="1"/>
          <p:nvPr/>
        </p:nvSpPr>
        <p:spPr>
          <a:xfrm>
            <a:off x="743339" y="1006660"/>
            <a:ext cx="8083421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correlation between two vectors in a high-dimensioned space.</a:t>
            </a:r>
          </a:p>
        </p:txBody>
      </p:sp>
    </p:spTree>
    <p:extLst>
      <p:ext uri="{BB962C8B-B14F-4D97-AF65-F5344CB8AC3E}">
        <p14:creationId xmlns:p14="http://schemas.microsoft.com/office/powerpoint/2010/main" val="200802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338364" y="1372788"/>
            <a:ext cx="671447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Week 4</a:t>
            </a:r>
          </a:p>
          <a:p>
            <a:endParaRPr lang="en-US" altLang="zh-CN" sz="27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33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Feature Vector Representation</a:t>
            </a:r>
          </a:p>
          <a:p>
            <a:endParaRPr lang="en-US" altLang="zh-CN" sz="33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C9B76-1A69-CB44-812C-AAEBE6BA9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69666" y="155991"/>
            <a:ext cx="3276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Space Distance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079985" y="927142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Euclidean distance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A05C7928-86A1-4C07-85BF-AB86C4030B23}"/>
              </a:ext>
            </a:extLst>
          </p:cNvPr>
          <p:cNvSpPr/>
          <p:nvPr/>
        </p:nvSpPr>
        <p:spPr>
          <a:xfrm>
            <a:off x="1079985" y="1884575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Cosine similarity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C847A7-E092-4F9E-BE3C-0E1FDA14C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7" y="1375466"/>
            <a:ext cx="5564522" cy="631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06E5624-BEF3-4B44-9E2C-DA729A3DC4C3}"/>
                  </a:ext>
                </a:extLst>
              </p:cNvPr>
              <p:cNvSpPr txBox="1"/>
              <p:nvPr/>
            </p:nvSpPr>
            <p:spPr>
              <a:xfrm>
                <a:off x="2174053" y="642101"/>
                <a:ext cx="443108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06E5624-BEF3-4B44-9E2C-DA729A3DC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53" y="642101"/>
                <a:ext cx="4431085" cy="310598"/>
              </a:xfrm>
              <a:prstGeom prst="rect">
                <a:avLst/>
              </a:prstGeom>
              <a:blipFill>
                <a:blip r:embed="rId3"/>
                <a:stretch>
                  <a:fillRect l="-857" b="-36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862B615-55DA-104C-BA0F-D1016F1E0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E503AD2-C134-8D4D-A0EB-DC9C655F76A2}"/>
              </a:ext>
            </a:extLst>
          </p:cNvPr>
          <p:cNvGrpSpPr/>
          <p:nvPr/>
        </p:nvGrpSpPr>
        <p:grpSpPr>
          <a:xfrm>
            <a:off x="1412266" y="2374137"/>
            <a:ext cx="6211323" cy="682956"/>
            <a:chOff x="1269107" y="3455940"/>
            <a:chExt cx="6211323" cy="682956"/>
          </a:xfrm>
        </p:grpSpPr>
        <p:pic>
          <p:nvPicPr>
            <p:cNvPr id="15" name="图片 14" descr="图片包含 图表&#10;&#10;描述已自动生成">
              <a:extLst>
                <a:ext uri="{FF2B5EF4-FFF2-40B4-BE49-F238E27FC236}">
                  <a16:creationId xmlns:a16="http://schemas.microsoft.com/office/drawing/2014/main" id="{917444D5-9CB8-40D4-98AB-DDFF55AB3F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571" b="52284"/>
            <a:stretch/>
          </p:blipFill>
          <p:spPr>
            <a:xfrm>
              <a:off x="1269107" y="3455940"/>
              <a:ext cx="1778893" cy="6126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8F1AD7D-D213-2B47-B0FA-E8E56B499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8066" y="3572255"/>
              <a:ext cx="4402364" cy="566641"/>
            </a:xfrm>
            <a:prstGeom prst="rect">
              <a:avLst/>
            </a:prstGeom>
          </p:spPr>
        </p:pic>
      </p:grpSp>
      <p:pic>
        <p:nvPicPr>
          <p:cNvPr id="14" name="图片 10" descr="图片包含 图示&#10;&#10;描述已自动生成">
            <a:extLst>
              <a:ext uri="{FF2B5EF4-FFF2-40B4-BE49-F238E27FC236}">
                <a16:creationId xmlns:a16="http://schemas.microsoft.com/office/drawing/2014/main" id="{14B04A5C-A640-CA4A-962C-3A1F4EF97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43" y="3245922"/>
            <a:ext cx="4050103" cy="18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93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18829" y="109825"/>
            <a:ext cx="20441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758264" y="752580"/>
            <a:ext cx="5771249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 find groups of vectors that stay relatively close to each other, using Euclidean distance as the metric.</a:t>
            </a:r>
          </a:p>
        </p:txBody>
      </p:sp>
      <p:pic>
        <p:nvPicPr>
          <p:cNvPr id="4" name="图片 3" descr="图片包含 游戏机, 过滤网, 烘干机, 房间&#10;&#10;描述已自动生成">
            <a:extLst>
              <a:ext uri="{FF2B5EF4-FFF2-40B4-BE49-F238E27FC236}">
                <a16:creationId xmlns:a16="http://schemas.microsoft.com/office/drawing/2014/main" id="{840528F6-D5CA-47E4-B7AC-DB62E2C05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12" y="1815269"/>
            <a:ext cx="3362138" cy="1512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DFB27-F07A-9E4A-88AE-634DF802D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61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18829" y="109825"/>
            <a:ext cx="20441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758264" y="752580"/>
            <a:ext cx="5771249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 find groups of vectors that stay relatively close to each other, using Euclidean distance as the metric.</a:t>
            </a:r>
          </a:p>
        </p:txBody>
      </p:sp>
      <p:pic>
        <p:nvPicPr>
          <p:cNvPr id="4" name="图片 3" descr="图片包含 游戏机, 过滤网, 烘干机, 房间&#10;&#10;描述已自动生成">
            <a:extLst>
              <a:ext uri="{FF2B5EF4-FFF2-40B4-BE49-F238E27FC236}">
                <a16:creationId xmlns:a16="http://schemas.microsoft.com/office/drawing/2014/main" id="{840528F6-D5CA-47E4-B7AC-DB62E2C05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12" y="1815269"/>
            <a:ext cx="3362138" cy="1512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71E4A3-B8ED-8147-8975-4187B48FE541}"/>
              </a:ext>
            </a:extLst>
          </p:cNvPr>
          <p:cNvSpPr txBox="1"/>
          <p:nvPr/>
        </p:nvSpPr>
        <p:spPr>
          <a:xfrm>
            <a:off x="1873510" y="3412936"/>
            <a:ext cx="4584440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Challenges.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number of clusters?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cluster assignment? center?</a:t>
            </a:r>
          </a:p>
        </p:txBody>
      </p:sp>
    </p:spTree>
    <p:extLst>
      <p:ext uri="{BB962C8B-B14F-4D97-AF65-F5344CB8AC3E}">
        <p14:creationId xmlns:p14="http://schemas.microsoft.com/office/powerpoint/2010/main" val="4207460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1301524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18829" y="109825"/>
            <a:ext cx="20441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758264" y="752580"/>
            <a:ext cx="5771249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 find groups of vectors that stay relatively close to each other, using Euclidean distance as the metric.</a:t>
            </a:r>
          </a:p>
        </p:txBody>
      </p:sp>
      <p:pic>
        <p:nvPicPr>
          <p:cNvPr id="4" name="图片 3" descr="图片包含 游戏机, 过滤网, 烘干机, 房间&#10;&#10;描述已自动生成">
            <a:extLst>
              <a:ext uri="{FF2B5EF4-FFF2-40B4-BE49-F238E27FC236}">
                <a16:creationId xmlns:a16="http://schemas.microsoft.com/office/drawing/2014/main" id="{840528F6-D5CA-47E4-B7AC-DB62E2C05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12" y="1815269"/>
            <a:ext cx="3362138" cy="1512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71E4A3-B8ED-8147-8975-4187B48FE541}"/>
                  </a:ext>
                </a:extLst>
              </p:cNvPr>
              <p:cNvSpPr txBox="1"/>
              <p:nvPr/>
            </p:nvSpPr>
            <p:spPr>
              <a:xfrm>
                <a:off x="1873509" y="3412936"/>
                <a:ext cx="6306327" cy="1304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Challenges.</a:t>
                </a:r>
              </a:p>
              <a:p>
                <a:pPr marL="742950" lvl="1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number of clusters?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specify</a:t>
                </a:r>
              </a:p>
              <a:p>
                <a:pPr marL="742950" lvl="1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cluster assignment? center?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iteratively update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71E4A3-B8ED-8147-8975-4187B48FE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09" y="3412936"/>
                <a:ext cx="6306327" cy="1304203"/>
              </a:xfrm>
              <a:prstGeom prst="rect">
                <a:avLst/>
              </a:prstGeom>
              <a:blipFill>
                <a:blip r:embed="rId3"/>
                <a:stretch>
                  <a:fillRect l="-602" b="-576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986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6152" y="125214"/>
            <a:ext cx="3467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K-means Clustering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734008" y="929202"/>
            <a:ext cx="822959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Iteratively assigns points to clusters based on their distance to the centroids.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6AA7D73-1F1D-4E56-85CC-A739DD5EA6CA}"/>
                  </a:ext>
                </a:extLst>
              </p:cNvPr>
              <p:cNvSpPr/>
              <p:nvPr/>
            </p:nvSpPr>
            <p:spPr>
              <a:xfrm>
                <a:off x="1080654" y="1683176"/>
                <a:ext cx="6982691" cy="288016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500" b="1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Initialization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: pre-specify the number of clusters </a:t>
                </a:r>
                <a14:m>
                  <m:oMath xmlns:m="http://schemas.openxmlformats.org/officeDocument/2006/math">
                    <m:r>
                      <a:rPr lang="en-US" altLang="zh-CN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𝑘</m:t>
                    </m:r>
                  </m:oMath>
                </a14:m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 		    randomly select </a:t>
                </a:r>
                <a14:m>
                  <m:oMath xmlns:m="http://schemas.openxmlformats.org/officeDocument/2006/math">
                    <m:r>
                      <a:rPr lang="en-US" altLang="zh-CN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𝑘</m:t>
                    </m:r>
                  </m:oMath>
                </a14:m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points as cluster centroids </a:t>
                </a:r>
              </a:p>
              <a:p>
                <a:endParaRPr lang="en-US" altLang="zh-CN" sz="1500" dirty="0">
                  <a:solidFill>
                    <a:schemeClr val="tx1"/>
                  </a:solidFill>
                  <a:ea typeface="黑体" panose="02010609060101010101" pitchFamily="49" charset="-122"/>
                </a:endParaRPr>
              </a:p>
              <a:p>
                <a:r>
                  <a:rPr lang="en-US" altLang="zh-CN" sz="1500" b="1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Steps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: 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repeat: 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a. assign each point to the cluster whose centroid is the closest;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b. reassign cluster centroids (by averaging points in each cluster);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until: 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the cluster contents stabilize </a:t>
                </a:r>
                <a:endParaRPr lang="zh-CN" altLang="en-US" sz="1500" dirty="0">
                  <a:solidFill>
                    <a:schemeClr val="tx1"/>
                  </a:solidFill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6AA7D73-1F1D-4E56-85CC-A739DD5EA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4" y="1683176"/>
                <a:ext cx="6982691" cy="2880161"/>
              </a:xfrm>
              <a:prstGeom prst="rect">
                <a:avLst/>
              </a:prstGeom>
              <a:blipFill>
                <a:blip r:embed="rId3"/>
                <a:stretch>
                  <a:fillRect l="-1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363ED90-9D6E-C247-972D-4DD85C98A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3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DEDF701-A9F0-405F-97F4-A56AD41B41A4}"/>
              </a:ext>
            </a:extLst>
          </p:cNvPr>
          <p:cNvGrpSpPr/>
          <p:nvPr/>
        </p:nvGrpSpPr>
        <p:grpSpPr>
          <a:xfrm>
            <a:off x="665584" y="942208"/>
            <a:ext cx="1930923" cy="3614775"/>
            <a:chOff x="716835" y="1433796"/>
            <a:chExt cx="1793452" cy="3862857"/>
          </a:xfrm>
        </p:grpSpPr>
        <p:sp>
          <p:nvSpPr>
            <p:cNvPr id="8" name="矩形 8">
              <a:extLst>
                <a:ext uri="{FF2B5EF4-FFF2-40B4-BE49-F238E27FC236}">
                  <a16:creationId xmlns:a16="http://schemas.microsoft.com/office/drawing/2014/main" id="{6E4AECEF-D8E9-4CA2-8E9F-851DCAC55CE2}"/>
                </a:ext>
              </a:extLst>
            </p:cNvPr>
            <p:cNvSpPr/>
            <p:nvPr/>
          </p:nvSpPr>
          <p:spPr>
            <a:xfrm>
              <a:off x="716835" y="1433796"/>
              <a:ext cx="1793452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SzPct val="100000"/>
              </a:pPr>
              <a:r>
                <a: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Documents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159D9E8-1D7A-4B29-A4E6-4A678DF64313}"/>
                </a:ext>
              </a:extLst>
            </p:cNvPr>
            <p:cNvGrpSpPr/>
            <p:nvPr/>
          </p:nvGrpSpPr>
          <p:grpSpPr>
            <a:xfrm>
              <a:off x="866933" y="2194290"/>
              <a:ext cx="1416854" cy="3102363"/>
              <a:chOff x="866933" y="2194290"/>
              <a:chExt cx="1416854" cy="3102363"/>
            </a:xfrm>
          </p:grpSpPr>
          <p:pic>
            <p:nvPicPr>
              <p:cNvPr id="4" name="图片 3" descr="图形用户界面, 文本&#10;&#10;描述已自动生成">
                <a:extLst>
                  <a:ext uri="{FF2B5EF4-FFF2-40B4-BE49-F238E27FC236}">
                    <a16:creationId xmlns:a16="http://schemas.microsoft.com/office/drawing/2014/main" id="{2D2A237C-081B-4564-ABA4-93899814B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933" y="2194290"/>
                <a:ext cx="1410440" cy="762374"/>
              </a:xfrm>
              <a:prstGeom prst="rect">
                <a:avLst/>
              </a:prstGeom>
            </p:spPr>
          </p:pic>
          <p:pic>
            <p:nvPicPr>
              <p:cNvPr id="9" name="图片 8" descr="图形用户界面, 文本&#10;&#10;描述已自动生成">
                <a:extLst>
                  <a:ext uri="{FF2B5EF4-FFF2-40B4-BE49-F238E27FC236}">
                    <a16:creationId xmlns:a16="http://schemas.microsoft.com/office/drawing/2014/main" id="{0259B470-A931-4F7A-823F-7CAA737230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933" y="3010905"/>
                <a:ext cx="1410440" cy="725757"/>
              </a:xfrm>
              <a:prstGeom prst="rect">
                <a:avLst/>
              </a:prstGeom>
            </p:spPr>
          </p:pic>
          <p:pic>
            <p:nvPicPr>
              <p:cNvPr id="11" name="图片 10" descr="文本&#10;&#10;描述已自动生成">
                <a:extLst>
                  <a:ext uri="{FF2B5EF4-FFF2-40B4-BE49-F238E27FC236}">
                    <a16:creationId xmlns:a16="http://schemas.microsoft.com/office/drawing/2014/main" id="{E485D32C-9DD6-41CE-AEA2-BE5750332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933" y="3790901"/>
                <a:ext cx="1410440" cy="725757"/>
              </a:xfrm>
              <a:prstGeom prst="rect">
                <a:avLst/>
              </a:prstGeom>
            </p:spPr>
          </p:pic>
          <p:pic>
            <p:nvPicPr>
              <p:cNvPr id="13" name="图片 12" descr="文本&#10;&#10;描述已自动生成">
                <a:extLst>
                  <a:ext uri="{FF2B5EF4-FFF2-40B4-BE49-F238E27FC236}">
                    <a16:creationId xmlns:a16="http://schemas.microsoft.com/office/drawing/2014/main" id="{AE1FCE59-4AB7-44CD-B0A7-27C846BB50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705" y="4570896"/>
                <a:ext cx="1406082" cy="725757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54013FB-8E45-4AED-BDA3-FF216FE64090}"/>
              </a:ext>
            </a:extLst>
          </p:cNvPr>
          <p:cNvGrpSpPr/>
          <p:nvPr/>
        </p:nvGrpSpPr>
        <p:grpSpPr>
          <a:xfrm>
            <a:off x="3424020" y="751990"/>
            <a:ext cx="4881195" cy="1984144"/>
            <a:chOff x="2808008" y="1169870"/>
            <a:chExt cx="4839099" cy="1988999"/>
          </a:xfrm>
        </p:grpSpPr>
        <p:sp>
          <p:nvSpPr>
            <p:cNvPr id="15" name="矩形 8">
              <a:extLst>
                <a:ext uri="{FF2B5EF4-FFF2-40B4-BE49-F238E27FC236}">
                  <a16:creationId xmlns:a16="http://schemas.microsoft.com/office/drawing/2014/main" id="{B70E2309-D5CA-4C51-BD6E-33F6E71A6C2C}"/>
                </a:ext>
              </a:extLst>
            </p:cNvPr>
            <p:cNvSpPr/>
            <p:nvPr/>
          </p:nvSpPr>
          <p:spPr>
            <a:xfrm>
              <a:off x="4330831" y="1169870"/>
              <a:ext cx="1793452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SzPct val="100000"/>
              </a:pPr>
              <a:r>
                <a: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2-Means</a:t>
              </a:r>
            </a:p>
          </p:txBody>
        </p:sp>
        <p:pic>
          <p:nvPicPr>
            <p:cNvPr id="18" name="图片 17" descr="图形用户界面&#10;&#10;描述已自动生成">
              <a:extLst>
                <a:ext uri="{FF2B5EF4-FFF2-40B4-BE49-F238E27FC236}">
                  <a16:creationId xmlns:a16="http://schemas.microsoft.com/office/drawing/2014/main" id="{9995A328-995A-474C-8E46-EFD74D25F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008" y="1800725"/>
              <a:ext cx="4839099" cy="1358144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A8134AB-8249-4EFC-9665-03B0F7FE5ED7}"/>
              </a:ext>
            </a:extLst>
          </p:cNvPr>
          <p:cNvGrpSpPr/>
          <p:nvPr/>
        </p:nvGrpSpPr>
        <p:grpSpPr>
          <a:xfrm>
            <a:off x="3466720" y="2768095"/>
            <a:ext cx="4838495" cy="2040693"/>
            <a:chOff x="2808008" y="3605174"/>
            <a:chExt cx="4839099" cy="2007418"/>
          </a:xfrm>
        </p:grpSpPr>
        <p:sp>
          <p:nvSpPr>
            <p:cNvPr id="16" name="矩形 8">
              <a:extLst>
                <a:ext uri="{FF2B5EF4-FFF2-40B4-BE49-F238E27FC236}">
                  <a16:creationId xmlns:a16="http://schemas.microsoft.com/office/drawing/2014/main" id="{E54634A7-6DAA-4CC7-9E59-7C68699DAB23}"/>
                </a:ext>
              </a:extLst>
            </p:cNvPr>
            <p:cNvSpPr/>
            <p:nvPr/>
          </p:nvSpPr>
          <p:spPr>
            <a:xfrm>
              <a:off x="4330831" y="3605174"/>
              <a:ext cx="1793452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SzPct val="100000"/>
              </a:pPr>
              <a:r>
                <a: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3-Means</a:t>
              </a:r>
            </a:p>
          </p:txBody>
        </p:sp>
        <p:pic>
          <p:nvPicPr>
            <p:cNvPr id="20" name="图片 19" descr="图示&#10;&#10;描述已自动生成">
              <a:extLst>
                <a:ext uri="{FF2B5EF4-FFF2-40B4-BE49-F238E27FC236}">
                  <a16:creationId xmlns:a16="http://schemas.microsoft.com/office/drawing/2014/main" id="{2AE87F41-AE7C-42E6-9C72-C34B1CF1B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008" y="4239737"/>
              <a:ext cx="4839099" cy="1372855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9CC87A-5A5B-3047-96F1-0518A79B0C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19" name="矩形 2">
            <a:extLst>
              <a:ext uri="{FF2B5EF4-FFF2-40B4-BE49-F238E27FC236}">
                <a16:creationId xmlns:a16="http://schemas.microsoft.com/office/drawing/2014/main" id="{97E7C17D-DF24-9A4A-96CD-C8500CD8E098}"/>
              </a:ext>
            </a:extLst>
          </p:cNvPr>
          <p:cNvSpPr/>
          <p:nvPr/>
        </p:nvSpPr>
        <p:spPr>
          <a:xfrm>
            <a:off x="156152" y="125214"/>
            <a:ext cx="3467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K-means Clustering</a:t>
            </a:r>
          </a:p>
        </p:txBody>
      </p:sp>
    </p:spTree>
    <p:extLst>
      <p:ext uri="{BB962C8B-B14F-4D97-AF65-F5344CB8AC3E}">
        <p14:creationId xmlns:p14="http://schemas.microsoft.com/office/powerpoint/2010/main" val="70383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2332834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48005" y="155991"/>
            <a:ext cx="4806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 vs. Classification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A9C798-1DD6-C24F-91DA-4CF63FCBA49F}"/>
              </a:ext>
            </a:extLst>
          </p:cNvPr>
          <p:cNvSpPr/>
          <p:nvPr/>
        </p:nvSpPr>
        <p:spPr>
          <a:xfrm>
            <a:off x="-1127836" y="866917"/>
            <a:ext cx="577124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My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emails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D18C65-7C50-3848-BC73-EB2DAFA0F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1FBB63F-71F5-F244-950C-85E6B7EEC474}"/>
              </a:ext>
            </a:extLst>
          </p:cNvPr>
          <p:cNvSpPr/>
          <p:nvPr/>
        </p:nvSpPr>
        <p:spPr>
          <a:xfrm>
            <a:off x="1966293" y="1583018"/>
            <a:ext cx="577124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Travel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   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Non-travel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8E247F-3B68-D549-BE61-E87FF32BA933}"/>
              </a:ext>
            </a:extLst>
          </p:cNvPr>
          <p:cNvSpPr/>
          <p:nvPr/>
        </p:nvSpPr>
        <p:spPr>
          <a:xfrm>
            <a:off x="1477743" y="2292258"/>
            <a:ext cx="1770611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Work</a:t>
            </a:r>
          </a:p>
          <a:p>
            <a:pPr algn="ctr"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Leisure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3">
                <a:extLst>
                  <a:ext uri="{FF2B5EF4-FFF2-40B4-BE49-F238E27FC236}">
                    <a16:creationId xmlns:a16="http://schemas.microsoft.com/office/drawing/2014/main" id="{C6B6405F-C49B-9D49-AA86-C947F77DDE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5674075"/>
                  </p:ext>
                </p:extLst>
              </p:nvPr>
            </p:nvGraphicFramePr>
            <p:xfrm>
              <a:off x="3136725" y="2265016"/>
              <a:ext cx="3430386" cy="13586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715193">
                      <a:extLst>
                        <a:ext uri="{9D8B030D-6E8A-4147-A177-3AD203B41FA5}">
                          <a16:colId xmlns:a16="http://schemas.microsoft.com/office/drawing/2014/main" val="3980877089"/>
                        </a:ext>
                      </a:extLst>
                    </a:gridCol>
                    <a:gridCol w="1715193">
                      <a:extLst>
                        <a:ext uri="{9D8B030D-6E8A-4147-A177-3AD203B41FA5}">
                          <a16:colId xmlns:a16="http://schemas.microsoft.com/office/drawing/2014/main" val="3188387131"/>
                        </a:ext>
                      </a:extLst>
                    </a:gridCol>
                  </a:tblGrid>
                  <a:tr h="6793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06061"/>
                      </a:ext>
                    </a:extLst>
                  </a:tr>
                  <a:tr h="6793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  <m:r>
                                      <a:rPr lang="zh-CN" alt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976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3">
                <a:extLst>
                  <a:ext uri="{FF2B5EF4-FFF2-40B4-BE49-F238E27FC236}">
                    <a16:creationId xmlns:a16="http://schemas.microsoft.com/office/drawing/2014/main" id="{C6B6405F-C49B-9D49-AA86-C947F77DDE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5674075"/>
                  </p:ext>
                </p:extLst>
              </p:nvPr>
            </p:nvGraphicFramePr>
            <p:xfrm>
              <a:off x="3136725" y="2265016"/>
              <a:ext cx="3430386" cy="13586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715193">
                      <a:extLst>
                        <a:ext uri="{9D8B030D-6E8A-4147-A177-3AD203B41FA5}">
                          <a16:colId xmlns:a16="http://schemas.microsoft.com/office/drawing/2014/main" val="3980877089"/>
                        </a:ext>
                      </a:extLst>
                    </a:gridCol>
                    <a:gridCol w="1715193">
                      <a:extLst>
                        <a:ext uri="{9D8B030D-6E8A-4147-A177-3AD203B41FA5}">
                          <a16:colId xmlns:a16="http://schemas.microsoft.com/office/drawing/2014/main" val="3188387131"/>
                        </a:ext>
                      </a:extLst>
                    </a:gridCol>
                  </a:tblGrid>
                  <a:tr h="679344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t="-1852" r="-101471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852" r="-1471" b="-10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06061"/>
                      </a:ext>
                    </a:extLst>
                  </a:tr>
                  <a:tr h="679344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t="-101852" r="-101471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1852" r="-1471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976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2248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F2B465-F3C4-5249-BFA2-C33002FE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485" y="1068997"/>
            <a:ext cx="4791075" cy="36290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A9C798-1DD6-C24F-91DA-4CF63FCBA49F}"/>
              </a:ext>
            </a:extLst>
          </p:cNvPr>
          <p:cNvSpPr/>
          <p:nvPr/>
        </p:nvSpPr>
        <p:spPr>
          <a:xfrm>
            <a:off x="1686376" y="4219054"/>
            <a:ext cx="5771249" cy="409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D18C65-7C50-3848-BC73-EB2DAFA0F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9" name="矩形 2">
            <a:extLst>
              <a:ext uri="{FF2B5EF4-FFF2-40B4-BE49-F238E27FC236}">
                <a16:creationId xmlns:a16="http://schemas.microsoft.com/office/drawing/2014/main" id="{D9C1492E-300D-034D-83B7-A076C819957D}"/>
              </a:ext>
            </a:extLst>
          </p:cNvPr>
          <p:cNvSpPr/>
          <p:nvPr/>
        </p:nvSpPr>
        <p:spPr>
          <a:xfrm>
            <a:off x="248005" y="155991"/>
            <a:ext cx="4806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 vs.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6436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BE9F99-FB0A-A24D-8B6F-F278ADA0475A}"/>
              </a:ext>
            </a:extLst>
          </p:cNvPr>
          <p:cNvSpPr/>
          <p:nvPr/>
        </p:nvSpPr>
        <p:spPr>
          <a:xfrm>
            <a:off x="85443" y="933765"/>
            <a:ext cx="8893888" cy="1115822"/>
          </a:xfrm>
          <a:prstGeom prst="roundRect">
            <a:avLst>
              <a:gd name="adj" fmla="val 10197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9D8AE7B-9DD3-8E4A-87C0-635FC9AB81FD}"/>
              </a:ext>
            </a:extLst>
          </p:cNvPr>
          <p:cNvSpPr/>
          <p:nvPr/>
        </p:nvSpPr>
        <p:spPr>
          <a:xfrm>
            <a:off x="318839" y="2227304"/>
            <a:ext cx="8459276" cy="1798217"/>
          </a:xfrm>
          <a:prstGeom prst="roundRect">
            <a:avLst>
              <a:gd name="adj" fmla="val 7969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F0C8DF84-0B35-1543-9708-6A955DB30D9E}"/>
              </a:ext>
            </a:extLst>
          </p:cNvPr>
          <p:cNvSpPr/>
          <p:nvPr/>
        </p:nvSpPr>
        <p:spPr>
          <a:xfrm>
            <a:off x="145662" y="146012"/>
            <a:ext cx="18487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Overview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CA32C4-289C-684D-9836-2CE380BF1681}"/>
              </a:ext>
            </a:extLst>
          </p:cNvPr>
          <p:cNvGrpSpPr/>
          <p:nvPr/>
        </p:nvGrpSpPr>
        <p:grpSpPr>
          <a:xfrm>
            <a:off x="2065436" y="156248"/>
            <a:ext cx="4422387" cy="585828"/>
            <a:chOff x="2466575" y="527996"/>
            <a:chExt cx="5896515" cy="78110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0FF894E-5434-E044-8FBF-77D0D15E1595}"/>
                </a:ext>
              </a:extLst>
            </p:cNvPr>
            <p:cNvSpPr/>
            <p:nvPr/>
          </p:nvSpPr>
          <p:spPr>
            <a:xfrm>
              <a:off x="2466575" y="527996"/>
              <a:ext cx="5881598" cy="759600"/>
            </a:xfrm>
            <a:prstGeom prst="roundRect">
              <a:avLst/>
            </a:prstGeom>
            <a:noFill/>
            <a:ln w="15875">
              <a:solidFill>
                <a:srgbClr val="024990"/>
              </a:solidFill>
              <a:prstDash val="solid"/>
            </a:ln>
            <a:effectLst>
              <a:outerShdw blurRad="40169" dist="12700" dir="3120000" algn="tl" rotWithShape="0">
                <a:prstClr val="black">
                  <a:alpha val="2862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35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A7BFA7-D2B7-6645-9B7A-5FC7EDB9CADE}"/>
                </a:ext>
              </a:extLst>
            </p:cNvPr>
            <p:cNvSpPr txBox="1"/>
            <p:nvPr/>
          </p:nvSpPr>
          <p:spPr>
            <a:xfrm>
              <a:off x="2504996" y="567367"/>
              <a:ext cx="100506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Week</a:t>
              </a:r>
              <a:r>
                <a:rPr lang="zh-CN" altLang="en-US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2</a:t>
              </a:r>
              <a:endParaRPr lang="en-CN" sz="1350" b="1" dirty="0">
                <a:solidFill>
                  <a:srgbClr val="F18D01"/>
                </a:solidFill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877CE7-AF2D-9849-B51B-1BB1AA61E811}"/>
                </a:ext>
              </a:extLst>
            </p:cNvPr>
            <p:cNvSpPr txBox="1"/>
            <p:nvPr/>
          </p:nvSpPr>
          <p:spPr>
            <a:xfrm>
              <a:off x="3515292" y="753092"/>
              <a:ext cx="1716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200" dirty="0">
                  <a:latin typeface="Palatino" pitchFamily="2" charset="77"/>
                  <a:ea typeface="Palatino" pitchFamily="2" charset="77"/>
                </a:rPr>
                <a:t>Data</a:t>
              </a:r>
              <a:r>
                <a:rPr lang="zh-CN" altLang="en-US" sz="12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200" dirty="0">
                  <a:latin typeface="Palatino" pitchFamily="2" charset="77"/>
                  <a:ea typeface="Palatino" pitchFamily="2" charset="77"/>
                </a:rPr>
                <a:t>and</a:t>
              </a:r>
              <a:r>
                <a:rPr lang="zh-CN" altLang="en-US" sz="12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200" dirty="0">
                  <a:latin typeface="Palatino" pitchFamily="2" charset="77"/>
                  <a:ea typeface="Palatino" pitchFamily="2" charset="77"/>
                </a:rPr>
                <a:t>Model</a:t>
              </a:r>
              <a:endParaRPr lang="en-CN" sz="1200" dirty="0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723C07E4-144B-7944-9D79-AF3B64F0903A}"/>
                </a:ext>
              </a:extLst>
            </p:cNvPr>
            <p:cNvSpPr/>
            <p:nvPr/>
          </p:nvSpPr>
          <p:spPr>
            <a:xfrm>
              <a:off x="5147872" y="639108"/>
              <a:ext cx="178875" cy="549077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86552A-BE6F-694B-B076-1AA7B6020ED3}"/>
                </a:ext>
              </a:extLst>
            </p:cNvPr>
            <p:cNvSpPr txBox="1"/>
            <p:nvPr/>
          </p:nvSpPr>
          <p:spPr>
            <a:xfrm>
              <a:off x="5391849" y="583815"/>
              <a:ext cx="2971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200" dirty="0">
                  <a:latin typeface="Palatino" pitchFamily="2" charset="77"/>
                  <a:ea typeface="Palatino" pitchFamily="2" charset="77"/>
                </a:rPr>
                <a:t>Overview of NLP architecture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C82AE3-1509-0F4B-8D09-B6507637DD14}"/>
                </a:ext>
              </a:extLst>
            </p:cNvPr>
            <p:cNvSpPr txBox="1"/>
            <p:nvPr/>
          </p:nvSpPr>
          <p:spPr>
            <a:xfrm>
              <a:off x="5390961" y="939768"/>
              <a:ext cx="2300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200" dirty="0">
                  <a:latin typeface="Palatino" pitchFamily="2" charset="77"/>
                  <a:ea typeface="Palatino" pitchFamily="2" charset="77"/>
                </a:rPr>
                <a:t>Review</a:t>
              </a:r>
              <a:r>
                <a:rPr lang="zh-CN" altLang="en-US" sz="12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200" dirty="0">
                  <a:latin typeface="Palatino" pitchFamily="2" charset="77"/>
                  <a:ea typeface="Palatino" pitchFamily="2" charset="77"/>
                </a:rPr>
                <a:t>of</a:t>
              </a:r>
              <a:r>
                <a:rPr lang="zh-CN" altLang="en-US" sz="12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200" dirty="0">
                  <a:latin typeface="Palatino" pitchFamily="2" charset="77"/>
                  <a:ea typeface="Palatino" pitchFamily="2" charset="77"/>
                </a:rPr>
                <a:t>background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4C07AB5-8C84-A743-8C3B-82FAB7434381}"/>
              </a:ext>
            </a:extLst>
          </p:cNvPr>
          <p:cNvGrpSpPr/>
          <p:nvPr/>
        </p:nvGrpSpPr>
        <p:grpSpPr>
          <a:xfrm>
            <a:off x="203589" y="1192921"/>
            <a:ext cx="8744993" cy="763160"/>
            <a:chOff x="271452" y="1999354"/>
            <a:chExt cx="11659990" cy="101754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8BC6429-5500-A340-8C62-13537A9D7791}"/>
                </a:ext>
              </a:extLst>
            </p:cNvPr>
            <p:cNvGrpSpPr/>
            <p:nvPr/>
          </p:nvGrpSpPr>
          <p:grpSpPr>
            <a:xfrm>
              <a:off x="271452" y="2006612"/>
              <a:ext cx="2340566" cy="999761"/>
              <a:chOff x="277039" y="1574403"/>
              <a:chExt cx="2340566" cy="999761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DC544B2-6E4F-DE42-BC7F-0C6BEE32FDAB}"/>
                  </a:ext>
                </a:extLst>
              </p:cNvPr>
              <p:cNvSpPr/>
              <p:nvPr/>
            </p:nvSpPr>
            <p:spPr>
              <a:xfrm>
                <a:off x="277039" y="1578225"/>
                <a:ext cx="2209579" cy="990454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3D1CC0-15A1-4045-8F30-F54D6C8357EF}"/>
                  </a:ext>
                </a:extLst>
              </p:cNvPr>
              <p:cNvSpPr txBox="1"/>
              <p:nvPr/>
            </p:nvSpPr>
            <p:spPr>
              <a:xfrm>
                <a:off x="277040" y="1574403"/>
                <a:ext cx="10050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3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DD5685-5148-0648-912B-59051109B6D5}"/>
                  </a:ext>
                </a:extLst>
              </p:cNvPr>
              <p:cNvSpPr txBox="1"/>
              <p:nvPr/>
            </p:nvSpPr>
            <p:spPr>
              <a:xfrm>
                <a:off x="338775" y="1897056"/>
                <a:ext cx="227883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N-gram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Language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Models</a:t>
                </a:r>
              </a:p>
              <a:p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Naïve Bayes</a:t>
                </a:r>
              </a:p>
              <a:p>
                <a:r>
                  <a:rPr lang="en-US" sz="900" dirty="0">
                    <a:latin typeface="Palatino" pitchFamily="2" charset="77"/>
                    <a:ea typeface="Palatino" pitchFamily="2" charset="77"/>
                  </a:rPr>
                  <a:t>Generative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endParaRPr lang="en-CN" sz="9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2F81614-63FF-8349-BD29-CC20E9EEB074}"/>
                </a:ext>
              </a:extLst>
            </p:cNvPr>
            <p:cNvGrpSpPr/>
            <p:nvPr/>
          </p:nvGrpSpPr>
          <p:grpSpPr>
            <a:xfrm>
              <a:off x="2704069" y="2014469"/>
              <a:ext cx="2541721" cy="1000321"/>
              <a:chOff x="2796342" y="1453364"/>
              <a:chExt cx="2541721" cy="1000321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733600F-B8BC-8E46-9535-D20A98B88B17}"/>
                  </a:ext>
                </a:extLst>
              </p:cNvPr>
              <p:cNvSpPr/>
              <p:nvPr/>
            </p:nvSpPr>
            <p:spPr>
              <a:xfrm>
                <a:off x="2842231" y="1453364"/>
                <a:ext cx="2412020" cy="994275"/>
              </a:xfrm>
              <a:prstGeom prst="roundRect">
                <a:avLst/>
              </a:prstGeom>
              <a:solidFill>
                <a:srgbClr val="F9DFDF"/>
              </a:solidFill>
              <a:ln w="15875">
                <a:solidFill>
                  <a:srgbClr val="FF000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2329D3-1F76-9D44-95F2-4DDF77393781}"/>
                  </a:ext>
                </a:extLst>
              </p:cNvPr>
              <p:cNvSpPr txBox="1"/>
              <p:nvPr/>
            </p:nvSpPr>
            <p:spPr>
              <a:xfrm>
                <a:off x="2850519" y="1463303"/>
                <a:ext cx="10050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4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FE1C48-DA85-1A4B-AAD0-02D85B81B925}"/>
                  </a:ext>
                </a:extLst>
              </p:cNvPr>
              <p:cNvSpPr txBox="1"/>
              <p:nvPr/>
            </p:nvSpPr>
            <p:spPr>
              <a:xfrm>
                <a:off x="2796342" y="1776579"/>
                <a:ext cx="2541721" cy="677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Features</a:t>
                </a:r>
              </a:p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Document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Representation</a:t>
                </a:r>
              </a:p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Discriminative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endParaRPr lang="en-CN" sz="9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C53661B-B2A9-F445-AE2E-FDD14160B4A2}"/>
                </a:ext>
              </a:extLst>
            </p:cNvPr>
            <p:cNvGrpSpPr/>
            <p:nvPr/>
          </p:nvGrpSpPr>
          <p:grpSpPr>
            <a:xfrm>
              <a:off x="5412048" y="2021478"/>
              <a:ext cx="1005061" cy="989153"/>
              <a:chOff x="5393046" y="1555249"/>
              <a:chExt cx="1282171" cy="764407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93787BB-B7FC-534F-8664-BC9A7B64CB86}"/>
                  </a:ext>
                </a:extLst>
              </p:cNvPr>
              <p:cNvSpPr/>
              <p:nvPr/>
            </p:nvSpPr>
            <p:spPr>
              <a:xfrm>
                <a:off x="5407418" y="1555249"/>
                <a:ext cx="1179499" cy="764407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795ABA-09D3-9A4A-A469-2CC93782D06A}"/>
                  </a:ext>
                </a:extLst>
              </p:cNvPr>
              <p:cNvSpPr txBox="1"/>
              <p:nvPr/>
            </p:nvSpPr>
            <p:spPr>
              <a:xfrm>
                <a:off x="5393046" y="1563168"/>
                <a:ext cx="1282171" cy="30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5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99C8FC-9EA5-854C-B1CC-65B0759A9DD8}"/>
                  </a:ext>
                </a:extLst>
              </p:cNvPr>
              <p:cNvSpPr txBox="1"/>
              <p:nvPr/>
            </p:nvSpPr>
            <p:spPr>
              <a:xfrm>
                <a:off x="5461036" y="1858031"/>
                <a:ext cx="1102105" cy="428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Neuron</a:t>
                </a:r>
              </a:p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SGD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F6FC79D-2062-0F47-B45E-D22CC3EBB898}"/>
                </a:ext>
              </a:extLst>
            </p:cNvPr>
            <p:cNvGrpSpPr/>
            <p:nvPr/>
          </p:nvGrpSpPr>
          <p:grpSpPr>
            <a:xfrm>
              <a:off x="6692346" y="2014469"/>
              <a:ext cx="1737796" cy="994275"/>
              <a:chOff x="7045398" y="1555249"/>
              <a:chExt cx="1737796" cy="764407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DA0348B-5DCF-CC43-BB41-5AA2ED5F8369}"/>
                  </a:ext>
                </a:extLst>
              </p:cNvPr>
              <p:cNvSpPr/>
              <p:nvPr/>
            </p:nvSpPr>
            <p:spPr>
              <a:xfrm>
                <a:off x="7045398" y="1555249"/>
                <a:ext cx="1664229" cy="764407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11EBAA-5E95-814A-BAB4-32AB24AECB25}"/>
                  </a:ext>
                </a:extLst>
              </p:cNvPr>
              <p:cNvSpPr txBox="1"/>
              <p:nvPr/>
            </p:nvSpPr>
            <p:spPr>
              <a:xfrm>
                <a:off x="7052193" y="1560489"/>
                <a:ext cx="1005061" cy="307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6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6ECB03-0922-1442-A353-CFBC99F98E9E}"/>
                  </a:ext>
                </a:extLst>
              </p:cNvPr>
              <p:cNvSpPr txBox="1"/>
              <p:nvPr/>
            </p:nvSpPr>
            <p:spPr>
              <a:xfrm>
                <a:off x="7085721" y="1845784"/>
                <a:ext cx="1697473" cy="378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Entropy, Perplexity</a:t>
                </a:r>
              </a:p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Word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Representation</a:t>
                </a:r>
                <a:endParaRPr lang="en-CN" sz="9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CC37D06-DFEC-4448-9364-4F5FBF0E9AB9}"/>
                </a:ext>
              </a:extLst>
            </p:cNvPr>
            <p:cNvGrpSpPr/>
            <p:nvPr/>
          </p:nvGrpSpPr>
          <p:grpSpPr>
            <a:xfrm>
              <a:off x="8679371" y="1999354"/>
              <a:ext cx="3252071" cy="1017546"/>
              <a:chOff x="8657103" y="1547744"/>
              <a:chExt cx="3252071" cy="782641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7A6D590-363A-B043-9220-6CAF69F1F041}"/>
                  </a:ext>
                </a:extLst>
              </p:cNvPr>
              <p:cNvSpPr/>
              <p:nvPr/>
            </p:nvSpPr>
            <p:spPr>
              <a:xfrm>
                <a:off x="8657103" y="1547744"/>
                <a:ext cx="3199133" cy="782641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86D1FD-B539-6A4C-B377-E41807F30048}"/>
                  </a:ext>
                </a:extLst>
              </p:cNvPr>
              <p:cNvSpPr txBox="1"/>
              <p:nvPr/>
            </p:nvSpPr>
            <p:spPr>
              <a:xfrm>
                <a:off x="8663966" y="1560773"/>
                <a:ext cx="1005061" cy="307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7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618E3A-6F9E-A647-9F6F-2DB1517A37A4}"/>
                  </a:ext>
                </a:extLst>
              </p:cNvPr>
              <p:cNvSpPr txBox="1"/>
              <p:nvPr/>
            </p:nvSpPr>
            <p:spPr>
              <a:xfrm>
                <a:off x="8711290" y="1883641"/>
                <a:ext cx="3197884" cy="378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HMM -- Generative Sturctured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Prediction</a:t>
                </a:r>
              </a:p>
              <a:p>
                <a:r>
                  <a:rPr lang="en-US" sz="900" dirty="0">
                    <a:latin typeface="Palatino" pitchFamily="2" charset="77"/>
                    <a:ea typeface="Palatino" pitchFamily="2" charset="77"/>
                  </a:rPr>
                  <a:t>CRF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–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Discriminative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Structured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Prediction</a:t>
                </a:r>
                <a:endParaRPr lang="en-CN" sz="9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7162A9-5F78-1643-8E57-EE41FCDF8B17}"/>
              </a:ext>
            </a:extLst>
          </p:cNvPr>
          <p:cNvGrpSpPr/>
          <p:nvPr/>
        </p:nvGrpSpPr>
        <p:grpSpPr>
          <a:xfrm>
            <a:off x="436256" y="2305587"/>
            <a:ext cx="8282236" cy="1627669"/>
            <a:chOff x="258946" y="3384909"/>
            <a:chExt cx="11042981" cy="217022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3754E71-B2BD-5C4B-8AD7-3F16FB2A2612}"/>
                </a:ext>
              </a:extLst>
            </p:cNvPr>
            <p:cNvGrpSpPr/>
            <p:nvPr/>
          </p:nvGrpSpPr>
          <p:grpSpPr>
            <a:xfrm>
              <a:off x="3789540" y="3384909"/>
              <a:ext cx="3661371" cy="910285"/>
              <a:chOff x="2834546" y="2645985"/>
              <a:chExt cx="3661371" cy="910285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31F0242-3DB1-8140-BF86-C242E66ED0D3}"/>
                  </a:ext>
                </a:extLst>
              </p:cNvPr>
              <p:cNvSpPr/>
              <p:nvPr/>
            </p:nvSpPr>
            <p:spPr>
              <a:xfrm>
                <a:off x="2842232" y="2645985"/>
                <a:ext cx="3540970" cy="910285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DE6715-F908-074B-BB83-D3E6D41F1239}"/>
                  </a:ext>
                </a:extLst>
              </p:cNvPr>
              <p:cNvSpPr txBox="1"/>
              <p:nvPr/>
            </p:nvSpPr>
            <p:spPr>
              <a:xfrm>
                <a:off x="2834546" y="2666940"/>
                <a:ext cx="10050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8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8E2ED56-0020-CF4E-AB03-71F872B17FF6}"/>
                  </a:ext>
                </a:extLst>
              </p:cNvPr>
              <p:cNvSpPr txBox="1"/>
              <p:nvPr/>
            </p:nvSpPr>
            <p:spPr>
              <a:xfrm>
                <a:off x="2876977" y="2982428"/>
                <a:ext cx="3618940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MLP</a:t>
                </a:r>
                <a:r>
                  <a:rPr lang="en-US" sz="1050" dirty="0">
                    <a:latin typeface="Palatino" pitchFamily="2" charset="77"/>
                    <a:ea typeface="Palatino" pitchFamily="2" charset="77"/>
                  </a:rPr>
                  <a:t>, Multi-Layer Perception</a:t>
                </a:r>
              </a:p>
              <a:p>
                <a:r>
                  <a:rPr lang="en-US" sz="1050" dirty="0">
                    <a:latin typeface="Palatino" pitchFamily="2" charset="77"/>
                    <a:ea typeface="Palatino" pitchFamily="2" charset="77"/>
                  </a:rPr>
                  <a:t>Neural N-gram LM and Word Embedding</a:t>
                </a:r>
                <a:endParaRPr lang="en-CN" sz="105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CD5E57-3458-164E-A2B0-45EF26357C21}"/>
                </a:ext>
              </a:extLst>
            </p:cNvPr>
            <p:cNvGrpSpPr/>
            <p:nvPr/>
          </p:nvGrpSpPr>
          <p:grpSpPr>
            <a:xfrm>
              <a:off x="5777661" y="4444563"/>
              <a:ext cx="2350743" cy="976233"/>
              <a:chOff x="3342554" y="3527724"/>
              <a:chExt cx="2350743" cy="976233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8A0A453-52B5-DC41-8450-6B9C9C1D73DA}"/>
                  </a:ext>
                </a:extLst>
              </p:cNvPr>
              <p:cNvSpPr/>
              <p:nvPr/>
            </p:nvSpPr>
            <p:spPr>
              <a:xfrm>
                <a:off x="3349042" y="3527724"/>
                <a:ext cx="2269885" cy="976233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A5C291-2B8E-E44B-9E71-1FD9D8CD36D4}"/>
                  </a:ext>
                </a:extLst>
              </p:cNvPr>
              <p:cNvSpPr txBox="1"/>
              <p:nvPr/>
            </p:nvSpPr>
            <p:spPr>
              <a:xfrm>
                <a:off x="3342554" y="3546301"/>
                <a:ext cx="10050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9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F01F61-3D11-EA43-B018-EFA2788A7B09}"/>
                  </a:ext>
                </a:extLst>
              </p:cNvPr>
              <p:cNvSpPr txBox="1"/>
              <p:nvPr/>
            </p:nvSpPr>
            <p:spPr>
              <a:xfrm>
                <a:off x="3390957" y="3909584"/>
                <a:ext cx="2302340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Sequence Representation</a:t>
                </a:r>
              </a:p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Neural Text Classification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909D271-F068-A242-8E98-51DE33FD43DF}"/>
                </a:ext>
              </a:extLst>
            </p:cNvPr>
            <p:cNvGrpSpPr/>
            <p:nvPr/>
          </p:nvGrpSpPr>
          <p:grpSpPr>
            <a:xfrm>
              <a:off x="7820908" y="3545620"/>
              <a:ext cx="2921120" cy="757025"/>
              <a:chOff x="7553405" y="3741211"/>
              <a:chExt cx="2921120" cy="757025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8C23FCD-64FD-D246-913E-C3D397CA33B5}"/>
                  </a:ext>
                </a:extLst>
              </p:cNvPr>
              <p:cNvSpPr/>
              <p:nvPr/>
            </p:nvSpPr>
            <p:spPr>
              <a:xfrm>
                <a:off x="7553406" y="3742724"/>
                <a:ext cx="2857448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D788B6C-3B0D-6643-A4C3-89542E3B8295}"/>
                  </a:ext>
                </a:extLst>
              </p:cNvPr>
              <p:cNvSpPr txBox="1"/>
              <p:nvPr/>
            </p:nvSpPr>
            <p:spPr>
              <a:xfrm>
                <a:off x="7553405" y="3741211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10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C7B6B2E-5DDF-2145-9FF4-852E4161F811}"/>
                  </a:ext>
                </a:extLst>
              </p:cNvPr>
              <p:cNvSpPr txBox="1"/>
              <p:nvPr/>
            </p:nvSpPr>
            <p:spPr>
              <a:xfrm>
                <a:off x="7593224" y="4075419"/>
                <a:ext cx="2881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Neural Structured Prediction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CD0925-1589-AE44-9C53-6A15A86D3B65}"/>
                </a:ext>
              </a:extLst>
            </p:cNvPr>
            <p:cNvGrpSpPr/>
            <p:nvPr/>
          </p:nvGrpSpPr>
          <p:grpSpPr>
            <a:xfrm>
              <a:off x="8634527" y="4827980"/>
              <a:ext cx="2667400" cy="670596"/>
              <a:chOff x="5924808" y="4807539"/>
              <a:chExt cx="2667400" cy="75866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87E1297-6172-DE40-A9CE-8F258AC04F18}"/>
                  </a:ext>
                </a:extLst>
              </p:cNvPr>
              <p:cNvSpPr/>
              <p:nvPr/>
            </p:nvSpPr>
            <p:spPr>
              <a:xfrm>
                <a:off x="5924808" y="4810694"/>
                <a:ext cx="2608537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DEBC3-8910-2147-A8A0-17CEB7D680C4}"/>
                  </a:ext>
                </a:extLst>
              </p:cNvPr>
              <p:cNvSpPr txBox="1"/>
              <p:nvPr/>
            </p:nvSpPr>
            <p:spPr>
              <a:xfrm>
                <a:off x="5924808" y="4807539"/>
                <a:ext cx="1112015" cy="452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11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2E9AAA-391B-2449-B260-2041631F9AB5}"/>
                  </a:ext>
                </a:extLst>
              </p:cNvPr>
              <p:cNvSpPr txBox="1"/>
              <p:nvPr/>
            </p:nvSpPr>
            <p:spPr>
              <a:xfrm>
                <a:off x="5967387" y="5148197"/>
                <a:ext cx="2624821" cy="417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Structured Representation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8453131-B454-0149-8C2E-3CBD168DC34E}"/>
                </a:ext>
              </a:extLst>
            </p:cNvPr>
            <p:cNvGrpSpPr/>
            <p:nvPr/>
          </p:nvGrpSpPr>
          <p:grpSpPr>
            <a:xfrm>
              <a:off x="312165" y="3700258"/>
              <a:ext cx="3116968" cy="877195"/>
              <a:chOff x="277039" y="3750293"/>
              <a:chExt cx="3116968" cy="877195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DA9F6E0-88E2-1C41-B6D3-599EFBCB280C}"/>
                  </a:ext>
                </a:extLst>
              </p:cNvPr>
              <p:cNvSpPr/>
              <p:nvPr/>
            </p:nvSpPr>
            <p:spPr>
              <a:xfrm>
                <a:off x="277039" y="3750293"/>
                <a:ext cx="3039678" cy="850246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E1C100-601D-DE44-88F5-FC2022C15C20}"/>
                  </a:ext>
                </a:extLst>
              </p:cNvPr>
              <p:cNvSpPr txBox="1"/>
              <p:nvPr/>
            </p:nvSpPr>
            <p:spPr>
              <a:xfrm>
                <a:off x="277040" y="3767900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12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C0574B-6650-674B-8D89-FF5438C99ECE}"/>
                  </a:ext>
                </a:extLst>
              </p:cNvPr>
              <p:cNvSpPr txBox="1"/>
              <p:nvPr/>
            </p:nvSpPr>
            <p:spPr>
              <a:xfrm>
                <a:off x="296578" y="4073491"/>
                <a:ext cx="3097429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Sequence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-to-sequence</a:t>
                </a:r>
              </a:p>
              <a:p>
                <a:r>
                  <a:rPr lang="en-US" sz="1050" dirty="0">
                    <a:latin typeface="Palatino" pitchFamily="2" charset="77"/>
                    <a:ea typeface="Palatino" pitchFamily="2" charset="77"/>
                  </a:rPr>
                  <a:t>Neural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Recurrent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Language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Models</a:t>
                </a:r>
                <a:endParaRPr lang="en-CN" sz="105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592BDAC-92AE-8D4F-A1DD-E6AEB7083507}"/>
                </a:ext>
              </a:extLst>
            </p:cNvPr>
            <p:cNvGrpSpPr/>
            <p:nvPr/>
          </p:nvGrpSpPr>
          <p:grpSpPr>
            <a:xfrm>
              <a:off x="258946" y="4734278"/>
              <a:ext cx="5226924" cy="820856"/>
              <a:chOff x="277040" y="4814892"/>
              <a:chExt cx="5226924" cy="820856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20BE059-BFA4-0842-A45F-CFE6D17DB3BA}"/>
                  </a:ext>
                </a:extLst>
              </p:cNvPr>
              <p:cNvSpPr/>
              <p:nvPr/>
            </p:nvSpPr>
            <p:spPr>
              <a:xfrm>
                <a:off x="277043" y="4814892"/>
                <a:ext cx="5130375" cy="818900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BAB741-39EC-FE44-BFD0-362315252084}"/>
                  </a:ext>
                </a:extLst>
              </p:cNvPr>
              <p:cNvSpPr txBox="1"/>
              <p:nvPr/>
            </p:nvSpPr>
            <p:spPr>
              <a:xfrm>
                <a:off x="277040" y="4814892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13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DBA826C-D79E-8940-94E1-EB36CF6367A2}"/>
                  </a:ext>
                </a:extLst>
              </p:cNvPr>
              <p:cNvSpPr txBox="1"/>
              <p:nvPr/>
            </p:nvSpPr>
            <p:spPr>
              <a:xfrm>
                <a:off x="286297" y="5081751"/>
                <a:ext cx="5217667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Sequence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-level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Pre-training</a:t>
                </a:r>
              </a:p>
              <a:p>
                <a:r>
                  <a:rPr lang="en-US" sz="1050" dirty="0">
                    <a:latin typeface="Palatino" pitchFamily="2" charset="77"/>
                    <a:ea typeface="Palatino" pitchFamily="2" charset="77"/>
                  </a:rPr>
                  <a:t>Pre-trained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Models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for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and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other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NLP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tasks</a:t>
                </a:r>
                <a:endParaRPr lang="en-CN" sz="105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2D75F39-BA31-F645-A64B-A0A197382F51}"/>
              </a:ext>
            </a:extLst>
          </p:cNvPr>
          <p:cNvGrpSpPr/>
          <p:nvPr/>
        </p:nvGrpSpPr>
        <p:grpSpPr>
          <a:xfrm>
            <a:off x="1453518" y="4403811"/>
            <a:ext cx="5550212" cy="575668"/>
            <a:chOff x="179766" y="5958774"/>
            <a:chExt cx="7400282" cy="76755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B496801-B418-AD4D-9C28-FB374C1E34BC}"/>
                </a:ext>
              </a:extLst>
            </p:cNvPr>
            <p:cNvGrpSpPr/>
            <p:nvPr/>
          </p:nvGrpSpPr>
          <p:grpSpPr>
            <a:xfrm>
              <a:off x="179766" y="5970819"/>
              <a:ext cx="3905030" cy="755512"/>
              <a:chOff x="271453" y="5941195"/>
              <a:chExt cx="3905030" cy="755512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45518DC-C58F-C94C-9D2F-E4EBE58AC6D8}"/>
                  </a:ext>
                </a:extLst>
              </p:cNvPr>
              <p:cNvSpPr/>
              <p:nvPr/>
            </p:nvSpPr>
            <p:spPr>
              <a:xfrm>
                <a:off x="277043" y="5941195"/>
                <a:ext cx="3837908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2BA3B7-1DEC-FB42-A1E9-4B393633A34C}"/>
                  </a:ext>
                </a:extLst>
              </p:cNvPr>
              <p:cNvSpPr txBox="1"/>
              <p:nvPr/>
            </p:nvSpPr>
            <p:spPr>
              <a:xfrm>
                <a:off x="271453" y="5946462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14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F0442F-9D01-704D-9143-9882B61C2891}"/>
                  </a:ext>
                </a:extLst>
              </p:cNvPr>
              <p:cNvSpPr txBox="1"/>
              <p:nvPr/>
            </p:nvSpPr>
            <p:spPr>
              <a:xfrm>
                <a:off x="277040" y="6271498"/>
                <a:ext cx="3899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Scaling, instruction following and LLMs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D6289D4-ACAB-4449-9629-FE16C82E8746}"/>
                </a:ext>
              </a:extLst>
            </p:cNvPr>
            <p:cNvGrpSpPr/>
            <p:nvPr/>
          </p:nvGrpSpPr>
          <p:grpSpPr>
            <a:xfrm>
              <a:off x="4377887" y="5958774"/>
              <a:ext cx="3202161" cy="755512"/>
              <a:chOff x="5916344" y="5941195"/>
              <a:chExt cx="3202161" cy="755512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AD10DFF-8A6A-D04B-8BFF-ACE50976F599}"/>
                  </a:ext>
                </a:extLst>
              </p:cNvPr>
              <p:cNvSpPr/>
              <p:nvPr/>
            </p:nvSpPr>
            <p:spPr>
              <a:xfrm>
                <a:off x="5924808" y="5941195"/>
                <a:ext cx="3087385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CEFDE-400D-3B48-97E8-8B4921EAF83C}"/>
                  </a:ext>
                </a:extLst>
              </p:cNvPr>
              <p:cNvSpPr txBox="1"/>
              <p:nvPr/>
            </p:nvSpPr>
            <p:spPr>
              <a:xfrm>
                <a:off x="5916344" y="5946462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15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853DE7-1C5E-2C42-83BB-0F44F0A22302}"/>
                  </a:ext>
                </a:extLst>
              </p:cNvPr>
              <p:cNvSpPr txBox="1"/>
              <p:nvPr/>
            </p:nvSpPr>
            <p:spPr>
              <a:xfrm>
                <a:off x="5967387" y="6288991"/>
                <a:ext cx="3151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LLMs for NLP, AGI and beyond</a:t>
                </a:r>
              </a:p>
            </p:txBody>
          </p:sp>
        </p:grp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98E47CC-4608-FC43-82F9-633CFE8EB265}"/>
              </a:ext>
            </a:extLst>
          </p:cNvPr>
          <p:cNvCxnSpPr>
            <a:cxnSpLocks/>
          </p:cNvCxnSpPr>
          <p:nvPr/>
        </p:nvCxnSpPr>
        <p:spPr>
          <a:xfrm>
            <a:off x="4295986" y="728329"/>
            <a:ext cx="0" cy="201626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38EE9ED-26DB-6748-8FB4-B412C3B91E22}"/>
              </a:ext>
            </a:extLst>
          </p:cNvPr>
          <p:cNvCxnSpPr>
            <a:cxnSpLocks/>
          </p:cNvCxnSpPr>
          <p:nvPr/>
        </p:nvCxnSpPr>
        <p:spPr>
          <a:xfrm flipV="1">
            <a:off x="1860773" y="1569666"/>
            <a:ext cx="1971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AF05742-F95B-4F48-8343-4D5A3E2B5A71}"/>
              </a:ext>
            </a:extLst>
          </p:cNvPr>
          <p:cNvCxnSpPr>
            <a:cxnSpLocks/>
          </p:cNvCxnSpPr>
          <p:nvPr/>
        </p:nvCxnSpPr>
        <p:spPr>
          <a:xfrm flipV="1">
            <a:off x="3871484" y="1565764"/>
            <a:ext cx="1917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2C22FEC-2DDB-9740-A3D5-A73FE1B11FFE}"/>
              </a:ext>
            </a:extLst>
          </p:cNvPr>
          <p:cNvCxnSpPr>
            <a:cxnSpLocks/>
          </p:cNvCxnSpPr>
          <p:nvPr/>
        </p:nvCxnSpPr>
        <p:spPr>
          <a:xfrm flipV="1">
            <a:off x="4759464" y="1569615"/>
            <a:ext cx="2565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0420EB5-9994-5E4E-8AE6-75AD785EEF02}"/>
              </a:ext>
            </a:extLst>
          </p:cNvPr>
          <p:cNvCxnSpPr>
            <a:cxnSpLocks/>
          </p:cNvCxnSpPr>
          <p:nvPr/>
        </p:nvCxnSpPr>
        <p:spPr>
          <a:xfrm flipV="1">
            <a:off x="6272527" y="1565763"/>
            <a:ext cx="2322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E1D6237-4BA1-5D49-9083-10EC590B4C15}"/>
              </a:ext>
            </a:extLst>
          </p:cNvPr>
          <p:cNvCxnSpPr>
            <a:cxnSpLocks/>
          </p:cNvCxnSpPr>
          <p:nvPr/>
        </p:nvCxnSpPr>
        <p:spPr>
          <a:xfrm>
            <a:off x="1660802" y="2141046"/>
            <a:ext cx="1963865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10C6B00-156E-7C4E-9C42-E18A3A6848ED}"/>
              </a:ext>
            </a:extLst>
          </p:cNvPr>
          <p:cNvCxnSpPr>
            <a:cxnSpLocks/>
          </p:cNvCxnSpPr>
          <p:nvPr/>
        </p:nvCxnSpPr>
        <p:spPr>
          <a:xfrm>
            <a:off x="1660802" y="1944072"/>
            <a:ext cx="0" cy="201737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D52C39A-D79B-5D4B-9C7B-FB5B30C31864}"/>
              </a:ext>
            </a:extLst>
          </p:cNvPr>
          <p:cNvCxnSpPr>
            <a:cxnSpLocks/>
          </p:cNvCxnSpPr>
          <p:nvPr/>
        </p:nvCxnSpPr>
        <p:spPr>
          <a:xfrm>
            <a:off x="3621203" y="1959543"/>
            <a:ext cx="0" cy="184967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8FB2727-5022-FD4C-89B5-FC8A0E906EEB}"/>
              </a:ext>
            </a:extLst>
          </p:cNvPr>
          <p:cNvCxnSpPr>
            <a:cxnSpLocks/>
          </p:cNvCxnSpPr>
          <p:nvPr/>
        </p:nvCxnSpPr>
        <p:spPr>
          <a:xfrm>
            <a:off x="2047997" y="2141048"/>
            <a:ext cx="0" cy="392759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CB8209F-36A6-C347-A937-8A8F9B2027B1}"/>
              </a:ext>
            </a:extLst>
          </p:cNvPr>
          <p:cNvCxnSpPr>
            <a:cxnSpLocks/>
          </p:cNvCxnSpPr>
          <p:nvPr/>
        </p:nvCxnSpPr>
        <p:spPr>
          <a:xfrm>
            <a:off x="3364180" y="2141048"/>
            <a:ext cx="0" cy="1593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8A1AEFC9-A9F3-F040-90BC-E8435CFEB901}"/>
              </a:ext>
            </a:extLst>
          </p:cNvPr>
          <p:cNvSpPr txBox="1"/>
          <p:nvPr/>
        </p:nvSpPr>
        <p:spPr>
          <a:xfrm>
            <a:off x="85443" y="948111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Linear</a:t>
            </a:r>
            <a:r>
              <a:rPr lang="zh-CN" altLang="en-US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2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5AAA48C-CBE5-C14E-A2B7-768DD11ECF69}"/>
              </a:ext>
            </a:extLst>
          </p:cNvPr>
          <p:cNvSpPr txBox="1"/>
          <p:nvPr/>
        </p:nvSpPr>
        <p:spPr>
          <a:xfrm>
            <a:off x="365886" y="2260792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Neural</a:t>
            </a:r>
            <a:r>
              <a:rPr lang="zh-CN" altLang="en-US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2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E4C9951-950A-5947-A493-19FB4994E125}"/>
              </a:ext>
            </a:extLst>
          </p:cNvPr>
          <p:cNvCxnSpPr>
            <a:cxnSpLocks/>
          </p:cNvCxnSpPr>
          <p:nvPr/>
        </p:nvCxnSpPr>
        <p:spPr>
          <a:xfrm>
            <a:off x="4254049" y="2152133"/>
            <a:ext cx="1185737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08E925D-61CA-764E-B1C5-BE6AB4CABDE4}"/>
              </a:ext>
            </a:extLst>
          </p:cNvPr>
          <p:cNvCxnSpPr>
            <a:cxnSpLocks/>
          </p:cNvCxnSpPr>
          <p:nvPr/>
        </p:nvCxnSpPr>
        <p:spPr>
          <a:xfrm>
            <a:off x="4254048" y="1955159"/>
            <a:ext cx="0" cy="201737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5E5689D-C931-E143-8A56-DC2F1FE9CDC6}"/>
              </a:ext>
            </a:extLst>
          </p:cNvPr>
          <p:cNvCxnSpPr>
            <a:cxnSpLocks/>
          </p:cNvCxnSpPr>
          <p:nvPr/>
        </p:nvCxnSpPr>
        <p:spPr>
          <a:xfrm>
            <a:off x="5440887" y="1949027"/>
            <a:ext cx="0" cy="20444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81F00B6-5764-D34A-BC71-70405D034165}"/>
              </a:ext>
            </a:extLst>
          </p:cNvPr>
          <p:cNvCxnSpPr>
            <a:cxnSpLocks/>
          </p:cNvCxnSpPr>
          <p:nvPr/>
        </p:nvCxnSpPr>
        <p:spPr>
          <a:xfrm>
            <a:off x="4848491" y="2148331"/>
            <a:ext cx="0" cy="153899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5F442CCE-6C3C-6D44-95FD-653230164FE4}"/>
              </a:ext>
            </a:extLst>
          </p:cNvPr>
          <p:cNvCxnSpPr>
            <a:cxnSpLocks/>
          </p:cNvCxnSpPr>
          <p:nvPr/>
        </p:nvCxnSpPr>
        <p:spPr>
          <a:xfrm>
            <a:off x="7427806" y="1955072"/>
            <a:ext cx="0" cy="471048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78E0045-0276-D340-BDA2-660721DEF66B}"/>
              </a:ext>
            </a:extLst>
          </p:cNvPr>
          <p:cNvCxnSpPr>
            <a:cxnSpLocks/>
          </p:cNvCxnSpPr>
          <p:nvPr/>
        </p:nvCxnSpPr>
        <p:spPr>
          <a:xfrm flipH="1">
            <a:off x="2758310" y="2646943"/>
            <a:ext cx="326700" cy="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3358F87-9272-8A43-9EA3-7A726630ECB5}"/>
              </a:ext>
            </a:extLst>
          </p:cNvPr>
          <p:cNvCxnSpPr>
            <a:cxnSpLocks/>
          </p:cNvCxnSpPr>
          <p:nvPr/>
        </p:nvCxnSpPr>
        <p:spPr>
          <a:xfrm>
            <a:off x="5282939" y="2993652"/>
            <a:ext cx="0" cy="999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C4D562C-5272-3F4D-BF85-F0BDA00980D7}"/>
              </a:ext>
            </a:extLst>
          </p:cNvPr>
          <p:cNvCxnSpPr>
            <a:cxnSpLocks/>
          </p:cNvCxnSpPr>
          <p:nvPr/>
        </p:nvCxnSpPr>
        <p:spPr>
          <a:xfrm flipV="1">
            <a:off x="5745694" y="2681905"/>
            <a:ext cx="3591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013E8E2-2DB1-B84F-9E03-7D6F54850297}"/>
              </a:ext>
            </a:extLst>
          </p:cNvPr>
          <p:cNvCxnSpPr>
            <a:cxnSpLocks/>
          </p:cNvCxnSpPr>
          <p:nvPr/>
        </p:nvCxnSpPr>
        <p:spPr>
          <a:xfrm>
            <a:off x="6277708" y="3269079"/>
            <a:ext cx="1185737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DB084E50-41A1-0D43-BEB8-315FA3FECFC8}"/>
              </a:ext>
            </a:extLst>
          </p:cNvPr>
          <p:cNvCxnSpPr>
            <a:cxnSpLocks/>
          </p:cNvCxnSpPr>
          <p:nvPr/>
        </p:nvCxnSpPr>
        <p:spPr>
          <a:xfrm>
            <a:off x="7466204" y="2993889"/>
            <a:ext cx="0" cy="39400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C55717C0-1D12-D14B-AD3E-74A835A3AEBB}"/>
              </a:ext>
            </a:extLst>
          </p:cNvPr>
          <p:cNvCxnSpPr>
            <a:cxnSpLocks/>
          </p:cNvCxnSpPr>
          <p:nvPr/>
        </p:nvCxnSpPr>
        <p:spPr>
          <a:xfrm flipH="1">
            <a:off x="2709427" y="3164472"/>
            <a:ext cx="1890056" cy="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58335AD5-EF65-0F44-A891-EBA8F49F1EEB}"/>
              </a:ext>
            </a:extLst>
          </p:cNvPr>
          <p:cNvCxnSpPr>
            <a:cxnSpLocks/>
          </p:cNvCxnSpPr>
          <p:nvPr/>
        </p:nvCxnSpPr>
        <p:spPr>
          <a:xfrm>
            <a:off x="1561165" y="3182355"/>
            <a:ext cx="0" cy="1323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6AD3D879-745E-9F4E-801E-BAE6C6680365}"/>
              </a:ext>
            </a:extLst>
          </p:cNvPr>
          <p:cNvSpPr txBox="1"/>
          <p:nvPr/>
        </p:nvSpPr>
        <p:spPr>
          <a:xfrm>
            <a:off x="1363566" y="4142480"/>
            <a:ext cx="186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Large</a:t>
            </a:r>
            <a:r>
              <a:rPr lang="zh-CN" altLang="en-US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Language</a:t>
            </a:r>
            <a:r>
              <a:rPr lang="zh-CN" altLang="en-US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2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E367A23-5E46-9944-8C06-BF81FC986C4F}"/>
              </a:ext>
            </a:extLst>
          </p:cNvPr>
          <p:cNvCxnSpPr>
            <a:cxnSpLocks/>
          </p:cNvCxnSpPr>
          <p:nvPr/>
        </p:nvCxnSpPr>
        <p:spPr>
          <a:xfrm>
            <a:off x="3738934" y="3931788"/>
            <a:ext cx="0" cy="4752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DD6ED0-195A-A141-AE49-C5D4B0BE22F6}"/>
              </a:ext>
            </a:extLst>
          </p:cNvPr>
          <p:cNvCxnSpPr>
            <a:cxnSpLocks/>
          </p:cNvCxnSpPr>
          <p:nvPr/>
        </p:nvCxnSpPr>
        <p:spPr>
          <a:xfrm flipV="1">
            <a:off x="4338522" y="4676316"/>
            <a:ext cx="2646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598857FA-84F2-EA4C-B97A-209E2EB04B47}"/>
              </a:ext>
            </a:extLst>
          </p:cNvPr>
          <p:cNvSpPr/>
          <p:nvPr/>
        </p:nvSpPr>
        <p:spPr>
          <a:xfrm>
            <a:off x="1363566" y="4142480"/>
            <a:ext cx="5638814" cy="951987"/>
          </a:xfrm>
          <a:prstGeom prst="roundRect">
            <a:avLst>
              <a:gd name="adj" fmla="val 7609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96" name="Slide Number Placeholder 1">
            <a:extLst>
              <a:ext uri="{FF2B5EF4-FFF2-40B4-BE49-F238E27FC236}">
                <a16:creationId xmlns:a16="http://schemas.microsoft.com/office/drawing/2014/main" id="{6017AD78-266D-D941-9C97-1D38E36FEE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5871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/>
              <p:nvPr/>
            </p:nvSpPr>
            <p:spPr>
              <a:xfrm>
                <a:off x="1626539" y="3963968"/>
                <a:ext cx="5481692" cy="342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𝑠𝑝𝑜𝑟𝑡𝑠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𝑠𝑝𝑜𝑟𝑡𝑠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39" y="3963968"/>
                <a:ext cx="5481692" cy="342530"/>
              </a:xfrm>
              <a:prstGeom prst="rect">
                <a:avLst/>
              </a:prstGeom>
              <a:blipFill>
                <a:blip r:embed="rId2"/>
                <a:stretch>
                  <a:fillRect l="-1157" t="-25926" b="-296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/>
              <p:nvPr/>
            </p:nvSpPr>
            <p:spPr>
              <a:xfrm>
                <a:off x="1626539" y="1950173"/>
                <a:ext cx="992003" cy="1097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39" y="1950173"/>
                <a:ext cx="992003" cy="1097929"/>
              </a:xfrm>
              <a:prstGeom prst="rect">
                <a:avLst/>
              </a:prstGeom>
              <a:blipFill>
                <a:blip r:embed="rId3"/>
                <a:stretch>
                  <a:fillRect l="-7595" b="-22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/>
              <p:nvPr/>
            </p:nvSpPr>
            <p:spPr>
              <a:xfrm>
                <a:off x="4173820" y="1653039"/>
                <a:ext cx="3312830" cy="1692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𝑔𝑜𝑎𝑙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𝑓𝑎𝑛𝑠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𝑠𝑡𝑜𝑐𝑘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𝑙𝑜𝑎𝑛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eqArr>
                            </m:e>
                            <m:e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CEO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𝑠𝑝𝑜𝑟𝑡𝑠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20" y="1653039"/>
                <a:ext cx="3312830" cy="1692195"/>
              </a:xfrm>
              <a:prstGeom prst="rect">
                <a:avLst/>
              </a:prstGeom>
              <a:blipFill>
                <a:blip r:embed="rId4"/>
                <a:stretch>
                  <a:fillRect l="-1145" t="-2239" b="-52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/>
              <p:nvPr/>
            </p:nvSpPr>
            <p:spPr>
              <a:xfrm>
                <a:off x="1626539" y="3426386"/>
                <a:ext cx="1541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b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goal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39" y="3426386"/>
                <a:ext cx="1541128" cy="369332"/>
              </a:xfrm>
              <a:prstGeom prst="rect">
                <a:avLst/>
              </a:prstGeom>
              <a:blipFill>
                <a:blip r:embed="rId5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61B5C5A-2263-914D-B71B-A2C3CBFFB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97C40E-C4A3-C249-9D5E-D9B09C587CB3}"/>
              </a:ext>
            </a:extLst>
          </p:cNvPr>
          <p:cNvSpPr txBox="1"/>
          <p:nvPr/>
        </p:nvSpPr>
        <p:spPr>
          <a:xfrm>
            <a:off x="891892" y="966070"/>
            <a:ext cx="5802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>
                <a:latin typeface="Palatino" pitchFamily="2" charset="77"/>
                <a:ea typeface="Palatino" pitchFamily="2" charset="77"/>
              </a:rPr>
              <a:t>Parameters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are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the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key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to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control the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separator.</a:t>
            </a:r>
            <a:endParaRPr lang="en-CN" sz="20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矩形 2">
            <a:extLst>
              <a:ext uri="{FF2B5EF4-FFF2-40B4-BE49-F238E27FC236}">
                <a16:creationId xmlns:a16="http://schemas.microsoft.com/office/drawing/2014/main" id="{C76842EC-0C46-684A-A66A-52918A415F63}"/>
              </a:ext>
            </a:extLst>
          </p:cNvPr>
          <p:cNvSpPr/>
          <p:nvPr/>
        </p:nvSpPr>
        <p:spPr>
          <a:xfrm>
            <a:off x="248005" y="155991"/>
            <a:ext cx="4806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 vs. Classification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C0B4A-35A6-3944-9CF0-A6A0F21F4361}"/>
              </a:ext>
            </a:extLst>
          </p:cNvPr>
          <p:cNvSpPr/>
          <p:nvPr/>
        </p:nvSpPr>
        <p:spPr>
          <a:xfrm>
            <a:off x="5262465" y="3963968"/>
            <a:ext cx="1845766" cy="3903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E8D1B9-DBEE-CA42-8FFF-9BCCEB23AA81}"/>
              </a:ext>
            </a:extLst>
          </p:cNvPr>
          <p:cNvSpPr/>
          <p:nvPr/>
        </p:nvSpPr>
        <p:spPr>
          <a:xfrm>
            <a:off x="4131245" y="1575662"/>
            <a:ext cx="3386215" cy="1795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15224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17A7395-C213-4131-95F6-54A376DF42CD}"/>
              </a:ext>
            </a:extLst>
          </p:cNvPr>
          <p:cNvSpPr/>
          <p:nvPr/>
        </p:nvSpPr>
        <p:spPr>
          <a:xfrm>
            <a:off x="1614488" y="1013313"/>
            <a:ext cx="6900862" cy="338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 (unsupervised learning) 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Do not require manually labeled training data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All words have equal importance in a document vector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Difficult to ensure customized vector division 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 (supervised learning) 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Requires training data with manual class labels 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Pick up the important words for classification tasks 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Use model parameters to define space separation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94B89-9C09-EB40-B3D6-ACB30F690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8CFB9156-B19D-7046-8BC7-FBEED2BD9E5F}"/>
              </a:ext>
            </a:extLst>
          </p:cNvPr>
          <p:cNvSpPr/>
          <p:nvPr/>
        </p:nvSpPr>
        <p:spPr>
          <a:xfrm>
            <a:off x="248005" y="155991"/>
            <a:ext cx="4806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 vs.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992800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3518920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9932" y="155991"/>
            <a:ext cx="5884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Space View of Classification Task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F2B465-F3C4-5249-BFA2-C33002FE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485" y="1068997"/>
            <a:ext cx="4791075" cy="36290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A9C798-1DD6-C24F-91DA-4CF63FCBA49F}"/>
              </a:ext>
            </a:extLst>
          </p:cNvPr>
          <p:cNvSpPr/>
          <p:nvPr/>
        </p:nvSpPr>
        <p:spPr>
          <a:xfrm>
            <a:off x="1686376" y="4219054"/>
            <a:ext cx="5771249" cy="409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Finding the hyperplane</a:t>
            </a:r>
          </a:p>
        </p:txBody>
      </p:sp>
    </p:spTree>
    <p:extLst>
      <p:ext uri="{BB962C8B-B14F-4D97-AF65-F5344CB8AC3E}">
        <p14:creationId xmlns:p14="http://schemas.microsoft.com/office/powerpoint/2010/main" val="1752517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12135" y="155991"/>
            <a:ext cx="289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Linear 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D17A7395-C213-4131-95F6-54A376DF42CD}"/>
                  </a:ext>
                </a:extLst>
              </p:cNvPr>
              <p:cNvSpPr/>
              <p:nvPr/>
            </p:nvSpPr>
            <p:spPr>
              <a:xfrm>
                <a:off x="759278" y="932748"/>
                <a:ext cx="7886700" cy="3381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Hyperplane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linear shape in a high-dimensional vector space.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2-dimensional space: line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3-dimensional space: plane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dimension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≥</m:t>
                    </m:r>
                  </m:oMath>
                </a14:m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3: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hyperplane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Linear separable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labeled points have a </a:t>
                </a: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hyperplane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separation boundary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Linear models</a:t>
                </a: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support vector machine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perceptron algorithm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D17A7395-C213-4131-95F6-54A376DF4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78" y="932748"/>
                <a:ext cx="7886700" cy="3381695"/>
              </a:xfrm>
              <a:prstGeom prst="rect">
                <a:avLst/>
              </a:prstGeom>
              <a:blipFill>
                <a:blip r:embed="rId3"/>
                <a:stretch>
                  <a:fillRect l="-644" r="-322" b="-18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BF95D33-C741-4D4C-8BE5-308BBE838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06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17A7395-C213-4131-95F6-54A376DF42CD}"/>
              </a:ext>
            </a:extLst>
          </p:cNvPr>
          <p:cNvSpPr/>
          <p:nvPr/>
        </p:nvSpPr>
        <p:spPr>
          <a:xfrm>
            <a:off x="1387792" y="2012262"/>
            <a:ext cx="7053302" cy="965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Parameterization: defining the hyperplane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C90EF538-7EB1-4BA1-A62F-DAAEC66661BF}"/>
                  </a:ext>
                </a:extLst>
              </p:cNvPr>
              <p:cNvSpPr/>
              <p:nvPr/>
            </p:nvSpPr>
            <p:spPr>
              <a:xfrm>
                <a:off x="1043983" y="3088886"/>
                <a:ext cx="6770885" cy="885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is a normal vector perpendicular to the hyperplane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On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one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side,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&gt;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0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;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on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other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side,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&lt;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0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C90EF538-7EB1-4BA1-A62F-DAAEC666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83" y="3088886"/>
                <a:ext cx="6770885" cy="885050"/>
              </a:xfrm>
              <a:prstGeom prst="rect">
                <a:avLst/>
              </a:prstGeom>
              <a:blipFill>
                <a:blip r:embed="rId2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7E63B08-F77F-124B-8548-EED571C4305F}"/>
                  </a:ext>
                </a:extLst>
              </p:cNvPr>
              <p:cNvSpPr/>
              <p:nvPr/>
            </p:nvSpPr>
            <p:spPr>
              <a:xfrm>
                <a:off x="3815831" y="2581055"/>
                <a:ext cx="151233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𝑏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7E63B08-F77F-124B-8548-EED571C43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831" y="2581055"/>
                <a:ext cx="1512337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2">
            <a:extLst>
              <a:ext uri="{FF2B5EF4-FFF2-40B4-BE49-F238E27FC236}">
                <a16:creationId xmlns:a16="http://schemas.microsoft.com/office/drawing/2014/main" id="{9184140A-D289-CF44-A045-88B0A2AEA720}"/>
              </a:ext>
            </a:extLst>
          </p:cNvPr>
          <p:cNvSpPr/>
          <p:nvPr/>
        </p:nvSpPr>
        <p:spPr>
          <a:xfrm>
            <a:off x="112609" y="155991"/>
            <a:ext cx="4618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Support Vector Machine (SVM)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4862A6-6DF0-0348-AE83-7E04D630D75A}"/>
              </a:ext>
            </a:extLst>
          </p:cNvPr>
          <p:cNvSpPr txBox="1"/>
          <p:nvPr/>
        </p:nvSpPr>
        <p:spPr>
          <a:xfrm>
            <a:off x="1387792" y="980896"/>
            <a:ext cx="6201106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Modeling target: given a point, decide which side of a hyperplane it resides.</a:t>
            </a:r>
          </a:p>
        </p:txBody>
      </p:sp>
    </p:spTree>
    <p:extLst>
      <p:ext uri="{BB962C8B-B14F-4D97-AF65-F5344CB8AC3E}">
        <p14:creationId xmlns:p14="http://schemas.microsoft.com/office/powerpoint/2010/main" val="4288267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5A2604A-AA43-134E-8412-2C90F57E07CF}"/>
              </a:ext>
            </a:extLst>
          </p:cNvPr>
          <p:cNvGrpSpPr/>
          <p:nvPr/>
        </p:nvGrpSpPr>
        <p:grpSpPr>
          <a:xfrm>
            <a:off x="4851244" y="1468701"/>
            <a:ext cx="3664106" cy="3026497"/>
            <a:chOff x="4336894" y="1240581"/>
            <a:chExt cx="3664106" cy="3026497"/>
          </a:xfrm>
        </p:grpSpPr>
        <p:pic>
          <p:nvPicPr>
            <p:cNvPr id="4" name="图片 3" descr="图表, 散点图&#10;&#10;描述已自动生成">
              <a:extLst>
                <a:ext uri="{FF2B5EF4-FFF2-40B4-BE49-F238E27FC236}">
                  <a16:creationId xmlns:a16="http://schemas.microsoft.com/office/drawing/2014/main" id="{B2599E23-5FE4-40AA-9AD9-1D80CE9D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894" y="1240581"/>
              <a:ext cx="3647879" cy="3026497"/>
            </a:xfrm>
            <a:prstGeom prst="rect">
              <a:avLst/>
            </a:prstGeom>
          </p:spPr>
        </p:pic>
        <p:cxnSp>
          <p:nvCxnSpPr>
            <p:cNvPr id="7" name="直线箭头连接符 6">
              <a:extLst>
                <a:ext uri="{FF2B5EF4-FFF2-40B4-BE49-F238E27FC236}">
                  <a16:creationId xmlns:a16="http://schemas.microsoft.com/office/drawing/2014/main" id="{578735F9-0E53-0843-BC0B-F7FAE3A17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9479" y="2162369"/>
              <a:ext cx="321906" cy="45486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箭头连接符 9">
              <a:extLst>
                <a:ext uri="{FF2B5EF4-FFF2-40B4-BE49-F238E27FC236}">
                  <a16:creationId xmlns:a16="http://schemas.microsoft.com/office/drawing/2014/main" id="{5067F673-F543-2244-9225-112E67FEA02B}"/>
                </a:ext>
              </a:extLst>
            </p:cNvPr>
            <p:cNvCxnSpPr>
              <a:cxnSpLocks/>
            </p:cNvCxnSpPr>
            <p:nvPr/>
          </p:nvCxnSpPr>
          <p:spPr>
            <a:xfrm>
              <a:off x="5665667" y="2162369"/>
              <a:ext cx="96571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D34427B-9AA1-5745-A9F3-ABA77463B583}"/>
                </a:ext>
              </a:extLst>
            </p:cNvPr>
            <p:cNvSpPr txBox="1"/>
            <p:nvPr/>
          </p:nvSpPr>
          <p:spPr>
            <a:xfrm>
              <a:off x="6631385" y="2058495"/>
              <a:ext cx="9657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900" dirty="0"/>
                <a:t>Support</a:t>
              </a:r>
              <a:r>
                <a:rPr kumimoji="1" lang="zh-CN" altLang="en-US" sz="900" dirty="0"/>
                <a:t> </a:t>
              </a:r>
              <a:r>
                <a:rPr kumimoji="1" lang="en-US" altLang="zh-CN" sz="900" dirty="0"/>
                <a:t>vectors</a:t>
              </a:r>
              <a:endParaRPr kumimoji="1" lang="zh-CN" altLang="en-US" sz="900" dirty="0"/>
            </a:p>
          </p:txBody>
        </p: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id="{63298080-8CBC-B946-897A-19E636FE1C0B}"/>
                </a:ext>
              </a:extLst>
            </p:cNvPr>
            <p:cNvCxnSpPr>
              <a:cxnSpLocks/>
            </p:cNvCxnSpPr>
            <p:nvPr/>
          </p:nvCxnSpPr>
          <p:spPr>
            <a:xfrm>
              <a:off x="6556741" y="1793812"/>
              <a:ext cx="49452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66C6644-8A53-F247-B087-ECFC44E9ACC1}"/>
                </a:ext>
              </a:extLst>
            </p:cNvPr>
            <p:cNvSpPr txBox="1"/>
            <p:nvPr/>
          </p:nvSpPr>
          <p:spPr>
            <a:xfrm>
              <a:off x="7035282" y="1689937"/>
              <a:ext cx="9657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900" dirty="0"/>
                <a:t>SVM</a:t>
              </a:r>
              <a:r>
                <a:rPr kumimoji="1" lang="zh-CN" altLang="en-US" sz="900" dirty="0"/>
                <a:t> </a:t>
              </a:r>
              <a:r>
                <a:rPr kumimoji="1" lang="en-US" altLang="zh-CN" sz="900" dirty="0"/>
                <a:t>hyperplane</a:t>
              </a:r>
              <a:endParaRPr kumimoji="1" lang="zh-CN" altLang="en-US" sz="900" dirty="0"/>
            </a:p>
          </p:txBody>
        </p:sp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4EDD921B-58BD-3940-916D-BAF324419C75}"/>
                </a:ext>
              </a:extLst>
            </p:cNvPr>
            <p:cNvSpPr/>
            <p:nvPr/>
          </p:nvSpPr>
          <p:spPr>
            <a:xfrm rot="18819625">
              <a:off x="5731031" y="2204007"/>
              <a:ext cx="52871" cy="3222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cxnSp>
          <p:nvCxnSpPr>
            <p:cNvPr id="22" name="直线箭头连接符 21">
              <a:extLst>
                <a:ext uri="{FF2B5EF4-FFF2-40B4-BE49-F238E27FC236}">
                  <a16:creationId xmlns:a16="http://schemas.microsoft.com/office/drawing/2014/main" id="{3AE02A36-86F0-AF4E-B04A-99335ADB9F68}"/>
                </a:ext>
              </a:extLst>
            </p:cNvPr>
            <p:cNvCxnSpPr>
              <a:cxnSpLocks/>
            </p:cNvCxnSpPr>
            <p:nvPr/>
          </p:nvCxnSpPr>
          <p:spPr>
            <a:xfrm>
              <a:off x="5169547" y="2389803"/>
              <a:ext cx="56522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箭头连接符 24">
              <a:extLst>
                <a:ext uri="{FF2B5EF4-FFF2-40B4-BE49-F238E27FC236}">
                  <a16:creationId xmlns:a16="http://schemas.microsoft.com/office/drawing/2014/main" id="{6F55FE82-3AF0-E840-9838-8109E1193857}"/>
                </a:ext>
              </a:extLst>
            </p:cNvPr>
            <p:cNvCxnSpPr>
              <a:cxnSpLocks/>
            </p:cNvCxnSpPr>
            <p:nvPr/>
          </p:nvCxnSpPr>
          <p:spPr>
            <a:xfrm>
              <a:off x="5169547" y="2548972"/>
              <a:ext cx="88722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左大括号 26">
              <a:extLst>
                <a:ext uri="{FF2B5EF4-FFF2-40B4-BE49-F238E27FC236}">
                  <a16:creationId xmlns:a16="http://schemas.microsoft.com/office/drawing/2014/main" id="{B58F4DD4-EF4F-434E-AE9D-9958CBD2CA32}"/>
                </a:ext>
              </a:extLst>
            </p:cNvPr>
            <p:cNvSpPr/>
            <p:nvPr/>
          </p:nvSpPr>
          <p:spPr>
            <a:xfrm rot="18819625">
              <a:off x="6056367" y="2359034"/>
              <a:ext cx="52871" cy="3222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B24816B-F0D0-7F46-BE8E-7243E6369546}"/>
                </a:ext>
              </a:extLst>
            </p:cNvPr>
            <p:cNvSpPr txBox="1"/>
            <p:nvPr/>
          </p:nvSpPr>
          <p:spPr>
            <a:xfrm>
              <a:off x="4627454" y="2341302"/>
              <a:ext cx="6483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900" dirty="0"/>
                <a:t>Margins</a:t>
              </a:r>
              <a:endParaRPr kumimoji="1" lang="zh-CN" altLang="en-US" sz="900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12609" y="155991"/>
            <a:ext cx="4618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Support Vector Machine (SVM)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17A7395-C213-4131-95F6-54A376DF42CD}"/>
              </a:ext>
            </a:extLst>
          </p:cNvPr>
          <p:cNvSpPr/>
          <p:nvPr/>
        </p:nvSpPr>
        <p:spPr>
          <a:xfrm>
            <a:off x="611556" y="1652133"/>
            <a:ext cx="4501571" cy="2550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Support vectors: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points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closest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separating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hyperplane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Margins: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Support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distances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hyperplane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goal: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find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hyperplane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that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maximizes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margins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931475-CE05-AE43-8F4F-7244E8B1C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907146-911A-6042-87F8-9E4383C0D135}"/>
              </a:ext>
            </a:extLst>
          </p:cNvPr>
          <p:cNvSpPr txBox="1"/>
          <p:nvPr/>
        </p:nvSpPr>
        <p:spPr>
          <a:xfrm>
            <a:off x="1377820" y="786168"/>
            <a:ext cx="6010511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— find the hyperplane from labeled data.</a:t>
            </a:r>
          </a:p>
        </p:txBody>
      </p:sp>
    </p:spTree>
    <p:extLst>
      <p:ext uri="{BB962C8B-B14F-4D97-AF65-F5344CB8AC3E}">
        <p14:creationId xmlns:p14="http://schemas.microsoft.com/office/powerpoint/2010/main" val="2201872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C90EF538-7EB1-4BA1-A62F-DAAEC66661BF}"/>
              </a:ext>
            </a:extLst>
          </p:cNvPr>
          <p:cNvSpPr/>
          <p:nvPr/>
        </p:nvSpPr>
        <p:spPr>
          <a:xfrm>
            <a:off x="374850" y="813898"/>
            <a:ext cx="6770885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Distance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between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vectors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hyperplane: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DC73E4-9C10-784C-A8A0-306B3DEB9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2700610-CBA6-8449-A371-0FCCFAAD4766}"/>
                  </a:ext>
                </a:extLst>
              </p:cNvPr>
              <p:cNvSpPr/>
              <p:nvPr/>
            </p:nvSpPr>
            <p:spPr>
              <a:xfrm>
                <a:off x="1309383" y="1383331"/>
                <a:ext cx="1967012" cy="982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𝑟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)+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2700610-CBA6-8449-A371-0FCCFAAD4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383" y="1383331"/>
                <a:ext cx="1967012" cy="98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2">
            <a:extLst>
              <a:ext uri="{FF2B5EF4-FFF2-40B4-BE49-F238E27FC236}">
                <a16:creationId xmlns:a16="http://schemas.microsoft.com/office/drawing/2014/main" id="{9184140A-D289-CF44-A045-88B0A2AEA720}"/>
              </a:ext>
            </a:extLst>
          </p:cNvPr>
          <p:cNvSpPr/>
          <p:nvPr/>
        </p:nvSpPr>
        <p:spPr>
          <a:xfrm>
            <a:off x="112609" y="155991"/>
            <a:ext cx="4618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Support Vector Machine (SVM)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F9A31450-EFCA-A74F-ACC4-8607F2A761A7}"/>
              </a:ext>
            </a:extLst>
          </p:cNvPr>
          <p:cNvSpPr/>
          <p:nvPr/>
        </p:nvSpPr>
        <p:spPr>
          <a:xfrm>
            <a:off x="452014" y="2617923"/>
            <a:ext cx="4480769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goal —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maximize the distance between support vectors and the hyperplane.</a:t>
            </a:r>
          </a:p>
        </p:txBody>
      </p:sp>
      <p:grpSp>
        <p:nvGrpSpPr>
          <p:cNvPr id="13" name="组合 2">
            <a:extLst>
              <a:ext uri="{FF2B5EF4-FFF2-40B4-BE49-F238E27FC236}">
                <a16:creationId xmlns:a16="http://schemas.microsoft.com/office/drawing/2014/main" id="{58C7D9EA-DA80-7F4A-88EE-7013822B6949}"/>
              </a:ext>
            </a:extLst>
          </p:cNvPr>
          <p:cNvGrpSpPr/>
          <p:nvPr/>
        </p:nvGrpSpPr>
        <p:grpSpPr>
          <a:xfrm>
            <a:off x="4851244" y="1468701"/>
            <a:ext cx="3664106" cy="3026497"/>
            <a:chOff x="4336894" y="1240581"/>
            <a:chExt cx="3664106" cy="3026497"/>
          </a:xfrm>
        </p:grpSpPr>
        <p:pic>
          <p:nvPicPr>
            <p:cNvPr id="14" name="图片 3" descr="图表, 散点图&#10;&#10;描述已自动生成">
              <a:extLst>
                <a:ext uri="{FF2B5EF4-FFF2-40B4-BE49-F238E27FC236}">
                  <a16:creationId xmlns:a16="http://schemas.microsoft.com/office/drawing/2014/main" id="{040B118E-0A97-CE4F-A1C5-603C77E79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894" y="1240581"/>
              <a:ext cx="3647879" cy="3026497"/>
            </a:xfrm>
            <a:prstGeom prst="rect">
              <a:avLst/>
            </a:prstGeom>
          </p:spPr>
        </p:pic>
        <p:cxnSp>
          <p:nvCxnSpPr>
            <p:cNvPr id="15" name="直线箭头连接符 6">
              <a:extLst>
                <a:ext uri="{FF2B5EF4-FFF2-40B4-BE49-F238E27FC236}">
                  <a16:creationId xmlns:a16="http://schemas.microsoft.com/office/drawing/2014/main" id="{84B5BCAF-619A-F244-B39B-04CF312848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9479" y="2162369"/>
              <a:ext cx="321906" cy="45486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箭头连接符 9">
              <a:extLst>
                <a:ext uri="{FF2B5EF4-FFF2-40B4-BE49-F238E27FC236}">
                  <a16:creationId xmlns:a16="http://schemas.microsoft.com/office/drawing/2014/main" id="{46AEE7F4-EBD0-FB40-A12A-BBA10635BEFF}"/>
                </a:ext>
              </a:extLst>
            </p:cNvPr>
            <p:cNvCxnSpPr>
              <a:cxnSpLocks/>
            </p:cNvCxnSpPr>
            <p:nvPr/>
          </p:nvCxnSpPr>
          <p:spPr>
            <a:xfrm>
              <a:off x="5665667" y="2162369"/>
              <a:ext cx="96571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CAD071F0-F7C5-4F49-B6EB-876CBB1E8B96}"/>
                </a:ext>
              </a:extLst>
            </p:cNvPr>
            <p:cNvSpPr txBox="1"/>
            <p:nvPr/>
          </p:nvSpPr>
          <p:spPr>
            <a:xfrm>
              <a:off x="6631385" y="2058495"/>
              <a:ext cx="9657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900" dirty="0"/>
                <a:t>Support</a:t>
              </a:r>
              <a:r>
                <a:rPr kumimoji="1" lang="zh-CN" altLang="en-US" sz="900" dirty="0"/>
                <a:t> </a:t>
              </a:r>
              <a:r>
                <a:rPr kumimoji="1" lang="en-US" altLang="zh-CN" sz="900" dirty="0"/>
                <a:t>vectors</a:t>
              </a:r>
              <a:endParaRPr kumimoji="1" lang="zh-CN" altLang="en-US" sz="900" dirty="0"/>
            </a:p>
          </p:txBody>
        </p:sp>
        <p:cxnSp>
          <p:nvCxnSpPr>
            <p:cNvPr id="18" name="直线箭头连接符 15">
              <a:extLst>
                <a:ext uri="{FF2B5EF4-FFF2-40B4-BE49-F238E27FC236}">
                  <a16:creationId xmlns:a16="http://schemas.microsoft.com/office/drawing/2014/main" id="{0DC6288F-BCE0-B743-BCAD-4B8DBBD065CE}"/>
                </a:ext>
              </a:extLst>
            </p:cNvPr>
            <p:cNvCxnSpPr>
              <a:cxnSpLocks/>
            </p:cNvCxnSpPr>
            <p:nvPr/>
          </p:nvCxnSpPr>
          <p:spPr>
            <a:xfrm>
              <a:off x="6556741" y="1793812"/>
              <a:ext cx="49452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7">
              <a:extLst>
                <a:ext uri="{FF2B5EF4-FFF2-40B4-BE49-F238E27FC236}">
                  <a16:creationId xmlns:a16="http://schemas.microsoft.com/office/drawing/2014/main" id="{5C54D064-D168-E843-8391-BB19EEADA705}"/>
                </a:ext>
              </a:extLst>
            </p:cNvPr>
            <p:cNvSpPr txBox="1"/>
            <p:nvPr/>
          </p:nvSpPr>
          <p:spPr>
            <a:xfrm>
              <a:off x="7035282" y="1689937"/>
              <a:ext cx="9657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900" dirty="0"/>
                <a:t>SVM</a:t>
              </a:r>
              <a:r>
                <a:rPr kumimoji="1" lang="zh-CN" altLang="en-US" sz="900" dirty="0"/>
                <a:t> </a:t>
              </a:r>
              <a:r>
                <a:rPr kumimoji="1" lang="en-US" altLang="zh-CN" sz="900" dirty="0"/>
                <a:t>hyperplane</a:t>
              </a:r>
              <a:endParaRPr kumimoji="1" lang="zh-CN" altLang="en-US" sz="900" dirty="0"/>
            </a:p>
          </p:txBody>
        </p:sp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4B5CF6EB-76EC-D44B-B357-912FC5519099}"/>
                </a:ext>
              </a:extLst>
            </p:cNvPr>
            <p:cNvSpPr/>
            <p:nvPr/>
          </p:nvSpPr>
          <p:spPr>
            <a:xfrm rot="18819625">
              <a:off x="5731031" y="2204007"/>
              <a:ext cx="52871" cy="3222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cxnSp>
          <p:nvCxnSpPr>
            <p:cNvPr id="21" name="直线箭头连接符 21">
              <a:extLst>
                <a:ext uri="{FF2B5EF4-FFF2-40B4-BE49-F238E27FC236}">
                  <a16:creationId xmlns:a16="http://schemas.microsoft.com/office/drawing/2014/main" id="{567DCEF3-6A46-5043-9053-96208CF4E8D5}"/>
                </a:ext>
              </a:extLst>
            </p:cNvPr>
            <p:cNvCxnSpPr>
              <a:cxnSpLocks/>
            </p:cNvCxnSpPr>
            <p:nvPr/>
          </p:nvCxnSpPr>
          <p:spPr>
            <a:xfrm>
              <a:off x="5169547" y="2389803"/>
              <a:ext cx="56522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箭头连接符 24">
              <a:extLst>
                <a:ext uri="{FF2B5EF4-FFF2-40B4-BE49-F238E27FC236}">
                  <a16:creationId xmlns:a16="http://schemas.microsoft.com/office/drawing/2014/main" id="{842DB363-7078-6B4C-A301-724FED3D7F3B}"/>
                </a:ext>
              </a:extLst>
            </p:cNvPr>
            <p:cNvCxnSpPr>
              <a:cxnSpLocks/>
            </p:cNvCxnSpPr>
            <p:nvPr/>
          </p:nvCxnSpPr>
          <p:spPr>
            <a:xfrm>
              <a:off x="5169547" y="2548972"/>
              <a:ext cx="88722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左大括号 26">
              <a:extLst>
                <a:ext uri="{FF2B5EF4-FFF2-40B4-BE49-F238E27FC236}">
                  <a16:creationId xmlns:a16="http://schemas.microsoft.com/office/drawing/2014/main" id="{CE19FD30-A0DE-9D40-AC3B-92776A32065D}"/>
                </a:ext>
              </a:extLst>
            </p:cNvPr>
            <p:cNvSpPr/>
            <p:nvPr/>
          </p:nvSpPr>
          <p:spPr>
            <a:xfrm rot="18819625">
              <a:off x="6056367" y="2359034"/>
              <a:ext cx="52871" cy="3222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24" name="文本框 27">
              <a:extLst>
                <a:ext uri="{FF2B5EF4-FFF2-40B4-BE49-F238E27FC236}">
                  <a16:creationId xmlns:a16="http://schemas.microsoft.com/office/drawing/2014/main" id="{75CDAC3B-28AF-2548-A948-2D9F051A2A0B}"/>
                </a:ext>
              </a:extLst>
            </p:cNvPr>
            <p:cNvSpPr txBox="1"/>
            <p:nvPr/>
          </p:nvSpPr>
          <p:spPr>
            <a:xfrm>
              <a:off x="4627454" y="2341302"/>
              <a:ext cx="6483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900" dirty="0"/>
                <a:t>Margins</a:t>
              </a:r>
              <a:endParaRPr kumimoji="1" lang="zh-CN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8966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93475" y="155991"/>
            <a:ext cx="382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Parameterising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268E2F0B-BF12-451C-94CB-86E1161078CE}"/>
                  </a:ext>
                </a:extLst>
              </p:cNvPr>
              <p:cNvSpPr/>
              <p:nvPr/>
            </p:nvSpPr>
            <p:spPr>
              <a:xfrm>
                <a:off x="578527" y="632501"/>
                <a:ext cx="7986946" cy="890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Wait …</a:t>
                </a: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There is an infinite amount of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𝑏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pairs to define each hyperplane</a:t>
                </a:r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268E2F0B-BF12-451C-94CB-86E116107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27" y="632501"/>
                <a:ext cx="7986946" cy="890437"/>
              </a:xfrm>
              <a:prstGeom prst="rect">
                <a:avLst/>
              </a:prstGeom>
              <a:blipFill>
                <a:blip r:embed="rId2"/>
                <a:stretch>
                  <a:fillRect l="-635" b="-8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3DC73E4-9C10-784C-A8A0-306B3DEB9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F618C8F5-6E7D-5948-9D3A-505EACCC3F54}"/>
                  </a:ext>
                </a:extLst>
              </p:cNvPr>
              <p:cNvSpPr/>
              <p:nvPr/>
            </p:nvSpPr>
            <p:spPr>
              <a:xfrm>
                <a:off x="1949707" y="645523"/>
                <a:ext cx="151233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𝑏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F618C8F5-6E7D-5948-9D3A-505EACCC3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707" y="645523"/>
                <a:ext cx="1512337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2">
            <a:extLst>
              <a:ext uri="{FF2B5EF4-FFF2-40B4-BE49-F238E27FC236}">
                <a16:creationId xmlns:a16="http://schemas.microsoft.com/office/drawing/2014/main" id="{19D2F996-054E-4748-9ABF-50C582135C41}"/>
              </a:ext>
            </a:extLst>
          </p:cNvPr>
          <p:cNvGrpSpPr/>
          <p:nvPr/>
        </p:nvGrpSpPr>
        <p:grpSpPr>
          <a:xfrm>
            <a:off x="2507529" y="1779139"/>
            <a:ext cx="3768863" cy="2612470"/>
            <a:chOff x="4336894" y="1240581"/>
            <a:chExt cx="3664106" cy="3026497"/>
          </a:xfrm>
        </p:grpSpPr>
        <p:pic>
          <p:nvPicPr>
            <p:cNvPr id="14" name="图片 3" descr="图表, 散点图&#10;&#10;描述已自动生成">
              <a:extLst>
                <a:ext uri="{FF2B5EF4-FFF2-40B4-BE49-F238E27FC236}">
                  <a16:creationId xmlns:a16="http://schemas.microsoft.com/office/drawing/2014/main" id="{250CCFC1-E235-1347-8A44-EAD38984A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894" y="1240581"/>
              <a:ext cx="3647879" cy="3026497"/>
            </a:xfrm>
            <a:prstGeom prst="rect">
              <a:avLst/>
            </a:prstGeom>
          </p:spPr>
        </p:pic>
        <p:cxnSp>
          <p:nvCxnSpPr>
            <p:cNvPr id="15" name="直线箭头连接符 6">
              <a:extLst>
                <a:ext uri="{FF2B5EF4-FFF2-40B4-BE49-F238E27FC236}">
                  <a16:creationId xmlns:a16="http://schemas.microsoft.com/office/drawing/2014/main" id="{FA48B098-5D4D-5D43-A00B-F38B562C28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9479" y="2162369"/>
              <a:ext cx="321906" cy="45486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箭头连接符 9">
              <a:extLst>
                <a:ext uri="{FF2B5EF4-FFF2-40B4-BE49-F238E27FC236}">
                  <a16:creationId xmlns:a16="http://schemas.microsoft.com/office/drawing/2014/main" id="{459984C0-68BD-ED4B-8E8B-7033BC80F3DA}"/>
                </a:ext>
              </a:extLst>
            </p:cNvPr>
            <p:cNvCxnSpPr>
              <a:cxnSpLocks/>
            </p:cNvCxnSpPr>
            <p:nvPr/>
          </p:nvCxnSpPr>
          <p:spPr>
            <a:xfrm>
              <a:off x="5665667" y="2162369"/>
              <a:ext cx="96571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81B077E0-B9CA-E149-97CD-0D18AEECE26B}"/>
                </a:ext>
              </a:extLst>
            </p:cNvPr>
            <p:cNvSpPr txBox="1"/>
            <p:nvPr/>
          </p:nvSpPr>
          <p:spPr>
            <a:xfrm>
              <a:off x="6631385" y="2058495"/>
              <a:ext cx="9657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900" dirty="0"/>
                <a:t>Support</a:t>
              </a:r>
              <a:r>
                <a:rPr kumimoji="1" lang="zh-CN" altLang="en-US" sz="900" dirty="0"/>
                <a:t> </a:t>
              </a:r>
              <a:r>
                <a:rPr kumimoji="1" lang="en-US" altLang="zh-CN" sz="900" dirty="0"/>
                <a:t>vectors</a:t>
              </a:r>
              <a:endParaRPr kumimoji="1" lang="zh-CN" altLang="en-US" sz="900" dirty="0"/>
            </a:p>
          </p:txBody>
        </p:sp>
        <p:cxnSp>
          <p:nvCxnSpPr>
            <p:cNvPr id="18" name="直线箭头连接符 15">
              <a:extLst>
                <a:ext uri="{FF2B5EF4-FFF2-40B4-BE49-F238E27FC236}">
                  <a16:creationId xmlns:a16="http://schemas.microsoft.com/office/drawing/2014/main" id="{69CE1184-5820-2D45-A47C-4EB54817C1A7}"/>
                </a:ext>
              </a:extLst>
            </p:cNvPr>
            <p:cNvCxnSpPr>
              <a:cxnSpLocks/>
            </p:cNvCxnSpPr>
            <p:nvPr/>
          </p:nvCxnSpPr>
          <p:spPr>
            <a:xfrm>
              <a:off x="6556741" y="1793812"/>
              <a:ext cx="49452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7">
              <a:extLst>
                <a:ext uri="{FF2B5EF4-FFF2-40B4-BE49-F238E27FC236}">
                  <a16:creationId xmlns:a16="http://schemas.microsoft.com/office/drawing/2014/main" id="{3AA5506D-0A3C-894C-9CDB-132AF833B6E5}"/>
                </a:ext>
              </a:extLst>
            </p:cNvPr>
            <p:cNvSpPr txBox="1"/>
            <p:nvPr/>
          </p:nvSpPr>
          <p:spPr>
            <a:xfrm>
              <a:off x="7035282" y="1689937"/>
              <a:ext cx="9657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900" dirty="0"/>
                <a:t>SVM</a:t>
              </a:r>
              <a:r>
                <a:rPr kumimoji="1" lang="zh-CN" altLang="en-US" sz="900" dirty="0"/>
                <a:t> </a:t>
              </a:r>
              <a:r>
                <a:rPr kumimoji="1" lang="en-US" altLang="zh-CN" sz="900" dirty="0"/>
                <a:t>hyperplane</a:t>
              </a:r>
              <a:endParaRPr kumimoji="1" lang="zh-CN" altLang="en-US" sz="900" dirty="0"/>
            </a:p>
          </p:txBody>
        </p:sp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F704D440-484A-C344-82EB-1F59354DC3B2}"/>
                </a:ext>
              </a:extLst>
            </p:cNvPr>
            <p:cNvSpPr/>
            <p:nvPr/>
          </p:nvSpPr>
          <p:spPr>
            <a:xfrm rot="18819625">
              <a:off x="5731031" y="2204007"/>
              <a:ext cx="52871" cy="3222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cxnSp>
          <p:nvCxnSpPr>
            <p:cNvPr id="21" name="直线箭头连接符 21">
              <a:extLst>
                <a:ext uri="{FF2B5EF4-FFF2-40B4-BE49-F238E27FC236}">
                  <a16:creationId xmlns:a16="http://schemas.microsoft.com/office/drawing/2014/main" id="{22CB161E-B656-0742-9FB0-D307DE8B565F}"/>
                </a:ext>
              </a:extLst>
            </p:cNvPr>
            <p:cNvCxnSpPr>
              <a:cxnSpLocks/>
            </p:cNvCxnSpPr>
            <p:nvPr/>
          </p:nvCxnSpPr>
          <p:spPr>
            <a:xfrm>
              <a:off x="5169547" y="2389803"/>
              <a:ext cx="56522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箭头连接符 24">
              <a:extLst>
                <a:ext uri="{FF2B5EF4-FFF2-40B4-BE49-F238E27FC236}">
                  <a16:creationId xmlns:a16="http://schemas.microsoft.com/office/drawing/2014/main" id="{9EC1D061-28E3-E940-867D-213F2EA9F970}"/>
                </a:ext>
              </a:extLst>
            </p:cNvPr>
            <p:cNvCxnSpPr>
              <a:cxnSpLocks/>
            </p:cNvCxnSpPr>
            <p:nvPr/>
          </p:nvCxnSpPr>
          <p:spPr>
            <a:xfrm>
              <a:off x="5169547" y="2548972"/>
              <a:ext cx="88722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左大括号 26">
              <a:extLst>
                <a:ext uri="{FF2B5EF4-FFF2-40B4-BE49-F238E27FC236}">
                  <a16:creationId xmlns:a16="http://schemas.microsoft.com/office/drawing/2014/main" id="{27F8AA8E-84E4-1540-8A0B-231ADD9A4C0A}"/>
                </a:ext>
              </a:extLst>
            </p:cNvPr>
            <p:cNvSpPr/>
            <p:nvPr/>
          </p:nvSpPr>
          <p:spPr>
            <a:xfrm rot="18819625">
              <a:off x="6056367" y="2359034"/>
              <a:ext cx="52871" cy="3222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24" name="文本框 27">
              <a:extLst>
                <a:ext uri="{FF2B5EF4-FFF2-40B4-BE49-F238E27FC236}">
                  <a16:creationId xmlns:a16="http://schemas.microsoft.com/office/drawing/2014/main" id="{C217F872-08CB-BA47-BAFD-70F5AA21EF47}"/>
                </a:ext>
              </a:extLst>
            </p:cNvPr>
            <p:cNvSpPr txBox="1"/>
            <p:nvPr/>
          </p:nvSpPr>
          <p:spPr>
            <a:xfrm>
              <a:off x="4627454" y="2341302"/>
              <a:ext cx="6483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900" dirty="0"/>
                <a:t>Margins</a:t>
              </a:r>
              <a:endParaRPr kumimoji="1" lang="zh-CN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0446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93475" y="155991"/>
            <a:ext cx="382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Parameterising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268E2F0B-BF12-451C-94CB-86E1161078CE}"/>
                  </a:ext>
                </a:extLst>
              </p:cNvPr>
              <p:cNvSpPr/>
              <p:nvPr/>
            </p:nvSpPr>
            <p:spPr>
              <a:xfrm>
                <a:off x="578527" y="632501"/>
                <a:ext cx="7986946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Wait …</a:t>
                </a: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There is an infinite amount of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𝑏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pairs to define each hyperplane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Regularize the parameters to facilitate training.</a:t>
                </a: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one unique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pair, SVM chooses the scale according to training data, requiring that 			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  for all support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sz="16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any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support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sz="16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set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of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examples, its distance to the separating hyperplane is</a:t>
                </a:r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268E2F0B-BF12-451C-94CB-86E116107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27" y="632501"/>
                <a:ext cx="7986946" cy="2831544"/>
              </a:xfrm>
              <a:prstGeom prst="rect">
                <a:avLst/>
              </a:prstGeom>
              <a:blipFill>
                <a:blip r:embed="rId2"/>
                <a:stretch>
                  <a:fillRect l="-635" b="-17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 descr="图片包含 图示&#10;&#10;描述已自动生成">
            <a:extLst>
              <a:ext uri="{FF2B5EF4-FFF2-40B4-BE49-F238E27FC236}">
                <a16:creationId xmlns:a16="http://schemas.microsoft.com/office/drawing/2014/main" id="{C4635EF0-A9B7-48BC-AEF2-1E7CA7895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41" y="2360928"/>
            <a:ext cx="1735494" cy="359443"/>
          </a:xfrm>
          <a:prstGeom prst="rect">
            <a:avLst/>
          </a:prstGeom>
        </p:spPr>
      </p:pic>
      <p:pic>
        <p:nvPicPr>
          <p:cNvPr id="11" name="图片 10" descr="图示&#10;&#10;描述已自动生成">
            <a:extLst>
              <a:ext uri="{FF2B5EF4-FFF2-40B4-BE49-F238E27FC236}">
                <a16:creationId xmlns:a16="http://schemas.microsoft.com/office/drawing/2014/main" id="{EABC12EE-616A-4D30-9E66-F0E2BD87C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04" y="3558686"/>
            <a:ext cx="2835607" cy="760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DC73E4-9C10-784C-A8A0-306B3DEB9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F618C8F5-6E7D-5948-9D3A-505EACCC3F54}"/>
                  </a:ext>
                </a:extLst>
              </p:cNvPr>
              <p:cNvSpPr/>
              <p:nvPr/>
            </p:nvSpPr>
            <p:spPr>
              <a:xfrm>
                <a:off x="1949707" y="645523"/>
                <a:ext cx="151233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𝑏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F618C8F5-6E7D-5948-9D3A-505EACCC3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707" y="645523"/>
                <a:ext cx="1512337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2">
            <a:extLst>
              <a:ext uri="{FF2B5EF4-FFF2-40B4-BE49-F238E27FC236}">
                <a16:creationId xmlns:a16="http://schemas.microsoft.com/office/drawing/2014/main" id="{19D2F996-054E-4748-9ABF-50C582135C41}"/>
              </a:ext>
            </a:extLst>
          </p:cNvPr>
          <p:cNvGrpSpPr/>
          <p:nvPr/>
        </p:nvGrpSpPr>
        <p:grpSpPr>
          <a:xfrm>
            <a:off x="5493325" y="3127942"/>
            <a:ext cx="2511951" cy="1909849"/>
            <a:chOff x="4336894" y="1240581"/>
            <a:chExt cx="3664106" cy="3026497"/>
          </a:xfrm>
        </p:grpSpPr>
        <p:pic>
          <p:nvPicPr>
            <p:cNvPr id="14" name="图片 3" descr="图表, 散点图&#10;&#10;描述已自动生成">
              <a:extLst>
                <a:ext uri="{FF2B5EF4-FFF2-40B4-BE49-F238E27FC236}">
                  <a16:creationId xmlns:a16="http://schemas.microsoft.com/office/drawing/2014/main" id="{250CCFC1-E235-1347-8A44-EAD38984A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894" y="1240581"/>
              <a:ext cx="3647879" cy="3026497"/>
            </a:xfrm>
            <a:prstGeom prst="rect">
              <a:avLst/>
            </a:prstGeom>
          </p:spPr>
        </p:pic>
        <p:cxnSp>
          <p:nvCxnSpPr>
            <p:cNvPr id="15" name="直线箭头连接符 6">
              <a:extLst>
                <a:ext uri="{FF2B5EF4-FFF2-40B4-BE49-F238E27FC236}">
                  <a16:creationId xmlns:a16="http://schemas.microsoft.com/office/drawing/2014/main" id="{FA48B098-5D4D-5D43-A00B-F38B562C28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9479" y="2162369"/>
              <a:ext cx="321906" cy="45486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箭头连接符 9">
              <a:extLst>
                <a:ext uri="{FF2B5EF4-FFF2-40B4-BE49-F238E27FC236}">
                  <a16:creationId xmlns:a16="http://schemas.microsoft.com/office/drawing/2014/main" id="{459984C0-68BD-ED4B-8E8B-7033BC80F3DA}"/>
                </a:ext>
              </a:extLst>
            </p:cNvPr>
            <p:cNvCxnSpPr>
              <a:cxnSpLocks/>
            </p:cNvCxnSpPr>
            <p:nvPr/>
          </p:nvCxnSpPr>
          <p:spPr>
            <a:xfrm>
              <a:off x="5665667" y="2162369"/>
              <a:ext cx="96571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81B077E0-B9CA-E149-97CD-0D18AEECE26B}"/>
                </a:ext>
              </a:extLst>
            </p:cNvPr>
            <p:cNvSpPr txBox="1"/>
            <p:nvPr/>
          </p:nvSpPr>
          <p:spPr>
            <a:xfrm>
              <a:off x="6631385" y="2058495"/>
              <a:ext cx="9657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900" dirty="0"/>
                <a:t>Support</a:t>
              </a:r>
              <a:r>
                <a:rPr kumimoji="1" lang="zh-CN" altLang="en-US" sz="900" dirty="0"/>
                <a:t> </a:t>
              </a:r>
              <a:r>
                <a:rPr kumimoji="1" lang="en-US" altLang="zh-CN" sz="900" dirty="0"/>
                <a:t>vectors</a:t>
              </a:r>
              <a:endParaRPr kumimoji="1" lang="zh-CN" altLang="en-US" sz="900" dirty="0"/>
            </a:p>
          </p:txBody>
        </p:sp>
        <p:cxnSp>
          <p:nvCxnSpPr>
            <p:cNvPr id="18" name="直线箭头连接符 15">
              <a:extLst>
                <a:ext uri="{FF2B5EF4-FFF2-40B4-BE49-F238E27FC236}">
                  <a16:creationId xmlns:a16="http://schemas.microsoft.com/office/drawing/2014/main" id="{69CE1184-5820-2D45-A47C-4EB54817C1A7}"/>
                </a:ext>
              </a:extLst>
            </p:cNvPr>
            <p:cNvCxnSpPr>
              <a:cxnSpLocks/>
            </p:cNvCxnSpPr>
            <p:nvPr/>
          </p:nvCxnSpPr>
          <p:spPr>
            <a:xfrm>
              <a:off x="6556741" y="1793812"/>
              <a:ext cx="49452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7">
              <a:extLst>
                <a:ext uri="{FF2B5EF4-FFF2-40B4-BE49-F238E27FC236}">
                  <a16:creationId xmlns:a16="http://schemas.microsoft.com/office/drawing/2014/main" id="{3AA5506D-0A3C-894C-9CDB-132AF833B6E5}"/>
                </a:ext>
              </a:extLst>
            </p:cNvPr>
            <p:cNvSpPr txBox="1"/>
            <p:nvPr/>
          </p:nvSpPr>
          <p:spPr>
            <a:xfrm>
              <a:off x="7035282" y="1689937"/>
              <a:ext cx="9657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900" dirty="0"/>
                <a:t>SVM</a:t>
              </a:r>
              <a:r>
                <a:rPr kumimoji="1" lang="zh-CN" altLang="en-US" sz="900" dirty="0"/>
                <a:t> </a:t>
              </a:r>
              <a:r>
                <a:rPr kumimoji="1" lang="en-US" altLang="zh-CN" sz="900" dirty="0"/>
                <a:t>hyperplane</a:t>
              </a:r>
              <a:endParaRPr kumimoji="1" lang="zh-CN" altLang="en-US" sz="900" dirty="0"/>
            </a:p>
          </p:txBody>
        </p:sp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F704D440-484A-C344-82EB-1F59354DC3B2}"/>
                </a:ext>
              </a:extLst>
            </p:cNvPr>
            <p:cNvSpPr/>
            <p:nvPr/>
          </p:nvSpPr>
          <p:spPr>
            <a:xfrm rot="18819625">
              <a:off x="5731031" y="2204007"/>
              <a:ext cx="52871" cy="3222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cxnSp>
          <p:nvCxnSpPr>
            <p:cNvPr id="21" name="直线箭头连接符 21">
              <a:extLst>
                <a:ext uri="{FF2B5EF4-FFF2-40B4-BE49-F238E27FC236}">
                  <a16:creationId xmlns:a16="http://schemas.microsoft.com/office/drawing/2014/main" id="{22CB161E-B656-0742-9FB0-D307DE8B565F}"/>
                </a:ext>
              </a:extLst>
            </p:cNvPr>
            <p:cNvCxnSpPr>
              <a:cxnSpLocks/>
            </p:cNvCxnSpPr>
            <p:nvPr/>
          </p:nvCxnSpPr>
          <p:spPr>
            <a:xfrm>
              <a:off x="5169547" y="2389803"/>
              <a:ext cx="56522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箭头连接符 24">
              <a:extLst>
                <a:ext uri="{FF2B5EF4-FFF2-40B4-BE49-F238E27FC236}">
                  <a16:creationId xmlns:a16="http://schemas.microsoft.com/office/drawing/2014/main" id="{9EC1D061-28E3-E940-867D-213F2EA9F970}"/>
                </a:ext>
              </a:extLst>
            </p:cNvPr>
            <p:cNvCxnSpPr>
              <a:cxnSpLocks/>
            </p:cNvCxnSpPr>
            <p:nvPr/>
          </p:nvCxnSpPr>
          <p:spPr>
            <a:xfrm>
              <a:off x="5169547" y="2548972"/>
              <a:ext cx="88722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左大括号 26">
              <a:extLst>
                <a:ext uri="{FF2B5EF4-FFF2-40B4-BE49-F238E27FC236}">
                  <a16:creationId xmlns:a16="http://schemas.microsoft.com/office/drawing/2014/main" id="{27F8AA8E-84E4-1540-8A0B-231ADD9A4C0A}"/>
                </a:ext>
              </a:extLst>
            </p:cNvPr>
            <p:cNvSpPr/>
            <p:nvPr/>
          </p:nvSpPr>
          <p:spPr>
            <a:xfrm rot="18819625">
              <a:off x="6056367" y="2359034"/>
              <a:ext cx="52871" cy="3222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24" name="文本框 27">
              <a:extLst>
                <a:ext uri="{FF2B5EF4-FFF2-40B4-BE49-F238E27FC236}">
                  <a16:creationId xmlns:a16="http://schemas.microsoft.com/office/drawing/2014/main" id="{C217F872-08CB-BA47-BAFD-70F5AA21EF47}"/>
                </a:ext>
              </a:extLst>
            </p:cNvPr>
            <p:cNvSpPr txBox="1"/>
            <p:nvPr/>
          </p:nvSpPr>
          <p:spPr>
            <a:xfrm>
              <a:off x="4627454" y="2341302"/>
              <a:ext cx="6483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900" dirty="0"/>
                <a:t>Margins</a:t>
              </a:r>
              <a:endParaRPr kumimoji="1" lang="zh-CN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899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8395C-D33A-9340-A69B-004FB3926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EE2EC31-A332-8D40-89F6-DD4D89B86E17}"/>
              </a:ext>
            </a:extLst>
          </p:cNvPr>
          <p:cNvSpPr/>
          <p:nvPr/>
        </p:nvSpPr>
        <p:spPr>
          <a:xfrm>
            <a:off x="143104" y="138517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D06C2-90AC-2D48-B869-2FA8CDA25846}"/>
              </a:ext>
            </a:extLst>
          </p:cNvPr>
          <p:cNvSpPr txBox="1"/>
          <p:nvPr/>
        </p:nvSpPr>
        <p:spPr>
          <a:xfrm>
            <a:off x="889686" y="1227437"/>
            <a:ext cx="7990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N" sz="2400" dirty="0">
                <a:latin typeface="Palatino" pitchFamily="2" charset="77"/>
                <a:ea typeface="Palatino" pitchFamily="2" charset="77"/>
              </a:rPr>
              <a:t>Learn feature vector representation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N" sz="2400" dirty="0">
                <a:latin typeface="Palatino" pitchFamily="2" charset="77"/>
                <a:ea typeface="Palatino" pitchFamily="2" charset="77"/>
              </a:rPr>
              <a:t>Learn what we can do using feature vectors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N" sz="2400" dirty="0">
                <a:latin typeface="Palatino" pitchFamily="2" charset="77"/>
                <a:ea typeface="Palatino" pitchFamily="2" charset="77"/>
              </a:rPr>
              <a:t>Learn the difference between discriminative models and generative models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N" sz="2200" dirty="0">
                <a:latin typeface="Palatino" pitchFamily="2" charset="77"/>
                <a:ea typeface="Palatino" pitchFamily="2" charset="77"/>
              </a:rPr>
              <a:t>Clustering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N" sz="2200" dirty="0">
                <a:latin typeface="Palatino" pitchFamily="2" charset="77"/>
                <a:ea typeface="Palatino" pitchFamily="2" charset="77"/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97849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7280" y="155991"/>
            <a:ext cx="2192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D17A7395-C213-4131-95F6-54A376DF42CD}"/>
                  </a:ext>
                </a:extLst>
              </p:cNvPr>
              <p:cNvSpPr/>
              <p:nvPr/>
            </p:nvSpPr>
            <p:spPr>
              <a:xfrm>
                <a:off x="666572" y="680597"/>
                <a:ext cx="7134515" cy="2884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Finding the hyperplane</a:t>
                </a:r>
              </a:p>
              <a:p>
                <a:pPr lvl="1">
                  <a:buSzPct val="100000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goal of SVM training is to find a hyperplane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sz="16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=0</m:t>
                    </m:r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that maximizes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2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𝑟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</a:p>
              <a:p>
                <a:pPr lvl="1">
                  <a:buSzPct val="100000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such that </a:t>
                </a:r>
                <a:r>
                  <a:rPr lang="en-US" altLang="zh-CN" sz="16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y=+1/y=-1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resides on different sides of the hyperplane. 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Equivalent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to minimizing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objective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b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D17A7395-C213-4131-95F6-54A376DF4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72" y="680597"/>
                <a:ext cx="7134515" cy="2884444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2D38DA2-7C4E-C841-A18C-399E2A931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E0AD87-E29D-8D44-A463-5906745A4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574" y="2717461"/>
            <a:ext cx="4226076" cy="10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04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7280" y="155991"/>
            <a:ext cx="2192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D17A7395-C213-4131-95F6-54A376DF42CD}"/>
                  </a:ext>
                </a:extLst>
              </p:cNvPr>
              <p:cNvSpPr/>
              <p:nvPr/>
            </p:nvSpPr>
            <p:spPr>
              <a:xfrm>
                <a:off x="666572" y="680597"/>
                <a:ext cx="7134515" cy="2884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Finding the hyperplane</a:t>
                </a:r>
              </a:p>
              <a:p>
                <a:pPr lvl="1">
                  <a:buSzPct val="100000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goal of SVM training is to find a hyperplane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sz="16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=0</m:t>
                    </m:r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that maximizes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2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𝑟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</a:p>
              <a:p>
                <a:pPr lvl="1">
                  <a:buSzPct val="100000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such that </a:t>
                </a:r>
                <a:r>
                  <a:rPr lang="en-US" altLang="zh-CN" sz="16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y=+1/y=-1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resides on different sides of the hyperplane. 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Equivalent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to minimizing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objective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b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D17A7395-C213-4131-95F6-54A376DF4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72" y="680597"/>
                <a:ext cx="7134515" cy="2884444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9E0AD87-E29D-8D44-A463-5906745A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574" y="2717461"/>
            <a:ext cx="4226076" cy="1095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064B17-7F7D-6546-A8A6-9E89140B2EC0}"/>
              </a:ext>
            </a:extLst>
          </p:cNvPr>
          <p:cNvSpPr txBox="1"/>
          <p:nvPr/>
        </p:nvSpPr>
        <p:spPr>
          <a:xfrm>
            <a:off x="741697" y="3878558"/>
            <a:ext cx="705939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Constrained optimization without closed form solution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We will discuss it next week.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8DCE5-DBE6-BF4F-BBC6-755B7BA3DEAB}"/>
              </a:ext>
            </a:extLst>
          </p:cNvPr>
          <p:cNvSpPr/>
          <p:nvPr/>
        </p:nvSpPr>
        <p:spPr>
          <a:xfrm>
            <a:off x="3172408" y="2717461"/>
            <a:ext cx="4314242" cy="10956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11875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76368" y="132908"/>
            <a:ext cx="24257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Test Scenarios</a:t>
            </a:r>
          </a:p>
        </p:txBody>
      </p:sp>
      <p:pic>
        <p:nvPicPr>
          <p:cNvPr id="7" name="图片 6" descr="图形用户界面, 文本, 应用程序&#10;&#10;描述已自动生成">
            <a:extLst>
              <a:ext uri="{FF2B5EF4-FFF2-40B4-BE49-F238E27FC236}">
                <a16:creationId xmlns:a16="http://schemas.microsoft.com/office/drawing/2014/main" id="{371BDBCA-A210-4375-B0C7-94AEC4E42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22" y="1157227"/>
            <a:ext cx="6179556" cy="3409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AAE71D-5F0E-374C-AFFB-3C85E95BB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32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245839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D899C3-6E61-0F4F-B8E5-3948AAAA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5AE3E93-A68E-1847-91D5-4C748B6A4FAE}"/>
              </a:ext>
            </a:extLst>
          </p:cNvPr>
          <p:cNvSpPr/>
          <p:nvPr/>
        </p:nvSpPr>
        <p:spPr>
          <a:xfrm>
            <a:off x="205916" y="155991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Perceptron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9BBC6BBE-64CF-4D46-B705-EC9EB052AFC6}"/>
                  </a:ext>
                </a:extLst>
              </p:cNvPr>
              <p:cNvSpPr/>
              <p:nvPr/>
            </p:nvSpPr>
            <p:spPr>
              <a:xfrm>
                <a:off x="1087516" y="1296401"/>
                <a:ext cx="7089240" cy="2550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Modeling target: scoring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&gt;0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?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Parameterization: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score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x</m:t>
                        </m:r>
                      </m:e>
                    </m:d>
                    <m:r>
                      <a:rPr lang="en-US" altLang="zh-CN" b="0" i="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)+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𝑏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Testing y = SIGN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)+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𝑏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Initialize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randomly, or all zeros</a:t>
                </a: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Make adjustment instance by instance (online learning)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9BBC6BBE-64CF-4D46-B705-EC9EB052A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16" y="1296401"/>
                <a:ext cx="7089240" cy="2550698"/>
              </a:xfrm>
              <a:prstGeom prst="rect">
                <a:avLst/>
              </a:prstGeom>
              <a:blipFill>
                <a:blip r:embed="rId2"/>
                <a:stretch>
                  <a:fillRect l="-537" b="-248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09D1F82-560C-8A4F-9FED-F4FF1C959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67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CBB3484C-A9A4-4A30-B91C-2180FE8C717A}"/>
                  </a:ext>
                </a:extLst>
              </p:cNvPr>
              <p:cNvSpPr/>
              <p:nvPr/>
            </p:nvSpPr>
            <p:spPr>
              <a:xfrm>
                <a:off x="819072" y="564058"/>
                <a:ext cx="7089240" cy="4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Online Learning. ——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gold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instances.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CBB3484C-A9A4-4A30-B91C-2180FE8C7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72" y="564058"/>
                <a:ext cx="7089240" cy="473206"/>
              </a:xfrm>
              <a:prstGeom prst="rect">
                <a:avLst/>
              </a:prstGeom>
              <a:blipFill>
                <a:blip r:embed="rId3"/>
                <a:stretch>
                  <a:fillRect l="-537" b="-184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6AA7D73-1F1D-4E56-85CC-A739DD5EA6CA}"/>
                  </a:ext>
                </a:extLst>
              </p:cNvPr>
              <p:cNvSpPr/>
              <p:nvPr/>
            </p:nvSpPr>
            <p:spPr>
              <a:xfrm>
                <a:off x="869220" y="1181826"/>
                <a:ext cx="7405559" cy="3714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Initialization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: set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to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, b to 0</a:t>
                </a:r>
              </a:p>
              <a:p>
                <a:r>
                  <a:rPr lang="en-US" altLang="zh-CN" b="1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Steps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: 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repeat: 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 calculate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a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current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output</a:t>
                </a:r>
                <a:r>
                  <a:rPr lang="en-US" altLang="zh-CN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𝑧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for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each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input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in the training set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if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the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output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is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different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from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the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gold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: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	Adjust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the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model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parameter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by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b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</a:b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		adding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= +1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		subtracting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= -1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	Adjust b by</a:t>
                </a:r>
                <a:b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</a:b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		adding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1if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= +1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		subtracting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1 if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= -1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until: 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a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certain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iteration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number is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reached.</a:t>
                </a:r>
                <a:endParaRPr lang="zh-CN" altLang="en-US" dirty="0">
                  <a:solidFill>
                    <a:schemeClr val="tx1"/>
                  </a:solidFill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6AA7D73-1F1D-4E56-85CC-A739DD5EA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20" y="1181826"/>
                <a:ext cx="7405559" cy="3714719"/>
              </a:xfrm>
              <a:prstGeom prst="rect">
                <a:avLst/>
              </a:prstGeom>
              <a:blipFill>
                <a:blip r:embed="rId4"/>
                <a:stretch>
                  <a:fillRect l="-685" b="-23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363ED90-9D6E-C247-972D-4DD85C98A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9CBDF9B-672D-C54B-8413-D827F6E86A84}"/>
              </a:ext>
            </a:extLst>
          </p:cNvPr>
          <p:cNvSpPr/>
          <p:nvPr/>
        </p:nvSpPr>
        <p:spPr>
          <a:xfrm>
            <a:off x="205916" y="155991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Perceptron Algorithm</a:t>
            </a:r>
          </a:p>
        </p:txBody>
      </p:sp>
    </p:spTree>
    <p:extLst>
      <p:ext uri="{BB962C8B-B14F-4D97-AF65-F5344CB8AC3E}">
        <p14:creationId xmlns:p14="http://schemas.microsoft.com/office/powerpoint/2010/main" val="1132435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318878" y="155991"/>
            <a:ext cx="2807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 Update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5B820B27-F35C-455F-B0A2-218280AD235C}"/>
              </a:ext>
            </a:extLst>
          </p:cNvPr>
          <p:cNvSpPr/>
          <p:nvPr/>
        </p:nvSpPr>
        <p:spPr>
          <a:xfrm>
            <a:off x="1524641" y="680596"/>
            <a:ext cx="627644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space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ADF1B86-D345-48E6-A6A2-7EA90E087688}"/>
                  </a:ext>
                </a:extLst>
              </p:cNvPr>
              <p:cNvSpPr/>
              <p:nvPr/>
            </p:nvSpPr>
            <p:spPr>
              <a:xfrm>
                <a:off x="1524641" y="3683774"/>
                <a:ext cx="6276446" cy="1322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If the correct training example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falls on the wrong side of the hyperplane, the perceptron update changes the normal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towards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and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changes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by 1.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ADF1B86-D345-48E6-A6A2-7EA90E087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41" y="3683774"/>
                <a:ext cx="6276446" cy="1322029"/>
              </a:xfrm>
              <a:prstGeom prst="rect">
                <a:avLst/>
              </a:prstGeom>
              <a:blipFill>
                <a:blip r:embed="rId2"/>
                <a:stretch>
                  <a:fillRect l="-808" r="-1010" b="-566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4217078-8E64-2F4A-8A71-F4D51BEE8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AC14035B-4E10-EF46-8780-C954C826870F}"/>
              </a:ext>
            </a:extLst>
          </p:cNvPr>
          <p:cNvGrpSpPr/>
          <p:nvPr/>
        </p:nvGrpSpPr>
        <p:grpSpPr>
          <a:xfrm>
            <a:off x="2940545" y="1235677"/>
            <a:ext cx="2586022" cy="2571750"/>
            <a:chOff x="2940545" y="1235677"/>
            <a:chExt cx="2586022" cy="2571750"/>
          </a:xfrm>
        </p:grpSpPr>
        <p:pic>
          <p:nvPicPr>
            <p:cNvPr id="4" name="图片 3" descr="图示&#10;&#10;描述已自动生成">
              <a:extLst>
                <a:ext uri="{FF2B5EF4-FFF2-40B4-BE49-F238E27FC236}">
                  <a16:creationId xmlns:a16="http://schemas.microsoft.com/office/drawing/2014/main" id="{BA8B9B53-7E8B-46B0-8C36-9C9CC55EF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545" y="1235677"/>
              <a:ext cx="2586022" cy="2571750"/>
            </a:xfrm>
            <a:prstGeom prst="rect">
              <a:avLst/>
            </a:prstGeom>
          </p:spPr>
        </p:pic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0393641A-A88E-604E-A3ED-C32B557CDF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1780" y="1740090"/>
              <a:ext cx="2345674" cy="117106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A9525C0C-3F60-6740-A9F4-FBBE800D7852}"/>
                </a:ext>
              </a:extLst>
            </p:cNvPr>
            <p:cNvCxnSpPr>
              <a:cxnSpLocks/>
            </p:cNvCxnSpPr>
            <p:nvPr/>
          </p:nvCxnSpPr>
          <p:spPr>
            <a:xfrm>
              <a:off x="3126057" y="2229111"/>
              <a:ext cx="466716" cy="926934"/>
            </a:xfrm>
            <a:prstGeom prst="line">
              <a:avLst/>
            </a:prstGeom>
            <a:ln w="1270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EC1F0460-6748-234B-B79D-1C34BEC2C3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773" y="2845558"/>
              <a:ext cx="1248770" cy="317311"/>
            </a:xfrm>
            <a:prstGeom prst="line">
              <a:avLst/>
            </a:prstGeom>
            <a:ln w="12700">
              <a:solidFill>
                <a:srgbClr val="0070C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363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62372" y="132908"/>
            <a:ext cx="41569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Numerical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5B820B27-F35C-455F-B0A2-218280AD235C}"/>
                  </a:ext>
                </a:extLst>
              </p:cNvPr>
              <p:cNvSpPr/>
              <p:nvPr/>
            </p:nvSpPr>
            <p:spPr>
              <a:xfrm>
                <a:off x="515655" y="949436"/>
                <a:ext cx="8348427" cy="3396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</a:t>
                </a: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model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𝜔</m:t>
                            </m:r>
                          </m:e>
                        </m:acc>
                        <m: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𝑏</m:t>
                        </m:r>
                      </m:e>
                    </m:d>
                    <m:r>
                      <a:rPr lang="en-US" altLang="zh-CN" sz="195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</m:t>
                    </m:r>
                  </m:oMath>
                </a14:m>
                <a:endParaRPr lang="en-US" altLang="zh-CN" sz="195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current instance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𝜔</m:t>
                            </m:r>
                          </m:e>
                        </m:acc>
                      </m:e>
                      <m:sup>
                        <m:r>
                          <a:rPr lang="en-US" altLang="zh-CN" sz="195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sSubSup>
                      <m:sSubSup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195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95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95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sz="195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sz="195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195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&lt;0</m:t>
                    </m:r>
                  </m:oMath>
                </a14:m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new model becomes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𝜔</m:t>
                            </m:r>
                          </m:e>
                        </m:acc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en-US" altLang="zh-CN" sz="195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95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after the update.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new score is </a:t>
                </a:r>
                <a:br>
                  <a:rPr lang="en-US" altLang="zh-CN" sz="1950" i="1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𝜔</m:t>
                                </m:r>
                              </m:e>
                            </m:acc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𝑣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195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95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95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95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CN" sz="19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sz="19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19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+1=</m:t>
                    </m:r>
                    <m:d>
                      <m:d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  <m: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</m:e>
                    </m:d>
                    <m:r>
                      <a:rPr lang="en-US" altLang="zh-CN" sz="19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𝑣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195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95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95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95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19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+1</m:t>
                    </m:r>
                  </m:oMath>
                </a14:m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which is larger than the old score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𝜔</m:t>
                            </m:r>
                          </m:e>
                        </m:acc>
                      </m:e>
                      <m:sup>
                        <m: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CN" sz="19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sz="19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</m:oMath>
                </a14:m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will be more likely on the positive side of the new hyperplane.</a:t>
                </a:r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5B820B27-F35C-455F-B0A2-218280AD2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55" y="949436"/>
                <a:ext cx="8348427" cy="3396699"/>
              </a:xfrm>
              <a:prstGeom prst="rect">
                <a:avLst/>
              </a:prstGeom>
              <a:blipFill>
                <a:blip r:embed="rId2"/>
                <a:stretch>
                  <a:fillRect l="-608" r="-304" b="-185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D263D2E-C663-AC42-A8AE-2C0CCF523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10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1013130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23709" y="155991"/>
            <a:ext cx="6464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Solutions Towards Multi-class Classification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DA5B845-E433-41EA-82A3-DA550725D297}"/>
              </a:ext>
            </a:extLst>
          </p:cNvPr>
          <p:cNvSpPr/>
          <p:nvPr/>
        </p:nvSpPr>
        <p:spPr>
          <a:xfrm>
            <a:off x="648840" y="1219803"/>
            <a:ext cx="8028240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One-vs-rest approaches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hyperplane separates out a particular class of document from the rest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Pairwise approaches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More principled solutions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One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linear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7A31CC-BA8C-F147-95B9-7D3B090B3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2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78416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23709" y="155991"/>
            <a:ext cx="6464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Solutions Towards Multi-class Classification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DA5B845-E433-41EA-82A3-DA550725D297}"/>
              </a:ext>
            </a:extLst>
          </p:cNvPr>
          <p:cNvSpPr/>
          <p:nvPr/>
        </p:nvSpPr>
        <p:spPr>
          <a:xfrm>
            <a:off x="648840" y="1219803"/>
            <a:ext cx="8028240" cy="2550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One-vs-rest approaches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hyperplane separates out a particular class of document from the rest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Pairwise approaches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More principled solutions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One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linear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Can you cut a vector space into 3 parts?</a:t>
            </a:r>
          </a:p>
        </p:txBody>
      </p:sp>
    </p:spTree>
    <p:extLst>
      <p:ext uri="{BB962C8B-B14F-4D97-AF65-F5344CB8AC3E}">
        <p14:creationId xmlns:p14="http://schemas.microsoft.com/office/powerpoint/2010/main" val="1491348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1658122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15795" y="155991"/>
            <a:ext cx="376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Classification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8A9516-D754-1C49-BD5F-3DA0505A4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84" y="886470"/>
            <a:ext cx="3660314" cy="263822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8F32DE2-7BD3-1245-8352-D9241017C385}"/>
              </a:ext>
            </a:extLst>
          </p:cNvPr>
          <p:cNvSpPr/>
          <p:nvPr/>
        </p:nvSpPr>
        <p:spPr>
          <a:xfrm>
            <a:off x="3728503" y="3741386"/>
            <a:ext cx="5246780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★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●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are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two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documents,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4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</a:t>
            </a:r>
            <a:r>
              <a:rPr lang="zh-CN" altLang="en-US" sz="14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</a:t>
            </a:r>
            <a:r>
              <a:rPr lang="zh-CN" altLang="en-US" sz="14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4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 </a:t>
            </a:r>
            <a:r>
              <a:rPr lang="zh-CN" altLang="en-US" sz="14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4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</a:t>
            </a:r>
            <a:r>
              <a:rPr lang="zh-CN" altLang="en-US" sz="14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are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three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labels.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gold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★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is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4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gold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●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is</a:t>
            </a:r>
            <a:r>
              <a:rPr lang="zh-CN" altLang="en-US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4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</a:t>
            </a:r>
            <a:r>
              <a:rPr lang="en-US" altLang="zh-CN" sz="1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8B49C-5493-BF49-A86F-19824ED4B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CD67312-5C4E-1444-9B84-26491EBE56A1}"/>
              </a:ext>
            </a:extLst>
          </p:cNvPr>
          <p:cNvSpPr/>
          <p:nvPr/>
        </p:nvSpPr>
        <p:spPr>
          <a:xfrm>
            <a:off x="600697" y="1006123"/>
            <a:ext cx="3427239" cy="338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Vector space is separated into correct output and incorrect output subspaces.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ratio between the numbers of positive and negative examples is constantly (1 : |C| - 1).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359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27017" y="155991"/>
            <a:ext cx="3387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Output-based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/>
              <p:nvPr/>
            </p:nvSpPr>
            <p:spPr>
              <a:xfrm>
                <a:off x="1433777" y="859109"/>
                <a:ext cx="6276446" cy="2584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 feature vector :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Input-output feature vector 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NOTE : x – input, c – class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Cartesian product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(count-based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v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 example)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=⟨#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777" y="859109"/>
                <a:ext cx="6276446" cy="2584938"/>
              </a:xfrm>
              <a:prstGeom prst="rect">
                <a:avLst/>
              </a:prstGeom>
              <a:blipFill>
                <a:blip r:embed="rId2"/>
                <a:stretch>
                  <a:fillRect l="-806" b="-48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片包含 形状, 箭头&#10;&#10;描述已自动生成">
            <a:extLst>
              <a:ext uri="{FF2B5EF4-FFF2-40B4-BE49-F238E27FC236}">
                <a16:creationId xmlns:a16="http://schemas.microsoft.com/office/drawing/2014/main" id="{8BB35C7D-5D26-41C3-8575-B2A055D12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80" y="952269"/>
            <a:ext cx="732143" cy="1199309"/>
          </a:xfrm>
          <a:prstGeom prst="rect">
            <a:avLst/>
          </a:prstGeom>
        </p:spPr>
      </p:pic>
      <p:pic>
        <p:nvPicPr>
          <p:cNvPr id="8" name="图片 7" descr="手机屏幕截图&#10;&#10;描述已自动生成">
            <a:extLst>
              <a:ext uri="{FF2B5EF4-FFF2-40B4-BE49-F238E27FC236}">
                <a16:creationId xmlns:a16="http://schemas.microsoft.com/office/drawing/2014/main" id="{DE2E29AE-E276-473A-9414-D7A102093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85" y="3585807"/>
            <a:ext cx="4467030" cy="1181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8FDBE-ED33-6045-8EFE-088F9C03C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02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 dirty="0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DA5B845-E433-41EA-82A3-DA550725D297}"/>
              </a:ext>
            </a:extLst>
          </p:cNvPr>
          <p:cNvSpPr/>
          <p:nvPr/>
        </p:nvSpPr>
        <p:spPr>
          <a:xfrm>
            <a:off x="985908" y="754279"/>
            <a:ext cx="627644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Document: Tim went to Amsterdam to meet Jason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Label: Work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Output-based features:</a:t>
            </a:r>
          </a:p>
        </p:txBody>
      </p:sp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7382B5D1-3CDF-420C-9BAF-900992B5B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22" y="2092283"/>
            <a:ext cx="3818529" cy="1440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E6792C-552E-E74F-AEA1-3A2C2E8B5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9" name="矩形 2">
            <a:extLst>
              <a:ext uri="{FF2B5EF4-FFF2-40B4-BE49-F238E27FC236}">
                <a16:creationId xmlns:a16="http://schemas.microsoft.com/office/drawing/2014/main" id="{8632BB36-C49D-7445-91ED-613435A84175}"/>
              </a:ext>
            </a:extLst>
          </p:cNvPr>
          <p:cNvSpPr/>
          <p:nvPr/>
        </p:nvSpPr>
        <p:spPr>
          <a:xfrm>
            <a:off x="227017" y="155991"/>
            <a:ext cx="3387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Output-based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477EEB-E016-E343-899C-CF5BB33C5618}"/>
                  </a:ext>
                </a:extLst>
              </p:cNvPr>
              <p:cNvSpPr txBox="1"/>
              <p:nvPr/>
            </p:nvSpPr>
            <p:spPr>
              <a:xfrm>
                <a:off x="1328483" y="3881390"/>
                <a:ext cx="4572000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=&lt;0, 0,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⋯, 0, 1, 0, 1, ⋯, 0, </m:t>
                      </m:r>
                    </m:oMath>
                  </m:oMathPara>
                </a14:m>
                <a:endParaRPr lang="en-US" altLang="zh-CN" b="0" dirty="0">
                  <a:latin typeface="Palatino" pitchFamily="2" charset="77"/>
                  <a:ea typeface="Cambria Math" panose="02040503050406030204" pitchFamily="18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477EEB-E016-E343-899C-CF5BB33C5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483" y="3881390"/>
                <a:ext cx="4572000" cy="507831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0B3F6E-A7EC-6C47-A047-EDA37E6589E9}"/>
                  </a:ext>
                </a:extLst>
              </p:cNvPr>
              <p:cNvSpPr txBox="1"/>
              <p:nvPr/>
            </p:nvSpPr>
            <p:spPr>
              <a:xfrm>
                <a:off x="2403786" y="4357355"/>
                <a:ext cx="4572000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0, 0, 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⋯, ⋯, ⋯, 0&gt;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0B3F6E-A7EC-6C47-A047-EDA37E658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786" y="4357355"/>
                <a:ext cx="4572000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316494-129E-684F-91DF-6C9697CB4239}"/>
                  </a:ext>
                </a:extLst>
              </p:cNvPr>
              <p:cNvSpPr txBox="1"/>
              <p:nvPr/>
            </p:nvSpPr>
            <p:spPr>
              <a:xfrm>
                <a:off x="5545494" y="4009203"/>
                <a:ext cx="13033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N" dirty="0"/>
                  <a:t> Work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316494-129E-684F-91DF-6C9697CB4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94" y="4009203"/>
                <a:ext cx="1303370" cy="276999"/>
              </a:xfrm>
              <a:prstGeom prst="rect">
                <a:avLst/>
              </a:prstGeom>
              <a:blipFill>
                <a:blip r:embed="rId6"/>
                <a:stretch>
                  <a:fillRect l="-3846" t="-21739" r="-9615" b="-478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CE0B61-15C3-A94C-AF99-DEECF0A50CA6}"/>
                  </a:ext>
                </a:extLst>
              </p:cNvPr>
              <p:cNvSpPr txBox="1"/>
              <p:nvPr/>
            </p:nvSpPr>
            <p:spPr>
              <a:xfrm>
                <a:off x="5716555" y="4477637"/>
                <a:ext cx="25054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N" dirty="0"/>
                  <a:t> Leisure (all zeros!)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CE0B61-15C3-A94C-AF99-DEECF0A50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555" y="4477637"/>
                <a:ext cx="2505494" cy="276999"/>
              </a:xfrm>
              <a:prstGeom prst="rect">
                <a:avLst/>
              </a:prstGeom>
              <a:blipFill>
                <a:blip r:embed="rId7"/>
                <a:stretch>
                  <a:fillRect l="-2525" t="-21739" r="-4545" b="-478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983344C-A95E-AC41-AC45-7D03325495CA}"/>
              </a:ext>
            </a:extLst>
          </p:cNvPr>
          <p:cNvSpPr txBox="1"/>
          <p:nvPr/>
        </p:nvSpPr>
        <p:spPr>
          <a:xfrm>
            <a:off x="3201382" y="3531757"/>
            <a:ext cx="58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Palatino" pitchFamily="2" charset="77"/>
                <a:ea typeface="Palatino" pitchFamily="2" charset="77"/>
              </a:rPr>
              <a:t>Tim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22536-BD3B-1045-9A73-DD14D6A0883B}"/>
              </a:ext>
            </a:extLst>
          </p:cNvPr>
          <p:cNvSpPr txBox="1"/>
          <p:nvPr/>
        </p:nvSpPr>
        <p:spPr>
          <a:xfrm>
            <a:off x="4860691" y="35120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Palatino" pitchFamily="2" charset="77"/>
                <a:ea typeface="Palatino" pitchFamily="2" charset="77"/>
              </a:rPr>
              <a:t>meet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67E6CC-4C07-434B-A43C-C4361344D810}"/>
              </a:ext>
            </a:extLst>
          </p:cNvPr>
          <p:cNvCxnSpPr>
            <a:cxnSpLocks/>
          </p:cNvCxnSpPr>
          <p:nvPr/>
        </p:nvCxnSpPr>
        <p:spPr>
          <a:xfrm>
            <a:off x="3785388" y="3733686"/>
            <a:ext cx="338743" cy="236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E6AD11-8D43-554D-8FB6-7071C28EC7DD}"/>
              </a:ext>
            </a:extLst>
          </p:cNvPr>
          <p:cNvCxnSpPr>
            <a:cxnSpLocks/>
          </p:cNvCxnSpPr>
          <p:nvPr/>
        </p:nvCxnSpPr>
        <p:spPr>
          <a:xfrm flipH="1">
            <a:off x="4598321" y="3733686"/>
            <a:ext cx="244614" cy="251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4570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34997743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19987" y="184395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SVM</a:t>
            </a:r>
          </a:p>
        </p:txBody>
      </p:sp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1867D4D8-E80E-49F6-9C63-EA8E545DF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1" y="4177990"/>
            <a:ext cx="5071640" cy="965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50095-4BA6-1A4B-94D7-4AFAC8D41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/>
              <p:nvPr/>
            </p:nvSpPr>
            <p:spPr>
              <a:xfrm>
                <a:off x="1591447" y="518549"/>
                <a:ext cx="6276446" cy="3704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Modeling target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s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𝑐𝑜𝑟𝑒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such that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Training samples: 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Derive training instances</a:t>
                </a: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Positive instances: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v</m:t>
                        </m:r>
                      </m:e>
                    </m:acc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16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/>
                  </a:rPr>
                  <a:t>Negative instances</a:t>
                </a:r>
                <a:r>
                  <a:rPr lang="en-US" altLang="zh-CN" sz="16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v</m:t>
                        </m:r>
                      </m:e>
                    </m:acc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1600" b="1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𝒄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𝒄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600" dirty="0">
                  <a:latin typeface="Palatino"/>
                  <a:ea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Training objective: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Test time find the class as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447" y="518549"/>
                <a:ext cx="6276446" cy="3704860"/>
              </a:xfrm>
              <a:prstGeom prst="rect">
                <a:avLst/>
              </a:prstGeom>
              <a:blipFill>
                <a:blip r:embed="rId5"/>
                <a:stretch>
                  <a:fillRect l="-606" b="-136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65040F-E302-8944-BDE9-2C009F7A51C8}"/>
                  </a:ext>
                </a:extLst>
              </p:cNvPr>
              <p:cNvSpPr txBox="1"/>
              <p:nvPr/>
            </p:nvSpPr>
            <p:spPr>
              <a:xfrm>
                <a:off x="2943808" y="1194281"/>
                <a:ext cx="5153608" cy="574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SzPct val="1000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s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𝑐𝑜𝑟𝑒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&lt;0</m:t>
                    </m:r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if incorrect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65040F-E302-8944-BDE9-2C009F7A5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08" y="1194281"/>
                <a:ext cx="5153608" cy="57470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0C18D1-EA9D-7D4C-9BF3-0190A19DAE16}"/>
                  </a:ext>
                </a:extLst>
              </p:cNvPr>
              <p:cNvSpPr txBox="1"/>
              <p:nvPr/>
            </p:nvSpPr>
            <p:spPr>
              <a:xfrm>
                <a:off x="2943808" y="826945"/>
                <a:ext cx="5153608" cy="574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SzPct val="1000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s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𝑐𝑜𝑟𝑒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&gt;0</m:t>
                    </m:r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if correct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0C18D1-EA9D-7D4C-9BF3-0190A19DA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08" y="826945"/>
                <a:ext cx="5153608" cy="57470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9FE2EB24-2EB4-4F71-B66E-777D562EB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48" y="1873492"/>
            <a:ext cx="1743244" cy="3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19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 dirty="0"/>
          </a:p>
        </p:txBody>
      </p:sp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1867D4D8-E80E-49F6-9C63-EA8E545DF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63" y="2860932"/>
            <a:ext cx="5633018" cy="1072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50095-4BA6-1A4B-94D7-4AFAC8D41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EBB0B420-5D4A-AE43-9063-7A8DD9118A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2"/>
          <a:stretch/>
        </p:blipFill>
        <p:spPr>
          <a:xfrm>
            <a:off x="4217346" y="4050007"/>
            <a:ext cx="2346690" cy="519307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6DA5B845-E433-41EA-82A3-DA550725D297}"/>
              </a:ext>
            </a:extLst>
          </p:cNvPr>
          <p:cNvSpPr/>
          <p:nvPr/>
        </p:nvSpPr>
        <p:spPr>
          <a:xfrm>
            <a:off x="1100899" y="1891894"/>
            <a:ext cx="6276446" cy="296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Training examples: 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Training objective: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Test time find the class as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1D7811-17C7-DD4C-869E-88E6E6DF81FE}"/>
                  </a:ext>
                </a:extLst>
              </p:cNvPr>
              <p:cNvSpPr txBox="1"/>
              <p:nvPr/>
            </p:nvSpPr>
            <p:spPr>
              <a:xfrm>
                <a:off x="1100899" y="804790"/>
                <a:ext cx="5844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Modeling target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s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𝑐𝑜𝑟𝑒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such that</a:t>
                </a:r>
                <a:endParaRPr lang="en-C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1D7811-17C7-DD4C-869E-88E6E6DF8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99" y="804790"/>
                <a:ext cx="5844074" cy="369332"/>
              </a:xfrm>
              <a:prstGeom prst="rect">
                <a:avLst/>
              </a:prstGeom>
              <a:blipFill>
                <a:blip r:embed="rId5"/>
                <a:stretch>
                  <a:fillRect l="-651" t="-16667"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9FE2EB24-2EB4-4F71-B66E-777D562EB1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48" y="2031570"/>
            <a:ext cx="1743244" cy="354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24E6DB-70B6-6F47-A2B5-84EB7E1D9B43}"/>
                  </a:ext>
                </a:extLst>
              </p:cNvPr>
              <p:cNvSpPr txBox="1"/>
              <p:nvPr/>
            </p:nvSpPr>
            <p:spPr>
              <a:xfrm>
                <a:off x="2943808" y="1337347"/>
                <a:ext cx="5153608" cy="574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SzPct val="1000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s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𝑐𝑜𝑟𝑒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&lt;0</m:t>
                    </m:r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if incorrect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24E6DB-70B6-6F47-A2B5-84EB7E1D9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08" y="1337347"/>
                <a:ext cx="5153608" cy="574709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7CECBB-8E84-D249-8F52-5B474CB63D67}"/>
                  </a:ext>
                </a:extLst>
              </p:cNvPr>
              <p:cNvSpPr txBox="1"/>
              <p:nvPr/>
            </p:nvSpPr>
            <p:spPr>
              <a:xfrm>
                <a:off x="2943808" y="970011"/>
                <a:ext cx="5153608" cy="574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SzPct val="1000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s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𝑐𝑜𝑟𝑒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&gt;0</m:t>
                    </m:r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if correct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7CECBB-8E84-D249-8F52-5B474CB63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08" y="970011"/>
                <a:ext cx="5153608" cy="57470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2">
            <a:extLst>
              <a:ext uri="{FF2B5EF4-FFF2-40B4-BE49-F238E27FC236}">
                <a16:creationId xmlns:a16="http://schemas.microsoft.com/office/drawing/2014/main" id="{9F25FE0C-294F-C443-A5E2-A6602B7EF4E0}"/>
              </a:ext>
            </a:extLst>
          </p:cNvPr>
          <p:cNvSpPr/>
          <p:nvPr/>
        </p:nvSpPr>
        <p:spPr>
          <a:xfrm>
            <a:off x="219987" y="184395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SVM</a:t>
            </a:r>
          </a:p>
        </p:txBody>
      </p:sp>
    </p:spTree>
    <p:extLst>
      <p:ext uri="{BB962C8B-B14F-4D97-AF65-F5344CB8AC3E}">
        <p14:creationId xmlns:p14="http://schemas.microsoft.com/office/powerpoint/2010/main" val="35601478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 dirty="0"/>
          </a:p>
        </p:txBody>
      </p:sp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1867D4D8-E80E-49F6-9C63-EA8E545DF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63" y="2860932"/>
            <a:ext cx="5633018" cy="1072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50095-4BA6-1A4B-94D7-4AFAC8D41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EBB0B420-5D4A-AE43-9063-7A8DD9118A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2"/>
          <a:stretch/>
        </p:blipFill>
        <p:spPr>
          <a:xfrm>
            <a:off x="4217346" y="4050007"/>
            <a:ext cx="2346690" cy="519307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6DA5B845-E433-41EA-82A3-DA550725D297}"/>
              </a:ext>
            </a:extLst>
          </p:cNvPr>
          <p:cNvSpPr/>
          <p:nvPr/>
        </p:nvSpPr>
        <p:spPr>
          <a:xfrm>
            <a:off x="1100899" y="1891894"/>
            <a:ext cx="6276446" cy="296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Training examples: 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Training objective: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Test time find the class as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1D7811-17C7-DD4C-869E-88E6E6DF81FE}"/>
                  </a:ext>
                </a:extLst>
              </p:cNvPr>
              <p:cNvSpPr txBox="1"/>
              <p:nvPr/>
            </p:nvSpPr>
            <p:spPr>
              <a:xfrm>
                <a:off x="1100899" y="804790"/>
                <a:ext cx="5844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Modeling target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s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𝑐𝑜𝑟𝑒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such that</a:t>
                </a:r>
                <a:endParaRPr lang="en-C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1D7811-17C7-DD4C-869E-88E6E6DF8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99" y="804790"/>
                <a:ext cx="5844074" cy="369332"/>
              </a:xfrm>
              <a:prstGeom prst="rect">
                <a:avLst/>
              </a:prstGeom>
              <a:blipFill>
                <a:blip r:embed="rId5"/>
                <a:stretch>
                  <a:fillRect l="-651" t="-16667"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9FE2EB24-2EB4-4F71-B66E-777D562EB1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48" y="2031570"/>
            <a:ext cx="1743244" cy="354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24E6DB-70B6-6F47-A2B5-84EB7E1D9B43}"/>
                  </a:ext>
                </a:extLst>
              </p:cNvPr>
              <p:cNvSpPr txBox="1"/>
              <p:nvPr/>
            </p:nvSpPr>
            <p:spPr>
              <a:xfrm>
                <a:off x="2943808" y="1337347"/>
                <a:ext cx="5153608" cy="574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SzPct val="1000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s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𝑐𝑜𝑟𝑒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&lt;0</m:t>
                    </m:r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if incorrect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24E6DB-70B6-6F47-A2B5-84EB7E1D9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08" y="1337347"/>
                <a:ext cx="5153608" cy="574709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7CECBB-8E84-D249-8F52-5B474CB63D67}"/>
                  </a:ext>
                </a:extLst>
              </p:cNvPr>
              <p:cNvSpPr txBox="1"/>
              <p:nvPr/>
            </p:nvSpPr>
            <p:spPr>
              <a:xfrm>
                <a:off x="2943808" y="970011"/>
                <a:ext cx="5153608" cy="574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SzPct val="1000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s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𝑐𝑜𝑟𝑒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&gt;0</m:t>
                    </m:r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if correct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7CECBB-8E84-D249-8F52-5B474CB63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08" y="970011"/>
                <a:ext cx="5153608" cy="57470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2">
            <a:extLst>
              <a:ext uri="{FF2B5EF4-FFF2-40B4-BE49-F238E27FC236}">
                <a16:creationId xmlns:a16="http://schemas.microsoft.com/office/drawing/2014/main" id="{9F25FE0C-294F-C443-A5E2-A6602B7EF4E0}"/>
              </a:ext>
            </a:extLst>
          </p:cNvPr>
          <p:cNvSpPr/>
          <p:nvPr/>
        </p:nvSpPr>
        <p:spPr>
          <a:xfrm>
            <a:off x="219987" y="184395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SVM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E6B38F-F22C-284E-B09E-2FAC5354864E}"/>
              </a:ext>
            </a:extLst>
          </p:cNvPr>
          <p:cNvSpPr/>
          <p:nvPr/>
        </p:nvSpPr>
        <p:spPr>
          <a:xfrm>
            <a:off x="2104364" y="3325837"/>
            <a:ext cx="5689808" cy="5747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4CF1CB-34A6-E94A-8EEB-60B93E093534}"/>
              </a:ext>
            </a:extLst>
          </p:cNvPr>
          <p:cNvSpPr txBox="1"/>
          <p:nvPr/>
        </p:nvSpPr>
        <p:spPr>
          <a:xfrm>
            <a:off x="5911084" y="2802617"/>
            <a:ext cx="1801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Too strict?</a:t>
            </a:r>
          </a:p>
        </p:txBody>
      </p:sp>
    </p:spTree>
    <p:extLst>
      <p:ext uri="{BB962C8B-B14F-4D97-AF65-F5344CB8AC3E}">
        <p14:creationId xmlns:p14="http://schemas.microsoft.com/office/powerpoint/2010/main" val="12556576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77255" y="155991"/>
            <a:ext cx="5208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Linear Models as Scoring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/>
              <p:nvPr/>
            </p:nvSpPr>
            <p:spPr>
              <a:xfrm>
                <a:off x="1433777" y="1089486"/>
                <a:ext cx="6276446" cy="2920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In a score perspective: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sz="16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Given a test input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en-US" altLang="zh-CN" sz="16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the model finds the class label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altLang="zh-CN" sz="16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with the 	highest score as the output: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Final form of multi-class SVM training objective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777" y="1089486"/>
                <a:ext cx="6276446" cy="2920030"/>
              </a:xfrm>
              <a:prstGeom prst="rect">
                <a:avLst/>
              </a:prstGeom>
              <a:blipFill>
                <a:blip r:embed="rId3"/>
                <a:stretch>
                  <a:fillRect l="-605" b="-216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图片包含 游戏机, 物体, 钟表&#10;&#10;描述已自动生成">
            <a:extLst>
              <a:ext uri="{FF2B5EF4-FFF2-40B4-BE49-F238E27FC236}">
                <a16:creationId xmlns:a16="http://schemas.microsoft.com/office/drawing/2014/main" id="{A9CC8487-09BA-472F-8F3C-1901E49E8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23" y="1556699"/>
            <a:ext cx="3021567" cy="4593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A2844FE-5A9B-49FA-954F-974D7830B5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93" y="2948631"/>
            <a:ext cx="5149790" cy="519307"/>
          </a:xfrm>
          <a:prstGeom prst="rect">
            <a:avLst/>
          </a:prstGeom>
        </p:spPr>
      </p:pic>
      <p:pic>
        <p:nvPicPr>
          <p:cNvPr id="13" name="图片 12" descr="文本&#10;&#10;描述已自动生成">
            <a:extLst>
              <a:ext uri="{FF2B5EF4-FFF2-40B4-BE49-F238E27FC236}">
                <a16:creationId xmlns:a16="http://schemas.microsoft.com/office/drawing/2014/main" id="{85511D1B-CC1F-433F-BC91-33225BAB2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72" y="4021946"/>
            <a:ext cx="4606879" cy="745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20344-30BA-2449-8A11-D279A5D5D2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9233B3-6EFE-764E-9918-5671E04218CF}"/>
              </a:ext>
            </a:extLst>
          </p:cNvPr>
          <p:cNvSpPr txBox="1"/>
          <p:nvPr/>
        </p:nvSpPr>
        <p:spPr>
          <a:xfrm>
            <a:off x="1433777" y="586783"/>
            <a:ext cx="457200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Test time find the class as</a:t>
            </a:r>
          </a:p>
        </p:txBody>
      </p:sp>
      <p:pic>
        <p:nvPicPr>
          <p:cNvPr id="12" name="图片 10">
            <a:extLst>
              <a:ext uri="{FF2B5EF4-FFF2-40B4-BE49-F238E27FC236}">
                <a16:creationId xmlns:a16="http://schemas.microsoft.com/office/drawing/2014/main" id="{75D86D9C-9C8D-674A-B581-789863B9BC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2"/>
          <a:stretch/>
        </p:blipFill>
        <p:spPr>
          <a:xfrm>
            <a:off x="4523612" y="684985"/>
            <a:ext cx="2346690" cy="5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8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29583616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14131885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AF161-644E-F24F-9A78-4BBDF4DB2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966D91DB-AD37-F84F-9D39-EA11F44ACF43}"/>
              </a:ext>
            </a:extLst>
          </p:cNvPr>
          <p:cNvSpPr/>
          <p:nvPr/>
        </p:nvSpPr>
        <p:spPr>
          <a:xfrm>
            <a:off x="233240" y="155991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5C856CB-21CC-ED41-B847-E0C8DAB27DC2}"/>
                  </a:ext>
                </a:extLst>
              </p:cNvPr>
              <p:cNvSpPr/>
              <p:nvPr/>
            </p:nvSpPr>
            <p:spPr>
              <a:xfrm>
                <a:off x="819072" y="1017968"/>
                <a:ext cx="7089240" cy="352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Modeling target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𝑠𝑐𝑜𝑟𝑒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Testing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𝑠𝑐𝑜𝑟𝑒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</a:p>
              <a:p>
                <a:pPr marL="1171575" lvl="2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initialize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randomly, or all zeros</a:t>
                </a:r>
              </a:p>
              <a:p>
                <a:pPr marL="1171575" lvl="2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make adjustments instance by instance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5C856CB-21CC-ED41-B847-E0C8DAB27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72" y="1017968"/>
                <a:ext cx="7089240" cy="3524170"/>
              </a:xfrm>
              <a:prstGeom prst="rect">
                <a:avLst/>
              </a:prstGeom>
              <a:blipFill>
                <a:blip r:embed="rId4"/>
                <a:stretch>
                  <a:fillRect l="-5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182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966D91DB-AD37-F84F-9D39-EA11F44ACF43}"/>
              </a:ext>
            </a:extLst>
          </p:cNvPr>
          <p:cNvSpPr/>
          <p:nvPr/>
        </p:nvSpPr>
        <p:spPr>
          <a:xfrm>
            <a:off x="233240" y="155991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5C856CB-21CC-ED41-B847-E0C8DAB27DC2}"/>
                  </a:ext>
                </a:extLst>
              </p:cNvPr>
              <p:cNvSpPr/>
              <p:nvPr/>
            </p:nvSpPr>
            <p:spPr>
              <a:xfrm>
                <a:off x="819072" y="1017968"/>
                <a:ext cx="7089240" cy="4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Online Learning. ——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gold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instances.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5C856CB-21CC-ED41-B847-E0C8DAB27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72" y="1017968"/>
                <a:ext cx="7089240" cy="473206"/>
              </a:xfrm>
              <a:prstGeom prst="rect">
                <a:avLst/>
              </a:prstGeom>
              <a:blipFill>
                <a:blip r:embed="rId4"/>
                <a:stretch>
                  <a:fillRect l="-537" b="-1578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2">
                <a:extLst>
                  <a:ext uri="{FF2B5EF4-FFF2-40B4-BE49-F238E27FC236}">
                    <a16:creationId xmlns:a16="http://schemas.microsoft.com/office/drawing/2014/main" id="{50A90A00-94BF-AE4A-B995-64F3A91DB4CE}"/>
                  </a:ext>
                </a:extLst>
              </p:cNvPr>
              <p:cNvSpPr/>
              <p:nvPr/>
            </p:nvSpPr>
            <p:spPr>
              <a:xfrm>
                <a:off x="869220" y="1735495"/>
                <a:ext cx="7405559" cy="24643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Initialization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: set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to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, b to 0</a:t>
                </a:r>
              </a:p>
              <a:p>
                <a:r>
                  <a:rPr lang="en-US" altLang="zh-CN" b="1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Steps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: 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repeat: 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 for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each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input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in the training set calculate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a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current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output</a:t>
                </a:r>
                <a:r>
                  <a:rPr lang="en-US" altLang="zh-CN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𝑧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ea typeface="黑体" panose="02010609060101010101" pitchFamily="49" charset="-122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if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the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output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𝑧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is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different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from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the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gold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𝑐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: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𝑤</m:t>
                        </m:r>
                      </m:e>
                    </m:acc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acc>
                      <m:accPr>
                        <m:chr m:val="⃗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𝑤</m:t>
                        </m:r>
                      </m:e>
                    </m:acc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𝑧</m:t>
                        </m:r>
                      </m:e>
                    </m:d>
                  </m:oMath>
                </a14:m>
                <a:endParaRPr lang="en-US" altLang="zh-CN" dirty="0">
                  <a:solidFill>
                    <a:schemeClr val="tx1"/>
                  </a:solidFill>
                  <a:ea typeface="黑体" panose="02010609060101010101" pitchFamily="49" charset="-122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until: 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a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certain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iteration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number is</a:t>
                </a:r>
                <a:r>
                  <a:rPr lang="zh-CN" altLang="en-US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reached.</a:t>
                </a:r>
                <a:endParaRPr lang="zh-CN" altLang="en-US" dirty="0">
                  <a:solidFill>
                    <a:schemeClr val="tx1"/>
                  </a:solidFill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1" name="矩形 2">
                <a:extLst>
                  <a:ext uri="{FF2B5EF4-FFF2-40B4-BE49-F238E27FC236}">
                    <a16:creationId xmlns:a16="http://schemas.microsoft.com/office/drawing/2014/main" id="{50A90A00-94BF-AE4A-B995-64F3A91DB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20" y="1735495"/>
                <a:ext cx="7405559" cy="2464365"/>
              </a:xfrm>
              <a:prstGeom prst="rect">
                <a:avLst/>
              </a:prstGeom>
              <a:blipFill>
                <a:blip r:embed="rId5"/>
                <a:stretch>
                  <a:fillRect l="-685" b="-102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5673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AF161-644E-F24F-9A78-4BBDF4DB2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D110F0FD-CB46-744F-94AB-1F1A4AA7BC98}"/>
                  </a:ext>
                </a:extLst>
              </p:cNvPr>
              <p:cNvSpPr/>
              <p:nvPr/>
            </p:nvSpPr>
            <p:spPr>
              <a:xfrm>
                <a:off x="453524" y="954040"/>
                <a:ext cx="8763990" cy="3084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model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current instance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has</a:t>
                </a:r>
                <a:r>
                  <a:rPr lang="en-US" altLang="zh-CN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zh-CN" altLang="en-US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&gt;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zh-CN" altLang="en-US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parameters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become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zh-CN" altLang="en-US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zh-CN" altLang="en-US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after the update.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new score difference</a:t>
                </a:r>
                <a:b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</a:b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𝜔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𝑣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𝜔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∙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𝑣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=</a:t>
                </a:r>
                <a:r>
                  <a:rPr lang="en-US" altLang="zh-CN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&lt;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More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likely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being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correct.</a:t>
                </a:r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D110F0FD-CB46-744F-94AB-1F1A4AA7B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24" y="954040"/>
                <a:ext cx="8763990" cy="3084499"/>
              </a:xfrm>
              <a:prstGeom prst="rect">
                <a:avLst/>
              </a:prstGeom>
              <a:blipFill>
                <a:blip r:embed="rId4"/>
                <a:stretch>
                  <a:fillRect l="-434" b="-246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C4F0E20D-68C0-F646-9644-C6E45A424AC9}"/>
              </a:ext>
            </a:extLst>
          </p:cNvPr>
          <p:cNvSpPr/>
          <p:nvPr/>
        </p:nvSpPr>
        <p:spPr>
          <a:xfrm>
            <a:off x="233240" y="155991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Perceptron</a:t>
            </a:r>
          </a:p>
        </p:txBody>
      </p:sp>
    </p:spTree>
    <p:extLst>
      <p:ext uri="{BB962C8B-B14F-4D97-AF65-F5344CB8AC3E}">
        <p14:creationId xmlns:p14="http://schemas.microsoft.com/office/powerpoint/2010/main" val="16300220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19255279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13334" y="155991"/>
            <a:ext cx="4358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Models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367CD77A-E0A6-094B-80D0-85A437777381}"/>
              </a:ext>
            </a:extLst>
          </p:cNvPr>
          <p:cNvSpPr/>
          <p:nvPr/>
        </p:nvSpPr>
        <p:spPr>
          <a:xfrm>
            <a:off x="676327" y="1207718"/>
            <a:ext cx="7957210" cy="338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Both SVM and perceptron are discriminative models</a:t>
            </a:r>
            <a:b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They work by differentiating positive examples and negative examples,</a:t>
            </a:r>
            <a:b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(for binary classification y=+1/y=-1; for multi-class classification c)</a:t>
            </a:r>
            <a:b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assigning higher scores to positive examples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Naïve Bayes is a generative model, calculating joint probabilities of inputs and outputs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All the three models are linear models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58D4C-6787-9444-847A-188605A04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993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/>
              <p:nvPr/>
            </p:nvSpPr>
            <p:spPr>
              <a:xfrm>
                <a:off x="1626539" y="3963968"/>
                <a:ext cx="5481692" cy="342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𝑠𝑝𝑜𝑟𝑡𝑠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𝑠𝑝𝑜𝑟𝑡𝑠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39" y="3963968"/>
                <a:ext cx="5481692" cy="342530"/>
              </a:xfrm>
              <a:prstGeom prst="rect">
                <a:avLst/>
              </a:prstGeom>
              <a:blipFill>
                <a:blip r:embed="rId2"/>
                <a:stretch>
                  <a:fillRect l="-1157" t="-25926" b="-296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/>
              <p:nvPr/>
            </p:nvSpPr>
            <p:spPr>
              <a:xfrm>
                <a:off x="1626539" y="1950173"/>
                <a:ext cx="992003" cy="1097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39" y="1950173"/>
                <a:ext cx="992003" cy="1097929"/>
              </a:xfrm>
              <a:prstGeom prst="rect">
                <a:avLst/>
              </a:prstGeom>
              <a:blipFill>
                <a:blip r:embed="rId3"/>
                <a:stretch>
                  <a:fillRect l="-7595" b="-22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/>
              <p:nvPr/>
            </p:nvSpPr>
            <p:spPr>
              <a:xfrm>
                <a:off x="4173820" y="1653039"/>
                <a:ext cx="3312830" cy="1692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𝑔𝑜𝑎𝑙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𝑓𝑎𝑛𝑠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𝑠𝑡𝑜𝑐𝑘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𝑙𝑜𝑎𝑛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eqArr>
                            </m:e>
                            <m:e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CEO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𝑠𝑝𝑜𝑟𝑡𝑠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20" y="1653039"/>
                <a:ext cx="3312830" cy="1692195"/>
              </a:xfrm>
              <a:prstGeom prst="rect">
                <a:avLst/>
              </a:prstGeom>
              <a:blipFill>
                <a:blip r:embed="rId4"/>
                <a:stretch>
                  <a:fillRect l="-1145" t="-2239" b="-52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/>
              <p:nvPr/>
            </p:nvSpPr>
            <p:spPr>
              <a:xfrm>
                <a:off x="1626539" y="3426386"/>
                <a:ext cx="1541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b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goal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39" y="3426386"/>
                <a:ext cx="1541128" cy="369332"/>
              </a:xfrm>
              <a:prstGeom prst="rect">
                <a:avLst/>
              </a:prstGeom>
              <a:blipFill>
                <a:blip r:embed="rId5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597C40E-C4A3-C249-9D5E-D9B09C587CB3}"/>
              </a:ext>
            </a:extLst>
          </p:cNvPr>
          <p:cNvSpPr txBox="1"/>
          <p:nvPr/>
        </p:nvSpPr>
        <p:spPr>
          <a:xfrm>
            <a:off x="891892" y="966070"/>
            <a:ext cx="5802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>
                <a:latin typeface="Palatino" pitchFamily="2" charset="77"/>
                <a:ea typeface="Palatino" pitchFamily="2" charset="77"/>
              </a:rPr>
              <a:t>Parameters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are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the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key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to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control the</a:t>
            </a:r>
            <a:r>
              <a:rPr lang="zh-CN" altLang="en-US" sz="20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</a:rPr>
              <a:t>separator.</a:t>
            </a:r>
            <a:endParaRPr lang="en-CN" sz="20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矩形 2">
            <a:extLst>
              <a:ext uri="{FF2B5EF4-FFF2-40B4-BE49-F238E27FC236}">
                <a16:creationId xmlns:a16="http://schemas.microsoft.com/office/drawing/2014/main" id="{C76842EC-0C46-684A-A66A-52918A415F63}"/>
              </a:ext>
            </a:extLst>
          </p:cNvPr>
          <p:cNvSpPr/>
          <p:nvPr/>
        </p:nvSpPr>
        <p:spPr>
          <a:xfrm>
            <a:off x="248005" y="155991"/>
            <a:ext cx="4806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 vs.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6595324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67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E2C043A3-08D6-4FB7-A431-9C35CF869EC0}"/>
              </a:ext>
            </a:extLst>
          </p:cNvPr>
          <p:cNvSpPr/>
          <p:nvPr/>
        </p:nvSpPr>
        <p:spPr>
          <a:xfrm>
            <a:off x="245900" y="125214"/>
            <a:ext cx="5402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Naïve Bayes has a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/>
              <p:nvPr/>
            </p:nvSpPr>
            <p:spPr>
              <a:xfrm>
                <a:off x="2851112" y="3895698"/>
                <a:ext cx="3441776" cy="342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𝑠𝑝𝑜𝑟𝑡𝑠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12" y="3895698"/>
                <a:ext cx="3441776" cy="342530"/>
              </a:xfrm>
              <a:prstGeom prst="rect">
                <a:avLst/>
              </a:prstGeom>
              <a:blipFill>
                <a:blip r:embed="rId2"/>
                <a:stretch>
                  <a:fillRect l="-1838" t="-21429" r="-735" b="-2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/>
              <p:nvPr/>
            </p:nvSpPr>
            <p:spPr>
              <a:xfrm>
                <a:off x="1576677" y="1367461"/>
                <a:ext cx="993605" cy="1388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677" y="1367461"/>
                <a:ext cx="993605" cy="1388201"/>
              </a:xfrm>
              <a:prstGeom prst="rect">
                <a:avLst/>
              </a:prstGeom>
              <a:blipFill>
                <a:blip r:embed="rId3"/>
                <a:stretch>
                  <a:fillRect l="-5063" b="-90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/>
              <p:nvPr/>
            </p:nvSpPr>
            <p:spPr>
              <a:xfrm>
                <a:off x="4168102" y="1116990"/>
                <a:ext cx="3311227" cy="1995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eqArr>
                                    <m:eqArr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func>
                                        <m:funcPr>
                                          <m:ctrlPr>
                                            <a:rPr lang="zh-CN" alt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𝑠𝑝𝑜𝑟𝑡𝑠</m:t>
                                          </m:r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𝑔𝑜𝑎𝑙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altLang="zh-CN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𝑠𝑝𝑜𝑟𝑡𝑠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</m:e>
                                  </m:eqArr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𝑓𝑎𝑛𝑠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𝑠𝑡𝑜𝑐𝑘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𝑙𝑜𝑎𝑛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eqArr>
                            </m:e>
                            <m:e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CEO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𝑠𝑝𝑜𝑟𝑡𝑠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02" y="1116990"/>
                <a:ext cx="3311227" cy="1995739"/>
              </a:xfrm>
              <a:prstGeom prst="rect">
                <a:avLst/>
              </a:prstGeom>
              <a:blipFill>
                <a:blip r:embed="rId4"/>
                <a:stretch>
                  <a:fillRect l="-1149" b="-44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/>
              <p:nvPr/>
            </p:nvSpPr>
            <p:spPr>
              <a:xfrm>
                <a:off x="1552397" y="3141014"/>
                <a:ext cx="2178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b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goal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altLang="zh-CN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1</a:t>
                </a:r>
                <a:r>
                  <a:rPr lang="zh-CN" altLang="en-US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97" y="3141014"/>
                <a:ext cx="2178289" cy="369332"/>
              </a:xfrm>
              <a:prstGeom prst="rect">
                <a:avLst/>
              </a:prstGeom>
              <a:blipFill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61B5C5A-2263-914D-B71B-A2C3CBFFB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666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68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E2C043A3-08D6-4FB7-A431-9C35CF869EC0}"/>
              </a:ext>
            </a:extLst>
          </p:cNvPr>
          <p:cNvSpPr/>
          <p:nvPr/>
        </p:nvSpPr>
        <p:spPr>
          <a:xfrm>
            <a:off x="148081" y="155991"/>
            <a:ext cx="6524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Adding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 to SVM and Perceptron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1B5C5A-2263-914D-B71B-A2C3CBFFB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73B2D3-C5F0-E848-8A2B-855BA2ABC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532" y="1943063"/>
            <a:ext cx="4638092" cy="20969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996F46-563C-BA41-B849-0E1C05973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877" y="1215777"/>
            <a:ext cx="2501123" cy="4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655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69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E2C043A3-08D6-4FB7-A431-9C35CF869EC0}"/>
              </a:ext>
            </a:extLst>
          </p:cNvPr>
          <p:cNvSpPr/>
          <p:nvPr/>
        </p:nvSpPr>
        <p:spPr>
          <a:xfrm>
            <a:off x="148081" y="155991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Naïve Bayes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1B5C5A-2263-914D-B71B-A2C3CBFFB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73B2D3-C5F0-E848-8A2B-855BA2ABC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39" y="1835481"/>
            <a:ext cx="3420536" cy="1546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996F46-563C-BA41-B849-0E1C05973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06" y="1337461"/>
            <a:ext cx="1882559" cy="370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E7F96-7F5F-E447-B4C1-17AD12F54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534" y="1707800"/>
            <a:ext cx="5512547" cy="174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23A4DAC-9845-F149-1221-10132180B31C}"/>
                  </a:ext>
                </a:extLst>
              </p:cNvPr>
              <p:cNvSpPr txBox="1"/>
              <p:nvPr/>
            </p:nvSpPr>
            <p:spPr>
              <a:xfrm>
                <a:off x="1855332" y="3893961"/>
                <a:ext cx="4100738" cy="512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23A4DAC-9845-F149-1221-10132180B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32" y="3893961"/>
                <a:ext cx="4100738" cy="512063"/>
              </a:xfrm>
              <a:prstGeom prst="rect">
                <a:avLst/>
              </a:prstGeom>
              <a:blipFill>
                <a:blip r:embed="rId6"/>
                <a:stretch>
                  <a:fillRect l="-1543" t="-195238" r="-1852" b="-27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42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21069" y="201513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Review Naïve 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04E0E4-C9E2-40FF-B97D-56E8C777A2F7}"/>
                  </a:ext>
                </a:extLst>
              </p:cNvPr>
              <p:cNvSpPr txBox="1"/>
              <p:nvPr/>
            </p:nvSpPr>
            <p:spPr>
              <a:xfrm>
                <a:off x="1915886" y="1054256"/>
                <a:ext cx="2824363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·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04E0E4-C9E2-40FF-B97D-56E8C777A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054256"/>
                <a:ext cx="2824363" cy="672172"/>
              </a:xfrm>
              <a:prstGeom prst="rect">
                <a:avLst/>
              </a:prstGeom>
              <a:blipFill>
                <a:blip r:embed="rId3"/>
                <a:stretch>
                  <a:fillRect t="-149057" r="-893" b="-2037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6B3DD5C-142F-40DB-8AC5-05CBEDE9B881}"/>
                  </a:ext>
                </a:extLst>
              </p:cNvPr>
              <p:cNvSpPr txBox="1"/>
              <p:nvPr/>
            </p:nvSpPr>
            <p:spPr>
              <a:xfrm>
                <a:off x="1855332" y="1886258"/>
                <a:ext cx="4100738" cy="512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6B3DD5C-142F-40DB-8AC5-05CBEDE9B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32" y="1886258"/>
                <a:ext cx="4100738" cy="512063"/>
              </a:xfrm>
              <a:prstGeom prst="rect">
                <a:avLst/>
              </a:prstGeom>
              <a:blipFill>
                <a:blip r:embed="rId4"/>
                <a:stretch>
                  <a:fillRect l="-1543" t="-200000" r="-1852" b="-2829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B82CDD1-B7AE-5842-BBD4-290DEFE1C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92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70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81808" y="155991"/>
            <a:ext cx="6383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Model vs. Generative Model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/>
              <p:nvPr/>
            </p:nvSpPr>
            <p:spPr>
              <a:xfrm>
                <a:off x="228002" y="2154240"/>
                <a:ext cx="8530957" cy="2613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Parameter types P(c), P(</a:t>
                </a:r>
                <a:r>
                  <a:rPr lang="en-US" altLang="zh-CN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w|c</a:t>
                </a: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 and parameter instances P(sports), P(</a:t>
                </a:r>
                <a:r>
                  <a:rPr lang="en-US" altLang="zh-CN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goal|sports</a:t>
                </a: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Feature vectors are assembly of parameter instances. But we can add more parameter types into our feature vectors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>
                        <a:latin typeface="Palatino"/>
                        <a:ea typeface="Palatino" pitchFamily="2" charset="77"/>
                        <a:cs typeface="Calibri Light" panose="020F0302020204030204" pitchFamily="34" charset="0"/>
                      </a:rPr>
                      <m:t>	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,…,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𝑉</m:t>
                                </m:r>
                              </m:e>
                            </m:d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⇒ </m:t>
                    </m:r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…,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𝐶</m:t>
                                </m:r>
                              </m:e>
                            </m:d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,…,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𝑉</m:t>
                                </m:r>
                              </m:e>
                            </m:d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Advantage of discriminative models: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using overlapping features, such as word and bigram 	features.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2" y="2154240"/>
                <a:ext cx="8530957" cy="2613023"/>
              </a:xfrm>
              <a:prstGeom prst="rect">
                <a:avLst/>
              </a:prstGeom>
              <a:blipFill>
                <a:blip r:embed="rId3"/>
                <a:stretch>
                  <a:fillRect l="-446" b="-241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D951D0B2-12D9-4F99-92AD-42C0C6E8D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12" y="952630"/>
            <a:ext cx="3928938" cy="1128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3821F-78AA-F840-A488-85C075891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479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71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300243" y="138841"/>
            <a:ext cx="27526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7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Bigram</a:t>
            </a:r>
            <a:r>
              <a:rPr lang="it-IT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it-IT" altLang="zh-CN" sz="27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Features</a:t>
            </a:r>
            <a:endParaRPr lang="en-US" altLang="zh-CN" sz="27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DA5B845-E433-41EA-82A3-DA550725D297}"/>
              </a:ext>
            </a:extLst>
          </p:cNvPr>
          <p:cNvSpPr/>
          <p:nvPr/>
        </p:nvSpPr>
        <p:spPr>
          <a:xfrm>
            <a:off x="785616" y="3301049"/>
            <a:ext cx="7661697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Bigram features are useful for text classification, they offer more specific information about text classes.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Bigrams are sparser making the feature vector longer and more sparse.</a:t>
            </a: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2D52DABA-E2EB-409D-807D-65A2F0AA2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74" y="949369"/>
            <a:ext cx="4196279" cy="2189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97EBD-E279-4842-87DA-B6A76E6A5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46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72</a:t>
            </a:fld>
            <a:endParaRPr lang="zh-CN" altLang="en-US" dirty="0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DA5B845-E433-41EA-82A3-DA550725D297}"/>
              </a:ext>
            </a:extLst>
          </p:cNvPr>
          <p:cNvSpPr/>
          <p:nvPr/>
        </p:nvSpPr>
        <p:spPr>
          <a:xfrm>
            <a:off x="1529524" y="1217203"/>
            <a:ext cx="6328684" cy="82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165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As in the example from textbook, with bigram features, the feature vector for the sentence “Tim bought a book" in Table 3.1 is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8596B62-7352-4448-9708-677287ADA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91" y="820443"/>
            <a:ext cx="4125007" cy="349966"/>
          </a:xfrm>
          <a:prstGeom prst="rect">
            <a:avLst/>
          </a:prstGeom>
        </p:spPr>
      </p:pic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3552AC60-C47E-4C7E-889B-8ACF90789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24" y="2036030"/>
            <a:ext cx="5420416" cy="2470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91B33-703F-C74C-BAA4-EB30AC630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B2463C9C-01F2-7443-9063-CC168CC8FA22}"/>
              </a:ext>
            </a:extLst>
          </p:cNvPr>
          <p:cNvSpPr/>
          <p:nvPr/>
        </p:nvSpPr>
        <p:spPr>
          <a:xfrm>
            <a:off x="300243" y="138841"/>
            <a:ext cx="27526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7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Bigram</a:t>
            </a:r>
            <a:r>
              <a:rPr lang="it-IT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it-IT" altLang="zh-CN" sz="27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Features</a:t>
            </a:r>
            <a:endParaRPr lang="en-US" altLang="zh-CN" sz="27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021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73</a:t>
            </a:fld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91B33-703F-C74C-BAA4-EB30AC630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BB137D-AA95-B942-9C29-E86F1D717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690" y="1106261"/>
            <a:ext cx="4868506" cy="3156922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980D9356-BFBB-4D43-BB9A-3B346C1B884F}"/>
              </a:ext>
            </a:extLst>
          </p:cNvPr>
          <p:cNvSpPr/>
          <p:nvPr/>
        </p:nvSpPr>
        <p:spPr>
          <a:xfrm>
            <a:off x="300243" y="138841"/>
            <a:ext cx="27526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7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Bigram</a:t>
            </a:r>
            <a:r>
              <a:rPr lang="it-IT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it-IT" altLang="zh-CN" sz="27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Features</a:t>
            </a:r>
            <a:endParaRPr lang="en-US" altLang="zh-CN" sz="27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599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74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92043" y="174970"/>
            <a:ext cx="54182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</a:t>
            </a:r>
            <a:r>
              <a:rPr lang="zh-CN" altLang="en-US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Templates</a:t>
            </a:r>
            <a:r>
              <a:rPr lang="zh-CN" altLang="en-US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Instances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367CD77A-E0A6-094B-80D0-85A437777381}"/>
              </a:ext>
            </a:extLst>
          </p:cNvPr>
          <p:cNvSpPr/>
          <p:nvPr/>
        </p:nvSpPr>
        <p:spPr>
          <a:xfrm>
            <a:off x="758890" y="1088651"/>
            <a:ext cx="7756460" cy="296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extraction: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	A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process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of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matching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templates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output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structures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	instantiating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them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into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instances.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templates: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similar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parameter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type;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in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examples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above,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there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are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three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templates,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namely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c,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 err="1">
                <a:latin typeface="Palatino"/>
                <a:ea typeface="Palatino" pitchFamily="2" charset="77"/>
                <a:cs typeface="Calibri Light" panose="020F0302020204030204" pitchFamily="34" charset="0"/>
              </a:rPr>
              <a:t>wc</a:t>
            </a:r>
            <a:r>
              <a:rPr lang="zh-CN" altLang="en-US" baseline="-250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w</a:t>
            </a:r>
            <a:r>
              <a:rPr lang="en-US" altLang="zh-CN" baseline="-250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i-1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w</a:t>
            </a:r>
            <a:r>
              <a:rPr lang="en-US" altLang="zh-CN" baseline="-250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instances: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similar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parameter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instance;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e.g.,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Work, </a:t>
            </a:r>
            <a:r>
              <a:rPr lang="en-US" altLang="zh-CN" dirty="0" err="1">
                <a:latin typeface="Palatino"/>
                <a:ea typeface="Palatino" pitchFamily="2" charset="77"/>
                <a:cs typeface="Calibri Light" panose="020F0302020204030204" pitchFamily="34" charset="0"/>
              </a:rPr>
              <a:t>Jason|Work</a:t>
            </a:r>
            <a:endParaRPr lang="en-US" altLang="zh-CN" baseline="-250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58D4C-6787-9444-847A-188605A04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2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75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29491391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/>
              <p:nvPr/>
            </p:nvSpPr>
            <p:spPr>
              <a:xfrm>
                <a:off x="1407658" y="823643"/>
                <a:ext cx="6328684" cy="1018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 general form of a linear model :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Given an input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en-US" altLang="zh-CN" sz="21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its score is computed by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58" y="823643"/>
                <a:ext cx="6328684" cy="1018677"/>
              </a:xfrm>
              <a:prstGeom prst="rect">
                <a:avLst/>
              </a:prstGeom>
              <a:blipFill>
                <a:blip r:embed="rId2"/>
                <a:stretch>
                  <a:fillRect l="-1000" b="-111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片包含 游戏机, 物体, 钟表, 仪表&#10;&#10;描述已自动生成">
            <a:extLst>
              <a:ext uri="{FF2B5EF4-FFF2-40B4-BE49-F238E27FC236}">
                <a16:creationId xmlns:a16="http://schemas.microsoft.com/office/drawing/2014/main" id="{E29D3C4A-EF5E-4594-A274-126F64602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46" y="2694476"/>
            <a:ext cx="2949126" cy="625790"/>
          </a:xfrm>
          <a:prstGeom prst="rect">
            <a:avLst/>
          </a:prstGeom>
        </p:spPr>
      </p:pic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C26E61CB-D85D-4F27-9305-2F3FBA861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81" y="2261832"/>
            <a:ext cx="782890" cy="601725"/>
          </a:xfrm>
          <a:prstGeom prst="rect">
            <a:avLst/>
          </a:prstGeom>
        </p:spPr>
      </p:pic>
      <p:pic>
        <p:nvPicPr>
          <p:cNvPr id="13" name="图片 12" descr="图标&#10;&#10;描述已自动生成">
            <a:extLst>
              <a:ext uri="{FF2B5EF4-FFF2-40B4-BE49-F238E27FC236}">
                <a16:creationId xmlns:a16="http://schemas.microsoft.com/office/drawing/2014/main" id="{169FDF9E-9D66-4CC8-A650-E8DA63EDC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35" y="3218422"/>
            <a:ext cx="731129" cy="478793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C4087BF1-02CE-4541-86D7-F73C6F6F420F}"/>
              </a:ext>
            </a:extLst>
          </p:cNvPr>
          <p:cNvSpPr/>
          <p:nvPr/>
        </p:nvSpPr>
        <p:spPr>
          <a:xfrm>
            <a:off x="3055084" y="1845415"/>
            <a:ext cx="4126042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Parameter vector (weight vector)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235E1D37-8122-4801-9CA1-36E0B7A2B38D}"/>
              </a:ext>
            </a:extLst>
          </p:cNvPr>
          <p:cNvSpPr/>
          <p:nvPr/>
        </p:nvSpPr>
        <p:spPr>
          <a:xfrm>
            <a:off x="4646070" y="3607609"/>
            <a:ext cx="4178681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 vector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E818D4-70AD-9A42-A9C0-35566451C5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5FA8E362-5B7A-FF41-929C-964797CECCBE}"/>
              </a:ext>
            </a:extLst>
          </p:cNvPr>
          <p:cNvSpPr/>
          <p:nvPr/>
        </p:nvSpPr>
        <p:spPr>
          <a:xfrm>
            <a:off x="192562" y="150181"/>
            <a:ext cx="5725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Dot-product Form of Linear Models</a:t>
            </a:r>
          </a:p>
        </p:txBody>
      </p:sp>
    </p:spTree>
    <p:extLst>
      <p:ext uri="{BB962C8B-B14F-4D97-AF65-F5344CB8AC3E}">
        <p14:creationId xmlns:p14="http://schemas.microsoft.com/office/powerpoint/2010/main" val="32287443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/>
              <p:nvPr/>
            </p:nvSpPr>
            <p:spPr>
              <a:xfrm>
                <a:off x="1407658" y="823643"/>
                <a:ext cx="6328684" cy="1018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 general form of a linear model :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Given an input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en-US" altLang="zh-CN" sz="21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its score is computed by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58" y="823643"/>
                <a:ext cx="6328684" cy="1018677"/>
              </a:xfrm>
              <a:prstGeom prst="rect">
                <a:avLst/>
              </a:prstGeom>
              <a:blipFill>
                <a:blip r:embed="rId2"/>
                <a:stretch>
                  <a:fillRect l="-1000" b="-111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片包含 游戏机, 物体, 钟表, 仪表&#10;&#10;描述已自动生成">
            <a:extLst>
              <a:ext uri="{FF2B5EF4-FFF2-40B4-BE49-F238E27FC236}">
                <a16:creationId xmlns:a16="http://schemas.microsoft.com/office/drawing/2014/main" id="{E29D3C4A-EF5E-4594-A274-126F64602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46" y="2694476"/>
            <a:ext cx="2949126" cy="625790"/>
          </a:xfrm>
          <a:prstGeom prst="rect">
            <a:avLst/>
          </a:prstGeom>
        </p:spPr>
      </p:pic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C26E61CB-D85D-4F27-9305-2F3FBA861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81" y="2261832"/>
            <a:ext cx="782890" cy="601725"/>
          </a:xfrm>
          <a:prstGeom prst="rect">
            <a:avLst/>
          </a:prstGeom>
        </p:spPr>
      </p:pic>
      <p:pic>
        <p:nvPicPr>
          <p:cNvPr id="13" name="图片 12" descr="图标&#10;&#10;描述已自动生成">
            <a:extLst>
              <a:ext uri="{FF2B5EF4-FFF2-40B4-BE49-F238E27FC236}">
                <a16:creationId xmlns:a16="http://schemas.microsoft.com/office/drawing/2014/main" id="{169FDF9E-9D66-4CC8-A650-E8DA63EDC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35" y="3218422"/>
            <a:ext cx="731129" cy="478793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C4087BF1-02CE-4541-86D7-F73C6F6F420F}"/>
              </a:ext>
            </a:extLst>
          </p:cNvPr>
          <p:cNvSpPr/>
          <p:nvPr/>
        </p:nvSpPr>
        <p:spPr>
          <a:xfrm>
            <a:off x="3055084" y="1845415"/>
            <a:ext cx="4126042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Parameter vector (weight vector)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235E1D37-8122-4801-9CA1-36E0B7A2B38D}"/>
              </a:ext>
            </a:extLst>
          </p:cNvPr>
          <p:cNvSpPr/>
          <p:nvPr/>
        </p:nvSpPr>
        <p:spPr>
          <a:xfrm>
            <a:off x="4646070" y="3607609"/>
            <a:ext cx="4178681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85BA47B-9848-F443-A60E-2B3C06DA78C1}"/>
                  </a:ext>
                </a:extLst>
              </p:cNvPr>
              <p:cNvSpPr/>
              <p:nvPr/>
            </p:nvSpPr>
            <p:spPr>
              <a:xfrm>
                <a:off x="1407658" y="4102216"/>
                <a:ext cx="6527580" cy="559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Effectively</a:t>
                </a:r>
                <a:r>
                  <a:rPr lang="zh-CN" altLang="en-US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same</a:t>
                </a:r>
                <a:r>
                  <a:rPr lang="zh-CN" altLang="en-US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as</a:t>
                </a:r>
                <a:r>
                  <a:rPr lang="zh-CN" altLang="en-US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having</a:t>
                </a:r>
                <a:r>
                  <a:rPr lang="zh-CN" altLang="en-US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zh-CN" altLang="en-US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</m:t>
                    </m:r>
                  </m:oMath>
                </a14:m>
                <a:endParaRPr lang="en-US" altLang="zh-CN" sz="20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85BA47B-9848-F443-A60E-2B3C06DA7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58" y="4102216"/>
                <a:ext cx="6527580" cy="559192"/>
              </a:xfrm>
              <a:prstGeom prst="rect">
                <a:avLst/>
              </a:prstGeom>
              <a:blipFill>
                <a:blip r:embed="rId7"/>
                <a:stretch>
                  <a:fillRect l="-777" b="-1777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2">
            <a:extLst>
              <a:ext uri="{FF2B5EF4-FFF2-40B4-BE49-F238E27FC236}">
                <a16:creationId xmlns:a16="http://schemas.microsoft.com/office/drawing/2014/main" id="{5FA8E362-5B7A-FF41-929C-964797CECCBE}"/>
              </a:ext>
            </a:extLst>
          </p:cNvPr>
          <p:cNvSpPr/>
          <p:nvPr/>
        </p:nvSpPr>
        <p:spPr>
          <a:xfrm>
            <a:off x="192562" y="150181"/>
            <a:ext cx="5725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Dot-product Form of Linear Models</a:t>
            </a:r>
          </a:p>
        </p:txBody>
      </p:sp>
    </p:spTree>
    <p:extLst>
      <p:ext uri="{BB962C8B-B14F-4D97-AF65-F5344CB8AC3E}">
        <p14:creationId xmlns:p14="http://schemas.microsoft.com/office/powerpoint/2010/main" val="14466335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78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19303372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79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73136" y="155991"/>
            <a:ext cx="504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Separability and Generalizability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DA5B845-E433-41EA-82A3-DA550725D297}"/>
              </a:ext>
            </a:extLst>
          </p:cNvPr>
          <p:cNvSpPr/>
          <p:nvPr/>
        </p:nvSpPr>
        <p:spPr>
          <a:xfrm>
            <a:off x="645614" y="814078"/>
            <a:ext cx="8293112" cy="379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 engineering : the process of defining a useful set of features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more feature reflect richer information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better designed feature vectors allow better linear separability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Separability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linear separable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dataset can be largely linear separable given proper feature definitions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Generalization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overfitting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underfitting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DEDE5-E46D-7B44-8206-A3EE477B1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9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21069" y="201513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Review Naïve Bayes</a:t>
            </a: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9ACE3D17-6328-4C7F-B8BE-402B6BD84464}"/>
              </a:ext>
            </a:extLst>
          </p:cNvPr>
          <p:cNvSpPr/>
          <p:nvPr/>
        </p:nvSpPr>
        <p:spPr>
          <a:xfrm>
            <a:off x="1419968" y="2745180"/>
            <a:ext cx="4559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Words as features to represent documents</a:t>
            </a:r>
          </a:p>
        </p:txBody>
      </p:sp>
      <p:pic>
        <p:nvPicPr>
          <p:cNvPr id="4" name="图片 3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ADAB375B-52B5-4436-8868-EF64D5174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86" y="3222241"/>
            <a:ext cx="3325665" cy="1734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04E0E4-C9E2-40FF-B97D-56E8C777A2F7}"/>
                  </a:ext>
                </a:extLst>
              </p:cNvPr>
              <p:cNvSpPr txBox="1"/>
              <p:nvPr/>
            </p:nvSpPr>
            <p:spPr>
              <a:xfrm>
                <a:off x="1915886" y="1054256"/>
                <a:ext cx="2824363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·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04E0E4-C9E2-40FF-B97D-56E8C777A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054256"/>
                <a:ext cx="2824363" cy="672172"/>
              </a:xfrm>
              <a:prstGeom prst="rect">
                <a:avLst/>
              </a:prstGeom>
              <a:blipFill>
                <a:blip r:embed="rId3"/>
                <a:stretch>
                  <a:fillRect t="-149057" r="-893" b="-2037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6B3DD5C-142F-40DB-8AC5-05CBEDE9B881}"/>
                  </a:ext>
                </a:extLst>
              </p:cNvPr>
              <p:cNvSpPr txBox="1"/>
              <p:nvPr/>
            </p:nvSpPr>
            <p:spPr>
              <a:xfrm>
                <a:off x="1855332" y="1886258"/>
                <a:ext cx="4100738" cy="512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6B3DD5C-142F-40DB-8AC5-05CBEDE9B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32" y="1886258"/>
                <a:ext cx="4100738" cy="512063"/>
              </a:xfrm>
              <a:prstGeom prst="rect">
                <a:avLst/>
              </a:prstGeom>
              <a:blipFill>
                <a:blip r:embed="rId4"/>
                <a:stretch>
                  <a:fillRect l="-1543" t="-200000" r="-1852" b="-2829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2A490ED-4D38-4176-8638-2555C344AEC1}"/>
                  </a:ext>
                </a:extLst>
              </p:cNvPr>
              <p:cNvSpPr/>
              <p:nvPr/>
            </p:nvSpPr>
            <p:spPr>
              <a:xfrm>
                <a:off x="6181516" y="3719911"/>
                <a:ext cx="1278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2A490ED-4D38-4176-8638-2555C344A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516" y="3719911"/>
                <a:ext cx="1278363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9894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80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87003" y="7607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21936" y="300386"/>
            <a:ext cx="4548681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4.3.4 Dealing with Non-linearly-separable data</a:t>
            </a:r>
          </a:p>
        </p:txBody>
      </p:sp>
    </p:spTree>
    <p:extLst>
      <p:ext uri="{BB962C8B-B14F-4D97-AF65-F5344CB8AC3E}">
        <p14:creationId xmlns:p14="http://schemas.microsoft.com/office/powerpoint/2010/main" val="37454386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81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17741" y="129812"/>
            <a:ext cx="4330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Non-Linearly-Separable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Data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01034F2-190D-9F40-A1A3-327139D695B6}"/>
              </a:ext>
            </a:extLst>
          </p:cNvPr>
          <p:cNvSpPr/>
          <p:nvPr/>
        </p:nvSpPr>
        <p:spPr>
          <a:xfrm>
            <a:off x="1425844" y="3665038"/>
            <a:ext cx="5246777" cy="1102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★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●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three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documents,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</a:t>
            </a:r>
            <a:r>
              <a:rPr lang="zh-CN" altLang="en-US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</a:t>
            </a:r>
            <a:r>
              <a:rPr lang="zh-CN" altLang="en-US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 </a:t>
            </a:r>
            <a:r>
              <a:rPr lang="zh-CN" altLang="en-US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</a:t>
            </a:r>
            <a:r>
              <a:rPr lang="zh-CN" altLang="en-US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three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labels.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gold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★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gold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●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 The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gold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)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4C31B4C-6421-4147-AB6B-9527E0AA62A7}"/>
              </a:ext>
            </a:extLst>
          </p:cNvPr>
          <p:cNvGrpSpPr/>
          <p:nvPr/>
        </p:nvGrpSpPr>
        <p:grpSpPr>
          <a:xfrm>
            <a:off x="3022986" y="904192"/>
            <a:ext cx="3216613" cy="2448130"/>
            <a:chOff x="4572000" y="1154349"/>
            <a:chExt cx="3216613" cy="2448130"/>
          </a:xfrm>
        </p:grpSpPr>
        <p:cxnSp>
          <p:nvCxnSpPr>
            <p:cNvPr id="7" name="直线箭头连接符 6">
              <a:extLst>
                <a:ext uri="{FF2B5EF4-FFF2-40B4-BE49-F238E27FC236}">
                  <a16:creationId xmlns:a16="http://schemas.microsoft.com/office/drawing/2014/main" id="{43E55007-60D8-2E49-B990-6520BF9939AD}"/>
                </a:ext>
              </a:extLst>
            </p:cNvPr>
            <p:cNvCxnSpPr>
              <a:cxnSpLocks/>
            </p:cNvCxnSpPr>
            <p:nvPr/>
          </p:nvCxnSpPr>
          <p:spPr>
            <a:xfrm>
              <a:off x="4665629" y="3450077"/>
              <a:ext cx="31229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id="{B34EE979-460A-C94A-AA6F-D3B204D880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8029" y="1154349"/>
              <a:ext cx="0" cy="24481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57E34B69-AC38-C44F-81A0-DAD1E72496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647217"/>
              <a:ext cx="2645923" cy="12905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五角星 25">
              <a:extLst>
                <a:ext uri="{FF2B5EF4-FFF2-40B4-BE49-F238E27FC236}">
                  <a16:creationId xmlns:a16="http://schemas.microsoft.com/office/drawing/2014/main" id="{B21AC655-C439-9F47-BE53-33E703AB9029}"/>
                </a:ext>
              </a:extLst>
            </p:cNvPr>
            <p:cNvSpPr/>
            <p:nvPr/>
          </p:nvSpPr>
          <p:spPr>
            <a:xfrm>
              <a:off x="5492911" y="2819459"/>
              <a:ext cx="84355" cy="71336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五角星 26">
              <a:extLst>
                <a:ext uri="{FF2B5EF4-FFF2-40B4-BE49-F238E27FC236}">
                  <a16:creationId xmlns:a16="http://schemas.microsoft.com/office/drawing/2014/main" id="{1BED689C-6107-694D-AEB4-88E37F0E9E37}"/>
                </a:ext>
              </a:extLst>
            </p:cNvPr>
            <p:cNvSpPr/>
            <p:nvPr/>
          </p:nvSpPr>
          <p:spPr>
            <a:xfrm>
              <a:off x="5343531" y="1942451"/>
              <a:ext cx="84355" cy="71336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4DB8D6F-B7A1-024A-8D15-076099789481}"/>
                </a:ext>
              </a:extLst>
            </p:cNvPr>
            <p:cNvSpPr/>
            <p:nvPr/>
          </p:nvSpPr>
          <p:spPr>
            <a:xfrm>
              <a:off x="6082421" y="1829056"/>
              <a:ext cx="90791" cy="907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A270FC0-6BC6-1847-8D78-A7B4BB18418B}"/>
                </a:ext>
              </a:extLst>
            </p:cNvPr>
            <p:cNvSpPr/>
            <p:nvPr/>
          </p:nvSpPr>
          <p:spPr>
            <a:xfrm>
              <a:off x="5382490" y="1403551"/>
              <a:ext cx="90791" cy="907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2FFD50E-8E89-AF44-9484-31D375E622A4}"/>
                </a:ext>
              </a:extLst>
            </p:cNvPr>
            <p:cNvSpPr/>
            <p:nvPr/>
          </p:nvSpPr>
          <p:spPr>
            <a:xfrm>
              <a:off x="5155816" y="2209741"/>
              <a:ext cx="90081" cy="907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9D9096D-46E1-0B40-946F-03905375EA7A}"/>
                </a:ext>
              </a:extLst>
            </p:cNvPr>
            <p:cNvSpPr/>
            <p:nvPr/>
          </p:nvSpPr>
          <p:spPr>
            <a:xfrm>
              <a:off x="5638704" y="2182120"/>
              <a:ext cx="90081" cy="907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E830DE0-F686-E24F-A62C-D8C2AE59FD7B}"/>
                </a:ext>
              </a:extLst>
            </p:cNvPr>
            <p:cNvSpPr/>
            <p:nvPr/>
          </p:nvSpPr>
          <p:spPr>
            <a:xfrm>
              <a:off x="5992340" y="2556341"/>
              <a:ext cx="90081" cy="907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五角星 32">
              <a:extLst>
                <a:ext uri="{FF2B5EF4-FFF2-40B4-BE49-F238E27FC236}">
                  <a16:creationId xmlns:a16="http://schemas.microsoft.com/office/drawing/2014/main" id="{0B7CB42E-F6F7-ED44-B91B-CA8FED396E4C}"/>
                </a:ext>
              </a:extLst>
            </p:cNvPr>
            <p:cNvSpPr/>
            <p:nvPr/>
          </p:nvSpPr>
          <p:spPr>
            <a:xfrm>
              <a:off x="5914572" y="2964644"/>
              <a:ext cx="84355" cy="71336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52A115EE-FD68-3E4E-BA7F-D7624F53454B}"/>
                </a:ext>
              </a:extLst>
            </p:cNvPr>
            <p:cNvSpPr/>
            <p:nvPr/>
          </p:nvSpPr>
          <p:spPr>
            <a:xfrm>
              <a:off x="6457950" y="2762778"/>
              <a:ext cx="90791" cy="907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0B7E95A-41AE-4943-8110-953DE920DA45}"/>
                </a:ext>
              </a:extLst>
            </p:cNvPr>
            <p:cNvSpPr txBox="1"/>
            <p:nvPr/>
          </p:nvSpPr>
          <p:spPr>
            <a:xfrm>
              <a:off x="4872649" y="2017752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1</a:t>
              </a:r>
              <a:endParaRPr kumimoji="1" lang="zh-CN" altLang="en-US" baseline="-25000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90FEC68-9EBA-A745-9F63-75FEFCD05997}"/>
                </a:ext>
              </a:extLst>
            </p:cNvPr>
            <p:cNvSpPr txBox="1"/>
            <p:nvPr/>
          </p:nvSpPr>
          <p:spPr>
            <a:xfrm>
              <a:off x="6120726" y="1557865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1</a:t>
              </a:r>
              <a:endParaRPr kumimoji="1" lang="zh-CN" altLang="en-US" baseline="-25000" dirty="0"/>
            </a:p>
          </p:txBody>
        </p:sp>
        <p:sp>
          <p:nvSpPr>
            <p:cNvPr id="37" name="文本框 34">
              <a:extLst>
                <a:ext uri="{FF2B5EF4-FFF2-40B4-BE49-F238E27FC236}">
                  <a16:creationId xmlns:a16="http://schemas.microsoft.com/office/drawing/2014/main" id="{00B7E95A-41AE-4943-8110-953DE920DA45}"/>
                </a:ext>
              </a:extLst>
            </p:cNvPr>
            <p:cNvSpPr txBox="1"/>
            <p:nvPr/>
          </p:nvSpPr>
          <p:spPr>
            <a:xfrm>
              <a:off x="5064896" y="1608787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1</a:t>
              </a:r>
              <a:endParaRPr kumimoji="1" lang="zh-CN" altLang="en-US" baseline="-25000" dirty="0"/>
            </a:p>
          </p:txBody>
        </p:sp>
        <p:sp>
          <p:nvSpPr>
            <p:cNvPr id="38" name="文本框 34">
              <a:extLst>
                <a:ext uri="{FF2B5EF4-FFF2-40B4-BE49-F238E27FC236}">
                  <a16:creationId xmlns:a16="http://schemas.microsoft.com/office/drawing/2014/main" id="{8E38BB61-1EBA-064B-8CB8-1FFFEDEBD7F4}"/>
                </a:ext>
              </a:extLst>
            </p:cNvPr>
            <p:cNvSpPr txBox="1"/>
            <p:nvPr/>
          </p:nvSpPr>
          <p:spPr>
            <a:xfrm>
              <a:off x="5524532" y="1840409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2</a:t>
              </a:r>
              <a:endParaRPr kumimoji="1" lang="zh-CN" altLang="en-US" baseline="-25000" dirty="0"/>
            </a:p>
          </p:txBody>
        </p:sp>
        <p:sp>
          <p:nvSpPr>
            <p:cNvPr id="39" name="文本框 34">
              <a:extLst>
                <a:ext uri="{FF2B5EF4-FFF2-40B4-BE49-F238E27FC236}">
                  <a16:creationId xmlns:a16="http://schemas.microsoft.com/office/drawing/2014/main" id="{981B373A-0538-AA40-9FFB-C31658CD40A2}"/>
                </a:ext>
              </a:extLst>
            </p:cNvPr>
            <p:cNvSpPr txBox="1"/>
            <p:nvPr/>
          </p:nvSpPr>
          <p:spPr>
            <a:xfrm>
              <a:off x="6008149" y="2272911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3</a:t>
              </a:r>
              <a:endParaRPr kumimoji="1" lang="zh-CN" altLang="en-US" baseline="-25000" dirty="0"/>
            </a:p>
          </p:txBody>
        </p:sp>
        <p:sp>
          <p:nvSpPr>
            <p:cNvPr id="40" name="文本框 34">
              <a:extLst>
                <a:ext uri="{FF2B5EF4-FFF2-40B4-BE49-F238E27FC236}">
                  <a16:creationId xmlns:a16="http://schemas.microsoft.com/office/drawing/2014/main" id="{1B1C31F5-429A-9242-8C16-3E57BC2341CD}"/>
                </a:ext>
              </a:extLst>
            </p:cNvPr>
            <p:cNvSpPr txBox="1"/>
            <p:nvPr/>
          </p:nvSpPr>
          <p:spPr>
            <a:xfrm>
              <a:off x="5232752" y="2714073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2</a:t>
              </a:r>
              <a:endParaRPr kumimoji="1" lang="zh-CN" altLang="en-US" baseline="-25000" dirty="0"/>
            </a:p>
          </p:txBody>
        </p:sp>
        <p:sp>
          <p:nvSpPr>
            <p:cNvPr id="41" name="文本框 34">
              <a:extLst>
                <a:ext uri="{FF2B5EF4-FFF2-40B4-BE49-F238E27FC236}">
                  <a16:creationId xmlns:a16="http://schemas.microsoft.com/office/drawing/2014/main" id="{8E38BB61-1EBA-064B-8CB8-1FFFEDEBD7F4}"/>
                </a:ext>
              </a:extLst>
            </p:cNvPr>
            <p:cNvSpPr txBox="1"/>
            <p:nvPr/>
          </p:nvSpPr>
          <p:spPr>
            <a:xfrm>
              <a:off x="5405436" y="1167872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2</a:t>
              </a:r>
              <a:endParaRPr kumimoji="1" lang="zh-CN" altLang="en-US" baseline="-25000" dirty="0"/>
            </a:p>
          </p:txBody>
        </p:sp>
        <p:sp>
          <p:nvSpPr>
            <p:cNvPr id="43" name="文本框 34">
              <a:extLst>
                <a:ext uri="{FF2B5EF4-FFF2-40B4-BE49-F238E27FC236}">
                  <a16:creationId xmlns:a16="http://schemas.microsoft.com/office/drawing/2014/main" id="{527F383A-A5A9-2C44-A2D8-8DC83737B49F}"/>
                </a:ext>
              </a:extLst>
            </p:cNvPr>
            <p:cNvSpPr txBox="1"/>
            <p:nvPr/>
          </p:nvSpPr>
          <p:spPr>
            <a:xfrm>
              <a:off x="5935062" y="2850186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3</a:t>
              </a:r>
              <a:endParaRPr kumimoji="1" lang="zh-CN" altLang="en-US" baseline="-25000" dirty="0"/>
            </a:p>
          </p:txBody>
        </p:sp>
        <p:sp>
          <p:nvSpPr>
            <p:cNvPr id="44" name="文本框 34">
              <a:extLst>
                <a:ext uri="{FF2B5EF4-FFF2-40B4-BE49-F238E27FC236}">
                  <a16:creationId xmlns:a16="http://schemas.microsoft.com/office/drawing/2014/main" id="{981B373A-0538-AA40-9FFB-C31658CD40A2}"/>
                </a:ext>
              </a:extLst>
            </p:cNvPr>
            <p:cNvSpPr txBox="1"/>
            <p:nvPr/>
          </p:nvSpPr>
          <p:spPr>
            <a:xfrm>
              <a:off x="6485922" y="2542500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3</a:t>
              </a:r>
              <a:endParaRPr kumimoji="1" lang="zh-CN" altLang="en-US" baseline="-25000" dirty="0"/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C26A4BBA-5BCC-EE4F-850B-B2D6B9CEB037}"/>
              </a:ext>
            </a:extLst>
          </p:cNvPr>
          <p:cNvSpPr/>
          <p:nvPr/>
        </p:nvSpPr>
        <p:spPr>
          <a:xfrm>
            <a:off x="4120925" y="3874853"/>
            <a:ext cx="90081" cy="90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BE749C2-551D-C940-A510-BAA9D940A19E}"/>
              </a:ext>
            </a:extLst>
          </p:cNvPr>
          <p:cNvSpPr/>
          <p:nvPr/>
        </p:nvSpPr>
        <p:spPr>
          <a:xfrm>
            <a:off x="5935062" y="4559032"/>
            <a:ext cx="90081" cy="90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96192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82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50531" y="132908"/>
            <a:ext cx="21563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SVM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CBB3484C-A9A4-4A30-B91C-2180FE8C717A}"/>
                  </a:ext>
                </a:extLst>
              </p:cNvPr>
              <p:cNvSpPr/>
              <p:nvPr/>
            </p:nvSpPr>
            <p:spPr>
              <a:xfrm>
                <a:off x="1143994" y="549592"/>
                <a:ext cx="2654766" cy="1506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Slack variables </a:t>
                </a:r>
                <a14:m>
                  <m:oMath xmlns:m="http://schemas.openxmlformats.org/officeDocument/2006/math">
                    <m:r>
                      <a:rPr lang="zh-CN" altLang="en-US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𝜉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objective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CBB3484C-A9A4-4A30-B91C-2180FE8C7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994" y="549592"/>
                <a:ext cx="2654766" cy="1506182"/>
              </a:xfrm>
              <a:prstGeom prst="rect">
                <a:avLst/>
              </a:prstGeom>
              <a:blipFill>
                <a:blip r:embed="rId13"/>
                <a:stretch>
                  <a:fillRect l="-2381" r="-1429" b="-672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片包含 游戏机, 物体, 钟表&#10;&#10;描述已自动生成">
            <a:extLst>
              <a:ext uri="{FF2B5EF4-FFF2-40B4-BE49-F238E27FC236}">
                <a16:creationId xmlns:a16="http://schemas.microsoft.com/office/drawing/2014/main" id="{80693108-23DB-4677-8020-78B1EE1501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3628"/>
            <a:ext cx="3525894" cy="4552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64EA7E-3AB6-9C4E-A0A9-9A9D3FAC5F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y\left(\vec{\omega}^T \vec{v}(x)+b\right)\geq 1$&#10;&#10;&#10;\end{document}" title="IguanaTex Bitmap Display">
            <a:extLst>
              <a:ext uri="{FF2B5EF4-FFF2-40B4-BE49-F238E27FC236}">
                <a16:creationId xmlns:a16="http://schemas.microsoft.com/office/drawing/2014/main" id="{A7EBE3C1-2754-3640-819C-E8016B0B93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91" y="1210531"/>
            <a:ext cx="1764318" cy="261380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C7CC28C8-FE4B-5941-B493-F655D0B480D3}"/>
              </a:ext>
            </a:extLst>
          </p:cNvPr>
          <p:cNvSpPr/>
          <p:nvPr/>
        </p:nvSpPr>
        <p:spPr>
          <a:xfrm>
            <a:off x="4056389" y="1247915"/>
            <a:ext cx="329911" cy="17417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AE051BB7-14A5-E54C-9B75-BC1059A960CE}"/>
              </a:ext>
            </a:extLst>
          </p:cNvPr>
          <p:cNvSpPr/>
          <p:nvPr/>
        </p:nvSpPr>
        <p:spPr>
          <a:xfrm>
            <a:off x="4146710" y="2314288"/>
            <a:ext cx="329911" cy="17417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20" name="Picture 19" descr="\documentclass{article}&#10;\usepackage{amsmath}&#10;\pagestyle{empty}&#10;\begin{document}&#10;&#10;$\begin{aligned} &amp; (\vec{\omega}, b)=\arg \min _{(\vec{\omega}, b)} C \sum_i \xi_i+\frac{1}{2}\|\vec{\omega}\|^2 \\ &amp; \text { s.t. for all } i, y_i\left(\vec{\omega}^T \vec{v}\left(x_i\right)+b\right) \geq 1\end{aligned}$&#10;&#10;&#10;\end{document}" title="IguanaTex Bitmap Display">
            <a:extLst>
              <a:ext uri="{FF2B5EF4-FFF2-40B4-BE49-F238E27FC236}">
                <a16:creationId xmlns:a16="http://schemas.microsoft.com/office/drawing/2014/main" id="{10D7B92F-44A8-9C49-8ABD-CFF70E0FBD4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0"/>
          <a:stretch/>
        </p:blipFill>
        <p:spPr>
          <a:xfrm>
            <a:off x="914458" y="2481500"/>
            <a:ext cx="3041493" cy="34920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7AE95E6-83FC-8D4D-A125-CB2403CD0603}"/>
              </a:ext>
            </a:extLst>
          </p:cNvPr>
          <p:cNvGrpSpPr/>
          <p:nvPr/>
        </p:nvGrpSpPr>
        <p:grpSpPr>
          <a:xfrm>
            <a:off x="4667380" y="2518277"/>
            <a:ext cx="3969724" cy="304800"/>
            <a:chOff x="4704154" y="2892906"/>
            <a:chExt cx="3748832" cy="317905"/>
          </a:xfrm>
        </p:grpSpPr>
        <p:pic>
          <p:nvPicPr>
            <p:cNvPr id="17" name="Picture 16" descr="\documentclass{article}&#10;\usepackage{amsmath}&#10;\pagestyle{empty}&#10;\begin{document}&#10;&#10;$\begin{aligned} &amp; (\vec{\omega}, b)=\arg \min _{(\vec{\omega}, b)} C \sum_i \xi_i+\frac{1}{2}\|\vec{\omega}\|^2 \\ &amp; \text { s.t. for all } i, y_i\left(\vec{\omega}^T \vec{v}\left(x_i\right)+b\right)=1-\xi_i, \xi_i \geq 0\end{aligned}$&#10;&#10;&#10;\end{document}" title="IguanaTex Bitmap Display">
              <a:extLst>
                <a:ext uri="{FF2B5EF4-FFF2-40B4-BE49-F238E27FC236}">
                  <a16:creationId xmlns:a16="http://schemas.microsoft.com/office/drawing/2014/main" id="{B9BDBA18-BCD5-F341-A376-AF0D743B48C5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51"/>
            <a:stretch/>
          </p:blipFill>
          <p:spPr>
            <a:xfrm>
              <a:off x="4704154" y="2892906"/>
              <a:ext cx="3748832" cy="3048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820AA7-E472-7C44-828C-24CF97028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159681" y="2949295"/>
              <a:ext cx="217930" cy="261516"/>
            </a:xfrm>
            <a:prstGeom prst="rect">
              <a:avLst/>
            </a:prstGeom>
          </p:spPr>
        </p:pic>
      </p:grpSp>
      <p:pic>
        <p:nvPicPr>
          <p:cNvPr id="11" name="Picture 10" descr="\documentclass{article}&#10;\usepackage{amsmath}&#10;\pagestyle{empty}&#10;\begin{document}&#10;&#10;&#10;$(\vec{\omega}, b)=\arg \min_{(\vec{\omega}, b)} \frac{1}{2}\|\vec{\omega}\|^2$&#10;&#10;\end{document}" title="IguanaTex Bitmap Display">
            <a:extLst>
              <a:ext uri="{FF2B5EF4-FFF2-40B4-BE49-F238E27FC236}">
                <a16:creationId xmlns:a16="http://schemas.microsoft.com/office/drawing/2014/main" id="{617374C4-C9E7-344B-AD2E-155C43B81FA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54" y="2131118"/>
            <a:ext cx="2895600" cy="304800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&#10;$(\vec{\omega}, b)=\arg \min_{(\vec{\omega}, b)} \frac{1}{2}\|\vec{\omega}\|^2$&#10;&#10;\end{document}" title="IguanaTex Bitmap Display">
            <a:extLst>
              <a:ext uri="{FF2B5EF4-FFF2-40B4-BE49-F238E27FC236}">
                <a16:creationId xmlns:a16="http://schemas.microsoft.com/office/drawing/2014/main" id="{DFF36F3D-3C14-B042-8929-4DF398A193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77" y="2131118"/>
            <a:ext cx="2895600" cy="304800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if $y\left(\vec{\omega}^T \vec{v}(x_i)+b\right) \geq 1, \xi_i = 0$&#10;&#10;&#10;\end{document}" title="IguanaTex Bitmap Display">
            <a:extLst>
              <a:ext uri="{FF2B5EF4-FFF2-40B4-BE49-F238E27FC236}">
                <a16:creationId xmlns:a16="http://schemas.microsoft.com/office/drawing/2014/main" id="{66F15784-13DA-EF4D-9FA9-09234910E4D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93" y="3030539"/>
            <a:ext cx="3175000" cy="30480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(\vec{w}, b)=\arg \min _{(\vec{w}, b)} C \sum_i \max \left(0,1-y_i\left(\vec{w}^T \vec{v}\left(x_i\right)+b\right)\right)+\frac{1}{2}| | \vec{w} \|^2$&#10;&#10;&#10;\end{document}" title="IguanaTex Bitmap Display">
            <a:extLst>
              <a:ext uri="{FF2B5EF4-FFF2-40B4-BE49-F238E27FC236}">
                <a16:creationId xmlns:a16="http://schemas.microsoft.com/office/drawing/2014/main" id="{6A7DAA2F-435B-2F42-9A3D-40D1560C438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"/>
          <a:stretch/>
        </p:blipFill>
        <p:spPr>
          <a:xfrm>
            <a:off x="1689652" y="4419471"/>
            <a:ext cx="6571828" cy="304800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&#10;$(\vec{w}, b)=\arg \min _{(\vec{w}, b)} C \sum_i \xi_i + \frac{1}{2}| | \vec{w} \|^2$&#10;&#10;&#10;\end{document}" title="IguanaTex Bitmap Display">
            <a:extLst>
              <a:ext uri="{FF2B5EF4-FFF2-40B4-BE49-F238E27FC236}">
                <a16:creationId xmlns:a16="http://schemas.microsoft.com/office/drawing/2014/main" id="{555B081B-D7EC-2C4C-B97A-FA38BD3D0B1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0" y="3992555"/>
            <a:ext cx="4114800" cy="304800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\xi_i = \max(0,1-y_i(\vec{w}^T \vec{v}(x_i)+b))$&#10;&#10;&#10;\end{document}" title="IguanaTex Bitmap Display">
            <a:extLst>
              <a:ext uri="{FF2B5EF4-FFF2-40B4-BE49-F238E27FC236}">
                <a16:creationId xmlns:a16="http://schemas.microsoft.com/office/drawing/2014/main" id="{7FD35F62-0313-C747-9DC4-4F6AB5BB514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3431780"/>
            <a:ext cx="3581400" cy="279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210CA7-C971-7F4D-9B0A-8D3FE69D10B3}"/>
                  </a:ext>
                </a:extLst>
              </p:cNvPr>
              <p:cNvSpPr txBox="1"/>
              <p:nvPr/>
            </p:nvSpPr>
            <p:spPr>
              <a:xfrm>
                <a:off x="1129293" y="3420293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210CA7-C971-7F4D-9B0A-8D3FE69D1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93" y="3420293"/>
                <a:ext cx="185948" cy="276999"/>
              </a:xfrm>
              <a:prstGeom prst="rect">
                <a:avLst/>
              </a:prstGeom>
              <a:blipFill>
                <a:blip r:embed="rId25"/>
                <a:stretch>
                  <a:fillRect l="-12500" r="-1875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 descr="\documentclass{article}&#10;\usepackage{amsmath}&#10;\pagestyle{empty}&#10;\begin{document}&#10;&#10;otherwise, $\xi_i = 1-y_i(\vec{w}^T \vec{v}(x_i)+b)$&#10;&#10;&#10;\end{document}" title="IguanaTex Bitmap Display">
            <a:extLst>
              <a:ext uri="{FF2B5EF4-FFF2-40B4-BE49-F238E27FC236}">
                <a16:creationId xmlns:a16="http://schemas.microsoft.com/office/drawing/2014/main" id="{15F5E7A0-9934-1B42-BFA1-1C49800164B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79" y="3025464"/>
            <a:ext cx="38608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210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83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91915" y="155991"/>
            <a:ext cx="28680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SVM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454230" y="891691"/>
            <a:ext cx="5211555" cy="536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objective with slack variables 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12A55A-EE35-ED4E-A7E6-B728DA664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3FD614-0F9C-574E-933D-66CDE12B42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0746"/>
          <a:stretch/>
        </p:blipFill>
        <p:spPr>
          <a:xfrm>
            <a:off x="589302" y="2303407"/>
            <a:ext cx="8164627" cy="536685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$&#10;\hat{\vec{\theta}}=\underset{\vec{\theta}}{\arg \min } \frac{1}{2}\|\vec{\theta}\|^2&#10;$$&#10;&#10;&#10;\end{document}" title="IguanaTex Bitmap Display">
            <a:extLst>
              <a:ext uri="{FF2B5EF4-FFF2-40B4-BE49-F238E27FC236}">
                <a16:creationId xmlns:a16="http://schemas.microsoft.com/office/drawing/2014/main" id="{49093F2F-D41B-8045-AB10-F072EA7145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1" y="1639645"/>
            <a:ext cx="1930400" cy="609600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if $\vec{\theta}\cdot \vec{\phi}\left(x_i, c_i\right) - \max_{c}(\vec{\theta} \cdot \vec{\phi}\left(x_i, c\right)) - 1 \geq 0 $, $\xi_i=0$&#10;&#10; $\left(x_i, c_i\right) \in D: \vec{\theta} \cdot \vec{\phi}\left(x_i, c_i\right) \geq \vec{\theta} \cdot \vec{\phi}\left(x_i, c\right)+1-\xi_i, c \neq c_i, \xi_i \geq 0$.&#10;&#10;&#10;\end{document}" title="IguanaTex Bitmap Display">
            <a:extLst>
              <a:ext uri="{FF2B5EF4-FFF2-40B4-BE49-F238E27FC236}">
                <a16:creationId xmlns:a16="http://schemas.microsoft.com/office/drawing/2014/main" id="{ECEE877E-A75F-BD41-A6A0-B26385ABCC2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81050" y="3025347"/>
            <a:ext cx="6705600" cy="330200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otherwise, $\xi_i = 1 - \vec{\theta} \cdot \vec{\phi}\left(x_i, c_i\right) + \max_{c\neq c_i}(\vec{\theta} \cdot \vec{\phi}\left(x_i, c\right))$&#10;&#10;&#10;\end{document}" title="IguanaTex Bitmap Display">
            <a:extLst>
              <a:ext uri="{FF2B5EF4-FFF2-40B4-BE49-F238E27FC236}">
                <a16:creationId xmlns:a16="http://schemas.microsoft.com/office/drawing/2014/main" id="{F60E23D8-0965-0149-8517-C18700BED6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4" y="3638577"/>
            <a:ext cx="5918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3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84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91915" y="155991"/>
            <a:ext cx="28680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SVM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791707" y="916225"/>
            <a:ext cx="5211555" cy="536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objective with slack variables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35549-2730-6E45-BB24-8D7C887AA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2"/>
          <a:stretch/>
        </p:blipFill>
        <p:spPr>
          <a:xfrm>
            <a:off x="1445623" y="3941754"/>
            <a:ext cx="6562103" cy="76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3FD614-0F9C-574E-933D-66CDE12B4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551" y="1782928"/>
            <a:ext cx="6997587" cy="1171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A61B57-6ECE-E547-955D-25CF47A05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551" y="3133083"/>
            <a:ext cx="2938780" cy="7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406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85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06727" y="109825"/>
            <a:ext cx="20874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Perceptron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015380" y="1791425"/>
            <a:ext cx="72515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SzPct val="100000"/>
            </a:pPr>
            <a:r>
              <a:rPr lang="en-US" altLang="zh-CN" sz="2200" dirty="0">
                <a:latin typeface="Palatino"/>
                <a:cs typeface="Calibri Light" panose="020F0302020204030204" pitchFamily="34" charset="0"/>
              </a:rPr>
              <a:t>In the case where the training data are not linearly separable, the perceptron can still converge to a model that gives reasonably small numbers of training errors.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9D22F-0E14-9741-87CF-59F869C60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396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86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81373" y="109825"/>
            <a:ext cx="18934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481911" y="869513"/>
            <a:ext cx="6180178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Vector representations of documents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Support vector machine and perceptron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Vector representations of input-output pairs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Multi-class SVMs and perceptions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Discriminative models vs generative models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The importance of features to the separability of training data and generalization to test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D0DB0-8B72-3748-A6DF-553D29173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E2C043A3-08D6-4FB7-A431-9C35CF869EC0}"/>
              </a:ext>
            </a:extLst>
          </p:cNvPr>
          <p:cNvSpPr/>
          <p:nvPr/>
        </p:nvSpPr>
        <p:spPr>
          <a:xfrm>
            <a:off x="173953" y="112119"/>
            <a:ext cx="2330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/>
              <p:nvPr/>
            </p:nvSpPr>
            <p:spPr>
              <a:xfrm>
                <a:off x="1552397" y="4364078"/>
                <a:ext cx="5481692" cy="342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𝑠𝑝𝑜𝑟𝑡𝑠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𝑠𝑝𝑜𝑟𝑡𝑠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97" y="4364078"/>
                <a:ext cx="5481692" cy="342530"/>
              </a:xfrm>
              <a:prstGeom prst="rect">
                <a:avLst/>
              </a:prstGeom>
              <a:blipFill>
                <a:blip r:embed="rId2"/>
                <a:stretch>
                  <a:fillRect l="-1157" t="-2500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/>
              <p:nvPr/>
            </p:nvSpPr>
            <p:spPr>
              <a:xfrm>
                <a:off x="1576677" y="1782380"/>
                <a:ext cx="992003" cy="1097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677" y="1782380"/>
                <a:ext cx="992003" cy="1097929"/>
              </a:xfrm>
              <a:prstGeom prst="rect">
                <a:avLst/>
              </a:prstGeom>
              <a:blipFill>
                <a:blip r:embed="rId3"/>
                <a:stretch>
                  <a:fillRect l="-6329" b="-34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/>
              <p:nvPr/>
            </p:nvSpPr>
            <p:spPr>
              <a:xfrm>
                <a:off x="4168102" y="1531909"/>
                <a:ext cx="3312830" cy="1692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𝑔𝑜𝑎𝑙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𝑓𝑎𝑛𝑠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𝑠𝑡𝑜𝑐𝑘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𝑙𝑜𝑎𝑛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eqArr>
                            </m:e>
                            <m:e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CEO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𝑠𝑝𝑜𝑟𝑡𝑠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02" y="1531909"/>
                <a:ext cx="3312830" cy="1692195"/>
              </a:xfrm>
              <a:prstGeom prst="rect">
                <a:avLst/>
              </a:prstGeom>
              <a:blipFill>
                <a:blip r:embed="rId4"/>
                <a:stretch>
                  <a:fillRect l="-1149" t="-2239" b="-597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/>
              <p:nvPr/>
            </p:nvSpPr>
            <p:spPr>
              <a:xfrm>
                <a:off x="1552397" y="3600669"/>
                <a:ext cx="1541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b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goal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97" y="3600669"/>
                <a:ext cx="1541128" cy="369332"/>
              </a:xfrm>
              <a:prstGeom prst="rect">
                <a:avLst/>
              </a:prstGeom>
              <a:blipFill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61B5C5A-2263-914D-B71B-A2C3CBFFB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2">
                <a:extLst>
                  <a:ext uri="{FF2B5EF4-FFF2-40B4-BE49-F238E27FC236}">
                    <a16:creationId xmlns:a16="http://schemas.microsoft.com/office/drawing/2014/main" id="{FB6F9B7C-DB5E-FB46-902B-D77C8C1BE74C}"/>
                  </a:ext>
                </a:extLst>
              </p:cNvPr>
              <p:cNvSpPr/>
              <p:nvPr/>
            </p:nvSpPr>
            <p:spPr>
              <a:xfrm>
                <a:off x="288729" y="690862"/>
                <a:ext cx="79408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We can view NB as scoring a (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pair by using a </a:t>
                </a: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representation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a linear scoring function with parameters specific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矩形 2">
                <a:extLst>
                  <a:ext uri="{FF2B5EF4-FFF2-40B4-BE49-F238E27FC236}">
                    <a16:creationId xmlns:a16="http://schemas.microsoft.com/office/drawing/2014/main" id="{FB6F9B7C-DB5E-FB46-902B-D77C8C1BE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29" y="690862"/>
                <a:ext cx="7940872" cy="646331"/>
              </a:xfrm>
              <a:prstGeom prst="rect">
                <a:avLst/>
              </a:prstGeom>
              <a:blipFill>
                <a:blip r:embed="rId7"/>
                <a:stretch>
                  <a:fillRect l="-639" t="-3846" r="-479" b="-134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2">
                <a:extLst>
                  <a:ext uri="{FF2B5EF4-FFF2-40B4-BE49-F238E27FC236}">
                    <a16:creationId xmlns:a16="http://schemas.microsoft.com/office/drawing/2014/main" id="{27972712-4808-8D41-AEEF-ED292A600E9A}"/>
                  </a:ext>
                </a:extLst>
              </p:cNvPr>
              <p:cNvSpPr/>
              <p:nvPr/>
            </p:nvSpPr>
            <p:spPr>
              <a:xfrm>
                <a:off x="3640688" y="3600669"/>
                <a:ext cx="1950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b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fans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b="0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矩形 2">
                <a:extLst>
                  <a:ext uri="{FF2B5EF4-FFF2-40B4-BE49-F238E27FC236}">
                    <a16:creationId xmlns:a16="http://schemas.microsoft.com/office/drawing/2014/main" id="{27972712-4808-8D41-AEEF-ED292A600E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88" y="3600669"/>
                <a:ext cx="1950727" cy="369332"/>
              </a:xfrm>
              <a:prstGeom prst="rect">
                <a:avLst/>
              </a:prstGeom>
              <a:blipFill>
                <a:blip r:embed="rId8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994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"/>
  <p:tag name="ORIGINALWIDTH" val="83"/>
  <p:tag name="OUTPUTTYPE" val="PDF"/>
  <p:tag name="IGUANATEXVERSION" val="160"/>
  <p:tag name="LATEXADDIN" val="\documentclass{article}&#10;\usepackage{amsmath}&#10;\pagestyle{empty}&#10;\begin{document}&#10;&#10;$IDF(\mathbf{w_i})=\frac{1}{DF(\mathbf{w_i})}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152"/>
  <p:tag name="OUTPUTTYPE" val="PDF"/>
  <p:tag name="IGUANATEXVERSION" val="160"/>
  <p:tag name="LATEXADDIN" val="\documentclass{article}&#10;\usepackage{amsmath}&#10;\pagestyle{empty}&#10;\begin{document}&#10;&#10;otherwise, $\xi_i = 1-y_i(\vec{w}^T \vec{v}(x_i)+b)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"/>
  <p:tag name="ORIGINALWIDTH" val="197"/>
  <p:tag name="OUTPUTTYPE" val="PDF"/>
  <p:tag name="IGUANATEXVERSION" val="160"/>
  <p:tag name="LATEXADDIN" val="\documentclass{article}&#10;\usepackage{amsmath}&#10;\pagestyle{empty}&#10;\begin{document}&#10;&#10;$\begin{aligned} &amp; (\vec{\omega}, b)=\arg \min _{(\vec{\omega}, b)} C \sum_i \xi_i+\frac{1}{2}\|\vec{\omega}\|^2 \\ &amp; \text { s.t. for all } i, y_i\left(\vec{\omega}^T \vec{v}\left(x_i\right)+b\right)=1-\xi_i, \xi_i \geq 0\end{aligned}$&#10;&#10;&#10;\end{document}"/>
  <p:tag name="IGUANATEXSIZE" val="20"/>
  <p:tag name="IGUANATEXCURSOR" val="317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"/>
  <p:tag name="ORIGINALWIDTH" val="76"/>
  <p:tag name="OUTPUTTYPE" val="PDF"/>
  <p:tag name="IGUANATEXVERSION" val="160"/>
  <p:tag name="LATEXADDIN" val="\documentclass{article}&#10;\usepackage{amsmath}&#10;\pagestyle{empty}&#10;\begin{document}&#10;&#10;$$&#10;\hat{\vec{\theta}}=\underset{\vec{\theta}}{\arg \min } \frac{1}{2}\|\vec{\theta}\|^2&#10;$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"/>
  <p:tag name="ORIGINALWIDTH" val="264"/>
  <p:tag name="OUTPUTTYPE" val="PDF"/>
  <p:tag name="IGUANATEXVERSION" val="160"/>
  <p:tag name="LATEXADDIN" val="\documentclass{article}&#10;\usepackage{amsmath}&#10;\pagestyle{empty}&#10;\begin{document}&#10;&#10;if $\vec{\theta}\cdot \vec{\phi}\left(x_i, c_i\right) - \max_{c}(\vec{\theta} \cdot \vec{\phi}\left(x_i, c\right)) - 1 \geq 0 $, $\xi_i=0$&#10;&#10; $\left(x_i, c_i\right) \in D: \vec{\theta} \cdot \vec{\phi}\left(x_i, c_i\right) \geq \vec{\theta} \cdot \vec{\phi}\left(x_i, c\right)+1-\xi_i, c \neq c_i, \xi_i \geq 0$.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233"/>
  <p:tag name="OUTPUTTYPE" val="PDF"/>
  <p:tag name="IGUANATEXVERSION" val="160"/>
  <p:tag name="LATEXADDIN" val="\documentclass{article}&#10;\usepackage{amsmath}&#10;\pagestyle{empty}&#10;\begin{document}&#10;&#10;otherwise, $\xi_i = 1 - \vec{\theta} \cdot \vec{\phi}\left(x_i, c_i\right) + \max_{c\neq c_i}(\vec{\theta} \cdot \vec{\phi}\left(x_i, c\right))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81"/>
  <p:tag name="OUTPUTTYPE" val="PDF"/>
  <p:tag name="IGUANATEXVERSION" val="160"/>
  <p:tag name="LATEXADDIN" val="\documentclass{article}&#10;\usepackage{amsmath}&#10;\pagestyle{empty}&#10;\begin{document}&#10;&#10;$y\left(\vec{\omega}^T \vec{v}(x)+b\right)\geq 1$&#10;&#10;&#10;\end{document}"/>
  <p:tag name="IGUANATEXSIZE" val="20"/>
  <p:tag name="IGUANATEXCURSOR" val="128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"/>
  <p:tag name="ORIGINALWIDTH" val="147"/>
  <p:tag name="OUTPUTTYPE" val="PDF"/>
  <p:tag name="IGUANATEXVERSION" val="160"/>
  <p:tag name="LATEXADDIN" val="\documentclass{article}&#10;\usepackage{amsmath}&#10;\pagestyle{empty}&#10;\begin{document}&#10;&#10;$\begin{aligned} &amp; (\vec{\omega}, b)=\arg \min _{(\vec{\omega}, b)} C \sum_i \xi_i+\frac{1}{2}\|\vec{\omega}\|^2 \\ &amp; \text { s.t. for all } i, y_i\left(\vec{\omega}^T \vec{v}\left(x_i\right)+b\right) \geq 1\end{aligned}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114"/>
  <p:tag name="OUTPUTTYPE" val="PDF"/>
  <p:tag name="IGUANATEXVERSION" val="160"/>
  <p:tag name="LATEXADDIN" val="\documentclass{article}&#10;\usepackage{amsmath}&#10;\pagestyle{empty}&#10;\begin{document}&#10;&#10;&#10;$(\vec{\omega}, b)=\arg \min_{(\vec{\omega}, b)} \frac{1}{2}\|\vec{\omega}\|^2$&#10;&#10;\end{document}"/>
  <p:tag name="IGUANATEXSIZE" val="20"/>
  <p:tag name="IGUANATEXCURSOR" val="0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114"/>
  <p:tag name="OUTPUTTYPE" val="PDF"/>
  <p:tag name="IGUANATEXVERSION" val="160"/>
  <p:tag name="LATEXADDIN" val="\documentclass{article}&#10;\usepackage{amsmath}&#10;\pagestyle{empty}&#10;\begin{document}&#10;&#10;&#10;$(\vec{\omega}, b)=\arg \min_{(\vec{\omega}, b)} \frac{1}{2}\|\vec{\omega}\|^2$&#10;&#10;\end{document}"/>
  <p:tag name="IGUANATEXSIZE" val="20"/>
  <p:tag name="IGUANATEXCURSOR" val="0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125"/>
  <p:tag name="OUTPUTTYPE" val="PDF"/>
  <p:tag name="IGUANATEXVERSION" val="160"/>
  <p:tag name="LATEXADDIN" val="\documentclass{article}&#10;\usepackage{amsmath}&#10;\pagestyle{empty}&#10;\begin{document}&#10;&#10;if $y\left(\vec{\omega}^T \vec{v}(x_i)+b\right) \geq 1, \xi_i = 0$&#10;&#10;&#10;\end{document}"/>
  <p:tag name="IGUANATEXSIZE" val="20"/>
  <p:tag name="IGUANATEXCURSOR" val="147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283"/>
  <p:tag name="OUTPUTTYPE" val="PDF"/>
  <p:tag name="IGUANATEXVERSION" val="160"/>
  <p:tag name="LATEXADDIN" val="\documentclass{article}&#10;\usepackage{amsmath}&#10;\pagestyle{empty}&#10;\begin{document}&#10;&#10;$(\vec{w}, b)=\arg \min _{(\vec{w}, b)} C \sum_i \max \left(0,1-y_i\left(\vec{w}^T \vec{v}\left(x_i\right)+b\right)\right)+\frac{1}{2}| | \vec{w} \|^2$&#10;&#10;&#10;\end{document}"/>
  <p:tag name="IGUANATEXSIZE" val="20"/>
  <p:tag name="IGUANATEXCURSOR" val="80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162"/>
  <p:tag name="OUTPUTTYPE" val="PDF"/>
  <p:tag name="IGUANATEXVERSION" val="160"/>
  <p:tag name="LATEXADDIN" val="\documentclass{article}&#10;\usepackage{amsmath}&#10;\pagestyle{empty}&#10;\begin{document}&#10;&#10;&#10;$(\vec{w}, b)=\arg \min _{(\vec{w}, b)} C \sum_i \xi_i + \frac{1}{2}| | \vec{w} \|^2$&#10;&#10;&#10;\end{document}"/>
  <p:tag name="IGUANATEXSIZE" val="20"/>
  <p:tag name="IGUANATEXCURSOR" val="82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141"/>
  <p:tag name="OUTPUTTYPE" val="PDF"/>
  <p:tag name="IGUANATEXVERSION" val="160"/>
  <p:tag name="LATEXADDIN" val="\documentclass{article}&#10;\usepackage{amsmath}&#10;\pagestyle{empty}&#10;\begin{document}&#10;&#10;$\xi_i = \max(0,1-y_i(\vec{w}^T \vec{v}(x_i)+b))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17950</TotalTime>
  <Words>3977</Words>
  <Application>Microsoft Macintosh PowerPoint</Application>
  <PresentationFormat>On-screen Show (16:9)</PresentationFormat>
  <Paragraphs>833</Paragraphs>
  <Slides>86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等线</vt:lpstr>
      <vt:lpstr>Andale Mono</vt:lpstr>
      <vt:lpstr>Arial</vt:lpstr>
      <vt:lpstr>Calibri</vt:lpstr>
      <vt:lpstr>Calibri Light</vt:lpstr>
      <vt:lpstr>Cambria Math</vt:lpstr>
      <vt:lpstr>Palatino</vt:lpstr>
      <vt:lpstr>Office 主题​​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卢 攀忠</cp:lastModifiedBy>
  <cp:revision>367</cp:revision>
  <cp:lastPrinted>2021-08-31T08:43:58Z</cp:lastPrinted>
  <dcterms:created xsi:type="dcterms:W3CDTF">2018-10-12T14:21:45Z</dcterms:created>
  <dcterms:modified xsi:type="dcterms:W3CDTF">2025-03-10T10:55:47Z</dcterms:modified>
</cp:coreProperties>
</file>