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31.jpg" ContentType="image/jpeg"/>
  <Override PartName="/ppt/media/image32.jpg" ContentType="image/jpeg"/>
  <Override PartName="/ppt/media/image33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comments/comment2.xml" ContentType="application/vnd.openxmlformats-officedocument.presentationml.comment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60"/>
  </p:notesMasterIdLst>
  <p:handoutMasterIdLst>
    <p:handoutMasterId r:id="rId61"/>
  </p:handoutMasterIdLst>
  <p:sldIdLst>
    <p:sldId id="455" r:id="rId2"/>
    <p:sldId id="405" r:id="rId3"/>
    <p:sldId id="314" r:id="rId4"/>
    <p:sldId id="315" r:id="rId5"/>
    <p:sldId id="385" r:id="rId6"/>
    <p:sldId id="487" r:id="rId7"/>
    <p:sldId id="460" r:id="rId8"/>
    <p:sldId id="317" r:id="rId9"/>
    <p:sldId id="318" r:id="rId10"/>
    <p:sldId id="387" r:id="rId11"/>
    <p:sldId id="488" r:id="rId12"/>
    <p:sldId id="390" r:id="rId13"/>
    <p:sldId id="459" r:id="rId14"/>
    <p:sldId id="391" r:id="rId15"/>
    <p:sldId id="461" r:id="rId16"/>
    <p:sldId id="454" r:id="rId17"/>
    <p:sldId id="489" r:id="rId18"/>
    <p:sldId id="436" r:id="rId19"/>
    <p:sldId id="394" r:id="rId20"/>
    <p:sldId id="490" r:id="rId21"/>
    <p:sldId id="440" r:id="rId22"/>
    <p:sldId id="396" r:id="rId23"/>
    <p:sldId id="445" r:id="rId24"/>
    <p:sldId id="437" r:id="rId25"/>
    <p:sldId id="464" r:id="rId26"/>
    <p:sldId id="465" r:id="rId27"/>
    <p:sldId id="491" r:id="rId28"/>
    <p:sldId id="398" r:id="rId29"/>
    <p:sldId id="441" r:id="rId30"/>
    <p:sldId id="400" r:id="rId31"/>
    <p:sldId id="401" r:id="rId32"/>
    <p:sldId id="402" r:id="rId33"/>
    <p:sldId id="467" r:id="rId34"/>
    <p:sldId id="492" r:id="rId35"/>
    <p:sldId id="447" r:id="rId36"/>
    <p:sldId id="448" r:id="rId37"/>
    <p:sldId id="451" r:id="rId38"/>
    <p:sldId id="452" r:id="rId39"/>
    <p:sldId id="453" r:id="rId40"/>
    <p:sldId id="469" r:id="rId41"/>
    <p:sldId id="406" r:id="rId42"/>
    <p:sldId id="486" r:id="rId43"/>
    <p:sldId id="493" r:id="rId44"/>
    <p:sldId id="408" r:id="rId45"/>
    <p:sldId id="494" r:id="rId46"/>
    <p:sldId id="320" r:id="rId47"/>
    <p:sldId id="472" r:id="rId48"/>
    <p:sldId id="485" r:id="rId49"/>
    <p:sldId id="473" r:id="rId50"/>
    <p:sldId id="415" r:id="rId51"/>
    <p:sldId id="417" r:id="rId52"/>
    <p:sldId id="418" r:id="rId53"/>
    <p:sldId id="474" r:id="rId54"/>
    <p:sldId id="449" r:id="rId55"/>
    <p:sldId id="450" r:id="rId56"/>
    <p:sldId id="495" r:id="rId57"/>
    <p:sldId id="384" r:id="rId58"/>
    <p:sldId id="425" r:id="rId59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" initials="Z" lastIdx="12" clrIdx="0">
    <p:extLst>
      <p:ext uri="{19B8F6BF-5375-455C-9EA6-DF929625EA0E}">
        <p15:presenceInfo xmlns:p15="http://schemas.microsoft.com/office/powerpoint/2012/main" userId="S::z803@bkj.me::040a4162-a38f-4ff6-bd88-413457205f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1429"/>
  </p:normalViewPr>
  <p:slideViewPr>
    <p:cSldViewPr snapToGrid="0">
      <p:cViewPr varScale="1">
        <p:scale>
          <a:sx n="132" d="100"/>
          <a:sy n="132" d="100"/>
        </p:scale>
        <p:origin x="224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1T11:01:40.587" idx="4">
    <p:pos x="10" y="10"/>
    <p:text>Nested equation?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1T11:01:40.587" idx="12">
    <p:pos x="10" y="10"/>
    <p:text>Nested equation?</p:text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403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66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174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845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673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442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2335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2306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735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53C26-5E9F-AA4D-98B1-D515D34DF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9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27BE0-6AB0-114B-A7F8-BACED39FA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FC816A28-B3E4-8441-9131-3765EA7C50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27" y="1224883"/>
            <a:ext cx="2085517" cy="3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8AAF-55DC-DD43-93BF-D7195D9B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96718-1230-BA4D-811A-20ED3FDA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A6508-B791-4E42-98BD-5C40DD35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20215-6058-4C47-A3BB-DF8EBFDF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82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2494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1283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5926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657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9631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823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949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8290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52" r:id="rId13"/>
    <p:sldLayoutId id="2147483681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5.emf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0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1.png"/><Relationship Id="rId5" Type="http://schemas.openxmlformats.org/officeDocument/2006/relationships/image" Target="../media/image29.emf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3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7" Type="http://schemas.openxmlformats.org/officeDocument/2006/relationships/comments" Target="../comments/comment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35.tmp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5.tmp"/><Relationship Id="rId5" Type="http://schemas.openxmlformats.org/officeDocument/2006/relationships/image" Target="../media/image56.png"/><Relationship Id="rId10" Type="http://schemas.openxmlformats.org/officeDocument/2006/relationships/comments" Target="../comments/comment2.xml"/><Relationship Id="rId4" Type="http://schemas.openxmlformats.org/officeDocument/2006/relationships/image" Target="../media/image34.tmp"/><Relationship Id="rId9" Type="http://schemas.openxmlformats.org/officeDocument/2006/relationships/image" Target="../media/image3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9.emf"/><Relationship Id="rId5" Type="http://schemas.openxmlformats.org/officeDocument/2006/relationships/image" Target="../media/image1.png"/><Relationship Id="rId4" Type="http://schemas.openxmlformats.org/officeDocument/2006/relationships/image" Target="../media/image38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464903" y="620512"/>
            <a:ext cx="4079700" cy="2631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b="1"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575919" y="3314954"/>
            <a:ext cx="2366138" cy="73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i="1" dirty="0"/>
              <a:t>Westlake University</a:t>
            </a:r>
            <a:endParaRPr i="1" dirty="0"/>
          </a:p>
        </p:txBody>
      </p:sp>
      <p:sp>
        <p:nvSpPr>
          <p:cNvPr id="514" name="Google Shape;514;p27"/>
          <p:cNvSpPr/>
          <p:nvPr/>
        </p:nvSpPr>
        <p:spPr>
          <a:xfrm>
            <a:off x="5660265" y="2727835"/>
            <a:ext cx="2584558" cy="161898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5869316" y="2901884"/>
            <a:ext cx="2166454" cy="93851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6637219" y="3515876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6637219" y="3204514"/>
            <a:ext cx="125987" cy="13136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6637219" y="3061065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6637219" y="3360208"/>
            <a:ext cx="125987" cy="1227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6121211" y="3360208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1" name="Google Shape;521;p27"/>
          <p:cNvSpPr/>
          <p:nvPr/>
        </p:nvSpPr>
        <p:spPr>
          <a:xfrm>
            <a:off x="6637219" y="2967486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2" name="Google Shape;522;p27"/>
          <p:cNvSpPr/>
          <p:nvPr/>
        </p:nvSpPr>
        <p:spPr>
          <a:xfrm>
            <a:off x="6121211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5948893" y="3204514"/>
            <a:ext cx="299144" cy="13136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6121211" y="3671569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6121211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6" name="Google Shape;526;p27"/>
          <p:cNvSpPr/>
          <p:nvPr/>
        </p:nvSpPr>
        <p:spPr>
          <a:xfrm>
            <a:off x="6121211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7" name="Google Shape;527;p27"/>
          <p:cNvSpPr/>
          <p:nvPr/>
        </p:nvSpPr>
        <p:spPr>
          <a:xfrm>
            <a:off x="6980069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6980069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9" name="Google Shape;529;p27"/>
          <p:cNvSpPr/>
          <p:nvPr/>
        </p:nvSpPr>
        <p:spPr>
          <a:xfrm>
            <a:off x="6980069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27"/>
          <p:cNvSpPr/>
          <p:nvPr/>
        </p:nvSpPr>
        <p:spPr>
          <a:xfrm>
            <a:off x="6808644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1" name="Google Shape;531;p27"/>
          <p:cNvSpPr/>
          <p:nvPr/>
        </p:nvSpPr>
        <p:spPr>
          <a:xfrm>
            <a:off x="6808644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6808644" y="3360208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980069" y="3360208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6808644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6808644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6980069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6637219" y="3671569"/>
            <a:ext cx="814315" cy="13136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6464927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6292637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6464927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6292637" y="3671569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6292637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6292637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6292637" y="3204514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6292637" y="3360208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6464927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6464927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6464927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6464927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Google Shape;550;p27"/>
          <p:cNvSpPr/>
          <p:nvPr/>
        </p:nvSpPr>
        <p:spPr>
          <a:xfrm>
            <a:off x="6624974" y="3891973"/>
            <a:ext cx="649889" cy="380478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5948894" y="2967486"/>
            <a:ext cx="2017786" cy="82218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2" name="Google Shape;552;p27"/>
          <p:cNvSpPr/>
          <p:nvPr/>
        </p:nvSpPr>
        <p:spPr>
          <a:xfrm>
            <a:off x="5948893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3" name="Google Shape;553;p27"/>
          <p:cNvSpPr/>
          <p:nvPr/>
        </p:nvSpPr>
        <p:spPr>
          <a:xfrm>
            <a:off x="5948893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4" name="Google Shape;554;p27"/>
          <p:cNvSpPr/>
          <p:nvPr/>
        </p:nvSpPr>
        <p:spPr>
          <a:xfrm>
            <a:off x="5948893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5" name="Google Shape;555;p27"/>
          <p:cNvSpPr/>
          <p:nvPr/>
        </p:nvSpPr>
        <p:spPr>
          <a:xfrm>
            <a:off x="5948893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27"/>
          <p:cNvSpPr/>
          <p:nvPr/>
        </p:nvSpPr>
        <p:spPr>
          <a:xfrm>
            <a:off x="7152387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7" name="Google Shape;557;p27"/>
          <p:cNvSpPr/>
          <p:nvPr/>
        </p:nvSpPr>
        <p:spPr>
          <a:xfrm>
            <a:off x="7152387" y="3204514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8" name="Google Shape;558;p27"/>
          <p:cNvSpPr/>
          <p:nvPr/>
        </p:nvSpPr>
        <p:spPr>
          <a:xfrm>
            <a:off x="7152387" y="3360208"/>
            <a:ext cx="126826" cy="1227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9" name="Google Shape;559;p27"/>
          <p:cNvSpPr/>
          <p:nvPr/>
        </p:nvSpPr>
        <p:spPr>
          <a:xfrm>
            <a:off x="7668395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" name="Google Shape;560;p27"/>
          <p:cNvSpPr/>
          <p:nvPr/>
        </p:nvSpPr>
        <p:spPr>
          <a:xfrm>
            <a:off x="7152387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" name="Google Shape;561;p27"/>
          <p:cNvSpPr/>
          <p:nvPr/>
        </p:nvSpPr>
        <p:spPr>
          <a:xfrm>
            <a:off x="7152387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2" name="Google Shape;562;p27"/>
          <p:cNvSpPr/>
          <p:nvPr/>
        </p:nvSpPr>
        <p:spPr>
          <a:xfrm>
            <a:off x="7668395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3" name="Google Shape;563;p27"/>
          <p:cNvSpPr/>
          <p:nvPr/>
        </p:nvSpPr>
        <p:spPr>
          <a:xfrm>
            <a:off x="7496104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4" name="Google Shape;564;p27"/>
          <p:cNvSpPr/>
          <p:nvPr/>
        </p:nvSpPr>
        <p:spPr>
          <a:xfrm>
            <a:off x="7496104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5" name="Google Shape;565;p27"/>
          <p:cNvSpPr/>
          <p:nvPr/>
        </p:nvSpPr>
        <p:spPr>
          <a:xfrm>
            <a:off x="7496104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6" name="Google Shape;566;p27"/>
          <p:cNvSpPr/>
          <p:nvPr/>
        </p:nvSpPr>
        <p:spPr>
          <a:xfrm>
            <a:off x="7496104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7" name="Google Shape;567;p27"/>
          <p:cNvSpPr/>
          <p:nvPr/>
        </p:nvSpPr>
        <p:spPr>
          <a:xfrm>
            <a:off x="7496104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8" name="Google Shape;568;p27"/>
          <p:cNvSpPr/>
          <p:nvPr/>
        </p:nvSpPr>
        <p:spPr>
          <a:xfrm>
            <a:off x="7496104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9" name="Google Shape;569;p27"/>
          <p:cNvSpPr/>
          <p:nvPr/>
        </p:nvSpPr>
        <p:spPr>
          <a:xfrm>
            <a:off x="7839820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0" name="Google Shape;570;p27"/>
          <p:cNvSpPr/>
          <p:nvPr/>
        </p:nvSpPr>
        <p:spPr>
          <a:xfrm>
            <a:off x="7668395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1" name="Google Shape;571;p27"/>
          <p:cNvSpPr/>
          <p:nvPr/>
        </p:nvSpPr>
        <p:spPr>
          <a:xfrm>
            <a:off x="7324678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2" name="Google Shape;572;p27"/>
          <p:cNvSpPr/>
          <p:nvPr/>
        </p:nvSpPr>
        <p:spPr>
          <a:xfrm>
            <a:off x="7668396" y="3204514"/>
            <a:ext cx="298279" cy="13136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3" name="Google Shape;573;p27"/>
          <p:cNvSpPr/>
          <p:nvPr/>
        </p:nvSpPr>
        <p:spPr>
          <a:xfrm>
            <a:off x="7668396" y="3061065"/>
            <a:ext cx="298279" cy="13162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4" name="Google Shape;574;p27"/>
          <p:cNvSpPr/>
          <p:nvPr/>
        </p:nvSpPr>
        <p:spPr>
          <a:xfrm>
            <a:off x="7839820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5" name="Google Shape;575;p27"/>
          <p:cNvSpPr/>
          <p:nvPr/>
        </p:nvSpPr>
        <p:spPr>
          <a:xfrm>
            <a:off x="7668395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6" name="Google Shape;576;p27"/>
          <p:cNvSpPr/>
          <p:nvPr/>
        </p:nvSpPr>
        <p:spPr>
          <a:xfrm>
            <a:off x="7839820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" name="Google Shape;577;p27"/>
          <p:cNvSpPr/>
          <p:nvPr/>
        </p:nvSpPr>
        <p:spPr>
          <a:xfrm>
            <a:off x="7324678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" name="Google Shape;578;p27"/>
          <p:cNvSpPr/>
          <p:nvPr/>
        </p:nvSpPr>
        <p:spPr>
          <a:xfrm>
            <a:off x="7324678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27"/>
          <p:cNvSpPr/>
          <p:nvPr/>
        </p:nvSpPr>
        <p:spPr>
          <a:xfrm>
            <a:off x="7324678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27"/>
          <p:cNvSpPr/>
          <p:nvPr/>
        </p:nvSpPr>
        <p:spPr>
          <a:xfrm>
            <a:off x="7324678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27"/>
          <p:cNvSpPr/>
          <p:nvPr/>
        </p:nvSpPr>
        <p:spPr>
          <a:xfrm>
            <a:off x="7995514" y="2772462"/>
            <a:ext cx="111986" cy="114581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2" name="Google Shape;582;p27"/>
          <p:cNvSpPr/>
          <p:nvPr/>
        </p:nvSpPr>
        <p:spPr>
          <a:xfrm>
            <a:off x="7995514" y="2772462"/>
            <a:ext cx="111986" cy="11195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>
            <a:off x="8006003" y="2782084"/>
            <a:ext cx="91875" cy="92714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" name="Google Shape;584;p27"/>
          <p:cNvSpPr/>
          <p:nvPr/>
        </p:nvSpPr>
        <p:spPr>
          <a:xfrm>
            <a:off x="8006003" y="2827550"/>
            <a:ext cx="91875" cy="47248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27"/>
          <p:cNvSpPr/>
          <p:nvPr/>
        </p:nvSpPr>
        <p:spPr>
          <a:xfrm>
            <a:off x="5479020" y="2701672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6" name="Google Shape;586;p27"/>
          <p:cNvSpPr/>
          <p:nvPr/>
        </p:nvSpPr>
        <p:spPr>
          <a:xfrm>
            <a:off x="5597078" y="2701672"/>
            <a:ext cx="68886" cy="31575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7" name="Google Shape;587;p27"/>
          <p:cNvSpPr/>
          <p:nvPr/>
        </p:nvSpPr>
        <p:spPr>
          <a:xfrm>
            <a:off x="5715105" y="2701672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8" name="Google Shape;588;p27"/>
          <p:cNvSpPr/>
          <p:nvPr/>
        </p:nvSpPr>
        <p:spPr>
          <a:xfrm>
            <a:off x="6991450" y="2327274"/>
            <a:ext cx="26" cy="52492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9" name="Google Shape;589;p27"/>
          <p:cNvSpPr/>
          <p:nvPr/>
        </p:nvSpPr>
        <p:spPr>
          <a:xfrm>
            <a:off x="7640419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0" name="Google Shape;590;p27"/>
          <p:cNvSpPr/>
          <p:nvPr/>
        </p:nvSpPr>
        <p:spPr>
          <a:xfrm>
            <a:off x="7768109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1" name="Google Shape;591;p27"/>
          <p:cNvSpPr/>
          <p:nvPr/>
        </p:nvSpPr>
        <p:spPr>
          <a:xfrm>
            <a:off x="7479481" y="2523460"/>
            <a:ext cx="697111" cy="32408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2" name="Google Shape;592;p27"/>
          <p:cNvSpPr/>
          <p:nvPr/>
        </p:nvSpPr>
        <p:spPr>
          <a:xfrm>
            <a:off x="8003381" y="2589955"/>
            <a:ext cx="136475" cy="33247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3" name="Google Shape;593;p27"/>
          <p:cNvSpPr/>
          <p:nvPr/>
        </p:nvSpPr>
        <p:spPr>
          <a:xfrm>
            <a:off x="7859957" y="2589955"/>
            <a:ext cx="123339" cy="33247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4" name="Google Shape;594;p27"/>
          <p:cNvSpPr/>
          <p:nvPr/>
        </p:nvSpPr>
        <p:spPr>
          <a:xfrm>
            <a:off x="7749755" y="2122898"/>
            <a:ext cx="649863" cy="545796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5" name="Google Shape;595;p27"/>
          <p:cNvSpPr/>
          <p:nvPr/>
        </p:nvSpPr>
        <p:spPr>
          <a:xfrm>
            <a:off x="4825398" y="1047063"/>
            <a:ext cx="2624530" cy="1703569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6" name="Google Shape;596;p27"/>
          <p:cNvSpPr/>
          <p:nvPr/>
        </p:nvSpPr>
        <p:spPr>
          <a:xfrm>
            <a:off x="4825398" y="1047062"/>
            <a:ext cx="2624530" cy="274812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27"/>
          <p:cNvSpPr/>
          <p:nvPr/>
        </p:nvSpPr>
        <p:spPr>
          <a:xfrm>
            <a:off x="4931254" y="1404256"/>
            <a:ext cx="2417933" cy="1256817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27"/>
          <p:cNvSpPr/>
          <p:nvPr/>
        </p:nvSpPr>
        <p:spPr>
          <a:xfrm>
            <a:off x="5001448" y="1477530"/>
            <a:ext cx="57019" cy="116020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>
            <a:off x="5203945" y="1477530"/>
            <a:ext cx="58056" cy="116020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0" name="Google Shape;600;p27"/>
          <p:cNvSpPr/>
          <p:nvPr/>
        </p:nvSpPr>
        <p:spPr>
          <a:xfrm>
            <a:off x="5107272" y="1477530"/>
            <a:ext cx="45822" cy="126210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1" name="Google Shape;601;p27"/>
          <p:cNvSpPr/>
          <p:nvPr/>
        </p:nvSpPr>
        <p:spPr>
          <a:xfrm>
            <a:off x="5306720" y="1588420"/>
            <a:ext cx="32613" cy="32613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2" name="Google Shape;602;p27"/>
          <p:cNvSpPr/>
          <p:nvPr/>
        </p:nvSpPr>
        <p:spPr>
          <a:xfrm>
            <a:off x="5354557" y="1588420"/>
            <a:ext cx="32582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3" name="Google Shape;603;p27"/>
          <p:cNvSpPr/>
          <p:nvPr/>
        </p:nvSpPr>
        <p:spPr>
          <a:xfrm>
            <a:off x="5422738" y="1588420"/>
            <a:ext cx="32582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4" name="Google Shape;604;p27"/>
          <p:cNvSpPr/>
          <p:nvPr/>
        </p:nvSpPr>
        <p:spPr>
          <a:xfrm>
            <a:off x="5029941" y="1721731"/>
            <a:ext cx="1737158" cy="3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5" name="Google Shape;605;p27"/>
          <p:cNvSpPr/>
          <p:nvPr/>
        </p:nvSpPr>
        <p:spPr>
          <a:xfrm>
            <a:off x="6871793" y="1721731"/>
            <a:ext cx="134355" cy="3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27"/>
          <p:cNvSpPr/>
          <p:nvPr/>
        </p:nvSpPr>
        <p:spPr>
          <a:xfrm>
            <a:off x="7080394" y="1721731"/>
            <a:ext cx="170995" cy="3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7" name="Google Shape;607;p27"/>
          <p:cNvSpPr/>
          <p:nvPr/>
        </p:nvSpPr>
        <p:spPr>
          <a:xfrm>
            <a:off x="5029940" y="1858092"/>
            <a:ext cx="1086891" cy="3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8" name="Google Shape;608;p27"/>
          <p:cNvSpPr/>
          <p:nvPr/>
        </p:nvSpPr>
        <p:spPr>
          <a:xfrm>
            <a:off x="6277509" y="1858092"/>
            <a:ext cx="195431" cy="3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9" name="Google Shape;609;p27"/>
          <p:cNvSpPr/>
          <p:nvPr/>
        </p:nvSpPr>
        <p:spPr>
          <a:xfrm>
            <a:off x="5943744" y="1936462"/>
            <a:ext cx="529214" cy="3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0" name="Google Shape;610;p27"/>
          <p:cNvSpPr/>
          <p:nvPr/>
        </p:nvSpPr>
        <p:spPr>
          <a:xfrm>
            <a:off x="5764644" y="1936462"/>
            <a:ext cx="106898" cy="3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1" name="Google Shape;611;p27"/>
          <p:cNvSpPr/>
          <p:nvPr/>
        </p:nvSpPr>
        <p:spPr>
          <a:xfrm>
            <a:off x="5573341" y="1936462"/>
            <a:ext cx="106868" cy="3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2" name="Google Shape;612;p27"/>
          <p:cNvSpPr/>
          <p:nvPr/>
        </p:nvSpPr>
        <p:spPr>
          <a:xfrm>
            <a:off x="5383046" y="1936462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3" name="Google Shape;613;p27"/>
          <p:cNvSpPr/>
          <p:nvPr/>
        </p:nvSpPr>
        <p:spPr>
          <a:xfrm>
            <a:off x="5191744" y="1936462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4" name="Google Shape;614;p27"/>
          <p:cNvSpPr/>
          <p:nvPr/>
        </p:nvSpPr>
        <p:spPr>
          <a:xfrm>
            <a:off x="5191743" y="2032098"/>
            <a:ext cx="1647588" cy="3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5" name="Google Shape;615;p27"/>
          <p:cNvSpPr/>
          <p:nvPr/>
        </p:nvSpPr>
        <p:spPr>
          <a:xfrm>
            <a:off x="5029941" y="1936462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6" name="Google Shape;616;p27"/>
          <p:cNvSpPr/>
          <p:nvPr/>
        </p:nvSpPr>
        <p:spPr>
          <a:xfrm>
            <a:off x="5029941" y="2032098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7" name="Google Shape;617;p27"/>
          <p:cNvSpPr/>
          <p:nvPr/>
        </p:nvSpPr>
        <p:spPr>
          <a:xfrm>
            <a:off x="5029941" y="2127764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5029941" y="2223400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9" name="Google Shape;619;p27"/>
          <p:cNvSpPr/>
          <p:nvPr/>
        </p:nvSpPr>
        <p:spPr>
          <a:xfrm>
            <a:off x="6938938" y="2032098"/>
            <a:ext cx="226976" cy="3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5187687" y="2127764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5187687" y="2225444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5187687" y="2324161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3" name="Google Shape;623;p27"/>
          <p:cNvSpPr/>
          <p:nvPr/>
        </p:nvSpPr>
        <p:spPr>
          <a:xfrm>
            <a:off x="5187687" y="2421841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5943744" y="2421841"/>
            <a:ext cx="928130" cy="3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6494254" y="2324161"/>
            <a:ext cx="377591" cy="3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6722193" y="2223400"/>
            <a:ext cx="149639" cy="3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7434880" y="1310370"/>
            <a:ext cx="1114298" cy="1734401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28" name="Google Shape;628;p27"/>
          <p:cNvSpPr/>
          <p:nvPr/>
        </p:nvSpPr>
        <p:spPr>
          <a:xfrm>
            <a:off x="7434880" y="1310370"/>
            <a:ext cx="1114298" cy="157451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7495239" y="1515043"/>
            <a:ext cx="996203" cy="147812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0" name="Google Shape;630;p27"/>
          <p:cNvSpPr/>
          <p:nvPr/>
        </p:nvSpPr>
        <p:spPr>
          <a:xfrm>
            <a:off x="7738377" y="1362835"/>
            <a:ext cx="53384" cy="27164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1" name="Google Shape;631;p27"/>
          <p:cNvSpPr/>
          <p:nvPr/>
        </p:nvSpPr>
        <p:spPr>
          <a:xfrm>
            <a:off x="7543327" y="1688198"/>
            <a:ext cx="707599" cy="16650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2" name="Google Shape;632;p27"/>
          <p:cNvSpPr/>
          <p:nvPr/>
        </p:nvSpPr>
        <p:spPr>
          <a:xfrm>
            <a:off x="8294632" y="1688198"/>
            <a:ext cx="68251" cy="16650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3" name="Google Shape;633;p27"/>
          <p:cNvSpPr/>
          <p:nvPr/>
        </p:nvSpPr>
        <p:spPr>
          <a:xfrm>
            <a:off x="8389101" y="1688198"/>
            <a:ext cx="55114" cy="16650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4" name="Google Shape;634;p27"/>
          <p:cNvSpPr/>
          <p:nvPr/>
        </p:nvSpPr>
        <p:spPr>
          <a:xfrm>
            <a:off x="7543326" y="1766045"/>
            <a:ext cx="404994" cy="16650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5" name="Google Shape;635;p27"/>
          <p:cNvSpPr/>
          <p:nvPr/>
        </p:nvSpPr>
        <p:spPr>
          <a:xfrm>
            <a:off x="7955268" y="1766045"/>
            <a:ext cx="127744" cy="16650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6" name="Google Shape;636;p27"/>
          <p:cNvSpPr/>
          <p:nvPr/>
        </p:nvSpPr>
        <p:spPr>
          <a:xfrm>
            <a:off x="7997272" y="1810646"/>
            <a:ext cx="85739" cy="17515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7" name="Google Shape;637;p27"/>
          <p:cNvSpPr/>
          <p:nvPr/>
        </p:nvSpPr>
        <p:spPr>
          <a:xfrm>
            <a:off x="7955267" y="1810646"/>
            <a:ext cx="25407" cy="17515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8" name="Google Shape;638;p27"/>
          <p:cNvSpPr/>
          <p:nvPr/>
        </p:nvSpPr>
        <p:spPr>
          <a:xfrm>
            <a:off x="7854687" y="1810646"/>
            <a:ext cx="77008" cy="17515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9" name="Google Shape;639;p27"/>
          <p:cNvSpPr/>
          <p:nvPr/>
        </p:nvSpPr>
        <p:spPr>
          <a:xfrm>
            <a:off x="7745377" y="1810646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0" name="Google Shape;640;p27"/>
          <p:cNvSpPr/>
          <p:nvPr/>
        </p:nvSpPr>
        <p:spPr>
          <a:xfrm>
            <a:off x="7636040" y="1810646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7636040" y="1865759"/>
            <a:ext cx="656863" cy="16650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2" name="Google Shape;642;p27"/>
          <p:cNvSpPr/>
          <p:nvPr/>
        </p:nvSpPr>
        <p:spPr>
          <a:xfrm>
            <a:off x="7543326" y="1810646"/>
            <a:ext cx="39382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3" name="Google Shape;643;p27"/>
          <p:cNvSpPr/>
          <p:nvPr/>
        </p:nvSpPr>
        <p:spPr>
          <a:xfrm>
            <a:off x="7543326" y="1865759"/>
            <a:ext cx="39382" cy="16650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4" name="Google Shape;644;p27"/>
          <p:cNvSpPr/>
          <p:nvPr/>
        </p:nvSpPr>
        <p:spPr>
          <a:xfrm>
            <a:off x="7543326" y="1919983"/>
            <a:ext cx="39382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Google Shape;645;p27"/>
          <p:cNvSpPr/>
          <p:nvPr/>
        </p:nvSpPr>
        <p:spPr>
          <a:xfrm>
            <a:off x="7543326" y="1975097"/>
            <a:ext cx="39382" cy="16623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6" name="Google Shape;646;p27"/>
          <p:cNvSpPr/>
          <p:nvPr/>
        </p:nvSpPr>
        <p:spPr>
          <a:xfrm>
            <a:off x="8333123" y="1865759"/>
            <a:ext cx="96227" cy="16650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7" name="Google Shape;647;p27"/>
          <p:cNvSpPr/>
          <p:nvPr/>
        </p:nvSpPr>
        <p:spPr>
          <a:xfrm>
            <a:off x="7633418" y="1919983"/>
            <a:ext cx="277276" cy="17515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8" name="Google Shape;648;p27"/>
          <p:cNvSpPr/>
          <p:nvPr/>
        </p:nvSpPr>
        <p:spPr>
          <a:xfrm>
            <a:off x="7997272" y="2087922"/>
            <a:ext cx="314011" cy="17515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9" name="Google Shape;649;p27"/>
          <p:cNvSpPr/>
          <p:nvPr/>
        </p:nvSpPr>
        <p:spPr>
          <a:xfrm>
            <a:off x="8078605" y="2031942"/>
            <a:ext cx="232676" cy="17515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0" name="Google Shape;650;p27"/>
          <p:cNvSpPr/>
          <p:nvPr/>
        </p:nvSpPr>
        <p:spPr>
          <a:xfrm>
            <a:off x="8208919" y="1975097"/>
            <a:ext cx="102363" cy="16623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1" name="Google Shape;651;p27"/>
          <p:cNvSpPr/>
          <p:nvPr/>
        </p:nvSpPr>
        <p:spPr>
          <a:xfrm>
            <a:off x="7543326" y="1612108"/>
            <a:ext cx="328012" cy="16650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2" name="Google Shape;652;p27"/>
          <p:cNvSpPr/>
          <p:nvPr/>
        </p:nvSpPr>
        <p:spPr>
          <a:xfrm>
            <a:off x="7543326" y="2220857"/>
            <a:ext cx="530064" cy="17515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3" name="Google Shape;653;p27"/>
          <p:cNvSpPr/>
          <p:nvPr/>
        </p:nvSpPr>
        <p:spPr>
          <a:xfrm>
            <a:off x="7543326" y="2288189"/>
            <a:ext cx="530064" cy="17541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4" name="Google Shape;654;p27"/>
          <p:cNvSpPr/>
          <p:nvPr/>
        </p:nvSpPr>
        <p:spPr>
          <a:xfrm>
            <a:off x="7543327" y="2355549"/>
            <a:ext cx="529172" cy="17515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7543327" y="2757866"/>
            <a:ext cx="529172" cy="16650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6" name="Google Shape;656;p27"/>
          <p:cNvSpPr/>
          <p:nvPr/>
        </p:nvSpPr>
        <p:spPr>
          <a:xfrm>
            <a:off x="8025249" y="2143009"/>
            <a:ext cx="157451" cy="16650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7" name="Google Shape;657;p27"/>
          <p:cNvSpPr/>
          <p:nvPr/>
        </p:nvSpPr>
        <p:spPr>
          <a:xfrm>
            <a:off x="8234274" y="2143009"/>
            <a:ext cx="209944" cy="16650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8" name="Google Shape;658;p27"/>
          <p:cNvSpPr/>
          <p:nvPr/>
        </p:nvSpPr>
        <p:spPr>
          <a:xfrm>
            <a:off x="8234274" y="2220857"/>
            <a:ext cx="209944" cy="17515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7543327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0" name="Google Shape;660;p27"/>
          <p:cNvSpPr/>
          <p:nvPr/>
        </p:nvSpPr>
        <p:spPr>
          <a:xfrm>
            <a:off x="7543327" y="2910939"/>
            <a:ext cx="80495" cy="17515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1" name="Google Shape;661;p27"/>
          <p:cNvSpPr/>
          <p:nvPr/>
        </p:nvSpPr>
        <p:spPr>
          <a:xfrm>
            <a:off x="7644797" y="2910939"/>
            <a:ext cx="492438" cy="17515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2" name="Google Shape;662;p27"/>
          <p:cNvSpPr/>
          <p:nvPr/>
        </p:nvSpPr>
        <p:spPr>
          <a:xfrm>
            <a:off x="7667530" y="2860202"/>
            <a:ext cx="79604" cy="1665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3" name="Google Shape;663;p27"/>
          <p:cNvSpPr/>
          <p:nvPr/>
        </p:nvSpPr>
        <p:spPr>
          <a:xfrm>
            <a:off x="7790843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4" name="Google Shape;664;p27"/>
          <p:cNvSpPr/>
          <p:nvPr/>
        </p:nvSpPr>
        <p:spPr>
          <a:xfrm>
            <a:off x="7915046" y="2860202"/>
            <a:ext cx="79630" cy="16650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27"/>
          <p:cNvSpPr/>
          <p:nvPr/>
        </p:nvSpPr>
        <p:spPr>
          <a:xfrm>
            <a:off x="8039250" y="2860202"/>
            <a:ext cx="79604" cy="1665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27"/>
          <p:cNvSpPr/>
          <p:nvPr/>
        </p:nvSpPr>
        <p:spPr>
          <a:xfrm>
            <a:off x="8162562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27"/>
          <p:cNvSpPr/>
          <p:nvPr/>
        </p:nvSpPr>
        <p:spPr>
          <a:xfrm>
            <a:off x="8286766" y="2860202"/>
            <a:ext cx="54249" cy="16650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8" name="Google Shape;668;p27"/>
          <p:cNvSpPr/>
          <p:nvPr/>
        </p:nvSpPr>
        <p:spPr>
          <a:xfrm>
            <a:off x="8120584" y="826691"/>
            <a:ext cx="856293" cy="784581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9" name="Google Shape;669;p27"/>
          <p:cNvSpPr/>
          <p:nvPr/>
        </p:nvSpPr>
        <p:spPr>
          <a:xfrm>
            <a:off x="8120584" y="819717"/>
            <a:ext cx="856293" cy="39382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8120584" y="826691"/>
            <a:ext cx="856293" cy="120743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8167805" y="983250"/>
            <a:ext cx="765336" cy="588665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8204540" y="1116211"/>
            <a:ext cx="544039" cy="13136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8781798" y="1116211"/>
            <a:ext cx="52492" cy="13136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8854401" y="1116211"/>
            <a:ext cx="42004" cy="13136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8204540" y="1176543"/>
            <a:ext cx="311389" cy="13162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8520280" y="1176543"/>
            <a:ext cx="98876" cy="13162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8553527" y="1211547"/>
            <a:ext cx="65629" cy="1227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27"/>
          <p:cNvSpPr/>
          <p:nvPr/>
        </p:nvSpPr>
        <p:spPr>
          <a:xfrm>
            <a:off x="8521172" y="1211547"/>
            <a:ext cx="19245" cy="1227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27"/>
          <p:cNvSpPr/>
          <p:nvPr/>
        </p:nvSpPr>
        <p:spPr>
          <a:xfrm>
            <a:off x="8443325" y="1211547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0" name="Google Shape;680;p27"/>
          <p:cNvSpPr/>
          <p:nvPr/>
        </p:nvSpPr>
        <p:spPr>
          <a:xfrm>
            <a:off x="8359343" y="1211547"/>
            <a:ext cx="59519" cy="1227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1" name="Google Shape;681;p27"/>
          <p:cNvSpPr/>
          <p:nvPr/>
        </p:nvSpPr>
        <p:spPr>
          <a:xfrm>
            <a:off x="8275387" y="1211547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2" name="Google Shape;682;p27"/>
          <p:cNvSpPr/>
          <p:nvPr/>
        </p:nvSpPr>
        <p:spPr>
          <a:xfrm>
            <a:off x="8275387" y="1253525"/>
            <a:ext cx="504683" cy="1227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3" name="Google Shape;683;p27"/>
          <p:cNvSpPr/>
          <p:nvPr/>
        </p:nvSpPr>
        <p:spPr>
          <a:xfrm>
            <a:off x="8204539" y="1211547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4" name="Google Shape;684;p27"/>
          <p:cNvSpPr/>
          <p:nvPr/>
        </p:nvSpPr>
        <p:spPr>
          <a:xfrm>
            <a:off x="8204539" y="1253525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27"/>
          <p:cNvSpPr/>
          <p:nvPr/>
        </p:nvSpPr>
        <p:spPr>
          <a:xfrm>
            <a:off x="8204539" y="1295503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27"/>
          <p:cNvSpPr/>
          <p:nvPr/>
        </p:nvSpPr>
        <p:spPr>
          <a:xfrm>
            <a:off x="8810665" y="1253525"/>
            <a:ext cx="74360" cy="1227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27"/>
          <p:cNvSpPr/>
          <p:nvPr/>
        </p:nvSpPr>
        <p:spPr>
          <a:xfrm>
            <a:off x="8273630" y="1295503"/>
            <a:ext cx="213457" cy="1227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8" name="Google Shape;688;p27"/>
          <p:cNvSpPr/>
          <p:nvPr/>
        </p:nvSpPr>
        <p:spPr>
          <a:xfrm>
            <a:off x="8553526" y="1349725"/>
            <a:ext cx="240542" cy="13136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9" name="Google Shape;689;p27"/>
          <p:cNvSpPr/>
          <p:nvPr/>
        </p:nvSpPr>
        <p:spPr>
          <a:xfrm>
            <a:off x="8715330" y="1320858"/>
            <a:ext cx="78739" cy="13162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0" name="Google Shape;690;p27"/>
          <p:cNvSpPr/>
          <p:nvPr/>
        </p:nvSpPr>
        <p:spPr>
          <a:xfrm>
            <a:off x="8204539" y="1058475"/>
            <a:ext cx="251922" cy="13162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1" name="Google Shape;691;p27"/>
          <p:cNvSpPr/>
          <p:nvPr/>
        </p:nvSpPr>
        <p:spPr>
          <a:xfrm>
            <a:off x="8204540" y="1467794"/>
            <a:ext cx="406725" cy="1227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8574503" y="1392596"/>
            <a:ext cx="120743" cy="1227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3" name="Google Shape;693;p27"/>
          <p:cNvSpPr/>
          <p:nvPr/>
        </p:nvSpPr>
        <p:spPr>
          <a:xfrm>
            <a:off x="8735441" y="1392596"/>
            <a:ext cx="160965" cy="1227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4" name="Google Shape;694;p27"/>
          <p:cNvSpPr/>
          <p:nvPr/>
        </p:nvSpPr>
        <p:spPr>
          <a:xfrm>
            <a:off x="8735441" y="1452063"/>
            <a:ext cx="160965" cy="13136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5" name="Google Shape;695;p27"/>
          <p:cNvSpPr/>
          <p:nvPr/>
        </p:nvSpPr>
        <p:spPr>
          <a:xfrm>
            <a:off x="8204539" y="1508907"/>
            <a:ext cx="61250" cy="13136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6" name="Google Shape;696;p27"/>
          <p:cNvSpPr/>
          <p:nvPr/>
        </p:nvSpPr>
        <p:spPr>
          <a:xfrm>
            <a:off x="8281522" y="1508907"/>
            <a:ext cx="378722" cy="13136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9" y="4507222"/>
            <a:ext cx="1604202" cy="4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639401" y="773648"/>
                <a:ext cx="7031399" cy="1732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Derivation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The likelihood is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1−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	To maximum it, 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𝑙𝑜𝑔</m:t>
                        </m:r>
                        <m:func>
                          <m:funcPr>
                            <m:ctrlPr>
                              <a:rPr lang="en-US" altLang="zh-CN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1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100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𝛿𝜃</m:t>
                        </m:r>
                      </m:den>
                    </m:f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we have: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01" y="773648"/>
                <a:ext cx="7031399" cy="1732590"/>
              </a:xfrm>
              <a:prstGeom prst="rect">
                <a:avLst/>
              </a:prstGeom>
              <a:blipFill>
                <a:blip r:embed="rId2"/>
                <a:stretch>
                  <a:fillRect l="-903" b="-21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148F6BDB-6238-4E44-98E5-53A122ADE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02" y="2759910"/>
            <a:ext cx="3710898" cy="2233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6117E-7141-D54A-A44C-582AA13CB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3857D16B-3DFB-8A4C-9C4A-58E91F31F948}"/>
              </a:ext>
            </a:extLst>
          </p:cNvPr>
          <p:cNvSpPr/>
          <p:nvPr/>
        </p:nvSpPr>
        <p:spPr>
          <a:xfrm>
            <a:off x="118700" y="215180"/>
            <a:ext cx="703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MLE Leads to Counting Relative Frequencies</a:t>
            </a:r>
          </a:p>
        </p:txBody>
      </p:sp>
    </p:spTree>
    <p:extLst>
      <p:ext uri="{BB962C8B-B14F-4D97-AF65-F5344CB8AC3E}">
        <p14:creationId xmlns:p14="http://schemas.microsoft.com/office/powerpoint/2010/main" val="198383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69804" y="128964"/>
            <a:ext cx="22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32784" y="641480"/>
            <a:ext cx="4965462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Modelling the Probability of Words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62101" y="2565400"/>
                <a:ext cx="7416800" cy="1937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Modeling Target: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 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[1,2,⋯6])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spcAft>
                    <a:spcPts val="1200"/>
                  </a:spcAft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:r>
                  <a:rPr lang="en-US" altLang="zh-CN" sz="20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=1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  <a:endParaRPr lang="en-US" altLang="zh-CN" sz="200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spcAft>
                    <a:spcPts val="1200"/>
                  </a:spcAft>
                  <a:buSzPct val="100000"/>
                </a:pP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 estimation by counting relative frequencies:</a:t>
                </a:r>
              </a:p>
              <a:p>
                <a:pPr>
                  <a:spcAft>
                    <a:spcPts val="1200"/>
                  </a:spcAft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If out of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trails,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gives the outcome of </a:t>
                </a:r>
                <a:r>
                  <a:rPr lang="en-US" altLang="zh-CN" sz="2000" i="1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1" y="2565400"/>
                <a:ext cx="7416800" cy="1937582"/>
              </a:xfrm>
              <a:prstGeom prst="rect">
                <a:avLst/>
              </a:prstGeom>
              <a:blipFill>
                <a:blip r:embed="rId2"/>
                <a:stretch>
                  <a:fillRect l="-683" t="-1961" b="-19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722FA55-3297-47B2-9108-0FD458965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5" y="773648"/>
            <a:ext cx="4369084" cy="1552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AEDA9-AD4C-ED4A-BAD0-4AA0E6A1E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AEF60C23-4179-C149-AEB5-38EDFBDCAD72}"/>
              </a:ext>
            </a:extLst>
          </p:cNvPr>
          <p:cNvSpPr/>
          <p:nvPr/>
        </p:nvSpPr>
        <p:spPr>
          <a:xfrm>
            <a:off x="237648" y="177970"/>
            <a:ext cx="44674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Casino Dice Casting</a:t>
            </a:r>
          </a:p>
        </p:txBody>
      </p:sp>
    </p:spTree>
    <p:extLst>
      <p:ext uri="{BB962C8B-B14F-4D97-AF65-F5344CB8AC3E}">
        <p14:creationId xmlns:p14="http://schemas.microsoft.com/office/powerpoint/2010/main" val="91836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62101" y="2565400"/>
                <a:ext cx="7416800" cy="239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Modeling Target: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 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[1,2,⋯6])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spcAft>
                    <a:spcPts val="1200"/>
                  </a:spcAft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:r>
                  <a:rPr lang="en-US" altLang="zh-CN" sz="20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=1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  <a:endParaRPr lang="en-US" altLang="zh-CN" sz="200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spcAft>
                    <a:spcPts val="1200"/>
                  </a:spcAft>
                  <a:buSzPct val="100000"/>
                </a:pP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 estimation by counting relative frequencies:</a:t>
                </a:r>
              </a:p>
              <a:p>
                <a:pPr>
                  <a:spcAft>
                    <a:spcPts val="1200"/>
                  </a:spcAft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If out of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trails,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gives the outcome of </a:t>
                </a:r>
                <a:r>
                  <a:rPr lang="en-US" altLang="zh-CN" sz="2000" i="1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spcAft>
                    <a:spcPts val="1200"/>
                  </a:spcAft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prove that the above also follows MLE.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1" y="2565400"/>
                <a:ext cx="7416800" cy="2399247"/>
              </a:xfrm>
              <a:prstGeom prst="rect">
                <a:avLst/>
              </a:prstGeom>
              <a:blipFill>
                <a:blip r:embed="rId2"/>
                <a:stretch>
                  <a:fillRect l="-683" t="-1587" b="-37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237648" y="177970"/>
            <a:ext cx="44674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Casino Dice Casting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22FA55-3297-47B2-9108-0FD458965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5" y="773648"/>
            <a:ext cx="4369084" cy="1552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AEDA9-AD4C-ED4A-BAD0-4AA0E6A1E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2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458139" y="1238305"/>
                <a:ext cx="6493933" cy="2652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Drawing a word is similar to casting a dice:</a:t>
                </a:r>
              </a:p>
              <a:p>
                <a:pPr marL="800100" lvl="1" indent="-342900">
                  <a:spcAft>
                    <a:spcPts val="18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both follows categorial distributions</a:t>
                </a:r>
              </a:p>
              <a:p>
                <a:pPr marL="800100" lvl="1" indent="-342900">
                  <a:spcAft>
                    <a:spcPts val="18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number of possible words is larger.</a:t>
                </a:r>
              </a:p>
              <a:p>
                <a:pPr>
                  <a:spcAft>
                    <a:spcPts val="1800"/>
                  </a:spcAft>
                  <a:buSzPct val="100000"/>
                </a:pPr>
                <a:r>
                  <a:rPr lang="en-US" altLang="zh-CN" sz="21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Vocabulary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𝑉</m:t>
                            </m:r>
                          </m:e>
                        </m:d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spcAft>
                    <a:spcPts val="1800"/>
                  </a:spcAft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𝑉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 number of words in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39" y="1238305"/>
                <a:ext cx="6493933" cy="2652457"/>
              </a:xfrm>
              <a:prstGeom prst="rect">
                <a:avLst/>
              </a:prstGeom>
              <a:blipFill>
                <a:blip r:embed="rId2"/>
                <a:stretch>
                  <a:fillRect l="-977" t="-1429"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237648" y="132908"/>
            <a:ext cx="4467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a Word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4088F-4600-8E48-8820-7C7B5645C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237648" y="132908"/>
            <a:ext cx="4467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a Word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4088F-4600-8E48-8820-7C7B5645C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DA27AC-B026-4F43-A231-BF740D413C53}"/>
                  </a:ext>
                </a:extLst>
              </p:cNvPr>
              <p:cNvSpPr txBox="1"/>
              <p:nvPr/>
            </p:nvSpPr>
            <p:spPr>
              <a:xfrm>
                <a:off x="1469412" y="1076754"/>
                <a:ext cx="6438900" cy="338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Modeling target: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d>
                  </m:oMath>
                </a14:m>
                <a:endParaRPr lang="en-US" altLang="zh-CN" sz="2000" b="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1,2,⋯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),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𝑉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vocabulary </a:t>
                </a: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Target data: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		Corpus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MLE training: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#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𝐷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#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DA27AC-B026-4F43-A231-BF740D413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412" y="1076754"/>
                <a:ext cx="6438900" cy="3387402"/>
              </a:xfrm>
              <a:prstGeom prst="rect">
                <a:avLst/>
              </a:prstGeom>
              <a:blipFill>
                <a:blip r:embed="rId3"/>
                <a:stretch>
                  <a:fillRect l="-787" b="-201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771301" y="653239"/>
                <a:ext cx="8003721" cy="4387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21438" indent="-321438">
                  <a:spcAft>
                    <a:spcPts val="9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Three key Elements in Building a Probabilistic Model </a:t>
                </a:r>
              </a:p>
              <a:p>
                <a:pPr>
                  <a:spcAft>
                    <a:spcPts val="900"/>
                  </a:spcAft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(1)	Modeling Target (e.g.  </a:t>
                </a:r>
                <a:r>
                  <a:rPr lang="en-US" altLang="zh-CN" sz="21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(head))</a:t>
                </a:r>
              </a:p>
              <a:p>
                <a:pPr>
                  <a:spcAft>
                    <a:spcPts val="900"/>
                  </a:spcAft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(2)	Parameterization</a:t>
                </a:r>
              </a:p>
              <a:p>
                <a:pPr marL="800100" lvl="1" indent="-342900">
                  <a:spcAft>
                    <a:spcPts val="9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specifies a calculable equation to compute probabilities involving the definition of model parameters</a:t>
                </a:r>
              </a:p>
              <a:p>
                <a:pPr marL="778638" lvl="1" indent="-321438">
                  <a:spcAft>
                    <a:spcPts val="9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Parameters (e.g.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𝜃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>
                  <a:spcAft>
                    <a:spcPts val="900"/>
                  </a:spcAft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(3)	Model Training (e.g. ,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𝜃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>
                  <a:spcAft>
                    <a:spcPts val="900"/>
                  </a:spcAft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Parameter Estimation (e.g.  MLE)</a:t>
                </a:r>
              </a:p>
              <a:p>
                <a:pPr marL="778627" lvl="1" indent="-321438">
                  <a:spcAft>
                    <a:spcPts val="9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Data (e.g.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1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778627" lvl="1" indent="-321438">
                  <a:spcAft>
                    <a:spcPts val="9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Example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∈[1,2,…,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])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01" y="653239"/>
                <a:ext cx="8003721" cy="4387868"/>
              </a:xfrm>
              <a:prstGeom prst="rect">
                <a:avLst/>
              </a:prstGeom>
              <a:blipFill>
                <a:blip r:embed="rId3"/>
                <a:stretch>
                  <a:fillRect l="-792" t="-867" b="-17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305704" y="144450"/>
            <a:ext cx="44674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1B0DB-2121-8D4F-A45E-4B338014C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3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69804" y="128964"/>
            <a:ext cx="22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32784" y="641480"/>
            <a:ext cx="4965462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Modelling the Probability of Words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207600" y="734559"/>
            <a:ext cx="9152299" cy="465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language model can be used to analyze or generate natural language sentences.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language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(LM)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measures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probability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of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natural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language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sentences,</a:t>
            </a:r>
            <a:r>
              <a:rPr lang="zh-CN" altLang="en-US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by means of simpler patterns, such as: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words</a:t>
            </a:r>
          </a:p>
          <a:p>
            <a:pPr algn="ctr">
              <a:buSzPct val="100000"/>
            </a:pPr>
            <a:r>
              <a:rPr lang="en-US" altLang="zh-CN" sz="20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“thanks”</a:t>
            </a:r>
            <a:r>
              <a:rPr lang="zh-CN" altLang="en-US" sz="20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probable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than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“</a:t>
            </a:r>
            <a:r>
              <a:rPr lang="en-US" altLang="zh-CN" sz="2000" i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markov</a:t>
            </a:r>
            <a:r>
              <a:rPr lang="en-US" altLang="zh-CN" sz="20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”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phrases</a:t>
            </a:r>
          </a:p>
          <a:p>
            <a:pPr algn="ctr">
              <a:buSzPct val="100000"/>
            </a:pPr>
            <a:r>
              <a:rPr lang="en-US" altLang="zh-CN" sz="20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(“eat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pizza”)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&gt;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(“drink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pizza”)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sentences</a:t>
            </a:r>
          </a:p>
          <a:p>
            <a:pPr algn="ctr"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(“he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said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hi.”)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&gt;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(“said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he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hi.”)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207600" y="132908"/>
            <a:ext cx="28488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Language Model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131ADD2-3852-2248-AF2A-6C86CDDAF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9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730251" y="773648"/>
                <a:ext cx="7969249" cy="4208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-gram can be used as a basis for building probabilistic language models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Unigram (bag-of-words)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hello, hyperbole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Bigram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 	eat pizza, drink pizza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Trigram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 	cat eat mouse, mouse eat cat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four-gram, five-gram, six-gram,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⋯⋯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-gram 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1" y="773648"/>
                <a:ext cx="7969249" cy="4208844"/>
              </a:xfrm>
              <a:prstGeom prst="rect">
                <a:avLst/>
              </a:prstGeom>
              <a:blipFill>
                <a:blip r:embed="rId2"/>
                <a:stretch>
                  <a:fillRect l="-637" b="-150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240473" y="216632"/>
            <a:ext cx="13965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N-gram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B78AEEA-FD8C-EA40-A47F-30B791A60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BE9F99-FB0A-A24D-8B6F-F278ADA0475A}"/>
              </a:ext>
            </a:extLst>
          </p:cNvPr>
          <p:cNvSpPr/>
          <p:nvPr/>
        </p:nvSpPr>
        <p:spPr>
          <a:xfrm>
            <a:off x="85443" y="933765"/>
            <a:ext cx="8893888" cy="1115822"/>
          </a:xfrm>
          <a:prstGeom prst="roundRect">
            <a:avLst>
              <a:gd name="adj" fmla="val 10197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9D8AE7B-9DD3-8E4A-87C0-635FC9AB81FD}"/>
              </a:ext>
            </a:extLst>
          </p:cNvPr>
          <p:cNvSpPr/>
          <p:nvPr/>
        </p:nvSpPr>
        <p:spPr>
          <a:xfrm>
            <a:off x="318839" y="2227304"/>
            <a:ext cx="8459276" cy="1798217"/>
          </a:xfrm>
          <a:prstGeom prst="roundRect">
            <a:avLst>
              <a:gd name="adj" fmla="val 7969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F0C8DF84-0B35-1543-9708-6A955DB30D9E}"/>
              </a:ext>
            </a:extLst>
          </p:cNvPr>
          <p:cNvSpPr/>
          <p:nvPr/>
        </p:nvSpPr>
        <p:spPr>
          <a:xfrm>
            <a:off x="145662" y="146012"/>
            <a:ext cx="17608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Overview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CA32C4-289C-684D-9836-2CE380BF1681}"/>
              </a:ext>
            </a:extLst>
          </p:cNvPr>
          <p:cNvGrpSpPr/>
          <p:nvPr/>
        </p:nvGrpSpPr>
        <p:grpSpPr>
          <a:xfrm>
            <a:off x="2065436" y="156248"/>
            <a:ext cx="4422387" cy="585828"/>
            <a:chOff x="2466575" y="527996"/>
            <a:chExt cx="5896515" cy="78110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0FF894E-5434-E044-8FBF-77D0D15E1595}"/>
                </a:ext>
              </a:extLst>
            </p:cNvPr>
            <p:cNvSpPr/>
            <p:nvPr/>
          </p:nvSpPr>
          <p:spPr>
            <a:xfrm>
              <a:off x="2466575" y="527996"/>
              <a:ext cx="5881598" cy="759600"/>
            </a:xfrm>
            <a:prstGeom prst="roundRect">
              <a:avLst/>
            </a:prstGeom>
            <a:noFill/>
            <a:ln w="15875">
              <a:solidFill>
                <a:srgbClr val="024990"/>
              </a:solidFill>
            </a:ln>
            <a:effectLst>
              <a:outerShdw blurRad="40169" dist="12700" dir="3120000" algn="tl" rotWithShape="0">
                <a:prstClr val="black">
                  <a:alpha val="2862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7BFA7-D2B7-6645-9B7A-5FC7EDB9CADE}"/>
                </a:ext>
              </a:extLst>
            </p:cNvPr>
            <p:cNvSpPr txBox="1"/>
            <p:nvPr/>
          </p:nvSpPr>
          <p:spPr>
            <a:xfrm>
              <a:off x="2504996" y="567367"/>
              <a:ext cx="100506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Week</a:t>
              </a:r>
              <a:r>
                <a:rPr lang="zh-CN" altLang="en-US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2</a:t>
              </a:r>
              <a:endParaRPr lang="en-CN" sz="1350" b="1" dirty="0">
                <a:solidFill>
                  <a:srgbClr val="F18D01"/>
                </a:solidFill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877CE7-AF2D-9849-B51B-1BB1AA61E811}"/>
                </a:ext>
              </a:extLst>
            </p:cNvPr>
            <p:cNvSpPr txBox="1"/>
            <p:nvPr/>
          </p:nvSpPr>
          <p:spPr>
            <a:xfrm>
              <a:off x="3515292" y="753092"/>
              <a:ext cx="1716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latin typeface="Palatino" pitchFamily="2" charset="77"/>
                  <a:ea typeface="Palatino" pitchFamily="2" charset="77"/>
                </a:rPr>
                <a:t>Data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and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Model</a:t>
              </a:r>
              <a:endParaRPr lang="en-CN" sz="1200" dirty="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723C07E4-144B-7944-9D79-AF3B64F0903A}"/>
                </a:ext>
              </a:extLst>
            </p:cNvPr>
            <p:cNvSpPr/>
            <p:nvPr/>
          </p:nvSpPr>
          <p:spPr>
            <a:xfrm>
              <a:off x="5147872" y="639108"/>
              <a:ext cx="178875" cy="549077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86552A-BE6F-694B-B076-1AA7B6020ED3}"/>
                </a:ext>
              </a:extLst>
            </p:cNvPr>
            <p:cNvSpPr txBox="1"/>
            <p:nvPr/>
          </p:nvSpPr>
          <p:spPr>
            <a:xfrm>
              <a:off x="5391849" y="583815"/>
              <a:ext cx="2971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latin typeface="Palatino" pitchFamily="2" charset="77"/>
                  <a:ea typeface="Palatino" pitchFamily="2" charset="77"/>
                </a:rPr>
                <a:t>Overview of NLP architecture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C82AE3-1509-0F4B-8D09-B6507637DD14}"/>
                </a:ext>
              </a:extLst>
            </p:cNvPr>
            <p:cNvSpPr txBox="1"/>
            <p:nvPr/>
          </p:nvSpPr>
          <p:spPr>
            <a:xfrm>
              <a:off x="5390961" y="939768"/>
              <a:ext cx="2300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latin typeface="Palatino" pitchFamily="2" charset="77"/>
                  <a:ea typeface="Palatino" pitchFamily="2" charset="77"/>
                </a:rPr>
                <a:t>Review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of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background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C07AB5-8C84-A743-8C3B-82FAB7434381}"/>
              </a:ext>
            </a:extLst>
          </p:cNvPr>
          <p:cNvGrpSpPr/>
          <p:nvPr/>
        </p:nvGrpSpPr>
        <p:grpSpPr>
          <a:xfrm>
            <a:off x="203589" y="1192921"/>
            <a:ext cx="8744993" cy="763160"/>
            <a:chOff x="271452" y="1999354"/>
            <a:chExt cx="11659990" cy="101754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8BC6429-5500-A340-8C62-13537A9D7791}"/>
                </a:ext>
              </a:extLst>
            </p:cNvPr>
            <p:cNvGrpSpPr/>
            <p:nvPr/>
          </p:nvGrpSpPr>
          <p:grpSpPr>
            <a:xfrm>
              <a:off x="271452" y="2006612"/>
              <a:ext cx="2340566" cy="999761"/>
              <a:chOff x="277039" y="1574403"/>
              <a:chExt cx="2340566" cy="999761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DC544B2-6E4F-DE42-BC7F-0C6BEE32FDAB}"/>
                  </a:ext>
                </a:extLst>
              </p:cNvPr>
              <p:cNvSpPr/>
              <p:nvPr/>
            </p:nvSpPr>
            <p:spPr>
              <a:xfrm>
                <a:off x="277039" y="1578225"/>
                <a:ext cx="2209579" cy="990454"/>
              </a:xfrm>
              <a:prstGeom prst="roundRect">
                <a:avLst/>
              </a:prstGeom>
              <a:solidFill>
                <a:srgbClr val="F9DFDF"/>
              </a:solidFill>
              <a:ln w="25400">
                <a:solidFill>
                  <a:srgbClr val="FF000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3D1CC0-15A1-4045-8F30-F54D6C8357EF}"/>
                  </a:ext>
                </a:extLst>
              </p:cNvPr>
              <p:cNvSpPr txBox="1"/>
              <p:nvPr/>
            </p:nvSpPr>
            <p:spPr>
              <a:xfrm>
                <a:off x="277040" y="1574403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3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DD5685-5148-0648-912B-59051109B6D5}"/>
                  </a:ext>
                </a:extLst>
              </p:cNvPr>
              <p:cNvSpPr txBox="1"/>
              <p:nvPr/>
            </p:nvSpPr>
            <p:spPr>
              <a:xfrm>
                <a:off x="338775" y="1897056"/>
                <a:ext cx="22788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N-gram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Models</a:t>
                </a:r>
              </a:p>
              <a:p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Naïve Bayes</a:t>
                </a:r>
              </a:p>
              <a:p>
                <a:r>
                  <a:rPr lang="en-US" sz="900" dirty="0">
                    <a:latin typeface="Palatino" pitchFamily="2" charset="77"/>
                    <a:ea typeface="Palatino" pitchFamily="2" charset="77"/>
                  </a:rPr>
                  <a:t>Generative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2F81614-63FF-8349-BD29-CC20E9EEB074}"/>
                </a:ext>
              </a:extLst>
            </p:cNvPr>
            <p:cNvGrpSpPr/>
            <p:nvPr/>
          </p:nvGrpSpPr>
          <p:grpSpPr>
            <a:xfrm>
              <a:off x="2749958" y="2014469"/>
              <a:ext cx="2572720" cy="1000321"/>
              <a:chOff x="2842231" y="1453364"/>
              <a:chExt cx="2572720" cy="1000321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733600F-B8BC-8E46-9535-D20A98B88B17}"/>
                  </a:ext>
                </a:extLst>
              </p:cNvPr>
              <p:cNvSpPr/>
              <p:nvPr/>
            </p:nvSpPr>
            <p:spPr>
              <a:xfrm>
                <a:off x="2842231" y="1453364"/>
                <a:ext cx="2412020" cy="99427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2329D3-1F76-9D44-95F2-4DDF77393781}"/>
                  </a:ext>
                </a:extLst>
              </p:cNvPr>
              <p:cNvSpPr txBox="1"/>
              <p:nvPr/>
            </p:nvSpPr>
            <p:spPr>
              <a:xfrm>
                <a:off x="2850519" y="1463303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4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FE1C48-DA85-1A4B-AAD0-02D85B81B925}"/>
                  </a:ext>
                </a:extLst>
              </p:cNvPr>
              <p:cNvSpPr txBox="1"/>
              <p:nvPr/>
            </p:nvSpPr>
            <p:spPr>
              <a:xfrm>
                <a:off x="2873230" y="1776578"/>
                <a:ext cx="2541721" cy="677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Features</a:t>
                </a:r>
              </a:p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Document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</a:p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C53661B-B2A9-F445-AE2E-FDD14160B4A2}"/>
                </a:ext>
              </a:extLst>
            </p:cNvPr>
            <p:cNvGrpSpPr/>
            <p:nvPr/>
          </p:nvGrpSpPr>
          <p:grpSpPr>
            <a:xfrm>
              <a:off x="5412048" y="2021478"/>
              <a:ext cx="1005061" cy="989153"/>
              <a:chOff x="5393046" y="1555249"/>
              <a:chExt cx="1282171" cy="764407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93787BB-B7FC-534F-8664-BC9A7B64CB86}"/>
                  </a:ext>
                </a:extLst>
              </p:cNvPr>
              <p:cNvSpPr/>
              <p:nvPr/>
            </p:nvSpPr>
            <p:spPr>
              <a:xfrm>
                <a:off x="5407418" y="1555249"/>
                <a:ext cx="117949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795ABA-09D3-9A4A-A469-2CC93782D06A}"/>
                  </a:ext>
                </a:extLst>
              </p:cNvPr>
              <p:cNvSpPr txBox="1"/>
              <p:nvPr/>
            </p:nvSpPr>
            <p:spPr>
              <a:xfrm>
                <a:off x="5393046" y="1563168"/>
                <a:ext cx="1282171" cy="30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5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99C8FC-9EA5-854C-B1CC-65B0759A9DD8}"/>
                  </a:ext>
                </a:extLst>
              </p:cNvPr>
              <p:cNvSpPr txBox="1"/>
              <p:nvPr/>
            </p:nvSpPr>
            <p:spPr>
              <a:xfrm>
                <a:off x="5461036" y="1858031"/>
                <a:ext cx="1102105" cy="428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Neuron</a:t>
                </a:r>
              </a:p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SGD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F6FC79D-2062-0F47-B45E-D22CC3EBB898}"/>
                </a:ext>
              </a:extLst>
            </p:cNvPr>
            <p:cNvGrpSpPr/>
            <p:nvPr/>
          </p:nvGrpSpPr>
          <p:grpSpPr>
            <a:xfrm>
              <a:off x="6692346" y="2014469"/>
              <a:ext cx="1737796" cy="994275"/>
              <a:chOff x="7045398" y="1555249"/>
              <a:chExt cx="1737796" cy="764407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DA0348B-5DCF-CC43-BB41-5AA2ED5F8369}"/>
                  </a:ext>
                </a:extLst>
              </p:cNvPr>
              <p:cNvSpPr/>
              <p:nvPr/>
            </p:nvSpPr>
            <p:spPr>
              <a:xfrm>
                <a:off x="7045398" y="1555249"/>
                <a:ext cx="166422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11EBAA-5E95-814A-BAB4-32AB24AECB25}"/>
                  </a:ext>
                </a:extLst>
              </p:cNvPr>
              <p:cNvSpPr txBox="1"/>
              <p:nvPr/>
            </p:nvSpPr>
            <p:spPr>
              <a:xfrm>
                <a:off x="7052193" y="1560489"/>
                <a:ext cx="1005061" cy="307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6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6ECB03-0922-1442-A353-CFBC99F98E9E}"/>
                  </a:ext>
                </a:extLst>
              </p:cNvPr>
              <p:cNvSpPr txBox="1"/>
              <p:nvPr/>
            </p:nvSpPr>
            <p:spPr>
              <a:xfrm>
                <a:off x="7085721" y="1845784"/>
                <a:ext cx="1697473" cy="378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Entropy, Perplexity</a:t>
                </a:r>
              </a:p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Word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C37D06-DFEC-4448-9364-4F5FBF0E9AB9}"/>
                </a:ext>
              </a:extLst>
            </p:cNvPr>
            <p:cNvGrpSpPr/>
            <p:nvPr/>
          </p:nvGrpSpPr>
          <p:grpSpPr>
            <a:xfrm>
              <a:off x="8679371" y="1999354"/>
              <a:ext cx="3252071" cy="1017546"/>
              <a:chOff x="8657103" y="1547744"/>
              <a:chExt cx="3252071" cy="78264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7A6D590-363A-B043-9220-6CAF69F1F041}"/>
                  </a:ext>
                </a:extLst>
              </p:cNvPr>
              <p:cNvSpPr/>
              <p:nvPr/>
            </p:nvSpPr>
            <p:spPr>
              <a:xfrm>
                <a:off x="8657103" y="1547744"/>
                <a:ext cx="3199133" cy="782641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86D1FD-B539-6A4C-B377-E41807F30048}"/>
                  </a:ext>
                </a:extLst>
              </p:cNvPr>
              <p:cNvSpPr txBox="1"/>
              <p:nvPr/>
            </p:nvSpPr>
            <p:spPr>
              <a:xfrm>
                <a:off x="8663966" y="1560773"/>
                <a:ext cx="1005061" cy="307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7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618E3A-6F9E-A647-9F6F-2DB1517A37A4}"/>
                  </a:ext>
                </a:extLst>
              </p:cNvPr>
              <p:cNvSpPr txBox="1"/>
              <p:nvPr/>
            </p:nvSpPr>
            <p:spPr>
              <a:xfrm>
                <a:off x="8711290" y="1883641"/>
                <a:ext cx="3197884" cy="378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HMM -- Generative Sturctured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Prediction</a:t>
                </a:r>
              </a:p>
              <a:p>
                <a:r>
                  <a:rPr lang="en-US" sz="900" dirty="0">
                    <a:latin typeface="Palatino" pitchFamily="2" charset="77"/>
                    <a:ea typeface="Palatino" pitchFamily="2" charset="77"/>
                  </a:rPr>
                  <a:t>CRF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–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Structured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Prediction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7162A9-5F78-1643-8E57-EE41FCDF8B17}"/>
              </a:ext>
            </a:extLst>
          </p:cNvPr>
          <p:cNvGrpSpPr/>
          <p:nvPr/>
        </p:nvGrpSpPr>
        <p:grpSpPr>
          <a:xfrm>
            <a:off x="436256" y="2305587"/>
            <a:ext cx="8282236" cy="1627669"/>
            <a:chOff x="258946" y="3384909"/>
            <a:chExt cx="11042981" cy="217022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3754E71-B2BD-5C4B-8AD7-3F16FB2A2612}"/>
                </a:ext>
              </a:extLst>
            </p:cNvPr>
            <p:cNvGrpSpPr/>
            <p:nvPr/>
          </p:nvGrpSpPr>
          <p:grpSpPr>
            <a:xfrm>
              <a:off x="3789540" y="3384909"/>
              <a:ext cx="3661371" cy="910285"/>
              <a:chOff x="2834546" y="2645985"/>
              <a:chExt cx="3661371" cy="910285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31F0242-3DB1-8140-BF86-C242E66ED0D3}"/>
                  </a:ext>
                </a:extLst>
              </p:cNvPr>
              <p:cNvSpPr/>
              <p:nvPr/>
            </p:nvSpPr>
            <p:spPr>
              <a:xfrm>
                <a:off x="2842232" y="2645985"/>
                <a:ext cx="3540970" cy="91028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DE6715-F908-074B-BB83-D3E6D41F1239}"/>
                  </a:ext>
                </a:extLst>
              </p:cNvPr>
              <p:cNvSpPr txBox="1"/>
              <p:nvPr/>
            </p:nvSpPr>
            <p:spPr>
              <a:xfrm>
                <a:off x="2834546" y="2666940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8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E2ED56-0020-CF4E-AB03-71F872B17FF6}"/>
                  </a:ext>
                </a:extLst>
              </p:cNvPr>
              <p:cNvSpPr txBox="1"/>
              <p:nvPr/>
            </p:nvSpPr>
            <p:spPr>
              <a:xfrm>
                <a:off x="2876977" y="2982428"/>
                <a:ext cx="3618940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MLP</a:t>
                </a:r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, Multi-Layer Perception</a:t>
                </a:r>
              </a:p>
              <a:p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Neural N-gram LM and Word Embedding</a:t>
                </a:r>
                <a:endParaRPr lang="en-CN" sz="105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CD5E57-3458-164E-A2B0-45EF26357C21}"/>
                </a:ext>
              </a:extLst>
            </p:cNvPr>
            <p:cNvGrpSpPr/>
            <p:nvPr/>
          </p:nvGrpSpPr>
          <p:grpSpPr>
            <a:xfrm>
              <a:off x="5777661" y="4444563"/>
              <a:ext cx="2350743" cy="976233"/>
              <a:chOff x="3342554" y="3527724"/>
              <a:chExt cx="2350743" cy="976233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8A0A453-52B5-DC41-8450-6B9C9C1D73DA}"/>
                  </a:ext>
                </a:extLst>
              </p:cNvPr>
              <p:cNvSpPr/>
              <p:nvPr/>
            </p:nvSpPr>
            <p:spPr>
              <a:xfrm>
                <a:off x="3349042" y="3527724"/>
                <a:ext cx="2269885" cy="976233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A5C291-2B8E-E44B-9E71-1FD9D8CD36D4}"/>
                  </a:ext>
                </a:extLst>
              </p:cNvPr>
              <p:cNvSpPr txBox="1"/>
              <p:nvPr/>
            </p:nvSpPr>
            <p:spPr>
              <a:xfrm>
                <a:off x="3342554" y="3546301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9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F01F61-3D11-EA43-B018-EFA2788A7B09}"/>
                  </a:ext>
                </a:extLst>
              </p:cNvPr>
              <p:cNvSpPr txBox="1"/>
              <p:nvPr/>
            </p:nvSpPr>
            <p:spPr>
              <a:xfrm>
                <a:off x="3390957" y="3909584"/>
                <a:ext cx="2302340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Sequence Representation</a:t>
                </a:r>
              </a:p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Neural Text Classification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909D271-F068-A242-8E98-51DE33FD43DF}"/>
                </a:ext>
              </a:extLst>
            </p:cNvPr>
            <p:cNvGrpSpPr/>
            <p:nvPr/>
          </p:nvGrpSpPr>
          <p:grpSpPr>
            <a:xfrm>
              <a:off x="7820908" y="3545620"/>
              <a:ext cx="2921120" cy="757025"/>
              <a:chOff x="7553405" y="3741211"/>
              <a:chExt cx="2921120" cy="757025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8C23FCD-64FD-D246-913E-C3D397CA33B5}"/>
                  </a:ext>
                </a:extLst>
              </p:cNvPr>
              <p:cNvSpPr/>
              <p:nvPr/>
            </p:nvSpPr>
            <p:spPr>
              <a:xfrm>
                <a:off x="7553406" y="3742724"/>
                <a:ext cx="285744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788B6C-3B0D-6643-A4C3-89542E3B8295}"/>
                  </a:ext>
                </a:extLst>
              </p:cNvPr>
              <p:cNvSpPr txBox="1"/>
              <p:nvPr/>
            </p:nvSpPr>
            <p:spPr>
              <a:xfrm>
                <a:off x="7553405" y="3741211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10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C7B6B2E-5DDF-2145-9FF4-852E4161F811}"/>
                  </a:ext>
                </a:extLst>
              </p:cNvPr>
              <p:cNvSpPr txBox="1"/>
              <p:nvPr/>
            </p:nvSpPr>
            <p:spPr>
              <a:xfrm>
                <a:off x="7593224" y="4075419"/>
                <a:ext cx="2881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Neural Structured Prediction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CD0925-1589-AE44-9C53-6A15A86D3B65}"/>
                </a:ext>
              </a:extLst>
            </p:cNvPr>
            <p:cNvGrpSpPr/>
            <p:nvPr/>
          </p:nvGrpSpPr>
          <p:grpSpPr>
            <a:xfrm>
              <a:off x="8634527" y="4827980"/>
              <a:ext cx="2667400" cy="670596"/>
              <a:chOff x="5924808" y="4807539"/>
              <a:chExt cx="2667400" cy="75866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87E1297-6172-DE40-A9CE-8F258AC04F18}"/>
                  </a:ext>
                </a:extLst>
              </p:cNvPr>
              <p:cNvSpPr/>
              <p:nvPr/>
            </p:nvSpPr>
            <p:spPr>
              <a:xfrm>
                <a:off x="5924808" y="4810694"/>
                <a:ext cx="2608537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DEBC3-8910-2147-A8A0-17CEB7D680C4}"/>
                  </a:ext>
                </a:extLst>
              </p:cNvPr>
              <p:cNvSpPr txBox="1"/>
              <p:nvPr/>
            </p:nvSpPr>
            <p:spPr>
              <a:xfrm>
                <a:off x="5924808" y="4807539"/>
                <a:ext cx="1112015" cy="452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11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2E9AAA-391B-2449-B260-2041631F9AB5}"/>
                  </a:ext>
                </a:extLst>
              </p:cNvPr>
              <p:cNvSpPr txBox="1"/>
              <p:nvPr/>
            </p:nvSpPr>
            <p:spPr>
              <a:xfrm>
                <a:off x="5967387" y="5148197"/>
                <a:ext cx="2624821" cy="417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Structured Representation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8453131-B454-0149-8C2E-3CBD168DC34E}"/>
                </a:ext>
              </a:extLst>
            </p:cNvPr>
            <p:cNvGrpSpPr/>
            <p:nvPr/>
          </p:nvGrpSpPr>
          <p:grpSpPr>
            <a:xfrm>
              <a:off x="312165" y="3700258"/>
              <a:ext cx="3116968" cy="877195"/>
              <a:chOff x="277039" y="3750293"/>
              <a:chExt cx="3116968" cy="877195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DA9F6E0-88E2-1C41-B6D3-599EFBCB280C}"/>
                  </a:ext>
                </a:extLst>
              </p:cNvPr>
              <p:cNvSpPr/>
              <p:nvPr/>
            </p:nvSpPr>
            <p:spPr>
              <a:xfrm>
                <a:off x="277039" y="3750293"/>
                <a:ext cx="3039678" cy="850246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E1C100-601D-DE44-88F5-FC2022C15C20}"/>
                  </a:ext>
                </a:extLst>
              </p:cNvPr>
              <p:cNvSpPr txBox="1"/>
              <p:nvPr/>
            </p:nvSpPr>
            <p:spPr>
              <a:xfrm>
                <a:off x="277040" y="3767900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12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C0574B-6650-674B-8D89-FF5438C99ECE}"/>
                  </a:ext>
                </a:extLst>
              </p:cNvPr>
              <p:cNvSpPr txBox="1"/>
              <p:nvPr/>
            </p:nvSpPr>
            <p:spPr>
              <a:xfrm>
                <a:off x="296578" y="4073491"/>
                <a:ext cx="3097429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-to-sequence</a:t>
                </a:r>
              </a:p>
              <a:p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Neural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Recurrent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Models</a:t>
                </a:r>
                <a:endParaRPr lang="en-CN" sz="105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592BDAC-92AE-8D4F-A1DD-E6AEB7083507}"/>
                </a:ext>
              </a:extLst>
            </p:cNvPr>
            <p:cNvGrpSpPr/>
            <p:nvPr/>
          </p:nvGrpSpPr>
          <p:grpSpPr>
            <a:xfrm>
              <a:off x="258946" y="4734278"/>
              <a:ext cx="5226924" cy="820856"/>
              <a:chOff x="277040" y="4814892"/>
              <a:chExt cx="5226924" cy="820856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20BE059-BFA4-0842-A45F-CFE6D17DB3BA}"/>
                  </a:ext>
                </a:extLst>
              </p:cNvPr>
              <p:cNvSpPr/>
              <p:nvPr/>
            </p:nvSpPr>
            <p:spPr>
              <a:xfrm>
                <a:off x="277043" y="4814892"/>
                <a:ext cx="5130375" cy="818900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BAB741-39EC-FE44-BFD0-362315252084}"/>
                  </a:ext>
                </a:extLst>
              </p:cNvPr>
              <p:cNvSpPr txBox="1"/>
              <p:nvPr/>
            </p:nvSpPr>
            <p:spPr>
              <a:xfrm>
                <a:off x="277040" y="4814892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13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DBA826C-D79E-8940-94E1-EB36CF6367A2}"/>
                  </a:ext>
                </a:extLst>
              </p:cNvPr>
              <p:cNvSpPr txBox="1"/>
              <p:nvPr/>
            </p:nvSpPr>
            <p:spPr>
              <a:xfrm>
                <a:off x="286297" y="5081751"/>
                <a:ext cx="5217667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-level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Pre-training</a:t>
                </a:r>
              </a:p>
              <a:p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Pre-trained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Models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for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and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other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NLP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tasks</a:t>
                </a:r>
                <a:endParaRPr lang="en-CN" sz="105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D75F39-BA31-F645-A64B-A0A197382F51}"/>
              </a:ext>
            </a:extLst>
          </p:cNvPr>
          <p:cNvGrpSpPr/>
          <p:nvPr/>
        </p:nvGrpSpPr>
        <p:grpSpPr>
          <a:xfrm>
            <a:off x="1453518" y="4403811"/>
            <a:ext cx="5550212" cy="575668"/>
            <a:chOff x="179766" y="5958774"/>
            <a:chExt cx="7400282" cy="76755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B496801-B418-AD4D-9C28-FB374C1E34BC}"/>
                </a:ext>
              </a:extLst>
            </p:cNvPr>
            <p:cNvGrpSpPr/>
            <p:nvPr/>
          </p:nvGrpSpPr>
          <p:grpSpPr>
            <a:xfrm>
              <a:off x="179766" y="5970819"/>
              <a:ext cx="3905030" cy="755512"/>
              <a:chOff x="271453" y="5941195"/>
              <a:chExt cx="3905030" cy="755512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45518DC-C58F-C94C-9D2F-E4EBE58AC6D8}"/>
                  </a:ext>
                </a:extLst>
              </p:cNvPr>
              <p:cNvSpPr/>
              <p:nvPr/>
            </p:nvSpPr>
            <p:spPr>
              <a:xfrm>
                <a:off x="277043" y="5941195"/>
                <a:ext cx="383790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2BA3B7-1DEC-FB42-A1E9-4B393633A34C}"/>
                  </a:ext>
                </a:extLst>
              </p:cNvPr>
              <p:cNvSpPr txBox="1"/>
              <p:nvPr/>
            </p:nvSpPr>
            <p:spPr>
              <a:xfrm>
                <a:off x="271453" y="5946462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14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F0442F-9D01-704D-9143-9882B61C2891}"/>
                  </a:ext>
                </a:extLst>
              </p:cNvPr>
              <p:cNvSpPr txBox="1"/>
              <p:nvPr/>
            </p:nvSpPr>
            <p:spPr>
              <a:xfrm>
                <a:off x="277040" y="6271498"/>
                <a:ext cx="3899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Scaling, instruction following and LLMs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D6289D4-ACAB-4449-9629-FE16C82E8746}"/>
                </a:ext>
              </a:extLst>
            </p:cNvPr>
            <p:cNvGrpSpPr/>
            <p:nvPr/>
          </p:nvGrpSpPr>
          <p:grpSpPr>
            <a:xfrm>
              <a:off x="4377887" y="5958774"/>
              <a:ext cx="3202161" cy="755512"/>
              <a:chOff x="5916344" y="5941195"/>
              <a:chExt cx="3202161" cy="755512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AD10DFF-8A6A-D04B-8BFF-ACE50976F599}"/>
                  </a:ext>
                </a:extLst>
              </p:cNvPr>
              <p:cNvSpPr/>
              <p:nvPr/>
            </p:nvSpPr>
            <p:spPr>
              <a:xfrm>
                <a:off x="5924808" y="5941195"/>
                <a:ext cx="3087385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CEFDE-400D-3B48-97E8-8B4921EAF83C}"/>
                  </a:ext>
                </a:extLst>
              </p:cNvPr>
              <p:cNvSpPr txBox="1"/>
              <p:nvPr/>
            </p:nvSpPr>
            <p:spPr>
              <a:xfrm>
                <a:off x="5916344" y="5946462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15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853DE7-1C5E-2C42-83BB-0F44F0A22302}"/>
                  </a:ext>
                </a:extLst>
              </p:cNvPr>
              <p:cNvSpPr txBox="1"/>
              <p:nvPr/>
            </p:nvSpPr>
            <p:spPr>
              <a:xfrm>
                <a:off x="5967387" y="6288991"/>
                <a:ext cx="3151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LLMs for NLP, AGI and beyond</a:t>
                </a:r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98E47CC-4608-FC43-82F9-633CFE8EB265}"/>
              </a:ext>
            </a:extLst>
          </p:cNvPr>
          <p:cNvCxnSpPr>
            <a:cxnSpLocks/>
          </p:cNvCxnSpPr>
          <p:nvPr/>
        </p:nvCxnSpPr>
        <p:spPr>
          <a:xfrm>
            <a:off x="4295986" y="728329"/>
            <a:ext cx="0" cy="201626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38EE9ED-26DB-6748-8FB4-B412C3B91E22}"/>
              </a:ext>
            </a:extLst>
          </p:cNvPr>
          <p:cNvCxnSpPr>
            <a:cxnSpLocks/>
          </p:cNvCxnSpPr>
          <p:nvPr/>
        </p:nvCxnSpPr>
        <p:spPr>
          <a:xfrm flipV="1">
            <a:off x="1860773" y="1569666"/>
            <a:ext cx="1971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AF05742-F95B-4F48-8343-4D5A3E2B5A71}"/>
              </a:ext>
            </a:extLst>
          </p:cNvPr>
          <p:cNvCxnSpPr>
            <a:cxnSpLocks/>
          </p:cNvCxnSpPr>
          <p:nvPr/>
        </p:nvCxnSpPr>
        <p:spPr>
          <a:xfrm flipV="1">
            <a:off x="3871484" y="1565764"/>
            <a:ext cx="1917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2C22FEC-2DDB-9740-A3D5-A73FE1B11FFE}"/>
              </a:ext>
            </a:extLst>
          </p:cNvPr>
          <p:cNvCxnSpPr>
            <a:cxnSpLocks/>
          </p:cNvCxnSpPr>
          <p:nvPr/>
        </p:nvCxnSpPr>
        <p:spPr>
          <a:xfrm flipV="1">
            <a:off x="4759464" y="1569615"/>
            <a:ext cx="2565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0420EB5-9994-5E4E-8AE6-75AD785EEF02}"/>
              </a:ext>
            </a:extLst>
          </p:cNvPr>
          <p:cNvCxnSpPr>
            <a:cxnSpLocks/>
          </p:cNvCxnSpPr>
          <p:nvPr/>
        </p:nvCxnSpPr>
        <p:spPr>
          <a:xfrm flipV="1">
            <a:off x="6272527" y="1565763"/>
            <a:ext cx="2322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1D6237-4BA1-5D49-9083-10EC590B4C15}"/>
              </a:ext>
            </a:extLst>
          </p:cNvPr>
          <p:cNvCxnSpPr>
            <a:cxnSpLocks/>
          </p:cNvCxnSpPr>
          <p:nvPr/>
        </p:nvCxnSpPr>
        <p:spPr>
          <a:xfrm>
            <a:off x="1660802" y="2141046"/>
            <a:ext cx="1963865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10C6B00-156E-7C4E-9C42-E18A3A6848ED}"/>
              </a:ext>
            </a:extLst>
          </p:cNvPr>
          <p:cNvCxnSpPr>
            <a:cxnSpLocks/>
          </p:cNvCxnSpPr>
          <p:nvPr/>
        </p:nvCxnSpPr>
        <p:spPr>
          <a:xfrm>
            <a:off x="1660802" y="1944072"/>
            <a:ext cx="0" cy="201737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D52C39A-D79B-5D4B-9C7B-FB5B30C31864}"/>
              </a:ext>
            </a:extLst>
          </p:cNvPr>
          <p:cNvCxnSpPr>
            <a:cxnSpLocks/>
          </p:cNvCxnSpPr>
          <p:nvPr/>
        </p:nvCxnSpPr>
        <p:spPr>
          <a:xfrm>
            <a:off x="3621203" y="1959543"/>
            <a:ext cx="0" cy="184967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8FB2727-5022-FD4C-89B5-FC8A0E906EEB}"/>
              </a:ext>
            </a:extLst>
          </p:cNvPr>
          <p:cNvCxnSpPr>
            <a:cxnSpLocks/>
          </p:cNvCxnSpPr>
          <p:nvPr/>
        </p:nvCxnSpPr>
        <p:spPr>
          <a:xfrm>
            <a:off x="2047997" y="2141048"/>
            <a:ext cx="0" cy="392759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CB8209F-36A6-C347-A937-8A8F9B2027B1}"/>
              </a:ext>
            </a:extLst>
          </p:cNvPr>
          <p:cNvCxnSpPr>
            <a:cxnSpLocks/>
          </p:cNvCxnSpPr>
          <p:nvPr/>
        </p:nvCxnSpPr>
        <p:spPr>
          <a:xfrm>
            <a:off x="3364180" y="2141048"/>
            <a:ext cx="0" cy="1593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8A1AEFC9-A9F3-F040-90BC-E8435CFEB901}"/>
              </a:ext>
            </a:extLst>
          </p:cNvPr>
          <p:cNvSpPr txBox="1"/>
          <p:nvPr/>
        </p:nvSpPr>
        <p:spPr>
          <a:xfrm>
            <a:off x="85443" y="948111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Linear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2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5AAA48C-CBE5-C14E-A2B7-768DD11ECF69}"/>
              </a:ext>
            </a:extLst>
          </p:cNvPr>
          <p:cNvSpPr txBox="1"/>
          <p:nvPr/>
        </p:nvSpPr>
        <p:spPr>
          <a:xfrm>
            <a:off x="365886" y="2260792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Neural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2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E4C9951-950A-5947-A493-19FB4994E125}"/>
              </a:ext>
            </a:extLst>
          </p:cNvPr>
          <p:cNvCxnSpPr>
            <a:cxnSpLocks/>
          </p:cNvCxnSpPr>
          <p:nvPr/>
        </p:nvCxnSpPr>
        <p:spPr>
          <a:xfrm>
            <a:off x="4254049" y="2152133"/>
            <a:ext cx="1185737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08E925D-61CA-764E-B1C5-BE6AB4CABDE4}"/>
              </a:ext>
            </a:extLst>
          </p:cNvPr>
          <p:cNvCxnSpPr>
            <a:cxnSpLocks/>
          </p:cNvCxnSpPr>
          <p:nvPr/>
        </p:nvCxnSpPr>
        <p:spPr>
          <a:xfrm>
            <a:off x="4254048" y="1955159"/>
            <a:ext cx="0" cy="201737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5E5689D-C931-E143-8A56-DC2F1FE9CDC6}"/>
              </a:ext>
            </a:extLst>
          </p:cNvPr>
          <p:cNvCxnSpPr>
            <a:cxnSpLocks/>
          </p:cNvCxnSpPr>
          <p:nvPr/>
        </p:nvCxnSpPr>
        <p:spPr>
          <a:xfrm>
            <a:off x="5440887" y="1949027"/>
            <a:ext cx="0" cy="20444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81F00B6-5764-D34A-BC71-70405D034165}"/>
              </a:ext>
            </a:extLst>
          </p:cNvPr>
          <p:cNvCxnSpPr>
            <a:cxnSpLocks/>
          </p:cNvCxnSpPr>
          <p:nvPr/>
        </p:nvCxnSpPr>
        <p:spPr>
          <a:xfrm>
            <a:off x="4848491" y="2148331"/>
            <a:ext cx="0" cy="153899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F442CCE-6C3C-6D44-95FD-653230164FE4}"/>
              </a:ext>
            </a:extLst>
          </p:cNvPr>
          <p:cNvCxnSpPr>
            <a:cxnSpLocks/>
          </p:cNvCxnSpPr>
          <p:nvPr/>
        </p:nvCxnSpPr>
        <p:spPr>
          <a:xfrm>
            <a:off x="7427806" y="1955072"/>
            <a:ext cx="0" cy="471048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78E0045-0276-D340-BDA2-660721DEF66B}"/>
              </a:ext>
            </a:extLst>
          </p:cNvPr>
          <p:cNvCxnSpPr>
            <a:cxnSpLocks/>
          </p:cNvCxnSpPr>
          <p:nvPr/>
        </p:nvCxnSpPr>
        <p:spPr>
          <a:xfrm flipH="1">
            <a:off x="2758310" y="2646943"/>
            <a:ext cx="326700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3358F87-9272-8A43-9EA3-7A726630ECB5}"/>
              </a:ext>
            </a:extLst>
          </p:cNvPr>
          <p:cNvCxnSpPr>
            <a:cxnSpLocks/>
          </p:cNvCxnSpPr>
          <p:nvPr/>
        </p:nvCxnSpPr>
        <p:spPr>
          <a:xfrm>
            <a:off x="5282939" y="2993652"/>
            <a:ext cx="0" cy="999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C4D562C-5272-3F4D-BF85-F0BDA00980D7}"/>
              </a:ext>
            </a:extLst>
          </p:cNvPr>
          <p:cNvCxnSpPr>
            <a:cxnSpLocks/>
          </p:cNvCxnSpPr>
          <p:nvPr/>
        </p:nvCxnSpPr>
        <p:spPr>
          <a:xfrm flipV="1">
            <a:off x="5745694" y="2681905"/>
            <a:ext cx="3591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013E8E2-2DB1-B84F-9E03-7D6F54850297}"/>
              </a:ext>
            </a:extLst>
          </p:cNvPr>
          <p:cNvCxnSpPr>
            <a:cxnSpLocks/>
          </p:cNvCxnSpPr>
          <p:nvPr/>
        </p:nvCxnSpPr>
        <p:spPr>
          <a:xfrm>
            <a:off x="6277708" y="3269079"/>
            <a:ext cx="1185737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B084E50-41A1-0D43-BEB8-315FA3FECFC8}"/>
              </a:ext>
            </a:extLst>
          </p:cNvPr>
          <p:cNvCxnSpPr>
            <a:cxnSpLocks/>
          </p:cNvCxnSpPr>
          <p:nvPr/>
        </p:nvCxnSpPr>
        <p:spPr>
          <a:xfrm>
            <a:off x="7466204" y="2993889"/>
            <a:ext cx="0" cy="39400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55717C0-1D12-D14B-AD3E-74A835A3AEBB}"/>
              </a:ext>
            </a:extLst>
          </p:cNvPr>
          <p:cNvCxnSpPr>
            <a:cxnSpLocks/>
          </p:cNvCxnSpPr>
          <p:nvPr/>
        </p:nvCxnSpPr>
        <p:spPr>
          <a:xfrm flipH="1">
            <a:off x="2709427" y="3164472"/>
            <a:ext cx="1890056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58335AD5-EF65-0F44-A891-EBA8F49F1EEB}"/>
              </a:ext>
            </a:extLst>
          </p:cNvPr>
          <p:cNvCxnSpPr>
            <a:cxnSpLocks/>
          </p:cNvCxnSpPr>
          <p:nvPr/>
        </p:nvCxnSpPr>
        <p:spPr>
          <a:xfrm>
            <a:off x="1561165" y="3182355"/>
            <a:ext cx="0" cy="1323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6AD3D879-745E-9F4E-801E-BAE6C6680365}"/>
              </a:ext>
            </a:extLst>
          </p:cNvPr>
          <p:cNvSpPr txBox="1"/>
          <p:nvPr/>
        </p:nvSpPr>
        <p:spPr>
          <a:xfrm>
            <a:off x="1363566" y="4142480"/>
            <a:ext cx="18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Large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Language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2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E367A23-5E46-9944-8C06-BF81FC986C4F}"/>
              </a:ext>
            </a:extLst>
          </p:cNvPr>
          <p:cNvCxnSpPr>
            <a:cxnSpLocks/>
          </p:cNvCxnSpPr>
          <p:nvPr/>
        </p:nvCxnSpPr>
        <p:spPr>
          <a:xfrm>
            <a:off x="3738934" y="3931788"/>
            <a:ext cx="0" cy="4752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DD6ED0-195A-A141-AE49-C5D4B0BE22F6}"/>
              </a:ext>
            </a:extLst>
          </p:cNvPr>
          <p:cNvCxnSpPr>
            <a:cxnSpLocks/>
          </p:cNvCxnSpPr>
          <p:nvPr/>
        </p:nvCxnSpPr>
        <p:spPr>
          <a:xfrm flipV="1">
            <a:off x="4338522" y="4676316"/>
            <a:ext cx="264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1AAEFD4A-B458-2D4A-A1D6-70BAAB2F6296}"/>
              </a:ext>
            </a:extLst>
          </p:cNvPr>
          <p:cNvSpPr/>
          <p:nvPr/>
        </p:nvSpPr>
        <p:spPr>
          <a:xfrm>
            <a:off x="1363566" y="4142480"/>
            <a:ext cx="5638814" cy="951987"/>
          </a:xfrm>
          <a:prstGeom prst="roundRect">
            <a:avLst>
              <a:gd name="adj" fmla="val 7609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95" name="Slide Number Placeholder 1">
            <a:extLst>
              <a:ext uri="{FF2B5EF4-FFF2-40B4-BE49-F238E27FC236}">
                <a16:creationId xmlns:a16="http://schemas.microsoft.com/office/drawing/2014/main" id="{986871B0-2A14-E44E-8A29-6FB98F11E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78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69804" y="128964"/>
            <a:ext cx="22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32784" y="641480"/>
            <a:ext cx="4965462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Modelling the Probability of Words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628650" y="1134430"/>
                <a:ext cx="8114035" cy="3272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Modeling Target: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CN" sz="2000" b="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 —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i="1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i.i.d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assumption between words in a sentence: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beg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beg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beg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Palatino" pitchFamily="2" charset="77"/>
                    <a:cs typeface="Calibri Light" panose="020F0302020204030204" pitchFamily="34" charset="0"/>
                  </a:rPr>
                  <a:t>Parameter type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The probability of a word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Palatino" pitchFamily="2" charset="77"/>
                    <a:cs typeface="Calibri Light" panose="020F0302020204030204" pitchFamily="34" charset="0"/>
                  </a:rPr>
                  <a:t>Parameter instances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∣V∣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Training: just as we trained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 word drawing.</a:t>
                </a:r>
                <a:endParaRPr lang="en-US" altLang="zh-CN" sz="2000" dirty="0"/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34430"/>
                <a:ext cx="8114035" cy="3272050"/>
              </a:xfrm>
              <a:prstGeom prst="rect">
                <a:avLst/>
              </a:prstGeom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73807" y="132908"/>
            <a:ext cx="44935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Unigram Language Models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49AA63A-F3B6-F541-AC15-01A55E4B1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00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764215" y="537376"/>
                <a:ext cx="8595685" cy="3740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out-of-vocabulary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(OOV) word in test data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-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 seen in training data (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e.g., ``Hello, OOV’’ vs ``Markov Jack OOV’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’)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-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𝑂𝑂𝑉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=0</m:t>
                    </m:r>
                  </m:oMath>
                </a14:m>
                <a:endParaRPr lang="en-US" altLang="zh-CN" sz="2200" i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-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2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altLang="zh-CN" sz="22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if OOV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CN" sz="2200" i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add-one smoothing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</a:rPr>
                  <a:t>	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</a:rPr>
                  <a:t>- introduce a special &lt;OOV&gt; token to represent OOV words.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- recalculate the counts of all words in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15" y="537376"/>
                <a:ext cx="8595685" cy="3740768"/>
              </a:xfrm>
              <a:prstGeom prst="rect">
                <a:avLst/>
              </a:prstGeom>
              <a:blipFill>
                <a:blip r:embed="rId2"/>
                <a:stretch>
                  <a:fillRect l="-1034" b="-2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7B88030-08D9-4797-8C4F-10C40634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61" y="4277514"/>
            <a:ext cx="5645987" cy="77364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54963FB-AC66-9B47-BD52-4FCF9FCC2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2187E87C-D4D7-FA43-ABE6-477D29052629}"/>
              </a:ext>
            </a:extLst>
          </p:cNvPr>
          <p:cNvSpPr/>
          <p:nvPr/>
        </p:nvSpPr>
        <p:spPr>
          <a:xfrm>
            <a:off x="173807" y="132908"/>
            <a:ext cx="44935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Unigram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1572983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DDFFF08-03CD-9C4D-9F2B-108DF078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FC2E898-FC08-6643-91EA-D4832AE82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E2056C-0E39-EA47-822E-744CA7365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97" y="758733"/>
            <a:ext cx="5136556" cy="3977574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E0A870B8-F312-4F4D-B36F-AD952EDDC4E4}"/>
              </a:ext>
            </a:extLst>
          </p:cNvPr>
          <p:cNvSpPr/>
          <p:nvPr/>
        </p:nvSpPr>
        <p:spPr>
          <a:xfrm>
            <a:off x="1415649" y="4725814"/>
            <a:ext cx="556582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1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(a) Unigram distributions. (b) Unigram distributions with add-10 smoothing.</a:t>
            </a: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45F0F4F5-08A0-0F4B-96E4-6E735C0303C4}"/>
              </a:ext>
            </a:extLst>
          </p:cNvPr>
          <p:cNvSpPr/>
          <p:nvPr/>
        </p:nvSpPr>
        <p:spPr>
          <a:xfrm>
            <a:off x="173807" y="132908"/>
            <a:ext cx="19351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Smoothing</a:t>
            </a:r>
          </a:p>
        </p:txBody>
      </p:sp>
    </p:spTree>
    <p:extLst>
      <p:ext uri="{BB962C8B-B14F-4D97-AF65-F5344CB8AC3E}">
        <p14:creationId xmlns:p14="http://schemas.microsoft.com/office/powerpoint/2010/main" val="1957952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020836" y="884762"/>
                <a:ext cx="7356764" cy="2495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Dealing with OOV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problem in test data: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more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general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form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of add-one smoothing</a:t>
                </a:r>
              </a:p>
              <a:p>
                <a:pPr marL="2571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Add-α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smoothing: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introduces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α</a:t>
                </a:r>
                <a:r>
                  <a:rPr lang="zh-CN" altLang="en-US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0" lvl="1" algn="ctr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#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  <m:r>
                                <m:rPr>
                                  <m:brk m:alnAt="9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+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𝛼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w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9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#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9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+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𝛼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36" y="884762"/>
                <a:ext cx="7356764" cy="2495491"/>
              </a:xfrm>
              <a:prstGeom prst="rect">
                <a:avLst/>
              </a:prstGeom>
              <a:blipFill>
                <a:blip r:embed="rId2"/>
                <a:stretch>
                  <a:fillRect l="-690" b="-2777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360000" y="360000"/>
            <a:ext cx="30668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Add-α</a:t>
            </a:r>
            <a:r>
              <a:rPr lang="zh-CN" altLang="en-US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Smoothing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2BF1F4-9C8B-DB40-934E-77477C7F1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9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020836" y="884762"/>
                <a:ext cx="7356764" cy="3753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Dealing with OOV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problem in test data: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more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general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form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of add-one smoothing</a:t>
                </a:r>
              </a:p>
              <a:p>
                <a:pPr marL="2571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Add-α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smoothing: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introduces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α</a:t>
                </a:r>
                <a:r>
                  <a:rPr lang="zh-CN" altLang="en-US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0" lvl="1" algn="ctr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#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  <m:r>
                                <m:rPr>
                                  <m:brk m:alnAt="9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+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𝛼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w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9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#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9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+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𝛼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Hyper-parameter:</a:t>
                </a:r>
                <a:r>
                  <a:rPr lang="zh-CN" altLang="en-US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fixed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advance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trained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during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tuned,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selected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empirically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improve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performance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36" y="884762"/>
                <a:ext cx="7356764" cy="3753528"/>
              </a:xfrm>
              <a:prstGeom prst="rect">
                <a:avLst/>
              </a:prstGeom>
              <a:blipFill>
                <a:blip r:embed="rId2"/>
                <a:stretch>
                  <a:fillRect l="-690" b="-13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360000" y="360000"/>
            <a:ext cx="30668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Add-α</a:t>
            </a:r>
            <a:r>
              <a:rPr lang="zh-CN" altLang="en-US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Smoothing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2BF1F4-9C8B-DB40-934E-77477C7F1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96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020836" y="884762"/>
                <a:ext cx="7356764" cy="4211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Dealing with OOV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problem in test data: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more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general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form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of add-one smoothing</a:t>
                </a:r>
              </a:p>
              <a:p>
                <a:pPr marL="2571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Add-α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smoothing: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introduces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α</a:t>
                </a:r>
                <a:r>
                  <a:rPr lang="zh-CN" altLang="en-US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0" lvl="1" algn="ctr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#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  <m:r>
                                <m:rPr>
                                  <m:brk m:alnAt="9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+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𝛼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w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9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#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9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+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𝛼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Hyper-parameter:</a:t>
                </a:r>
                <a:r>
                  <a:rPr lang="zh-CN" altLang="en-US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fixed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advance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trained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during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tuned,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selected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empirically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improve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performance</a:t>
                </a:r>
              </a:p>
              <a:p>
                <a:pPr marL="1428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Theory behind in Week 13.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36" y="884762"/>
                <a:ext cx="7356764" cy="4211346"/>
              </a:xfrm>
              <a:prstGeom prst="rect">
                <a:avLst/>
              </a:prstGeom>
              <a:blipFill>
                <a:blip r:embed="rId2"/>
                <a:stretch>
                  <a:fillRect l="-690" b="-150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360000" y="360000"/>
            <a:ext cx="30668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Add-α</a:t>
            </a:r>
            <a:r>
              <a:rPr lang="zh-CN" altLang="en-US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Smoothing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2BF1F4-9C8B-DB40-934E-77477C7F1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4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69804" y="128964"/>
            <a:ext cx="22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32784" y="641480"/>
            <a:ext cx="4965462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Modelling the Probability of Words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59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722863" y="969481"/>
                <a:ext cx="7792487" cy="3681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Unigram language models face challenge in comparing </a:t>
                </a:r>
                <a:r>
                  <a:rPr lang="en-US" altLang="zh-CN" sz="22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“he ate pizza”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</a:t>
                </a:r>
                <a:r>
                  <a:rPr lang="en-US" altLang="zh-CN" sz="22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“he drank pizza”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which requires knowledge on verb-object relations</a:t>
                </a:r>
              </a:p>
              <a:p>
                <a:pPr marL="257175" indent="-257175">
                  <a:lnSpc>
                    <a:spcPct val="150000"/>
                  </a:lnSpc>
                  <a:spcBef>
                    <a:spcPts val="6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Bigram language models compute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conditional probabilities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e.g.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𝑝𝑖𝑧𝑧𝑎</m:t>
                        </m:r>
                      </m:e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𝑎𝑡𝑒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&gt;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𝑝𝑖𝑧𝑧𝑎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𝑑𝑟𝑎𝑛𝑘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(reason told later)</a:t>
                </a:r>
              </a:p>
            </p:txBody>
          </p:sp>
        </mc:Choice>
        <mc:Fallback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63" y="969481"/>
                <a:ext cx="7792487" cy="3681777"/>
              </a:xfrm>
              <a:prstGeom prst="rect">
                <a:avLst/>
              </a:prstGeom>
              <a:blipFill>
                <a:blip r:embed="rId2"/>
                <a:stretch>
                  <a:fillRect l="-977" r="-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43656" y="188873"/>
            <a:ext cx="4655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Probability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87C710F-F776-8948-BC31-2767C1461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05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659954" y="1056266"/>
            <a:ext cx="7634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data: </a:t>
            </a:r>
            <a:r>
              <a:rPr lang="en-US" altLang="zh-CN" sz="24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consisting of a set of sentences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Given </a:t>
            </a:r>
            <a:r>
              <a:rPr lang="en-US" altLang="zh-CN" sz="24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MLE for the conditional probabilities: 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94900" y="207397"/>
            <a:ext cx="4068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Bigram Probabilities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3DDF2A5-C11C-4421-8A99-4E9EE25DC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99" y="2301172"/>
            <a:ext cx="3086531" cy="54300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9DA96F-111A-0546-B4F3-4C2D57852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787F147-A5CE-774E-A07A-A603E2F4A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58" y="2934326"/>
            <a:ext cx="4563766" cy="19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0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8EB1B-D4DD-E345-8BA4-A4352DE1D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C4D627-503C-6A46-AC2F-21257B841C06}"/>
              </a:ext>
            </a:extLst>
          </p:cNvPr>
          <p:cNvSpPr txBox="1"/>
          <p:nvPr/>
        </p:nvSpPr>
        <p:spPr>
          <a:xfrm>
            <a:off x="1170260" y="1068211"/>
            <a:ext cx="13229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Week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97C25-5411-3E49-922F-CA38F632A728}"/>
              </a:ext>
            </a:extLst>
          </p:cNvPr>
          <p:cNvSpPr txBox="1"/>
          <p:nvPr/>
        </p:nvSpPr>
        <p:spPr>
          <a:xfrm>
            <a:off x="1831723" y="2205131"/>
            <a:ext cx="6302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Counting Relative Frequencies</a:t>
            </a:r>
            <a:endParaRPr lang="zh-CN" altLang="en-US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90091" y="112434"/>
            <a:ext cx="668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Bigram Language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FF798E61-D534-42BD-BBF3-30BB8BA1B973}"/>
                  </a:ext>
                </a:extLst>
              </p:cNvPr>
              <p:cNvSpPr/>
              <p:nvPr/>
            </p:nvSpPr>
            <p:spPr>
              <a:xfrm>
                <a:off x="870843" y="843112"/>
                <a:ext cx="8010377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Sparsity: the ratio of 0 in a set of counts  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Bigram sparsity: all possible bigrams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|×|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corpus, unseen bigrams are many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Reducing sparsity: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Interpolation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FF798E61-D534-42BD-BBF3-30BB8BA1B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3" y="843112"/>
                <a:ext cx="8010377" cy="3323987"/>
              </a:xfrm>
              <a:prstGeom prst="rect">
                <a:avLst/>
              </a:prstGeom>
              <a:blipFill>
                <a:blip r:embed="rId3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8">
                <a:extLst>
                  <a:ext uri="{FF2B5EF4-FFF2-40B4-BE49-F238E27FC236}">
                    <a16:creationId xmlns:a16="http://schemas.microsoft.com/office/drawing/2014/main" id="{2D9A89A2-2B4C-4332-B5BD-A0D5623F74D9}"/>
                  </a:ext>
                </a:extLst>
              </p:cNvPr>
              <p:cNvSpPr/>
              <p:nvPr/>
            </p:nvSpPr>
            <p:spPr>
              <a:xfrm>
                <a:off x="870843" y="4094148"/>
                <a:ext cx="7812916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𝜆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a hyper-parameter which can be set empirically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矩形 8">
                <a:extLst>
                  <a:ext uri="{FF2B5EF4-FFF2-40B4-BE49-F238E27FC236}">
                    <a16:creationId xmlns:a16="http://schemas.microsoft.com/office/drawing/2014/main" id="{2D9A89A2-2B4C-4332-B5BD-A0D5623F7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3" y="4094148"/>
                <a:ext cx="7812916" cy="600164"/>
              </a:xfrm>
              <a:prstGeom prst="rect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1D15C4E3-AC16-EC41-989D-29A4D55AC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P_{\text {int}}\left(\mathbf{w}_2 \mid \mathbf{w}_1\right)=\lambda P\left(\mathbf{w}_2 \mid \mathbf{w}_1\right)+(1-\lambda) P\left(\mathbf{w}_2\right)$&#10;&#10;&#10;\end{document}" title="IguanaTex Bitmap Display">
            <a:extLst>
              <a:ext uri="{FF2B5EF4-FFF2-40B4-BE49-F238E27FC236}">
                <a16:creationId xmlns:a16="http://schemas.microsoft.com/office/drawing/2014/main" id="{E92F470F-5CFD-A446-A373-828A68D0E4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49" y="3751243"/>
            <a:ext cx="5426055" cy="2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05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097259" y="618013"/>
                <a:ext cx="8046741" cy="4411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Modeling target: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Sentence: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=⟨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⟨/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⟨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beginning of a sentence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ea typeface="Palatino" pitchFamily="2" charset="77"/>
                    <a:cs typeface="Calibri Light" panose="020F0302020204030204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⟨/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end of a sentence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Parameterization:</a:t>
                </a: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Conditional probabilities of bigrams: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59" y="618013"/>
                <a:ext cx="8046741" cy="4411913"/>
              </a:xfrm>
              <a:prstGeom prst="rect">
                <a:avLst/>
              </a:prstGeom>
              <a:blipFill>
                <a:blip r:embed="rId2"/>
                <a:stretch>
                  <a:fillRect l="-946" b="-17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18700" y="170993"/>
            <a:ext cx="7471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the Probability of a Sentence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429DEC8-B36C-4999-8854-8BEEE8E4F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61"/>
          <a:stretch/>
        </p:blipFill>
        <p:spPr>
          <a:xfrm>
            <a:off x="2021433" y="3199904"/>
            <a:ext cx="3398977" cy="751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07933-A4EB-2149-842F-D0746A572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483D40-F440-184D-B08E-A114D0BD6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516" y="3577681"/>
            <a:ext cx="2680713" cy="3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299077" y="655668"/>
                <a:ext cx="9149724" cy="1062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Chain rule</a:t>
                </a:r>
              </a:p>
              <a:p>
                <a:pPr marL="1171575" lvl="2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⟨/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⟩|⟨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⟩)</m:t>
                    </m:r>
                  </m:oMath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77" y="655668"/>
                <a:ext cx="9149724" cy="1062791"/>
              </a:xfrm>
              <a:prstGeom prst="rect">
                <a:avLst/>
              </a:prstGeom>
              <a:blipFill>
                <a:blip r:embed="rId2"/>
                <a:stretch>
                  <a:fillRect l="-693" b="-82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33976" y="134393"/>
            <a:ext cx="397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140DF-D4BA-B548-B848-838F1A42D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CD2A40-8161-734E-B67B-740A931C9D76}"/>
                  </a:ext>
                </a:extLst>
              </p:cNvPr>
              <p:cNvSpPr txBox="1"/>
              <p:nvPr/>
            </p:nvSpPr>
            <p:spPr>
              <a:xfrm>
                <a:off x="1191984" y="1773963"/>
                <a:ext cx="7788729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2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20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⟨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⟩</m:t>
                          </m:r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⟨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⟩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(⟨/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⟩|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CD2A40-8161-734E-B67B-740A931C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84" y="1773963"/>
                <a:ext cx="7788729" cy="600164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063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372556" y="2520407"/>
                <a:ext cx="9149724" cy="2100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Conditional independence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assumptions in bigram language models: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|⟨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⟩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|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𝑖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Result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(⟨/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⟩|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56" y="2520407"/>
                <a:ext cx="9149724" cy="2100575"/>
              </a:xfrm>
              <a:prstGeom prst="rect">
                <a:avLst/>
              </a:prstGeom>
              <a:blipFill>
                <a:blip r:embed="rId2"/>
                <a:stretch>
                  <a:fillRect l="-693" b="-60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33976" y="134393"/>
            <a:ext cx="397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140DF-D4BA-B548-B848-838F1A42D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DBA3224E-970B-2C45-AE19-303F5D89F921}"/>
                  </a:ext>
                </a:extLst>
              </p:cNvPr>
              <p:cNvSpPr/>
              <p:nvPr/>
            </p:nvSpPr>
            <p:spPr>
              <a:xfrm>
                <a:off x="299077" y="655668"/>
                <a:ext cx="9149724" cy="1062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Chain rule</a:t>
                </a:r>
              </a:p>
              <a:p>
                <a:pPr marL="1171575" lvl="2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⟨/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⟩|⟨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⟩)</m:t>
                    </m:r>
                  </m:oMath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DBA3224E-970B-2C45-AE19-303F5D89F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77" y="655668"/>
                <a:ext cx="9149724" cy="1062791"/>
              </a:xfrm>
              <a:prstGeom prst="rect">
                <a:avLst/>
              </a:prstGeom>
              <a:blipFill>
                <a:blip r:embed="rId4"/>
                <a:stretch>
                  <a:fillRect l="-693" b="-82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F58A3E-1C9B-D44B-847E-25B94D9D83F9}"/>
                  </a:ext>
                </a:extLst>
              </p:cNvPr>
              <p:cNvSpPr txBox="1"/>
              <p:nvPr/>
            </p:nvSpPr>
            <p:spPr>
              <a:xfrm>
                <a:off x="1191984" y="1773963"/>
                <a:ext cx="7788729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2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20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⟨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⟩</m:t>
                          </m:r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⟨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⟩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(⟨/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⟩|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F58A3E-1C9B-D44B-847E-25B94D9D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84" y="1773963"/>
                <a:ext cx="7788729" cy="600164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620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69804" y="128964"/>
            <a:ext cx="22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32784" y="641480"/>
            <a:ext cx="4965462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Modelling the Probability of Words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35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628650" y="773648"/>
                <a:ext cx="8380491" cy="430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25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Random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variable</a:t>
                </a:r>
              </a:p>
              <a:p>
                <a:pPr>
                  <a:lnSpc>
                    <a:spcPct val="125000"/>
                  </a:lnSpc>
                  <a:buSzPct val="100000"/>
                </a:pPr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                     </a:t>
                </a:r>
                <a:r>
                  <a:rPr lang="en-US" altLang="zh-CN" sz="2000" i="1" dirty="0">
                    <a:ea typeface="Palatino" pitchFamily="2" charset="77"/>
                    <a:cs typeface="Calibri Light" panose="020F0302020204030204" pitchFamily="34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 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 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/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25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Modelling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target	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P(s)</a:t>
                </a:r>
              </a:p>
              <a:p>
                <a:pPr marL="285750" indent="-285750">
                  <a:lnSpc>
                    <a:spcPct val="125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</a:t>
                </a:r>
              </a:p>
              <a:p>
                <a:pPr marL="800100" lvl="1" indent="-342900">
                  <a:lnSpc>
                    <a:spcPct val="125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Chain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rule</a:t>
                </a:r>
              </a:p>
              <a:p>
                <a:pPr lvl="1">
                  <a:lnSpc>
                    <a:spcPct val="125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⟨/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⟩|⟨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⟩⟨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⟩)</m:t>
                      </m:r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25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⟩)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25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(⟨/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⟩|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000" b="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25000"/>
                  </a:lnSpc>
                  <a:buSzPct val="100000"/>
                  <a:buFont typeface="+mj-lt"/>
                  <a:buAutoNum type="arabicPeriod" startAt="2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Independence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assumptions</a:t>
                </a:r>
              </a:p>
              <a:p>
                <a:pPr lvl="1">
                  <a:lnSpc>
                    <a:spcPct val="125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 algn="ctr">
                  <a:lnSpc>
                    <a:spcPct val="125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⟩)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…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(⟨/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73648"/>
                <a:ext cx="8380491" cy="4302396"/>
              </a:xfrm>
              <a:prstGeom prst="rect">
                <a:avLst/>
              </a:prstGeom>
              <a:blipFill>
                <a:blip r:embed="rId2"/>
                <a:stretch>
                  <a:fillRect l="-605" b="-14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34859" y="168850"/>
            <a:ext cx="5842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Trigram Language Modelling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E7800-4B21-A44E-B6D4-4EAFC741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94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186762" y="904369"/>
                <a:ext cx="7328588" cy="3704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Modelling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target: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P(s)</a:t>
                </a:r>
              </a:p>
              <a:p>
                <a:pPr marL="285750" indent="-28575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Parameterized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form</a:t>
                </a:r>
              </a:p>
              <a:p>
                <a:pPr algn="ctr">
                  <a:lnSpc>
                    <a:spcPct val="20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⟩)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…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(⟨/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</a:t>
                </a:r>
              </a:p>
              <a:p>
                <a:pPr marL="742950" lvl="1" indent="-285750">
                  <a:lnSpc>
                    <a:spcPct val="200000"/>
                  </a:lnSpc>
                  <a:buSzPct val="100000"/>
                  <a:buFontTx/>
                  <a:buChar char="-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One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type: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742950" lvl="1" indent="-285750">
                  <a:lnSpc>
                    <a:spcPct val="200000"/>
                  </a:lnSpc>
                  <a:buSzPct val="100000"/>
                  <a:buFontTx/>
                  <a:buChar char="-"/>
                </a:pP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instances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62" y="904369"/>
                <a:ext cx="7328588" cy="3704669"/>
              </a:xfrm>
              <a:prstGeom prst="rect">
                <a:avLst/>
              </a:prstGeom>
              <a:blipFill>
                <a:blip r:embed="rId2"/>
                <a:stretch>
                  <a:fillRect l="-692" b="-239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EBE7800-4B21-A44E-B6D4-4EAFC741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1BEDE249-513D-AC40-99F3-86ED00E54BA8}"/>
              </a:ext>
            </a:extLst>
          </p:cNvPr>
          <p:cNvSpPr/>
          <p:nvPr/>
        </p:nvSpPr>
        <p:spPr>
          <a:xfrm>
            <a:off x="134859" y="168850"/>
            <a:ext cx="5842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Trigram Language Modelling</a:t>
            </a:r>
          </a:p>
        </p:txBody>
      </p:sp>
    </p:spTree>
    <p:extLst>
      <p:ext uri="{BB962C8B-B14F-4D97-AF65-F5344CB8AC3E}">
        <p14:creationId xmlns:p14="http://schemas.microsoft.com/office/powerpoint/2010/main" val="2996808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806975" y="627126"/>
                <a:ext cx="7708375" cy="3578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—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(#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𝐷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#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Relative frequency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under the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context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(or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history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Sparsity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— interpolation</a:t>
                </a:r>
              </a:p>
              <a:p>
                <a:pPr lvl="1" algn="ctr">
                  <a:lnSpc>
                    <a:spcPct val="125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altLang="zh-CN" dirty="0"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dirty="0"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 algn="ctr">
                  <a:lnSpc>
                    <a:spcPct val="125000"/>
                  </a:lnSpc>
                  <a:buSzPct val="100000"/>
                </a:pPr>
                <a:r>
                  <a:rPr lang="en-US" altLang="zh-CN" i="1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s.t.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+</a:t>
                </a: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+</a:t>
                </a: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1;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&gt;0,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{1,2,3}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00150" lvl="2" indent="-285750">
                  <a:lnSpc>
                    <a:spcPct val="125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smoothed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5" y="627126"/>
                <a:ext cx="7708375" cy="3578928"/>
              </a:xfrm>
              <a:prstGeom prst="rect">
                <a:avLst/>
              </a:prstGeom>
              <a:blipFill>
                <a:blip r:embed="rId2"/>
                <a:stretch>
                  <a:fillRect l="-658" b="-1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EBE7800-4B21-A44E-B6D4-4EAFC741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594926B6-4E78-4F4F-8341-01643988DB2F}"/>
              </a:ext>
            </a:extLst>
          </p:cNvPr>
          <p:cNvSpPr/>
          <p:nvPr/>
        </p:nvSpPr>
        <p:spPr>
          <a:xfrm>
            <a:off x="134859" y="168850"/>
            <a:ext cx="5842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Trigram Language Modelling</a:t>
            </a:r>
          </a:p>
        </p:txBody>
      </p:sp>
    </p:spTree>
    <p:extLst>
      <p:ext uri="{BB962C8B-B14F-4D97-AF65-F5344CB8AC3E}">
        <p14:creationId xmlns:p14="http://schemas.microsoft.com/office/powerpoint/2010/main" val="1560386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599428" y="1287357"/>
            <a:ext cx="8095536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add-one smoothing: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 one to the count of all words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add-α smoothing: add α to the count of all words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Interpolation: use lower order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-gram probabilities to approximate high order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-gram probabilities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back-off: recursive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Good-Turing smoothing: make a rational guess of the count of OOV words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Knesser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-Ney smoothing: work with back-off, consider the history context of lower order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-gram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82200" y="153196"/>
            <a:ext cx="597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Methods to Address Sparsity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ACA88-0C25-9641-940F-5BB047F1C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09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855605" y="1674389"/>
                <a:ext cx="6968807" cy="1794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Calculating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𝑙𝑜𝑔𝑃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 avoid numerical underflow: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7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7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05" y="1674389"/>
                <a:ext cx="6968807" cy="1794722"/>
              </a:xfrm>
              <a:prstGeom prst="rect">
                <a:avLst/>
              </a:prstGeom>
              <a:blipFill>
                <a:blip r:embed="rId2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286004" y="189169"/>
            <a:ext cx="508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Log-probability Models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6FC5CC6-ACE5-461A-BB9D-88ABE2121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0"/>
          <a:stretch/>
        </p:blipFill>
        <p:spPr>
          <a:xfrm>
            <a:off x="855605" y="2475450"/>
            <a:ext cx="3472154" cy="551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A22BE-54CE-C846-B4A4-5E7B11575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7A4928A4-DE0C-6131-55C7-01920E4A2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6"/>
          <a:stretch/>
        </p:blipFill>
        <p:spPr>
          <a:xfrm>
            <a:off x="4363509" y="2590800"/>
            <a:ext cx="3557503" cy="4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69804" y="128964"/>
            <a:ext cx="22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32784" y="641480"/>
            <a:ext cx="4965462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Modelling the Probability of Words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286004" y="189169"/>
            <a:ext cx="508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Log-probability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A22BE-54CE-C846-B4A4-5E7B11575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6C9BE2-C23F-EC4B-91FD-F6C04E30B043}"/>
                  </a:ext>
                </a:extLst>
              </p:cNvPr>
              <p:cNvSpPr txBox="1"/>
              <p:nvPr/>
            </p:nvSpPr>
            <p:spPr>
              <a:xfrm>
                <a:off x="1073150" y="886399"/>
                <a:ext cx="7442200" cy="2362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Sampling Generating a sentence according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-gram LM.</a:t>
                </a: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Sample a test sentence from left to right.</a:t>
                </a:r>
              </a:p>
              <a:p>
                <a:pPr marL="7143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Each word sampled  according to model probability: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Drawing a sample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6C9BE2-C23F-EC4B-91FD-F6C04E30B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50" y="886399"/>
                <a:ext cx="7442200" cy="2362185"/>
              </a:xfrm>
              <a:prstGeom prst="rect">
                <a:avLst/>
              </a:prstGeom>
              <a:blipFill>
                <a:blip r:embed="rId4"/>
                <a:stretch>
                  <a:fillRect l="-681" b="-37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$P(w_i | w_{i-n+1} \cdots w_{i-1})$&#10;&#10;&#10;\end{document}" title="IguanaTex Bitmap Display">
            <a:extLst>
              <a:ext uri="{FF2B5EF4-FFF2-40B4-BE49-F238E27FC236}">
                <a16:creationId xmlns:a16="http://schemas.microsoft.com/office/drawing/2014/main" id="{68E356CD-5567-5946-9231-13EFFCFCDD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2427371"/>
            <a:ext cx="2743200" cy="28875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94A9933-CC06-1641-AD76-8683F21246D9}"/>
              </a:ext>
            </a:extLst>
          </p:cNvPr>
          <p:cNvGrpSpPr/>
          <p:nvPr/>
        </p:nvGrpSpPr>
        <p:grpSpPr>
          <a:xfrm>
            <a:off x="2825334" y="4023543"/>
            <a:ext cx="3197652" cy="532031"/>
            <a:chOff x="2825334" y="4023543"/>
            <a:chExt cx="3197652" cy="532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A9D1E04-058D-3740-A87D-50C6A7909F3B}"/>
                    </a:ext>
                  </a:extLst>
                </p:cNvPr>
                <p:cNvSpPr/>
                <p:nvPr/>
              </p:nvSpPr>
              <p:spPr>
                <a:xfrm>
                  <a:off x="2825334" y="4024455"/>
                  <a:ext cx="799413" cy="5311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A9D1E04-058D-3740-A87D-50C6A7909F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5334" y="4024455"/>
                  <a:ext cx="799413" cy="53111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0C1E1A9-869A-1E4D-8512-9A54D579CDF4}"/>
                    </a:ext>
                  </a:extLst>
                </p:cNvPr>
                <p:cNvSpPr/>
                <p:nvPr/>
              </p:nvSpPr>
              <p:spPr>
                <a:xfrm>
                  <a:off x="3624747" y="4023544"/>
                  <a:ext cx="799413" cy="5311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0C1E1A9-869A-1E4D-8512-9A54D579CD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747" y="4023544"/>
                  <a:ext cx="799413" cy="531119"/>
                </a:xfrm>
                <a:prstGeom prst="rect">
                  <a:avLst/>
                </a:prstGeom>
                <a:blipFill>
                  <a:blip r:embed="rId7"/>
                  <a:stretch>
                    <a:fillRect l="-156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98C965A-285C-C643-95FD-2049D1EB35E4}"/>
                    </a:ext>
                  </a:extLst>
                </p:cNvPr>
                <p:cNvSpPr/>
                <p:nvPr/>
              </p:nvSpPr>
              <p:spPr>
                <a:xfrm>
                  <a:off x="4424160" y="4023544"/>
                  <a:ext cx="799413" cy="5311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CN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98C965A-285C-C643-95FD-2049D1EB35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4160" y="4023544"/>
                  <a:ext cx="799413" cy="5311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E61F792-7A91-354F-8245-9A87D8A61F00}"/>
                    </a:ext>
                  </a:extLst>
                </p:cNvPr>
                <p:cNvSpPr/>
                <p:nvPr/>
              </p:nvSpPr>
              <p:spPr>
                <a:xfrm>
                  <a:off x="5223573" y="4023543"/>
                  <a:ext cx="799413" cy="5311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E61F792-7A91-354F-8245-9A87D8A61F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573" y="4023543"/>
                  <a:ext cx="799413" cy="531119"/>
                </a:xfrm>
                <a:prstGeom prst="rect">
                  <a:avLst/>
                </a:prstGeom>
                <a:blipFill>
                  <a:blip r:embed="rId9"/>
                  <a:stretch>
                    <a:fillRect l="-6154" r="-615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0CDAAC-439A-F247-BC6A-8F42757DD20C}"/>
              </a:ext>
            </a:extLst>
          </p:cNvPr>
          <p:cNvGrpSpPr/>
          <p:nvPr/>
        </p:nvGrpSpPr>
        <p:grpSpPr>
          <a:xfrm>
            <a:off x="2820011" y="3426523"/>
            <a:ext cx="3202975" cy="129129"/>
            <a:chOff x="2820011" y="3575240"/>
            <a:chExt cx="3202975" cy="1291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DCC53C9-7527-954C-B0D4-6AED95394181}"/>
                </a:ext>
              </a:extLst>
            </p:cNvPr>
            <p:cNvGrpSpPr/>
            <p:nvPr/>
          </p:nvGrpSpPr>
          <p:grpSpPr>
            <a:xfrm>
              <a:off x="2820011" y="3575240"/>
              <a:ext cx="3202975" cy="127000"/>
              <a:chOff x="2820011" y="3575240"/>
              <a:chExt cx="3202975" cy="1270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34EB154-880F-C04C-9248-DBBC9237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0154" y="3638740"/>
                <a:ext cx="31928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2D7EA2C-6981-A54D-95D5-CF455910ABF6}"/>
                  </a:ext>
                </a:extLst>
              </p:cNvPr>
              <p:cNvCxnSpPr/>
              <p:nvPr/>
            </p:nvCxnSpPr>
            <p:spPr>
              <a:xfrm>
                <a:off x="2820011" y="3575240"/>
                <a:ext cx="0" cy="127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84FE2BF-6FB8-AE4F-8E88-C7B1D79C3813}"/>
                  </a:ext>
                </a:extLst>
              </p:cNvPr>
              <p:cNvCxnSpPr/>
              <p:nvPr/>
            </p:nvCxnSpPr>
            <p:spPr>
              <a:xfrm>
                <a:off x="6022986" y="3575240"/>
                <a:ext cx="0" cy="127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78C50E-B700-5540-9079-27508790E8E9}"/>
                </a:ext>
              </a:extLst>
            </p:cNvPr>
            <p:cNvCxnSpPr/>
            <p:nvPr/>
          </p:nvCxnSpPr>
          <p:spPr>
            <a:xfrm>
              <a:off x="4024453" y="3577369"/>
              <a:ext cx="0" cy="127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DDE7BA-F333-EE41-B070-9C1BC8A0BDF7}"/>
              </a:ext>
            </a:extLst>
          </p:cNvPr>
          <p:cNvCxnSpPr>
            <a:cxnSpLocks/>
          </p:cNvCxnSpPr>
          <p:nvPr/>
        </p:nvCxnSpPr>
        <p:spPr>
          <a:xfrm>
            <a:off x="4024453" y="3636534"/>
            <a:ext cx="0" cy="323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AB42602-BD33-8F49-A713-C50C70AEB319}"/>
              </a:ext>
            </a:extLst>
          </p:cNvPr>
          <p:cNvSpPr txBox="1"/>
          <p:nvPr/>
        </p:nvSpPr>
        <p:spPr>
          <a:xfrm>
            <a:off x="4185383" y="2955592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r</a:t>
            </a:r>
            <a:r>
              <a:rPr lang="en-CN" dirty="0">
                <a:latin typeface="Palatino" pitchFamily="2" charset="77"/>
                <a:ea typeface="Palatino" pitchFamily="2" charset="77"/>
              </a:rPr>
              <a:t>andom number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414352-8733-E24A-852F-5611089F12E0}"/>
              </a:ext>
            </a:extLst>
          </p:cNvPr>
          <p:cNvSpPr txBox="1"/>
          <p:nvPr/>
        </p:nvSpPr>
        <p:spPr>
          <a:xfrm>
            <a:off x="2362411" y="33053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12AECB-339C-5A48-9DB1-30D8CDF181D3}"/>
              </a:ext>
            </a:extLst>
          </p:cNvPr>
          <p:cNvSpPr txBox="1"/>
          <p:nvPr/>
        </p:nvSpPr>
        <p:spPr>
          <a:xfrm>
            <a:off x="6165850" y="33176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812C9E-B4A2-2E40-8E10-3ED92FBE39A6}"/>
              </a:ext>
            </a:extLst>
          </p:cNvPr>
          <p:cNvSpPr txBox="1"/>
          <p:nvPr/>
        </p:nvSpPr>
        <p:spPr>
          <a:xfrm>
            <a:off x="2362411" y="41044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48DAA-FCBA-684B-911F-DAD8F4211E03}"/>
              </a:ext>
            </a:extLst>
          </p:cNvPr>
          <p:cNvSpPr txBox="1"/>
          <p:nvPr/>
        </p:nvSpPr>
        <p:spPr>
          <a:xfrm>
            <a:off x="6165850" y="41254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98721B-E78C-004D-B199-7DF6F66B21BB}"/>
              </a:ext>
            </a:extLst>
          </p:cNvPr>
          <p:cNvSpPr txBox="1"/>
          <p:nvPr/>
        </p:nvSpPr>
        <p:spPr>
          <a:xfrm>
            <a:off x="4024453" y="4671775"/>
            <a:ext cx="203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v</a:t>
            </a:r>
            <a:r>
              <a:rPr lang="en-CN" dirty="0">
                <a:latin typeface="Palatino" pitchFamily="2" charset="77"/>
                <a:ea typeface="Palatino" pitchFamily="2" charset="77"/>
              </a:rPr>
              <a:t>ocabulary words</a:t>
            </a:r>
          </a:p>
        </p:txBody>
      </p:sp>
    </p:spTree>
    <p:extLst>
      <p:ext uri="{BB962C8B-B14F-4D97-AF65-F5344CB8AC3E}">
        <p14:creationId xmlns:p14="http://schemas.microsoft.com/office/powerpoint/2010/main" val="2486172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19926" y="102393"/>
            <a:ext cx="6312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Shakespeare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Play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A22BE-54CE-C846-B4A4-5E7B11575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A698E46-F321-3344-8E71-B7556D8D9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12" y="891391"/>
            <a:ext cx="6848575" cy="40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92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19926" y="102393"/>
            <a:ext cx="6312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Shakespeare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Play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A22BE-54CE-C846-B4A4-5E7B11575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C3E6F47B-8BE9-8B42-935B-417EF6DD9090}"/>
                  </a:ext>
                </a:extLst>
              </p:cNvPr>
              <p:cNvSpPr/>
              <p:nvPr/>
            </p:nvSpPr>
            <p:spPr>
              <a:xfrm>
                <a:off x="966821" y="1344507"/>
                <a:ext cx="5336008" cy="1900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There are four-gram and five-gram LMs.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Higher-order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-gram LMs are too large.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Neural language models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Higher-order language models.</a:t>
                </a: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C3E6F47B-8BE9-8B42-935B-417EF6DD9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21" y="1344507"/>
                <a:ext cx="5336008" cy="1900520"/>
              </a:xfrm>
              <a:prstGeom prst="rect">
                <a:avLst/>
              </a:prstGeom>
              <a:blipFill>
                <a:blip r:embed="rId3"/>
                <a:stretch>
                  <a:fillRect l="-950" b="-4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307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69804" y="128964"/>
            <a:ext cx="22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32784" y="641480"/>
            <a:ext cx="4965462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Modelling the Probability of Words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86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355146" y="553219"/>
            <a:ext cx="8433707" cy="462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models calculate the probability of a joint event by generating sub events in certain order.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story: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selection is generated left-to-right (probability chain rule)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First-order Markov model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(independence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assumption)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Second-order Markov model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(independence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assumption)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35461" y="103583"/>
            <a:ext cx="4444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Models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F0F1FBC-5F55-4362-B1CF-36950C5A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91" y="4418399"/>
            <a:ext cx="2871216" cy="5715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DB4DC27-879E-4A5A-A4FE-829E2E26D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56" y="3304322"/>
            <a:ext cx="2871216" cy="38150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03335EC-0DF6-400E-9B20-F22F1DF05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91" y="2000250"/>
            <a:ext cx="2871216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E37717-B52F-F14D-9A7D-9CAD4CD53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19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69804" y="128964"/>
            <a:ext cx="22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32784" y="641480"/>
            <a:ext cx="4965462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Modelling the Probability of Words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41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121568" y="773648"/>
                <a:ext cx="6900863" cy="3379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Input: text document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Output: class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𝐶</m:t>
                    </m:r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Corpus of documents: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={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}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135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Modeling Target: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i="1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Parameterization: taking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as model parameters directly?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𝐷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	too </a:t>
                </a: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sparse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68" y="773648"/>
                <a:ext cx="6900863" cy="3379708"/>
              </a:xfrm>
              <a:prstGeom prst="rect">
                <a:avLst/>
              </a:prstGeom>
              <a:blipFill>
                <a:blip r:embed="rId3"/>
                <a:stretch>
                  <a:fillRect l="-551" b="-18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174820" y="102393"/>
            <a:ext cx="64978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Probability Model for Text Classification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953C25-0DBB-1C45-840B-F6AA91794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10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121568" y="773648"/>
                <a:ext cx="690086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Input: text document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Output: class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𝐶</m:t>
                    </m:r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Corpus of documents: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={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}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135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Modeling Target: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i="1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Parameterization: taking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as model parameters directly?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𝐷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	too </a:t>
                </a: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sparse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Wingdings" pitchFamily="2" charset="2"/>
                  <a:buChar char="Ø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Needs more computable parameterization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68" y="773648"/>
                <a:ext cx="6900863" cy="3795206"/>
              </a:xfrm>
              <a:prstGeom prst="rect">
                <a:avLst/>
              </a:prstGeom>
              <a:blipFill>
                <a:blip r:embed="rId3"/>
                <a:stretch>
                  <a:fillRect l="-551" b="-1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174820" y="102393"/>
            <a:ext cx="64978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Probability Model for Text Classification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953C25-0DBB-1C45-840B-F6AA91794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1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121568" y="773648"/>
                <a:ext cx="690086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Input: text document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Output: class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𝐶</m:t>
                    </m:r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Corpus of documents: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={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}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135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Modeling Target: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i="1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Parameterization: taking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as model parameters directly?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𝐷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	too </a:t>
                </a: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sparse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Wingdings" pitchFamily="2" charset="2"/>
                  <a:buChar char="Ø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chain rule + independence? 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68" y="773648"/>
                <a:ext cx="6900863" cy="3795206"/>
              </a:xfrm>
              <a:prstGeom prst="rect">
                <a:avLst/>
              </a:prstGeom>
              <a:blipFill>
                <a:blip r:embed="rId3"/>
                <a:stretch>
                  <a:fillRect l="-551" b="-1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174820" y="102393"/>
            <a:ext cx="64978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Probability Model for Text Classification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953C25-0DBB-1C45-840B-F6AA91794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121568" y="773648"/>
                <a:ext cx="690086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Input: text document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Output: class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𝐶</m:t>
                    </m:r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Corpus of documents: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={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}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135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Modeling Target: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i="1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Parameterization: taking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as model parameters directly?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𝐷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	too </a:t>
                </a: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sparse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Wingdings" pitchFamily="2" charset="2"/>
                  <a:buChar char="Ø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chain rule + independence? but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is </a:t>
                </a: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not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 joint event.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68" y="773648"/>
                <a:ext cx="6900863" cy="3795206"/>
              </a:xfrm>
              <a:prstGeom prst="rect">
                <a:avLst/>
              </a:prstGeom>
              <a:blipFill>
                <a:blip r:embed="rId3"/>
                <a:stretch>
                  <a:fillRect l="-551" b="-1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174820" y="102393"/>
            <a:ext cx="64978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Probability Model for Text Classification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953C25-0DBB-1C45-840B-F6AA91794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360000" y="360000"/>
            <a:ext cx="13773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419967" y="1024701"/>
            <a:ext cx="6635150" cy="358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What is a “ model”: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imaginary abstract and simplified version of a subject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Makes mathematical calculation feasible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model: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Calculate the probability of a random event</a:t>
            </a:r>
            <a:endParaRPr lang="en-US" altLang="zh-CN" sz="21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Take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coin tossing for example: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abstract away factors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	models.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(head), 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(tail)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F78B3-69A1-4A47-98FC-01B851046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52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311325" y="708310"/>
                <a:ext cx="6175325" cy="4518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Given two random events A and B:</a:t>
                </a:r>
              </a:p>
              <a:p>
                <a:pPr algn="ctr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𝐵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Swap A and B.</a:t>
                </a: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Proof</a:t>
                </a:r>
              </a:p>
              <a:p>
                <a:pPr lvl="2"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From the equation of conditional probability:</a:t>
                </a:r>
              </a:p>
              <a:p>
                <a:pPr lvl="2"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cs typeface="Calibri Light" panose="020F03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𝐵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𝐴𝐵</m:t>
                            </m:r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lvl="2"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We have</a:t>
                </a:r>
              </a:p>
              <a:p>
                <a:pPr lvl="2"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𝐴𝐵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𝐵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𝐵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𝐵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b="1" dirty="0"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25" y="708310"/>
                <a:ext cx="6175325" cy="4518738"/>
              </a:xfrm>
              <a:prstGeom prst="rect">
                <a:avLst/>
              </a:prstGeom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190317" y="132908"/>
            <a:ext cx="39260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Bayes Rule Review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AC9D416-35A5-E34A-8D70-40B2E7BFA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87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309283" y="810106"/>
                <a:ext cx="6846838" cy="3653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Given a document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and a class</a:t>
                </a:r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endParaRPr lang="en-US" altLang="zh-CN" i="1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∝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is constant)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Under conditional independent assumption (bag of words):</a:t>
                </a:r>
              </a:p>
              <a:p>
                <a:pPr>
                  <a:lnSpc>
                    <a:spcPct val="20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…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𝑐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The final form of a </a:t>
                </a: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Naïve Bayes Classifier 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is</a:t>
                </a:r>
              </a:p>
              <a:p>
                <a:pP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i="1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buSzPct val="100000"/>
                </a:pPr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	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⋯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283" y="810106"/>
                <a:ext cx="6846838" cy="3653051"/>
              </a:xfrm>
              <a:prstGeom prst="rect">
                <a:avLst/>
              </a:prstGeom>
              <a:blipFill>
                <a:blip r:embed="rId2"/>
                <a:stretch>
                  <a:fillRect l="-741" b="-276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128845" y="171380"/>
            <a:ext cx="39645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Naïve Bayes Model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7532B3-1C74-114A-9F66-CA7A2518B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73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973465" y="660546"/>
                <a:ext cx="6175325" cy="91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     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the probability </a:t>
                </a:r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P(c)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can be estimated using MLE: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65" y="660546"/>
                <a:ext cx="6175325" cy="911403"/>
              </a:xfrm>
              <a:prstGeom prst="rect">
                <a:avLst/>
              </a:prstGeom>
              <a:blipFill>
                <a:blip r:embed="rId2"/>
                <a:stretch>
                  <a:fillRect l="-615" t="-32877" b="-2328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237451" y="174168"/>
            <a:ext cx="54361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a Naïve Bayes Classifier</a:t>
            </a:r>
          </a:p>
        </p:txBody>
      </p:sp>
      <p:pic>
        <p:nvPicPr>
          <p:cNvPr id="4" name="图片 3" descr="图片包含 文本&#10;&#10;描述已自动生成">
            <a:extLst>
              <a:ext uri="{FF2B5EF4-FFF2-40B4-BE49-F238E27FC236}">
                <a16:creationId xmlns:a16="http://schemas.microsoft.com/office/drawing/2014/main" id="{3C5E5947-25D9-4403-9DB5-B235608A5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03" y="1586589"/>
            <a:ext cx="3082394" cy="666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81D3E892-FC8F-4AE6-9EE2-D88C756272AF}"/>
                  </a:ext>
                </a:extLst>
              </p:cNvPr>
              <p:cNvSpPr/>
              <p:nvPr/>
            </p:nvSpPr>
            <p:spPr>
              <a:xfrm>
                <a:off x="1007449" y="2058921"/>
                <a:ext cx="6900863" cy="888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pair,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b="0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𝑤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can be estimated using MLE: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81D3E892-FC8F-4AE6-9EE2-D88C75627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49" y="2058921"/>
                <a:ext cx="6900863" cy="888705"/>
              </a:xfrm>
              <a:prstGeom prst="rect">
                <a:avLst/>
              </a:prstGeom>
              <a:blipFill>
                <a:blip r:embed="rId4"/>
                <a:stretch>
                  <a:fillRect l="-55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图片包含 文本&#10;&#10;描述已自动生成">
            <a:extLst>
              <a:ext uri="{FF2B5EF4-FFF2-40B4-BE49-F238E27FC236}">
                <a16:creationId xmlns:a16="http://schemas.microsoft.com/office/drawing/2014/main" id="{BEA0E4B6-FC2D-436E-9D5F-7C0179BA4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03" y="2571750"/>
            <a:ext cx="2811467" cy="666463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671B13E-871C-3C41-9454-D47E5149E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7905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38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973465" y="660546"/>
                <a:ext cx="6175325" cy="91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     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the probability </a:t>
                </a:r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P(c)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can be estimated using MLE: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65" y="660546"/>
                <a:ext cx="6175325" cy="911403"/>
              </a:xfrm>
              <a:prstGeom prst="rect">
                <a:avLst/>
              </a:prstGeom>
              <a:blipFill>
                <a:blip r:embed="rId3"/>
                <a:stretch>
                  <a:fillRect l="-615" t="-32877" b="-2328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237451" y="174168"/>
            <a:ext cx="54361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a Naïve Bayes Classifier</a:t>
            </a:r>
          </a:p>
        </p:txBody>
      </p:sp>
      <p:pic>
        <p:nvPicPr>
          <p:cNvPr id="4" name="图片 3" descr="图片包含 文本&#10;&#10;描述已自动生成">
            <a:extLst>
              <a:ext uri="{FF2B5EF4-FFF2-40B4-BE49-F238E27FC236}">
                <a16:creationId xmlns:a16="http://schemas.microsoft.com/office/drawing/2014/main" id="{3C5E5947-25D9-4403-9DB5-B235608A5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03" y="1586589"/>
            <a:ext cx="3082394" cy="666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81D3E892-FC8F-4AE6-9EE2-D88C756272AF}"/>
                  </a:ext>
                </a:extLst>
              </p:cNvPr>
              <p:cNvSpPr/>
              <p:nvPr/>
            </p:nvSpPr>
            <p:spPr>
              <a:xfrm>
                <a:off x="1007449" y="2058921"/>
                <a:ext cx="6900863" cy="888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pair,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b="0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𝑤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can be estimated using MLE: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81D3E892-FC8F-4AE6-9EE2-D88C75627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49" y="2058921"/>
                <a:ext cx="6900863" cy="888705"/>
              </a:xfrm>
              <a:prstGeom prst="rect">
                <a:avLst/>
              </a:prstGeom>
              <a:blipFill>
                <a:blip r:embed="rId5"/>
                <a:stretch>
                  <a:fillRect l="-55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图片包含 文本&#10;&#10;描述已自动生成">
            <a:extLst>
              <a:ext uri="{FF2B5EF4-FFF2-40B4-BE49-F238E27FC236}">
                <a16:creationId xmlns:a16="http://schemas.microsoft.com/office/drawing/2014/main" id="{BEA0E4B6-FC2D-436E-9D5F-7C0179BA42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03" y="2571750"/>
            <a:ext cx="2811467" cy="666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8">
                <a:extLst>
                  <a:ext uri="{FF2B5EF4-FFF2-40B4-BE49-F238E27FC236}">
                    <a16:creationId xmlns:a16="http://schemas.microsoft.com/office/drawing/2014/main" id="{363BC7AE-5ADF-49A3-AEDB-B73E6686B910}"/>
                  </a:ext>
                </a:extLst>
              </p:cNvPr>
              <p:cNvSpPr/>
              <p:nvPr/>
            </p:nvSpPr>
            <p:spPr>
              <a:xfrm>
                <a:off x="1078984" y="3185045"/>
                <a:ext cx="7436366" cy="1719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To avoid numerical issues, </a:t>
                </a:r>
              </a:p>
              <a:p>
                <a:pPr marL="7429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𝑙𝑜𝑔𝑃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𝑙𝑜𝑔𝑃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𝑤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as model parameters;</a:t>
                </a:r>
              </a:p>
              <a:p>
                <a:pPr marL="7429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log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⁡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to score candidate class labels.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矩形 8">
                <a:extLst>
                  <a:ext uri="{FF2B5EF4-FFF2-40B4-BE49-F238E27FC236}">
                    <a16:creationId xmlns:a16="http://schemas.microsoft.com/office/drawing/2014/main" id="{363BC7AE-5ADF-49A3-AEDB-B73E6686B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84" y="3185045"/>
                <a:ext cx="7436366" cy="1719702"/>
              </a:xfrm>
              <a:prstGeom prst="rect">
                <a:avLst/>
              </a:prstGeom>
              <a:blipFill>
                <a:blip r:embed="rId7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>
            <a:extLst>
              <a:ext uri="{FF2B5EF4-FFF2-40B4-BE49-F238E27FC236}">
                <a16:creationId xmlns:a16="http://schemas.microsoft.com/office/drawing/2014/main" id="{F671B13E-871C-3C41-9454-D47E5149E6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7905"/>
            <a:ext cx="2471376" cy="773648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log P(c \mid d) \propto \log P(c)+\sum_{i=1}^n \log P(w_i \mid c)$&#10;&#10;&#10;\end{document}" title="IguanaTex Bitmap Display">
            <a:extLst>
              <a:ext uri="{FF2B5EF4-FFF2-40B4-BE49-F238E27FC236}">
                <a16:creationId xmlns:a16="http://schemas.microsoft.com/office/drawing/2014/main" id="{98C64376-83C0-7A43-8125-66246A19F5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4622679"/>
            <a:ext cx="4229100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7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9A083BE-68A1-AE46-8552-9FC314928FB0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                                                                     </a:t>
            </a:r>
            <a:fld id="{11D8FA19-E13B-4121-8BBF-5D41F5A04330}" type="slidenum">
              <a:rPr lang="zh-CN" altLang="en-US" smtClean="0"/>
              <a:pPr/>
              <a:t>54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13A57DAD-9887-BD46-B38D-AC421A4DC68F}"/>
                  </a:ext>
                </a:extLst>
              </p:cNvPr>
              <p:cNvSpPr/>
              <p:nvPr/>
            </p:nvSpPr>
            <p:spPr>
              <a:xfrm>
                <a:off x="1174889" y="526094"/>
                <a:ext cx="6794222" cy="4672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  <a:cs typeface="Calibri Light" panose="020F0302020204030204" pitchFamily="34" charset="0"/>
                  </a:rPr>
                  <a:t>Testing: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𝑙𝑜𝑔𝑃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𝑑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) </m:t>
                              </m:r>
                            </m:e>
                          </m:func>
                        </m:e>
                      </m:func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     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𝑙𝑜𝑔</m:t>
                              </m:r>
                              <m:f>
                                <m:f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𝑑</m:t>
                                      </m:r>
                                    </m:e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=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arg</m:t>
                              </m:r>
                            </m:fName>
                            <m:e>
                              <m:limLow>
                                <m:limLow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𝐶</m:t>
                                  </m:r>
                                </m:lim>
                              </m:limLow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𝑙𝑜𝑔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𝑑</m:t>
                                  </m:r>
                                </m:e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arg</m:t>
                          </m:r>
                        </m:fName>
                        <m:e>
                          <m:limLow>
                            <m:limLow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𝐶</m:t>
                              </m:r>
                            </m:lim>
                          </m:limLow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𝑙𝑜𝑔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…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b="0" dirty="0"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arg</m:t>
                        </m:r>
                      </m:fName>
                      <m:e>
                        <m:limLow>
                          <m:limLow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𝑐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∈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𝐶</m:t>
                            </m:r>
                          </m:lim>
                        </m:limLow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</m:e>
                    </m:func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𝑙𝑜𝑔𝑃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e>
                    </m:nary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  <a:cs typeface="Calibri Light" panose="020F0302020204030204" pitchFamily="34" charset="0"/>
                  </a:rPr>
                  <a:t>Parameters</a:t>
                </a:r>
              </a:p>
              <a:p>
                <a:pPr marL="742950" lvl="1" indent="-285750">
                  <a:lnSpc>
                    <a:spcPct val="150000"/>
                  </a:lnSpc>
                  <a:buSzPct val="100000"/>
                  <a:buFontTx/>
                  <a:buChar char="-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Two types: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SzPct val="100000"/>
                  <a:buFontTx/>
                  <a:buChar char="-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instances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13A57DAD-9887-BD46-B38D-AC421A4DC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89" y="526094"/>
                <a:ext cx="6794222" cy="4672882"/>
              </a:xfrm>
              <a:prstGeom prst="rect">
                <a:avLst/>
              </a:prstGeom>
              <a:blipFill>
                <a:blip r:embed="rId2"/>
                <a:stretch>
                  <a:fillRect l="-74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E305AF8F-E903-8346-B005-EEC4023B2236}"/>
              </a:ext>
            </a:extLst>
          </p:cNvPr>
          <p:cNvSpPr/>
          <p:nvPr/>
        </p:nvSpPr>
        <p:spPr>
          <a:xfrm>
            <a:off x="218597" y="140814"/>
            <a:ext cx="51380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Naïve Bayes Text Classification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B1005AF-D843-3646-86F3-88A97BD04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7905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22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8A9B7A0-09C8-8F48-B8CF-5D227341BBA8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                                                                   </a:t>
            </a:r>
            <a:fld id="{11D8FA19-E13B-4121-8BBF-5D41F5A04330}" type="slidenum">
              <a:rPr lang="zh-CN" altLang="en-US" smtClean="0"/>
              <a:pPr/>
              <a:t>55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50630349-026E-A842-AEE7-5F2D1DF6A41D}"/>
              </a:ext>
            </a:extLst>
          </p:cNvPr>
          <p:cNvSpPr/>
          <p:nvPr/>
        </p:nvSpPr>
        <p:spPr>
          <a:xfrm>
            <a:off x="190318" y="163635"/>
            <a:ext cx="2972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Story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2FE12A-9D31-1842-8A82-09A270C3A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99" y="1404744"/>
            <a:ext cx="3293472" cy="29414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26F016-00F8-154D-9FF4-5B228F3DA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0" y="1384006"/>
            <a:ext cx="3075469" cy="274679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CA8291B-38A3-A64D-B520-F181CA20BFE0}"/>
              </a:ext>
            </a:extLst>
          </p:cNvPr>
          <p:cNvSpPr/>
          <p:nvPr/>
        </p:nvSpPr>
        <p:spPr>
          <a:xfrm>
            <a:off x="973653" y="4203409"/>
            <a:ext cx="26821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1600" dirty="0">
                <a:latin typeface="Palatino"/>
                <a:cs typeface="Calibri Light" panose="020F0302020204030204" pitchFamily="34" charset="0"/>
              </a:rPr>
              <a:t>(a) Naïve Bayes model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0C82D5-5448-4B42-B381-AC339C5FB44C}"/>
              </a:ext>
            </a:extLst>
          </p:cNvPr>
          <p:cNvSpPr/>
          <p:nvPr/>
        </p:nvSpPr>
        <p:spPr>
          <a:xfrm>
            <a:off x="3987765" y="4130799"/>
            <a:ext cx="47916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1600" dirty="0">
                <a:latin typeface="Palatino"/>
                <a:cs typeface="Calibri Light" panose="020F0302020204030204" pitchFamily="34" charset="0"/>
              </a:rPr>
              <a:t>(b) Naïve Bayes model (nested plate notation)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C73FBCB-4B1F-A142-A9AA-1674456A3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7905"/>
            <a:ext cx="2471376" cy="773648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\log P(c \mid d) \propto P(c,d)=P(c)\cdot\prod_{i=1}^n \log P(w_i \mid c)$&#10;&#10;&#10;\end{document}" title="IguanaTex Bitmap Display">
            <a:extLst>
              <a:ext uri="{FF2B5EF4-FFF2-40B4-BE49-F238E27FC236}">
                <a16:creationId xmlns:a16="http://schemas.microsoft.com/office/drawing/2014/main" id="{2DD91A31-0B37-ED45-AEC0-B1835CC979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32" y="1023502"/>
            <a:ext cx="52578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05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69804" y="128964"/>
            <a:ext cx="22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32784" y="641480"/>
            <a:ext cx="4965462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Modelling the Probability of Words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33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9744" y="165839"/>
            <a:ext cx="30075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Features in NLP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972262" y="970070"/>
            <a:ext cx="7019058" cy="37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Features are patterns that are used to parameterize a model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word: </a:t>
            </a:r>
            <a:r>
              <a:rPr lang="en-US" altLang="zh-CN" i="1" dirty="0">
                <a:latin typeface="Palatino"/>
                <a:cs typeface="Calibri Light" panose="020F0302020204030204" pitchFamily="34" charset="0"/>
              </a:rPr>
              <a:t>P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(w)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class: </a:t>
            </a:r>
            <a:r>
              <a:rPr lang="en-US" altLang="zh-CN" i="1" dirty="0">
                <a:latin typeface="Palatino"/>
                <a:cs typeface="Calibri Light" panose="020F0302020204030204" pitchFamily="34" charset="0"/>
              </a:rPr>
              <a:t>P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(c)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n-gram: </a:t>
            </a:r>
            <a:r>
              <a:rPr lang="en-US" altLang="zh-CN" i="1" dirty="0">
                <a:latin typeface="Palatino"/>
                <a:cs typeface="Calibri Light" panose="020F0302020204030204" pitchFamily="34" charset="0"/>
              </a:rPr>
              <a:t>P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(w</a:t>
            </a:r>
            <a:r>
              <a:rPr lang="en-US" altLang="zh-CN" baseline="-25000" dirty="0">
                <a:latin typeface="Palatino"/>
                <a:cs typeface="Calibri Light" panose="020F0302020204030204" pitchFamily="34" charset="0"/>
              </a:rPr>
              <a:t>2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|w</a:t>
            </a:r>
            <a:r>
              <a:rPr lang="en-US" altLang="zh-CN" baseline="-25000" dirty="0">
                <a:latin typeface="Palatino"/>
                <a:cs typeface="Calibri Light" panose="020F0302020204030204" pitchFamily="34" charset="0"/>
              </a:rPr>
              <a:t>1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), </a:t>
            </a:r>
            <a:r>
              <a:rPr lang="en-US" altLang="zh-CN" i="1" dirty="0">
                <a:latin typeface="Palatino"/>
                <a:cs typeface="Calibri Light" panose="020F0302020204030204" pitchFamily="34" charset="0"/>
              </a:rPr>
              <a:t>P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(w</a:t>
            </a:r>
            <a:r>
              <a:rPr lang="en-US" altLang="zh-CN" baseline="-25000" dirty="0">
                <a:latin typeface="Palatino"/>
                <a:cs typeface="Calibri Light" panose="020F0302020204030204" pitchFamily="34" charset="0"/>
              </a:rPr>
              <a:t>3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|w</a:t>
            </a:r>
            <a:r>
              <a:rPr lang="en-US" altLang="zh-CN" baseline="-25000" dirty="0">
                <a:latin typeface="Palatino"/>
                <a:cs typeface="Calibri Light" panose="020F0302020204030204" pitchFamily="34" charset="0"/>
              </a:rPr>
              <a:t>1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 w</a:t>
            </a:r>
            <a:r>
              <a:rPr lang="en-US" altLang="zh-CN" baseline="-25000" dirty="0">
                <a:latin typeface="Palatino"/>
                <a:cs typeface="Calibri Light" panose="020F0302020204030204" pitchFamily="34" charset="0"/>
              </a:rPr>
              <a:t>2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)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word-class pair: </a:t>
            </a:r>
            <a:r>
              <a:rPr lang="en-US" altLang="zh-CN" i="1" dirty="0">
                <a:latin typeface="Palatino"/>
                <a:cs typeface="Calibri Light" panose="020F0302020204030204" pitchFamily="34" charset="0"/>
              </a:rPr>
              <a:t>P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(</a:t>
            </a:r>
            <a:r>
              <a:rPr lang="en-US" altLang="zh-CN" dirty="0" err="1">
                <a:latin typeface="Palatino"/>
                <a:cs typeface="Calibri Light" panose="020F0302020204030204" pitchFamily="34" charset="0"/>
              </a:rPr>
              <a:t>w|c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)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With more features, we can obtain more evidences for making a correct prediction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But we cannot use </a:t>
            </a:r>
            <a:r>
              <a:rPr lang="en-US" altLang="zh-CN" b="1" dirty="0">
                <a:latin typeface="Palatino"/>
                <a:cs typeface="Calibri Light" panose="020F0302020204030204" pitchFamily="34" charset="0"/>
              </a:rPr>
              <a:t>overlapping features 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for generative models (e.g., </a:t>
            </a:r>
            <a:r>
              <a:rPr lang="en-US" altLang="zh-CN" i="1" dirty="0">
                <a:latin typeface="Palatino"/>
                <a:cs typeface="Calibri Light" panose="020F0302020204030204" pitchFamily="34" charset="0"/>
              </a:rPr>
              <a:t>P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(w),</a:t>
            </a:r>
            <a:r>
              <a:rPr lang="en-US" altLang="zh-CN" i="1" dirty="0">
                <a:latin typeface="Palatino"/>
                <a:cs typeface="Calibri Light" panose="020F0302020204030204" pitchFamily="34" charset="0"/>
              </a:rPr>
              <a:t> P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(</a:t>
            </a:r>
            <a:r>
              <a:rPr lang="en-US" altLang="zh-CN" dirty="0" err="1">
                <a:latin typeface="Palatino"/>
                <a:cs typeface="Calibri Light" panose="020F0302020204030204" pitchFamily="34" charset="0"/>
              </a:rPr>
              <a:t>w|c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)), because each event is generated </a:t>
            </a:r>
            <a:r>
              <a:rPr lang="en-US" altLang="zh-CN" b="1" dirty="0">
                <a:latin typeface="Palatino"/>
                <a:cs typeface="Calibri Light" panose="020F0302020204030204" pitchFamily="34" charset="0"/>
              </a:rPr>
              <a:t>once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C5FD195-9FF4-A14C-B7DD-0403BE92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9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71464" y="197865"/>
            <a:ext cx="18934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221774" y="837341"/>
            <a:ext cx="7388679" cy="4112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  <a:cs typeface="Calibri Light" panose="020F0302020204030204" pitchFamily="34" charset="0"/>
              </a:rPr>
              <a:t>Parametrization of a probability model</a:t>
            </a:r>
          </a:p>
          <a:p>
            <a:pPr marL="7143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Bayes rule</a:t>
            </a:r>
          </a:p>
          <a:p>
            <a:pPr marL="7143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Chain rule</a:t>
            </a:r>
          </a:p>
          <a:p>
            <a:pPr marL="7143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Probability independence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  <a:cs typeface="Calibri Light" panose="020F0302020204030204" pitchFamily="34" charset="0"/>
              </a:rPr>
              <a:t>Maximum likelihood estimation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  <a:cs typeface="Calibri Light" panose="020F0302020204030204" pitchFamily="34" charset="0"/>
              </a:rPr>
              <a:t>N-gram language models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  <a:cs typeface="Calibri Light" panose="020F0302020204030204" pitchFamily="34" charset="0"/>
              </a:rPr>
              <a:t>Naive Bayes models for text classification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/>
                <a:cs typeface="Calibri Light" panose="020F0302020204030204" pitchFamily="34" charset="0"/>
              </a:rPr>
              <a:t>Generative models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183793A-A46A-B94E-9314-EE3384C6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69804" y="128964"/>
            <a:ext cx="2288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32784" y="641480"/>
            <a:ext cx="5087290" cy="426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Modelling the Probability of Words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2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531381" y="901304"/>
            <a:ext cx="59265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What we do intuitively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06BB3946-C59E-42ED-9BFE-B5625D3C25D6}"/>
              </a:ext>
            </a:extLst>
          </p:cNvPr>
          <p:cNvSpPr/>
          <p:nvPr/>
        </p:nvSpPr>
        <p:spPr>
          <a:xfrm>
            <a:off x="144100" y="206108"/>
            <a:ext cx="62832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Coin Tossing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Counting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Relative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Frequencies</a:t>
            </a:r>
          </a:p>
        </p:txBody>
      </p:sp>
      <p:pic>
        <p:nvPicPr>
          <p:cNvPr id="9" name="图片 8" descr="图形用户界面, 图示&#10;&#10;描述已自动生成">
            <a:extLst>
              <a:ext uri="{FF2B5EF4-FFF2-40B4-BE49-F238E27FC236}">
                <a16:creationId xmlns:a16="http://schemas.microsoft.com/office/drawing/2014/main" id="{01AB50AC-4682-414B-BD3B-118F1C89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6" y="1316802"/>
            <a:ext cx="5952307" cy="2175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78B31-1836-0B4B-8950-123A89B22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9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531381" y="901304"/>
            <a:ext cx="59265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What we do intuitively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06BB3946-C59E-42ED-9BFE-B5625D3C25D6}"/>
              </a:ext>
            </a:extLst>
          </p:cNvPr>
          <p:cNvSpPr/>
          <p:nvPr/>
        </p:nvSpPr>
        <p:spPr>
          <a:xfrm>
            <a:off x="144100" y="206108"/>
            <a:ext cx="62832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Coin Tossing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—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Counting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Relative</a:t>
            </a:r>
            <a:r>
              <a:rPr lang="zh-CN" altLang="en-US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Frequencies</a:t>
            </a:r>
          </a:p>
        </p:txBody>
      </p:sp>
      <p:pic>
        <p:nvPicPr>
          <p:cNvPr id="9" name="图片 8" descr="图形用户界面, 图示&#10;&#10;描述已自动生成">
            <a:extLst>
              <a:ext uri="{FF2B5EF4-FFF2-40B4-BE49-F238E27FC236}">
                <a16:creationId xmlns:a16="http://schemas.microsoft.com/office/drawing/2014/main" id="{01AB50AC-4682-414B-BD3B-118F1C89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6" y="1316802"/>
            <a:ext cx="5952307" cy="2175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78B31-1836-0B4B-8950-123A89B22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44CED9AB-97F8-3E48-8BF3-BAF2094BB20E}"/>
                  </a:ext>
                </a:extLst>
              </p:cNvPr>
              <p:cNvSpPr/>
              <p:nvPr/>
            </p:nvSpPr>
            <p:spPr>
              <a:xfrm>
                <a:off x="531380" y="3411201"/>
                <a:ext cx="7749019" cy="1615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What we model formally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 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1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h𝑒𝑎𝑑</m:t>
                        </m:r>
                      </m:e>
                    </m:d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𝜃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,  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𝑡𝑎𝑖𝑙</m:t>
                        </m:r>
                      </m:e>
                    </m:d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=1−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𝜃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training: 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altLang="zh-CN" sz="21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⋯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1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#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h𝑒𝑎𝑑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𝑘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1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#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𝑡𝑎𝑖𝑙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𝑘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CN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𝜃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𝑘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/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44CED9AB-97F8-3E48-8BF3-BAF2094BB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80" y="3411201"/>
                <a:ext cx="7749019" cy="1615827"/>
              </a:xfrm>
              <a:prstGeom prst="rect">
                <a:avLst/>
              </a:prstGeom>
              <a:blipFill>
                <a:blip r:embed="rId4"/>
                <a:stretch>
                  <a:fillRect l="-655" t="-2344" b="-23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21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440871" y="1041707"/>
                <a:ext cx="8359097" cy="3626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data: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1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example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(instance):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∈{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h𝑒𝑎𝑑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𝑡𝑎𝑖𝑙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Parameter: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h𝑒𝑎𝑑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𝜃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Condition:</a:t>
                </a:r>
                <a:r>
                  <a:rPr lang="en-US" altLang="zh-CN" sz="1350" dirty="0"/>
                  <a:t> </a:t>
                </a:r>
                <a:r>
                  <a:rPr lang="zh-CN" altLang="en-US" sz="1350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tosses are independent and identically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distributed</a:t>
                </a:r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objective: The log likelihood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arg</m:t>
                      </m:r>
                      <m:limLow>
                        <m:limLow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1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𝜃</m:t>
                          </m:r>
                        </m:lim>
                      </m:limLow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arg</m:t>
                      </m:r>
                      <m:limLow>
                        <m:limLow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1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𝜃</m:t>
                          </m:r>
                        </m:lim>
                      </m:limLow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log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𝐷</m:t>
                      </m:r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 </m:t>
                      </m:r>
                    </m:oMath>
                  </m:oMathPara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					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" y="1041707"/>
                <a:ext cx="8359097" cy="3626121"/>
              </a:xfrm>
              <a:prstGeom prst="rect">
                <a:avLst/>
              </a:prstGeom>
              <a:blipFill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118700" y="215180"/>
            <a:ext cx="703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Likelihood Estimation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F1E92-A61E-9A46-8DB5-6283AD369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98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201"/>
  <p:tag name="OUTPUTTYPE" val="PDF"/>
  <p:tag name="IGUANATEXVERSION" val="160"/>
  <p:tag name="LATEXADDIN" val="\documentclass{article}&#10;\usepackage{amsmath}&#10;\pagestyle{empty}&#10;\begin{document}&#10;&#10;$P_{\text {int}}\left(\mathbf{w}_2 \mid \mathbf{w}_1\right)=\lambda P\left(\mathbf{w}_2 \mid \mathbf{w}_1\right)+(1-\lambda) P\left(\mathbf{w}_2\right)$&#10;&#10;&#10;\end{document}"/>
  <p:tag name="IGUANATEXSIZE" val="20"/>
  <p:tag name="IGUANATEXCURSOR" val="9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95"/>
  <p:tag name="OUTPUTTYPE" val="PDF"/>
  <p:tag name="IGUANATEXVERSION" val="160"/>
  <p:tag name="LATEXADDIN" val="\documentclass{article}&#10;\usepackage{amsmath}&#10;\pagestyle{empty}&#10;\begin{document}&#10;&#10;$P(w_i | w_{i-n+1} \cdots w_{i-1})$&#10;&#10;&#10;\end{document}"/>
  <p:tag name="IGUANATEXSIZE" val="20"/>
  <p:tag name="IGUANATEXCURSOR" val="11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185"/>
  <p:tag name="OUTPUTTYPE" val="PDF"/>
  <p:tag name="IGUANATEXVERSION" val="160"/>
  <p:tag name="LATEXADDIN" val="\documentclass{article}&#10;\usepackage{amsmath}&#10;\pagestyle{empty}&#10;\begin{document}&#10;&#10;$\log P(c \mid d) \propto \log P(c)+\sum_{i=1}^n \log P(w_i \mid c)$&#10;&#10;&#10;\end{document}"/>
  <p:tag name="IGUANATEXSIZE" val="18"/>
  <p:tag name="IGUANATEXCURSOR" val="0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207"/>
  <p:tag name="OUTPUTTYPE" val="PDF"/>
  <p:tag name="IGUANATEXVERSION" val="160"/>
  <p:tag name="LATEXADDIN" val="\documentclass{article}&#10;\usepackage{amsmath}&#10;\pagestyle{empty}&#10;\begin{document}&#10;&#10;$\log P(c \mid d) \propto P(c,d)=P(c)\cdot\prod_{i=1}^n \log P(w_i \mid c)$&#10;&#10;&#10;\end{document}"/>
  <p:tag name="IGUANATEXSIZE" val="20"/>
  <p:tag name="IGUANATEXCURSOR" val="0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20777</TotalTime>
  <Words>3145</Words>
  <Application>Microsoft Macintosh PowerPoint</Application>
  <PresentationFormat>全屏显示(16:9)</PresentationFormat>
  <Paragraphs>539</Paragraphs>
  <Slides>58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7" baseType="lpstr">
      <vt:lpstr>等线</vt:lpstr>
      <vt:lpstr>Andale Mono</vt:lpstr>
      <vt:lpstr>Arial</vt:lpstr>
      <vt:lpstr>Calibri</vt:lpstr>
      <vt:lpstr>Calibri Light</vt:lpstr>
      <vt:lpstr>Cambria Math</vt:lpstr>
      <vt:lpstr>Palatino</vt:lpstr>
      <vt:lpstr>Wingdings</vt:lpstr>
      <vt:lpstr>Office 主题​​</vt:lpstr>
      <vt:lpstr>Natural Language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331</cp:revision>
  <cp:lastPrinted>2021-08-19T01:48:55Z</cp:lastPrinted>
  <dcterms:created xsi:type="dcterms:W3CDTF">2018-10-12T14:21:45Z</dcterms:created>
  <dcterms:modified xsi:type="dcterms:W3CDTF">2025-09-24T02:18:11Z</dcterms:modified>
</cp:coreProperties>
</file>