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702" r:id="rId2"/>
    <p:sldMasterId id="2147483682" r:id="rId3"/>
    <p:sldMasterId id="2147483694" r:id="rId4"/>
  </p:sldMasterIdLst>
  <p:notesMasterIdLst>
    <p:notesMasterId r:id="rId96"/>
  </p:notesMasterIdLst>
  <p:handoutMasterIdLst>
    <p:handoutMasterId r:id="rId97"/>
  </p:handoutMasterIdLst>
  <p:sldIdLst>
    <p:sldId id="387" r:id="rId5"/>
    <p:sldId id="406" r:id="rId6"/>
    <p:sldId id="405" r:id="rId7"/>
    <p:sldId id="444" r:id="rId8"/>
    <p:sldId id="315" r:id="rId9"/>
    <p:sldId id="408" r:id="rId10"/>
    <p:sldId id="409" r:id="rId11"/>
    <p:sldId id="410" r:id="rId12"/>
    <p:sldId id="412" r:id="rId13"/>
    <p:sldId id="413" r:id="rId14"/>
    <p:sldId id="460" r:id="rId15"/>
    <p:sldId id="414" r:id="rId16"/>
    <p:sldId id="461" r:id="rId17"/>
    <p:sldId id="415" r:id="rId18"/>
    <p:sldId id="462" r:id="rId19"/>
    <p:sldId id="463" r:id="rId20"/>
    <p:sldId id="464" r:id="rId21"/>
    <p:sldId id="416" r:id="rId22"/>
    <p:sldId id="499" r:id="rId23"/>
    <p:sldId id="500" r:id="rId24"/>
    <p:sldId id="445" r:id="rId25"/>
    <p:sldId id="418" r:id="rId26"/>
    <p:sldId id="419" r:id="rId27"/>
    <p:sldId id="420" r:id="rId28"/>
    <p:sldId id="446" r:id="rId29"/>
    <p:sldId id="421" r:id="rId30"/>
    <p:sldId id="422" r:id="rId31"/>
    <p:sldId id="424" r:id="rId32"/>
    <p:sldId id="425" r:id="rId33"/>
    <p:sldId id="426" r:id="rId34"/>
    <p:sldId id="427" r:id="rId35"/>
    <p:sldId id="447" r:id="rId36"/>
    <p:sldId id="428" r:id="rId37"/>
    <p:sldId id="429" r:id="rId38"/>
    <p:sldId id="431" r:id="rId39"/>
    <p:sldId id="432" r:id="rId40"/>
    <p:sldId id="433" r:id="rId41"/>
    <p:sldId id="434" r:id="rId42"/>
    <p:sldId id="448" r:id="rId43"/>
    <p:sldId id="435" r:id="rId44"/>
    <p:sldId id="436" r:id="rId45"/>
    <p:sldId id="437" r:id="rId46"/>
    <p:sldId id="465" r:id="rId47"/>
    <p:sldId id="501" r:id="rId48"/>
    <p:sldId id="516" r:id="rId49"/>
    <p:sldId id="517" r:id="rId50"/>
    <p:sldId id="518" r:id="rId51"/>
    <p:sldId id="438" r:id="rId52"/>
    <p:sldId id="450" r:id="rId53"/>
    <p:sldId id="476" r:id="rId54"/>
    <p:sldId id="477" r:id="rId55"/>
    <p:sldId id="487" r:id="rId56"/>
    <p:sldId id="504" r:id="rId57"/>
    <p:sldId id="505" r:id="rId58"/>
    <p:sldId id="506" r:id="rId59"/>
    <p:sldId id="488" r:id="rId60"/>
    <p:sldId id="507" r:id="rId61"/>
    <p:sldId id="498" r:id="rId62"/>
    <p:sldId id="508" r:id="rId63"/>
    <p:sldId id="509" r:id="rId64"/>
    <p:sldId id="511" r:id="rId65"/>
    <p:sldId id="512" r:id="rId66"/>
    <p:sldId id="491" r:id="rId67"/>
    <p:sldId id="492" r:id="rId68"/>
    <p:sldId id="493" r:id="rId69"/>
    <p:sldId id="514" r:id="rId70"/>
    <p:sldId id="494" r:id="rId71"/>
    <p:sldId id="515" r:id="rId72"/>
    <p:sldId id="495" r:id="rId73"/>
    <p:sldId id="496" r:id="rId74"/>
    <p:sldId id="497" r:id="rId75"/>
    <p:sldId id="439" r:id="rId76"/>
    <p:sldId id="451" r:id="rId77"/>
    <p:sldId id="513" r:id="rId78"/>
    <p:sldId id="440" r:id="rId79"/>
    <p:sldId id="441" r:id="rId80"/>
    <p:sldId id="442" r:id="rId81"/>
    <p:sldId id="454" r:id="rId82"/>
    <p:sldId id="455" r:id="rId83"/>
    <p:sldId id="456" r:id="rId84"/>
    <p:sldId id="457" r:id="rId85"/>
    <p:sldId id="443" r:id="rId86"/>
    <p:sldId id="458" r:id="rId87"/>
    <p:sldId id="459" r:id="rId88"/>
    <p:sldId id="466" r:id="rId89"/>
    <p:sldId id="472" r:id="rId90"/>
    <p:sldId id="473" r:id="rId91"/>
    <p:sldId id="471" r:id="rId92"/>
    <p:sldId id="502" r:id="rId93"/>
    <p:sldId id="503" r:id="rId94"/>
    <p:sldId id="469" r:id="rId9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 initials="Z" lastIdx="4" clrIdx="0">
    <p:extLst>
      <p:ext uri="{19B8F6BF-5375-455C-9EA6-DF929625EA0E}">
        <p15:presenceInfo xmlns:p15="http://schemas.microsoft.com/office/powerpoint/2012/main" userId="S::z803@bkj.me::040a4162-a38f-4ff6-bd88-413457205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990"/>
    <a:srgbClr val="90EE90"/>
    <a:srgbClr val="ADD8E6"/>
    <a:srgbClr val="F18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2" autoAdjust="0"/>
    <p:restoredTop sz="94810"/>
  </p:normalViewPr>
  <p:slideViewPr>
    <p:cSldViewPr snapToGrid="0">
      <p:cViewPr varScale="1">
        <p:scale>
          <a:sx n="89" d="100"/>
          <a:sy n="89" d="100"/>
        </p:scale>
        <p:origin x="184" y="2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628D8-B4B9-426E-86CB-4F205A03CEF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0A50B2D3-71CA-44DE-9A4F-64FBE91D273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Footer Placeholder 3">
            <a:extLst>
              <a:ext uri="{FF2B5EF4-FFF2-40B4-BE49-F238E27FC236}">
                <a16:creationId xmlns:a16="http://schemas.microsoft.com/office/drawing/2014/main" id="{4CAF83B0-6973-49C6-9392-6CBFB4239C9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4E4C3D07-0A26-460F-9EEE-BAF898A3FC8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D45F89D-883C-4EBE-A921-AD5AD19F5A9F}" type="slidenum">
              <a:rPr lang="zh-CN" altLang="en-US" smtClean="0"/>
              <a:t>‹#›</a:t>
            </a:fld>
            <a:endParaRPr lang="zh-CN" altLang="en-US"/>
          </a:p>
        </p:txBody>
      </p:sp>
    </p:spTree>
    <p:extLst>
      <p:ext uri="{BB962C8B-B14F-4D97-AF65-F5344CB8AC3E}">
        <p14:creationId xmlns:p14="http://schemas.microsoft.com/office/powerpoint/2010/main" val="3008885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34CDCFF-4490-4946-AA65-61B544A8EF9D}" type="slidenum">
              <a:rPr lang="zh-CN" altLang="en-US" smtClean="0"/>
              <a:t>‹#›</a:t>
            </a:fld>
            <a:endParaRPr lang="zh-CN" altLang="en-US"/>
          </a:p>
        </p:txBody>
      </p:sp>
    </p:spTree>
    <p:extLst>
      <p:ext uri="{BB962C8B-B14F-4D97-AF65-F5344CB8AC3E}">
        <p14:creationId xmlns:p14="http://schemas.microsoft.com/office/powerpoint/2010/main" val="24810241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71423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454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39098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93996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60349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561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869070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99893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625395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42458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5403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743649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16478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077353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929053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06917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969859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824107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39506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26808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26395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344299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025904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560197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286362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372273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237630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554606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414286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100007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415789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20060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827858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4648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008072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117751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78569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520659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1909217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12328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1560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93103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66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7741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4116906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8" name="灯片编号占位符 7"/>
          <p:cNvSpPr>
            <a:spLocks noGrp="1"/>
          </p:cNvSpPr>
          <p:nvPr>
            <p:ph type="sldNum" sz="quarter" idx="10"/>
          </p:nvPr>
        </p:nvSpPr>
        <p:spPr/>
        <p:txBody>
          <a:bodyPr/>
          <a:lstStyle/>
          <a:p>
            <a:fld id="{11D8FA19-E13B-4121-8BBF-5D41F5A04330}" type="slidenum">
              <a:rPr lang="zh-CN" altLang="en-US" smtClean="0"/>
              <a:t>‹#›</a:t>
            </a:fld>
            <a:endParaRPr lang="zh-CN" altLang="en-US" dirty="0"/>
          </a:p>
        </p:txBody>
      </p:sp>
      <p:pic>
        <p:nvPicPr>
          <p:cNvPr id="4" name="Picture 3">
            <a:extLst>
              <a:ext uri="{FF2B5EF4-FFF2-40B4-BE49-F238E27FC236}">
                <a16:creationId xmlns:a16="http://schemas.microsoft.com/office/drawing/2014/main" id="{9573F003-054E-0444-90FF-E6739C5F1C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Tree>
    <p:extLst>
      <p:ext uri="{BB962C8B-B14F-4D97-AF65-F5344CB8AC3E}">
        <p14:creationId xmlns:p14="http://schemas.microsoft.com/office/powerpoint/2010/main" val="424266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28412532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15794856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20651237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B75E40C-C5A0-4221-99B6-B735C4385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3902" y="312377"/>
            <a:ext cx="2780689" cy="482382"/>
          </a:xfrm>
          <a:prstGeom prst="rect">
            <a:avLst/>
          </a:prstGeom>
        </p:spPr>
      </p:pic>
      <p:sp>
        <p:nvSpPr>
          <p:cNvPr id="7" name="灯片编号占位符 7">
            <a:extLst>
              <a:ext uri="{FF2B5EF4-FFF2-40B4-BE49-F238E27FC236}">
                <a16:creationId xmlns:a16="http://schemas.microsoft.com/office/drawing/2014/main" id="{2552B09C-74E7-4D2A-9B25-63A3E6B777A6}"/>
              </a:ext>
            </a:extLst>
          </p:cNvPr>
          <p:cNvSpPr>
            <a:spLocks noGrp="1"/>
          </p:cNvSpPr>
          <p:nvPr>
            <p:ph type="sldNum" sz="quarter" idx="10"/>
          </p:nvPr>
        </p:nvSpPr>
        <p:spPr>
          <a:xfrm>
            <a:off x="8610600" y="6356352"/>
            <a:ext cx="2743200" cy="365125"/>
          </a:xfrm>
        </p:spPr>
        <p:txBody>
          <a:bodyPr/>
          <a:lstStyle/>
          <a:p>
            <a:fld id="{11D8FA19-E13B-4121-8BBF-5D41F5A04330}" type="slidenum">
              <a:rPr lang="zh-CN" altLang="en-US" smtClean="0"/>
              <a:t>‹#›</a:t>
            </a:fld>
            <a:endParaRPr lang="zh-CN" altLang="en-US" dirty="0"/>
          </a:p>
        </p:txBody>
      </p:sp>
    </p:spTree>
    <p:extLst>
      <p:ext uri="{BB962C8B-B14F-4D97-AF65-F5344CB8AC3E}">
        <p14:creationId xmlns:p14="http://schemas.microsoft.com/office/powerpoint/2010/main" val="50210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EDE3-BD60-FF44-A3EC-E0A9C14331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3215661D-A656-C345-8C59-4E8DEAA35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7CF7516D-0A57-3C49-B615-5090B1F5CB3B}"/>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5" name="Footer Placeholder 4">
            <a:extLst>
              <a:ext uri="{FF2B5EF4-FFF2-40B4-BE49-F238E27FC236}">
                <a16:creationId xmlns:a16="http://schemas.microsoft.com/office/drawing/2014/main" id="{17CE9FCF-8B7B-7E49-8995-EE27BD68431D}"/>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A305033-DA2E-DA4E-BEF9-38FD8ECA878F}"/>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261025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4F73-4522-354A-8DE9-768D1C3396CB}"/>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01A3301-E6E7-EF44-8DFE-2912557E9E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6873BA3E-5143-4B4B-B7AD-3D431931E802}"/>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5" name="Footer Placeholder 4">
            <a:extLst>
              <a:ext uri="{FF2B5EF4-FFF2-40B4-BE49-F238E27FC236}">
                <a16:creationId xmlns:a16="http://schemas.microsoft.com/office/drawing/2014/main" id="{5F6FB4FF-93FE-4745-8814-2BCC7341E48B}"/>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ADB317C-EAE6-7C46-8249-773F1C962ECB}"/>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2516841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87A3-8C71-794F-9E9A-AB52D6AC0E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030B050F-2507-5941-AFFF-C55DF0101B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AE51E-3D24-3E41-9B1D-69602EF5DA31}"/>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5" name="Footer Placeholder 4">
            <a:extLst>
              <a:ext uri="{FF2B5EF4-FFF2-40B4-BE49-F238E27FC236}">
                <a16:creationId xmlns:a16="http://schemas.microsoft.com/office/drawing/2014/main" id="{72E06BD6-B9B7-5849-90A2-3A232C8A4ED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725F8883-5B37-2E47-B374-13F04A51A5C0}"/>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60976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049A-175D-874D-8DF8-940B8B75B16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5E3BA258-3177-B64F-91E1-64B66FC77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10975122-6CBA-1B4F-9FA0-1EEBBC529E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FDFC9F5C-F326-4C49-8087-79946F40171F}"/>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6" name="Footer Placeholder 5">
            <a:extLst>
              <a:ext uri="{FF2B5EF4-FFF2-40B4-BE49-F238E27FC236}">
                <a16:creationId xmlns:a16="http://schemas.microsoft.com/office/drawing/2014/main" id="{E6240C2E-9014-5945-A656-EF53DFE05F3E}"/>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E29AD81B-FD2E-7B49-BE8F-E6F2B8D27B1A}"/>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342972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9219-07C1-2343-B878-B7C96DEAA862}"/>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742F1A8E-B4E3-144E-B2AF-30E93D2B1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9DF74-EDC3-3C49-89F8-CEB47ACE7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83F792CB-8844-244C-A3CC-39DB5A87B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EBC73-3D75-124E-8065-46F471CCC3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95CEA9C6-D8CF-E245-BDBF-9F5242B7334E}"/>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8" name="Footer Placeholder 7">
            <a:extLst>
              <a:ext uri="{FF2B5EF4-FFF2-40B4-BE49-F238E27FC236}">
                <a16:creationId xmlns:a16="http://schemas.microsoft.com/office/drawing/2014/main" id="{A3ADE506-7D55-5C4B-B75C-005C72A8E20E}"/>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0B1B2EED-D1BB-6A43-9FF6-EBB537AF8ADC}"/>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3736696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14F7-B035-9D44-B2DF-C2B3BD7A6CFD}"/>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74B16520-FDA2-A549-91CE-F140C0277891}"/>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4" name="Footer Placeholder 3">
            <a:extLst>
              <a:ext uri="{FF2B5EF4-FFF2-40B4-BE49-F238E27FC236}">
                <a16:creationId xmlns:a16="http://schemas.microsoft.com/office/drawing/2014/main" id="{18DAB902-85C2-A440-9957-59563D3A44FD}"/>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9E925A9D-9CAC-2B4F-A7D8-DFBA2C08DDF7}"/>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272368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8035932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E07EE-9091-DB41-B46D-DA8164D0940E}"/>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3" name="Footer Placeholder 2">
            <a:extLst>
              <a:ext uri="{FF2B5EF4-FFF2-40B4-BE49-F238E27FC236}">
                <a16:creationId xmlns:a16="http://schemas.microsoft.com/office/drawing/2014/main" id="{C3FD5AE0-11D6-2E49-A675-A063B7BDB7C1}"/>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68AE46D5-2017-5047-9244-4BE06C53CAA4}"/>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399203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2B47-EEEA-CB4D-B518-7D8C21C67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0C6A6A39-5CFF-AF47-A0EE-5ABAA320D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C88658C7-670D-4945-BF19-1C02DDE99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A20B3-60B1-484E-B0A9-79E0A35E9CDD}"/>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6" name="Footer Placeholder 5">
            <a:extLst>
              <a:ext uri="{FF2B5EF4-FFF2-40B4-BE49-F238E27FC236}">
                <a16:creationId xmlns:a16="http://schemas.microsoft.com/office/drawing/2014/main" id="{D153E290-EFB5-4147-817A-3F2CBCBEE6C3}"/>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DB1C6C8F-AF37-DB43-ABE7-8BFC3AE36854}"/>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1069003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7762-9CCC-E447-8BDD-C55679E15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7BBD93B2-B96C-F143-994E-350980820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3D8650EB-0820-3B42-8F8C-FEA9803F9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1D697-004A-F840-9532-0DA3D6A24EF0}"/>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6" name="Footer Placeholder 5">
            <a:extLst>
              <a:ext uri="{FF2B5EF4-FFF2-40B4-BE49-F238E27FC236}">
                <a16:creationId xmlns:a16="http://schemas.microsoft.com/office/drawing/2014/main" id="{B41CA321-7352-AC40-B710-189556CBE8C9}"/>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7043C397-7FA5-E642-BCF1-99246A554954}"/>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3645922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17B9-DED3-8A4A-A98E-FAA5E2E87989}"/>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0273C5C2-F9A1-F045-961A-91777F946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F0F3EC21-BE6E-5A4D-B651-21016F72F6EC}"/>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5" name="Footer Placeholder 4">
            <a:extLst>
              <a:ext uri="{FF2B5EF4-FFF2-40B4-BE49-F238E27FC236}">
                <a16:creationId xmlns:a16="http://schemas.microsoft.com/office/drawing/2014/main" id="{44D02C78-B370-5B41-BDBF-AABBD2C0726A}"/>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8471ED8-6FB8-AE44-96DD-31159ECD69C6}"/>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641699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B63F12-69CC-4E4F-98B9-C7E4BA1188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55E6738D-57E7-194D-B631-79D8055DAB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27BFE321-CBF1-2648-B2D5-17DE7E3E2C88}"/>
              </a:ext>
            </a:extLst>
          </p:cNvPr>
          <p:cNvSpPr>
            <a:spLocks noGrp="1"/>
          </p:cNvSpPr>
          <p:nvPr>
            <p:ph type="dt" sz="half" idx="10"/>
          </p:nvPr>
        </p:nvSpPr>
        <p:spPr/>
        <p:txBody>
          <a:bodyPr/>
          <a:lstStyle/>
          <a:p>
            <a:fld id="{B81D0287-AE51-FE4D-9E27-5D17DEF6B21A}" type="datetimeFigureOut">
              <a:rPr lang="en-CN" smtClean="0"/>
              <a:t>2025/9/15</a:t>
            </a:fld>
            <a:endParaRPr lang="en-CN"/>
          </a:p>
        </p:txBody>
      </p:sp>
      <p:sp>
        <p:nvSpPr>
          <p:cNvPr id="5" name="Footer Placeholder 4">
            <a:extLst>
              <a:ext uri="{FF2B5EF4-FFF2-40B4-BE49-F238E27FC236}">
                <a16:creationId xmlns:a16="http://schemas.microsoft.com/office/drawing/2014/main" id="{778A6DF9-05D9-1B4E-B68D-F9B3AD19487D}"/>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03E6099C-E152-5D41-A0E7-75D8F168D888}"/>
              </a:ext>
            </a:extLst>
          </p:cNvPr>
          <p:cNvSpPr>
            <a:spLocks noGrp="1"/>
          </p:cNvSpPr>
          <p:nvPr>
            <p:ph type="sldNum" sz="quarter" idx="12"/>
          </p:nvPr>
        </p:nvSpPr>
        <p:spPr/>
        <p:txBody>
          <a:bodyPr/>
          <a:lstStyle/>
          <a:p>
            <a:fld id="{54193507-B164-3447-A527-4AA5A5CCF1B4}" type="slidenum">
              <a:rPr lang="en-CN" smtClean="0"/>
              <a:t>‹#›</a:t>
            </a:fld>
            <a:endParaRPr lang="en-CN"/>
          </a:p>
        </p:txBody>
      </p:sp>
    </p:spTree>
    <p:extLst>
      <p:ext uri="{BB962C8B-B14F-4D97-AF65-F5344CB8AC3E}">
        <p14:creationId xmlns:p14="http://schemas.microsoft.com/office/powerpoint/2010/main" val="146253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1B4E-FDAC-EE45-9007-B300D51BA7D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4B826249-974F-E642-BF81-A10186DBF1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Tree>
    <p:extLst>
      <p:ext uri="{BB962C8B-B14F-4D97-AF65-F5344CB8AC3E}">
        <p14:creationId xmlns:p14="http://schemas.microsoft.com/office/powerpoint/2010/main" val="848293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2F59-7DFD-1C4F-A5F9-CEBF8AE035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1834F759-9123-0840-BD01-8DDF98485B0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Tree>
    <p:extLst>
      <p:ext uri="{BB962C8B-B14F-4D97-AF65-F5344CB8AC3E}">
        <p14:creationId xmlns:p14="http://schemas.microsoft.com/office/powerpoint/2010/main" val="3510912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380D-75AE-054B-A8EF-1E36C948D4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959828BF-EA00-0C4C-919A-3DA33538E1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1257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FE50-4FDB-574F-AD20-7C508CF8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51441979-FB17-E443-9ECC-EE460292E2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130929A8-2DDF-3342-A6B9-7C09B1CC8B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Tree>
    <p:extLst>
      <p:ext uri="{BB962C8B-B14F-4D97-AF65-F5344CB8AC3E}">
        <p14:creationId xmlns:p14="http://schemas.microsoft.com/office/powerpoint/2010/main" val="389402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5CF9-B86B-234A-B5E1-E6AA652D55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62BA9FA4-8665-8C4C-8E2E-F400C17EFE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98C556-BBEB-1F41-BAAB-C509FB7591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AC75A3CB-30EA-A048-9F50-6168BC1016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0F025-3319-0443-8948-D92D21F0E7B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Tree>
    <p:extLst>
      <p:ext uri="{BB962C8B-B14F-4D97-AF65-F5344CB8AC3E}">
        <p14:creationId xmlns:p14="http://schemas.microsoft.com/office/powerpoint/2010/main" val="209898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77410015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6D62-C7F8-A745-967B-41DCAD2567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N"/>
          </a:p>
        </p:txBody>
      </p:sp>
    </p:spTree>
    <p:extLst>
      <p:ext uri="{BB962C8B-B14F-4D97-AF65-F5344CB8AC3E}">
        <p14:creationId xmlns:p14="http://schemas.microsoft.com/office/powerpoint/2010/main" val="1678717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326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D105-41AB-F549-B8FB-9AEB6EFB38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D6C4DEA4-18AA-C74B-BAD3-73A45CF8BD1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BDAC27B2-1D3C-1F4B-A9CF-ED70239D79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7832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0439-D07F-6744-AD3E-7B11F4CB984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7BE27C16-B7B5-F04A-8E46-7E8E847222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D19B67C9-6ACD-6A47-A5D2-F7172B3D08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2104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1FF5-FC2C-414A-A18B-29EB0BCF78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0273D131-E94C-F646-9D27-3764C03E311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Tree>
    <p:extLst>
      <p:ext uri="{BB962C8B-B14F-4D97-AF65-F5344CB8AC3E}">
        <p14:creationId xmlns:p14="http://schemas.microsoft.com/office/powerpoint/2010/main" val="2903740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856AE-AC7C-784B-81CD-DE6F6FD2A4D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44D2D883-9497-4D49-8691-7DFC484801E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Tree>
    <p:extLst>
      <p:ext uri="{BB962C8B-B14F-4D97-AF65-F5344CB8AC3E}">
        <p14:creationId xmlns:p14="http://schemas.microsoft.com/office/powerpoint/2010/main" val="1394954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04551"/>
            <a:ext cx="5439600" cy="3509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4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960000" y="4667451"/>
            <a:ext cx="3134000" cy="986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Roboto"/>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84214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and body" type="tx" preserve="1">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960000" y="1473133"/>
            <a:ext cx="10520800" cy="4191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Livvic"/>
              <a:buChar char="●"/>
              <a:defRPr sz="1600"/>
            </a:lvl1pPr>
            <a:lvl2pPr marL="1219170" lvl="1" indent="-406390">
              <a:spcBef>
                <a:spcPts val="2133"/>
              </a:spcBef>
              <a:spcAft>
                <a:spcPts val="0"/>
              </a:spcAft>
              <a:buSzPts val="1200"/>
              <a:buFont typeface="Roboto Condensed Light"/>
              <a:buChar char="○"/>
              <a:defRPr sz="1600"/>
            </a:lvl2pPr>
            <a:lvl3pPr marL="1828754" lvl="2" indent="-406390">
              <a:spcBef>
                <a:spcPts val="2133"/>
              </a:spcBef>
              <a:spcAft>
                <a:spcPts val="0"/>
              </a:spcAft>
              <a:buSzPts val="1200"/>
              <a:buFont typeface="Roboto Condensed Light"/>
              <a:buChar char="■"/>
              <a:defRPr sz="1600"/>
            </a:lvl3pPr>
            <a:lvl4pPr marL="2438339" lvl="3" indent="-406390">
              <a:spcBef>
                <a:spcPts val="2133"/>
              </a:spcBef>
              <a:spcAft>
                <a:spcPts val="0"/>
              </a:spcAft>
              <a:buSzPts val="1200"/>
              <a:buFont typeface="Roboto Condensed Light"/>
              <a:buChar char="●"/>
              <a:defRPr sz="1600"/>
            </a:lvl4pPr>
            <a:lvl5pPr marL="3047924" lvl="4" indent="-406390">
              <a:spcBef>
                <a:spcPts val="2133"/>
              </a:spcBef>
              <a:spcAft>
                <a:spcPts val="0"/>
              </a:spcAft>
              <a:buSzPts val="1200"/>
              <a:buFont typeface="Roboto Condensed Light"/>
              <a:buChar char="○"/>
              <a:defRPr sz="1600"/>
            </a:lvl5pPr>
            <a:lvl6pPr marL="3657509" lvl="5" indent="-406390">
              <a:spcBef>
                <a:spcPts val="2133"/>
              </a:spcBef>
              <a:spcAft>
                <a:spcPts val="0"/>
              </a:spcAft>
              <a:buSzPts val="1200"/>
              <a:buFont typeface="Roboto Condensed Light"/>
              <a:buChar char="■"/>
              <a:defRPr sz="1600"/>
            </a:lvl6pPr>
            <a:lvl7pPr marL="4267093" lvl="6" indent="-406390">
              <a:spcBef>
                <a:spcPts val="2133"/>
              </a:spcBef>
              <a:spcAft>
                <a:spcPts val="0"/>
              </a:spcAft>
              <a:buSzPts val="1200"/>
              <a:buFont typeface="Roboto Condensed Light"/>
              <a:buChar char="●"/>
              <a:defRPr sz="1600"/>
            </a:lvl7pPr>
            <a:lvl8pPr marL="4876678" lvl="7" indent="-406390">
              <a:spcBef>
                <a:spcPts val="2133"/>
              </a:spcBef>
              <a:spcAft>
                <a:spcPts val="0"/>
              </a:spcAft>
              <a:buSzPts val="1200"/>
              <a:buFont typeface="Roboto Condensed Light"/>
              <a:buChar char="○"/>
              <a:defRPr sz="1600"/>
            </a:lvl8pPr>
            <a:lvl9pPr marL="5486263" lvl="8" indent="-406390">
              <a:spcBef>
                <a:spcPts val="2133"/>
              </a:spcBef>
              <a:spcAft>
                <a:spcPts val="2133"/>
              </a:spcAft>
              <a:buSzPts val="1200"/>
              <a:buFont typeface="Roboto Condensed Light"/>
              <a:buChar char="■"/>
              <a:defRPr sz="1600"/>
            </a:lvl9pPr>
          </a:lstStyle>
          <a:p>
            <a:endParaRPr/>
          </a:p>
        </p:txBody>
      </p:sp>
      <p:grpSp>
        <p:nvGrpSpPr>
          <p:cNvPr id="24" name="Google Shape;24;p4"/>
          <p:cNvGrpSpPr/>
          <p:nvPr/>
        </p:nvGrpSpPr>
        <p:grpSpPr>
          <a:xfrm>
            <a:off x="1" y="6092062"/>
            <a:ext cx="1363345" cy="763663"/>
            <a:chOff x="-77" y="3784091"/>
            <a:chExt cx="2423582" cy="1357541"/>
          </a:xfrm>
        </p:grpSpPr>
        <p:sp>
          <p:nvSpPr>
            <p:cNvPr id="25" name="Google Shape;25;p4"/>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4"/>
          <p:cNvGrpSpPr/>
          <p:nvPr/>
        </p:nvGrpSpPr>
        <p:grpSpPr>
          <a:xfrm rot="10800000">
            <a:off x="10828668" y="-5"/>
            <a:ext cx="1363345" cy="763663"/>
            <a:chOff x="-77" y="3784091"/>
            <a:chExt cx="2423582" cy="1357541"/>
          </a:xfrm>
        </p:grpSpPr>
        <p:sp>
          <p:nvSpPr>
            <p:cNvPr id="31" name="Google Shape;31;p4"/>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4"/>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46224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177308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Quote" preserve="1">
  <p:cSld name="Quote">
    <p:spTree>
      <p:nvGrpSpPr>
        <p:cNvPr id="1" name="Shape 128"/>
        <p:cNvGrpSpPr/>
        <p:nvPr/>
      </p:nvGrpSpPr>
      <p:grpSpPr>
        <a:xfrm>
          <a:off x="0" y="0"/>
          <a:ext cx="0" cy="0"/>
          <a:chOff x="0" y="0"/>
          <a:chExt cx="0" cy="0"/>
        </a:xfrm>
      </p:grpSpPr>
      <p:sp>
        <p:nvSpPr>
          <p:cNvPr id="129" name="Google Shape;129;p13"/>
          <p:cNvSpPr txBox="1">
            <a:spLocks noGrp="1"/>
          </p:cNvSpPr>
          <p:nvPr>
            <p:ph type="title"/>
          </p:nvPr>
        </p:nvSpPr>
        <p:spPr>
          <a:xfrm>
            <a:off x="2536800" y="2016300"/>
            <a:ext cx="7118400" cy="25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900"/>
              <a:buNone/>
              <a:defRPr sz="4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0" name="Google Shape;130;p13"/>
          <p:cNvSpPr txBox="1">
            <a:spLocks noGrp="1"/>
          </p:cNvSpPr>
          <p:nvPr>
            <p:ph type="title" idx="2"/>
          </p:nvPr>
        </p:nvSpPr>
        <p:spPr>
          <a:xfrm>
            <a:off x="1932200" y="4446267"/>
            <a:ext cx="8327600" cy="8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Raleway"/>
              <a:buNone/>
              <a:defRPr sz="2667">
                <a:latin typeface="Roboto"/>
                <a:ea typeface="Roboto"/>
                <a:cs typeface="Roboto"/>
                <a:sym typeface="Roboto"/>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31" name="Google Shape;131;p13"/>
          <p:cNvGrpSpPr/>
          <p:nvPr/>
        </p:nvGrpSpPr>
        <p:grpSpPr>
          <a:xfrm>
            <a:off x="-103" y="5045455"/>
            <a:ext cx="3231443" cy="1810055"/>
            <a:chOff x="-77" y="3784091"/>
            <a:chExt cx="2423582" cy="1357541"/>
          </a:xfrm>
        </p:grpSpPr>
        <p:sp>
          <p:nvSpPr>
            <p:cNvPr id="132" name="Google Shape;132;p1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1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1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1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13"/>
          <p:cNvGrpSpPr/>
          <p:nvPr/>
        </p:nvGrpSpPr>
        <p:grpSpPr>
          <a:xfrm rot="10800000">
            <a:off x="8960564" y="-12"/>
            <a:ext cx="3231443" cy="1810055"/>
            <a:chOff x="-77" y="3784091"/>
            <a:chExt cx="2423582" cy="1357541"/>
          </a:xfrm>
        </p:grpSpPr>
        <p:sp>
          <p:nvSpPr>
            <p:cNvPr id="138" name="Google Shape;138;p1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1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1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757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117092199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able of contents" preserve="1">
  <p:cSld name="Table of contents">
    <p:spTree>
      <p:nvGrpSpPr>
        <p:cNvPr id="1" name="Shape 279"/>
        <p:cNvGrpSpPr/>
        <p:nvPr/>
      </p:nvGrpSpPr>
      <p:grpSpPr>
        <a:xfrm>
          <a:off x="0" y="0"/>
          <a:ext cx="0" cy="0"/>
          <a:chOff x="0" y="0"/>
          <a:chExt cx="0" cy="0"/>
        </a:xfrm>
      </p:grpSpPr>
      <p:sp>
        <p:nvSpPr>
          <p:cNvPr id="280" name="Google Shape;280;p20"/>
          <p:cNvSpPr txBox="1">
            <a:spLocks noGrp="1"/>
          </p:cNvSpPr>
          <p:nvPr>
            <p:ph type="subTitle" idx="1"/>
          </p:nvPr>
        </p:nvSpPr>
        <p:spPr>
          <a:xfrm>
            <a:off x="959467" y="2360833"/>
            <a:ext cx="3089600" cy="51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Font typeface="Oswald"/>
              <a:buNone/>
              <a:defRPr sz="2400">
                <a:solidFill>
                  <a:schemeClr val="accent1"/>
                </a:solidFill>
                <a:latin typeface="Oswald"/>
                <a:ea typeface="Oswald"/>
                <a:cs typeface="Oswald"/>
                <a:sym typeface="Oswal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81" name="Google Shape;281;p2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20"/>
          <p:cNvSpPr txBox="1">
            <a:spLocks noGrp="1"/>
          </p:cNvSpPr>
          <p:nvPr>
            <p:ph type="title" idx="2" hasCustomPrompt="1"/>
          </p:nvPr>
        </p:nvSpPr>
        <p:spPr>
          <a:xfrm>
            <a:off x="1772267" y="1757767"/>
            <a:ext cx="1464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1"/>
                </a:solidFill>
              </a:defRPr>
            </a:lvl1pPr>
            <a:lvl2pPr lvl="1" algn="ctr" rtl="0">
              <a:spcBef>
                <a:spcPts val="0"/>
              </a:spcBef>
              <a:spcAft>
                <a:spcPts val="0"/>
              </a:spcAft>
              <a:buSzPts val="3000"/>
              <a:buFont typeface="Oswald"/>
              <a:buNone/>
              <a:defRPr sz="4000">
                <a:latin typeface="Oswald"/>
                <a:ea typeface="Oswald"/>
                <a:cs typeface="Oswald"/>
                <a:sym typeface="Oswald"/>
              </a:defRPr>
            </a:lvl2pPr>
            <a:lvl3pPr lvl="2" algn="ctr" rtl="0">
              <a:spcBef>
                <a:spcPts val="0"/>
              </a:spcBef>
              <a:spcAft>
                <a:spcPts val="0"/>
              </a:spcAft>
              <a:buSzPts val="3000"/>
              <a:buFont typeface="Oswald"/>
              <a:buNone/>
              <a:defRPr sz="4000">
                <a:latin typeface="Oswald"/>
                <a:ea typeface="Oswald"/>
                <a:cs typeface="Oswald"/>
                <a:sym typeface="Oswald"/>
              </a:defRPr>
            </a:lvl3pPr>
            <a:lvl4pPr lvl="3" algn="ctr" rtl="0">
              <a:spcBef>
                <a:spcPts val="0"/>
              </a:spcBef>
              <a:spcAft>
                <a:spcPts val="0"/>
              </a:spcAft>
              <a:buSzPts val="3000"/>
              <a:buFont typeface="Oswald"/>
              <a:buNone/>
              <a:defRPr sz="4000">
                <a:latin typeface="Oswald"/>
                <a:ea typeface="Oswald"/>
                <a:cs typeface="Oswald"/>
                <a:sym typeface="Oswald"/>
              </a:defRPr>
            </a:lvl4pPr>
            <a:lvl5pPr lvl="4" algn="ctr" rtl="0">
              <a:spcBef>
                <a:spcPts val="0"/>
              </a:spcBef>
              <a:spcAft>
                <a:spcPts val="0"/>
              </a:spcAft>
              <a:buSzPts val="3000"/>
              <a:buFont typeface="Oswald"/>
              <a:buNone/>
              <a:defRPr sz="4000">
                <a:latin typeface="Oswald"/>
                <a:ea typeface="Oswald"/>
                <a:cs typeface="Oswald"/>
                <a:sym typeface="Oswald"/>
              </a:defRPr>
            </a:lvl5pPr>
            <a:lvl6pPr lvl="5" algn="ctr" rtl="0">
              <a:spcBef>
                <a:spcPts val="0"/>
              </a:spcBef>
              <a:spcAft>
                <a:spcPts val="0"/>
              </a:spcAft>
              <a:buSzPts val="3000"/>
              <a:buFont typeface="Oswald"/>
              <a:buNone/>
              <a:defRPr sz="4000">
                <a:latin typeface="Oswald"/>
                <a:ea typeface="Oswald"/>
                <a:cs typeface="Oswald"/>
                <a:sym typeface="Oswald"/>
              </a:defRPr>
            </a:lvl6pPr>
            <a:lvl7pPr lvl="6" algn="ctr" rtl="0">
              <a:spcBef>
                <a:spcPts val="0"/>
              </a:spcBef>
              <a:spcAft>
                <a:spcPts val="0"/>
              </a:spcAft>
              <a:buSzPts val="3000"/>
              <a:buFont typeface="Oswald"/>
              <a:buNone/>
              <a:defRPr sz="4000">
                <a:latin typeface="Oswald"/>
                <a:ea typeface="Oswald"/>
                <a:cs typeface="Oswald"/>
                <a:sym typeface="Oswald"/>
              </a:defRPr>
            </a:lvl7pPr>
            <a:lvl8pPr lvl="7" algn="ctr" rtl="0">
              <a:spcBef>
                <a:spcPts val="0"/>
              </a:spcBef>
              <a:spcAft>
                <a:spcPts val="0"/>
              </a:spcAft>
              <a:buSzPts val="3000"/>
              <a:buFont typeface="Oswald"/>
              <a:buNone/>
              <a:defRPr sz="4000">
                <a:latin typeface="Oswald"/>
                <a:ea typeface="Oswald"/>
                <a:cs typeface="Oswald"/>
                <a:sym typeface="Oswald"/>
              </a:defRPr>
            </a:lvl8pPr>
            <a:lvl9pPr lvl="8" algn="ctr" rtl="0">
              <a:spcBef>
                <a:spcPts val="0"/>
              </a:spcBef>
              <a:spcAft>
                <a:spcPts val="0"/>
              </a:spcAft>
              <a:buSzPts val="3000"/>
              <a:buFont typeface="Oswald"/>
              <a:buNone/>
              <a:defRPr sz="4000">
                <a:latin typeface="Oswald"/>
                <a:ea typeface="Oswald"/>
                <a:cs typeface="Oswald"/>
                <a:sym typeface="Oswald"/>
              </a:defRPr>
            </a:lvl9pPr>
          </a:lstStyle>
          <a:p>
            <a:r>
              <a:t>xx%</a:t>
            </a:r>
          </a:p>
        </p:txBody>
      </p:sp>
      <p:sp>
        <p:nvSpPr>
          <p:cNvPr id="283" name="Google Shape;283;p20"/>
          <p:cNvSpPr txBox="1">
            <a:spLocks noGrp="1"/>
          </p:cNvSpPr>
          <p:nvPr>
            <p:ph type="subTitle" idx="3"/>
          </p:nvPr>
        </p:nvSpPr>
        <p:spPr>
          <a:xfrm>
            <a:off x="960133" y="2862288"/>
            <a:ext cx="3089200" cy="8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4" name="Google Shape;284;p20"/>
          <p:cNvSpPr txBox="1">
            <a:spLocks noGrp="1"/>
          </p:cNvSpPr>
          <p:nvPr>
            <p:ph type="subTitle" idx="4"/>
          </p:nvPr>
        </p:nvSpPr>
        <p:spPr>
          <a:xfrm>
            <a:off x="4551333" y="2360833"/>
            <a:ext cx="30892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Oswald"/>
              <a:buNone/>
              <a:defRPr sz="2400">
                <a:solidFill>
                  <a:schemeClr val="accent2"/>
                </a:solidFill>
                <a:latin typeface="Oswald"/>
                <a:ea typeface="Oswald"/>
                <a:cs typeface="Oswald"/>
                <a:sym typeface="Oswal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85" name="Google Shape;285;p20"/>
          <p:cNvSpPr txBox="1">
            <a:spLocks noGrp="1"/>
          </p:cNvSpPr>
          <p:nvPr>
            <p:ph type="title" idx="5" hasCustomPrompt="1"/>
          </p:nvPr>
        </p:nvSpPr>
        <p:spPr>
          <a:xfrm>
            <a:off x="5364033" y="1757767"/>
            <a:ext cx="1464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algn="ctr" rtl="0">
              <a:spcBef>
                <a:spcPts val="0"/>
              </a:spcBef>
              <a:spcAft>
                <a:spcPts val="0"/>
              </a:spcAft>
              <a:buSzPts val="3000"/>
              <a:buFont typeface="Oswald"/>
              <a:buNone/>
              <a:defRPr sz="4000">
                <a:latin typeface="Oswald"/>
                <a:ea typeface="Oswald"/>
                <a:cs typeface="Oswald"/>
                <a:sym typeface="Oswald"/>
              </a:defRPr>
            </a:lvl2pPr>
            <a:lvl3pPr lvl="2" algn="ctr" rtl="0">
              <a:spcBef>
                <a:spcPts val="0"/>
              </a:spcBef>
              <a:spcAft>
                <a:spcPts val="0"/>
              </a:spcAft>
              <a:buSzPts val="3000"/>
              <a:buFont typeface="Oswald"/>
              <a:buNone/>
              <a:defRPr sz="4000">
                <a:latin typeface="Oswald"/>
                <a:ea typeface="Oswald"/>
                <a:cs typeface="Oswald"/>
                <a:sym typeface="Oswald"/>
              </a:defRPr>
            </a:lvl3pPr>
            <a:lvl4pPr lvl="3" algn="ctr" rtl="0">
              <a:spcBef>
                <a:spcPts val="0"/>
              </a:spcBef>
              <a:spcAft>
                <a:spcPts val="0"/>
              </a:spcAft>
              <a:buSzPts val="3000"/>
              <a:buFont typeface="Oswald"/>
              <a:buNone/>
              <a:defRPr sz="4000">
                <a:latin typeface="Oswald"/>
                <a:ea typeface="Oswald"/>
                <a:cs typeface="Oswald"/>
                <a:sym typeface="Oswald"/>
              </a:defRPr>
            </a:lvl4pPr>
            <a:lvl5pPr lvl="4" algn="ctr" rtl="0">
              <a:spcBef>
                <a:spcPts val="0"/>
              </a:spcBef>
              <a:spcAft>
                <a:spcPts val="0"/>
              </a:spcAft>
              <a:buSzPts val="3000"/>
              <a:buFont typeface="Oswald"/>
              <a:buNone/>
              <a:defRPr sz="4000">
                <a:latin typeface="Oswald"/>
                <a:ea typeface="Oswald"/>
                <a:cs typeface="Oswald"/>
                <a:sym typeface="Oswald"/>
              </a:defRPr>
            </a:lvl5pPr>
            <a:lvl6pPr lvl="5" algn="ctr" rtl="0">
              <a:spcBef>
                <a:spcPts val="0"/>
              </a:spcBef>
              <a:spcAft>
                <a:spcPts val="0"/>
              </a:spcAft>
              <a:buSzPts val="3000"/>
              <a:buFont typeface="Oswald"/>
              <a:buNone/>
              <a:defRPr sz="4000">
                <a:latin typeface="Oswald"/>
                <a:ea typeface="Oswald"/>
                <a:cs typeface="Oswald"/>
                <a:sym typeface="Oswald"/>
              </a:defRPr>
            </a:lvl6pPr>
            <a:lvl7pPr lvl="6" algn="ctr" rtl="0">
              <a:spcBef>
                <a:spcPts val="0"/>
              </a:spcBef>
              <a:spcAft>
                <a:spcPts val="0"/>
              </a:spcAft>
              <a:buSzPts val="3000"/>
              <a:buFont typeface="Oswald"/>
              <a:buNone/>
              <a:defRPr sz="4000">
                <a:latin typeface="Oswald"/>
                <a:ea typeface="Oswald"/>
                <a:cs typeface="Oswald"/>
                <a:sym typeface="Oswald"/>
              </a:defRPr>
            </a:lvl7pPr>
            <a:lvl8pPr lvl="7" algn="ctr" rtl="0">
              <a:spcBef>
                <a:spcPts val="0"/>
              </a:spcBef>
              <a:spcAft>
                <a:spcPts val="0"/>
              </a:spcAft>
              <a:buSzPts val="3000"/>
              <a:buFont typeface="Oswald"/>
              <a:buNone/>
              <a:defRPr sz="4000">
                <a:latin typeface="Oswald"/>
                <a:ea typeface="Oswald"/>
                <a:cs typeface="Oswald"/>
                <a:sym typeface="Oswald"/>
              </a:defRPr>
            </a:lvl8pPr>
            <a:lvl9pPr lvl="8" algn="ctr" rtl="0">
              <a:spcBef>
                <a:spcPts val="0"/>
              </a:spcBef>
              <a:spcAft>
                <a:spcPts val="0"/>
              </a:spcAft>
              <a:buSzPts val="3000"/>
              <a:buFont typeface="Oswald"/>
              <a:buNone/>
              <a:defRPr sz="4000">
                <a:latin typeface="Oswald"/>
                <a:ea typeface="Oswald"/>
                <a:cs typeface="Oswald"/>
                <a:sym typeface="Oswald"/>
              </a:defRPr>
            </a:lvl9pPr>
          </a:lstStyle>
          <a:p>
            <a:r>
              <a:t>xx%</a:t>
            </a:r>
          </a:p>
        </p:txBody>
      </p:sp>
      <p:sp>
        <p:nvSpPr>
          <p:cNvPr id="286" name="Google Shape;286;p20"/>
          <p:cNvSpPr txBox="1">
            <a:spLocks noGrp="1"/>
          </p:cNvSpPr>
          <p:nvPr>
            <p:ph type="subTitle" idx="6"/>
          </p:nvPr>
        </p:nvSpPr>
        <p:spPr>
          <a:xfrm>
            <a:off x="4551651" y="2862288"/>
            <a:ext cx="3089200" cy="8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7" name="Google Shape;287;p20"/>
          <p:cNvSpPr txBox="1">
            <a:spLocks noGrp="1"/>
          </p:cNvSpPr>
          <p:nvPr>
            <p:ph type="subTitle" idx="7"/>
          </p:nvPr>
        </p:nvSpPr>
        <p:spPr>
          <a:xfrm>
            <a:off x="8142733" y="2360833"/>
            <a:ext cx="30892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Oswald"/>
              <a:buNone/>
              <a:defRPr sz="2400">
                <a:solidFill>
                  <a:schemeClr val="accent3"/>
                </a:solidFill>
                <a:latin typeface="Oswald"/>
                <a:ea typeface="Oswald"/>
                <a:cs typeface="Oswald"/>
                <a:sym typeface="Oswal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88" name="Google Shape;288;p20"/>
          <p:cNvSpPr txBox="1">
            <a:spLocks noGrp="1"/>
          </p:cNvSpPr>
          <p:nvPr>
            <p:ph type="title" idx="8" hasCustomPrompt="1"/>
          </p:nvPr>
        </p:nvSpPr>
        <p:spPr>
          <a:xfrm>
            <a:off x="8955400" y="1757767"/>
            <a:ext cx="1464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algn="ctr" rtl="0">
              <a:spcBef>
                <a:spcPts val="0"/>
              </a:spcBef>
              <a:spcAft>
                <a:spcPts val="0"/>
              </a:spcAft>
              <a:buSzPts val="3000"/>
              <a:buFont typeface="Oswald"/>
              <a:buNone/>
              <a:defRPr sz="4000">
                <a:latin typeface="Oswald"/>
                <a:ea typeface="Oswald"/>
                <a:cs typeface="Oswald"/>
                <a:sym typeface="Oswald"/>
              </a:defRPr>
            </a:lvl2pPr>
            <a:lvl3pPr lvl="2" algn="ctr" rtl="0">
              <a:spcBef>
                <a:spcPts val="0"/>
              </a:spcBef>
              <a:spcAft>
                <a:spcPts val="0"/>
              </a:spcAft>
              <a:buSzPts val="3000"/>
              <a:buFont typeface="Oswald"/>
              <a:buNone/>
              <a:defRPr sz="4000">
                <a:latin typeface="Oswald"/>
                <a:ea typeface="Oswald"/>
                <a:cs typeface="Oswald"/>
                <a:sym typeface="Oswald"/>
              </a:defRPr>
            </a:lvl3pPr>
            <a:lvl4pPr lvl="3" algn="ctr" rtl="0">
              <a:spcBef>
                <a:spcPts val="0"/>
              </a:spcBef>
              <a:spcAft>
                <a:spcPts val="0"/>
              </a:spcAft>
              <a:buSzPts val="3000"/>
              <a:buFont typeface="Oswald"/>
              <a:buNone/>
              <a:defRPr sz="4000">
                <a:latin typeface="Oswald"/>
                <a:ea typeface="Oswald"/>
                <a:cs typeface="Oswald"/>
                <a:sym typeface="Oswald"/>
              </a:defRPr>
            </a:lvl4pPr>
            <a:lvl5pPr lvl="4" algn="ctr" rtl="0">
              <a:spcBef>
                <a:spcPts val="0"/>
              </a:spcBef>
              <a:spcAft>
                <a:spcPts val="0"/>
              </a:spcAft>
              <a:buSzPts val="3000"/>
              <a:buFont typeface="Oswald"/>
              <a:buNone/>
              <a:defRPr sz="4000">
                <a:latin typeface="Oswald"/>
                <a:ea typeface="Oswald"/>
                <a:cs typeface="Oswald"/>
                <a:sym typeface="Oswald"/>
              </a:defRPr>
            </a:lvl5pPr>
            <a:lvl6pPr lvl="5" algn="ctr" rtl="0">
              <a:spcBef>
                <a:spcPts val="0"/>
              </a:spcBef>
              <a:spcAft>
                <a:spcPts val="0"/>
              </a:spcAft>
              <a:buSzPts val="3000"/>
              <a:buFont typeface="Oswald"/>
              <a:buNone/>
              <a:defRPr sz="4000">
                <a:latin typeface="Oswald"/>
                <a:ea typeface="Oswald"/>
                <a:cs typeface="Oswald"/>
                <a:sym typeface="Oswald"/>
              </a:defRPr>
            </a:lvl6pPr>
            <a:lvl7pPr lvl="6" algn="ctr" rtl="0">
              <a:spcBef>
                <a:spcPts val="0"/>
              </a:spcBef>
              <a:spcAft>
                <a:spcPts val="0"/>
              </a:spcAft>
              <a:buSzPts val="3000"/>
              <a:buFont typeface="Oswald"/>
              <a:buNone/>
              <a:defRPr sz="4000">
                <a:latin typeface="Oswald"/>
                <a:ea typeface="Oswald"/>
                <a:cs typeface="Oswald"/>
                <a:sym typeface="Oswald"/>
              </a:defRPr>
            </a:lvl7pPr>
            <a:lvl8pPr lvl="7" algn="ctr" rtl="0">
              <a:spcBef>
                <a:spcPts val="0"/>
              </a:spcBef>
              <a:spcAft>
                <a:spcPts val="0"/>
              </a:spcAft>
              <a:buSzPts val="3000"/>
              <a:buFont typeface="Oswald"/>
              <a:buNone/>
              <a:defRPr sz="4000">
                <a:latin typeface="Oswald"/>
                <a:ea typeface="Oswald"/>
                <a:cs typeface="Oswald"/>
                <a:sym typeface="Oswald"/>
              </a:defRPr>
            </a:lvl8pPr>
            <a:lvl9pPr lvl="8" algn="ctr" rtl="0">
              <a:spcBef>
                <a:spcPts val="0"/>
              </a:spcBef>
              <a:spcAft>
                <a:spcPts val="0"/>
              </a:spcAft>
              <a:buSzPts val="3000"/>
              <a:buFont typeface="Oswald"/>
              <a:buNone/>
              <a:defRPr sz="4000">
                <a:latin typeface="Oswald"/>
                <a:ea typeface="Oswald"/>
                <a:cs typeface="Oswald"/>
                <a:sym typeface="Oswald"/>
              </a:defRPr>
            </a:lvl9pPr>
          </a:lstStyle>
          <a:p>
            <a:r>
              <a:t>xx%</a:t>
            </a:r>
          </a:p>
        </p:txBody>
      </p:sp>
      <p:sp>
        <p:nvSpPr>
          <p:cNvPr id="289" name="Google Shape;289;p20"/>
          <p:cNvSpPr txBox="1">
            <a:spLocks noGrp="1"/>
          </p:cNvSpPr>
          <p:nvPr>
            <p:ph type="subTitle" idx="9"/>
          </p:nvPr>
        </p:nvSpPr>
        <p:spPr>
          <a:xfrm>
            <a:off x="8142801" y="2862288"/>
            <a:ext cx="3089200" cy="8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0"/>
          <p:cNvSpPr txBox="1">
            <a:spLocks noGrp="1"/>
          </p:cNvSpPr>
          <p:nvPr>
            <p:ph type="subTitle" idx="13"/>
          </p:nvPr>
        </p:nvSpPr>
        <p:spPr>
          <a:xfrm>
            <a:off x="959467" y="4527303"/>
            <a:ext cx="30896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Oswald"/>
              <a:buNone/>
              <a:defRPr sz="2400">
                <a:solidFill>
                  <a:schemeClr val="accent4"/>
                </a:solidFill>
                <a:latin typeface="Oswald"/>
                <a:ea typeface="Oswald"/>
                <a:cs typeface="Oswald"/>
                <a:sym typeface="Oswal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91" name="Google Shape;291;p20"/>
          <p:cNvSpPr txBox="1">
            <a:spLocks noGrp="1"/>
          </p:cNvSpPr>
          <p:nvPr>
            <p:ph type="title" idx="14" hasCustomPrompt="1"/>
          </p:nvPr>
        </p:nvSpPr>
        <p:spPr>
          <a:xfrm>
            <a:off x="1772267" y="3924248"/>
            <a:ext cx="1464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4"/>
                </a:solidFill>
              </a:defRPr>
            </a:lvl1pPr>
            <a:lvl2pPr lvl="1" algn="ctr" rtl="0">
              <a:spcBef>
                <a:spcPts val="0"/>
              </a:spcBef>
              <a:spcAft>
                <a:spcPts val="0"/>
              </a:spcAft>
              <a:buSzPts val="3000"/>
              <a:buFont typeface="Oswald"/>
              <a:buNone/>
              <a:defRPr sz="4000">
                <a:latin typeface="Oswald"/>
                <a:ea typeface="Oswald"/>
                <a:cs typeface="Oswald"/>
                <a:sym typeface="Oswald"/>
              </a:defRPr>
            </a:lvl2pPr>
            <a:lvl3pPr lvl="2" algn="ctr" rtl="0">
              <a:spcBef>
                <a:spcPts val="0"/>
              </a:spcBef>
              <a:spcAft>
                <a:spcPts val="0"/>
              </a:spcAft>
              <a:buSzPts val="3000"/>
              <a:buFont typeface="Oswald"/>
              <a:buNone/>
              <a:defRPr sz="4000">
                <a:latin typeface="Oswald"/>
                <a:ea typeface="Oswald"/>
                <a:cs typeface="Oswald"/>
                <a:sym typeface="Oswald"/>
              </a:defRPr>
            </a:lvl3pPr>
            <a:lvl4pPr lvl="3" algn="ctr" rtl="0">
              <a:spcBef>
                <a:spcPts val="0"/>
              </a:spcBef>
              <a:spcAft>
                <a:spcPts val="0"/>
              </a:spcAft>
              <a:buSzPts val="3000"/>
              <a:buFont typeface="Oswald"/>
              <a:buNone/>
              <a:defRPr sz="4000">
                <a:latin typeface="Oswald"/>
                <a:ea typeface="Oswald"/>
                <a:cs typeface="Oswald"/>
                <a:sym typeface="Oswald"/>
              </a:defRPr>
            </a:lvl4pPr>
            <a:lvl5pPr lvl="4" algn="ctr" rtl="0">
              <a:spcBef>
                <a:spcPts val="0"/>
              </a:spcBef>
              <a:spcAft>
                <a:spcPts val="0"/>
              </a:spcAft>
              <a:buSzPts val="3000"/>
              <a:buFont typeface="Oswald"/>
              <a:buNone/>
              <a:defRPr sz="4000">
                <a:latin typeface="Oswald"/>
                <a:ea typeface="Oswald"/>
                <a:cs typeface="Oswald"/>
                <a:sym typeface="Oswald"/>
              </a:defRPr>
            </a:lvl5pPr>
            <a:lvl6pPr lvl="5" algn="ctr" rtl="0">
              <a:spcBef>
                <a:spcPts val="0"/>
              </a:spcBef>
              <a:spcAft>
                <a:spcPts val="0"/>
              </a:spcAft>
              <a:buSzPts val="3000"/>
              <a:buFont typeface="Oswald"/>
              <a:buNone/>
              <a:defRPr sz="4000">
                <a:latin typeface="Oswald"/>
                <a:ea typeface="Oswald"/>
                <a:cs typeface="Oswald"/>
                <a:sym typeface="Oswald"/>
              </a:defRPr>
            </a:lvl6pPr>
            <a:lvl7pPr lvl="6" algn="ctr" rtl="0">
              <a:spcBef>
                <a:spcPts val="0"/>
              </a:spcBef>
              <a:spcAft>
                <a:spcPts val="0"/>
              </a:spcAft>
              <a:buSzPts val="3000"/>
              <a:buFont typeface="Oswald"/>
              <a:buNone/>
              <a:defRPr sz="4000">
                <a:latin typeface="Oswald"/>
                <a:ea typeface="Oswald"/>
                <a:cs typeface="Oswald"/>
                <a:sym typeface="Oswald"/>
              </a:defRPr>
            </a:lvl7pPr>
            <a:lvl8pPr lvl="7" algn="ctr" rtl="0">
              <a:spcBef>
                <a:spcPts val="0"/>
              </a:spcBef>
              <a:spcAft>
                <a:spcPts val="0"/>
              </a:spcAft>
              <a:buSzPts val="3000"/>
              <a:buFont typeface="Oswald"/>
              <a:buNone/>
              <a:defRPr sz="4000">
                <a:latin typeface="Oswald"/>
                <a:ea typeface="Oswald"/>
                <a:cs typeface="Oswald"/>
                <a:sym typeface="Oswald"/>
              </a:defRPr>
            </a:lvl8pPr>
            <a:lvl9pPr lvl="8" algn="ctr" rtl="0">
              <a:spcBef>
                <a:spcPts val="0"/>
              </a:spcBef>
              <a:spcAft>
                <a:spcPts val="0"/>
              </a:spcAft>
              <a:buSzPts val="3000"/>
              <a:buFont typeface="Oswald"/>
              <a:buNone/>
              <a:defRPr sz="4000">
                <a:latin typeface="Oswald"/>
                <a:ea typeface="Oswald"/>
                <a:cs typeface="Oswald"/>
                <a:sym typeface="Oswald"/>
              </a:defRPr>
            </a:lvl9pPr>
          </a:lstStyle>
          <a:p>
            <a:r>
              <a:t>xx%</a:t>
            </a:r>
          </a:p>
        </p:txBody>
      </p:sp>
      <p:sp>
        <p:nvSpPr>
          <p:cNvPr id="292" name="Google Shape;292;p20"/>
          <p:cNvSpPr txBox="1">
            <a:spLocks noGrp="1"/>
          </p:cNvSpPr>
          <p:nvPr>
            <p:ph type="subTitle" idx="15"/>
          </p:nvPr>
        </p:nvSpPr>
        <p:spPr>
          <a:xfrm>
            <a:off x="960133" y="5028769"/>
            <a:ext cx="3089200" cy="8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0"/>
          <p:cNvSpPr txBox="1">
            <a:spLocks noGrp="1"/>
          </p:cNvSpPr>
          <p:nvPr>
            <p:ph type="subTitle" idx="16"/>
          </p:nvPr>
        </p:nvSpPr>
        <p:spPr>
          <a:xfrm>
            <a:off x="4551200" y="4527303"/>
            <a:ext cx="30896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Oswald"/>
              <a:buNone/>
              <a:defRPr sz="2400">
                <a:solidFill>
                  <a:schemeClr val="accent5"/>
                </a:solidFill>
                <a:latin typeface="Oswald"/>
                <a:ea typeface="Oswald"/>
                <a:cs typeface="Oswald"/>
                <a:sym typeface="Oswal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94" name="Google Shape;294;p20"/>
          <p:cNvSpPr txBox="1">
            <a:spLocks noGrp="1"/>
          </p:cNvSpPr>
          <p:nvPr>
            <p:ph type="title" idx="17" hasCustomPrompt="1"/>
          </p:nvPr>
        </p:nvSpPr>
        <p:spPr>
          <a:xfrm>
            <a:off x="5364033" y="3924248"/>
            <a:ext cx="1464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5"/>
                </a:solidFill>
              </a:defRPr>
            </a:lvl1pPr>
            <a:lvl2pPr lvl="1" algn="ctr" rtl="0">
              <a:spcBef>
                <a:spcPts val="0"/>
              </a:spcBef>
              <a:spcAft>
                <a:spcPts val="0"/>
              </a:spcAft>
              <a:buSzPts val="3000"/>
              <a:buFont typeface="Oswald"/>
              <a:buNone/>
              <a:defRPr sz="4000">
                <a:latin typeface="Oswald"/>
                <a:ea typeface="Oswald"/>
                <a:cs typeface="Oswald"/>
                <a:sym typeface="Oswald"/>
              </a:defRPr>
            </a:lvl2pPr>
            <a:lvl3pPr lvl="2" algn="ctr" rtl="0">
              <a:spcBef>
                <a:spcPts val="0"/>
              </a:spcBef>
              <a:spcAft>
                <a:spcPts val="0"/>
              </a:spcAft>
              <a:buSzPts val="3000"/>
              <a:buFont typeface="Oswald"/>
              <a:buNone/>
              <a:defRPr sz="4000">
                <a:latin typeface="Oswald"/>
                <a:ea typeface="Oswald"/>
                <a:cs typeface="Oswald"/>
                <a:sym typeface="Oswald"/>
              </a:defRPr>
            </a:lvl3pPr>
            <a:lvl4pPr lvl="3" algn="ctr" rtl="0">
              <a:spcBef>
                <a:spcPts val="0"/>
              </a:spcBef>
              <a:spcAft>
                <a:spcPts val="0"/>
              </a:spcAft>
              <a:buSzPts val="3000"/>
              <a:buFont typeface="Oswald"/>
              <a:buNone/>
              <a:defRPr sz="4000">
                <a:latin typeface="Oswald"/>
                <a:ea typeface="Oswald"/>
                <a:cs typeface="Oswald"/>
                <a:sym typeface="Oswald"/>
              </a:defRPr>
            </a:lvl4pPr>
            <a:lvl5pPr lvl="4" algn="ctr" rtl="0">
              <a:spcBef>
                <a:spcPts val="0"/>
              </a:spcBef>
              <a:spcAft>
                <a:spcPts val="0"/>
              </a:spcAft>
              <a:buSzPts val="3000"/>
              <a:buFont typeface="Oswald"/>
              <a:buNone/>
              <a:defRPr sz="4000">
                <a:latin typeface="Oswald"/>
                <a:ea typeface="Oswald"/>
                <a:cs typeface="Oswald"/>
                <a:sym typeface="Oswald"/>
              </a:defRPr>
            </a:lvl5pPr>
            <a:lvl6pPr lvl="5" algn="ctr" rtl="0">
              <a:spcBef>
                <a:spcPts val="0"/>
              </a:spcBef>
              <a:spcAft>
                <a:spcPts val="0"/>
              </a:spcAft>
              <a:buSzPts val="3000"/>
              <a:buFont typeface="Oswald"/>
              <a:buNone/>
              <a:defRPr sz="4000">
                <a:latin typeface="Oswald"/>
                <a:ea typeface="Oswald"/>
                <a:cs typeface="Oswald"/>
                <a:sym typeface="Oswald"/>
              </a:defRPr>
            </a:lvl6pPr>
            <a:lvl7pPr lvl="6" algn="ctr" rtl="0">
              <a:spcBef>
                <a:spcPts val="0"/>
              </a:spcBef>
              <a:spcAft>
                <a:spcPts val="0"/>
              </a:spcAft>
              <a:buSzPts val="3000"/>
              <a:buFont typeface="Oswald"/>
              <a:buNone/>
              <a:defRPr sz="4000">
                <a:latin typeface="Oswald"/>
                <a:ea typeface="Oswald"/>
                <a:cs typeface="Oswald"/>
                <a:sym typeface="Oswald"/>
              </a:defRPr>
            </a:lvl7pPr>
            <a:lvl8pPr lvl="7" algn="ctr" rtl="0">
              <a:spcBef>
                <a:spcPts val="0"/>
              </a:spcBef>
              <a:spcAft>
                <a:spcPts val="0"/>
              </a:spcAft>
              <a:buSzPts val="3000"/>
              <a:buFont typeface="Oswald"/>
              <a:buNone/>
              <a:defRPr sz="4000">
                <a:latin typeface="Oswald"/>
                <a:ea typeface="Oswald"/>
                <a:cs typeface="Oswald"/>
                <a:sym typeface="Oswald"/>
              </a:defRPr>
            </a:lvl8pPr>
            <a:lvl9pPr lvl="8" algn="ctr" rtl="0">
              <a:spcBef>
                <a:spcPts val="0"/>
              </a:spcBef>
              <a:spcAft>
                <a:spcPts val="0"/>
              </a:spcAft>
              <a:buSzPts val="3000"/>
              <a:buFont typeface="Oswald"/>
              <a:buNone/>
              <a:defRPr sz="4000">
                <a:latin typeface="Oswald"/>
                <a:ea typeface="Oswald"/>
                <a:cs typeface="Oswald"/>
                <a:sym typeface="Oswald"/>
              </a:defRPr>
            </a:lvl9pPr>
          </a:lstStyle>
          <a:p>
            <a:r>
              <a:t>xx%</a:t>
            </a:r>
          </a:p>
        </p:txBody>
      </p:sp>
      <p:sp>
        <p:nvSpPr>
          <p:cNvPr id="295" name="Google Shape;295;p20"/>
          <p:cNvSpPr txBox="1">
            <a:spLocks noGrp="1"/>
          </p:cNvSpPr>
          <p:nvPr>
            <p:ph type="subTitle" idx="18"/>
          </p:nvPr>
        </p:nvSpPr>
        <p:spPr>
          <a:xfrm>
            <a:off x="4551651" y="5028769"/>
            <a:ext cx="3089200" cy="8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0"/>
          <p:cNvSpPr txBox="1">
            <a:spLocks noGrp="1"/>
          </p:cNvSpPr>
          <p:nvPr>
            <p:ph type="subTitle" idx="19"/>
          </p:nvPr>
        </p:nvSpPr>
        <p:spPr>
          <a:xfrm>
            <a:off x="8142733" y="4527300"/>
            <a:ext cx="30892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Oswald"/>
              <a:buNone/>
              <a:defRPr sz="2400">
                <a:solidFill>
                  <a:schemeClr val="accent6"/>
                </a:solidFill>
                <a:latin typeface="Oswald"/>
                <a:ea typeface="Oswald"/>
                <a:cs typeface="Oswald"/>
                <a:sym typeface="Oswal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97" name="Google Shape;297;p20"/>
          <p:cNvSpPr txBox="1">
            <a:spLocks noGrp="1"/>
          </p:cNvSpPr>
          <p:nvPr>
            <p:ph type="title" idx="20" hasCustomPrompt="1"/>
          </p:nvPr>
        </p:nvSpPr>
        <p:spPr>
          <a:xfrm>
            <a:off x="8955400" y="3924248"/>
            <a:ext cx="1464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6"/>
                </a:solidFill>
              </a:defRPr>
            </a:lvl1pPr>
            <a:lvl2pPr lvl="1" algn="ctr" rtl="0">
              <a:spcBef>
                <a:spcPts val="0"/>
              </a:spcBef>
              <a:spcAft>
                <a:spcPts val="0"/>
              </a:spcAft>
              <a:buSzPts val="3000"/>
              <a:buFont typeface="Oswald"/>
              <a:buNone/>
              <a:defRPr sz="4000">
                <a:latin typeface="Oswald"/>
                <a:ea typeface="Oswald"/>
                <a:cs typeface="Oswald"/>
                <a:sym typeface="Oswald"/>
              </a:defRPr>
            </a:lvl2pPr>
            <a:lvl3pPr lvl="2" algn="ctr" rtl="0">
              <a:spcBef>
                <a:spcPts val="0"/>
              </a:spcBef>
              <a:spcAft>
                <a:spcPts val="0"/>
              </a:spcAft>
              <a:buSzPts val="3000"/>
              <a:buFont typeface="Oswald"/>
              <a:buNone/>
              <a:defRPr sz="4000">
                <a:latin typeface="Oswald"/>
                <a:ea typeface="Oswald"/>
                <a:cs typeface="Oswald"/>
                <a:sym typeface="Oswald"/>
              </a:defRPr>
            </a:lvl3pPr>
            <a:lvl4pPr lvl="3" algn="ctr" rtl="0">
              <a:spcBef>
                <a:spcPts val="0"/>
              </a:spcBef>
              <a:spcAft>
                <a:spcPts val="0"/>
              </a:spcAft>
              <a:buSzPts val="3000"/>
              <a:buFont typeface="Oswald"/>
              <a:buNone/>
              <a:defRPr sz="4000">
                <a:latin typeface="Oswald"/>
                <a:ea typeface="Oswald"/>
                <a:cs typeface="Oswald"/>
                <a:sym typeface="Oswald"/>
              </a:defRPr>
            </a:lvl4pPr>
            <a:lvl5pPr lvl="4" algn="ctr" rtl="0">
              <a:spcBef>
                <a:spcPts val="0"/>
              </a:spcBef>
              <a:spcAft>
                <a:spcPts val="0"/>
              </a:spcAft>
              <a:buSzPts val="3000"/>
              <a:buFont typeface="Oswald"/>
              <a:buNone/>
              <a:defRPr sz="4000">
                <a:latin typeface="Oswald"/>
                <a:ea typeface="Oswald"/>
                <a:cs typeface="Oswald"/>
                <a:sym typeface="Oswald"/>
              </a:defRPr>
            </a:lvl5pPr>
            <a:lvl6pPr lvl="5" algn="ctr" rtl="0">
              <a:spcBef>
                <a:spcPts val="0"/>
              </a:spcBef>
              <a:spcAft>
                <a:spcPts val="0"/>
              </a:spcAft>
              <a:buSzPts val="3000"/>
              <a:buFont typeface="Oswald"/>
              <a:buNone/>
              <a:defRPr sz="4000">
                <a:latin typeface="Oswald"/>
                <a:ea typeface="Oswald"/>
                <a:cs typeface="Oswald"/>
                <a:sym typeface="Oswald"/>
              </a:defRPr>
            </a:lvl6pPr>
            <a:lvl7pPr lvl="6" algn="ctr" rtl="0">
              <a:spcBef>
                <a:spcPts val="0"/>
              </a:spcBef>
              <a:spcAft>
                <a:spcPts val="0"/>
              </a:spcAft>
              <a:buSzPts val="3000"/>
              <a:buFont typeface="Oswald"/>
              <a:buNone/>
              <a:defRPr sz="4000">
                <a:latin typeface="Oswald"/>
                <a:ea typeface="Oswald"/>
                <a:cs typeface="Oswald"/>
                <a:sym typeface="Oswald"/>
              </a:defRPr>
            </a:lvl7pPr>
            <a:lvl8pPr lvl="7" algn="ctr" rtl="0">
              <a:spcBef>
                <a:spcPts val="0"/>
              </a:spcBef>
              <a:spcAft>
                <a:spcPts val="0"/>
              </a:spcAft>
              <a:buSzPts val="3000"/>
              <a:buFont typeface="Oswald"/>
              <a:buNone/>
              <a:defRPr sz="4000">
                <a:latin typeface="Oswald"/>
                <a:ea typeface="Oswald"/>
                <a:cs typeface="Oswald"/>
                <a:sym typeface="Oswald"/>
              </a:defRPr>
            </a:lvl8pPr>
            <a:lvl9pPr lvl="8" algn="ctr" rtl="0">
              <a:spcBef>
                <a:spcPts val="0"/>
              </a:spcBef>
              <a:spcAft>
                <a:spcPts val="0"/>
              </a:spcAft>
              <a:buSzPts val="3000"/>
              <a:buFont typeface="Oswald"/>
              <a:buNone/>
              <a:defRPr sz="4000">
                <a:latin typeface="Oswald"/>
                <a:ea typeface="Oswald"/>
                <a:cs typeface="Oswald"/>
                <a:sym typeface="Oswald"/>
              </a:defRPr>
            </a:lvl9pPr>
          </a:lstStyle>
          <a:p>
            <a:r>
              <a:t>xx%</a:t>
            </a:r>
          </a:p>
        </p:txBody>
      </p:sp>
      <p:sp>
        <p:nvSpPr>
          <p:cNvPr id="298" name="Google Shape;298;p20"/>
          <p:cNvSpPr txBox="1">
            <a:spLocks noGrp="1"/>
          </p:cNvSpPr>
          <p:nvPr>
            <p:ph type="subTitle" idx="21"/>
          </p:nvPr>
        </p:nvSpPr>
        <p:spPr>
          <a:xfrm>
            <a:off x="8142801" y="5028769"/>
            <a:ext cx="3089200" cy="83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9" name="Google Shape;299;p20"/>
          <p:cNvGrpSpPr/>
          <p:nvPr/>
        </p:nvGrpSpPr>
        <p:grpSpPr>
          <a:xfrm>
            <a:off x="1" y="6092062"/>
            <a:ext cx="1363345" cy="763663"/>
            <a:chOff x="-77" y="3784091"/>
            <a:chExt cx="2423582" cy="1357541"/>
          </a:xfrm>
        </p:grpSpPr>
        <p:sp>
          <p:nvSpPr>
            <p:cNvPr id="300" name="Google Shape;300;p20"/>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0"/>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0"/>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0"/>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0"/>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20"/>
          <p:cNvGrpSpPr/>
          <p:nvPr/>
        </p:nvGrpSpPr>
        <p:grpSpPr>
          <a:xfrm flipH="1">
            <a:off x="10828668" y="6092062"/>
            <a:ext cx="1363345" cy="763663"/>
            <a:chOff x="-77" y="3784091"/>
            <a:chExt cx="2423582" cy="1357541"/>
          </a:xfrm>
        </p:grpSpPr>
        <p:sp>
          <p:nvSpPr>
            <p:cNvPr id="306" name="Google Shape;306;p20"/>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0"/>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0"/>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2696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ackground" preserve="1">
  <p:cSld name="Background">
    <p:spTree>
      <p:nvGrpSpPr>
        <p:cNvPr id="1" name="Shape 466"/>
        <p:cNvGrpSpPr/>
        <p:nvPr/>
      </p:nvGrpSpPr>
      <p:grpSpPr>
        <a:xfrm>
          <a:off x="0" y="0"/>
          <a:ext cx="0" cy="0"/>
          <a:chOff x="0" y="0"/>
          <a:chExt cx="0" cy="0"/>
        </a:xfrm>
      </p:grpSpPr>
      <p:grpSp>
        <p:nvGrpSpPr>
          <p:cNvPr id="467" name="Google Shape;467;p23"/>
          <p:cNvGrpSpPr/>
          <p:nvPr/>
        </p:nvGrpSpPr>
        <p:grpSpPr>
          <a:xfrm>
            <a:off x="1" y="6092062"/>
            <a:ext cx="1363345" cy="763663"/>
            <a:chOff x="-77" y="3784091"/>
            <a:chExt cx="2423582" cy="1357541"/>
          </a:xfrm>
        </p:grpSpPr>
        <p:sp>
          <p:nvSpPr>
            <p:cNvPr id="468" name="Google Shape;468;p2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23"/>
          <p:cNvGrpSpPr/>
          <p:nvPr/>
        </p:nvGrpSpPr>
        <p:grpSpPr>
          <a:xfrm rot="10800000">
            <a:off x="10828668" y="-5"/>
            <a:ext cx="1363345" cy="763663"/>
            <a:chOff x="-77" y="3784091"/>
            <a:chExt cx="2423582" cy="1357541"/>
          </a:xfrm>
        </p:grpSpPr>
        <p:sp>
          <p:nvSpPr>
            <p:cNvPr id="474" name="Google Shape;474;p2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23"/>
          <p:cNvGrpSpPr/>
          <p:nvPr/>
        </p:nvGrpSpPr>
        <p:grpSpPr>
          <a:xfrm flipH="1">
            <a:off x="10828668" y="6093195"/>
            <a:ext cx="1363345" cy="763663"/>
            <a:chOff x="-77" y="3784091"/>
            <a:chExt cx="2423582" cy="1357541"/>
          </a:xfrm>
        </p:grpSpPr>
        <p:sp>
          <p:nvSpPr>
            <p:cNvPr id="480" name="Google Shape;480;p2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23"/>
          <p:cNvGrpSpPr/>
          <p:nvPr/>
        </p:nvGrpSpPr>
        <p:grpSpPr>
          <a:xfrm rot="10800000" flipH="1">
            <a:off x="1" y="1129"/>
            <a:ext cx="1363345" cy="763663"/>
            <a:chOff x="-77" y="3784091"/>
            <a:chExt cx="2423582" cy="1357541"/>
          </a:xfrm>
        </p:grpSpPr>
        <p:sp>
          <p:nvSpPr>
            <p:cNvPr id="486" name="Google Shape;486;p2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17900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ackground 1" preserve="1">
  <p:cSld name="Background 1">
    <p:spTree>
      <p:nvGrpSpPr>
        <p:cNvPr id="1" name="Shape 491"/>
        <p:cNvGrpSpPr/>
        <p:nvPr/>
      </p:nvGrpSpPr>
      <p:grpSpPr>
        <a:xfrm>
          <a:off x="0" y="0"/>
          <a:ext cx="0" cy="0"/>
          <a:chOff x="0" y="0"/>
          <a:chExt cx="0" cy="0"/>
        </a:xfrm>
      </p:grpSpPr>
      <p:grpSp>
        <p:nvGrpSpPr>
          <p:cNvPr id="492" name="Google Shape;492;p24"/>
          <p:cNvGrpSpPr/>
          <p:nvPr/>
        </p:nvGrpSpPr>
        <p:grpSpPr>
          <a:xfrm rot="5400000" flipH="1">
            <a:off x="-710703" y="4337255"/>
            <a:ext cx="3231443" cy="1810055"/>
            <a:chOff x="-77" y="3784091"/>
            <a:chExt cx="2423582" cy="1357541"/>
          </a:xfrm>
        </p:grpSpPr>
        <p:sp>
          <p:nvSpPr>
            <p:cNvPr id="493" name="Google Shape;493;p24"/>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4"/>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4"/>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4"/>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4"/>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8" name="Google Shape;498;p24"/>
          <p:cNvGrpSpPr/>
          <p:nvPr/>
        </p:nvGrpSpPr>
        <p:grpSpPr>
          <a:xfrm rot="-5400000" flipH="1">
            <a:off x="9671264" y="710689"/>
            <a:ext cx="3231443" cy="1810055"/>
            <a:chOff x="-77" y="3784091"/>
            <a:chExt cx="2423582" cy="1357541"/>
          </a:xfrm>
        </p:grpSpPr>
        <p:sp>
          <p:nvSpPr>
            <p:cNvPr id="499" name="Google Shape;499;p24"/>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4"/>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4"/>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4"/>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4"/>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949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2267956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15999551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19144058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9331377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18877689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9/15/25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753701449"/>
      </p:ext>
    </p:extLst>
  </p:cSld>
  <p:clrMap bg1="lt1" tx1="dk1" bg2="lt2" tx2="dk2" accent1="accent1" accent2="accent2" accent3="accent3" accent4="accent4" accent5="accent5" accent6="accent6" hlink="hlink" folHlink="folHlink"/>
  <p:sldLayoutIdLst>
    <p:sldLayoutId id="2147483680"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5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216EC-8539-924B-8100-ADFB2C30A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CB68327A-5291-5347-A84D-FD0DA09A6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BD336C82-EB28-9742-A7B4-64D2098BA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0287-AE51-FE4D-9E27-5D17DEF6B21A}" type="datetimeFigureOut">
              <a:rPr lang="en-CN" smtClean="0"/>
              <a:t>2025/9/15</a:t>
            </a:fld>
            <a:endParaRPr lang="en-CN"/>
          </a:p>
        </p:txBody>
      </p:sp>
      <p:sp>
        <p:nvSpPr>
          <p:cNvPr id="5" name="Footer Placeholder 4">
            <a:extLst>
              <a:ext uri="{FF2B5EF4-FFF2-40B4-BE49-F238E27FC236}">
                <a16:creationId xmlns:a16="http://schemas.microsoft.com/office/drawing/2014/main" id="{AE8219DB-1CCB-6644-A3C4-8ABA9A7DD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0FFB2518-1016-114E-A5F1-C54180AE4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93507-B164-3447-A527-4AA5A5CCF1B4}" type="slidenum">
              <a:rPr lang="en-CN" smtClean="0"/>
              <a:t>‹#›</a:t>
            </a:fld>
            <a:endParaRPr lang="en-CN"/>
          </a:p>
        </p:txBody>
      </p:sp>
    </p:spTree>
    <p:extLst>
      <p:ext uri="{BB962C8B-B14F-4D97-AF65-F5344CB8AC3E}">
        <p14:creationId xmlns:p14="http://schemas.microsoft.com/office/powerpoint/2010/main" val="4227023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7362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3367C"/>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226028600"/>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54">
          <p15:clr>
            <a:srgbClr val="EA4335"/>
          </p15:clr>
        </p15:guide>
        <p15:guide id="4" pos="5306">
          <p15:clr>
            <a:srgbClr val="EA4335"/>
          </p15:clr>
        </p15:guide>
        <p15:guide id="5" orient="horz" pos="340">
          <p15:clr>
            <a:srgbClr val="EA4335"/>
          </p15:clr>
        </p15:guide>
        <p15:guide id="6" orient="horz" pos="2878">
          <p15:clr>
            <a:srgbClr val="EA4335"/>
          </p15:clr>
        </p15:guide>
        <p15:guide id="7" pos="1667">
          <p15:clr>
            <a:srgbClr val="EA4335"/>
          </p15:clr>
        </p15:guide>
        <p15:guide id="8" pos="409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40.png"/><Relationship Id="rId5" Type="http://schemas.openxmlformats.org/officeDocument/2006/relationships/image" Target="../media/image1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1.xml"/><Relationship Id="rId7" Type="http://schemas.openxmlformats.org/officeDocument/2006/relationships/image" Target="../media/image14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notesSlide" Target="../notesSlides/notesSlide20.xml"/><Relationship Id="rId9" Type="http://schemas.openxmlformats.org/officeDocument/2006/relationships/image" Target="../media/image18.emf"/></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openxmlformats.org/officeDocument/2006/relationships/image" Target="../media/image19.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1.emf"/><Relationship Id="rId5" Type="http://schemas.openxmlformats.org/officeDocument/2006/relationships/image" Target="../media/image1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0.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0.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mailto:https://www.ldc.upenn.edu/sites/www.ldc.upenn.edu/files/english-relations-guidelines-v6.2.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mailto:https://www.ldc.upenn.edu/sites/www.ldc.upenn.edu/files/english-events-guidelines-v5.4.3.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40.png"/></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61.pn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5.svg"/></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80.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710.pn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680.png"/></Relationships>
</file>

<file path=ppt/slides/_rels/slide8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86.png"/></Relationships>
</file>

<file path=ppt/slides/_rels/slide87.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82.png"/><Relationship Id="rId2"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96.png"/><Relationship Id="rId4" Type="http://schemas.openxmlformats.org/officeDocument/2006/relationships/image" Target="../media/image95.png"/></Relationships>
</file>

<file path=ppt/slides/_rels/slide8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50.png"/><Relationship Id="rId7" Type="http://schemas.openxmlformats.org/officeDocument/2006/relationships/image" Target="../media/image880.png"/><Relationship Id="rId2" Type="http://schemas.openxmlformats.org/officeDocument/2006/relationships/image" Target="../media/image840.png"/><Relationship Id="rId1" Type="http://schemas.openxmlformats.org/officeDocument/2006/relationships/slideLayout" Target="../slideLayouts/slideLayout1.xml"/><Relationship Id="rId6" Type="http://schemas.openxmlformats.org/officeDocument/2006/relationships/image" Target="../media/image870.png"/><Relationship Id="rId5" Type="http://schemas.openxmlformats.org/officeDocument/2006/relationships/image" Target="../media/image860.png"/></Relationships>
</file>

<file path=ppt/slides/_rels/slide8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7.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11"/>
        <p:cNvGrpSpPr/>
        <p:nvPr/>
      </p:nvGrpSpPr>
      <p:grpSpPr>
        <a:xfrm>
          <a:off x="0" y="0"/>
          <a:ext cx="0" cy="0"/>
          <a:chOff x="0" y="0"/>
          <a:chExt cx="0" cy="0"/>
        </a:xfrm>
      </p:grpSpPr>
      <p:sp>
        <p:nvSpPr>
          <p:cNvPr id="512" name="Google Shape;512;p27"/>
          <p:cNvSpPr txBox="1">
            <a:spLocks noGrp="1"/>
          </p:cNvSpPr>
          <p:nvPr>
            <p:ph type="ctrTitle"/>
          </p:nvPr>
        </p:nvSpPr>
        <p:spPr>
          <a:xfrm>
            <a:off x="619871" y="827349"/>
            <a:ext cx="5439600" cy="3509200"/>
          </a:xfrm>
          <a:prstGeom prst="rect">
            <a:avLst/>
          </a:prstGeom>
        </p:spPr>
        <p:txBody>
          <a:bodyPr spcFirstLastPara="1" vert="horz" wrap="square" lIns="121900" tIns="121900" rIns="121900" bIns="121900" rtlCol="0" anchor="ctr" anchorCtr="0">
            <a:noAutofit/>
          </a:bodyPr>
          <a:lstStyle/>
          <a:p>
            <a:pPr algn="l">
              <a:spcBef>
                <a:spcPts val="0"/>
              </a:spcBef>
            </a:pPr>
            <a:r>
              <a:rPr lang="en" b="1" dirty="0">
                <a:latin typeface="Andale Mono" panose="020B0509000000000004" pitchFamily="49" charset="0"/>
                <a:ea typeface="Apple Symbols" panose="02000000000000000000" pitchFamily="2" charset="-79"/>
                <a:cs typeface="Baloo" panose="03080902040302020200" pitchFamily="66" charset="77"/>
              </a:rPr>
              <a:t>Natural Language Processing</a:t>
            </a:r>
            <a:endParaRPr b="1" dirty="0">
              <a:latin typeface="Andale Mono" panose="020B0509000000000004" pitchFamily="49" charset="0"/>
              <a:ea typeface="Apple Symbols" panose="02000000000000000000" pitchFamily="2" charset="-79"/>
              <a:cs typeface="Baloo" panose="03080902040302020200" pitchFamily="66" charset="77"/>
            </a:endParaRPr>
          </a:p>
        </p:txBody>
      </p:sp>
      <p:sp>
        <p:nvSpPr>
          <p:cNvPr id="513" name="Google Shape;513;p27"/>
          <p:cNvSpPr txBox="1">
            <a:spLocks noGrp="1"/>
          </p:cNvSpPr>
          <p:nvPr>
            <p:ph type="subTitle" idx="1"/>
          </p:nvPr>
        </p:nvSpPr>
        <p:spPr>
          <a:xfrm>
            <a:off x="767891" y="4419939"/>
            <a:ext cx="3154851" cy="986000"/>
          </a:xfrm>
          <a:prstGeom prst="rect">
            <a:avLst/>
          </a:prstGeom>
        </p:spPr>
        <p:txBody>
          <a:bodyPr spcFirstLastPara="1" vert="horz" wrap="square" lIns="121900" tIns="121900" rIns="121900" bIns="121900" rtlCol="0" anchor="t" anchorCtr="0">
            <a:noAutofit/>
          </a:bodyPr>
          <a:lstStyle/>
          <a:p>
            <a:pPr algn="l">
              <a:spcBef>
                <a:spcPts val="0"/>
              </a:spcBef>
            </a:pPr>
            <a:r>
              <a:rPr lang="en" dirty="0"/>
              <a:t>Yue Zhang</a:t>
            </a:r>
          </a:p>
          <a:p>
            <a:pPr algn="l">
              <a:spcBef>
                <a:spcPts val="0"/>
              </a:spcBef>
            </a:pPr>
            <a:r>
              <a:rPr lang="en" i="1" dirty="0"/>
              <a:t>Westlake University</a:t>
            </a:r>
            <a:endParaRPr i="1" dirty="0"/>
          </a:p>
        </p:txBody>
      </p:sp>
      <p:sp>
        <p:nvSpPr>
          <p:cNvPr id="514" name="Google Shape;514;p27"/>
          <p:cNvSpPr/>
          <p:nvPr/>
        </p:nvSpPr>
        <p:spPr>
          <a:xfrm>
            <a:off x="7547019" y="3637113"/>
            <a:ext cx="3446077" cy="2158640"/>
          </a:xfrm>
          <a:custGeom>
            <a:avLst/>
            <a:gdLst/>
            <a:ahLst/>
            <a:cxnLst/>
            <a:rect l="l" t="t" r="r" b="b"/>
            <a:pathLst>
              <a:path w="98572" h="61746" extrusionOk="0">
                <a:moveTo>
                  <a:pt x="5705" y="1"/>
                </a:moveTo>
                <a:cubicBezTo>
                  <a:pt x="2569" y="1"/>
                  <a:pt x="1" y="2536"/>
                  <a:pt x="1" y="5672"/>
                </a:cubicBezTo>
                <a:lnTo>
                  <a:pt x="1" y="56074"/>
                </a:lnTo>
                <a:cubicBezTo>
                  <a:pt x="1" y="59210"/>
                  <a:pt x="2569" y="61745"/>
                  <a:pt x="5705" y="61745"/>
                </a:cubicBezTo>
                <a:lnTo>
                  <a:pt x="92867" y="61745"/>
                </a:lnTo>
                <a:cubicBezTo>
                  <a:pt x="96003" y="61745"/>
                  <a:pt x="98571" y="59210"/>
                  <a:pt x="98571" y="56074"/>
                </a:cubicBezTo>
                <a:lnTo>
                  <a:pt x="98571" y="5672"/>
                </a:lnTo>
                <a:cubicBezTo>
                  <a:pt x="98571" y="2536"/>
                  <a:pt x="96003" y="1"/>
                  <a:pt x="92867" y="1"/>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15" name="Google Shape;515;p27"/>
          <p:cNvSpPr/>
          <p:nvPr/>
        </p:nvSpPr>
        <p:spPr>
          <a:xfrm>
            <a:off x="7825754" y="3869178"/>
            <a:ext cx="2888605" cy="1251359"/>
          </a:xfrm>
          <a:custGeom>
            <a:avLst/>
            <a:gdLst/>
            <a:ahLst/>
            <a:cxnLst/>
            <a:rect l="l" t="t" r="r" b="b"/>
            <a:pathLst>
              <a:path w="82626" h="35794" extrusionOk="0">
                <a:moveTo>
                  <a:pt x="2002" y="1"/>
                </a:moveTo>
                <a:cubicBezTo>
                  <a:pt x="901" y="1"/>
                  <a:pt x="0" y="868"/>
                  <a:pt x="0" y="2002"/>
                </a:cubicBezTo>
                <a:lnTo>
                  <a:pt x="0" y="33792"/>
                </a:lnTo>
                <a:cubicBezTo>
                  <a:pt x="0" y="34893"/>
                  <a:pt x="901" y="35793"/>
                  <a:pt x="2002" y="35793"/>
                </a:cubicBezTo>
                <a:lnTo>
                  <a:pt x="80624" y="35793"/>
                </a:lnTo>
                <a:cubicBezTo>
                  <a:pt x="81725" y="35793"/>
                  <a:pt x="82626" y="34893"/>
                  <a:pt x="82626" y="33792"/>
                </a:cubicBezTo>
                <a:lnTo>
                  <a:pt x="82626" y="2002"/>
                </a:lnTo>
                <a:cubicBezTo>
                  <a:pt x="82626" y="868"/>
                  <a:pt x="81725" y="1"/>
                  <a:pt x="80624" y="1"/>
                </a:cubicBezTo>
                <a:close/>
              </a:path>
            </a:pathLst>
          </a:custGeom>
          <a:solidFill>
            <a:srgbClr val="BEC0E9"/>
          </a:solidFill>
          <a:ln>
            <a:noFill/>
          </a:ln>
        </p:spPr>
        <p:txBody>
          <a:bodyPr spcFirstLastPara="1" wrap="square" lIns="121900" tIns="121900" rIns="121900" bIns="121900" anchor="ctr" anchorCtr="0">
            <a:noAutofit/>
          </a:bodyPr>
          <a:lstStyle/>
          <a:p>
            <a:endParaRPr sz="2400"/>
          </a:p>
        </p:txBody>
      </p:sp>
      <p:sp>
        <p:nvSpPr>
          <p:cNvPr id="516" name="Google Shape;516;p27"/>
          <p:cNvSpPr/>
          <p:nvPr/>
        </p:nvSpPr>
        <p:spPr>
          <a:xfrm>
            <a:off x="8849625" y="4687834"/>
            <a:ext cx="167983" cy="17549"/>
          </a:xfrm>
          <a:custGeom>
            <a:avLst/>
            <a:gdLst/>
            <a:ahLst/>
            <a:cxnLst/>
            <a:rect l="l" t="t" r="r" b="b"/>
            <a:pathLst>
              <a:path w="4805" h="502" extrusionOk="0">
                <a:moveTo>
                  <a:pt x="401" y="1"/>
                </a:moveTo>
                <a:cubicBezTo>
                  <a:pt x="168" y="1"/>
                  <a:pt x="1" y="168"/>
                  <a:pt x="1" y="401"/>
                </a:cubicBezTo>
                <a:lnTo>
                  <a:pt x="1" y="501"/>
                </a:lnTo>
                <a:cubicBezTo>
                  <a:pt x="1" y="268"/>
                  <a:pt x="168" y="67"/>
                  <a:pt x="401" y="67"/>
                </a:cubicBezTo>
                <a:lnTo>
                  <a:pt x="4404" y="67"/>
                </a:lnTo>
                <a:cubicBezTo>
                  <a:pt x="4637" y="67"/>
                  <a:pt x="4804" y="268"/>
                  <a:pt x="4804" y="501"/>
                </a:cubicBezTo>
                <a:lnTo>
                  <a:pt x="4804" y="401"/>
                </a:lnTo>
                <a:cubicBezTo>
                  <a:pt x="4804"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7" name="Google Shape;517;p27"/>
          <p:cNvSpPr/>
          <p:nvPr/>
        </p:nvSpPr>
        <p:spPr>
          <a:xfrm>
            <a:off x="8849625" y="4272684"/>
            <a:ext cx="167983" cy="17515"/>
          </a:xfrm>
          <a:custGeom>
            <a:avLst/>
            <a:gdLst/>
            <a:ahLst/>
            <a:cxnLst/>
            <a:rect l="l" t="t" r="r" b="b"/>
            <a:pathLst>
              <a:path w="4805" h="501" extrusionOk="0">
                <a:moveTo>
                  <a:pt x="401" y="1"/>
                </a:moveTo>
                <a:cubicBezTo>
                  <a:pt x="168" y="1"/>
                  <a:pt x="1" y="201"/>
                  <a:pt x="1" y="401"/>
                </a:cubicBezTo>
                <a:lnTo>
                  <a:pt x="1" y="501"/>
                </a:lnTo>
                <a:cubicBezTo>
                  <a:pt x="1" y="267"/>
                  <a:pt x="168" y="67"/>
                  <a:pt x="401" y="67"/>
                </a:cubicBezTo>
                <a:lnTo>
                  <a:pt x="4404" y="67"/>
                </a:lnTo>
                <a:cubicBezTo>
                  <a:pt x="4637" y="67"/>
                  <a:pt x="4804" y="267"/>
                  <a:pt x="4804" y="501"/>
                </a:cubicBezTo>
                <a:lnTo>
                  <a:pt x="4804" y="401"/>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8" name="Google Shape;518;p27"/>
          <p:cNvSpPr/>
          <p:nvPr/>
        </p:nvSpPr>
        <p:spPr>
          <a:xfrm>
            <a:off x="8849625" y="4081419"/>
            <a:ext cx="167983" cy="17549"/>
          </a:xfrm>
          <a:custGeom>
            <a:avLst/>
            <a:gdLst/>
            <a:ahLst/>
            <a:cxnLst/>
            <a:rect l="l" t="t" r="r" b="b"/>
            <a:pathLst>
              <a:path w="4805" h="502" extrusionOk="0">
                <a:moveTo>
                  <a:pt x="401" y="1"/>
                </a:moveTo>
                <a:cubicBezTo>
                  <a:pt x="168" y="1"/>
                  <a:pt x="1" y="201"/>
                  <a:pt x="1" y="435"/>
                </a:cubicBezTo>
                <a:lnTo>
                  <a:pt x="1" y="501"/>
                </a:lnTo>
                <a:cubicBezTo>
                  <a:pt x="1" y="268"/>
                  <a:pt x="168" y="101"/>
                  <a:pt x="401" y="101"/>
                </a:cubicBezTo>
                <a:lnTo>
                  <a:pt x="4404" y="101"/>
                </a:lnTo>
                <a:cubicBezTo>
                  <a:pt x="4637" y="101"/>
                  <a:pt x="4804" y="268"/>
                  <a:pt x="4804" y="501"/>
                </a:cubicBezTo>
                <a:lnTo>
                  <a:pt x="4804" y="435"/>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9" name="Google Shape;519;p27"/>
          <p:cNvSpPr/>
          <p:nvPr/>
        </p:nvSpPr>
        <p:spPr>
          <a:xfrm>
            <a:off x="8849625" y="4480277"/>
            <a:ext cx="167983" cy="16361"/>
          </a:xfrm>
          <a:custGeom>
            <a:avLst/>
            <a:gdLst/>
            <a:ahLst/>
            <a:cxnLst/>
            <a:rect l="l" t="t" r="r" b="b"/>
            <a:pathLst>
              <a:path w="4805" h="468" extrusionOk="0">
                <a:moveTo>
                  <a:pt x="401" y="0"/>
                </a:moveTo>
                <a:cubicBezTo>
                  <a:pt x="168" y="0"/>
                  <a:pt x="1" y="167"/>
                  <a:pt x="1" y="400"/>
                </a:cubicBezTo>
                <a:lnTo>
                  <a:pt x="1" y="467"/>
                </a:lnTo>
                <a:cubicBezTo>
                  <a:pt x="1" y="267"/>
                  <a:pt x="168" y="67"/>
                  <a:pt x="401" y="67"/>
                </a:cubicBezTo>
                <a:lnTo>
                  <a:pt x="4404" y="67"/>
                </a:lnTo>
                <a:cubicBezTo>
                  <a:pt x="4637" y="67"/>
                  <a:pt x="4804" y="267"/>
                  <a:pt x="4804" y="467"/>
                </a:cubicBezTo>
                <a:lnTo>
                  <a:pt x="4804" y="400"/>
                </a:lnTo>
                <a:cubicBezTo>
                  <a:pt x="4804"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0" name="Google Shape;520;p27"/>
          <p:cNvSpPr/>
          <p:nvPr/>
        </p:nvSpPr>
        <p:spPr>
          <a:xfrm>
            <a:off x="8161614" y="4480276"/>
            <a:ext cx="169101" cy="17515"/>
          </a:xfrm>
          <a:custGeom>
            <a:avLst/>
            <a:gdLst/>
            <a:ahLst/>
            <a:cxnLst/>
            <a:rect l="l" t="t" r="r" b="b"/>
            <a:pathLst>
              <a:path w="4837" h="501" extrusionOk="0">
                <a:moveTo>
                  <a:pt x="400" y="0"/>
                </a:moveTo>
                <a:cubicBezTo>
                  <a:pt x="167" y="0"/>
                  <a:pt x="0" y="167"/>
                  <a:pt x="0" y="400"/>
                </a:cubicBezTo>
                <a:lnTo>
                  <a:pt x="0" y="500"/>
                </a:lnTo>
                <a:cubicBezTo>
                  <a:pt x="0" y="267"/>
                  <a:pt x="167" y="67"/>
                  <a:pt x="400" y="67"/>
                </a:cubicBezTo>
                <a:lnTo>
                  <a:pt x="4403" y="67"/>
                </a:lnTo>
                <a:cubicBezTo>
                  <a:pt x="4637" y="67"/>
                  <a:pt x="4837" y="267"/>
                  <a:pt x="4837" y="500"/>
                </a:cubicBezTo>
                <a:lnTo>
                  <a:pt x="4837" y="400"/>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1" name="Google Shape;521;p27"/>
          <p:cNvSpPr/>
          <p:nvPr/>
        </p:nvSpPr>
        <p:spPr>
          <a:xfrm>
            <a:off x="8849625" y="3956647"/>
            <a:ext cx="167983" cy="17549"/>
          </a:xfrm>
          <a:custGeom>
            <a:avLst/>
            <a:gdLst/>
            <a:ahLst/>
            <a:cxnLst/>
            <a:rect l="l" t="t" r="r" b="b"/>
            <a:pathLst>
              <a:path w="4805" h="502" extrusionOk="0">
                <a:moveTo>
                  <a:pt x="401" y="1"/>
                </a:moveTo>
                <a:cubicBezTo>
                  <a:pt x="168" y="1"/>
                  <a:pt x="1" y="201"/>
                  <a:pt x="1" y="434"/>
                </a:cubicBezTo>
                <a:lnTo>
                  <a:pt x="1" y="501"/>
                </a:lnTo>
                <a:cubicBezTo>
                  <a:pt x="1" y="268"/>
                  <a:pt x="168" y="101"/>
                  <a:pt x="401" y="101"/>
                </a:cubicBezTo>
                <a:lnTo>
                  <a:pt x="4404" y="101"/>
                </a:lnTo>
                <a:cubicBezTo>
                  <a:pt x="4637" y="101"/>
                  <a:pt x="4804" y="268"/>
                  <a:pt x="4804" y="501"/>
                </a:cubicBezTo>
                <a:lnTo>
                  <a:pt x="4804" y="434"/>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2" name="Google Shape;522;p27"/>
          <p:cNvSpPr/>
          <p:nvPr/>
        </p:nvSpPr>
        <p:spPr>
          <a:xfrm>
            <a:off x="8161614" y="4081419"/>
            <a:ext cx="169101" cy="17549"/>
          </a:xfrm>
          <a:custGeom>
            <a:avLst/>
            <a:gdLst/>
            <a:ahLst/>
            <a:cxnLst/>
            <a:rect l="l" t="t" r="r" b="b"/>
            <a:pathLst>
              <a:path w="4837" h="502" extrusionOk="0">
                <a:moveTo>
                  <a:pt x="400" y="1"/>
                </a:moveTo>
                <a:cubicBezTo>
                  <a:pt x="167" y="1"/>
                  <a:pt x="0" y="201"/>
                  <a:pt x="0" y="435"/>
                </a:cubicBezTo>
                <a:lnTo>
                  <a:pt x="0" y="501"/>
                </a:lnTo>
                <a:cubicBezTo>
                  <a:pt x="0" y="268"/>
                  <a:pt x="167" y="101"/>
                  <a:pt x="400" y="101"/>
                </a:cubicBezTo>
                <a:lnTo>
                  <a:pt x="4403" y="101"/>
                </a:lnTo>
                <a:cubicBezTo>
                  <a:pt x="4637" y="101"/>
                  <a:pt x="4837" y="268"/>
                  <a:pt x="4837" y="501"/>
                </a:cubicBezTo>
                <a:lnTo>
                  <a:pt x="4837" y="435"/>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3" name="Google Shape;523;p27"/>
          <p:cNvSpPr/>
          <p:nvPr/>
        </p:nvSpPr>
        <p:spPr>
          <a:xfrm>
            <a:off x="7931857" y="4272684"/>
            <a:ext cx="398859" cy="17515"/>
          </a:xfrm>
          <a:custGeom>
            <a:avLst/>
            <a:gdLst/>
            <a:ahLst/>
            <a:cxnLst/>
            <a:rect l="l" t="t" r="r" b="b"/>
            <a:pathLst>
              <a:path w="11409" h="501" extrusionOk="0">
                <a:moveTo>
                  <a:pt x="434" y="1"/>
                </a:moveTo>
                <a:cubicBezTo>
                  <a:pt x="201" y="1"/>
                  <a:pt x="1" y="167"/>
                  <a:pt x="1" y="401"/>
                </a:cubicBezTo>
                <a:lnTo>
                  <a:pt x="1" y="501"/>
                </a:lnTo>
                <a:cubicBezTo>
                  <a:pt x="1" y="267"/>
                  <a:pt x="201" y="67"/>
                  <a:pt x="434" y="67"/>
                </a:cubicBezTo>
                <a:lnTo>
                  <a:pt x="10975" y="67"/>
                </a:lnTo>
                <a:cubicBezTo>
                  <a:pt x="11209" y="67"/>
                  <a:pt x="11409" y="267"/>
                  <a:pt x="11409" y="501"/>
                </a:cubicBezTo>
                <a:lnTo>
                  <a:pt x="11409" y="401"/>
                </a:lnTo>
                <a:cubicBezTo>
                  <a:pt x="11409"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4" name="Google Shape;524;p27"/>
          <p:cNvSpPr/>
          <p:nvPr/>
        </p:nvSpPr>
        <p:spPr>
          <a:xfrm>
            <a:off x="8161614" y="4895424"/>
            <a:ext cx="169101" cy="17515"/>
          </a:xfrm>
          <a:custGeom>
            <a:avLst/>
            <a:gdLst/>
            <a:ahLst/>
            <a:cxnLst/>
            <a:rect l="l" t="t" r="r" b="b"/>
            <a:pathLst>
              <a:path w="4837" h="501" extrusionOk="0">
                <a:moveTo>
                  <a:pt x="400" y="0"/>
                </a:moveTo>
                <a:cubicBezTo>
                  <a:pt x="167" y="0"/>
                  <a:pt x="0" y="167"/>
                  <a:pt x="0" y="401"/>
                </a:cubicBezTo>
                <a:lnTo>
                  <a:pt x="0" y="501"/>
                </a:lnTo>
                <a:cubicBezTo>
                  <a:pt x="0" y="267"/>
                  <a:pt x="167" y="67"/>
                  <a:pt x="400" y="67"/>
                </a:cubicBezTo>
                <a:lnTo>
                  <a:pt x="4403" y="67"/>
                </a:lnTo>
                <a:cubicBezTo>
                  <a:pt x="4637" y="67"/>
                  <a:pt x="4837" y="267"/>
                  <a:pt x="4837" y="501"/>
                </a:cubicBezTo>
                <a:lnTo>
                  <a:pt x="4837" y="401"/>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5" name="Google Shape;525;p27"/>
          <p:cNvSpPr/>
          <p:nvPr/>
        </p:nvSpPr>
        <p:spPr>
          <a:xfrm>
            <a:off x="8161614" y="4687834"/>
            <a:ext cx="169101" cy="17549"/>
          </a:xfrm>
          <a:custGeom>
            <a:avLst/>
            <a:gdLst/>
            <a:ahLst/>
            <a:cxnLst/>
            <a:rect l="l" t="t" r="r" b="b"/>
            <a:pathLst>
              <a:path w="4837" h="502" extrusionOk="0">
                <a:moveTo>
                  <a:pt x="400" y="1"/>
                </a:moveTo>
                <a:cubicBezTo>
                  <a:pt x="167" y="1"/>
                  <a:pt x="0" y="168"/>
                  <a:pt x="0" y="401"/>
                </a:cubicBezTo>
                <a:lnTo>
                  <a:pt x="0" y="501"/>
                </a:lnTo>
                <a:cubicBezTo>
                  <a:pt x="0" y="268"/>
                  <a:pt x="167" y="67"/>
                  <a:pt x="400" y="67"/>
                </a:cubicBezTo>
                <a:lnTo>
                  <a:pt x="4403" y="67"/>
                </a:lnTo>
                <a:cubicBezTo>
                  <a:pt x="4637" y="67"/>
                  <a:pt x="4837" y="268"/>
                  <a:pt x="4837" y="501"/>
                </a:cubicBezTo>
                <a:lnTo>
                  <a:pt x="4837" y="401"/>
                </a:lnTo>
                <a:cubicBezTo>
                  <a:pt x="4837" y="168"/>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6" name="Google Shape;526;p27"/>
          <p:cNvSpPr/>
          <p:nvPr/>
        </p:nvSpPr>
        <p:spPr>
          <a:xfrm>
            <a:off x="8161614" y="3956647"/>
            <a:ext cx="169101" cy="17549"/>
          </a:xfrm>
          <a:custGeom>
            <a:avLst/>
            <a:gdLst/>
            <a:ahLst/>
            <a:cxnLst/>
            <a:rect l="l" t="t" r="r" b="b"/>
            <a:pathLst>
              <a:path w="4837" h="502" extrusionOk="0">
                <a:moveTo>
                  <a:pt x="400" y="1"/>
                </a:moveTo>
                <a:cubicBezTo>
                  <a:pt x="167" y="1"/>
                  <a:pt x="0" y="201"/>
                  <a:pt x="0" y="434"/>
                </a:cubicBezTo>
                <a:lnTo>
                  <a:pt x="0" y="501"/>
                </a:lnTo>
                <a:cubicBezTo>
                  <a:pt x="0" y="268"/>
                  <a:pt x="167" y="101"/>
                  <a:pt x="400" y="101"/>
                </a:cubicBezTo>
                <a:lnTo>
                  <a:pt x="4403" y="101"/>
                </a:lnTo>
                <a:cubicBezTo>
                  <a:pt x="4637" y="101"/>
                  <a:pt x="4837" y="268"/>
                  <a:pt x="4837" y="501"/>
                </a:cubicBezTo>
                <a:lnTo>
                  <a:pt x="4837" y="434"/>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7" name="Google Shape;527;p27"/>
          <p:cNvSpPr/>
          <p:nvPr/>
        </p:nvSpPr>
        <p:spPr>
          <a:xfrm>
            <a:off x="9306759" y="3956647"/>
            <a:ext cx="169136" cy="17549"/>
          </a:xfrm>
          <a:custGeom>
            <a:avLst/>
            <a:gdLst/>
            <a:ahLst/>
            <a:cxnLst/>
            <a:rect l="l" t="t" r="r" b="b"/>
            <a:pathLst>
              <a:path w="4838" h="502" extrusionOk="0">
                <a:moveTo>
                  <a:pt x="434" y="1"/>
                </a:moveTo>
                <a:cubicBezTo>
                  <a:pt x="201" y="1"/>
                  <a:pt x="1" y="201"/>
                  <a:pt x="1" y="434"/>
                </a:cubicBezTo>
                <a:lnTo>
                  <a:pt x="1" y="501"/>
                </a:lnTo>
                <a:cubicBezTo>
                  <a:pt x="34"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8" name="Google Shape;528;p27"/>
          <p:cNvSpPr/>
          <p:nvPr/>
        </p:nvSpPr>
        <p:spPr>
          <a:xfrm>
            <a:off x="9306759" y="4081419"/>
            <a:ext cx="169136" cy="17549"/>
          </a:xfrm>
          <a:custGeom>
            <a:avLst/>
            <a:gdLst/>
            <a:ahLst/>
            <a:cxnLst/>
            <a:rect l="l" t="t" r="r" b="b"/>
            <a:pathLst>
              <a:path w="4838" h="502" extrusionOk="0">
                <a:moveTo>
                  <a:pt x="434" y="1"/>
                </a:moveTo>
                <a:cubicBezTo>
                  <a:pt x="201" y="1"/>
                  <a:pt x="1" y="201"/>
                  <a:pt x="1" y="435"/>
                </a:cubicBezTo>
                <a:lnTo>
                  <a:pt x="1" y="501"/>
                </a:lnTo>
                <a:cubicBezTo>
                  <a:pt x="34" y="268"/>
                  <a:pt x="201" y="101"/>
                  <a:pt x="434" y="101"/>
                </a:cubicBezTo>
                <a:lnTo>
                  <a:pt x="4437" y="101"/>
                </a:lnTo>
                <a:cubicBezTo>
                  <a:pt x="4671" y="101"/>
                  <a:pt x="4838" y="268"/>
                  <a:pt x="4838" y="501"/>
                </a:cubicBezTo>
                <a:lnTo>
                  <a:pt x="4838" y="435"/>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9" name="Google Shape;529;p27"/>
          <p:cNvSpPr/>
          <p:nvPr/>
        </p:nvSpPr>
        <p:spPr>
          <a:xfrm>
            <a:off x="9306759" y="4272684"/>
            <a:ext cx="169136" cy="17515"/>
          </a:xfrm>
          <a:custGeom>
            <a:avLst/>
            <a:gdLst/>
            <a:ahLst/>
            <a:cxnLst/>
            <a:rect l="l" t="t" r="r" b="b"/>
            <a:pathLst>
              <a:path w="4838" h="501" extrusionOk="0">
                <a:moveTo>
                  <a:pt x="434" y="1"/>
                </a:moveTo>
                <a:cubicBezTo>
                  <a:pt x="201" y="1"/>
                  <a:pt x="1" y="201"/>
                  <a:pt x="1" y="401"/>
                </a:cubicBezTo>
                <a:lnTo>
                  <a:pt x="1" y="501"/>
                </a:lnTo>
                <a:cubicBezTo>
                  <a:pt x="34" y="267"/>
                  <a:pt x="201" y="67"/>
                  <a:pt x="434" y="67"/>
                </a:cubicBezTo>
                <a:lnTo>
                  <a:pt x="4437" y="67"/>
                </a:lnTo>
                <a:cubicBezTo>
                  <a:pt x="4671" y="67"/>
                  <a:pt x="4838" y="267"/>
                  <a:pt x="4838" y="501"/>
                </a:cubicBezTo>
                <a:lnTo>
                  <a:pt x="4838" y="401"/>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0" name="Google Shape;530;p27"/>
          <p:cNvSpPr/>
          <p:nvPr/>
        </p:nvSpPr>
        <p:spPr>
          <a:xfrm>
            <a:off x="9078192" y="4081419"/>
            <a:ext cx="169136" cy="17549"/>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04" y="101"/>
                </a:lnTo>
                <a:cubicBezTo>
                  <a:pt x="4637" y="101"/>
                  <a:pt x="4838" y="268"/>
                  <a:pt x="4838" y="501"/>
                </a:cubicBezTo>
                <a:lnTo>
                  <a:pt x="4838" y="435"/>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1" name="Google Shape;531;p27"/>
          <p:cNvSpPr/>
          <p:nvPr/>
        </p:nvSpPr>
        <p:spPr>
          <a:xfrm>
            <a:off x="9078192" y="4272684"/>
            <a:ext cx="169136" cy="17515"/>
          </a:xfrm>
          <a:custGeom>
            <a:avLst/>
            <a:gdLst/>
            <a:ahLst/>
            <a:cxnLst/>
            <a:rect l="l" t="t" r="r" b="b"/>
            <a:pathLst>
              <a:path w="4838" h="501" extrusionOk="0">
                <a:moveTo>
                  <a:pt x="434" y="1"/>
                </a:moveTo>
                <a:cubicBezTo>
                  <a:pt x="201" y="1"/>
                  <a:pt x="1" y="201"/>
                  <a:pt x="1" y="401"/>
                </a:cubicBezTo>
                <a:lnTo>
                  <a:pt x="1" y="501"/>
                </a:lnTo>
                <a:cubicBezTo>
                  <a:pt x="1" y="267"/>
                  <a:pt x="201" y="67"/>
                  <a:pt x="434" y="67"/>
                </a:cubicBezTo>
                <a:lnTo>
                  <a:pt x="4404" y="67"/>
                </a:lnTo>
                <a:cubicBezTo>
                  <a:pt x="4637" y="67"/>
                  <a:pt x="4838" y="267"/>
                  <a:pt x="4838" y="501"/>
                </a:cubicBezTo>
                <a:lnTo>
                  <a:pt x="4838" y="401"/>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2" name="Google Shape;532;p27"/>
          <p:cNvSpPr/>
          <p:nvPr/>
        </p:nvSpPr>
        <p:spPr>
          <a:xfrm>
            <a:off x="9078192" y="4480277"/>
            <a:ext cx="169136" cy="16361"/>
          </a:xfrm>
          <a:custGeom>
            <a:avLst/>
            <a:gdLst/>
            <a:ahLst/>
            <a:cxnLst/>
            <a:rect l="l" t="t" r="r" b="b"/>
            <a:pathLst>
              <a:path w="4838" h="468" extrusionOk="0">
                <a:moveTo>
                  <a:pt x="434" y="0"/>
                </a:moveTo>
                <a:cubicBezTo>
                  <a:pt x="201" y="0"/>
                  <a:pt x="1" y="167"/>
                  <a:pt x="1" y="400"/>
                </a:cubicBezTo>
                <a:lnTo>
                  <a:pt x="1" y="467"/>
                </a:lnTo>
                <a:cubicBezTo>
                  <a:pt x="1" y="267"/>
                  <a:pt x="201" y="67"/>
                  <a:pt x="434" y="67"/>
                </a:cubicBezTo>
                <a:lnTo>
                  <a:pt x="4404" y="67"/>
                </a:lnTo>
                <a:cubicBezTo>
                  <a:pt x="4637" y="67"/>
                  <a:pt x="4838" y="267"/>
                  <a:pt x="4838" y="467"/>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3" name="Google Shape;533;p27"/>
          <p:cNvSpPr/>
          <p:nvPr/>
        </p:nvSpPr>
        <p:spPr>
          <a:xfrm>
            <a:off x="9306759" y="4480277"/>
            <a:ext cx="169136" cy="16361"/>
          </a:xfrm>
          <a:custGeom>
            <a:avLst/>
            <a:gdLst/>
            <a:ahLst/>
            <a:cxnLst/>
            <a:rect l="l" t="t" r="r" b="b"/>
            <a:pathLst>
              <a:path w="4838" h="468" extrusionOk="0">
                <a:moveTo>
                  <a:pt x="434" y="0"/>
                </a:moveTo>
                <a:cubicBezTo>
                  <a:pt x="201" y="0"/>
                  <a:pt x="1" y="167"/>
                  <a:pt x="1" y="400"/>
                </a:cubicBezTo>
                <a:lnTo>
                  <a:pt x="1" y="467"/>
                </a:lnTo>
                <a:cubicBezTo>
                  <a:pt x="34" y="267"/>
                  <a:pt x="201" y="67"/>
                  <a:pt x="434" y="67"/>
                </a:cubicBezTo>
                <a:lnTo>
                  <a:pt x="4437" y="67"/>
                </a:lnTo>
                <a:cubicBezTo>
                  <a:pt x="4671" y="67"/>
                  <a:pt x="4838" y="267"/>
                  <a:pt x="4838" y="467"/>
                </a:cubicBezTo>
                <a:lnTo>
                  <a:pt x="4838" y="400"/>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4" name="Google Shape;534;p27"/>
          <p:cNvSpPr/>
          <p:nvPr/>
        </p:nvSpPr>
        <p:spPr>
          <a:xfrm>
            <a:off x="9078192" y="4687834"/>
            <a:ext cx="169136" cy="17549"/>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5" name="Google Shape;535;p27"/>
          <p:cNvSpPr/>
          <p:nvPr/>
        </p:nvSpPr>
        <p:spPr>
          <a:xfrm>
            <a:off x="9078192" y="3956647"/>
            <a:ext cx="169136" cy="17549"/>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6" name="Google Shape;536;p27"/>
          <p:cNvSpPr/>
          <p:nvPr/>
        </p:nvSpPr>
        <p:spPr>
          <a:xfrm>
            <a:off x="9306759" y="4687834"/>
            <a:ext cx="169136" cy="17549"/>
          </a:xfrm>
          <a:custGeom>
            <a:avLst/>
            <a:gdLst/>
            <a:ahLst/>
            <a:cxnLst/>
            <a:rect l="l" t="t" r="r" b="b"/>
            <a:pathLst>
              <a:path w="4838" h="502" extrusionOk="0">
                <a:moveTo>
                  <a:pt x="434" y="1"/>
                </a:moveTo>
                <a:cubicBezTo>
                  <a:pt x="201" y="1"/>
                  <a:pt x="1" y="168"/>
                  <a:pt x="1" y="401"/>
                </a:cubicBezTo>
                <a:lnTo>
                  <a:pt x="1" y="501"/>
                </a:lnTo>
                <a:cubicBezTo>
                  <a:pt x="34"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7" name="Google Shape;537;p27"/>
          <p:cNvSpPr/>
          <p:nvPr/>
        </p:nvSpPr>
        <p:spPr>
          <a:xfrm>
            <a:off x="8849625" y="4895424"/>
            <a:ext cx="1085753" cy="17515"/>
          </a:xfrm>
          <a:custGeom>
            <a:avLst/>
            <a:gdLst/>
            <a:ahLst/>
            <a:cxnLst/>
            <a:rect l="l" t="t" r="r" b="b"/>
            <a:pathLst>
              <a:path w="31057" h="501" extrusionOk="0">
                <a:moveTo>
                  <a:pt x="401" y="0"/>
                </a:moveTo>
                <a:cubicBezTo>
                  <a:pt x="168" y="0"/>
                  <a:pt x="1" y="167"/>
                  <a:pt x="1" y="401"/>
                </a:cubicBezTo>
                <a:lnTo>
                  <a:pt x="1" y="501"/>
                </a:lnTo>
                <a:cubicBezTo>
                  <a:pt x="1" y="267"/>
                  <a:pt x="168" y="67"/>
                  <a:pt x="401" y="67"/>
                </a:cubicBezTo>
                <a:lnTo>
                  <a:pt x="30623" y="67"/>
                </a:lnTo>
                <a:cubicBezTo>
                  <a:pt x="30856" y="67"/>
                  <a:pt x="31056" y="267"/>
                  <a:pt x="31056" y="501"/>
                </a:cubicBezTo>
                <a:lnTo>
                  <a:pt x="31056" y="401"/>
                </a:lnTo>
                <a:cubicBezTo>
                  <a:pt x="31056" y="167"/>
                  <a:pt x="30856" y="0"/>
                  <a:pt x="3062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8" name="Google Shape;538;p27"/>
          <p:cNvSpPr/>
          <p:nvPr/>
        </p:nvSpPr>
        <p:spPr>
          <a:xfrm>
            <a:off x="8619903" y="4687834"/>
            <a:ext cx="169136" cy="17549"/>
          </a:xfrm>
          <a:custGeom>
            <a:avLst/>
            <a:gdLst/>
            <a:ahLst/>
            <a:cxnLst/>
            <a:rect l="l" t="t" r="r" b="b"/>
            <a:pathLst>
              <a:path w="4838" h="502" extrusionOk="0">
                <a:moveTo>
                  <a:pt x="401" y="1"/>
                </a:moveTo>
                <a:cubicBezTo>
                  <a:pt x="201" y="1"/>
                  <a:pt x="0" y="168"/>
                  <a:pt x="0" y="401"/>
                </a:cubicBezTo>
                <a:lnTo>
                  <a:pt x="0" y="501"/>
                </a:lnTo>
                <a:cubicBezTo>
                  <a:pt x="0" y="268"/>
                  <a:pt x="201"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9" name="Google Shape;539;p27"/>
          <p:cNvSpPr/>
          <p:nvPr/>
        </p:nvSpPr>
        <p:spPr>
          <a:xfrm>
            <a:off x="8390182" y="3956647"/>
            <a:ext cx="169101" cy="17549"/>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70" y="101"/>
                  <a:pt x="4837" y="268"/>
                  <a:pt x="4837" y="501"/>
                </a:cubicBezTo>
                <a:lnTo>
                  <a:pt x="4837" y="434"/>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0" name="Google Shape;540;p27"/>
          <p:cNvSpPr/>
          <p:nvPr/>
        </p:nvSpPr>
        <p:spPr>
          <a:xfrm>
            <a:off x="8619903" y="4895424"/>
            <a:ext cx="169136" cy="17515"/>
          </a:xfrm>
          <a:custGeom>
            <a:avLst/>
            <a:gdLst/>
            <a:ahLst/>
            <a:cxnLst/>
            <a:rect l="l" t="t" r="r" b="b"/>
            <a:pathLst>
              <a:path w="4838" h="501" extrusionOk="0">
                <a:moveTo>
                  <a:pt x="401" y="0"/>
                </a:moveTo>
                <a:cubicBezTo>
                  <a:pt x="201" y="0"/>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1" name="Google Shape;541;p27"/>
          <p:cNvSpPr/>
          <p:nvPr/>
        </p:nvSpPr>
        <p:spPr>
          <a:xfrm>
            <a:off x="8390182" y="4895424"/>
            <a:ext cx="169101" cy="17515"/>
          </a:xfrm>
          <a:custGeom>
            <a:avLst/>
            <a:gdLst/>
            <a:ahLst/>
            <a:cxnLst/>
            <a:rect l="l" t="t" r="r" b="b"/>
            <a:pathLst>
              <a:path w="4837" h="501" extrusionOk="0">
                <a:moveTo>
                  <a:pt x="434" y="0"/>
                </a:moveTo>
                <a:cubicBezTo>
                  <a:pt x="200" y="0"/>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2" name="Google Shape;542;p27"/>
          <p:cNvSpPr/>
          <p:nvPr/>
        </p:nvSpPr>
        <p:spPr>
          <a:xfrm>
            <a:off x="8390182" y="4081419"/>
            <a:ext cx="169101" cy="17549"/>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70" y="101"/>
                  <a:pt x="4837" y="268"/>
                  <a:pt x="4837" y="501"/>
                </a:cubicBezTo>
                <a:lnTo>
                  <a:pt x="4837" y="435"/>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3" name="Google Shape;543;p27"/>
          <p:cNvSpPr/>
          <p:nvPr/>
        </p:nvSpPr>
        <p:spPr>
          <a:xfrm>
            <a:off x="8390182" y="4687834"/>
            <a:ext cx="169101" cy="17549"/>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70" y="67"/>
                  <a:pt x="4837" y="268"/>
                  <a:pt x="4837" y="501"/>
                </a:cubicBezTo>
                <a:lnTo>
                  <a:pt x="4837" y="401"/>
                </a:lnTo>
                <a:cubicBezTo>
                  <a:pt x="4837" y="168"/>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4" name="Google Shape;544;p27"/>
          <p:cNvSpPr/>
          <p:nvPr/>
        </p:nvSpPr>
        <p:spPr>
          <a:xfrm>
            <a:off x="8390182" y="4272684"/>
            <a:ext cx="169101" cy="17515"/>
          </a:xfrm>
          <a:custGeom>
            <a:avLst/>
            <a:gdLst/>
            <a:ahLst/>
            <a:cxnLst/>
            <a:rect l="l" t="t" r="r" b="b"/>
            <a:pathLst>
              <a:path w="4837" h="501" extrusionOk="0">
                <a:moveTo>
                  <a:pt x="434" y="1"/>
                </a:moveTo>
                <a:cubicBezTo>
                  <a:pt x="200" y="1"/>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5" name="Google Shape;545;p27"/>
          <p:cNvSpPr/>
          <p:nvPr/>
        </p:nvSpPr>
        <p:spPr>
          <a:xfrm>
            <a:off x="8390182" y="4480276"/>
            <a:ext cx="169101" cy="17515"/>
          </a:xfrm>
          <a:custGeom>
            <a:avLst/>
            <a:gdLst/>
            <a:ahLst/>
            <a:cxnLst/>
            <a:rect l="l" t="t" r="r" b="b"/>
            <a:pathLst>
              <a:path w="4837" h="501" extrusionOk="0">
                <a:moveTo>
                  <a:pt x="434" y="0"/>
                </a:moveTo>
                <a:cubicBezTo>
                  <a:pt x="200" y="0"/>
                  <a:pt x="0" y="167"/>
                  <a:pt x="0" y="400"/>
                </a:cubicBezTo>
                <a:lnTo>
                  <a:pt x="0" y="500"/>
                </a:lnTo>
                <a:cubicBezTo>
                  <a:pt x="0" y="267"/>
                  <a:pt x="200" y="67"/>
                  <a:pt x="434" y="67"/>
                </a:cubicBezTo>
                <a:lnTo>
                  <a:pt x="4437" y="67"/>
                </a:lnTo>
                <a:cubicBezTo>
                  <a:pt x="4670" y="67"/>
                  <a:pt x="4837" y="267"/>
                  <a:pt x="4837" y="500"/>
                </a:cubicBezTo>
                <a:lnTo>
                  <a:pt x="4837" y="400"/>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6" name="Google Shape;546;p27"/>
          <p:cNvSpPr/>
          <p:nvPr/>
        </p:nvSpPr>
        <p:spPr>
          <a:xfrm>
            <a:off x="8619903" y="3956647"/>
            <a:ext cx="169136" cy="17549"/>
          </a:xfrm>
          <a:custGeom>
            <a:avLst/>
            <a:gdLst/>
            <a:ahLst/>
            <a:cxnLst/>
            <a:rect l="l" t="t" r="r" b="b"/>
            <a:pathLst>
              <a:path w="4838" h="502" extrusionOk="0">
                <a:moveTo>
                  <a:pt x="401" y="1"/>
                </a:moveTo>
                <a:cubicBezTo>
                  <a:pt x="201" y="1"/>
                  <a:pt x="0" y="201"/>
                  <a:pt x="0" y="434"/>
                </a:cubicBezTo>
                <a:lnTo>
                  <a:pt x="0" y="501"/>
                </a:lnTo>
                <a:cubicBezTo>
                  <a:pt x="0" y="268"/>
                  <a:pt x="201"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7" name="Google Shape;547;p27"/>
          <p:cNvSpPr/>
          <p:nvPr/>
        </p:nvSpPr>
        <p:spPr>
          <a:xfrm>
            <a:off x="8619903" y="4272684"/>
            <a:ext cx="169136" cy="17515"/>
          </a:xfrm>
          <a:custGeom>
            <a:avLst/>
            <a:gdLst/>
            <a:ahLst/>
            <a:cxnLst/>
            <a:rect l="l" t="t" r="r" b="b"/>
            <a:pathLst>
              <a:path w="4838" h="501" extrusionOk="0">
                <a:moveTo>
                  <a:pt x="401" y="1"/>
                </a:moveTo>
                <a:cubicBezTo>
                  <a:pt x="201" y="1"/>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8" name="Google Shape;548;p27"/>
          <p:cNvSpPr/>
          <p:nvPr/>
        </p:nvSpPr>
        <p:spPr>
          <a:xfrm>
            <a:off x="8619903" y="4081419"/>
            <a:ext cx="169136" cy="17549"/>
          </a:xfrm>
          <a:custGeom>
            <a:avLst/>
            <a:gdLst/>
            <a:ahLst/>
            <a:cxnLst/>
            <a:rect l="l" t="t" r="r" b="b"/>
            <a:pathLst>
              <a:path w="4838" h="502" extrusionOk="0">
                <a:moveTo>
                  <a:pt x="401" y="1"/>
                </a:moveTo>
                <a:cubicBezTo>
                  <a:pt x="201" y="1"/>
                  <a:pt x="0" y="201"/>
                  <a:pt x="0" y="435"/>
                </a:cubicBezTo>
                <a:lnTo>
                  <a:pt x="0" y="501"/>
                </a:lnTo>
                <a:cubicBezTo>
                  <a:pt x="0" y="268"/>
                  <a:pt x="201"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9" name="Google Shape;549;p27"/>
          <p:cNvSpPr/>
          <p:nvPr/>
        </p:nvSpPr>
        <p:spPr>
          <a:xfrm>
            <a:off x="8619903" y="4480276"/>
            <a:ext cx="169136" cy="17515"/>
          </a:xfrm>
          <a:custGeom>
            <a:avLst/>
            <a:gdLst/>
            <a:ahLst/>
            <a:cxnLst/>
            <a:rect l="l" t="t" r="r" b="b"/>
            <a:pathLst>
              <a:path w="4838" h="501" extrusionOk="0">
                <a:moveTo>
                  <a:pt x="401" y="0"/>
                </a:moveTo>
                <a:cubicBezTo>
                  <a:pt x="201" y="0"/>
                  <a:pt x="0" y="167"/>
                  <a:pt x="0" y="400"/>
                </a:cubicBezTo>
                <a:lnTo>
                  <a:pt x="0" y="500"/>
                </a:lnTo>
                <a:cubicBezTo>
                  <a:pt x="0" y="267"/>
                  <a:pt x="201"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0" name="Google Shape;550;p27"/>
          <p:cNvSpPr/>
          <p:nvPr/>
        </p:nvSpPr>
        <p:spPr>
          <a:xfrm>
            <a:off x="8833298" y="5189297"/>
            <a:ext cx="866519" cy="507304"/>
          </a:xfrm>
          <a:custGeom>
            <a:avLst/>
            <a:gdLst/>
            <a:ahLst/>
            <a:cxnLst/>
            <a:rect l="l" t="t" r="r" b="b"/>
            <a:pathLst>
              <a:path w="24786" h="14511" extrusionOk="0">
                <a:moveTo>
                  <a:pt x="2002" y="0"/>
                </a:moveTo>
                <a:cubicBezTo>
                  <a:pt x="901" y="0"/>
                  <a:pt x="1" y="901"/>
                  <a:pt x="1" y="2002"/>
                </a:cubicBezTo>
                <a:lnTo>
                  <a:pt x="1" y="12509"/>
                </a:lnTo>
                <a:cubicBezTo>
                  <a:pt x="1" y="13610"/>
                  <a:pt x="901" y="14511"/>
                  <a:pt x="2002" y="14511"/>
                </a:cubicBezTo>
                <a:lnTo>
                  <a:pt x="22784" y="14511"/>
                </a:lnTo>
                <a:cubicBezTo>
                  <a:pt x="23884" y="14511"/>
                  <a:pt x="24785" y="13610"/>
                  <a:pt x="24785" y="12509"/>
                </a:cubicBezTo>
                <a:lnTo>
                  <a:pt x="24785" y="2002"/>
                </a:lnTo>
                <a:cubicBezTo>
                  <a:pt x="24785" y="901"/>
                  <a:pt x="23884" y="0"/>
                  <a:pt x="22784" y="0"/>
                </a:cubicBezTo>
                <a:close/>
              </a:path>
            </a:pathLst>
          </a:custGeom>
          <a:solidFill>
            <a:srgbClr val="C1B7D3"/>
          </a:solidFill>
          <a:ln>
            <a:noFill/>
          </a:ln>
        </p:spPr>
        <p:txBody>
          <a:bodyPr spcFirstLastPara="1" wrap="square" lIns="121900" tIns="121900" rIns="121900" bIns="121900" anchor="ctr" anchorCtr="0">
            <a:noAutofit/>
          </a:bodyPr>
          <a:lstStyle/>
          <a:p>
            <a:endParaRPr sz="2400"/>
          </a:p>
        </p:txBody>
      </p:sp>
      <p:sp>
        <p:nvSpPr>
          <p:cNvPr id="551" name="Google Shape;551;p27"/>
          <p:cNvSpPr/>
          <p:nvPr/>
        </p:nvSpPr>
        <p:spPr>
          <a:xfrm>
            <a:off x="7931858" y="3956648"/>
            <a:ext cx="2690381" cy="1096241"/>
          </a:xfrm>
          <a:custGeom>
            <a:avLst/>
            <a:gdLst/>
            <a:ahLst/>
            <a:cxnLst/>
            <a:rect l="l" t="t" r="r" b="b"/>
            <a:pathLst>
              <a:path w="76956" h="31357" extrusionOk="0">
                <a:moveTo>
                  <a:pt x="434" y="1"/>
                </a:moveTo>
                <a:cubicBezTo>
                  <a:pt x="201" y="1"/>
                  <a:pt x="1" y="201"/>
                  <a:pt x="1" y="434"/>
                </a:cubicBezTo>
                <a:lnTo>
                  <a:pt x="1" y="2369"/>
                </a:lnTo>
                <a:cubicBezTo>
                  <a:pt x="1" y="2603"/>
                  <a:pt x="201" y="2769"/>
                  <a:pt x="434" y="2769"/>
                </a:cubicBezTo>
                <a:lnTo>
                  <a:pt x="4437" y="2769"/>
                </a:lnTo>
                <a:cubicBezTo>
                  <a:pt x="4671" y="2769"/>
                  <a:pt x="4837" y="2603"/>
                  <a:pt x="4837" y="2369"/>
                </a:cubicBezTo>
                <a:lnTo>
                  <a:pt x="4837" y="434"/>
                </a:lnTo>
                <a:cubicBezTo>
                  <a:pt x="4837" y="201"/>
                  <a:pt x="4671" y="1"/>
                  <a:pt x="4437" y="1"/>
                </a:cubicBezTo>
                <a:close/>
                <a:moveTo>
                  <a:pt x="6972" y="1"/>
                </a:moveTo>
                <a:cubicBezTo>
                  <a:pt x="6739" y="1"/>
                  <a:pt x="6572" y="201"/>
                  <a:pt x="6572" y="434"/>
                </a:cubicBezTo>
                <a:lnTo>
                  <a:pt x="6572" y="2369"/>
                </a:lnTo>
                <a:cubicBezTo>
                  <a:pt x="6572" y="2603"/>
                  <a:pt x="6739" y="2769"/>
                  <a:pt x="6972" y="2769"/>
                </a:cubicBezTo>
                <a:lnTo>
                  <a:pt x="10975" y="2769"/>
                </a:lnTo>
                <a:cubicBezTo>
                  <a:pt x="11209" y="2769"/>
                  <a:pt x="11409" y="2603"/>
                  <a:pt x="11409" y="2369"/>
                </a:cubicBezTo>
                <a:lnTo>
                  <a:pt x="11409" y="434"/>
                </a:lnTo>
                <a:cubicBezTo>
                  <a:pt x="11409" y="201"/>
                  <a:pt x="11209" y="1"/>
                  <a:pt x="10975" y="1"/>
                </a:cubicBezTo>
                <a:close/>
                <a:moveTo>
                  <a:pt x="13544" y="1"/>
                </a:moveTo>
                <a:cubicBezTo>
                  <a:pt x="13310" y="1"/>
                  <a:pt x="13110" y="201"/>
                  <a:pt x="13110" y="434"/>
                </a:cubicBezTo>
                <a:lnTo>
                  <a:pt x="13110" y="2369"/>
                </a:lnTo>
                <a:cubicBezTo>
                  <a:pt x="13110" y="2603"/>
                  <a:pt x="13310" y="2769"/>
                  <a:pt x="13544" y="2769"/>
                </a:cubicBezTo>
                <a:lnTo>
                  <a:pt x="17547" y="2769"/>
                </a:lnTo>
                <a:cubicBezTo>
                  <a:pt x="17780" y="2769"/>
                  <a:pt x="17947" y="2603"/>
                  <a:pt x="17947" y="2369"/>
                </a:cubicBezTo>
                <a:lnTo>
                  <a:pt x="17947" y="434"/>
                </a:lnTo>
                <a:cubicBezTo>
                  <a:pt x="17947" y="201"/>
                  <a:pt x="17780" y="1"/>
                  <a:pt x="17547" y="1"/>
                </a:cubicBezTo>
                <a:close/>
                <a:moveTo>
                  <a:pt x="20082" y="1"/>
                </a:moveTo>
                <a:cubicBezTo>
                  <a:pt x="19882" y="1"/>
                  <a:pt x="19681" y="201"/>
                  <a:pt x="19681" y="434"/>
                </a:cubicBezTo>
                <a:lnTo>
                  <a:pt x="19681" y="2369"/>
                </a:lnTo>
                <a:cubicBezTo>
                  <a:pt x="19681" y="2603"/>
                  <a:pt x="19882" y="2769"/>
                  <a:pt x="20082" y="2769"/>
                </a:cubicBezTo>
                <a:lnTo>
                  <a:pt x="24085" y="2769"/>
                </a:lnTo>
                <a:cubicBezTo>
                  <a:pt x="24318" y="2769"/>
                  <a:pt x="24518" y="2603"/>
                  <a:pt x="24518" y="2369"/>
                </a:cubicBezTo>
                <a:lnTo>
                  <a:pt x="24518" y="434"/>
                </a:lnTo>
                <a:cubicBezTo>
                  <a:pt x="24518" y="201"/>
                  <a:pt x="24318" y="1"/>
                  <a:pt x="24085" y="1"/>
                </a:cubicBezTo>
                <a:close/>
                <a:moveTo>
                  <a:pt x="26653" y="1"/>
                </a:moveTo>
                <a:cubicBezTo>
                  <a:pt x="26420" y="1"/>
                  <a:pt x="26253" y="201"/>
                  <a:pt x="26253" y="434"/>
                </a:cubicBezTo>
                <a:lnTo>
                  <a:pt x="26253" y="2369"/>
                </a:lnTo>
                <a:cubicBezTo>
                  <a:pt x="26253" y="2603"/>
                  <a:pt x="26420" y="2769"/>
                  <a:pt x="26653" y="2769"/>
                </a:cubicBezTo>
                <a:lnTo>
                  <a:pt x="30656" y="2769"/>
                </a:lnTo>
                <a:cubicBezTo>
                  <a:pt x="30889" y="2769"/>
                  <a:pt x="31056" y="2603"/>
                  <a:pt x="31056" y="2369"/>
                </a:cubicBezTo>
                <a:lnTo>
                  <a:pt x="31056" y="434"/>
                </a:lnTo>
                <a:cubicBezTo>
                  <a:pt x="31056" y="201"/>
                  <a:pt x="30889" y="1"/>
                  <a:pt x="30656" y="1"/>
                </a:cubicBezTo>
                <a:close/>
                <a:moveTo>
                  <a:pt x="33224" y="1"/>
                </a:moveTo>
                <a:cubicBezTo>
                  <a:pt x="32991" y="1"/>
                  <a:pt x="32791" y="201"/>
                  <a:pt x="32791" y="434"/>
                </a:cubicBezTo>
                <a:lnTo>
                  <a:pt x="32791" y="2369"/>
                </a:lnTo>
                <a:cubicBezTo>
                  <a:pt x="32791" y="2603"/>
                  <a:pt x="32991" y="2769"/>
                  <a:pt x="33224" y="2769"/>
                </a:cubicBezTo>
                <a:lnTo>
                  <a:pt x="37194" y="2769"/>
                </a:lnTo>
                <a:cubicBezTo>
                  <a:pt x="37427" y="2769"/>
                  <a:pt x="37628" y="2603"/>
                  <a:pt x="37628" y="2369"/>
                </a:cubicBezTo>
                <a:lnTo>
                  <a:pt x="37628" y="434"/>
                </a:lnTo>
                <a:cubicBezTo>
                  <a:pt x="37628" y="201"/>
                  <a:pt x="37427" y="1"/>
                  <a:pt x="37194" y="1"/>
                </a:cubicBezTo>
                <a:close/>
                <a:moveTo>
                  <a:pt x="39762" y="1"/>
                </a:moveTo>
                <a:cubicBezTo>
                  <a:pt x="39529" y="1"/>
                  <a:pt x="39329" y="201"/>
                  <a:pt x="39329" y="434"/>
                </a:cubicBezTo>
                <a:lnTo>
                  <a:pt x="39329" y="2369"/>
                </a:lnTo>
                <a:cubicBezTo>
                  <a:pt x="39362" y="2603"/>
                  <a:pt x="39529" y="2769"/>
                  <a:pt x="39762" y="2769"/>
                </a:cubicBezTo>
                <a:lnTo>
                  <a:pt x="43765" y="2769"/>
                </a:lnTo>
                <a:cubicBezTo>
                  <a:pt x="43999" y="2769"/>
                  <a:pt x="44166" y="2603"/>
                  <a:pt x="44166" y="2369"/>
                </a:cubicBezTo>
                <a:lnTo>
                  <a:pt x="44166" y="434"/>
                </a:lnTo>
                <a:cubicBezTo>
                  <a:pt x="44166" y="201"/>
                  <a:pt x="43999" y="1"/>
                  <a:pt x="43765" y="1"/>
                </a:cubicBezTo>
                <a:close/>
                <a:moveTo>
                  <a:pt x="46334" y="1"/>
                </a:moveTo>
                <a:cubicBezTo>
                  <a:pt x="46100" y="1"/>
                  <a:pt x="45900" y="201"/>
                  <a:pt x="45900" y="434"/>
                </a:cubicBezTo>
                <a:lnTo>
                  <a:pt x="45900" y="2369"/>
                </a:lnTo>
                <a:cubicBezTo>
                  <a:pt x="45900" y="2603"/>
                  <a:pt x="46100" y="2769"/>
                  <a:pt x="46334" y="2769"/>
                </a:cubicBezTo>
                <a:lnTo>
                  <a:pt x="50337" y="2769"/>
                </a:lnTo>
                <a:cubicBezTo>
                  <a:pt x="50537" y="2769"/>
                  <a:pt x="50737" y="2603"/>
                  <a:pt x="50737" y="2369"/>
                </a:cubicBezTo>
                <a:lnTo>
                  <a:pt x="50737" y="434"/>
                </a:lnTo>
                <a:cubicBezTo>
                  <a:pt x="50737" y="201"/>
                  <a:pt x="50537" y="1"/>
                  <a:pt x="50337" y="1"/>
                </a:cubicBezTo>
                <a:close/>
                <a:moveTo>
                  <a:pt x="52872" y="1"/>
                </a:moveTo>
                <a:cubicBezTo>
                  <a:pt x="52638" y="1"/>
                  <a:pt x="52471" y="201"/>
                  <a:pt x="52471" y="434"/>
                </a:cubicBezTo>
                <a:lnTo>
                  <a:pt x="52471" y="2369"/>
                </a:lnTo>
                <a:cubicBezTo>
                  <a:pt x="52471" y="2603"/>
                  <a:pt x="52638" y="2769"/>
                  <a:pt x="52872" y="2769"/>
                </a:cubicBezTo>
                <a:lnTo>
                  <a:pt x="56875" y="2769"/>
                </a:lnTo>
                <a:cubicBezTo>
                  <a:pt x="57108" y="2769"/>
                  <a:pt x="57308" y="2603"/>
                  <a:pt x="57308" y="2369"/>
                </a:cubicBezTo>
                <a:lnTo>
                  <a:pt x="57308" y="434"/>
                </a:lnTo>
                <a:cubicBezTo>
                  <a:pt x="57308" y="201"/>
                  <a:pt x="57108" y="1"/>
                  <a:pt x="56875" y="1"/>
                </a:cubicBezTo>
                <a:close/>
                <a:moveTo>
                  <a:pt x="59443" y="1"/>
                </a:moveTo>
                <a:cubicBezTo>
                  <a:pt x="59210" y="1"/>
                  <a:pt x="59009" y="201"/>
                  <a:pt x="59009" y="434"/>
                </a:cubicBezTo>
                <a:lnTo>
                  <a:pt x="59009" y="2369"/>
                </a:lnTo>
                <a:cubicBezTo>
                  <a:pt x="59009" y="2603"/>
                  <a:pt x="59210" y="2769"/>
                  <a:pt x="59443" y="2769"/>
                </a:cubicBezTo>
                <a:lnTo>
                  <a:pt x="63446" y="2769"/>
                </a:lnTo>
                <a:cubicBezTo>
                  <a:pt x="63646" y="2769"/>
                  <a:pt x="63846" y="2603"/>
                  <a:pt x="63846" y="2369"/>
                </a:cubicBezTo>
                <a:lnTo>
                  <a:pt x="63846" y="434"/>
                </a:lnTo>
                <a:cubicBezTo>
                  <a:pt x="63846" y="201"/>
                  <a:pt x="63646" y="1"/>
                  <a:pt x="63446" y="1"/>
                </a:cubicBezTo>
                <a:close/>
                <a:moveTo>
                  <a:pt x="65981" y="1"/>
                </a:moveTo>
                <a:cubicBezTo>
                  <a:pt x="65748" y="1"/>
                  <a:pt x="65581" y="201"/>
                  <a:pt x="65581" y="434"/>
                </a:cubicBezTo>
                <a:lnTo>
                  <a:pt x="65581" y="2369"/>
                </a:lnTo>
                <a:cubicBezTo>
                  <a:pt x="65581" y="2603"/>
                  <a:pt x="65748" y="2769"/>
                  <a:pt x="65981" y="2769"/>
                </a:cubicBezTo>
                <a:lnTo>
                  <a:pt x="69984" y="2769"/>
                </a:lnTo>
                <a:cubicBezTo>
                  <a:pt x="70217" y="2769"/>
                  <a:pt x="70418" y="2603"/>
                  <a:pt x="70418" y="2369"/>
                </a:cubicBezTo>
                <a:lnTo>
                  <a:pt x="70418" y="434"/>
                </a:lnTo>
                <a:cubicBezTo>
                  <a:pt x="70418" y="201"/>
                  <a:pt x="70217" y="1"/>
                  <a:pt x="69984" y="1"/>
                </a:cubicBezTo>
                <a:close/>
                <a:moveTo>
                  <a:pt x="72552" y="1"/>
                </a:moveTo>
                <a:cubicBezTo>
                  <a:pt x="72319" y="1"/>
                  <a:pt x="72119" y="201"/>
                  <a:pt x="72119" y="434"/>
                </a:cubicBezTo>
                <a:lnTo>
                  <a:pt x="72119" y="2369"/>
                </a:lnTo>
                <a:cubicBezTo>
                  <a:pt x="72119" y="2603"/>
                  <a:pt x="72319" y="2769"/>
                  <a:pt x="72552" y="2769"/>
                </a:cubicBezTo>
                <a:lnTo>
                  <a:pt x="76555" y="2769"/>
                </a:lnTo>
                <a:cubicBezTo>
                  <a:pt x="76789" y="2769"/>
                  <a:pt x="76956" y="2603"/>
                  <a:pt x="76956" y="2369"/>
                </a:cubicBezTo>
                <a:lnTo>
                  <a:pt x="76956" y="434"/>
                </a:lnTo>
                <a:cubicBezTo>
                  <a:pt x="76956" y="201"/>
                  <a:pt x="76789" y="1"/>
                  <a:pt x="76555" y="1"/>
                </a:cubicBezTo>
                <a:close/>
                <a:moveTo>
                  <a:pt x="434" y="3570"/>
                </a:moveTo>
                <a:cubicBezTo>
                  <a:pt x="201" y="3570"/>
                  <a:pt x="1" y="3770"/>
                  <a:pt x="1" y="4004"/>
                </a:cubicBezTo>
                <a:lnTo>
                  <a:pt x="1" y="7673"/>
                </a:lnTo>
                <a:cubicBezTo>
                  <a:pt x="1" y="7906"/>
                  <a:pt x="201" y="8073"/>
                  <a:pt x="434" y="8073"/>
                </a:cubicBezTo>
                <a:lnTo>
                  <a:pt x="4437" y="8073"/>
                </a:lnTo>
                <a:cubicBezTo>
                  <a:pt x="4671" y="8073"/>
                  <a:pt x="4837" y="7906"/>
                  <a:pt x="4837" y="7673"/>
                </a:cubicBezTo>
                <a:lnTo>
                  <a:pt x="4837" y="4004"/>
                </a:lnTo>
                <a:cubicBezTo>
                  <a:pt x="4837" y="3770"/>
                  <a:pt x="4671" y="3570"/>
                  <a:pt x="4437" y="3570"/>
                </a:cubicBezTo>
                <a:close/>
                <a:moveTo>
                  <a:pt x="6972" y="3570"/>
                </a:moveTo>
                <a:cubicBezTo>
                  <a:pt x="6739" y="3570"/>
                  <a:pt x="6572" y="3770"/>
                  <a:pt x="6572" y="4004"/>
                </a:cubicBezTo>
                <a:lnTo>
                  <a:pt x="6572" y="7673"/>
                </a:lnTo>
                <a:cubicBezTo>
                  <a:pt x="6572" y="7906"/>
                  <a:pt x="6739" y="8073"/>
                  <a:pt x="6972" y="8073"/>
                </a:cubicBezTo>
                <a:lnTo>
                  <a:pt x="10975" y="8073"/>
                </a:lnTo>
                <a:cubicBezTo>
                  <a:pt x="11209" y="8073"/>
                  <a:pt x="11409" y="7906"/>
                  <a:pt x="11409" y="7673"/>
                </a:cubicBezTo>
                <a:lnTo>
                  <a:pt x="11409" y="4004"/>
                </a:lnTo>
                <a:cubicBezTo>
                  <a:pt x="11409" y="3770"/>
                  <a:pt x="11209" y="3570"/>
                  <a:pt x="10975" y="3570"/>
                </a:cubicBezTo>
                <a:close/>
                <a:moveTo>
                  <a:pt x="13544" y="3570"/>
                </a:moveTo>
                <a:cubicBezTo>
                  <a:pt x="13310" y="3570"/>
                  <a:pt x="13110" y="3770"/>
                  <a:pt x="13110" y="4004"/>
                </a:cubicBezTo>
                <a:lnTo>
                  <a:pt x="13110" y="7673"/>
                </a:lnTo>
                <a:cubicBezTo>
                  <a:pt x="13110" y="7906"/>
                  <a:pt x="13310" y="8073"/>
                  <a:pt x="13544" y="8073"/>
                </a:cubicBezTo>
                <a:lnTo>
                  <a:pt x="17547" y="8073"/>
                </a:lnTo>
                <a:cubicBezTo>
                  <a:pt x="17780" y="8073"/>
                  <a:pt x="17947" y="7906"/>
                  <a:pt x="17947" y="7673"/>
                </a:cubicBezTo>
                <a:lnTo>
                  <a:pt x="17947" y="4004"/>
                </a:lnTo>
                <a:cubicBezTo>
                  <a:pt x="17947" y="3770"/>
                  <a:pt x="17780" y="3570"/>
                  <a:pt x="17547" y="3570"/>
                </a:cubicBezTo>
                <a:close/>
                <a:moveTo>
                  <a:pt x="20082" y="3570"/>
                </a:moveTo>
                <a:cubicBezTo>
                  <a:pt x="19882" y="3570"/>
                  <a:pt x="19681" y="3770"/>
                  <a:pt x="19681" y="4004"/>
                </a:cubicBezTo>
                <a:lnTo>
                  <a:pt x="19681" y="7673"/>
                </a:lnTo>
                <a:cubicBezTo>
                  <a:pt x="19681" y="7906"/>
                  <a:pt x="19882" y="8073"/>
                  <a:pt x="20082" y="8073"/>
                </a:cubicBezTo>
                <a:lnTo>
                  <a:pt x="24085" y="8073"/>
                </a:lnTo>
                <a:cubicBezTo>
                  <a:pt x="24318" y="8073"/>
                  <a:pt x="24518" y="7906"/>
                  <a:pt x="24518" y="7673"/>
                </a:cubicBezTo>
                <a:lnTo>
                  <a:pt x="24518" y="4004"/>
                </a:lnTo>
                <a:cubicBezTo>
                  <a:pt x="24518" y="3770"/>
                  <a:pt x="24318" y="3570"/>
                  <a:pt x="24085" y="3570"/>
                </a:cubicBezTo>
                <a:close/>
                <a:moveTo>
                  <a:pt x="26653" y="3570"/>
                </a:moveTo>
                <a:cubicBezTo>
                  <a:pt x="26420" y="3570"/>
                  <a:pt x="26253" y="3770"/>
                  <a:pt x="26253" y="4004"/>
                </a:cubicBezTo>
                <a:lnTo>
                  <a:pt x="26253" y="7673"/>
                </a:lnTo>
                <a:cubicBezTo>
                  <a:pt x="26253" y="7906"/>
                  <a:pt x="26420" y="8073"/>
                  <a:pt x="26653" y="8073"/>
                </a:cubicBezTo>
                <a:lnTo>
                  <a:pt x="30656" y="8073"/>
                </a:lnTo>
                <a:cubicBezTo>
                  <a:pt x="30889" y="8073"/>
                  <a:pt x="31056" y="7906"/>
                  <a:pt x="31056" y="7673"/>
                </a:cubicBezTo>
                <a:lnTo>
                  <a:pt x="31056" y="4004"/>
                </a:lnTo>
                <a:cubicBezTo>
                  <a:pt x="31056" y="3770"/>
                  <a:pt x="30889" y="3570"/>
                  <a:pt x="30656" y="3570"/>
                </a:cubicBezTo>
                <a:close/>
                <a:moveTo>
                  <a:pt x="33224" y="3570"/>
                </a:moveTo>
                <a:cubicBezTo>
                  <a:pt x="32991" y="3570"/>
                  <a:pt x="32791" y="3770"/>
                  <a:pt x="32791" y="4004"/>
                </a:cubicBezTo>
                <a:lnTo>
                  <a:pt x="32791" y="7673"/>
                </a:lnTo>
                <a:cubicBezTo>
                  <a:pt x="32791" y="7906"/>
                  <a:pt x="32991" y="8073"/>
                  <a:pt x="33224" y="8073"/>
                </a:cubicBezTo>
                <a:lnTo>
                  <a:pt x="37194" y="8073"/>
                </a:lnTo>
                <a:cubicBezTo>
                  <a:pt x="37427" y="8073"/>
                  <a:pt x="37628" y="7906"/>
                  <a:pt x="37628" y="7673"/>
                </a:cubicBezTo>
                <a:lnTo>
                  <a:pt x="37628" y="4004"/>
                </a:lnTo>
                <a:cubicBezTo>
                  <a:pt x="37628" y="3770"/>
                  <a:pt x="37427" y="3570"/>
                  <a:pt x="37194" y="3570"/>
                </a:cubicBezTo>
                <a:close/>
                <a:moveTo>
                  <a:pt x="39762" y="3570"/>
                </a:moveTo>
                <a:cubicBezTo>
                  <a:pt x="39529" y="3570"/>
                  <a:pt x="39329" y="3770"/>
                  <a:pt x="39329" y="4004"/>
                </a:cubicBezTo>
                <a:lnTo>
                  <a:pt x="39329" y="7673"/>
                </a:lnTo>
                <a:cubicBezTo>
                  <a:pt x="39362" y="7906"/>
                  <a:pt x="39529" y="8073"/>
                  <a:pt x="39762" y="8073"/>
                </a:cubicBezTo>
                <a:lnTo>
                  <a:pt x="43765" y="8073"/>
                </a:lnTo>
                <a:cubicBezTo>
                  <a:pt x="43999" y="8073"/>
                  <a:pt x="44166" y="7906"/>
                  <a:pt x="44166" y="7673"/>
                </a:cubicBezTo>
                <a:lnTo>
                  <a:pt x="44166" y="4004"/>
                </a:lnTo>
                <a:cubicBezTo>
                  <a:pt x="44166" y="3770"/>
                  <a:pt x="43999" y="3570"/>
                  <a:pt x="43765" y="3570"/>
                </a:cubicBezTo>
                <a:close/>
                <a:moveTo>
                  <a:pt x="46334" y="3570"/>
                </a:moveTo>
                <a:cubicBezTo>
                  <a:pt x="46100" y="3570"/>
                  <a:pt x="45900" y="3770"/>
                  <a:pt x="45900" y="4004"/>
                </a:cubicBezTo>
                <a:lnTo>
                  <a:pt x="45900" y="7673"/>
                </a:lnTo>
                <a:cubicBezTo>
                  <a:pt x="45900" y="7906"/>
                  <a:pt x="46100" y="8073"/>
                  <a:pt x="46334" y="8073"/>
                </a:cubicBezTo>
                <a:lnTo>
                  <a:pt x="50337" y="8073"/>
                </a:lnTo>
                <a:cubicBezTo>
                  <a:pt x="50537" y="8073"/>
                  <a:pt x="50737" y="7906"/>
                  <a:pt x="50737" y="7673"/>
                </a:cubicBezTo>
                <a:lnTo>
                  <a:pt x="50737" y="4004"/>
                </a:lnTo>
                <a:cubicBezTo>
                  <a:pt x="50737" y="3770"/>
                  <a:pt x="50537" y="3570"/>
                  <a:pt x="50337" y="3570"/>
                </a:cubicBezTo>
                <a:close/>
                <a:moveTo>
                  <a:pt x="52872" y="3570"/>
                </a:moveTo>
                <a:cubicBezTo>
                  <a:pt x="52638" y="3570"/>
                  <a:pt x="52471" y="3770"/>
                  <a:pt x="52471" y="4004"/>
                </a:cubicBezTo>
                <a:lnTo>
                  <a:pt x="52471" y="7673"/>
                </a:lnTo>
                <a:cubicBezTo>
                  <a:pt x="52471" y="7906"/>
                  <a:pt x="52638" y="8073"/>
                  <a:pt x="52872" y="8073"/>
                </a:cubicBezTo>
                <a:lnTo>
                  <a:pt x="56875" y="8073"/>
                </a:lnTo>
                <a:cubicBezTo>
                  <a:pt x="57108" y="8073"/>
                  <a:pt x="57308" y="7906"/>
                  <a:pt x="57308" y="7673"/>
                </a:cubicBezTo>
                <a:lnTo>
                  <a:pt x="57308" y="4004"/>
                </a:lnTo>
                <a:cubicBezTo>
                  <a:pt x="57308" y="3770"/>
                  <a:pt x="57108" y="3570"/>
                  <a:pt x="56875" y="3570"/>
                </a:cubicBezTo>
                <a:close/>
                <a:moveTo>
                  <a:pt x="59443" y="3570"/>
                </a:moveTo>
                <a:cubicBezTo>
                  <a:pt x="59210" y="3570"/>
                  <a:pt x="59009" y="3770"/>
                  <a:pt x="59009" y="4004"/>
                </a:cubicBezTo>
                <a:lnTo>
                  <a:pt x="59009" y="7673"/>
                </a:lnTo>
                <a:cubicBezTo>
                  <a:pt x="59009" y="7906"/>
                  <a:pt x="59210" y="8073"/>
                  <a:pt x="59443" y="8073"/>
                </a:cubicBezTo>
                <a:lnTo>
                  <a:pt x="63446" y="8073"/>
                </a:lnTo>
                <a:cubicBezTo>
                  <a:pt x="63646" y="8073"/>
                  <a:pt x="63846" y="7906"/>
                  <a:pt x="63846" y="7673"/>
                </a:cubicBezTo>
                <a:lnTo>
                  <a:pt x="63846" y="4004"/>
                </a:lnTo>
                <a:cubicBezTo>
                  <a:pt x="63846" y="3770"/>
                  <a:pt x="63646" y="3570"/>
                  <a:pt x="63446" y="3570"/>
                </a:cubicBezTo>
                <a:close/>
                <a:moveTo>
                  <a:pt x="65981" y="3570"/>
                </a:moveTo>
                <a:cubicBezTo>
                  <a:pt x="65748" y="3570"/>
                  <a:pt x="65581" y="3770"/>
                  <a:pt x="65581" y="4004"/>
                </a:cubicBezTo>
                <a:lnTo>
                  <a:pt x="65581" y="7673"/>
                </a:lnTo>
                <a:cubicBezTo>
                  <a:pt x="65581" y="7906"/>
                  <a:pt x="65748" y="8073"/>
                  <a:pt x="65981" y="8073"/>
                </a:cubicBezTo>
                <a:lnTo>
                  <a:pt x="76555" y="8073"/>
                </a:lnTo>
                <a:cubicBezTo>
                  <a:pt x="76789" y="8073"/>
                  <a:pt x="76956" y="7906"/>
                  <a:pt x="76956" y="7673"/>
                </a:cubicBezTo>
                <a:lnTo>
                  <a:pt x="76956" y="4004"/>
                </a:lnTo>
                <a:cubicBezTo>
                  <a:pt x="76956" y="3770"/>
                  <a:pt x="76789" y="3570"/>
                  <a:pt x="76555" y="3570"/>
                </a:cubicBezTo>
                <a:close/>
                <a:moveTo>
                  <a:pt x="434" y="9041"/>
                </a:moveTo>
                <a:cubicBezTo>
                  <a:pt x="201" y="9041"/>
                  <a:pt x="1" y="9207"/>
                  <a:pt x="1" y="9441"/>
                </a:cubicBezTo>
                <a:lnTo>
                  <a:pt x="1" y="13110"/>
                </a:lnTo>
                <a:cubicBezTo>
                  <a:pt x="1" y="13344"/>
                  <a:pt x="201" y="13544"/>
                  <a:pt x="434" y="13544"/>
                </a:cubicBezTo>
                <a:lnTo>
                  <a:pt x="10975" y="13544"/>
                </a:lnTo>
                <a:cubicBezTo>
                  <a:pt x="11209" y="13544"/>
                  <a:pt x="11409" y="13344"/>
                  <a:pt x="11409" y="13110"/>
                </a:cubicBezTo>
                <a:lnTo>
                  <a:pt x="11409" y="9441"/>
                </a:lnTo>
                <a:cubicBezTo>
                  <a:pt x="11409" y="9207"/>
                  <a:pt x="11209" y="9041"/>
                  <a:pt x="10975" y="9041"/>
                </a:cubicBezTo>
                <a:close/>
                <a:moveTo>
                  <a:pt x="13544" y="9041"/>
                </a:moveTo>
                <a:cubicBezTo>
                  <a:pt x="13310" y="9041"/>
                  <a:pt x="13110" y="9207"/>
                  <a:pt x="13110" y="9441"/>
                </a:cubicBezTo>
                <a:lnTo>
                  <a:pt x="13110" y="13110"/>
                </a:lnTo>
                <a:cubicBezTo>
                  <a:pt x="13110" y="13344"/>
                  <a:pt x="13310" y="13544"/>
                  <a:pt x="13544" y="13544"/>
                </a:cubicBezTo>
                <a:lnTo>
                  <a:pt x="17547" y="13544"/>
                </a:lnTo>
                <a:cubicBezTo>
                  <a:pt x="17780" y="13544"/>
                  <a:pt x="17947" y="13344"/>
                  <a:pt x="17947" y="13110"/>
                </a:cubicBezTo>
                <a:lnTo>
                  <a:pt x="17947" y="9441"/>
                </a:lnTo>
                <a:cubicBezTo>
                  <a:pt x="17947" y="9207"/>
                  <a:pt x="17780" y="9041"/>
                  <a:pt x="17547" y="9041"/>
                </a:cubicBezTo>
                <a:close/>
                <a:moveTo>
                  <a:pt x="20082" y="9041"/>
                </a:moveTo>
                <a:cubicBezTo>
                  <a:pt x="19882" y="9041"/>
                  <a:pt x="19681" y="9207"/>
                  <a:pt x="19681" y="9441"/>
                </a:cubicBezTo>
                <a:lnTo>
                  <a:pt x="19681" y="13110"/>
                </a:lnTo>
                <a:cubicBezTo>
                  <a:pt x="19681" y="13344"/>
                  <a:pt x="19882" y="13544"/>
                  <a:pt x="20082" y="13544"/>
                </a:cubicBezTo>
                <a:lnTo>
                  <a:pt x="24085" y="13544"/>
                </a:lnTo>
                <a:cubicBezTo>
                  <a:pt x="24318" y="13544"/>
                  <a:pt x="24518" y="13344"/>
                  <a:pt x="24518" y="13110"/>
                </a:cubicBezTo>
                <a:lnTo>
                  <a:pt x="24518" y="9441"/>
                </a:lnTo>
                <a:cubicBezTo>
                  <a:pt x="24518" y="9207"/>
                  <a:pt x="24318" y="9041"/>
                  <a:pt x="24085" y="9041"/>
                </a:cubicBezTo>
                <a:close/>
                <a:moveTo>
                  <a:pt x="26653" y="9041"/>
                </a:moveTo>
                <a:cubicBezTo>
                  <a:pt x="26420" y="9041"/>
                  <a:pt x="26253" y="9207"/>
                  <a:pt x="26253" y="9441"/>
                </a:cubicBezTo>
                <a:lnTo>
                  <a:pt x="26253" y="13110"/>
                </a:lnTo>
                <a:cubicBezTo>
                  <a:pt x="26253" y="13344"/>
                  <a:pt x="26420" y="13544"/>
                  <a:pt x="26653" y="13544"/>
                </a:cubicBezTo>
                <a:lnTo>
                  <a:pt x="30656" y="13544"/>
                </a:lnTo>
                <a:cubicBezTo>
                  <a:pt x="30889" y="13544"/>
                  <a:pt x="31056" y="13344"/>
                  <a:pt x="31056" y="13110"/>
                </a:cubicBezTo>
                <a:lnTo>
                  <a:pt x="31056" y="9441"/>
                </a:lnTo>
                <a:cubicBezTo>
                  <a:pt x="31056" y="9207"/>
                  <a:pt x="30889" y="9041"/>
                  <a:pt x="30656" y="9041"/>
                </a:cubicBezTo>
                <a:close/>
                <a:moveTo>
                  <a:pt x="33224" y="9041"/>
                </a:moveTo>
                <a:cubicBezTo>
                  <a:pt x="32991" y="9041"/>
                  <a:pt x="32791" y="9207"/>
                  <a:pt x="32791" y="9441"/>
                </a:cubicBezTo>
                <a:lnTo>
                  <a:pt x="32791" y="13110"/>
                </a:lnTo>
                <a:cubicBezTo>
                  <a:pt x="32791" y="13344"/>
                  <a:pt x="32991" y="13544"/>
                  <a:pt x="33224" y="13544"/>
                </a:cubicBezTo>
                <a:lnTo>
                  <a:pt x="37194" y="13544"/>
                </a:lnTo>
                <a:cubicBezTo>
                  <a:pt x="37427" y="13544"/>
                  <a:pt x="37628" y="13344"/>
                  <a:pt x="37628" y="13110"/>
                </a:cubicBezTo>
                <a:lnTo>
                  <a:pt x="37628" y="9441"/>
                </a:lnTo>
                <a:cubicBezTo>
                  <a:pt x="37628" y="9207"/>
                  <a:pt x="37427" y="9041"/>
                  <a:pt x="37194" y="9041"/>
                </a:cubicBezTo>
                <a:close/>
                <a:moveTo>
                  <a:pt x="39762" y="9041"/>
                </a:moveTo>
                <a:cubicBezTo>
                  <a:pt x="39529" y="9041"/>
                  <a:pt x="39329" y="9207"/>
                  <a:pt x="39329" y="9441"/>
                </a:cubicBezTo>
                <a:lnTo>
                  <a:pt x="39329" y="13110"/>
                </a:lnTo>
                <a:cubicBezTo>
                  <a:pt x="39362" y="13344"/>
                  <a:pt x="39529" y="13544"/>
                  <a:pt x="39762" y="13544"/>
                </a:cubicBezTo>
                <a:lnTo>
                  <a:pt x="43765" y="13544"/>
                </a:lnTo>
                <a:cubicBezTo>
                  <a:pt x="43999" y="13544"/>
                  <a:pt x="44166" y="13344"/>
                  <a:pt x="44166" y="13110"/>
                </a:cubicBezTo>
                <a:lnTo>
                  <a:pt x="44166" y="9441"/>
                </a:lnTo>
                <a:cubicBezTo>
                  <a:pt x="44166" y="9207"/>
                  <a:pt x="43999" y="9041"/>
                  <a:pt x="43765" y="9041"/>
                </a:cubicBezTo>
                <a:close/>
                <a:moveTo>
                  <a:pt x="46334" y="9041"/>
                </a:moveTo>
                <a:cubicBezTo>
                  <a:pt x="46100" y="9041"/>
                  <a:pt x="45900" y="9207"/>
                  <a:pt x="45900" y="9441"/>
                </a:cubicBezTo>
                <a:lnTo>
                  <a:pt x="45900" y="13110"/>
                </a:lnTo>
                <a:cubicBezTo>
                  <a:pt x="45900" y="13344"/>
                  <a:pt x="46100" y="13544"/>
                  <a:pt x="46334" y="13544"/>
                </a:cubicBezTo>
                <a:lnTo>
                  <a:pt x="50337" y="13544"/>
                </a:lnTo>
                <a:cubicBezTo>
                  <a:pt x="50537" y="13544"/>
                  <a:pt x="50737" y="13344"/>
                  <a:pt x="50737" y="13110"/>
                </a:cubicBezTo>
                <a:lnTo>
                  <a:pt x="50737" y="9441"/>
                </a:lnTo>
                <a:cubicBezTo>
                  <a:pt x="50737" y="9207"/>
                  <a:pt x="50537" y="9041"/>
                  <a:pt x="50337" y="9041"/>
                </a:cubicBezTo>
                <a:close/>
                <a:moveTo>
                  <a:pt x="52872" y="9041"/>
                </a:moveTo>
                <a:cubicBezTo>
                  <a:pt x="52638" y="9041"/>
                  <a:pt x="52471" y="9207"/>
                  <a:pt x="52471" y="9441"/>
                </a:cubicBezTo>
                <a:lnTo>
                  <a:pt x="52471" y="13110"/>
                </a:lnTo>
                <a:cubicBezTo>
                  <a:pt x="52471" y="13344"/>
                  <a:pt x="52638" y="13544"/>
                  <a:pt x="52872" y="13544"/>
                </a:cubicBezTo>
                <a:lnTo>
                  <a:pt x="56875" y="13544"/>
                </a:lnTo>
                <a:cubicBezTo>
                  <a:pt x="57108" y="13544"/>
                  <a:pt x="57308" y="13344"/>
                  <a:pt x="57308" y="13110"/>
                </a:cubicBezTo>
                <a:lnTo>
                  <a:pt x="57308" y="9441"/>
                </a:lnTo>
                <a:cubicBezTo>
                  <a:pt x="57308" y="9207"/>
                  <a:pt x="57108" y="9041"/>
                  <a:pt x="56875" y="9041"/>
                </a:cubicBezTo>
                <a:close/>
                <a:moveTo>
                  <a:pt x="59443" y="9041"/>
                </a:moveTo>
                <a:cubicBezTo>
                  <a:pt x="59210" y="9041"/>
                  <a:pt x="59009" y="9207"/>
                  <a:pt x="59009" y="9441"/>
                </a:cubicBezTo>
                <a:lnTo>
                  <a:pt x="59009" y="13110"/>
                </a:lnTo>
                <a:cubicBezTo>
                  <a:pt x="59009" y="13344"/>
                  <a:pt x="59210" y="13544"/>
                  <a:pt x="59443" y="13544"/>
                </a:cubicBezTo>
                <a:lnTo>
                  <a:pt x="63446" y="13544"/>
                </a:lnTo>
                <a:cubicBezTo>
                  <a:pt x="63646" y="13544"/>
                  <a:pt x="63846" y="13344"/>
                  <a:pt x="63846" y="13110"/>
                </a:cubicBezTo>
                <a:lnTo>
                  <a:pt x="63846" y="9441"/>
                </a:lnTo>
                <a:cubicBezTo>
                  <a:pt x="63846" y="9207"/>
                  <a:pt x="63646" y="9041"/>
                  <a:pt x="63446" y="9041"/>
                </a:cubicBezTo>
                <a:close/>
                <a:moveTo>
                  <a:pt x="434" y="14978"/>
                </a:moveTo>
                <a:cubicBezTo>
                  <a:pt x="201" y="14978"/>
                  <a:pt x="1" y="15145"/>
                  <a:pt x="1" y="15378"/>
                </a:cubicBezTo>
                <a:lnTo>
                  <a:pt x="1" y="19048"/>
                </a:lnTo>
                <a:cubicBezTo>
                  <a:pt x="1" y="19281"/>
                  <a:pt x="201" y="19481"/>
                  <a:pt x="434" y="19481"/>
                </a:cubicBezTo>
                <a:lnTo>
                  <a:pt x="4437" y="19481"/>
                </a:lnTo>
                <a:cubicBezTo>
                  <a:pt x="4671" y="19481"/>
                  <a:pt x="4837" y="19281"/>
                  <a:pt x="4837" y="19048"/>
                </a:cubicBezTo>
                <a:lnTo>
                  <a:pt x="4837" y="15378"/>
                </a:lnTo>
                <a:cubicBezTo>
                  <a:pt x="4837" y="15145"/>
                  <a:pt x="4671" y="14978"/>
                  <a:pt x="4437" y="14978"/>
                </a:cubicBezTo>
                <a:close/>
                <a:moveTo>
                  <a:pt x="6972" y="14978"/>
                </a:moveTo>
                <a:cubicBezTo>
                  <a:pt x="6739" y="14978"/>
                  <a:pt x="6572" y="15145"/>
                  <a:pt x="6572" y="15378"/>
                </a:cubicBezTo>
                <a:lnTo>
                  <a:pt x="6572" y="19048"/>
                </a:lnTo>
                <a:cubicBezTo>
                  <a:pt x="6572" y="19281"/>
                  <a:pt x="6739" y="19481"/>
                  <a:pt x="6972" y="19481"/>
                </a:cubicBezTo>
                <a:lnTo>
                  <a:pt x="10975" y="19481"/>
                </a:lnTo>
                <a:cubicBezTo>
                  <a:pt x="11209" y="19481"/>
                  <a:pt x="11409" y="19281"/>
                  <a:pt x="11409" y="19048"/>
                </a:cubicBezTo>
                <a:lnTo>
                  <a:pt x="11409" y="15378"/>
                </a:lnTo>
                <a:cubicBezTo>
                  <a:pt x="11409" y="15145"/>
                  <a:pt x="11209" y="14978"/>
                  <a:pt x="10975" y="14978"/>
                </a:cubicBezTo>
                <a:close/>
                <a:moveTo>
                  <a:pt x="13544" y="14978"/>
                </a:moveTo>
                <a:cubicBezTo>
                  <a:pt x="13310" y="14978"/>
                  <a:pt x="13110" y="15145"/>
                  <a:pt x="13110" y="15378"/>
                </a:cubicBezTo>
                <a:lnTo>
                  <a:pt x="13110" y="19048"/>
                </a:lnTo>
                <a:cubicBezTo>
                  <a:pt x="13110" y="19281"/>
                  <a:pt x="13310" y="19481"/>
                  <a:pt x="13544" y="19481"/>
                </a:cubicBezTo>
                <a:lnTo>
                  <a:pt x="17547" y="19481"/>
                </a:lnTo>
                <a:cubicBezTo>
                  <a:pt x="17780" y="19481"/>
                  <a:pt x="17947" y="19281"/>
                  <a:pt x="17947" y="19048"/>
                </a:cubicBezTo>
                <a:lnTo>
                  <a:pt x="17947" y="15378"/>
                </a:lnTo>
                <a:cubicBezTo>
                  <a:pt x="17947" y="15145"/>
                  <a:pt x="17780" y="14978"/>
                  <a:pt x="17547" y="14978"/>
                </a:cubicBezTo>
                <a:close/>
                <a:moveTo>
                  <a:pt x="20082" y="14978"/>
                </a:moveTo>
                <a:cubicBezTo>
                  <a:pt x="19882" y="14978"/>
                  <a:pt x="19681" y="15145"/>
                  <a:pt x="19681" y="15378"/>
                </a:cubicBezTo>
                <a:lnTo>
                  <a:pt x="19681" y="19048"/>
                </a:lnTo>
                <a:cubicBezTo>
                  <a:pt x="19681" y="19281"/>
                  <a:pt x="19882" y="19481"/>
                  <a:pt x="20082" y="19481"/>
                </a:cubicBezTo>
                <a:lnTo>
                  <a:pt x="24085" y="19481"/>
                </a:lnTo>
                <a:cubicBezTo>
                  <a:pt x="24318" y="19481"/>
                  <a:pt x="24518" y="19281"/>
                  <a:pt x="24518" y="19048"/>
                </a:cubicBezTo>
                <a:lnTo>
                  <a:pt x="24518" y="15378"/>
                </a:lnTo>
                <a:cubicBezTo>
                  <a:pt x="24518" y="15145"/>
                  <a:pt x="24318" y="14978"/>
                  <a:pt x="24085" y="14978"/>
                </a:cubicBezTo>
                <a:close/>
                <a:moveTo>
                  <a:pt x="26653" y="14978"/>
                </a:moveTo>
                <a:cubicBezTo>
                  <a:pt x="26420" y="14978"/>
                  <a:pt x="26253" y="15145"/>
                  <a:pt x="26253" y="15378"/>
                </a:cubicBezTo>
                <a:lnTo>
                  <a:pt x="26253" y="19048"/>
                </a:lnTo>
                <a:cubicBezTo>
                  <a:pt x="26253" y="19281"/>
                  <a:pt x="26420" y="19481"/>
                  <a:pt x="26653" y="19481"/>
                </a:cubicBezTo>
                <a:lnTo>
                  <a:pt x="30656" y="19481"/>
                </a:lnTo>
                <a:cubicBezTo>
                  <a:pt x="30889" y="19481"/>
                  <a:pt x="31056" y="19281"/>
                  <a:pt x="31056" y="19048"/>
                </a:cubicBezTo>
                <a:lnTo>
                  <a:pt x="31056" y="15378"/>
                </a:lnTo>
                <a:cubicBezTo>
                  <a:pt x="31056" y="15145"/>
                  <a:pt x="30889" y="14978"/>
                  <a:pt x="30656" y="14978"/>
                </a:cubicBezTo>
                <a:close/>
                <a:moveTo>
                  <a:pt x="33224" y="14978"/>
                </a:moveTo>
                <a:cubicBezTo>
                  <a:pt x="32991" y="14978"/>
                  <a:pt x="32791" y="15145"/>
                  <a:pt x="32791" y="15378"/>
                </a:cubicBezTo>
                <a:lnTo>
                  <a:pt x="32791" y="19048"/>
                </a:lnTo>
                <a:cubicBezTo>
                  <a:pt x="32791" y="19281"/>
                  <a:pt x="32991" y="19481"/>
                  <a:pt x="33224" y="19481"/>
                </a:cubicBezTo>
                <a:lnTo>
                  <a:pt x="37194" y="19481"/>
                </a:lnTo>
                <a:cubicBezTo>
                  <a:pt x="37427" y="19481"/>
                  <a:pt x="37628" y="19281"/>
                  <a:pt x="37628" y="19048"/>
                </a:cubicBezTo>
                <a:lnTo>
                  <a:pt x="37628" y="15378"/>
                </a:lnTo>
                <a:cubicBezTo>
                  <a:pt x="37628" y="15145"/>
                  <a:pt x="37427" y="14978"/>
                  <a:pt x="37194" y="14978"/>
                </a:cubicBezTo>
                <a:close/>
                <a:moveTo>
                  <a:pt x="39762" y="14978"/>
                </a:moveTo>
                <a:cubicBezTo>
                  <a:pt x="39529" y="14978"/>
                  <a:pt x="39329" y="15145"/>
                  <a:pt x="39329" y="15378"/>
                </a:cubicBezTo>
                <a:lnTo>
                  <a:pt x="39329" y="19048"/>
                </a:lnTo>
                <a:cubicBezTo>
                  <a:pt x="39362" y="19281"/>
                  <a:pt x="39529" y="19481"/>
                  <a:pt x="39762" y="19481"/>
                </a:cubicBezTo>
                <a:lnTo>
                  <a:pt x="43765" y="19481"/>
                </a:lnTo>
                <a:cubicBezTo>
                  <a:pt x="43999" y="19481"/>
                  <a:pt x="44166" y="19281"/>
                  <a:pt x="44166" y="19048"/>
                </a:cubicBezTo>
                <a:lnTo>
                  <a:pt x="44166" y="15378"/>
                </a:lnTo>
                <a:cubicBezTo>
                  <a:pt x="44166" y="15145"/>
                  <a:pt x="43999" y="14978"/>
                  <a:pt x="43765" y="14978"/>
                </a:cubicBezTo>
                <a:close/>
                <a:moveTo>
                  <a:pt x="46334" y="14978"/>
                </a:moveTo>
                <a:cubicBezTo>
                  <a:pt x="46100" y="14978"/>
                  <a:pt x="45900" y="15145"/>
                  <a:pt x="45900" y="15378"/>
                </a:cubicBezTo>
                <a:lnTo>
                  <a:pt x="45900" y="19048"/>
                </a:lnTo>
                <a:cubicBezTo>
                  <a:pt x="45900" y="19281"/>
                  <a:pt x="46100" y="19481"/>
                  <a:pt x="46334" y="19481"/>
                </a:cubicBezTo>
                <a:lnTo>
                  <a:pt x="50337" y="19481"/>
                </a:lnTo>
                <a:cubicBezTo>
                  <a:pt x="50537" y="19481"/>
                  <a:pt x="50737" y="19281"/>
                  <a:pt x="50737" y="19048"/>
                </a:cubicBezTo>
                <a:lnTo>
                  <a:pt x="50737" y="15378"/>
                </a:lnTo>
                <a:cubicBezTo>
                  <a:pt x="50737" y="15145"/>
                  <a:pt x="50537" y="14978"/>
                  <a:pt x="50337" y="14978"/>
                </a:cubicBezTo>
                <a:close/>
                <a:moveTo>
                  <a:pt x="52872" y="14978"/>
                </a:moveTo>
                <a:cubicBezTo>
                  <a:pt x="52638" y="14978"/>
                  <a:pt x="52471" y="15145"/>
                  <a:pt x="52471" y="15378"/>
                </a:cubicBezTo>
                <a:lnTo>
                  <a:pt x="52471" y="19048"/>
                </a:lnTo>
                <a:cubicBezTo>
                  <a:pt x="52471" y="19281"/>
                  <a:pt x="52638" y="19481"/>
                  <a:pt x="52872" y="19481"/>
                </a:cubicBezTo>
                <a:lnTo>
                  <a:pt x="56875" y="19481"/>
                </a:lnTo>
                <a:cubicBezTo>
                  <a:pt x="57108" y="19481"/>
                  <a:pt x="57308" y="19281"/>
                  <a:pt x="57308" y="19048"/>
                </a:cubicBezTo>
                <a:lnTo>
                  <a:pt x="57308" y="15378"/>
                </a:lnTo>
                <a:cubicBezTo>
                  <a:pt x="57308" y="15145"/>
                  <a:pt x="57108" y="14978"/>
                  <a:pt x="56875" y="14978"/>
                </a:cubicBezTo>
                <a:close/>
                <a:moveTo>
                  <a:pt x="59443" y="14978"/>
                </a:moveTo>
                <a:cubicBezTo>
                  <a:pt x="59210" y="14978"/>
                  <a:pt x="59009" y="15145"/>
                  <a:pt x="59009" y="15378"/>
                </a:cubicBezTo>
                <a:lnTo>
                  <a:pt x="59009" y="19048"/>
                </a:lnTo>
                <a:cubicBezTo>
                  <a:pt x="59009" y="19281"/>
                  <a:pt x="59210" y="19481"/>
                  <a:pt x="59443" y="19481"/>
                </a:cubicBezTo>
                <a:lnTo>
                  <a:pt x="63446" y="19481"/>
                </a:lnTo>
                <a:cubicBezTo>
                  <a:pt x="63646" y="19481"/>
                  <a:pt x="63846" y="19281"/>
                  <a:pt x="63846" y="19048"/>
                </a:cubicBezTo>
                <a:lnTo>
                  <a:pt x="63846" y="15378"/>
                </a:lnTo>
                <a:cubicBezTo>
                  <a:pt x="63846" y="15145"/>
                  <a:pt x="63646" y="14978"/>
                  <a:pt x="63446" y="14978"/>
                </a:cubicBezTo>
                <a:close/>
                <a:moveTo>
                  <a:pt x="65981" y="14978"/>
                </a:moveTo>
                <a:cubicBezTo>
                  <a:pt x="65748" y="14978"/>
                  <a:pt x="65581" y="15145"/>
                  <a:pt x="65581" y="15378"/>
                </a:cubicBezTo>
                <a:lnTo>
                  <a:pt x="65581" y="19048"/>
                </a:lnTo>
                <a:cubicBezTo>
                  <a:pt x="65581" y="19281"/>
                  <a:pt x="65748" y="19481"/>
                  <a:pt x="65981" y="19481"/>
                </a:cubicBezTo>
                <a:lnTo>
                  <a:pt x="69984" y="19481"/>
                </a:lnTo>
                <a:cubicBezTo>
                  <a:pt x="70217" y="19481"/>
                  <a:pt x="70418" y="19281"/>
                  <a:pt x="70418" y="19048"/>
                </a:cubicBezTo>
                <a:lnTo>
                  <a:pt x="70418" y="15378"/>
                </a:lnTo>
                <a:cubicBezTo>
                  <a:pt x="70418" y="15145"/>
                  <a:pt x="70217" y="14978"/>
                  <a:pt x="69984" y="14978"/>
                </a:cubicBezTo>
                <a:close/>
                <a:moveTo>
                  <a:pt x="65981" y="9041"/>
                </a:moveTo>
                <a:cubicBezTo>
                  <a:pt x="65748" y="9041"/>
                  <a:pt x="65581" y="9207"/>
                  <a:pt x="65581" y="9441"/>
                </a:cubicBezTo>
                <a:lnTo>
                  <a:pt x="65581" y="13110"/>
                </a:lnTo>
                <a:cubicBezTo>
                  <a:pt x="65581" y="13344"/>
                  <a:pt x="65748" y="13544"/>
                  <a:pt x="65981" y="13544"/>
                </a:cubicBezTo>
                <a:lnTo>
                  <a:pt x="71719" y="13544"/>
                </a:lnTo>
                <a:cubicBezTo>
                  <a:pt x="71952" y="13544"/>
                  <a:pt x="72119" y="13744"/>
                  <a:pt x="72119" y="13944"/>
                </a:cubicBezTo>
                <a:lnTo>
                  <a:pt x="72119" y="19048"/>
                </a:lnTo>
                <a:cubicBezTo>
                  <a:pt x="72119" y="19281"/>
                  <a:pt x="72319" y="19481"/>
                  <a:pt x="72552" y="19481"/>
                </a:cubicBezTo>
                <a:lnTo>
                  <a:pt x="76555" y="19481"/>
                </a:lnTo>
                <a:cubicBezTo>
                  <a:pt x="76789" y="19481"/>
                  <a:pt x="76956" y="19281"/>
                  <a:pt x="76956" y="19048"/>
                </a:cubicBezTo>
                <a:lnTo>
                  <a:pt x="76956" y="9441"/>
                </a:lnTo>
                <a:cubicBezTo>
                  <a:pt x="76956" y="9207"/>
                  <a:pt x="76789" y="9041"/>
                  <a:pt x="76555" y="9041"/>
                </a:cubicBezTo>
                <a:close/>
                <a:moveTo>
                  <a:pt x="434" y="20916"/>
                </a:moveTo>
                <a:cubicBezTo>
                  <a:pt x="201" y="20916"/>
                  <a:pt x="1" y="21083"/>
                  <a:pt x="1" y="21316"/>
                </a:cubicBezTo>
                <a:lnTo>
                  <a:pt x="1" y="24985"/>
                </a:lnTo>
                <a:cubicBezTo>
                  <a:pt x="1" y="25219"/>
                  <a:pt x="201" y="25419"/>
                  <a:pt x="434" y="25419"/>
                </a:cubicBezTo>
                <a:lnTo>
                  <a:pt x="4437" y="25419"/>
                </a:lnTo>
                <a:cubicBezTo>
                  <a:pt x="4671" y="25419"/>
                  <a:pt x="4837" y="25219"/>
                  <a:pt x="4837" y="24985"/>
                </a:cubicBezTo>
                <a:lnTo>
                  <a:pt x="4837" y="21316"/>
                </a:lnTo>
                <a:cubicBezTo>
                  <a:pt x="4837" y="21083"/>
                  <a:pt x="4671" y="20916"/>
                  <a:pt x="4437" y="20916"/>
                </a:cubicBezTo>
                <a:close/>
                <a:moveTo>
                  <a:pt x="6972" y="20916"/>
                </a:moveTo>
                <a:cubicBezTo>
                  <a:pt x="6739" y="20916"/>
                  <a:pt x="6572" y="21083"/>
                  <a:pt x="6572" y="21316"/>
                </a:cubicBezTo>
                <a:lnTo>
                  <a:pt x="6572" y="24985"/>
                </a:lnTo>
                <a:cubicBezTo>
                  <a:pt x="6572" y="25219"/>
                  <a:pt x="6739" y="25419"/>
                  <a:pt x="6972" y="25419"/>
                </a:cubicBezTo>
                <a:lnTo>
                  <a:pt x="10975" y="25419"/>
                </a:lnTo>
                <a:cubicBezTo>
                  <a:pt x="11209" y="25419"/>
                  <a:pt x="11409" y="25219"/>
                  <a:pt x="11409" y="24985"/>
                </a:cubicBezTo>
                <a:lnTo>
                  <a:pt x="11409" y="21316"/>
                </a:lnTo>
                <a:cubicBezTo>
                  <a:pt x="11409" y="21083"/>
                  <a:pt x="11209" y="20916"/>
                  <a:pt x="10975" y="20916"/>
                </a:cubicBezTo>
                <a:close/>
                <a:moveTo>
                  <a:pt x="13544" y="20916"/>
                </a:moveTo>
                <a:cubicBezTo>
                  <a:pt x="13310" y="20916"/>
                  <a:pt x="13110" y="21083"/>
                  <a:pt x="13110" y="21316"/>
                </a:cubicBezTo>
                <a:lnTo>
                  <a:pt x="13110" y="24985"/>
                </a:lnTo>
                <a:cubicBezTo>
                  <a:pt x="13110" y="25219"/>
                  <a:pt x="13310" y="25419"/>
                  <a:pt x="13544" y="25419"/>
                </a:cubicBezTo>
                <a:lnTo>
                  <a:pt x="17547" y="25419"/>
                </a:lnTo>
                <a:cubicBezTo>
                  <a:pt x="17780" y="25419"/>
                  <a:pt x="17947" y="25219"/>
                  <a:pt x="17947" y="24985"/>
                </a:cubicBezTo>
                <a:lnTo>
                  <a:pt x="17947" y="21316"/>
                </a:lnTo>
                <a:cubicBezTo>
                  <a:pt x="17947" y="21083"/>
                  <a:pt x="17780" y="20916"/>
                  <a:pt x="17547" y="20916"/>
                </a:cubicBezTo>
                <a:close/>
                <a:moveTo>
                  <a:pt x="20082" y="20916"/>
                </a:moveTo>
                <a:cubicBezTo>
                  <a:pt x="19882" y="20916"/>
                  <a:pt x="19681" y="21083"/>
                  <a:pt x="19681" y="21316"/>
                </a:cubicBezTo>
                <a:lnTo>
                  <a:pt x="19681" y="24985"/>
                </a:lnTo>
                <a:cubicBezTo>
                  <a:pt x="19681" y="25219"/>
                  <a:pt x="19882" y="25419"/>
                  <a:pt x="20082" y="25419"/>
                </a:cubicBezTo>
                <a:lnTo>
                  <a:pt x="24085" y="25419"/>
                </a:lnTo>
                <a:cubicBezTo>
                  <a:pt x="24318" y="25419"/>
                  <a:pt x="24518" y="25219"/>
                  <a:pt x="24518" y="24985"/>
                </a:cubicBezTo>
                <a:lnTo>
                  <a:pt x="24518" y="21316"/>
                </a:lnTo>
                <a:cubicBezTo>
                  <a:pt x="24518" y="21083"/>
                  <a:pt x="24318" y="20916"/>
                  <a:pt x="24085" y="20916"/>
                </a:cubicBezTo>
                <a:close/>
                <a:moveTo>
                  <a:pt x="26653" y="20916"/>
                </a:moveTo>
                <a:cubicBezTo>
                  <a:pt x="26420" y="20916"/>
                  <a:pt x="26253" y="21083"/>
                  <a:pt x="26253" y="21316"/>
                </a:cubicBezTo>
                <a:lnTo>
                  <a:pt x="26253" y="24985"/>
                </a:lnTo>
                <a:cubicBezTo>
                  <a:pt x="26253" y="25219"/>
                  <a:pt x="26420" y="25419"/>
                  <a:pt x="26653" y="25419"/>
                </a:cubicBezTo>
                <a:lnTo>
                  <a:pt x="30656" y="25419"/>
                </a:lnTo>
                <a:cubicBezTo>
                  <a:pt x="30889" y="25419"/>
                  <a:pt x="31056" y="25219"/>
                  <a:pt x="31056" y="24985"/>
                </a:cubicBezTo>
                <a:lnTo>
                  <a:pt x="31056" y="21316"/>
                </a:lnTo>
                <a:cubicBezTo>
                  <a:pt x="31056" y="21083"/>
                  <a:pt x="30889" y="20916"/>
                  <a:pt x="30656" y="20916"/>
                </a:cubicBezTo>
                <a:close/>
                <a:moveTo>
                  <a:pt x="33224" y="20916"/>
                </a:moveTo>
                <a:cubicBezTo>
                  <a:pt x="32991" y="20916"/>
                  <a:pt x="32791" y="21083"/>
                  <a:pt x="32791" y="21316"/>
                </a:cubicBezTo>
                <a:lnTo>
                  <a:pt x="32791" y="24985"/>
                </a:lnTo>
                <a:cubicBezTo>
                  <a:pt x="32791" y="25219"/>
                  <a:pt x="32991" y="25419"/>
                  <a:pt x="33224" y="25419"/>
                </a:cubicBezTo>
                <a:lnTo>
                  <a:pt x="37194" y="25419"/>
                </a:lnTo>
                <a:cubicBezTo>
                  <a:pt x="37427" y="25419"/>
                  <a:pt x="37628" y="25219"/>
                  <a:pt x="37628" y="24985"/>
                </a:cubicBezTo>
                <a:lnTo>
                  <a:pt x="37628" y="21316"/>
                </a:lnTo>
                <a:cubicBezTo>
                  <a:pt x="37628" y="21083"/>
                  <a:pt x="37427" y="20916"/>
                  <a:pt x="37194" y="20916"/>
                </a:cubicBezTo>
                <a:close/>
                <a:moveTo>
                  <a:pt x="39762" y="20916"/>
                </a:moveTo>
                <a:cubicBezTo>
                  <a:pt x="39529" y="20916"/>
                  <a:pt x="39329" y="21083"/>
                  <a:pt x="39329" y="21316"/>
                </a:cubicBezTo>
                <a:lnTo>
                  <a:pt x="39329" y="24985"/>
                </a:lnTo>
                <a:cubicBezTo>
                  <a:pt x="39362" y="25219"/>
                  <a:pt x="39529" y="25419"/>
                  <a:pt x="39762" y="25419"/>
                </a:cubicBezTo>
                <a:lnTo>
                  <a:pt x="43765" y="25419"/>
                </a:lnTo>
                <a:cubicBezTo>
                  <a:pt x="43999" y="25419"/>
                  <a:pt x="44166" y="25219"/>
                  <a:pt x="44166" y="24985"/>
                </a:cubicBezTo>
                <a:lnTo>
                  <a:pt x="44166" y="21316"/>
                </a:lnTo>
                <a:cubicBezTo>
                  <a:pt x="44166" y="21083"/>
                  <a:pt x="43999" y="20916"/>
                  <a:pt x="43765" y="20916"/>
                </a:cubicBezTo>
                <a:close/>
                <a:moveTo>
                  <a:pt x="46334" y="20916"/>
                </a:moveTo>
                <a:cubicBezTo>
                  <a:pt x="46100" y="20916"/>
                  <a:pt x="45900" y="21083"/>
                  <a:pt x="45900" y="21316"/>
                </a:cubicBezTo>
                <a:lnTo>
                  <a:pt x="45900" y="24985"/>
                </a:lnTo>
                <a:cubicBezTo>
                  <a:pt x="45900" y="25219"/>
                  <a:pt x="46100" y="25419"/>
                  <a:pt x="46334" y="25419"/>
                </a:cubicBezTo>
                <a:lnTo>
                  <a:pt x="50337" y="25419"/>
                </a:lnTo>
                <a:cubicBezTo>
                  <a:pt x="50537" y="25419"/>
                  <a:pt x="50737" y="25219"/>
                  <a:pt x="50737" y="24985"/>
                </a:cubicBezTo>
                <a:lnTo>
                  <a:pt x="50737" y="21316"/>
                </a:lnTo>
                <a:cubicBezTo>
                  <a:pt x="50737" y="21083"/>
                  <a:pt x="50537" y="20916"/>
                  <a:pt x="50337" y="20916"/>
                </a:cubicBezTo>
                <a:close/>
                <a:moveTo>
                  <a:pt x="52872" y="20916"/>
                </a:moveTo>
                <a:cubicBezTo>
                  <a:pt x="52638" y="20916"/>
                  <a:pt x="52471" y="21083"/>
                  <a:pt x="52471" y="21316"/>
                </a:cubicBezTo>
                <a:lnTo>
                  <a:pt x="52471" y="24985"/>
                </a:lnTo>
                <a:cubicBezTo>
                  <a:pt x="52471" y="25219"/>
                  <a:pt x="52638" y="25419"/>
                  <a:pt x="52872" y="25419"/>
                </a:cubicBezTo>
                <a:lnTo>
                  <a:pt x="56875" y="25419"/>
                </a:lnTo>
                <a:cubicBezTo>
                  <a:pt x="57108" y="25419"/>
                  <a:pt x="57308" y="25219"/>
                  <a:pt x="57308" y="24985"/>
                </a:cubicBezTo>
                <a:lnTo>
                  <a:pt x="57308" y="21316"/>
                </a:lnTo>
                <a:cubicBezTo>
                  <a:pt x="57308" y="21083"/>
                  <a:pt x="57108" y="20916"/>
                  <a:pt x="56875" y="20916"/>
                </a:cubicBezTo>
                <a:close/>
                <a:moveTo>
                  <a:pt x="59443" y="20916"/>
                </a:moveTo>
                <a:cubicBezTo>
                  <a:pt x="59210" y="20916"/>
                  <a:pt x="59009" y="21083"/>
                  <a:pt x="59009" y="21316"/>
                </a:cubicBezTo>
                <a:lnTo>
                  <a:pt x="59009" y="24985"/>
                </a:lnTo>
                <a:cubicBezTo>
                  <a:pt x="59009" y="25219"/>
                  <a:pt x="59210" y="25419"/>
                  <a:pt x="59443" y="25419"/>
                </a:cubicBezTo>
                <a:lnTo>
                  <a:pt x="63446" y="25419"/>
                </a:lnTo>
                <a:cubicBezTo>
                  <a:pt x="63646" y="25419"/>
                  <a:pt x="63846" y="25219"/>
                  <a:pt x="63846" y="24985"/>
                </a:cubicBezTo>
                <a:lnTo>
                  <a:pt x="63846" y="21316"/>
                </a:lnTo>
                <a:cubicBezTo>
                  <a:pt x="63846" y="21083"/>
                  <a:pt x="63646" y="20916"/>
                  <a:pt x="63446" y="20916"/>
                </a:cubicBezTo>
                <a:close/>
                <a:moveTo>
                  <a:pt x="65981" y="20916"/>
                </a:moveTo>
                <a:cubicBezTo>
                  <a:pt x="65748" y="20916"/>
                  <a:pt x="65581" y="21083"/>
                  <a:pt x="65581" y="21316"/>
                </a:cubicBezTo>
                <a:lnTo>
                  <a:pt x="65581" y="24985"/>
                </a:lnTo>
                <a:cubicBezTo>
                  <a:pt x="65581" y="25219"/>
                  <a:pt x="65748" y="25419"/>
                  <a:pt x="65981" y="25419"/>
                </a:cubicBezTo>
                <a:lnTo>
                  <a:pt x="69984" y="25419"/>
                </a:lnTo>
                <a:cubicBezTo>
                  <a:pt x="70217" y="25419"/>
                  <a:pt x="70418" y="25219"/>
                  <a:pt x="70418" y="24985"/>
                </a:cubicBezTo>
                <a:lnTo>
                  <a:pt x="70418" y="21316"/>
                </a:lnTo>
                <a:cubicBezTo>
                  <a:pt x="70418" y="21083"/>
                  <a:pt x="70217" y="20916"/>
                  <a:pt x="69984" y="20916"/>
                </a:cubicBezTo>
                <a:close/>
                <a:moveTo>
                  <a:pt x="72552" y="20916"/>
                </a:moveTo>
                <a:cubicBezTo>
                  <a:pt x="72319" y="20916"/>
                  <a:pt x="72119" y="21083"/>
                  <a:pt x="72119" y="21316"/>
                </a:cubicBezTo>
                <a:lnTo>
                  <a:pt x="72119" y="24985"/>
                </a:lnTo>
                <a:cubicBezTo>
                  <a:pt x="72119" y="25219"/>
                  <a:pt x="72319" y="25419"/>
                  <a:pt x="72552" y="25419"/>
                </a:cubicBezTo>
                <a:lnTo>
                  <a:pt x="76555" y="25419"/>
                </a:lnTo>
                <a:cubicBezTo>
                  <a:pt x="76789" y="25419"/>
                  <a:pt x="76956" y="25219"/>
                  <a:pt x="76956" y="24985"/>
                </a:cubicBezTo>
                <a:lnTo>
                  <a:pt x="76956" y="21316"/>
                </a:lnTo>
                <a:cubicBezTo>
                  <a:pt x="76956" y="21083"/>
                  <a:pt x="76789" y="20916"/>
                  <a:pt x="76555" y="20916"/>
                </a:cubicBezTo>
                <a:close/>
                <a:moveTo>
                  <a:pt x="434" y="26853"/>
                </a:moveTo>
                <a:cubicBezTo>
                  <a:pt x="201" y="26853"/>
                  <a:pt x="1" y="27020"/>
                  <a:pt x="1" y="27254"/>
                </a:cubicBezTo>
                <a:lnTo>
                  <a:pt x="1" y="30923"/>
                </a:lnTo>
                <a:cubicBezTo>
                  <a:pt x="1" y="31156"/>
                  <a:pt x="201" y="31357"/>
                  <a:pt x="434" y="31357"/>
                </a:cubicBezTo>
                <a:lnTo>
                  <a:pt x="4437" y="31357"/>
                </a:lnTo>
                <a:cubicBezTo>
                  <a:pt x="4671" y="31357"/>
                  <a:pt x="4837" y="31156"/>
                  <a:pt x="4837" y="30923"/>
                </a:cubicBezTo>
                <a:lnTo>
                  <a:pt x="4837" y="27254"/>
                </a:lnTo>
                <a:cubicBezTo>
                  <a:pt x="4837" y="27020"/>
                  <a:pt x="4671" y="26853"/>
                  <a:pt x="4437" y="26853"/>
                </a:cubicBezTo>
                <a:close/>
                <a:moveTo>
                  <a:pt x="6972" y="26853"/>
                </a:moveTo>
                <a:cubicBezTo>
                  <a:pt x="6739" y="26853"/>
                  <a:pt x="6572" y="27020"/>
                  <a:pt x="6572" y="27254"/>
                </a:cubicBezTo>
                <a:lnTo>
                  <a:pt x="6572" y="30923"/>
                </a:lnTo>
                <a:cubicBezTo>
                  <a:pt x="6572" y="31156"/>
                  <a:pt x="6739" y="31357"/>
                  <a:pt x="6972" y="31357"/>
                </a:cubicBezTo>
                <a:lnTo>
                  <a:pt x="10975" y="31357"/>
                </a:lnTo>
                <a:cubicBezTo>
                  <a:pt x="11209" y="31357"/>
                  <a:pt x="11409" y="31156"/>
                  <a:pt x="11409" y="30923"/>
                </a:cubicBezTo>
                <a:lnTo>
                  <a:pt x="11409" y="27254"/>
                </a:lnTo>
                <a:cubicBezTo>
                  <a:pt x="11409" y="27020"/>
                  <a:pt x="11209" y="26853"/>
                  <a:pt x="10975" y="26853"/>
                </a:cubicBezTo>
                <a:close/>
                <a:moveTo>
                  <a:pt x="13544" y="26853"/>
                </a:moveTo>
                <a:cubicBezTo>
                  <a:pt x="13310" y="26853"/>
                  <a:pt x="13110" y="27020"/>
                  <a:pt x="13110" y="27254"/>
                </a:cubicBezTo>
                <a:lnTo>
                  <a:pt x="13110" y="30923"/>
                </a:lnTo>
                <a:cubicBezTo>
                  <a:pt x="13110" y="31156"/>
                  <a:pt x="13310" y="31357"/>
                  <a:pt x="13544" y="31357"/>
                </a:cubicBezTo>
                <a:lnTo>
                  <a:pt x="17547" y="31357"/>
                </a:lnTo>
                <a:cubicBezTo>
                  <a:pt x="17780" y="31357"/>
                  <a:pt x="17947" y="31156"/>
                  <a:pt x="17947" y="30923"/>
                </a:cubicBezTo>
                <a:lnTo>
                  <a:pt x="17947" y="27254"/>
                </a:lnTo>
                <a:cubicBezTo>
                  <a:pt x="17947" y="27020"/>
                  <a:pt x="17780" y="26853"/>
                  <a:pt x="17547" y="26853"/>
                </a:cubicBezTo>
                <a:close/>
                <a:moveTo>
                  <a:pt x="20082" y="26853"/>
                </a:moveTo>
                <a:cubicBezTo>
                  <a:pt x="19882" y="26853"/>
                  <a:pt x="19681" y="27020"/>
                  <a:pt x="19681" y="27254"/>
                </a:cubicBezTo>
                <a:lnTo>
                  <a:pt x="19681" y="30923"/>
                </a:lnTo>
                <a:cubicBezTo>
                  <a:pt x="19681" y="31156"/>
                  <a:pt x="19882" y="31357"/>
                  <a:pt x="20082" y="31357"/>
                </a:cubicBezTo>
                <a:lnTo>
                  <a:pt x="24085" y="31357"/>
                </a:lnTo>
                <a:cubicBezTo>
                  <a:pt x="24318" y="31357"/>
                  <a:pt x="24518" y="31156"/>
                  <a:pt x="24518" y="30923"/>
                </a:cubicBezTo>
                <a:lnTo>
                  <a:pt x="24518" y="27254"/>
                </a:lnTo>
                <a:cubicBezTo>
                  <a:pt x="24518" y="27020"/>
                  <a:pt x="24318" y="26853"/>
                  <a:pt x="24085" y="26853"/>
                </a:cubicBezTo>
                <a:close/>
                <a:moveTo>
                  <a:pt x="26653" y="26853"/>
                </a:moveTo>
                <a:cubicBezTo>
                  <a:pt x="26420" y="26853"/>
                  <a:pt x="26253" y="27020"/>
                  <a:pt x="26253" y="27254"/>
                </a:cubicBezTo>
                <a:lnTo>
                  <a:pt x="26253" y="30923"/>
                </a:lnTo>
                <a:cubicBezTo>
                  <a:pt x="26253" y="31156"/>
                  <a:pt x="26420" y="31357"/>
                  <a:pt x="26653" y="31357"/>
                </a:cubicBezTo>
                <a:lnTo>
                  <a:pt x="56875" y="31357"/>
                </a:lnTo>
                <a:cubicBezTo>
                  <a:pt x="57108" y="31357"/>
                  <a:pt x="57308" y="31156"/>
                  <a:pt x="57308" y="30923"/>
                </a:cubicBezTo>
                <a:lnTo>
                  <a:pt x="57308" y="27254"/>
                </a:lnTo>
                <a:cubicBezTo>
                  <a:pt x="57308" y="27020"/>
                  <a:pt x="57108" y="26853"/>
                  <a:pt x="56875" y="26853"/>
                </a:cubicBezTo>
                <a:close/>
                <a:moveTo>
                  <a:pt x="59443" y="26853"/>
                </a:moveTo>
                <a:cubicBezTo>
                  <a:pt x="59210" y="26853"/>
                  <a:pt x="59009" y="27020"/>
                  <a:pt x="59009" y="27254"/>
                </a:cubicBezTo>
                <a:lnTo>
                  <a:pt x="59009" y="30923"/>
                </a:lnTo>
                <a:cubicBezTo>
                  <a:pt x="59009" y="31156"/>
                  <a:pt x="59210" y="31357"/>
                  <a:pt x="59443" y="31357"/>
                </a:cubicBezTo>
                <a:lnTo>
                  <a:pt x="63446" y="31357"/>
                </a:lnTo>
                <a:cubicBezTo>
                  <a:pt x="63646" y="31357"/>
                  <a:pt x="63846" y="31156"/>
                  <a:pt x="63846" y="30923"/>
                </a:cubicBezTo>
                <a:lnTo>
                  <a:pt x="63846" y="27254"/>
                </a:lnTo>
                <a:cubicBezTo>
                  <a:pt x="63846" y="27020"/>
                  <a:pt x="63646" y="26853"/>
                  <a:pt x="63446" y="26853"/>
                </a:cubicBezTo>
                <a:close/>
                <a:moveTo>
                  <a:pt x="65981" y="26853"/>
                </a:moveTo>
                <a:cubicBezTo>
                  <a:pt x="65748" y="26853"/>
                  <a:pt x="65581" y="27020"/>
                  <a:pt x="65581" y="27254"/>
                </a:cubicBezTo>
                <a:lnTo>
                  <a:pt x="65581" y="30923"/>
                </a:lnTo>
                <a:cubicBezTo>
                  <a:pt x="65581" y="31156"/>
                  <a:pt x="65748" y="31357"/>
                  <a:pt x="65981" y="31357"/>
                </a:cubicBezTo>
                <a:lnTo>
                  <a:pt x="69984" y="31357"/>
                </a:lnTo>
                <a:cubicBezTo>
                  <a:pt x="70217" y="31357"/>
                  <a:pt x="70418" y="31156"/>
                  <a:pt x="70418" y="30923"/>
                </a:cubicBezTo>
                <a:lnTo>
                  <a:pt x="70418" y="27254"/>
                </a:lnTo>
                <a:cubicBezTo>
                  <a:pt x="70418" y="27020"/>
                  <a:pt x="70217" y="26853"/>
                  <a:pt x="69984" y="26853"/>
                </a:cubicBezTo>
                <a:close/>
                <a:moveTo>
                  <a:pt x="72552" y="26853"/>
                </a:moveTo>
                <a:cubicBezTo>
                  <a:pt x="72319" y="26853"/>
                  <a:pt x="72119" y="27020"/>
                  <a:pt x="72119" y="27254"/>
                </a:cubicBezTo>
                <a:lnTo>
                  <a:pt x="72119" y="30923"/>
                </a:lnTo>
                <a:cubicBezTo>
                  <a:pt x="72119" y="31156"/>
                  <a:pt x="72319" y="31357"/>
                  <a:pt x="72552" y="31357"/>
                </a:cubicBezTo>
                <a:lnTo>
                  <a:pt x="76555" y="31357"/>
                </a:lnTo>
                <a:cubicBezTo>
                  <a:pt x="76789" y="31357"/>
                  <a:pt x="76956" y="31156"/>
                  <a:pt x="76956" y="30923"/>
                </a:cubicBezTo>
                <a:lnTo>
                  <a:pt x="76956" y="27254"/>
                </a:lnTo>
                <a:cubicBezTo>
                  <a:pt x="76956" y="27020"/>
                  <a:pt x="76789" y="26853"/>
                  <a:pt x="76555" y="2685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2" name="Google Shape;552;p27"/>
          <p:cNvSpPr/>
          <p:nvPr/>
        </p:nvSpPr>
        <p:spPr>
          <a:xfrm>
            <a:off x="7931857" y="4081419"/>
            <a:ext cx="169136" cy="17549"/>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37" y="101"/>
                </a:lnTo>
                <a:cubicBezTo>
                  <a:pt x="4671" y="101"/>
                  <a:pt x="4837" y="268"/>
                  <a:pt x="4837" y="501"/>
                </a:cubicBezTo>
                <a:lnTo>
                  <a:pt x="4837" y="435"/>
                </a:lnTo>
                <a:cubicBezTo>
                  <a:pt x="4837"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3" name="Google Shape;553;p27"/>
          <p:cNvSpPr/>
          <p:nvPr/>
        </p:nvSpPr>
        <p:spPr>
          <a:xfrm>
            <a:off x="7931857" y="4895424"/>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7" y="267"/>
                  <a:pt x="4837" y="501"/>
                </a:cubicBezTo>
                <a:lnTo>
                  <a:pt x="4837" y="401"/>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4" name="Google Shape;554;p27"/>
          <p:cNvSpPr/>
          <p:nvPr/>
        </p:nvSpPr>
        <p:spPr>
          <a:xfrm>
            <a:off x="7931857" y="4687834"/>
            <a:ext cx="169136" cy="17549"/>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7" y="268"/>
                  <a:pt x="4837" y="501"/>
                </a:cubicBezTo>
                <a:lnTo>
                  <a:pt x="4837" y="401"/>
                </a:lnTo>
                <a:cubicBezTo>
                  <a:pt x="4837"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5" name="Google Shape;555;p27"/>
          <p:cNvSpPr/>
          <p:nvPr/>
        </p:nvSpPr>
        <p:spPr>
          <a:xfrm>
            <a:off x="7931857" y="4480276"/>
            <a:ext cx="169136" cy="17515"/>
          </a:xfrm>
          <a:custGeom>
            <a:avLst/>
            <a:gdLst/>
            <a:ahLst/>
            <a:cxnLst/>
            <a:rect l="l" t="t" r="r" b="b"/>
            <a:pathLst>
              <a:path w="4838" h="501" extrusionOk="0">
                <a:moveTo>
                  <a:pt x="434" y="0"/>
                </a:moveTo>
                <a:cubicBezTo>
                  <a:pt x="201" y="0"/>
                  <a:pt x="1" y="167"/>
                  <a:pt x="1" y="400"/>
                </a:cubicBezTo>
                <a:lnTo>
                  <a:pt x="1" y="500"/>
                </a:lnTo>
                <a:cubicBezTo>
                  <a:pt x="1" y="267"/>
                  <a:pt x="201" y="67"/>
                  <a:pt x="434" y="67"/>
                </a:cubicBezTo>
                <a:lnTo>
                  <a:pt x="4437" y="67"/>
                </a:lnTo>
                <a:cubicBezTo>
                  <a:pt x="4671" y="67"/>
                  <a:pt x="4837" y="267"/>
                  <a:pt x="4837" y="500"/>
                </a:cubicBezTo>
                <a:lnTo>
                  <a:pt x="4837" y="400"/>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6" name="Google Shape;556;p27"/>
          <p:cNvSpPr/>
          <p:nvPr/>
        </p:nvSpPr>
        <p:spPr>
          <a:xfrm>
            <a:off x="9536516" y="4687834"/>
            <a:ext cx="169101" cy="17549"/>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7" name="Google Shape;557;p27"/>
          <p:cNvSpPr/>
          <p:nvPr/>
        </p:nvSpPr>
        <p:spPr>
          <a:xfrm>
            <a:off x="9536516" y="4272684"/>
            <a:ext cx="169101" cy="17515"/>
          </a:xfrm>
          <a:custGeom>
            <a:avLst/>
            <a:gdLst/>
            <a:ahLst/>
            <a:cxnLst/>
            <a:rect l="l" t="t" r="r" b="b"/>
            <a:pathLst>
              <a:path w="4837" h="501" extrusionOk="0">
                <a:moveTo>
                  <a:pt x="434" y="1"/>
                </a:moveTo>
                <a:cubicBezTo>
                  <a:pt x="200" y="1"/>
                  <a:pt x="0" y="201"/>
                  <a:pt x="0" y="401"/>
                </a:cubicBezTo>
                <a:lnTo>
                  <a:pt x="0" y="501"/>
                </a:lnTo>
                <a:cubicBezTo>
                  <a:pt x="0" y="267"/>
                  <a:pt x="200" y="67"/>
                  <a:pt x="434" y="67"/>
                </a:cubicBezTo>
                <a:lnTo>
                  <a:pt x="4437" y="67"/>
                </a:lnTo>
                <a:cubicBezTo>
                  <a:pt x="4637" y="67"/>
                  <a:pt x="4837" y="267"/>
                  <a:pt x="4837" y="501"/>
                </a:cubicBezTo>
                <a:lnTo>
                  <a:pt x="4837" y="401"/>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8" name="Google Shape;558;p27"/>
          <p:cNvSpPr/>
          <p:nvPr/>
        </p:nvSpPr>
        <p:spPr>
          <a:xfrm>
            <a:off x="9536516" y="4480277"/>
            <a:ext cx="169101" cy="16361"/>
          </a:xfrm>
          <a:custGeom>
            <a:avLst/>
            <a:gdLst/>
            <a:ahLst/>
            <a:cxnLst/>
            <a:rect l="l" t="t" r="r" b="b"/>
            <a:pathLst>
              <a:path w="4837" h="468" extrusionOk="0">
                <a:moveTo>
                  <a:pt x="434" y="0"/>
                </a:moveTo>
                <a:cubicBezTo>
                  <a:pt x="200" y="0"/>
                  <a:pt x="0" y="167"/>
                  <a:pt x="0" y="400"/>
                </a:cubicBezTo>
                <a:lnTo>
                  <a:pt x="0" y="467"/>
                </a:lnTo>
                <a:cubicBezTo>
                  <a:pt x="0" y="267"/>
                  <a:pt x="200" y="67"/>
                  <a:pt x="434" y="67"/>
                </a:cubicBezTo>
                <a:lnTo>
                  <a:pt x="4437" y="67"/>
                </a:lnTo>
                <a:cubicBezTo>
                  <a:pt x="4637" y="67"/>
                  <a:pt x="4837" y="267"/>
                  <a:pt x="4837" y="467"/>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9" name="Google Shape;559;p27"/>
          <p:cNvSpPr/>
          <p:nvPr/>
        </p:nvSpPr>
        <p:spPr>
          <a:xfrm>
            <a:off x="10224527" y="3956647"/>
            <a:ext cx="169136" cy="17549"/>
          </a:xfrm>
          <a:custGeom>
            <a:avLst/>
            <a:gdLst/>
            <a:ahLst/>
            <a:cxnLst/>
            <a:rect l="l" t="t" r="r" b="b"/>
            <a:pathLst>
              <a:path w="4838" h="502" extrusionOk="0">
                <a:moveTo>
                  <a:pt x="401" y="1"/>
                </a:moveTo>
                <a:cubicBezTo>
                  <a:pt x="168" y="1"/>
                  <a:pt x="1" y="201"/>
                  <a:pt x="1" y="434"/>
                </a:cubicBezTo>
                <a:lnTo>
                  <a:pt x="1" y="501"/>
                </a:lnTo>
                <a:cubicBezTo>
                  <a:pt x="1" y="268"/>
                  <a:pt x="168" y="101"/>
                  <a:pt x="401"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0" name="Google Shape;560;p27"/>
          <p:cNvSpPr/>
          <p:nvPr/>
        </p:nvSpPr>
        <p:spPr>
          <a:xfrm>
            <a:off x="9536516" y="4081419"/>
            <a:ext cx="169101" cy="17549"/>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1" name="Google Shape;561;p27"/>
          <p:cNvSpPr/>
          <p:nvPr/>
        </p:nvSpPr>
        <p:spPr>
          <a:xfrm>
            <a:off x="9536516" y="3956647"/>
            <a:ext cx="169101" cy="17549"/>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2" name="Google Shape;562;p27"/>
          <p:cNvSpPr/>
          <p:nvPr/>
        </p:nvSpPr>
        <p:spPr>
          <a:xfrm>
            <a:off x="10224527" y="4895424"/>
            <a:ext cx="169136" cy="17515"/>
          </a:xfrm>
          <a:custGeom>
            <a:avLst/>
            <a:gdLst/>
            <a:ahLst/>
            <a:cxnLst/>
            <a:rect l="l" t="t" r="r" b="b"/>
            <a:pathLst>
              <a:path w="4838" h="501" extrusionOk="0">
                <a:moveTo>
                  <a:pt x="401" y="0"/>
                </a:moveTo>
                <a:cubicBezTo>
                  <a:pt x="168" y="0"/>
                  <a:pt x="1" y="167"/>
                  <a:pt x="1" y="401"/>
                </a:cubicBezTo>
                <a:lnTo>
                  <a:pt x="1" y="501"/>
                </a:lnTo>
                <a:cubicBezTo>
                  <a:pt x="1" y="267"/>
                  <a:pt x="168" y="67"/>
                  <a:pt x="401" y="67"/>
                </a:cubicBezTo>
                <a:lnTo>
                  <a:pt x="4404" y="67"/>
                </a:lnTo>
                <a:cubicBezTo>
                  <a:pt x="4637" y="67"/>
                  <a:pt x="4838" y="267"/>
                  <a:pt x="4838" y="501"/>
                </a:cubicBezTo>
                <a:lnTo>
                  <a:pt x="4838" y="401"/>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3" name="Google Shape;563;p27"/>
          <p:cNvSpPr/>
          <p:nvPr/>
        </p:nvSpPr>
        <p:spPr>
          <a:xfrm>
            <a:off x="9994805" y="3956647"/>
            <a:ext cx="169136" cy="17549"/>
          </a:xfrm>
          <a:custGeom>
            <a:avLst/>
            <a:gdLst/>
            <a:ahLst/>
            <a:cxnLst/>
            <a:rect l="l" t="t" r="r" b="b"/>
            <a:pathLst>
              <a:path w="4838" h="502" extrusionOk="0">
                <a:moveTo>
                  <a:pt x="434" y="1"/>
                </a:moveTo>
                <a:cubicBezTo>
                  <a:pt x="201" y="1"/>
                  <a:pt x="0" y="201"/>
                  <a:pt x="0" y="434"/>
                </a:cubicBezTo>
                <a:lnTo>
                  <a:pt x="0" y="501"/>
                </a:lnTo>
                <a:cubicBezTo>
                  <a:pt x="0" y="268"/>
                  <a:pt x="201"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4" name="Google Shape;564;p27"/>
          <p:cNvSpPr/>
          <p:nvPr/>
        </p:nvSpPr>
        <p:spPr>
          <a:xfrm>
            <a:off x="9994805" y="4272684"/>
            <a:ext cx="169136" cy="17515"/>
          </a:xfrm>
          <a:custGeom>
            <a:avLst/>
            <a:gdLst/>
            <a:ahLst/>
            <a:cxnLst/>
            <a:rect l="l" t="t" r="r" b="b"/>
            <a:pathLst>
              <a:path w="4838" h="501" extrusionOk="0">
                <a:moveTo>
                  <a:pt x="434" y="1"/>
                </a:moveTo>
                <a:cubicBezTo>
                  <a:pt x="201" y="1"/>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5" name="Google Shape;565;p27"/>
          <p:cNvSpPr/>
          <p:nvPr/>
        </p:nvSpPr>
        <p:spPr>
          <a:xfrm>
            <a:off x="9994805" y="4081419"/>
            <a:ext cx="169136" cy="17549"/>
          </a:xfrm>
          <a:custGeom>
            <a:avLst/>
            <a:gdLst/>
            <a:ahLst/>
            <a:cxnLst/>
            <a:rect l="l" t="t" r="r" b="b"/>
            <a:pathLst>
              <a:path w="4838" h="502" extrusionOk="0">
                <a:moveTo>
                  <a:pt x="434" y="1"/>
                </a:moveTo>
                <a:cubicBezTo>
                  <a:pt x="201" y="1"/>
                  <a:pt x="0" y="201"/>
                  <a:pt x="0" y="435"/>
                </a:cubicBezTo>
                <a:lnTo>
                  <a:pt x="0" y="501"/>
                </a:lnTo>
                <a:cubicBezTo>
                  <a:pt x="0" y="268"/>
                  <a:pt x="201"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6" name="Google Shape;566;p27"/>
          <p:cNvSpPr/>
          <p:nvPr/>
        </p:nvSpPr>
        <p:spPr>
          <a:xfrm>
            <a:off x="9994805" y="4480276"/>
            <a:ext cx="169136" cy="17515"/>
          </a:xfrm>
          <a:custGeom>
            <a:avLst/>
            <a:gdLst/>
            <a:ahLst/>
            <a:cxnLst/>
            <a:rect l="l" t="t" r="r" b="b"/>
            <a:pathLst>
              <a:path w="4838" h="501" extrusionOk="0">
                <a:moveTo>
                  <a:pt x="434" y="0"/>
                </a:moveTo>
                <a:cubicBezTo>
                  <a:pt x="201" y="0"/>
                  <a:pt x="0" y="167"/>
                  <a:pt x="0" y="400"/>
                </a:cubicBezTo>
                <a:lnTo>
                  <a:pt x="0" y="500"/>
                </a:lnTo>
                <a:cubicBezTo>
                  <a:pt x="0" y="267"/>
                  <a:pt x="201" y="67"/>
                  <a:pt x="434" y="67"/>
                </a:cubicBezTo>
                <a:lnTo>
                  <a:pt x="4437" y="67"/>
                </a:lnTo>
                <a:cubicBezTo>
                  <a:pt x="4637" y="67"/>
                  <a:pt x="4837" y="267"/>
                  <a:pt x="4837" y="500"/>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7" name="Google Shape;567;p27"/>
          <p:cNvSpPr/>
          <p:nvPr/>
        </p:nvSpPr>
        <p:spPr>
          <a:xfrm>
            <a:off x="9994805" y="4895424"/>
            <a:ext cx="169136" cy="17515"/>
          </a:xfrm>
          <a:custGeom>
            <a:avLst/>
            <a:gdLst/>
            <a:ahLst/>
            <a:cxnLst/>
            <a:rect l="l" t="t" r="r" b="b"/>
            <a:pathLst>
              <a:path w="4838" h="501" extrusionOk="0">
                <a:moveTo>
                  <a:pt x="434" y="0"/>
                </a:moveTo>
                <a:cubicBezTo>
                  <a:pt x="201" y="0"/>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8" name="Google Shape;568;p27"/>
          <p:cNvSpPr/>
          <p:nvPr/>
        </p:nvSpPr>
        <p:spPr>
          <a:xfrm>
            <a:off x="9994805" y="4687834"/>
            <a:ext cx="169136" cy="17549"/>
          </a:xfrm>
          <a:custGeom>
            <a:avLst/>
            <a:gdLst/>
            <a:ahLst/>
            <a:cxnLst/>
            <a:rect l="l" t="t" r="r" b="b"/>
            <a:pathLst>
              <a:path w="4838" h="502" extrusionOk="0">
                <a:moveTo>
                  <a:pt x="434" y="1"/>
                </a:moveTo>
                <a:cubicBezTo>
                  <a:pt x="201" y="1"/>
                  <a:pt x="0" y="168"/>
                  <a:pt x="0" y="401"/>
                </a:cubicBezTo>
                <a:lnTo>
                  <a:pt x="0" y="501"/>
                </a:lnTo>
                <a:cubicBezTo>
                  <a:pt x="0" y="268"/>
                  <a:pt x="201"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9" name="Google Shape;569;p27"/>
          <p:cNvSpPr/>
          <p:nvPr/>
        </p:nvSpPr>
        <p:spPr>
          <a:xfrm>
            <a:off x="10453093" y="3956647"/>
            <a:ext cx="169136" cy="17549"/>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0" name="Google Shape;570;p27"/>
          <p:cNvSpPr/>
          <p:nvPr/>
        </p:nvSpPr>
        <p:spPr>
          <a:xfrm>
            <a:off x="10224527" y="4687834"/>
            <a:ext cx="169136" cy="17549"/>
          </a:xfrm>
          <a:custGeom>
            <a:avLst/>
            <a:gdLst/>
            <a:ahLst/>
            <a:cxnLst/>
            <a:rect l="l" t="t" r="r" b="b"/>
            <a:pathLst>
              <a:path w="4838" h="502" extrusionOk="0">
                <a:moveTo>
                  <a:pt x="401" y="1"/>
                </a:moveTo>
                <a:cubicBezTo>
                  <a:pt x="168" y="1"/>
                  <a:pt x="1" y="168"/>
                  <a:pt x="1" y="401"/>
                </a:cubicBezTo>
                <a:lnTo>
                  <a:pt x="1" y="501"/>
                </a:lnTo>
                <a:cubicBezTo>
                  <a:pt x="1" y="268"/>
                  <a:pt x="168" y="67"/>
                  <a:pt x="401"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1" name="Google Shape;571;p27"/>
          <p:cNvSpPr/>
          <p:nvPr/>
        </p:nvSpPr>
        <p:spPr>
          <a:xfrm>
            <a:off x="9766237" y="3956647"/>
            <a:ext cx="169136" cy="17549"/>
          </a:xfrm>
          <a:custGeom>
            <a:avLst/>
            <a:gdLst/>
            <a:ahLst/>
            <a:cxnLst/>
            <a:rect l="l" t="t" r="r" b="b"/>
            <a:pathLst>
              <a:path w="4838" h="502" extrusionOk="0">
                <a:moveTo>
                  <a:pt x="401" y="1"/>
                </a:moveTo>
                <a:cubicBezTo>
                  <a:pt x="167" y="1"/>
                  <a:pt x="0" y="201"/>
                  <a:pt x="0" y="434"/>
                </a:cubicBezTo>
                <a:lnTo>
                  <a:pt x="0" y="501"/>
                </a:lnTo>
                <a:cubicBezTo>
                  <a:pt x="0" y="268"/>
                  <a:pt x="167"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2" name="Google Shape;572;p27"/>
          <p:cNvSpPr/>
          <p:nvPr/>
        </p:nvSpPr>
        <p:spPr>
          <a:xfrm>
            <a:off x="10224528" y="4272684"/>
            <a:ext cx="397705" cy="17515"/>
          </a:xfrm>
          <a:custGeom>
            <a:avLst/>
            <a:gdLst/>
            <a:ahLst/>
            <a:cxnLst/>
            <a:rect l="l" t="t" r="r" b="b"/>
            <a:pathLst>
              <a:path w="11376" h="501" extrusionOk="0">
                <a:moveTo>
                  <a:pt x="401" y="1"/>
                </a:moveTo>
                <a:cubicBezTo>
                  <a:pt x="168" y="1"/>
                  <a:pt x="1" y="167"/>
                  <a:pt x="1" y="401"/>
                </a:cubicBezTo>
                <a:lnTo>
                  <a:pt x="1" y="501"/>
                </a:lnTo>
                <a:cubicBezTo>
                  <a:pt x="1" y="267"/>
                  <a:pt x="168" y="67"/>
                  <a:pt x="401" y="67"/>
                </a:cubicBezTo>
                <a:lnTo>
                  <a:pt x="10975" y="67"/>
                </a:lnTo>
                <a:cubicBezTo>
                  <a:pt x="11209" y="67"/>
                  <a:pt x="11376" y="267"/>
                  <a:pt x="11376" y="501"/>
                </a:cubicBezTo>
                <a:lnTo>
                  <a:pt x="11376" y="401"/>
                </a:lnTo>
                <a:cubicBezTo>
                  <a:pt x="11376"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3" name="Google Shape;573;p27"/>
          <p:cNvSpPr/>
          <p:nvPr/>
        </p:nvSpPr>
        <p:spPr>
          <a:xfrm>
            <a:off x="10224528" y="4081419"/>
            <a:ext cx="397705" cy="17549"/>
          </a:xfrm>
          <a:custGeom>
            <a:avLst/>
            <a:gdLst/>
            <a:ahLst/>
            <a:cxnLst/>
            <a:rect l="l" t="t" r="r" b="b"/>
            <a:pathLst>
              <a:path w="11376" h="502" extrusionOk="0">
                <a:moveTo>
                  <a:pt x="401" y="1"/>
                </a:moveTo>
                <a:cubicBezTo>
                  <a:pt x="168" y="1"/>
                  <a:pt x="1" y="201"/>
                  <a:pt x="1" y="435"/>
                </a:cubicBezTo>
                <a:lnTo>
                  <a:pt x="1" y="501"/>
                </a:lnTo>
                <a:cubicBezTo>
                  <a:pt x="1" y="268"/>
                  <a:pt x="168" y="101"/>
                  <a:pt x="401" y="101"/>
                </a:cubicBezTo>
                <a:lnTo>
                  <a:pt x="10975" y="101"/>
                </a:lnTo>
                <a:cubicBezTo>
                  <a:pt x="11209" y="101"/>
                  <a:pt x="11376" y="268"/>
                  <a:pt x="11376" y="501"/>
                </a:cubicBezTo>
                <a:lnTo>
                  <a:pt x="11376" y="435"/>
                </a:lnTo>
                <a:cubicBezTo>
                  <a:pt x="11376" y="201"/>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4" name="Google Shape;574;p27"/>
          <p:cNvSpPr/>
          <p:nvPr/>
        </p:nvSpPr>
        <p:spPr>
          <a:xfrm>
            <a:off x="10453093" y="4687834"/>
            <a:ext cx="169136" cy="17549"/>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5" name="Google Shape;575;p27"/>
          <p:cNvSpPr/>
          <p:nvPr/>
        </p:nvSpPr>
        <p:spPr>
          <a:xfrm>
            <a:off x="10224527" y="4480276"/>
            <a:ext cx="169136" cy="17515"/>
          </a:xfrm>
          <a:custGeom>
            <a:avLst/>
            <a:gdLst/>
            <a:ahLst/>
            <a:cxnLst/>
            <a:rect l="l" t="t" r="r" b="b"/>
            <a:pathLst>
              <a:path w="4838" h="501" extrusionOk="0">
                <a:moveTo>
                  <a:pt x="401" y="0"/>
                </a:moveTo>
                <a:cubicBezTo>
                  <a:pt x="168" y="0"/>
                  <a:pt x="1" y="167"/>
                  <a:pt x="1" y="400"/>
                </a:cubicBezTo>
                <a:lnTo>
                  <a:pt x="1" y="500"/>
                </a:lnTo>
                <a:cubicBezTo>
                  <a:pt x="1" y="267"/>
                  <a:pt x="168" y="67"/>
                  <a:pt x="401" y="67"/>
                </a:cubicBezTo>
                <a:lnTo>
                  <a:pt x="4404" y="67"/>
                </a:lnTo>
                <a:cubicBezTo>
                  <a:pt x="4637" y="67"/>
                  <a:pt x="4838" y="267"/>
                  <a:pt x="4838" y="500"/>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6" name="Google Shape;576;p27"/>
          <p:cNvSpPr/>
          <p:nvPr/>
        </p:nvSpPr>
        <p:spPr>
          <a:xfrm>
            <a:off x="10453093" y="4895424"/>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8" y="267"/>
                  <a:pt x="4838" y="501"/>
                </a:cubicBezTo>
                <a:lnTo>
                  <a:pt x="4838" y="401"/>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7" name="Google Shape;577;p27"/>
          <p:cNvSpPr/>
          <p:nvPr/>
        </p:nvSpPr>
        <p:spPr>
          <a:xfrm>
            <a:off x="9766237" y="4480276"/>
            <a:ext cx="169136" cy="17515"/>
          </a:xfrm>
          <a:custGeom>
            <a:avLst/>
            <a:gdLst/>
            <a:ahLst/>
            <a:cxnLst/>
            <a:rect l="l" t="t" r="r" b="b"/>
            <a:pathLst>
              <a:path w="4838" h="501" extrusionOk="0">
                <a:moveTo>
                  <a:pt x="401" y="0"/>
                </a:moveTo>
                <a:cubicBezTo>
                  <a:pt x="167" y="0"/>
                  <a:pt x="0" y="167"/>
                  <a:pt x="0" y="400"/>
                </a:cubicBezTo>
                <a:lnTo>
                  <a:pt x="0" y="500"/>
                </a:lnTo>
                <a:cubicBezTo>
                  <a:pt x="0" y="267"/>
                  <a:pt x="167"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8" name="Google Shape;578;p27"/>
          <p:cNvSpPr/>
          <p:nvPr/>
        </p:nvSpPr>
        <p:spPr>
          <a:xfrm>
            <a:off x="9766237" y="4687834"/>
            <a:ext cx="169136" cy="17549"/>
          </a:xfrm>
          <a:custGeom>
            <a:avLst/>
            <a:gdLst/>
            <a:ahLst/>
            <a:cxnLst/>
            <a:rect l="l" t="t" r="r" b="b"/>
            <a:pathLst>
              <a:path w="4838" h="502" extrusionOk="0">
                <a:moveTo>
                  <a:pt x="401" y="1"/>
                </a:moveTo>
                <a:cubicBezTo>
                  <a:pt x="167" y="1"/>
                  <a:pt x="0" y="168"/>
                  <a:pt x="0" y="401"/>
                </a:cubicBezTo>
                <a:lnTo>
                  <a:pt x="0" y="501"/>
                </a:lnTo>
                <a:cubicBezTo>
                  <a:pt x="0" y="268"/>
                  <a:pt x="167"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9" name="Google Shape;579;p27"/>
          <p:cNvSpPr/>
          <p:nvPr/>
        </p:nvSpPr>
        <p:spPr>
          <a:xfrm>
            <a:off x="9766237" y="4081419"/>
            <a:ext cx="169136" cy="17549"/>
          </a:xfrm>
          <a:custGeom>
            <a:avLst/>
            <a:gdLst/>
            <a:ahLst/>
            <a:cxnLst/>
            <a:rect l="l" t="t" r="r" b="b"/>
            <a:pathLst>
              <a:path w="4838" h="502" extrusionOk="0">
                <a:moveTo>
                  <a:pt x="401" y="1"/>
                </a:moveTo>
                <a:cubicBezTo>
                  <a:pt x="167" y="1"/>
                  <a:pt x="0" y="201"/>
                  <a:pt x="0" y="435"/>
                </a:cubicBezTo>
                <a:lnTo>
                  <a:pt x="0" y="501"/>
                </a:lnTo>
                <a:cubicBezTo>
                  <a:pt x="0" y="268"/>
                  <a:pt x="167"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0" name="Google Shape;580;p27"/>
          <p:cNvSpPr/>
          <p:nvPr/>
        </p:nvSpPr>
        <p:spPr>
          <a:xfrm>
            <a:off x="9766237" y="4272684"/>
            <a:ext cx="169136" cy="17515"/>
          </a:xfrm>
          <a:custGeom>
            <a:avLst/>
            <a:gdLst/>
            <a:ahLst/>
            <a:cxnLst/>
            <a:rect l="l" t="t" r="r" b="b"/>
            <a:pathLst>
              <a:path w="4838" h="501" extrusionOk="0">
                <a:moveTo>
                  <a:pt x="401" y="1"/>
                </a:moveTo>
                <a:cubicBezTo>
                  <a:pt x="167" y="1"/>
                  <a:pt x="0" y="167"/>
                  <a:pt x="0" y="401"/>
                </a:cubicBezTo>
                <a:lnTo>
                  <a:pt x="0" y="501"/>
                </a:lnTo>
                <a:cubicBezTo>
                  <a:pt x="0" y="267"/>
                  <a:pt x="167"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1" name="Google Shape;581;p27"/>
          <p:cNvSpPr/>
          <p:nvPr/>
        </p:nvSpPr>
        <p:spPr>
          <a:xfrm>
            <a:off x="10660685" y="3696615"/>
            <a:ext cx="149315" cy="152775"/>
          </a:xfrm>
          <a:custGeom>
            <a:avLst/>
            <a:gdLst/>
            <a:ahLst/>
            <a:cxnLst/>
            <a:rect l="l" t="t" r="r" b="b"/>
            <a:pathLst>
              <a:path w="4271" h="4370" extrusionOk="0">
                <a:moveTo>
                  <a:pt x="2135" y="0"/>
                </a:moveTo>
                <a:cubicBezTo>
                  <a:pt x="968" y="0"/>
                  <a:pt x="0" y="967"/>
                  <a:pt x="0" y="2168"/>
                </a:cubicBezTo>
                <a:cubicBezTo>
                  <a:pt x="0" y="3403"/>
                  <a:pt x="968" y="4370"/>
                  <a:pt x="2135" y="4370"/>
                </a:cubicBezTo>
                <a:cubicBezTo>
                  <a:pt x="3336" y="4370"/>
                  <a:pt x="4270" y="3403"/>
                  <a:pt x="4270" y="2168"/>
                </a:cubicBezTo>
                <a:cubicBezTo>
                  <a:pt x="4270" y="967"/>
                  <a:pt x="3336" y="0"/>
                  <a:pt x="2135" y="0"/>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2" name="Google Shape;582;p27"/>
          <p:cNvSpPr/>
          <p:nvPr/>
        </p:nvSpPr>
        <p:spPr>
          <a:xfrm>
            <a:off x="10660685" y="3696615"/>
            <a:ext cx="149315" cy="149279"/>
          </a:xfrm>
          <a:custGeom>
            <a:avLst/>
            <a:gdLst/>
            <a:ahLst/>
            <a:cxnLst/>
            <a:rect l="l" t="t" r="r" b="b"/>
            <a:pathLst>
              <a:path w="4271" h="4270" extrusionOk="0">
                <a:moveTo>
                  <a:pt x="2135" y="0"/>
                </a:moveTo>
                <a:cubicBezTo>
                  <a:pt x="968" y="0"/>
                  <a:pt x="0" y="934"/>
                  <a:pt x="0" y="2135"/>
                </a:cubicBezTo>
                <a:cubicBezTo>
                  <a:pt x="0" y="3302"/>
                  <a:pt x="968" y="4270"/>
                  <a:pt x="2135" y="4270"/>
                </a:cubicBezTo>
                <a:cubicBezTo>
                  <a:pt x="3336" y="4270"/>
                  <a:pt x="4270" y="3302"/>
                  <a:pt x="4270" y="2135"/>
                </a:cubicBezTo>
                <a:cubicBezTo>
                  <a:pt x="4270" y="934"/>
                  <a:pt x="3336" y="0"/>
                  <a:pt x="2135" y="0"/>
                </a:cubicBezTo>
                <a:close/>
              </a:path>
            </a:pathLst>
          </a:custGeom>
          <a:solidFill>
            <a:srgbClr val="B6BAD7"/>
          </a:solidFill>
          <a:ln>
            <a:noFill/>
          </a:ln>
        </p:spPr>
        <p:txBody>
          <a:bodyPr spcFirstLastPara="1" wrap="square" lIns="121900" tIns="121900" rIns="121900" bIns="121900" anchor="ctr" anchorCtr="0">
            <a:noAutofit/>
          </a:bodyPr>
          <a:lstStyle/>
          <a:p>
            <a:endParaRPr sz="2400"/>
          </a:p>
        </p:txBody>
      </p:sp>
      <p:sp>
        <p:nvSpPr>
          <p:cNvPr id="583" name="Google Shape;583;p27"/>
          <p:cNvSpPr/>
          <p:nvPr/>
        </p:nvSpPr>
        <p:spPr>
          <a:xfrm>
            <a:off x="10674670" y="3709445"/>
            <a:ext cx="122500" cy="123619"/>
          </a:xfrm>
          <a:custGeom>
            <a:avLst/>
            <a:gdLst/>
            <a:ahLst/>
            <a:cxnLst/>
            <a:rect l="l" t="t" r="r" b="b"/>
            <a:pathLst>
              <a:path w="3504" h="3536" extrusionOk="0">
                <a:moveTo>
                  <a:pt x="1735" y="0"/>
                </a:moveTo>
                <a:cubicBezTo>
                  <a:pt x="768" y="0"/>
                  <a:pt x="1" y="801"/>
                  <a:pt x="1" y="1768"/>
                </a:cubicBezTo>
                <a:cubicBezTo>
                  <a:pt x="1" y="2735"/>
                  <a:pt x="768" y="3536"/>
                  <a:pt x="1735" y="3536"/>
                </a:cubicBezTo>
                <a:cubicBezTo>
                  <a:pt x="2703" y="3536"/>
                  <a:pt x="3503" y="2735"/>
                  <a:pt x="3503" y="1768"/>
                </a:cubicBezTo>
                <a:cubicBezTo>
                  <a:pt x="3503" y="801"/>
                  <a:pt x="2703" y="0"/>
                  <a:pt x="1735" y="0"/>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84" name="Google Shape;584;p27"/>
          <p:cNvSpPr/>
          <p:nvPr/>
        </p:nvSpPr>
        <p:spPr>
          <a:xfrm>
            <a:off x="10674670" y="3770066"/>
            <a:ext cx="122500" cy="62997"/>
          </a:xfrm>
          <a:custGeom>
            <a:avLst/>
            <a:gdLst/>
            <a:ahLst/>
            <a:cxnLst/>
            <a:rect l="l" t="t" r="r" b="b"/>
            <a:pathLst>
              <a:path w="3504" h="1802" extrusionOk="0">
                <a:moveTo>
                  <a:pt x="1" y="1"/>
                </a:moveTo>
                <a:cubicBezTo>
                  <a:pt x="1" y="1"/>
                  <a:pt x="1" y="34"/>
                  <a:pt x="1" y="34"/>
                </a:cubicBezTo>
                <a:cubicBezTo>
                  <a:pt x="1" y="1001"/>
                  <a:pt x="768" y="1802"/>
                  <a:pt x="1735" y="1802"/>
                </a:cubicBezTo>
                <a:cubicBezTo>
                  <a:pt x="2703" y="1802"/>
                  <a:pt x="3503" y="1001"/>
                  <a:pt x="3503" y="34"/>
                </a:cubicBezTo>
                <a:cubicBezTo>
                  <a:pt x="3503" y="34"/>
                  <a:pt x="3503" y="34"/>
                  <a:pt x="3503" y="1"/>
                </a:cubicBezTo>
                <a:cubicBezTo>
                  <a:pt x="3503" y="968"/>
                  <a:pt x="2703" y="1735"/>
                  <a:pt x="1735" y="1735"/>
                </a:cubicBezTo>
                <a:cubicBezTo>
                  <a:pt x="768" y="1735"/>
                  <a:pt x="1" y="968"/>
                  <a:pt x="1" y="1"/>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5" name="Google Shape;585;p27"/>
          <p:cNvSpPr/>
          <p:nvPr/>
        </p:nvSpPr>
        <p:spPr>
          <a:xfrm>
            <a:off x="7305360" y="3602229"/>
            <a:ext cx="91888" cy="42100"/>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121900" tIns="121900" rIns="121900" bIns="121900" anchor="ctr" anchorCtr="0">
            <a:noAutofit/>
          </a:bodyPr>
          <a:lstStyle/>
          <a:p>
            <a:endParaRPr sz="2400"/>
          </a:p>
        </p:txBody>
      </p:sp>
      <p:sp>
        <p:nvSpPr>
          <p:cNvPr id="586" name="Google Shape;586;p27"/>
          <p:cNvSpPr/>
          <p:nvPr/>
        </p:nvSpPr>
        <p:spPr>
          <a:xfrm>
            <a:off x="7462771" y="3602229"/>
            <a:ext cx="91848" cy="42100"/>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121900" tIns="121900" rIns="121900" bIns="121900" anchor="ctr" anchorCtr="0">
            <a:noAutofit/>
          </a:bodyPr>
          <a:lstStyle/>
          <a:p>
            <a:endParaRPr sz="2400"/>
          </a:p>
        </p:txBody>
      </p:sp>
      <p:sp>
        <p:nvSpPr>
          <p:cNvPr id="587" name="Google Shape;587;p27"/>
          <p:cNvSpPr/>
          <p:nvPr/>
        </p:nvSpPr>
        <p:spPr>
          <a:xfrm>
            <a:off x="7620140" y="3602229"/>
            <a:ext cx="91888" cy="42100"/>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121900" tIns="121900" rIns="121900" bIns="121900" anchor="ctr" anchorCtr="0">
            <a:noAutofit/>
          </a:bodyPr>
          <a:lstStyle/>
          <a:p>
            <a:endParaRPr sz="2400"/>
          </a:p>
        </p:txBody>
      </p:sp>
      <p:sp>
        <p:nvSpPr>
          <p:cNvPr id="588" name="Google Shape;588;p27"/>
          <p:cNvSpPr/>
          <p:nvPr/>
        </p:nvSpPr>
        <p:spPr>
          <a:xfrm>
            <a:off x="9321932" y="3103031"/>
            <a:ext cx="35" cy="69989"/>
          </a:xfrm>
          <a:custGeom>
            <a:avLst/>
            <a:gdLst/>
            <a:ahLst/>
            <a:cxnLst/>
            <a:rect l="l" t="t" r="r" b="b"/>
            <a:pathLst>
              <a:path w="1" h="2002" extrusionOk="0">
                <a:moveTo>
                  <a:pt x="0" y="2002"/>
                </a:moveTo>
                <a:lnTo>
                  <a:pt x="0" y="0"/>
                </a:lnTo>
              </a:path>
            </a:pathLst>
          </a:custGeom>
          <a:solidFill>
            <a:srgbClr val="1FFFC6"/>
          </a:solidFill>
          <a:ln>
            <a:noFill/>
          </a:ln>
        </p:spPr>
        <p:txBody>
          <a:bodyPr spcFirstLastPara="1" wrap="square" lIns="121900" tIns="121900" rIns="121900" bIns="121900" anchor="ctr" anchorCtr="0">
            <a:noAutofit/>
          </a:bodyPr>
          <a:lstStyle/>
          <a:p>
            <a:endParaRPr sz="2400"/>
          </a:p>
        </p:txBody>
      </p:sp>
      <p:sp>
        <p:nvSpPr>
          <p:cNvPr id="589" name="Google Shape;589;p27"/>
          <p:cNvSpPr/>
          <p:nvPr/>
        </p:nvSpPr>
        <p:spPr>
          <a:xfrm>
            <a:off x="10187225" y="3112727"/>
            <a:ext cx="143476" cy="43211"/>
          </a:xfrm>
          <a:custGeom>
            <a:avLst/>
            <a:gdLst/>
            <a:ahLst/>
            <a:cxnLst/>
            <a:rect l="l" t="t" r="r" b="b"/>
            <a:pathLst>
              <a:path w="4104" h="1236" extrusionOk="0">
                <a:moveTo>
                  <a:pt x="634" y="1"/>
                </a:moveTo>
                <a:cubicBezTo>
                  <a:pt x="301" y="1"/>
                  <a:pt x="0" y="268"/>
                  <a:pt x="0" y="601"/>
                </a:cubicBezTo>
                <a:cubicBezTo>
                  <a:pt x="0"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0" name="Google Shape;590;p27"/>
          <p:cNvSpPr/>
          <p:nvPr/>
        </p:nvSpPr>
        <p:spPr>
          <a:xfrm>
            <a:off x="10357479" y="3112727"/>
            <a:ext cx="143476" cy="43211"/>
          </a:xfrm>
          <a:custGeom>
            <a:avLst/>
            <a:gdLst/>
            <a:ahLst/>
            <a:cxnLst/>
            <a:rect l="l" t="t" r="r" b="b"/>
            <a:pathLst>
              <a:path w="4104" h="1236" extrusionOk="0">
                <a:moveTo>
                  <a:pt x="634" y="1"/>
                </a:moveTo>
                <a:cubicBezTo>
                  <a:pt x="301" y="1"/>
                  <a:pt x="1" y="268"/>
                  <a:pt x="1" y="601"/>
                </a:cubicBezTo>
                <a:cubicBezTo>
                  <a:pt x="1"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1" name="Google Shape;591;p27"/>
          <p:cNvSpPr/>
          <p:nvPr/>
        </p:nvSpPr>
        <p:spPr>
          <a:xfrm>
            <a:off x="9972641" y="3364613"/>
            <a:ext cx="929481" cy="43211"/>
          </a:xfrm>
          <a:custGeom>
            <a:avLst/>
            <a:gdLst/>
            <a:ahLst/>
            <a:cxnLst/>
            <a:rect l="l" t="t" r="r" b="b"/>
            <a:pathLst>
              <a:path w="26587" h="1236" extrusionOk="0">
                <a:moveTo>
                  <a:pt x="634" y="1"/>
                </a:moveTo>
                <a:cubicBezTo>
                  <a:pt x="301" y="1"/>
                  <a:pt x="1" y="268"/>
                  <a:pt x="1" y="601"/>
                </a:cubicBezTo>
                <a:cubicBezTo>
                  <a:pt x="1" y="968"/>
                  <a:pt x="301" y="1235"/>
                  <a:pt x="634" y="1235"/>
                </a:cubicBezTo>
                <a:lnTo>
                  <a:pt x="25953" y="1235"/>
                </a:lnTo>
                <a:cubicBezTo>
                  <a:pt x="26286" y="1235"/>
                  <a:pt x="26586" y="968"/>
                  <a:pt x="26586" y="601"/>
                </a:cubicBezTo>
                <a:cubicBezTo>
                  <a:pt x="26586" y="268"/>
                  <a:pt x="26286" y="1"/>
                  <a:pt x="25953" y="1"/>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2" name="Google Shape;592;p27"/>
          <p:cNvSpPr/>
          <p:nvPr/>
        </p:nvSpPr>
        <p:spPr>
          <a:xfrm>
            <a:off x="10671174" y="3453273"/>
            <a:ext cx="181967" cy="44329"/>
          </a:xfrm>
          <a:custGeom>
            <a:avLst/>
            <a:gdLst/>
            <a:ahLst/>
            <a:cxnLst/>
            <a:rect l="l" t="t" r="r" b="b"/>
            <a:pathLst>
              <a:path w="5205" h="1268" extrusionOk="0">
                <a:moveTo>
                  <a:pt x="634" y="0"/>
                </a:moveTo>
                <a:cubicBezTo>
                  <a:pt x="267" y="0"/>
                  <a:pt x="1" y="300"/>
                  <a:pt x="1" y="634"/>
                </a:cubicBezTo>
                <a:cubicBezTo>
                  <a:pt x="1" y="1001"/>
                  <a:pt x="267" y="1268"/>
                  <a:pt x="634" y="1268"/>
                </a:cubicBezTo>
                <a:lnTo>
                  <a:pt x="4571" y="1268"/>
                </a:lnTo>
                <a:cubicBezTo>
                  <a:pt x="4937" y="1268"/>
                  <a:pt x="5204" y="1001"/>
                  <a:pt x="5204" y="634"/>
                </a:cubicBezTo>
                <a:cubicBezTo>
                  <a:pt x="5204" y="300"/>
                  <a:pt x="4937" y="0"/>
                  <a:pt x="4571"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3" name="Google Shape;593;p27"/>
          <p:cNvSpPr/>
          <p:nvPr/>
        </p:nvSpPr>
        <p:spPr>
          <a:xfrm>
            <a:off x="10479943" y="3453273"/>
            <a:ext cx="164452" cy="44329"/>
          </a:xfrm>
          <a:custGeom>
            <a:avLst/>
            <a:gdLst/>
            <a:ahLst/>
            <a:cxnLst/>
            <a:rect l="l" t="t" r="r" b="b"/>
            <a:pathLst>
              <a:path w="4704" h="1268" extrusionOk="0">
                <a:moveTo>
                  <a:pt x="634" y="0"/>
                </a:moveTo>
                <a:cubicBezTo>
                  <a:pt x="300" y="0"/>
                  <a:pt x="0" y="300"/>
                  <a:pt x="0" y="634"/>
                </a:cubicBezTo>
                <a:cubicBezTo>
                  <a:pt x="0" y="1001"/>
                  <a:pt x="300" y="1268"/>
                  <a:pt x="634" y="1268"/>
                </a:cubicBezTo>
                <a:lnTo>
                  <a:pt x="4070" y="1268"/>
                </a:lnTo>
                <a:cubicBezTo>
                  <a:pt x="4437" y="1268"/>
                  <a:pt x="4703" y="1001"/>
                  <a:pt x="4703" y="634"/>
                </a:cubicBezTo>
                <a:cubicBezTo>
                  <a:pt x="4703" y="300"/>
                  <a:pt x="4403" y="0"/>
                  <a:pt x="4070"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4" name="Google Shape;594;p27"/>
          <p:cNvSpPr/>
          <p:nvPr/>
        </p:nvSpPr>
        <p:spPr>
          <a:xfrm>
            <a:off x="10333007" y="2830531"/>
            <a:ext cx="866484" cy="727728"/>
          </a:xfrm>
          <a:custGeom>
            <a:avLst/>
            <a:gdLst/>
            <a:ahLst/>
            <a:cxnLst/>
            <a:rect l="l" t="t" r="r" b="b"/>
            <a:pathLst>
              <a:path w="24785" h="20816" extrusionOk="0">
                <a:moveTo>
                  <a:pt x="20815" y="0"/>
                </a:moveTo>
                <a:lnTo>
                  <a:pt x="0" y="20815"/>
                </a:lnTo>
                <a:lnTo>
                  <a:pt x="4303" y="20815"/>
                </a:lnTo>
                <a:lnTo>
                  <a:pt x="24584" y="534"/>
                </a:lnTo>
                <a:lnTo>
                  <a:pt x="24784" y="0"/>
                </a:lnTo>
                <a:close/>
              </a:path>
            </a:pathLst>
          </a:custGeom>
          <a:solidFill>
            <a:srgbClr val="E1F1FF"/>
          </a:solidFill>
          <a:ln>
            <a:noFill/>
          </a:ln>
        </p:spPr>
        <p:txBody>
          <a:bodyPr spcFirstLastPara="1" wrap="square" lIns="121900" tIns="121900" rIns="121900" bIns="121900" anchor="ctr" anchorCtr="0">
            <a:noAutofit/>
          </a:bodyPr>
          <a:lstStyle/>
          <a:p>
            <a:endParaRPr sz="2400"/>
          </a:p>
        </p:txBody>
      </p:sp>
      <p:sp>
        <p:nvSpPr>
          <p:cNvPr id="595" name="Google Shape;595;p27"/>
          <p:cNvSpPr/>
          <p:nvPr/>
        </p:nvSpPr>
        <p:spPr>
          <a:xfrm>
            <a:off x="6433864" y="1396084"/>
            <a:ext cx="3499373" cy="2271425"/>
          </a:xfrm>
          <a:custGeom>
            <a:avLst/>
            <a:gdLst/>
            <a:ahLst/>
            <a:cxnLst/>
            <a:rect l="l" t="t" r="r" b="b"/>
            <a:pathLst>
              <a:path w="86029" h="55841" extrusionOk="0">
                <a:moveTo>
                  <a:pt x="2102" y="1"/>
                </a:moveTo>
                <a:cubicBezTo>
                  <a:pt x="935" y="1"/>
                  <a:pt x="1" y="935"/>
                  <a:pt x="1" y="2102"/>
                </a:cubicBezTo>
                <a:lnTo>
                  <a:pt x="1" y="53739"/>
                </a:lnTo>
                <a:cubicBezTo>
                  <a:pt x="1" y="54907"/>
                  <a:pt x="935" y="55841"/>
                  <a:pt x="2102" y="55841"/>
                </a:cubicBezTo>
                <a:lnTo>
                  <a:pt x="83894" y="55841"/>
                </a:lnTo>
                <a:cubicBezTo>
                  <a:pt x="85062" y="55841"/>
                  <a:pt x="86029" y="54907"/>
                  <a:pt x="86029" y="53739"/>
                </a:cubicBezTo>
                <a:lnTo>
                  <a:pt x="86029" y="2102"/>
                </a:lnTo>
                <a:cubicBezTo>
                  <a:pt x="86029" y="935"/>
                  <a:pt x="85062" y="1"/>
                  <a:pt x="83894"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596" name="Google Shape;596;p27"/>
          <p:cNvSpPr/>
          <p:nvPr/>
        </p:nvSpPr>
        <p:spPr>
          <a:xfrm>
            <a:off x="6433864" y="1396083"/>
            <a:ext cx="3499373" cy="366416"/>
          </a:xfrm>
          <a:custGeom>
            <a:avLst/>
            <a:gdLst/>
            <a:ahLst/>
            <a:cxnLst/>
            <a:rect l="l" t="t" r="r" b="b"/>
            <a:pathLst>
              <a:path w="86029" h="9008" extrusionOk="0">
                <a:moveTo>
                  <a:pt x="2436" y="1"/>
                </a:moveTo>
                <a:cubicBezTo>
                  <a:pt x="1102" y="1"/>
                  <a:pt x="1" y="1068"/>
                  <a:pt x="1" y="2436"/>
                </a:cubicBezTo>
                <a:lnTo>
                  <a:pt x="1" y="9007"/>
                </a:lnTo>
                <a:lnTo>
                  <a:pt x="86029" y="9007"/>
                </a:lnTo>
                <a:lnTo>
                  <a:pt x="86029" y="2436"/>
                </a:lnTo>
                <a:cubicBezTo>
                  <a:pt x="86029" y="1102"/>
                  <a:pt x="84928" y="1"/>
                  <a:pt x="83594"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597" name="Google Shape;597;p27"/>
          <p:cNvSpPr/>
          <p:nvPr/>
        </p:nvSpPr>
        <p:spPr>
          <a:xfrm>
            <a:off x="6575005" y="1872341"/>
            <a:ext cx="3223911" cy="1675756"/>
          </a:xfrm>
          <a:custGeom>
            <a:avLst/>
            <a:gdLst/>
            <a:ahLst/>
            <a:cxnLst/>
            <a:rect l="l" t="t" r="r" b="b"/>
            <a:pathLst>
              <a:path w="79257" h="41197" extrusionOk="0">
                <a:moveTo>
                  <a:pt x="77522" y="41196"/>
                </a:moveTo>
                <a:lnTo>
                  <a:pt x="1735" y="41196"/>
                </a:lnTo>
                <a:cubicBezTo>
                  <a:pt x="767" y="41196"/>
                  <a:pt x="0" y="40429"/>
                  <a:pt x="0" y="39462"/>
                </a:cubicBezTo>
                <a:lnTo>
                  <a:pt x="0" y="1735"/>
                </a:lnTo>
                <a:cubicBezTo>
                  <a:pt x="0" y="768"/>
                  <a:pt x="767" y="0"/>
                  <a:pt x="1735" y="0"/>
                </a:cubicBezTo>
                <a:lnTo>
                  <a:pt x="77522" y="0"/>
                </a:lnTo>
                <a:cubicBezTo>
                  <a:pt x="78489" y="0"/>
                  <a:pt x="79257" y="768"/>
                  <a:pt x="79257" y="1735"/>
                </a:cubicBezTo>
                <a:lnTo>
                  <a:pt x="79257" y="39462"/>
                </a:lnTo>
                <a:cubicBezTo>
                  <a:pt x="79257" y="40429"/>
                  <a:pt x="78489" y="41196"/>
                  <a:pt x="77522" y="41196"/>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598" name="Google Shape;598;p27"/>
          <p:cNvSpPr/>
          <p:nvPr/>
        </p:nvSpPr>
        <p:spPr>
          <a:xfrm>
            <a:off x="6668597" y="1970040"/>
            <a:ext cx="76025" cy="154693"/>
          </a:xfrm>
          <a:custGeom>
            <a:avLst/>
            <a:gdLst/>
            <a:ahLst/>
            <a:cxnLst/>
            <a:rect l="l" t="t" r="r" b="b"/>
            <a:pathLst>
              <a:path w="1869" h="3803" fill="none" extrusionOk="0">
                <a:moveTo>
                  <a:pt x="1869" y="0"/>
                </a:moveTo>
                <a:lnTo>
                  <a:pt x="1" y="1901"/>
                </a:lnTo>
                <a:lnTo>
                  <a:pt x="1869"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599;p27"/>
          <p:cNvSpPr/>
          <p:nvPr/>
        </p:nvSpPr>
        <p:spPr>
          <a:xfrm>
            <a:off x="6938593" y="1970040"/>
            <a:ext cx="77408" cy="154693"/>
          </a:xfrm>
          <a:custGeom>
            <a:avLst/>
            <a:gdLst/>
            <a:ahLst/>
            <a:cxnLst/>
            <a:rect l="l" t="t" r="r" b="b"/>
            <a:pathLst>
              <a:path w="1903" h="3803" fill="none" extrusionOk="0">
                <a:moveTo>
                  <a:pt x="1" y="0"/>
                </a:moveTo>
                <a:lnTo>
                  <a:pt x="1902" y="1901"/>
                </a:lnTo>
                <a:lnTo>
                  <a:pt x="1"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27"/>
          <p:cNvSpPr/>
          <p:nvPr/>
        </p:nvSpPr>
        <p:spPr>
          <a:xfrm>
            <a:off x="6809696" y="1970040"/>
            <a:ext cx="61096" cy="168280"/>
          </a:xfrm>
          <a:custGeom>
            <a:avLst/>
            <a:gdLst/>
            <a:ahLst/>
            <a:cxnLst/>
            <a:rect l="l" t="t" r="r" b="b"/>
            <a:pathLst>
              <a:path w="1502" h="4137" fill="none" extrusionOk="0">
                <a:moveTo>
                  <a:pt x="1" y="4136"/>
                </a:moveTo>
                <a:lnTo>
                  <a:pt x="1502" y="0"/>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27"/>
          <p:cNvSpPr/>
          <p:nvPr/>
        </p:nvSpPr>
        <p:spPr>
          <a:xfrm>
            <a:off x="7075627" y="2117893"/>
            <a:ext cx="43484" cy="43484"/>
          </a:xfrm>
          <a:custGeom>
            <a:avLst/>
            <a:gdLst/>
            <a:ahLst/>
            <a:cxnLst/>
            <a:rect l="l" t="t" r="r" b="b"/>
            <a:pathLst>
              <a:path w="1069" h="1069" extrusionOk="0">
                <a:moveTo>
                  <a:pt x="535" y="1"/>
                </a:moveTo>
                <a:cubicBezTo>
                  <a:pt x="234" y="1"/>
                  <a:pt x="1" y="234"/>
                  <a:pt x="1" y="535"/>
                </a:cubicBezTo>
                <a:cubicBezTo>
                  <a:pt x="1" y="802"/>
                  <a:pt x="234" y="1068"/>
                  <a:pt x="535" y="1068"/>
                </a:cubicBezTo>
                <a:cubicBezTo>
                  <a:pt x="835" y="1068"/>
                  <a:pt x="1068" y="802"/>
                  <a:pt x="1068" y="535"/>
                </a:cubicBezTo>
                <a:cubicBezTo>
                  <a:pt x="1068" y="234"/>
                  <a:pt x="835" y="1"/>
                  <a:pt x="535"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2" name="Google Shape;602;p27"/>
          <p:cNvSpPr/>
          <p:nvPr/>
        </p:nvSpPr>
        <p:spPr>
          <a:xfrm>
            <a:off x="7139409" y="2117893"/>
            <a:ext cx="43443" cy="43484"/>
          </a:xfrm>
          <a:custGeom>
            <a:avLst/>
            <a:gdLst/>
            <a:ahLst/>
            <a:cxnLst/>
            <a:rect l="l" t="t" r="r" b="b"/>
            <a:pathLst>
              <a:path w="1068" h="1069" extrusionOk="0">
                <a:moveTo>
                  <a:pt x="534" y="1"/>
                </a:moveTo>
                <a:cubicBezTo>
                  <a:pt x="267" y="1"/>
                  <a:pt x="0" y="234"/>
                  <a:pt x="0" y="535"/>
                </a:cubicBezTo>
                <a:cubicBezTo>
                  <a:pt x="0" y="802"/>
                  <a:pt x="267"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3" name="Google Shape;603;p27"/>
          <p:cNvSpPr/>
          <p:nvPr/>
        </p:nvSpPr>
        <p:spPr>
          <a:xfrm>
            <a:off x="7230316" y="2117893"/>
            <a:ext cx="43443" cy="43484"/>
          </a:xfrm>
          <a:custGeom>
            <a:avLst/>
            <a:gdLst/>
            <a:ahLst/>
            <a:cxnLst/>
            <a:rect l="l" t="t" r="r" b="b"/>
            <a:pathLst>
              <a:path w="1068" h="1069" extrusionOk="0">
                <a:moveTo>
                  <a:pt x="534" y="1"/>
                </a:moveTo>
                <a:cubicBezTo>
                  <a:pt x="234" y="1"/>
                  <a:pt x="0" y="234"/>
                  <a:pt x="0" y="535"/>
                </a:cubicBezTo>
                <a:cubicBezTo>
                  <a:pt x="0" y="802"/>
                  <a:pt x="234"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4" name="Google Shape;604;p27"/>
          <p:cNvSpPr/>
          <p:nvPr/>
        </p:nvSpPr>
        <p:spPr>
          <a:xfrm>
            <a:off x="6706587" y="2295641"/>
            <a:ext cx="2316211" cy="41"/>
          </a:xfrm>
          <a:custGeom>
            <a:avLst/>
            <a:gdLst/>
            <a:ahLst/>
            <a:cxnLst/>
            <a:rect l="l" t="t" r="r" b="b"/>
            <a:pathLst>
              <a:path w="56942" h="1" fill="none" extrusionOk="0">
                <a:moveTo>
                  <a:pt x="1" y="1"/>
                </a:moveTo>
                <a:lnTo>
                  <a:pt x="56941"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27"/>
          <p:cNvSpPr/>
          <p:nvPr/>
        </p:nvSpPr>
        <p:spPr>
          <a:xfrm>
            <a:off x="9162391" y="2295641"/>
            <a:ext cx="179140" cy="41"/>
          </a:xfrm>
          <a:custGeom>
            <a:avLst/>
            <a:gdLst/>
            <a:ahLst/>
            <a:cxnLst/>
            <a:rect l="l" t="t" r="r" b="b"/>
            <a:pathLst>
              <a:path w="4404" h="1" fill="none" extrusionOk="0">
                <a:moveTo>
                  <a:pt x="0" y="1"/>
                </a:moveTo>
                <a:lnTo>
                  <a:pt x="4403"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27"/>
          <p:cNvSpPr/>
          <p:nvPr/>
        </p:nvSpPr>
        <p:spPr>
          <a:xfrm>
            <a:off x="9440525" y="2295641"/>
            <a:ext cx="227993" cy="41"/>
          </a:xfrm>
          <a:custGeom>
            <a:avLst/>
            <a:gdLst/>
            <a:ahLst/>
            <a:cxnLst/>
            <a:rect l="l" t="t" r="r" b="b"/>
            <a:pathLst>
              <a:path w="5605" h="1" fill="none" extrusionOk="0">
                <a:moveTo>
                  <a:pt x="0" y="1"/>
                </a:moveTo>
                <a:lnTo>
                  <a:pt x="5604"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607;p27"/>
          <p:cNvSpPr/>
          <p:nvPr/>
        </p:nvSpPr>
        <p:spPr>
          <a:xfrm>
            <a:off x="6706587" y="2477456"/>
            <a:ext cx="1449188" cy="41"/>
          </a:xfrm>
          <a:custGeom>
            <a:avLst/>
            <a:gdLst/>
            <a:ahLst/>
            <a:cxnLst/>
            <a:rect l="l" t="t" r="r" b="b"/>
            <a:pathLst>
              <a:path w="35627" h="1" fill="none" extrusionOk="0">
                <a:moveTo>
                  <a:pt x="1" y="1"/>
                </a:moveTo>
                <a:lnTo>
                  <a:pt x="35626"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608;p27"/>
          <p:cNvSpPr/>
          <p:nvPr/>
        </p:nvSpPr>
        <p:spPr>
          <a:xfrm>
            <a:off x="8370011" y="2477456"/>
            <a:ext cx="260575" cy="41"/>
          </a:xfrm>
          <a:custGeom>
            <a:avLst/>
            <a:gdLst/>
            <a:ahLst/>
            <a:cxnLst/>
            <a:rect l="l" t="t" r="r" b="b"/>
            <a:pathLst>
              <a:path w="6406" h="1" fill="none" extrusionOk="0">
                <a:moveTo>
                  <a:pt x="1" y="1"/>
                </a:moveTo>
                <a:lnTo>
                  <a:pt x="6405"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27"/>
          <p:cNvSpPr/>
          <p:nvPr/>
        </p:nvSpPr>
        <p:spPr>
          <a:xfrm>
            <a:off x="7924991" y="2581949"/>
            <a:ext cx="705619" cy="41"/>
          </a:xfrm>
          <a:custGeom>
            <a:avLst/>
            <a:gdLst/>
            <a:ahLst/>
            <a:cxnLst/>
            <a:rect l="l" t="t" r="r" b="b"/>
            <a:pathLst>
              <a:path w="17347" h="1" fill="none" extrusionOk="0">
                <a:moveTo>
                  <a:pt x="17346"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27"/>
          <p:cNvSpPr/>
          <p:nvPr/>
        </p:nvSpPr>
        <p:spPr>
          <a:xfrm>
            <a:off x="7686191" y="2581949"/>
            <a:ext cx="142531" cy="41"/>
          </a:xfrm>
          <a:custGeom>
            <a:avLst/>
            <a:gdLst/>
            <a:ahLst/>
            <a:cxnLst/>
            <a:rect l="l" t="t" r="r" b="b"/>
            <a:pathLst>
              <a:path w="3504" h="1" fill="none" extrusionOk="0">
                <a:moveTo>
                  <a:pt x="3503"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27"/>
          <p:cNvSpPr/>
          <p:nvPr/>
        </p:nvSpPr>
        <p:spPr>
          <a:xfrm>
            <a:off x="7431121" y="2581949"/>
            <a:ext cx="142491" cy="41"/>
          </a:xfrm>
          <a:custGeom>
            <a:avLst/>
            <a:gdLst/>
            <a:ahLst/>
            <a:cxnLst/>
            <a:rect l="l" t="t" r="r" b="b"/>
            <a:pathLst>
              <a:path w="3503" h="1" fill="none" extrusionOk="0">
                <a:moveTo>
                  <a:pt x="3503"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27"/>
          <p:cNvSpPr/>
          <p:nvPr/>
        </p:nvSpPr>
        <p:spPr>
          <a:xfrm>
            <a:off x="7177394" y="2581949"/>
            <a:ext cx="141148" cy="41"/>
          </a:xfrm>
          <a:custGeom>
            <a:avLst/>
            <a:gdLst/>
            <a:ahLst/>
            <a:cxnLst/>
            <a:rect l="l" t="t" r="r" b="b"/>
            <a:pathLst>
              <a:path w="3470" h="1" fill="none" extrusionOk="0">
                <a:moveTo>
                  <a:pt x="3470"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27"/>
          <p:cNvSpPr/>
          <p:nvPr/>
        </p:nvSpPr>
        <p:spPr>
          <a:xfrm>
            <a:off x="6922325" y="2581949"/>
            <a:ext cx="141148" cy="41"/>
          </a:xfrm>
          <a:custGeom>
            <a:avLst/>
            <a:gdLst/>
            <a:ahLst/>
            <a:cxnLst/>
            <a:rect l="l" t="t" r="r" b="b"/>
            <a:pathLst>
              <a:path w="3470" h="1" fill="none" extrusionOk="0">
                <a:moveTo>
                  <a:pt x="3470"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27"/>
          <p:cNvSpPr/>
          <p:nvPr/>
        </p:nvSpPr>
        <p:spPr>
          <a:xfrm>
            <a:off x="6922324" y="2709464"/>
            <a:ext cx="2196784" cy="41"/>
          </a:xfrm>
          <a:custGeom>
            <a:avLst/>
            <a:gdLst/>
            <a:ahLst/>
            <a:cxnLst/>
            <a:rect l="l" t="t" r="r" b="b"/>
            <a:pathLst>
              <a:path w="54006" h="1" fill="none" extrusionOk="0">
                <a:moveTo>
                  <a:pt x="54006" y="1"/>
                </a:moveTo>
                <a:lnTo>
                  <a:pt x="0"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27"/>
          <p:cNvSpPr/>
          <p:nvPr/>
        </p:nvSpPr>
        <p:spPr>
          <a:xfrm>
            <a:off x="6706587" y="2581949"/>
            <a:ext cx="51619"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616;p27"/>
          <p:cNvSpPr/>
          <p:nvPr/>
        </p:nvSpPr>
        <p:spPr>
          <a:xfrm>
            <a:off x="6706587" y="2709464"/>
            <a:ext cx="51619"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617;p27"/>
          <p:cNvSpPr/>
          <p:nvPr/>
        </p:nvSpPr>
        <p:spPr>
          <a:xfrm>
            <a:off x="6706587" y="2837018"/>
            <a:ext cx="51619"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618;p27"/>
          <p:cNvSpPr/>
          <p:nvPr/>
        </p:nvSpPr>
        <p:spPr>
          <a:xfrm>
            <a:off x="6706587" y="2964533"/>
            <a:ext cx="51619"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619;p27"/>
          <p:cNvSpPr/>
          <p:nvPr/>
        </p:nvSpPr>
        <p:spPr>
          <a:xfrm>
            <a:off x="9251916" y="2709464"/>
            <a:ext cx="302635" cy="41"/>
          </a:xfrm>
          <a:custGeom>
            <a:avLst/>
            <a:gdLst/>
            <a:ahLst/>
            <a:cxnLst/>
            <a:rect l="l" t="t" r="r" b="b"/>
            <a:pathLst>
              <a:path w="7440" h="1" fill="none" extrusionOk="0">
                <a:moveTo>
                  <a:pt x="1" y="1"/>
                </a:moveTo>
                <a:lnTo>
                  <a:pt x="7439"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620;p27"/>
          <p:cNvSpPr/>
          <p:nvPr/>
        </p:nvSpPr>
        <p:spPr>
          <a:xfrm>
            <a:off x="6916916" y="2837018"/>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621;p27"/>
          <p:cNvSpPr/>
          <p:nvPr/>
        </p:nvSpPr>
        <p:spPr>
          <a:xfrm>
            <a:off x="6916916" y="2967258"/>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622;p27"/>
          <p:cNvSpPr/>
          <p:nvPr/>
        </p:nvSpPr>
        <p:spPr>
          <a:xfrm>
            <a:off x="6916916" y="3098881"/>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623;p27"/>
          <p:cNvSpPr/>
          <p:nvPr/>
        </p:nvSpPr>
        <p:spPr>
          <a:xfrm>
            <a:off x="6916916" y="3229121"/>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624;p27"/>
          <p:cNvSpPr/>
          <p:nvPr/>
        </p:nvSpPr>
        <p:spPr>
          <a:xfrm>
            <a:off x="7924991" y="3229121"/>
            <a:ext cx="1237507" cy="41"/>
          </a:xfrm>
          <a:custGeom>
            <a:avLst/>
            <a:gdLst/>
            <a:ahLst/>
            <a:cxnLst/>
            <a:rect l="l" t="t" r="r" b="b"/>
            <a:pathLst>
              <a:path w="30423" h="1" fill="none" extrusionOk="0">
                <a:moveTo>
                  <a:pt x="0" y="1"/>
                </a:moveTo>
                <a:lnTo>
                  <a:pt x="30422"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625;p27"/>
          <p:cNvSpPr/>
          <p:nvPr/>
        </p:nvSpPr>
        <p:spPr>
          <a:xfrm>
            <a:off x="8659005" y="3098881"/>
            <a:ext cx="503455" cy="41"/>
          </a:xfrm>
          <a:custGeom>
            <a:avLst/>
            <a:gdLst/>
            <a:ahLst/>
            <a:cxnLst/>
            <a:rect l="l" t="t" r="r" b="b"/>
            <a:pathLst>
              <a:path w="12377" h="1" fill="none" extrusionOk="0">
                <a:moveTo>
                  <a:pt x="1" y="0"/>
                </a:moveTo>
                <a:lnTo>
                  <a:pt x="12376" y="0"/>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626;p27"/>
          <p:cNvSpPr/>
          <p:nvPr/>
        </p:nvSpPr>
        <p:spPr>
          <a:xfrm>
            <a:off x="8962923" y="2964533"/>
            <a:ext cx="199519" cy="41"/>
          </a:xfrm>
          <a:custGeom>
            <a:avLst/>
            <a:gdLst/>
            <a:ahLst/>
            <a:cxnLst/>
            <a:rect l="l" t="t" r="r" b="b"/>
            <a:pathLst>
              <a:path w="4905" h="1" fill="none" extrusionOk="0">
                <a:moveTo>
                  <a:pt x="1" y="1"/>
                </a:moveTo>
                <a:lnTo>
                  <a:pt x="4904"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627;p27"/>
          <p:cNvSpPr/>
          <p:nvPr/>
        </p:nvSpPr>
        <p:spPr>
          <a:xfrm>
            <a:off x="9913173" y="1747159"/>
            <a:ext cx="1485731" cy="2312535"/>
          </a:xfrm>
          <a:custGeom>
            <a:avLst/>
            <a:gdLst/>
            <a:ahLst/>
            <a:cxnLst/>
            <a:rect l="l" t="t" r="r" b="b"/>
            <a:pathLst>
              <a:path w="42498" h="66148" extrusionOk="0">
                <a:moveTo>
                  <a:pt x="2169" y="1"/>
                </a:moveTo>
                <a:cubicBezTo>
                  <a:pt x="968" y="1"/>
                  <a:pt x="0" y="968"/>
                  <a:pt x="0" y="2169"/>
                </a:cubicBezTo>
                <a:lnTo>
                  <a:pt x="0" y="63980"/>
                </a:lnTo>
                <a:cubicBezTo>
                  <a:pt x="0" y="65181"/>
                  <a:pt x="968" y="66148"/>
                  <a:pt x="2169" y="66148"/>
                </a:cubicBezTo>
                <a:lnTo>
                  <a:pt x="40329" y="66148"/>
                </a:lnTo>
                <a:cubicBezTo>
                  <a:pt x="41530" y="66148"/>
                  <a:pt x="42497" y="65181"/>
                  <a:pt x="42497" y="63980"/>
                </a:cubicBezTo>
                <a:lnTo>
                  <a:pt x="42497" y="2169"/>
                </a:lnTo>
                <a:cubicBezTo>
                  <a:pt x="42497" y="968"/>
                  <a:pt x="41530" y="1"/>
                  <a:pt x="40329" y="1"/>
                </a:cubicBezTo>
                <a:close/>
              </a:path>
            </a:pathLst>
          </a:custGeom>
          <a:solidFill>
            <a:srgbClr val="FFC000"/>
          </a:solidFill>
          <a:ln>
            <a:noFill/>
          </a:ln>
        </p:spPr>
        <p:txBody>
          <a:bodyPr spcFirstLastPara="1" wrap="square" lIns="121900" tIns="121900" rIns="121900" bIns="121900" anchor="ctr" anchorCtr="0">
            <a:noAutofit/>
          </a:bodyPr>
          <a:lstStyle/>
          <a:p>
            <a:endParaRPr sz="2400" dirty="0"/>
          </a:p>
        </p:txBody>
      </p:sp>
      <p:sp>
        <p:nvSpPr>
          <p:cNvPr id="628" name="Google Shape;628;p27"/>
          <p:cNvSpPr/>
          <p:nvPr/>
        </p:nvSpPr>
        <p:spPr>
          <a:xfrm>
            <a:off x="9913173" y="1747159"/>
            <a:ext cx="1485731" cy="209935"/>
          </a:xfrm>
          <a:custGeom>
            <a:avLst/>
            <a:gdLst/>
            <a:ahLst/>
            <a:cxnLst/>
            <a:rect l="l" t="t" r="r" b="b"/>
            <a:pathLst>
              <a:path w="42498" h="6005" extrusionOk="0">
                <a:moveTo>
                  <a:pt x="1635" y="1"/>
                </a:moveTo>
                <a:cubicBezTo>
                  <a:pt x="734" y="1"/>
                  <a:pt x="0" y="734"/>
                  <a:pt x="0" y="1635"/>
                </a:cubicBezTo>
                <a:lnTo>
                  <a:pt x="0" y="6005"/>
                </a:lnTo>
                <a:lnTo>
                  <a:pt x="42497" y="6005"/>
                </a:lnTo>
                <a:lnTo>
                  <a:pt x="42497" y="1635"/>
                </a:lnTo>
                <a:cubicBezTo>
                  <a:pt x="42497" y="734"/>
                  <a:pt x="41764" y="1"/>
                  <a:pt x="4086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29" name="Google Shape;629;p27"/>
          <p:cNvSpPr/>
          <p:nvPr/>
        </p:nvSpPr>
        <p:spPr>
          <a:xfrm>
            <a:off x="9993651" y="2020056"/>
            <a:ext cx="1328271" cy="1970835"/>
          </a:xfrm>
          <a:custGeom>
            <a:avLst/>
            <a:gdLst/>
            <a:ahLst/>
            <a:cxnLst/>
            <a:rect l="l" t="t" r="r" b="b"/>
            <a:pathLst>
              <a:path w="37994" h="56374" extrusionOk="0">
                <a:moveTo>
                  <a:pt x="36259" y="56374"/>
                </a:moveTo>
                <a:lnTo>
                  <a:pt x="1768" y="56374"/>
                </a:lnTo>
                <a:cubicBezTo>
                  <a:pt x="801" y="56374"/>
                  <a:pt x="0" y="55607"/>
                  <a:pt x="0" y="54639"/>
                </a:cubicBezTo>
                <a:lnTo>
                  <a:pt x="0" y="1735"/>
                </a:lnTo>
                <a:cubicBezTo>
                  <a:pt x="0" y="767"/>
                  <a:pt x="801" y="0"/>
                  <a:pt x="1768" y="0"/>
                </a:cubicBezTo>
                <a:lnTo>
                  <a:pt x="36259" y="0"/>
                </a:lnTo>
                <a:cubicBezTo>
                  <a:pt x="37227" y="0"/>
                  <a:pt x="37994" y="767"/>
                  <a:pt x="37994" y="1735"/>
                </a:cubicBezTo>
                <a:lnTo>
                  <a:pt x="37994" y="54639"/>
                </a:lnTo>
                <a:cubicBezTo>
                  <a:pt x="37994" y="55607"/>
                  <a:pt x="37227" y="56374"/>
                  <a:pt x="36259" y="56374"/>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30" name="Google Shape;630;p27"/>
          <p:cNvSpPr/>
          <p:nvPr/>
        </p:nvSpPr>
        <p:spPr>
          <a:xfrm>
            <a:off x="10317835" y="1817113"/>
            <a:ext cx="71179" cy="36219"/>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121900" tIns="121900" rIns="121900" bIns="121900" anchor="ctr" anchorCtr="0">
            <a:noAutofit/>
          </a:bodyPr>
          <a:lstStyle/>
          <a:p>
            <a:endParaRPr sz="2400"/>
          </a:p>
        </p:txBody>
      </p:sp>
      <p:sp>
        <p:nvSpPr>
          <p:cNvPr id="631" name="Google Shape;631;p27"/>
          <p:cNvSpPr/>
          <p:nvPr/>
        </p:nvSpPr>
        <p:spPr>
          <a:xfrm>
            <a:off x="10057769" y="2250931"/>
            <a:ext cx="943465" cy="22200"/>
          </a:xfrm>
          <a:custGeom>
            <a:avLst/>
            <a:gdLst/>
            <a:ahLst/>
            <a:cxnLst/>
            <a:rect l="l" t="t" r="r" b="b"/>
            <a:pathLst>
              <a:path w="26987" h="635" extrusionOk="0">
                <a:moveTo>
                  <a:pt x="334" y="1"/>
                </a:moveTo>
                <a:cubicBezTo>
                  <a:pt x="134" y="1"/>
                  <a:pt x="1" y="134"/>
                  <a:pt x="1" y="301"/>
                </a:cubicBezTo>
                <a:cubicBezTo>
                  <a:pt x="1" y="501"/>
                  <a:pt x="134" y="635"/>
                  <a:pt x="334" y="635"/>
                </a:cubicBezTo>
                <a:lnTo>
                  <a:pt x="26686" y="635"/>
                </a:lnTo>
                <a:cubicBezTo>
                  <a:pt x="26853" y="635"/>
                  <a:pt x="26987" y="501"/>
                  <a:pt x="26987" y="301"/>
                </a:cubicBezTo>
                <a:cubicBezTo>
                  <a:pt x="26987" y="134"/>
                  <a:pt x="26853" y="1"/>
                  <a:pt x="2668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2" name="Google Shape;632;p27"/>
          <p:cNvSpPr/>
          <p:nvPr/>
        </p:nvSpPr>
        <p:spPr>
          <a:xfrm>
            <a:off x="11059509" y="2250931"/>
            <a:ext cx="91001" cy="22200"/>
          </a:xfrm>
          <a:custGeom>
            <a:avLst/>
            <a:gdLst/>
            <a:ahLst/>
            <a:cxnLst/>
            <a:rect l="l" t="t" r="r" b="b"/>
            <a:pathLst>
              <a:path w="2603" h="635" extrusionOk="0">
                <a:moveTo>
                  <a:pt x="301" y="1"/>
                </a:moveTo>
                <a:cubicBezTo>
                  <a:pt x="134" y="1"/>
                  <a:pt x="1" y="134"/>
                  <a:pt x="1" y="301"/>
                </a:cubicBezTo>
                <a:cubicBezTo>
                  <a:pt x="1" y="501"/>
                  <a:pt x="134" y="635"/>
                  <a:pt x="301" y="635"/>
                </a:cubicBezTo>
                <a:lnTo>
                  <a:pt x="2269" y="635"/>
                </a:lnTo>
                <a:cubicBezTo>
                  <a:pt x="2436" y="635"/>
                  <a:pt x="2602" y="501"/>
                  <a:pt x="2602" y="301"/>
                </a:cubicBezTo>
                <a:cubicBezTo>
                  <a:pt x="2602" y="134"/>
                  <a:pt x="2436" y="1"/>
                  <a:pt x="2269"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3" name="Google Shape;633;p27"/>
          <p:cNvSpPr/>
          <p:nvPr/>
        </p:nvSpPr>
        <p:spPr>
          <a:xfrm>
            <a:off x="11185468" y="2250931"/>
            <a:ext cx="73485" cy="22200"/>
          </a:xfrm>
          <a:custGeom>
            <a:avLst/>
            <a:gdLst/>
            <a:ahLst/>
            <a:cxnLst/>
            <a:rect l="l" t="t" r="r" b="b"/>
            <a:pathLst>
              <a:path w="2102" h="635" extrusionOk="0">
                <a:moveTo>
                  <a:pt x="300" y="1"/>
                </a:moveTo>
                <a:cubicBezTo>
                  <a:pt x="134" y="1"/>
                  <a:pt x="0" y="134"/>
                  <a:pt x="0" y="301"/>
                </a:cubicBezTo>
                <a:cubicBezTo>
                  <a:pt x="0" y="501"/>
                  <a:pt x="134" y="635"/>
                  <a:pt x="300" y="635"/>
                </a:cubicBezTo>
                <a:lnTo>
                  <a:pt x="1768" y="635"/>
                </a:lnTo>
                <a:cubicBezTo>
                  <a:pt x="1968" y="635"/>
                  <a:pt x="2102" y="501"/>
                  <a:pt x="2102" y="301"/>
                </a:cubicBezTo>
                <a:cubicBezTo>
                  <a:pt x="2102" y="134"/>
                  <a:pt x="1968"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4" name="Google Shape;634;p27"/>
          <p:cNvSpPr/>
          <p:nvPr/>
        </p:nvSpPr>
        <p:spPr>
          <a:xfrm>
            <a:off x="10057768" y="2354727"/>
            <a:ext cx="539992" cy="22200"/>
          </a:xfrm>
          <a:custGeom>
            <a:avLst/>
            <a:gdLst/>
            <a:ahLst/>
            <a:cxnLst/>
            <a:rect l="l" t="t" r="r" b="b"/>
            <a:pathLst>
              <a:path w="15446" h="635" extrusionOk="0">
                <a:moveTo>
                  <a:pt x="334" y="1"/>
                </a:moveTo>
                <a:cubicBezTo>
                  <a:pt x="134" y="1"/>
                  <a:pt x="1" y="134"/>
                  <a:pt x="1" y="334"/>
                </a:cubicBezTo>
                <a:cubicBezTo>
                  <a:pt x="1" y="501"/>
                  <a:pt x="134" y="634"/>
                  <a:pt x="334" y="634"/>
                </a:cubicBezTo>
                <a:lnTo>
                  <a:pt x="15112" y="634"/>
                </a:lnTo>
                <a:cubicBezTo>
                  <a:pt x="15312" y="634"/>
                  <a:pt x="15445" y="501"/>
                  <a:pt x="15445" y="334"/>
                </a:cubicBezTo>
                <a:cubicBezTo>
                  <a:pt x="15445" y="134"/>
                  <a:pt x="15312" y="1"/>
                  <a:pt x="15112"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5" name="Google Shape;635;p27"/>
          <p:cNvSpPr/>
          <p:nvPr/>
        </p:nvSpPr>
        <p:spPr>
          <a:xfrm>
            <a:off x="10607023" y="2354727"/>
            <a:ext cx="170325" cy="22200"/>
          </a:xfrm>
          <a:custGeom>
            <a:avLst/>
            <a:gdLst/>
            <a:ahLst/>
            <a:cxnLst/>
            <a:rect l="l" t="t" r="r" b="b"/>
            <a:pathLst>
              <a:path w="4872" h="635" extrusionOk="0">
                <a:moveTo>
                  <a:pt x="301" y="1"/>
                </a:moveTo>
                <a:cubicBezTo>
                  <a:pt x="134" y="1"/>
                  <a:pt x="1" y="134"/>
                  <a:pt x="1" y="334"/>
                </a:cubicBezTo>
                <a:cubicBezTo>
                  <a:pt x="1" y="501"/>
                  <a:pt x="134" y="634"/>
                  <a:pt x="301" y="634"/>
                </a:cubicBezTo>
                <a:lnTo>
                  <a:pt x="4571" y="634"/>
                </a:lnTo>
                <a:cubicBezTo>
                  <a:pt x="4738" y="634"/>
                  <a:pt x="4871" y="501"/>
                  <a:pt x="4871" y="334"/>
                </a:cubicBezTo>
                <a:cubicBezTo>
                  <a:pt x="4871" y="134"/>
                  <a:pt x="4738" y="1"/>
                  <a:pt x="4571"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6" name="Google Shape;636;p27"/>
          <p:cNvSpPr/>
          <p:nvPr/>
        </p:nvSpPr>
        <p:spPr>
          <a:xfrm>
            <a:off x="10663029" y="2414194"/>
            <a:ext cx="114319" cy="23353"/>
          </a:xfrm>
          <a:custGeom>
            <a:avLst/>
            <a:gdLst/>
            <a:ahLst/>
            <a:cxnLst/>
            <a:rect l="l" t="t" r="r" b="b"/>
            <a:pathLst>
              <a:path w="3270" h="668" extrusionOk="0">
                <a:moveTo>
                  <a:pt x="334" y="1"/>
                </a:moveTo>
                <a:cubicBezTo>
                  <a:pt x="134" y="1"/>
                  <a:pt x="0" y="168"/>
                  <a:pt x="0" y="334"/>
                </a:cubicBezTo>
                <a:cubicBezTo>
                  <a:pt x="0" y="535"/>
                  <a:pt x="134" y="668"/>
                  <a:pt x="334" y="668"/>
                </a:cubicBezTo>
                <a:lnTo>
                  <a:pt x="2969" y="668"/>
                </a:lnTo>
                <a:cubicBezTo>
                  <a:pt x="3136" y="668"/>
                  <a:pt x="3269" y="501"/>
                  <a:pt x="3269" y="334"/>
                </a:cubicBezTo>
                <a:cubicBezTo>
                  <a:pt x="3269" y="168"/>
                  <a:pt x="3136" y="1"/>
                  <a:pt x="296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7" name="Google Shape;637;p27"/>
          <p:cNvSpPr/>
          <p:nvPr/>
        </p:nvSpPr>
        <p:spPr>
          <a:xfrm>
            <a:off x="10607023" y="2414194"/>
            <a:ext cx="33876" cy="23353"/>
          </a:xfrm>
          <a:custGeom>
            <a:avLst/>
            <a:gdLst/>
            <a:ahLst/>
            <a:cxnLst/>
            <a:rect l="l" t="t" r="r" b="b"/>
            <a:pathLst>
              <a:path w="969" h="668" extrusionOk="0">
                <a:moveTo>
                  <a:pt x="335" y="1"/>
                </a:moveTo>
                <a:cubicBezTo>
                  <a:pt x="168" y="1"/>
                  <a:pt x="1" y="168"/>
                  <a:pt x="1" y="334"/>
                </a:cubicBezTo>
                <a:cubicBezTo>
                  <a:pt x="1" y="535"/>
                  <a:pt x="168" y="668"/>
                  <a:pt x="335" y="668"/>
                </a:cubicBezTo>
                <a:lnTo>
                  <a:pt x="635" y="668"/>
                </a:lnTo>
                <a:cubicBezTo>
                  <a:pt x="802" y="668"/>
                  <a:pt x="968" y="501"/>
                  <a:pt x="968" y="334"/>
                </a:cubicBezTo>
                <a:cubicBezTo>
                  <a:pt x="968" y="168"/>
                  <a:pt x="835" y="1"/>
                  <a:pt x="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8" name="Google Shape;638;p27"/>
          <p:cNvSpPr/>
          <p:nvPr/>
        </p:nvSpPr>
        <p:spPr>
          <a:xfrm>
            <a:off x="10472916" y="2414194"/>
            <a:ext cx="102677" cy="23353"/>
          </a:xfrm>
          <a:custGeom>
            <a:avLst/>
            <a:gdLst/>
            <a:ahLst/>
            <a:cxnLst/>
            <a:rect l="l" t="t" r="r" b="b"/>
            <a:pathLst>
              <a:path w="2937" h="668" extrusionOk="0">
                <a:moveTo>
                  <a:pt x="301" y="1"/>
                </a:moveTo>
                <a:cubicBezTo>
                  <a:pt x="134" y="1"/>
                  <a:pt x="1" y="168"/>
                  <a:pt x="1" y="334"/>
                </a:cubicBezTo>
                <a:cubicBezTo>
                  <a:pt x="1" y="535"/>
                  <a:pt x="134" y="668"/>
                  <a:pt x="301" y="668"/>
                </a:cubicBezTo>
                <a:lnTo>
                  <a:pt x="2636" y="668"/>
                </a:lnTo>
                <a:cubicBezTo>
                  <a:pt x="2803" y="668"/>
                  <a:pt x="2936" y="501"/>
                  <a:pt x="2936" y="334"/>
                </a:cubicBezTo>
                <a:cubicBezTo>
                  <a:pt x="2936"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9" name="Google Shape;639;p27"/>
          <p:cNvSpPr/>
          <p:nvPr/>
        </p:nvSpPr>
        <p:spPr>
          <a:xfrm>
            <a:off x="10327169" y="2414194"/>
            <a:ext cx="103831" cy="23353"/>
          </a:xfrm>
          <a:custGeom>
            <a:avLst/>
            <a:gdLst/>
            <a:ahLst/>
            <a:cxnLst/>
            <a:rect l="l" t="t" r="r" b="b"/>
            <a:pathLst>
              <a:path w="2970" h="668" extrusionOk="0">
                <a:moveTo>
                  <a:pt x="300" y="1"/>
                </a:moveTo>
                <a:cubicBezTo>
                  <a:pt x="134" y="1"/>
                  <a:pt x="0" y="168"/>
                  <a:pt x="0" y="334"/>
                </a:cubicBezTo>
                <a:cubicBezTo>
                  <a:pt x="0" y="535"/>
                  <a:pt x="134" y="668"/>
                  <a:pt x="300" y="668"/>
                </a:cubicBezTo>
                <a:lnTo>
                  <a:pt x="2635" y="668"/>
                </a:lnTo>
                <a:cubicBezTo>
                  <a:pt x="2802" y="668"/>
                  <a:pt x="2969" y="501"/>
                  <a:pt x="2936" y="334"/>
                </a:cubicBezTo>
                <a:cubicBezTo>
                  <a:pt x="2936" y="168"/>
                  <a:pt x="2802" y="1"/>
                  <a:pt x="2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0" name="Google Shape;640;p27"/>
          <p:cNvSpPr/>
          <p:nvPr/>
        </p:nvSpPr>
        <p:spPr>
          <a:xfrm>
            <a:off x="10181386" y="2414194"/>
            <a:ext cx="103831" cy="23353"/>
          </a:xfrm>
          <a:custGeom>
            <a:avLst/>
            <a:gdLst/>
            <a:ahLst/>
            <a:cxnLst/>
            <a:rect l="l" t="t" r="r" b="b"/>
            <a:pathLst>
              <a:path w="2970" h="668" extrusionOk="0">
                <a:moveTo>
                  <a:pt x="301" y="1"/>
                </a:moveTo>
                <a:cubicBezTo>
                  <a:pt x="134" y="1"/>
                  <a:pt x="1" y="168"/>
                  <a:pt x="1" y="334"/>
                </a:cubicBezTo>
                <a:cubicBezTo>
                  <a:pt x="1" y="535"/>
                  <a:pt x="134" y="668"/>
                  <a:pt x="301" y="668"/>
                </a:cubicBezTo>
                <a:lnTo>
                  <a:pt x="2636" y="668"/>
                </a:lnTo>
                <a:cubicBezTo>
                  <a:pt x="2803" y="668"/>
                  <a:pt x="2969" y="501"/>
                  <a:pt x="2969" y="334"/>
                </a:cubicBezTo>
                <a:cubicBezTo>
                  <a:pt x="2969"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1" name="Google Shape;641;p27"/>
          <p:cNvSpPr/>
          <p:nvPr/>
        </p:nvSpPr>
        <p:spPr>
          <a:xfrm>
            <a:off x="10181386" y="2487679"/>
            <a:ext cx="875817" cy="22200"/>
          </a:xfrm>
          <a:custGeom>
            <a:avLst/>
            <a:gdLst/>
            <a:ahLst/>
            <a:cxnLst/>
            <a:rect l="l" t="t" r="r" b="b"/>
            <a:pathLst>
              <a:path w="25052" h="635" extrusionOk="0">
                <a:moveTo>
                  <a:pt x="301" y="0"/>
                </a:moveTo>
                <a:cubicBezTo>
                  <a:pt x="134" y="0"/>
                  <a:pt x="1" y="134"/>
                  <a:pt x="1" y="334"/>
                </a:cubicBezTo>
                <a:cubicBezTo>
                  <a:pt x="1" y="501"/>
                  <a:pt x="134" y="634"/>
                  <a:pt x="301" y="634"/>
                </a:cubicBezTo>
                <a:lnTo>
                  <a:pt x="24718" y="634"/>
                </a:lnTo>
                <a:cubicBezTo>
                  <a:pt x="24885" y="634"/>
                  <a:pt x="25052" y="501"/>
                  <a:pt x="25018" y="334"/>
                </a:cubicBezTo>
                <a:cubicBezTo>
                  <a:pt x="25018" y="134"/>
                  <a:pt x="24885" y="0"/>
                  <a:pt x="2471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2" name="Google Shape;642;p27"/>
          <p:cNvSpPr/>
          <p:nvPr/>
        </p:nvSpPr>
        <p:spPr>
          <a:xfrm>
            <a:off x="10057768" y="2414194"/>
            <a:ext cx="52509" cy="23353"/>
          </a:xfrm>
          <a:custGeom>
            <a:avLst/>
            <a:gdLst/>
            <a:ahLst/>
            <a:cxnLst/>
            <a:rect l="l" t="t" r="r" b="b"/>
            <a:pathLst>
              <a:path w="1502" h="668" extrusionOk="0">
                <a:moveTo>
                  <a:pt x="334" y="1"/>
                </a:moveTo>
                <a:cubicBezTo>
                  <a:pt x="134" y="1"/>
                  <a:pt x="1" y="168"/>
                  <a:pt x="1" y="334"/>
                </a:cubicBezTo>
                <a:cubicBezTo>
                  <a:pt x="1" y="535"/>
                  <a:pt x="134" y="668"/>
                  <a:pt x="334" y="668"/>
                </a:cubicBezTo>
                <a:lnTo>
                  <a:pt x="1168" y="668"/>
                </a:lnTo>
                <a:cubicBezTo>
                  <a:pt x="1335" y="668"/>
                  <a:pt x="1502" y="501"/>
                  <a:pt x="1468" y="334"/>
                </a:cubicBezTo>
                <a:cubicBezTo>
                  <a:pt x="1468" y="168"/>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3" name="Google Shape;643;p27"/>
          <p:cNvSpPr/>
          <p:nvPr/>
        </p:nvSpPr>
        <p:spPr>
          <a:xfrm>
            <a:off x="10057768" y="2487679"/>
            <a:ext cx="52509" cy="22200"/>
          </a:xfrm>
          <a:custGeom>
            <a:avLst/>
            <a:gdLst/>
            <a:ahLst/>
            <a:cxnLst/>
            <a:rect l="l" t="t" r="r" b="b"/>
            <a:pathLst>
              <a:path w="1502" h="635" extrusionOk="0">
                <a:moveTo>
                  <a:pt x="334" y="0"/>
                </a:moveTo>
                <a:cubicBezTo>
                  <a:pt x="134" y="0"/>
                  <a:pt x="1" y="134"/>
                  <a:pt x="1" y="334"/>
                </a:cubicBezTo>
                <a:cubicBezTo>
                  <a:pt x="1" y="501"/>
                  <a:pt x="134" y="634"/>
                  <a:pt x="334" y="634"/>
                </a:cubicBezTo>
                <a:lnTo>
                  <a:pt x="1168" y="634"/>
                </a:lnTo>
                <a:cubicBezTo>
                  <a:pt x="1335" y="634"/>
                  <a:pt x="1502" y="501"/>
                  <a:pt x="1468" y="334"/>
                </a:cubicBezTo>
                <a:cubicBezTo>
                  <a:pt x="1468" y="134"/>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4" name="Google Shape;644;p27"/>
          <p:cNvSpPr/>
          <p:nvPr/>
        </p:nvSpPr>
        <p:spPr>
          <a:xfrm>
            <a:off x="10057768" y="2559977"/>
            <a:ext cx="52509" cy="23353"/>
          </a:xfrm>
          <a:custGeom>
            <a:avLst/>
            <a:gdLst/>
            <a:ahLst/>
            <a:cxnLst/>
            <a:rect l="l" t="t" r="r" b="b"/>
            <a:pathLst>
              <a:path w="1502" h="668" extrusionOk="0">
                <a:moveTo>
                  <a:pt x="334" y="1"/>
                </a:moveTo>
                <a:cubicBezTo>
                  <a:pt x="134" y="1"/>
                  <a:pt x="1" y="167"/>
                  <a:pt x="1" y="334"/>
                </a:cubicBezTo>
                <a:cubicBezTo>
                  <a:pt x="1" y="501"/>
                  <a:pt x="134" y="668"/>
                  <a:pt x="334" y="668"/>
                </a:cubicBezTo>
                <a:lnTo>
                  <a:pt x="1168" y="668"/>
                </a:lnTo>
                <a:cubicBezTo>
                  <a:pt x="1335" y="668"/>
                  <a:pt x="1502" y="501"/>
                  <a:pt x="1468" y="334"/>
                </a:cubicBezTo>
                <a:cubicBezTo>
                  <a:pt x="1468" y="167"/>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5" name="Google Shape;645;p27"/>
          <p:cNvSpPr/>
          <p:nvPr/>
        </p:nvSpPr>
        <p:spPr>
          <a:xfrm>
            <a:off x="10057768" y="2633463"/>
            <a:ext cx="52509" cy="22164"/>
          </a:xfrm>
          <a:custGeom>
            <a:avLst/>
            <a:gdLst/>
            <a:ahLst/>
            <a:cxnLst/>
            <a:rect l="l" t="t" r="r" b="b"/>
            <a:pathLst>
              <a:path w="1502" h="634" extrusionOk="0">
                <a:moveTo>
                  <a:pt x="334" y="0"/>
                </a:moveTo>
                <a:cubicBezTo>
                  <a:pt x="134" y="0"/>
                  <a:pt x="1" y="133"/>
                  <a:pt x="1" y="300"/>
                </a:cubicBezTo>
                <a:cubicBezTo>
                  <a:pt x="1" y="500"/>
                  <a:pt x="134" y="634"/>
                  <a:pt x="334" y="634"/>
                </a:cubicBezTo>
                <a:lnTo>
                  <a:pt x="1168" y="634"/>
                </a:lnTo>
                <a:cubicBezTo>
                  <a:pt x="1335" y="634"/>
                  <a:pt x="1502" y="500"/>
                  <a:pt x="1468" y="300"/>
                </a:cubicBezTo>
                <a:cubicBezTo>
                  <a:pt x="1468" y="133"/>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6" name="Google Shape;646;p27"/>
          <p:cNvSpPr/>
          <p:nvPr/>
        </p:nvSpPr>
        <p:spPr>
          <a:xfrm>
            <a:off x="11110830" y="2487679"/>
            <a:ext cx="128303" cy="22200"/>
          </a:xfrm>
          <a:custGeom>
            <a:avLst/>
            <a:gdLst/>
            <a:ahLst/>
            <a:cxnLst/>
            <a:rect l="l" t="t" r="r" b="b"/>
            <a:pathLst>
              <a:path w="3670" h="635" extrusionOk="0">
                <a:moveTo>
                  <a:pt x="300" y="0"/>
                </a:moveTo>
                <a:cubicBezTo>
                  <a:pt x="134" y="0"/>
                  <a:pt x="0" y="134"/>
                  <a:pt x="0" y="334"/>
                </a:cubicBezTo>
                <a:cubicBezTo>
                  <a:pt x="0" y="501"/>
                  <a:pt x="134" y="634"/>
                  <a:pt x="300" y="634"/>
                </a:cubicBezTo>
                <a:lnTo>
                  <a:pt x="3336" y="634"/>
                </a:lnTo>
                <a:cubicBezTo>
                  <a:pt x="3503" y="634"/>
                  <a:pt x="3670" y="501"/>
                  <a:pt x="3670" y="334"/>
                </a:cubicBezTo>
                <a:cubicBezTo>
                  <a:pt x="3670" y="134"/>
                  <a:pt x="3536" y="0"/>
                  <a:pt x="33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7" name="Google Shape;647;p27"/>
          <p:cNvSpPr/>
          <p:nvPr/>
        </p:nvSpPr>
        <p:spPr>
          <a:xfrm>
            <a:off x="10177890" y="2559977"/>
            <a:ext cx="369701" cy="23353"/>
          </a:xfrm>
          <a:custGeom>
            <a:avLst/>
            <a:gdLst/>
            <a:ahLst/>
            <a:cxnLst/>
            <a:rect l="l" t="t" r="r" b="b"/>
            <a:pathLst>
              <a:path w="10575" h="668" extrusionOk="0">
                <a:moveTo>
                  <a:pt x="334" y="1"/>
                </a:moveTo>
                <a:cubicBezTo>
                  <a:pt x="134" y="1"/>
                  <a:pt x="1" y="167"/>
                  <a:pt x="1" y="334"/>
                </a:cubicBezTo>
                <a:cubicBezTo>
                  <a:pt x="1" y="501"/>
                  <a:pt x="134" y="668"/>
                  <a:pt x="334" y="668"/>
                </a:cubicBezTo>
                <a:lnTo>
                  <a:pt x="10275" y="668"/>
                </a:lnTo>
                <a:cubicBezTo>
                  <a:pt x="10441" y="668"/>
                  <a:pt x="10575" y="501"/>
                  <a:pt x="10575" y="334"/>
                </a:cubicBezTo>
                <a:cubicBezTo>
                  <a:pt x="10575" y="167"/>
                  <a:pt x="10441" y="1"/>
                  <a:pt x="10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8" name="Google Shape;648;p27"/>
          <p:cNvSpPr/>
          <p:nvPr/>
        </p:nvSpPr>
        <p:spPr>
          <a:xfrm>
            <a:off x="10663029" y="2783896"/>
            <a:ext cx="418681" cy="23353"/>
          </a:xfrm>
          <a:custGeom>
            <a:avLst/>
            <a:gdLst/>
            <a:ahLst/>
            <a:cxnLst/>
            <a:rect l="l" t="t" r="r" b="b"/>
            <a:pathLst>
              <a:path w="11976" h="668" extrusionOk="0">
                <a:moveTo>
                  <a:pt x="300" y="0"/>
                </a:moveTo>
                <a:cubicBezTo>
                  <a:pt x="134" y="0"/>
                  <a:pt x="0" y="134"/>
                  <a:pt x="0" y="334"/>
                </a:cubicBezTo>
                <a:cubicBezTo>
                  <a:pt x="0" y="500"/>
                  <a:pt x="134" y="667"/>
                  <a:pt x="300" y="667"/>
                </a:cubicBezTo>
                <a:lnTo>
                  <a:pt x="11642" y="667"/>
                </a:lnTo>
                <a:cubicBezTo>
                  <a:pt x="11842" y="667"/>
                  <a:pt x="11975" y="500"/>
                  <a:pt x="11975" y="334"/>
                </a:cubicBezTo>
                <a:cubicBezTo>
                  <a:pt x="11975" y="134"/>
                  <a:pt x="11842" y="0"/>
                  <a:pt x="1164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49" name="Google Shape;649;p27"/>
          <p:cNvSpPr/>
          <p:nvPr/>
        </p:nvSpPr>
        <p:spPr>
          <a:xfrm>
            <a:off x="10771473" y="2709256"/>
            <a:ext cx="310235" cy="23353"/>
          </a:xfrm>
          <a:custGeom>
            <a:avLst/>
            <a:gdLst/>
            <a:ahLst/>
            <a:cxnLst/>
            <a:rect l="l" t="t" r="r" b="b"/>
            <a:pathLst>
              <a:path w="8874" h="668" extrusionOk="0">
                <a:moveTo>
                  <a:pt x="334" y="0"/>
                </a:moveTo>
                <a:cubicBezTo>
                  <a:pt x="134" y="0"/>
                  <a:pt x="0" y="134"/>
                  <a:pt x="0" y="334"/>
                </a:cubicBezTo>
                <a:cubicBezTo>
                  <a:pt x="0" y="501"/>
                  <a:pt x="134" y="667"/>
                  <a:pt x="334" y="667"/>
                </a:cubicBezTo>
                <a:lnTo>
                  <a:pt x="8540" y="667"/>
                </a:lnTo>
                <a:cubicBezTo>
                  <a:pt x="8740" y="667"/>
                  <a:pt x="8873" y="501"/>
                  <a:pt x="8873" y="334"/>
                </a:cubicBezTo>
                <a:cubicBezTo>
                  <a:pt x="8873" y="134"/>
                  <a:pt x="8740" y="0"/>
                  <a:pt x="854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0" name="Google Shape;650;p27"/>
          <p:cNvSpPr/>
          <p:nvPr/>
        </p:nvSpPr>
        <p:spPr>
          <a:xfrm>
            <a:off x="10945225" y="2633463"/>
            <a:ext cx="136484" cy="22164"/>
          </a:xfrm>
          <a:custGeom>
            <a:avLst/>
            <a:gdLst/>
            <a:ahLst/>
            <a:cxnLst/>
            <a:rect l="l" t="t" r="r" b="b"/>
            <a:pathLst>
              <a:path w="3904" h="634" extrusionOk="0">
                <a:moveTo>
                  <a:pt x="301" y="0"/>
                </a:moveTo>
                <a:cubicBezTo>
                  <a:pt x="134" y="0"/>
                  <a:pt x="1" y="133"/>
                  <a:pt x="1" y="300"/>
                </a:cubicBezTo>
                <a:cubicBezTo>
                  <a:pt x="1" y="500"/>
                  <a:pt x="134" y="634"/>
                  <a:pt x="301" y="634"/>
                </a:cubicBezTo>
                <a:lnTo>
                  <a:pt x="3570" y="634"/>
                </a:lnTo>
                <a:cubicBezTo>
                  <a:pt x="3770" y="634"/>
                  <a:pt x="3903" y="500"/>
                  <a:pt x="3903" y="300"/>
                </a:cubicBezTo>
                <a:cubicBezTo>
                  <a:pt x="3903" y="133"/>
                  <a:pt x="3770" y="0"/>
                  <a:pt x="357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1" name="Google Shape;651;p27"/>
          <p:cNvSpPr/>
          <p:nvPr/>
        </p:nvSpPr>
        <p:spPr>
          <a:xfrm>
            <a:off x="10057768" y="2149477"/>
            <a:ext cx="437349" cy="22200"/>
          </a:xfrm>
          <a:custGeom>
            <a:avLst/>
            <a:gdLst/>
            <a:ahLst/>
            <a:cxnLst/>
            <a:rect l="l" t="t" r="r" b="b"/>
            <a:pathLst>
              <a:path w="12510" h="635" extrusionOk="0">
                <a:moveTo>
                  <a:pt x="334" y="1"/>
                </a:moveTo>
                <a:cubicBezTo>
                  <a:pt x="134" y="1"/>
                  <a:pt x="1" y="134"/>
                  <a:pt x="1" y="334"/>
                </a:cubicBezTo>
                <a:cubicBezTo>
                  <a:pt x="1" y="501"/>
                  <a:pt x="134" y="635"/>
                  <a:pt x="334" y="635"/>
                </a:cubicBezTo>
                <a:lnTo>
                  <a:pt x="12176" y="635"/>
                </a:lnTo>
                <a:cubicBezTo>
                  <a:pt x="12376" y="635"/>
                  <a:pt x="12510" y="501"/>
                  <a:pt x="12510" y="334"/>
                </a:cubicBezTo>
                <a:cubicBezTo>
                  <a:pt x="12510" y="134"/>
                  <a:pt x="12376" y="1"/>
                  <a:pt x="121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2" name="Google Shape;652;p27"/>
          <p:cNvSpPr/>
          <p:nvPr/>
        </p:nvSpPr>
        <p:spPr>
          <a:xfrm>
            <a:off x="10057768" y="2961142"/>
            <a:ext cx="706752" cy="23353"/>
          </a:xfrm>
          <a:custGeom>
            <a:avLst/>
            <a:gdLst/>
            <a:ahLst/>
            <a:cxnLst/>
            <a:rect l="l" t="t" r="r" b="b"/>
            <a:pathLst>
              <a:path w="20216" h="668" extrusionOk="0">
                <a:moveTo>
                  <a:pt x="334" y="0"/>
                </a:moveTo>
                <a:cubicBezTo>
                  <a:pt x="134" y="0"/>
                  <a:pt x="1" y="134"/>
                  <a:pt x="1" y="334"/>
                </a:cubicBezTo>
                <a:cubicBezTo>
                  <a:pt x="1" y="501"/>
                  <a:pt x="134" y="668"/>
                  <a:pt x="334" y="668"/>
                </a:cubicBezTo>
                <a:lnTo>
                  <a:pt x="19882" y="668"/>
                </a:lnTo>
                <a:cubicBezTo>
                  <a:pt x="20048" y="668"/>
                  <a:pt x="20215" y="501"/>
                  <a:pt x="20182" y="334"/>
                </a:cubicBezTo>
                <a:cubicBezTo>
                  <a:pt x="20182" y="134"/>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3" name="Google Shape;653;p27"/>
          <p:cNvSpPr/>
          <p:nvPr/>
        </p:nvSpPr>
        <p:spPr>
          <a:xfrm>
            <a:off x="10057768" y="3050919"/>
            <a:ext cx="706752" cy="23388"/>
          </a:xfrm>
          <a:custGeom>
            <a:avLst/>
            <a:gdLst/>
            <a:ahLst/>
            <a:cxnLst/>
            <a:rect l="l" t="t" r="r" b="b"/>
            <a:pathLst>
              <a:path w="20216" h="669" extrusionOk="0">
                <a:moveTo>
                  <a:pt x="334" y="1"/>
                </a:moveTo>
                <a:cubicBezTo>
                  <a:pt x="134" y="1"/>
                  <a:pt x="1" y="134"/>
                  <a:pt x="1" y="334"/>
                </a:cubicBezTo>
                <a:cubicBezTo>
                  <a:pt x="1" y="501"/>
                  <a:pt x="134" y="668"/>
                  <a:pt x="334" y="668"/>
                </a:cubicBezTo>
                <a:lnTo>
                  <a:pt x="19882" y="668"/>
                </a:lnTo>
                <a:cubicBezTo>
                  <a:pt x="20048" y="668"/>
                  <a:pt x="20215"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4" name="Google Shape;654;p27"/>
          <p:cNvSpPr/>
          <p:nvPr/>
        </p:nvSpPr>
        <p:spPr>
          <a:xfrm>
            <a:off x="10057768" y="3140732"/>
            <a:ext cx="705563" cy="23353"/>
          </a:xfrm>
          <a:custGeom>
            <a:avLst/>
            <a:gdLst/>
            <a:ahLst/>
            <a:cxnLst/>
            <a:rect l="l" t="t" r="r" b="b"/>
            <a:pathLst>
              <a:path w="20182" h="668" extrusionOk="0">
                <a:moveTo>
                  <a:pt x="334" y="0"/>
                </a:moveTo>
                <a:cubicBezTo>
                  <a:pt x="134" y="0"/>
                  <a:pt x="1" y="167"/>
                  <a:pt x="1" y="334"/>
                </a:cubicBezTo>
                <a:cubicBezTo>
                  <a:pt x="1" y="501"/>
                  <a:pt x="134" y="668"/>
                  <a:pt x="334" y="668"/>
                </a:cubicBezTo>
                <a:lnTo>
                  <a:pt x="19882" y="668"/>
                </a:lnTo>
                <a:cubicBezTo>
                  <a:pt x="20048" y="668"/>
                  <a:pt x="20182" y="501"/>
                  <a:pt x="20182" y="334"/>
                </a:cubicBezTo>
                <a:cubicBezTo>
                  <a:pt x="20182" y="167"/>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5" name="Google Shape;655;p27"/>
          <p:cNvSpPr/>
          <p:nvPr/>
        </p:nvSpPr>
        <p:spPr>
          <a:xfrm>
            <a:off x="10057768" y="3677155"/>
            <a:ext cx="705563" cy="22200"/>
          </a:xfrm>
          <a:custGeom>
            <a:avLst/>
            <a:gdLst/>
            <a:ahLst/>
            <a:cxnLst/>
            <a:rect l="l" t="t" r="r" b="b"/>
            <a:pathLst>
              <a:path w="20182" h="635" extrusionOk="0">
                <a:moveTo>
                  <a:pt x="334" y="1"/>
                </a:moveTo>
                <a:cubicBezTo>
                  <a:pt x="134" y="1"/>
                  <a:pt x="1" y="134"/>
                  <a:pt x="1" y="334"/>
                </a:cubicBezTo>
                <a:cubicBezTo>
                  <a:pt x="1" y="501"/>
                  <a:pt x="134" y="635"/>
                  <a:pt x="334" y="635"/>
                </a:cubicBezTo>
                <a:lnTo>
                  <a:pt x="19882" y="635"/>
                </a:lnTo>
                <a:cubicBezTo>
                  <a:pt x="20048" y="635"/>
                  <a:pt x="20182"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6" name="Google Shape;656;p27"/>
          <p:cNvSpPr/>
          <p:nvPr/>
        </p:nvSpPr>
        <p:spPr>
          <a:xfrm>
            <a:off x="10700331" y="2857345"/>
            <a:ext cx="209935" cy="22200"/>
          </a:xfrm>
          <a:custGeom>
            <a:avLst/>
            <a:gdLst/>
            <a:ahLst/>
            <a:cxnLst/>
            <a:rect l="l" t="t" r="r" b="b"/>
            <a:pathLst>
              <a:path w="6005" h="635" extrusionOk="0">
                <a:moveTo>
                  <a:pt x="334" y="1"/>
                </a:moveTo>
                <a:cubicBezTo>
                  <a:pt x="167" y="1"/>
                  <a:pt x="1" y="134"/>
                  <a:pt x="1" y="334"/>
                </a:cubicBezTo>
                <a:cubicBezTo>
                  <a:pt x="1" y="501"/>
                  <a:pt x="167" y="634"/>
                  <a:pt x="334" y="634"/>
                </a:cubicBezTo>
                <a:lnTo>
                  <a:pt x="5671" y="634"/>
                </a:lnTo>
                <a:cubicBezTo>
                  <a:pt x="5838" y="634"/>
                  <a:pt x="6005" y="501"/>
                  <a:pt x="6005" y="334"/>
                </a:cubicBezTo>
                <a:cubicBezTo>
                  <a:pt x="6005" y="134"/>
                  <a:pt x="5838" y="1"/>
                  <a:pt x="5671"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7" name="Google Shape;657;p27"/>
          <p:cNvSpPr/>
          <p:nvPr/>
        </p:nvSpPr>
        <p:spPr>
          <a:xfrm>
            <a:off x="10979031" y="2857345"/>
            <a:ext cx="279925" cy="22200"/>
          </a:xfrm>
          <a:custGeom>
            <a:avLst/>
            <a:gdLst/>
            <a:ahLst/>
            <a:cxnLst/>
            <a:rect l="l" t="t" r="r" b="b"/>
            <a:pathLst>
              <a:path w="8007" h="635" extrusionOk="0">
                <a:moveTo>
                  <a:pt x="334" y="1"/>
                </a:moveTo>
                <a:cubicBezTo>
                  <a:pt x="134" y="1"/>
                  <a:pt x="1" y="134"/>
                  <a:pt x="1" y="334"/>
                </a:cubicBezTo>
                <a:cubicBezTo>
                  <a:pt x="1" y="501"/>
                  <a:pt x="134" y="634"/>
                  <a:pt x="334" y="634"/>
                </a:cubicBezTo>
                <a:lnTo>
                  <a:pt x="7673" y="634"/>
                </a:lnTo>
                <a:cubicBezTo>
                  <a:pt x="7873" y="634"/>
                  <a:pt x="8007" y="501"/>
                  <a:pt x="8007" y="334"/>
                </a:cubicBezTo>
                <a:cubicBezTo>
                  <a:pt x="8007" y="134"/>
                  <a:pt x="7873" y="1"/>
                  <a:pt x="7673"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8" name="Google Shape;658;p27"/>
          <p:cNvSpPr/>
          <p:nvPr/>
        </p:nvSpPr>
        <p:spPr>
          <a:xfrm>
            <a:off x="10979031" y="2961142"/>
            <a:ext cx="279925" cy="23353"/>
          </a:xfrm>
          <a:custGeom>
            <a:avLst/>
            <a:gdLst/>
            <a:ahLst/>
            <a:cxnLst/>
            <a:rect l="l" t="t" r="r" b="b"/>
            <a:pathLst>
              <a:path w="8007" h="668" extrusionOk="0">
                <a:moveTo>
                  <a:pt x="334" y="0"/>
                </a:moveTo>
                <a:cubicBezTo>
                  <a:pt x="134" y="0"/>
                  <a:pt x="1" y="134"/>
                  <a:pt x="1" y="334"/>
                </a:cubicBezTo>
                <a:cubicBezTo>
                  <a:pt x="1" y="501"/>
                  <a:pt x="134" y="668"/>
                  <a:pt x="334" y="668"/>
                </a:cubicBezTo>
                <a:lnTo>
                  <a:pt x="7673" y="668"/>
                </a:lnTo>
                <a:cubicBezTo>
                  <a:pt x="7873" y="668"/>
                  <a:pt x="8007" y="501"/>
                  <a:pt x="8007" y="334"/>
                </a:cubicBezTo>
                <a:cubicBezTo>
                  <a:pt x="8007" y="134"/>
                  <a:pt x="7873" y="0"/>
                  <a:pt x="7673"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9" name="Google Shape;659;p27"/>
          <p:cNvSpPr/>
          <p:nvPr/>
        </p:nvSpPr>
        <p:spPr>
          <a:xfrm>
            <a:off x="10057769" y="3813603"/>
            <a:ext cx="107327" cy="22200"/>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70" y="501"/>
                  <a:pt x="3070" y="301"/>
                </a:cubicBezTo>
                <a:cubicBezTo>
                  <a:pt x="3070"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0" name="Google Shape;660;p27"/>
          <p:cNvSpPr/>
          <p:nvPr/>
        </p:nvSpPr>
        <p:spPr>
          <a:xfrm>
            <a:off x="10057769" y="3881252"/>
            <a:ext cx="107327" cy="23353"/>
          </a:xfrm>
          <a:custGeom>
            <a:avLst/>
            <a:gdLst/>
            <a:ahLst/>
            <a:cxnLst/>
            <a:rect l="l" t="t" r="r" b="b"/>
            <a:pathLst>
              <a:path w="3070" h="668" extrusionOk="0">
                <a:moveTo>
                  <a:pt x="334" y="0"/>
                </a:moveTo>
                <a:cubicBezTo>
                  <a:pt x="134" y="0"/>
                  <a:pt x="1" y="167"/>
                  <a:pt x="1" y="334"/>
                </a:cubicBezTo>
                <a:cubicBezTo>
                  <a:pt x="1" y="501"/>
                  <a:pt x="134" y="667"/>
                  <a:pt x="334" y="667"/>
                </a:cubicBezTo>
                <a:lnTo>
                  <a:pt x="2736" y="667"/>
                </a:lnTo>
                <a:cubicBezTo>
                  <a:pt x="2903" y="667"/>
                  <a:pt x="3070" y="501"/>
                  <a:pt x="3070" y="334"/>
                </a:cubicBezTo>
                <a:cubicBezTo>
                  <a:pt x="3070" y="167"/>
                  <a:pt x="2903" y="0"/>
                  <a:pt x="2736"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1" name="Google Shape;661;p27"/>
          <p:cNvSpPr/>
          <p:nvPr/>
        </p:nvSpPr>
        <p:spPr>
          <a:xfrm>
            <a:off x="10193063" y="3881252"/>
            <a:ext cx="656584" cy="23353"/>
          </a:xfrm>
          <a:custGeom>
            <a:avLst/>
            <a:gdLst/>
            <a:ahLst/>
            <a:cxnLst/>
            <a:rect l="l" t="t" r="r" b="b"/>
            <a:pathLst>
              <a:path w="18781" h="668" extrusionOk="0">
                <a:moveTo>
                  <a:pt x="300" y="0"/>
                </a:moveTo>
                <a:cubicBezTo>
                  <a:pt x="134" y="0"/>
                  <a:pt x="0" y="167"/>
                  <a:pt x="0" y="334"/>
                </a:cubicBezTo>
                <a:cubicBezTo>
                  <a:pt x="0" y="501"/>
                  <a:pt x="134" y="667"/>
                  <a:pt x="300" y="667"/>
                </a:cubicBezTo>
                <a:lnTo>
                  <a:pt x="18447" y="667"/>
                </a:lnTo>
                <a:cubicBezTo>
                  <a:pt x="18647" y="667"/>
                  <a:pt x="18780" y="501"/>
                  <a:pt x="18780" y="334"/>
                </a:cubicBezTo>
                <a:cubicBezTo>
                  <a:pt x="18780" y="167"/>
                  <a:pt x="18647" y="0"/>
                  <a:pt x="18447"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2" name="Google Shape;662;p27"/>
          <p:cNvSpPr/>
          <p:nvPr/>
        </p:nvSpPr>
        <p:spPr>
          <a:xfrm>
            <a:off x="10223372" y="3813603"/>
            <a:ext cx="106139" cy="22200"/>
          </a:xfrm>
          <a:custGeom>
            <a:avLst/>
            <a:gdLst/>
            <a:ahLst/>
            <a:cxnLst/>
            <a:rect l="l" t="t" r="r" b="b"/>
            <a:pathLst>
              <a:path w="3036" h="635" extrusionOk="0">
                <a:moveTo>
                  <a:pt x="301" y="1"/>
                </a:moveTo>
                <a:cubicBezTo>
                  <a:pt x="134" y="1"/>
                  <a:pt x="0" y="134"/>
                  <a:pt x="0" y="301"/>
                </a:cubicBezTo>
                <a:cubicBezTo>
                  <a:pt x="0" y="501"/>
                  <a:pt x="134" y="634"/>
                  <a:pt x="301"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3" name="Google Shape;663;p27"/>
          <p:cNvSpPr/>
          <p:nvPr/>
        </p:nvSpPr>
        <p:spPr>
          <a:xfrm>
            <a:off x="10387790" y="3813603"/>
            <a:ext cx="107327" cy="22200"/>
          </a:xfrm>
          <a:custGeom>
            <a:avLst/>
            <a:gdLst/>
            <a:ahLst/>
            <a:cxnLst/>
            <a:rect l="l" t="t" r="r" b="b"/>
            <a:pathLst>
              <a:path w="3070" h="635" extrusionOk="0">
                <a:moveTo>
                  <a:pt x="334" y="1"/>
                </a:moveTo>
                <a:cubicBezTo>
                  <a:pt x="168" y="1"/>
                  <a:pt x="1" y="134"/>
                  <a:pt x="1" y="301"/>
                </a:cubicBezTo>
                <a:cubicBezTo>
                  <a:pt x="1" y="501"/>
                  <a:pt x="168" y="634"/>
                  <a:pt x="334" y="634"/>
                </a:cubicBezTo>
                <a:lnTo>
                  <a:pt x="2736" y="634"/>
                </a:lnTo>
                <a:cubicBezTo>
                  <a:pt x="2936" y="634"/>
                  <a:pt x="3070" y="501"/>
                  <a:pt x="3070" y="301"/>
                </a:cubicBezTo>
                <a:cubicBezTo>
                  <a:pt x="3070" y="134"/>
                  <a:pt x="2936"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4" name="Google Shape;664;p27"/>
          <p:cNvSpPr/>
          <p:nvPr/>
        </p:nvSpPr>
        <p:spPr>
          <a:xfrm>
            <a:off x="10553394" y="3813603"/>
            <a:ext cx="106173" cy="22200"/>
          </a:xfrm>
          <a:custGeom>
            <a:avLst/>
            <a:gdLst/>
            <a:ahLst/>
            <a:cxnLst/>
            <a:rect l="l" t="t" r="r" b="b"/>
            <a:pathLst>
              <a:path w="3037" h="635" extrusionOk="0">
                <a:moveTo>
                  <a:pt x="334" y="1"/>
                </a:moveTo>
                <a:cubicBezTo>
                  <a:pt x="134" y="1"/>
                  <a:pt x="1" y="134"/>
                  <a:pt x="1" y="301"/>
                </a:cubicBezTo>
                <a:cubicBezTo>
                  <a:pt x="1" y="501"/>
                  <a:pt x="134" y="634"/>
                  <a:pt x="334"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5" name="Google Shape;665;p27"/>
          <p:cNvSpPr/>
          <p:nvPr/>
        </p:nvSpPr>
        <p:spPr>
          <a:xfrm>
            <a:off x="10718999" y="3813603"/>
            <a:ext cx="106139" cy="22200"/>
          </a:xfrm>
          <a:custGeom>
            <a:avLst/>
            <a:gdLst/>
            <a:ahLst/>
            <a:cxnLst/>
            <a:rect l="l" t="t" r="r" b="b"/>
            <a:pathLst>
              <a:path w="3036" h="635" extrusionOk="0">
                <a:moveTo>
                  <a:pt x="300" y="1"/>
                </a:moveTo>
                <a:cubicBezTo>
                  <a:pt x="134" y="1"/>
                  <a:pt x="0" y="134"/>
                  <a:pt x="0" y="301"/>
                </a:cubicBezTo>
                <a:cubicBezTo>
                  <a:pt x="0" y="501"/>
                  <a:pt x="134" y="634"/>
                  <a:pt x="300" y="634"/>
                </a:cubicBezTo>
                <a:lnTo>
                  <a:pt x="2702" y="634"/>
                </a:lnTo>
                <a:cubicBezTo>
                  <a:pt x="2902" y="634"/>
                  <a:pt x="3036" y="501"/>
                  <a:pt x="3036" y="301"/>
                </a:cubicBezTo>
                <a:cubicBezTo>
                  <a:pt x="3036" y="134"/>
                  <a:pt x="2902" y="1"/>
                  <a:pt x="27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6" name="Google Shape;666;p27"/>
          <p:cNvSpPr/>
          <p:nvPr/>
        </p:nvSpPr>
        <p:spPr>
          <a:xfrm>
            <a:off x="10883415" y="3813603"/>
            <a:ext cx="107327" cy="22200"/>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69" y="501"/>
                  <a:pt x="3069" y="301"/>
                </a:cubicBezTo>
                <a:cubicBezTo>
                  <a:pt x="3069"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7" name="Google Shape;667;p27"/>
          <p:cNvSpPr/>
          <p:nvPr/>
        </p:nvSpPr>
        <p:spPr>
          <a:xfrm>
            <a:off x="11049021" y="3813603"/>
            <a:ext cx="72332" cy="22200"/>
          </a:xfrm>
          <a:custGeom>
            <a:avLst/>
            <a:gdLst/>
            <a:ahLst/>
            <a:cxnLst/>
            <a:rect l="l" t="t" r="r" b="b"/>
            <a:pathLst>
              <a:path w="2069" h="635" extrusionOk="0">
                <a:moveTo>
                  <a:pt x="301" y="1"/>
                </a:moveTo>
                <a:cubicBezTo>
                  <a:pt x="134" y="1"/>
                  <a:pt x="0" y="134"/>
                  <a:pt x="0" y="301"/>
                </a:cubicBezTo>
                <a:cubicBezTo>
                  <a:pt x="0" y="501"/>
                  <a:pt x="134" y="634"/>
                  <a:pt x="301" y="634"/>
                </a:cubicBezTo>
                <a:lnTo>
                  <a:pt x="1768" y="634"/>
                </a:lnTo>
                <a:cubicBezTo>
                  <a:pt x="1935" y="634"/>
                  <a:pt x="2068" y="501"/>
                  <a:pt x="2068" y="301"/>
                </a:cubicBezTo>
                <a:cubicBezTo>
                  <a:pt x="2068" y="134"/>
                  <a:pt x="1935"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8" name="Google Shape;668;p27"/>
          <p:cNvSpPr/>
          <p:nvPr/>
        </p:nvSpPr>
        <p:spPr>
          <a:xfrm>
            <a:off x="10827445" y="1102254"/>
            <a:ext cx="1141724" cy="1046108"/>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669" name="Google Shape;669;p27"/>
          <p:cNvSpPr/>
          <p:nvPr/>
        </p:nvSpPr>
        <p:spPr>
          <a:xfrm>
            <a:off x="10827445" y="1092955"/>
            <a:ext cx="1141724" cy="52509"/>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121900" tIns="121900" rIns="121900" bIns="121900" anchor="ctr" anchorCtr="0">
            <a:noAutofit/>
          </a:bodyPr>
          <a:lstStyle/>
          <a:p>
            <a:endParaRPr sz="2400"/>
          </a:p>
        </p:txBody>
      </p:sp>
      <p:sp>
        <p:nvSpPr>
          <p:cNvPr id="670" name="Google Shape;670;p27"/>
          <p:cNvSpPr/>
          <p:nvPr/>
        </p:nvSpPr>
        <p:spPr>
          <a:xfrm>
            <a:off x="10827445" y="1102254"/>
            <a:ext cx="1141724" cy="160991"/>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121900" tIns="121900" rIns="121900" bIns="121900" anchor="ctr" anchorCtr="0">
            <a:noAutofit/>
          </a:bodyPr>
          <a:lstStyle/>
          <a:p>
            <a:endParaRPr sz="2400"/>
          </a:p>
        </p:txBody>
      </p:sp>
      <p:sp>
        <p:nvSpPr>
          <p:cNvPr id="671" name="Google Shape;671;p27"/>
          <p:cNvSpPr/>
          <p:nvPr/>
        </p:nvSpPr>
        <p:spPr>
          <a:xfrm>
            <a:off x="10890407" y="1310999"/>
            <a:ext cx="1020448" cy="784887"/>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72" name="Google Shape;672;p27"/>
          <p:cNvSpPr/>
          <p:nvPr/>
        </p:nvSpPr>
        <p:spPr>
          <a:xfrm>
            <a:off x="10939386" y="1488281"/>
            <a:ext cx="725385" cy="17515"/>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3" name="Google Shape;673;p27"/>
          <p:cNvSpPr/>
          <p:nvPr/>
        </p:nvSpPr>
        <p:spPr>
          <a:xfrm>
            <a:off x="11709063" y="1488281"/>
            <a:ext cx="69989" cy="17515"/>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4" name="Google Shape;674;p27"/>
          <p:cNvSpPr/>
          <p:nvPr/>
        </p:nvSpPr>
        <p:spPr>
          <a:xfrm>
            <a:off x="11805867" y="1488281"/>
            <a:ext cx="56005" cy="17515"/>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5" name="Google Shape;675;p27"/>
          <p:cNvSpPr/>
          <p:nvPr/>
        </p:nvSpPr>
        <p:spPr>
          <a:xfrm>
            <a:off x="10939386" y="1568724"/>
            <a:ext cx="415185" cy="17549"/>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6" name="Google Shape;676;p27"/>
          <p:cNvSpPr/>
          <p:nvPr/>
        </p:nvSpPr>
        <p:spPr>
          <a:xfrm>
            <a:off x="11360372" y="1568724"/>
            <a:ext cx="131835" cy="17549"/>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7" name="Google Shape;677;p27"/>
          <p:cNvSpPr/>
          <p:nvPr/>
        </p:nvSpPr>
        <p:spPr>
          <a:xfrm>
            <a:off x="11404702" y="1615396"/>
            <a:ext cx="87505" cy="1636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8" name="Google Shape;678;p27"/>
          <p:cNvSpPr/>
          <p:nvPr/>
        </p:nvSpPr>
        <p:spPr>
          <a:xfrm>
            <a:off x="11361562" y="1615396"/>
            <a:ext cx="25660" cy="1636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9" name="Google Shape;679;p27"/>
          <p:cNvSpPr/>
          <p:nvPr/>
        </p:nvSpPr>
        <p:spPr>
          <a:xfrm>
            <a:off x="11257766" y="1615396"/>
            <a:ext cx="79324" cy="1636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0" name="Google Shape;680;p27"/>
          <p:cNvSpPr/>
          <p:nvPr/>
        </p:nvSpPr>
        <p:spPr>
          <a:xfrm>
            <a:off x="11145790" y="1615396"/>
            <a:ext cx="79359" cy="1636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1" name="Google Shape;681;p27"/>
          <p:cNvSpPr/>
          <p:nvPr/>
        </p:nvSpPr>
        <p:spPr>
          <a:xfrm>
            <a:off x="11033849" y="1615396"/>
            <a:ext cx="79324" cy="1636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2" name="Google Shape;682;p27"/>
          <p:cNvSpPr/>
          <p:nvPr/>
        </p:nvSpPr>
        <p:spPr>
          <a:xfrm>
            <a:off x="11033849" y="1671366"/>
            <a:ext cx="672911" cy="1636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3" name="Google Shape;683;p27"/>
          <p:cNvSpPr/>
          <p:nvPr/>
        </p:nvSpPr>
        <p:spPr>
          <a:xfrm>
            <a:off x="10939385" y="1615396"/>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4" name="Google Shape;684;p27"/>
          <p:cNvSpPr/>
          <p:nvPr/>
        </p:nvSpPr>
        <p:spPr>
          <a:xfrm>
            <a:off x="10939385" y="1671366"/>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5" name="Google Shape;685;p27"/>
          <p:cNvSpPr/>
          <p:nvPr/>
        </p:nvSpPr>
        <p:spPr>
          <a:xfrm>
            <a:off x="10939385" y="1727337"/>
            <a:ext cx="39680" cy="1636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6" name="Google Shape;686;p27"/>
          <p:cNvSpPr/>
          <p:nvPr/>
        </p:nvSpPr>
        <p:spPr>
          <a:xfrm>
            <a:off x="11747553" y="1671366"/>
            <a:ext cx="99147" cy="1636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7" name="Google Shape;687;p27"/>
          <p:cNvSpPr/>
          <p:nvPr/>
        </p:nvSpPr>
        <p:spPr>
          <a:xfrm>
            <a:off x="11031506" y="1727337"/>
            <a:ext cx="284609" cy="1636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8" name="Google Shape;688;p27"/>
          <p:cNvSpPr/>
          <p:nvPr/>
        </p:nvSpPr>
        <p:spPr>
          <a:xfrm>
            <a:off x="11404701" y="1799633"/>
            <a:ext cx="320723" cy="17515"/>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9" name="Google Shape;689;p27"/>
          <p:cNvSpPr/>
          <p:nvPr/>
        </p:nvSpPr>
        <p:spPr>
          <a:xfrm>
            <a:off x="11620440" y="1761143"/>
            <a:ext cx="104985" cy="17549"/>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0" name="Google Shape;690;p27"/>
          <p:cNvSpPr/>
          <p:nvPr/>
        </p:nvSpPr>
        <p:spPr>
          <a:xfrm>
            <a:off x="10939385" y="1411299"/>
            <a:ext cx="335896" cy="17549"/>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91" name="Google Shape;691;p27"/>
          <p:cNvSpPr/>
          <p:nvPr/>
        </p:nvSpPr>
        <p:spPr>
          <a:xfrm>
            <a:off x="10939386" y="1957058"/>
            <a:ext cx="542300" cy="1636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2" name="Google Shape;692;p27"/>
          <p:cNvSpPr/>
          <p:nvPr/>
        </p:nvSpPr>
        <p:spPr>
          <a:xfrm>
            <a:off x="11432670" y="1856794"/>
            <a:ext cx="160991" cy="1636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3" name="Google Shape;693;p27"/>
          <p:cNvSpPr/>
          <p:nvPr/>
        </p:nvSpPr>
        <p:spPr>
          <a:xfrm>
            <a:off x="11647254" y="1856794"/>
            <a:ext cx="214620" cy="1636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4" name="Google Shape;694;p27"/>
          <p:cNvSpPr/>
          <p:nvPr/>
        </p:nvSpPr>
        <p:spPr>
          <a:xfrm>
            <a:off x="11647254" y="1936083"/>
            <a:ext cx="214620" cy="17515"/>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5" name="Google Shape;695;p27"/>
          <p:cNvSpPr/>
          <p:nvPr/>
        </p:nvSpPr>
        <p:spPr>
          <a:xfrm>
            <a:off x="10939385" y="2011875"/>
            <a:ext cx="81667" cy="17515"/>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6" name="Google Shape;696;p27"/>
          <p:cNvSpPr/>
          <p:nvPr/>
        </p:nvSpPr>
        <p:spPr>
          <a:xfrm>
            <a:off x="11042028" y="2011875"/>
            <a:ext cx="504963" cy="17515"/>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pic>
        <p:nvPicPr>
          <p:cNvPr id="187" name="图片 3">
            <a:extLst>
              <a:ext uri="{FF2B5EF4-FFF2-40B4-BE49-F238E27FC236}">
                <a16:creationId xmlns:a16="http://schemas.microsoft.com/office/drawing/2014/main" id="{95E434A5-2D0E-B243-B05D-224423CE1B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532" y="6009629"/>
            <a:ext cx="2138936" cy="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7">
            <a:extLst>
              <a:ext uri="{FF2B5EF4-FFF2-40B4-BE49-F238E27FC236}">
                <a16:creationId xmlns:a16="http://schemas.microsoft.com/office/drawing/2014/main" id="{1B538891-FF27-D245-9D49-CCC56C0BA4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Task</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Categories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graphicFrame>
        <p:nvGraphicFramePr>
          <p:cNvPr id="5" name="Table 6">
            <a:extLst>
              <a:ext uri="{FF2B5EF4-FFF2-40B4-BE49-F238E27FC236}">
                <a16:creationId xmlns:a16="http://schemas.microsoft.com/office/drawing/2014/main" id="{2BD7EF68-D474-8D4B-9907-37BDC4FA23A1}"/>
              </a:ext>
            </a:extLst>
          </p:cNvPr>
          <p:cNvGraphicFramePr>
            <a:graphicFrameLocks noGrp="1"/>
          </p:cNvGraphicFramePr>
          <p:nvPr>
            <p:extLst>
              <p:ext uri="{D42A27DB-BD31-4B8C-83A1-F6EECF244321}">
                <p14:modId xmlns:p14="http://schemas.microsoft.com/office/powerpoint/2010/main" val="3208929608"/>
              </p:ext>
            </p:extLst>
          </p:nvPr>
        </p:nvGraphicFramePr>
        <p:xfrm>
          <a:off x="1263522" y="3429000"/>
          <a:ext cx="9664956" cy="2199640"/>
        </p:xfrm>
        <a:graphic>
          <a:graphicData uri="http://schemas.openxmlformats.org/drawingml/2006/table">
            <a:tbl>
              <a:tblPr firstRow="1" bandRow="1">
                <a:tableStyleId>{5C22544A-7EE6-4342-B048-85BDC9FD1C3A}</a:tableStyleId>
              </a:tblPr>
              <a:tblGrid>
                <a:gridCol w="2416239">
                  <a:extLst>
                    <a:ext uri="{9D8B030D-6E8A-4147-A177-3AD203B41FA5}">
                      <a16:colId xmlns:a16="http://schemas.microsoft.com/office/drawing/2014/main" val="3037148151"/>
                    </a:ext>
                  </a:extLst>
                </a:gridCol>
                <a:gridCol w="2416239">
                  <a:extLst>
                    <a:ext uri="{9D8B030D-6E8A-4147-A177-3AD203B41FA5}">
                      <a16:colId xmlns:a16="http://schemas.microsoft.com/office/drawing/2014/main" val="183746395"/>
                    </a:ext>
                  </a:extLst>
                </a:gridCol>
                <a:gridCol w="3426215">
                  <a:extLst>
                    <a:ext uri="{9D8B030D-6E8A-4147-A177-3AD203B41FA5}">
                      <a16:colId xmlns:a16="http://schemas.microsoft.com/office/drawing/2014/main" val="2927780288"/>
                    </a:ext>
                  </a:extLst>
                </a:gridCol>
                <a:gridCol w="1406263">
                  <a:extLst>
                    <a:ext uri="{9D8B030D-6E8A-4147-A177-3AD203B41FA5}">
                      <a16:colId xmlns:a16="http://schemas.microsoft.com/office/drawing/2014/main" val="1626454999"/>
                    </a:ext>
                  </a:extLst>
                </a:gridCol>
              </a:tblGrid>
              <a:tr h="370840">
                <a:tc>
                  <a:txBody>
                    <a:bodyPr/>
                    <a:lstStyle/>
                    <a:p>
                      <a:pPr algn="ctr"/>
                      <a:r>
                        <a:rPr lang="en-CN" b="0" dirty="0">
                          <a:ln>
                            <a:solidFill>
                              <a:schemeClr val="tx1"/>
                            </a:solidFill>
                          </a:ln>
                          <a:solidFill>
                            <a:schemeClr val="tx1"/>
                          </a:solidFill>
                          <a:latin typeface="Palatino" pitchFamily="2" charset="77"/>
                          <a:ea typeface="Palatino" pitchFamily="2" charset="77"/>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4574991"/>
                  </a:ext>
                </a:extLst>
              </a:tr>
              <a:tr h="370840">
                <a:tc rowSpan="2">
                  <a:txBody>
                    <a:bodyPr/>
                    <a:lstStyle/>
                    <a:p>
                      <a:pPr algn="ctr"/>
                      <a:r>
                        <a:rPr lang="en-US" dirty="0">
                          <a:solidFill>
                            <a:schemeClr val="tx1"/>
                          </a:solidFill>
                          <a:latin typeface="Palatino" pitchFamily="2" charset="77"/>
                          <a:ea typeface="Palatino" pitchFamily="2" charset="77"/>
                        </a:rPr>
                        <a:t>T</a:t>
                      </a:r>
                      <a:r>
                        <a:rPr lang="en-CN" dirty="0">
                          <a:solidFill>
                            <a:schemeClr val="tx1"/>
                          </a:solidFill>
                          <a:latin typeface="Palatino" pitchFamily="2" charset="77"/>
                          <a:ea typeface="Palatino" pitchFamily="2" charset="77"/>
                        </a:rPr>
                        <a:t>ext classification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Palatino" pitchFamily="2" charset="77"/>
                          <a:ea typeface="Palatino" pitchFamily="2" charset="77"/>
                        </a:rPr>
                        <a:t>S</a:t>
                      </a:r>
                      <a:r>
                        <a:rPr lang="en-CN" dirty="0">
                          <a:solidFill>
                            <a:schemeClr val="tx1"/>
                          </a:solidFill>
                          <a:latin typeface="Palatino" pitchFamily="2" charset="77"/>
                          <a:ea typeface="Palatino" pitchFamily="2" charset="77"/>
                        </a:rPr>
                        <a:t>entiment</a:t>
                      </a:r>
                    </a:p>
                    <a:p>
                      <a:pPr algn="l"/>
                      <a:r>
                        <a:rPr lang="en-CN" dirty="0">
                          <a:solidFill>
                            <a:schemeClr val="tx1"/>
                          </a:solidFill>
                          <a:latin typeface="Palatino" pitchFamily="2" charset="77"/>
                          <a:ea typeface="Palatino" pitchFamily="2" charset="77"/>
                        </a:rPr>
                        <a:t>Classification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“The movie was fantastic! I loved evey minute of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475850"/>
                  </a:ext>
                </a:extLst>
              </a:tr>
              <a:tr h="370840">
                <a:tc vMerge="1">
                  <a:txBody>
                    <a:bodyPr/>
                    <a:lstStyle/>
                    <a:p>
                      <a:endParaRPr lang="en-CN" dirty="0">
                        <a:latin typeface="Palatino" pitchFamily="2" charset="77"/>
                        <a:ea typeface="Palatino" pitchFamily="2" charset="77"/>
                      </a:endParaRPr>
                    </a:p>
                  </a:txBody>
                  <a:tcPr/>
                </a:tc>
                <a:tc>
                  <a:txBody>
                    <a:bodyPr/>
                    <a:lstStyle/>
                    <a:p>
                      <a:pPr algn="l"/>
                      <a:r>
                        <a:rPr lang="en-US" dirty="0">
                          <a:solidFill>
                            <a:schemeClr val="tx1"/>
                          </a:solidFill>
                          <a:latin typeface="Palatino" pitchFamily="2" charset="77"/>
                          <a:ea typeface="Palatino" pitchFamily="2" charset="77"/>
                        </a:rPr>
                        <a:t>N</a:t>
                      </a:r>
                      <a:r>
                        <a:rPr lang="en-CN" dirty="0">
                          <a:solidFill>
                            <a:schemeClr val="tx1"/>
                          </a:solidFill>
                          <a:latin typeface="Palatino" pitchFamily="2" charset="77"/>
                          <a:ea typeface="Palatino" pitchFamily="2" charset="77"/>
                        </a:rPr>
                        <a:t>atural Language</a:t>
                      </a:r>
                    </a:p>
                    <a:p>
                      <a:pPr algn="l"/>
                      <a:r>
                        <a:rPr lang="en-CN" dirty="0">
                          <a:solidFill>
                            <a:schemeClr val="tx1"/>
                          </a:solidFill>
                          <a:latin typeface="Palatino" pitchFamily="2" charset="77"/>
                          <a:ea typeface="Palatino" pitchFamily="2" charset="77"/>
                        </a:rPr>
                        <a:t>Inference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Premise:</a:t>
                      </a:r>
                    </a:p>
                    <a:p>
                      <a:pPr algn="l"/>
                      <a:r>
                        <a:rPr lang="en-CN" dirty="0">
                          <a:solidFill>
                            <a:schemeClr val="tx1"/>
                          </a:solidFill>
                          <a:latin typeface="Palatino" pitchFamily="2" charset="77"/>
                          <a:ea typeface="Palatino" pitchFamily="2" charset="77"/>
                        </a:rPr>
                        <a:t>“A man </a:t>
                      </a:r>
                      <a:r>
                        <a:rPr lang="en-US" dirty="0">
                          <a:solidFill>
                            <a:schemeClr val="tx1"/>
                          </a:solidFill>
                          <a:latin typeface="Palatino" pitchFamily="2" charset="77"/>
                          <a:ea typeface="Palatino" pitchFamily="2" charset="77"/>
                        </a:rPr>
                        <a:t>is playing a guitar.</a:t>
                      </a:r>
                      <a:r>
                        <a:rPr lang="en-CN" dirty="0">
                          <a:solidFill>
                            <a:schemeClr val="tx1"/>
                          </a:solidFill>
                          <a:latin typeface="Palatino" pitchFamily="2" charset="77"/>
                          <a:ea typeface="Palatino" pitchFamily="2" charset="77"/>
                        </a:rPr>
                        <a:t>”</a:t>
                      </a:r>
                    </a:p>
                    <a:p>
                      <a:pPr algn="l"/>
                      <a:r>
                        <a:rPr lang="en-CN" dirty="0">
                          <a:solidFill>
                            <a:schemeClr val="tx1"/>
                          </a:solidFill>
                          <a:latin typeface="Palatino" pitchFamily="2" charset="77"/>
                          <a:ea typeface="Palatino" pitchFamily="2" charset="77"/>
                        </a:rPr>
                        <a:t>Hypothesis:</a:t>
                      </a:r>
                    </a:p>
                    <a:p>
                      <a:pPr algn="l"/>
                      <a:r>
                        <a:rPr lang="en-CN" dirty="0">
                          <a:solidFill>
                            <a:schemeClr val="tx1"/>
                          </a:solidFill>
                          <a:latin typeface="Palatino" pitchFamily="2" charset="77"/>
                          <a:ea typeface="Palatino" pitchFamily="2" charset="77"/>
                        </a:rPr>
                        <a:t>“A man </a:t>
                      </a:r>
                      <a:r>
                        <a:rPr lang="en-US" dirty="0">
                          <a:solidFill>
                            <a:schemeClr val="tx1"/>
                          </a:solidFill>
                          <a:latin typeface="Palatino" pitchFamily="2" charset="77"/>
                          <a:ea typeface="Palatino" pitchFamily="2" charset="77"/>
                        </a:rPr>
                        <a:t>is playing music.</a:t>
                      </a:r>
                      <a:r>
                        <a:rPr lang="en-CN" dirty="0">
                          <a:solidFill>
                            <a:schemeClr val="tx1"/>
                          </a:solidFill>
                          <a:latin typeface="Palatino" pitchFamily="2" charset="77"/>
                          <a:ea typeface="Palatino" pitchFamily="2" charset="77"/>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Entailment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6918284"/>
                  </a:ext>
                </a:extLst>
              </a:tr>
            </a:tbl>
          </a:graphicData>
        </a:graphic>
      </p:graphicFrame>
      <p:sp>
        <p:nvSpPr>
          <p:cNvPr id="7" name="TextBox 6">
            <a:extLst>
              <a:ext uri="{FF2B5EF4-FFF2-40B4-BE49-F238E27FC236}">
                <a16:creationId xmlns:a16="http://schemas.microsoft.com/office/drawing/2014/main" id="{0E65615B-6C83-B446-AA8D-DBAB8505E994}"/>
              </a:ext>
            </a:extLst>
          </p:cNvPr>
          <p:cNvSpPr txBox="1"/>
          <p:nvPr/>
        </p:nvSpPr>
        <p:spPr>
          <a:xfrm>
            <a:off x="1263522" y="1229360"/>
            <a:ext cx="6121400" cy="1708160"/>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Classification</a:t>
            </a: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Structured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Prediction</a:t>
            </a: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Generation</a:t>
            </a:r>
          </a:p>
        </p:txBody>
      </p:sp>
    </p:spTree>
    <p:extLst>
      <p:ext uri="{BB962C8B-B14F-4D97-AF65-F5344CB8AC3E}">
        <p14:creationId xmlns:p14="http://schemas.microsoft.com/office/powerpoint/2010/main" val="399202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Task</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Categories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graphicFrame>
        <p:nvGraphicFramePr>
          <p:cNvPr id="7" name="Table 6">
            <a:extLst>
              <a:ext uri="{FF2B5EF4-FFF2-40B4-BE49-F238E27FC236}">
                <a16:creationId xmlns:a16="http://schemas.microsoft.com/office/drawing/2014/main" id="{6E4025B4-8EE5-B64A-8E94-8E60C3A6ADE6}"/>
              </a:ext>
            </a:extLst>
          </p:cNvPr>
          <p:cNvGraphicFramePr>
            <a:graphicFrameLocks noGrp="1"/>
          </p:cNvGraphicFramePr>
          <p:nvPr>
            <p:extLst>
              <p:ext uri="{D42A27DB-BD31-4B8C-83A1-F6EECF244321}">
                <p14:modId xmlns:p14="http://schemas.microsoft.com/office/powerpoint/2010/main" val="3707285596"/>
              </p:ext>
            </p:extLst>
          </p:nvPr>
        </p:nvGraphicFramePr>
        <p:xfrm>
          <a:off x="156897" y="1363974"/>
          <a:ext cx="11814387" cy="4577080"/>
        </p:xfrm>
        <a:graphic>
          <a:graphicData uri="http://schemas.openxmlformats.org/drawingml/2006/table">
            <a:tbl>
              <a:tblPr firstRow="1" bandRow="1">
                <a:tableStyleId>{5C22544A-7EE6-4342-B048-85BDC9FD1C3A}</a:tableStyleId>
              </a:tblPr>
              <a:tblGrid>
                <a:gridCol w="2418898">
                  <a:extLst>
                    <a:ext uri="{9D8B030D-6E8A-4147-A177-3AD203B41FA5}">
                      <a16:colId xmlns:a16="http://schemas.microsoft.com/office/drawing/2014/main" val="3037148151"/>
                    </a:ext>
                  </a:extLst>
                </a:gridCol>
                <a:gridCol w="1733448">
                  <a:extLst>
                    <a:ext uri="{9D8B030D-6E8A-4147-A177-3AD203B41FA5}">
                      <a16:colId xmlns:a16="http://schemas.microsoft.com/office/drawing/2014/main" val="183746395"/>
                    </a:ext>
                  </a:extLst>
                </a:gridCol>
                <a:gridCol w="2732689">
                  <a:extLst>
                    <a:ext uri="{9D8B030D-6E8A-4147-A177-3AD203B41FA5}">
                      <a16:colId xmlns:a16="http://schemas.microsoft.com/office/drawing/2014/main" val="2927780288"/>
                    </a:ext>
                  </a:extLst>
                </a:gridCol>
                <a:gridCol w="4929352">
                  <a:extLst>
                    <a:ext uri="{9D8B030D-6E8A-4147-A177-3AD203B41FA5}">
                      <a16:colId xmlns:a16="http://schemas.microsoft.com/office/drawing/2014/main" val="1626454999"/>
                    </a:ext>
                  </a:extLst>
                </a:gridCol>
              </a:tblGrid>
              <a:tr h="370840">
                <a:tc>
                  <a:txBody>
                    <a:bodyPr/>
                    <a:lstStyle/>
                    <a:p>
                      <a:pPr algn="ctr"/>
                      <a:r>
                        <a:rPr lang="en-CN" b="0" dirty="0">
                          <a:ln>
                            <a:solidFill>
                              <a:schemeClr val="tx1"/>
                            </a:solidFill>
                          </a:ln>
                          <a:solidFill>
                            <a:schemeClr val="tx1"/>
                          </a:solidFill>
                          <a:latin typeface="Palatino" pitchFamily="2" charset="77"/>
                          <a:ea typeface="Palatino" pitchFamily="2" charset="77"/>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4574991"/>
                  </a:ext>
                </a:extLst>
              </a:tr>
              <a:tr h="370840">
                <a:tc rowSpan="4">
                  <a:txBody>
                    <a:bodyPr/>
                    <a:lstStyle/>
                    <a:p>
                      <a:pPr algn="ctr"/>
                      <a:r>
                        <a:rPr lang="en-US" dirty="0">
                          <a:solidFill>
                            <a:schemeClr val="tx1"/>
                          </a:solidFill>
                          <a:latin typeface="Palatino" pitchFamily="2" charset="77"/>
                          <a:ea typeface="Palatino" pitchFamily="2" charset="77"/>
                        </a:rPr>
                        <a:t>Structured</a:t>
                      </a:r>
                      <a:r>
                        <a:rPr lang="zh-CN" altLang="en-US" dirty="0">
                          <a:solidFill>
                            <a:schemeClr val="tx1"/>
                          </a:solidFill>
                          <a:latin typeface="Palatino" pitchFamily="2" charset="77"/>
                          <a:ea typeface="Palatino" pitchFamily="2" charset="77"/>
                        </a:rPr>
                        <a:t> </a:t>
                      </a:r>
                      <a:r>
                        <a:rPr lang="en-US" altLang="zh-CN" dirty="0">
                          <a:solidFill>
                            <a:schemeClr val="tx1"/>
                          </a:solidFill>
                          <a:latin typeface="Palatino" pitchFamily="2" charset="77"/>
                          <a:ea typeface="Palatino" pitchFamily="2" charset="77"/>
                        </a:rPr>
                        <a:t>Prediction</a:t>
                      </a: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Palatino" pitchFamily="2" charset="77"/>
                          <a:ea typeface="Palatino" pitchFamily="2" charset="77"/>
                        </a:rPr>
                        <a:t>POS-tagging</a:t>
                      </a: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“The cat sat on the 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475850"/>
                  </a:ext>
                </a:extLst>
              </a:tr>
              <a:tr h="370840">
                <a:tc vMerge="1">
                  <a:txBody>
                    <a:bodyPr/>
                    <a:lstStyle/>
                    <a:p>
                      <a:endParaRPr lang="en-CN"/>
                    </a:p>
                  </a:txBody>
                  <a:tcPr/>
                </a:tc>
                <a:tc>
                  <a:txBody>
                    <a:bodyPr/>
                    <a:lstStyle/>
                    <a:p>
                      <a:pPr algn="l"/>
                      <a:r>
                        <a:rPr lang="en-CN" dirty="0">
                          <a:solidFill>
                            <a:schemeClr val="tx1"/>
                          </a:solidFill>
                          <a:latin typeface="Palatino" pitchFamily="2" charset="77"/>
                          <a:ea typeface="Palatino" pitchFamily="2" charset="77"/>
                        </a:rPr>
                        <a:t>Dependecy Parsing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solidFill>
                            <a:schemeClr val="tx1"/>
                          </a:solidFill>
                          <a:latin typeface="Palatino" pitchFamily="2" charset="77"/>
                          <a:ea typeface="Palatino" pitchFamily="2" charset="77"/>
                        </a:rPr>
                        <a:t>“The cat sat on the 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576540"/>
                  </a:ext>
                </a:extLst>
              </a:tr>
              <a:tr h="370840">
                <a:tc vMerge="1">
                  <a:txBody>
                    <a:bodyPr/>
                    <a:lstStyle/>
                    <a:p>
                      <a:endParaRPr lang="en-CN"/>
                    </a:p>
                  </a:txBody>
                  <a:tcPr/>
                </a:tc>
                <a:tc>
                  <a:txBody>
                    <a:bodyPr/>
                    <a:lstStyle/>
                    <a:p>
                      <a:pPr algn="l"/>
                      <a:r>
                        <a:rPr lang="en-CN" dirty="0">
                          <a:solidFill>
                            <a:schemeClr val="tx1"/>
                          </a:solidFill>
                          <a:latin typeface="Palatino" pitchFamily="2" charset="77"/>
                          <a:ea typeface="Palatino" pitchFamily="2" charset="77"/>
                        </a:rPr>
                        <a:t>Named Entity Recognition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“Apple Inc. was founded by Steve Jobs in Cupertino.”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9834855"/>
                  </a:ext>
                </a:extLst>
              </a:tr>
              <a:tr h="370840">
                <a:tc vMerge="1">
                  <a:txBody>
                    <a:bodyPr/>
                    <a:lstStyle/>
                    <a:p>
                      <a:endParaRPr lang="en-CN" dirty="0">
                        <a:latin typeface="Palatino" pitchFamily="2" charset="77"/>
                        <a:ea typeface="Palatino" pitchFamily="2" charset="77"/>
                      </a:endParaRPr>
                    </a:p>
                  </a:txBody>
                  <a:tcPr/>
                </a:tc>
                <a:tc>
                  <a:txBody>
                    <a:bodyPr/>
                    <a:lstStyle/>
                    <a:p>
                      <a:pPr algn="l"/>
                      <a:r>
                        <a:rPr lang="en-US" dirty="0">
                          <a:solidFill>
                            <a:schemeClr val="tx1"/>
                          </a:solidFill>
                          <a:latin typeface="Palatino" pitchFamily="2" charset="77"/>
                          <a:ea typeface="Palatino" pitchFamily="2" charset="77"/>
                        </a:rPr>
                        <a:t>Relation Extraction</a:t>
                      </a: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dirty="0">
                          <a:solidFill>
                            <a:schemeClr val="tx1"/>
                          </a:solidFill>
                          <a:latin typeface="Palatino" pitchFamily="2" charset="77"/>
                          <a:ea typeface="Palatino" pitchFamily="2" charset="77"/>
                        </a:rPr>
                        <a:t>”Steve</a:t>
                      </a:r>
                      <a:r>
                        <a:rPr lang="zh-CN" altLang="en-US" dirty="0">
                          <a:solidFill>
                            <a:schemeClr val="tx1"/>
                          </a:solidFill>
                          <a:latin typeface="Palatino" pitchFamily="2" charset="77"/>
                          <a:ea typeface="Palatino" pitchFamily="2" charset="77"/>
                        </a:rPr>
                        <a:t> </a:t>
                      </a:r>
                      <a:r>
                        <a:rPr lang="en-US" altLang="zh-CN" dirty="0">
                          <a:solidFill>
                            <a:schemeClr val="tx1"/>
                          </a:solidFill>
                          <a:latin typeface="Palatino" pitchFamily="2" charset="77"/>
                          <a:ea typeface="Palatino" pitchFamily="2" charset="77"/>
                        </a:rPr>
                        <a:t>Jobs founded Apple Inc. in 1976.</a:t>
                      </a:r>
                      <a:r>
                        <a:rPr lang="en-US" dirty="0">
                          <a:solidFill>
                            <a:schemeClr val="tx1"/>
                          </a:solidFill>
                          <a:latin typeface="Palatino" pitchFamily="2" charset="77"/>
                          <a:ea typeface="Palatino" pitchFamily="2" charset="77"/>
                        </a:rPr>
                        <a:t>”</a:t>
                      </a: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p>
                      <a:pPr algn="ct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6918284"/>
                  </a:ext>
                </a:extLst>
              </a:tr>
            </a:tbl>
          </a:graphicData>
        </a:graphic>
      </p:graphicFrame>
      <p:pic>
        <p:nvPicPr>
          <p:cNvPr id="10" name="Picture 9">
            <a:extLst>
              <a:ext uri="{FF2B5EF4-FFF2-40B4-BE49-F238E27FC236}">
                <a16:creationId xmlns:a16="http://schemas.microsoft.com/office/drawing/2014/main" id="{79E15253-2A08-ED46-A692-AE636F02B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2728" y="1843584"/>
            <a:ext cx="3008857" cy="685471"/>
          </a:xfrm>
          <a:prstGeom prst="rect">
            <a:avLst/>
          </a:prstGeom>
        </p:spPr>
      </p:pic>
      <p:pic>
        <p:nvPicPr>
          <p:cNvPr id="12" name="Picture 11">
            <a:extLst>
              <a:ext uri="{FF2B5EF4-FFF2-40B4-BE49-F238E27FC236}">
                <a16:creationId xmlns:a16="http://schemas.microsoft.com/office/drawing/2014/main" id="{62405C99-7346-DE46-997C-9D3FDB1F8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970" y="2704319"/>
            <a:ext cx="3869351" cy="1115702"/>
          </a:xfrm>
          <a:prstGeom prst="rect">
            <a:avLst/>
          </a:prstGeom>
        </p:spPr>
      </p:pic>
      <p:pic>
        <p:nvPicPr>
          <p:cNvPr id="14" name="Picture 13">
            <a:extLst>
              <a:ext uri="{FF2B5EF4-FFF2-40B4-BE49-F238E27FC236}">
                <a16:creationId xmlns:a16="http://schemas.microsoft.com/office/drawing/2014/main" id="{71581434-4E02-184E-98CD-308A37F98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4688" y="4031258"/>
            <a:ext cx="4509699" cy="552208"/>
          </a:xfrm>
          <a:prstGeom prst="rect">
            <a:avLst/>
          </a:prstGeom>
        </p:spPr>
      </p:pic>
      <p:pic>
        <p:nvPicPr>
          <p:cNvPr id="16" name="Picture 15">
            <a:extLst>
              <a:ext uri="{FF2B5EF4-FFF2-40B4-BE49-F238E27FC236}">
                <a16:creationId xmlns:a16="http://schemas.microsoft.com/office/drawing/2014/main" id="{441F7509-5200-BA40-8ED2-85D497AF62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7546" y="4924550"/>
            <a:ext cx="4716814" cy="675419"/>
          </a:xfrm>
          <a:prstGeom prst="rect">
            <a:avLst/>
          </a:prstGeom>
        </p:spPr>
      </p:pic>
    </p:spTree>
    <p:extLst>
      <p:ext uri="{BB962C8B-B14F-4D97-AF65-F5344CB8AC3E}">
        <p14:creationId xmlns:p14="http://schemas.microsoft.com/office/powerpoint/2010/main" val="32889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7514743"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Joint</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Structed</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Prediction</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Tasks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矩形 8">
            <a:extLst>
              <a:ext uri="{FF2B5EF4-FFF2-40B4-BE49-F238E27FC236}">
                <a16:creationId xmlns:a16="http://schemas.microsoft.com/office/drawing/2014/main" id="{625EF73A-ED06-C54F-A795-8817B3D7840F}"/>
              </a:ext>
            </a:extLst>
          </p:cNvPr>
          <p:cNvSpPr/>
          <p:nvPr/>
        </p:nvSpPr>
        <p:spPr>
          <a:xfrm>
            <a:off x="831971" y="829057"/>
            <a:ext cx="7303731" cy="684803"/>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joint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word</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segmentation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and</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POS-tagging</a:t>
            </a:r>
          </a:p>
        </p:txBody>
      </p:sp>
      <p:sp>
        <p:nvSpPr>
          <p:cNvPr id="7" name="矩形 8">
            <a:extLst>
              <a:ext uri="{FF2B5EF4-FFF2-40B4-BE49-F238E27FC236}">
                <a16:creationId xmlns:a16="http://schemas.microsoft.com/office/drawing/2014/main" id="{1601F813-28F2-814C-BE2C-9FB92818DFE9}"/>
              </a:ext>
            </a:extLst>
          </p:cNvPr>
          <p:cNvSpPr/>
          <p:nvPr/>
        </p:nvSpPr>
        <p:spPr>
          <a:xfrm>
            <a:off x="831971" y="3579240"/>
            <a:ext cx="7738016" cy="684803"/>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joint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POS-tagging and dependency</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parsing</a:t>
            </a:r>
          </a:p>
        </p:txBody>
      </p:sp>
      <p:grpSp>
        <p:nvGrpSpPr>
          <p:cNvPr id="14" name="Group 13">
            <a:extLst>
              <a:ext uri="{FF2B5EF4-FFF2-40B4-BE49-F238E27FC236}">
                <a16:creationId xmlns:a16="http://schemas.microsoft.com/office/drawing/2014/main" id="{300193B5-92AF-0E41-8CA0-CE597C64A7AB}"/>
              </a:ext>
            </a:extLst>
          </p:cNvPr>
          <p:cNvGrpSpPr/>
          <p:nvPr/>
        </p:nvGrpSpPr>
        <p:grpSpPr>
          <a:xfrm>
            <a:off x="2949410" y="4336768"/>
            <a:ext cx="6630268" cy="2384707"/>
            <a:chOff x="3096666" y="4378058"/>
            <a:chExt cx="6339327" cy="2152786"/>
          </a:xfrm>
        </p:grpSpPr>
        <p:grpSp>
          <p:nvGrpSpPr>
            <p:cNvPr id="12" name="Group 11">
              <a:extLst>
                <a:ext uri="{FF2B5EF4-FFF2-40B4-BE49-F238E27FC236}">
                  <a16:creationId xmlns:a16="http://schemas.microsoft.com/office/drawing/2014/main" id="{A97092FC-A154-704E-B14F-CBC3EA41F2BF}"/>
                </a:ext>
              </a:extLst>
            </p:cNvPr>
            <p:cNvGrpSpPr/>
            <p:nvPr/>
          </p:nvGrpSpPr>
          <p:grpSpPr>
            <a:xfrm>
              <a:off x="3096666" y="4378058"/>
              <a:ext cx="6339327" cy="1195791"/>
              <a:chOff x="3096666" y="4378058"/>
              <a:chExt cx="6339327" cy="1195791"/>
            </a:xfrm>
          </p:grpSpPr>
          <p:grpSp>
            <p:nvGrpSpPr>
              <p:cNvPr id="10" name="Group 9">
                <a:extLst>
                  <a:ext uri="{FF2B5EF4-FFF2-40B4-BE49-F238E27FC236}">
                    <a16:creationId xmlns:a16="http://schemas.microsoft.com/office/drawing/2014/main" id="{B644499D-8A36-AD47-9E38-76210460E3C6}"/>
                  </a:ext>
                </a:extLst>
              </p:cNvPr>
              <p:cNvGrpSpPr/>
              <p:nvPr/>
            </p:nvGrpSpPr>
            <p:grpSpPr>
              <a:xfrm>
                <a:off x="3096666" y="4378058"/>
                <a:ext cx="6339327" cy="1011472"/>
                <a:chOff x="3096666" y="4578372"/>
                <a:chExt cx="6339327" cy="1011472"/>
              </a:xfrm>
            </p:grpSpPr>
            <p:pic>
              <p:nvPicPr>
                <p:cNvPr id="8" name="Picture 7">
                  <a:extLst>
                    <a:ext uri="{FF2B5EF4-FFF2-40B4-BE49-F238E27FC236}">
                      <a16:creationId xmlns:a16="http://schemas.microsoft.com/office/drawing/2014/main" id="{4998B938-2822-354D-B629-788DDF5BB348}"/>
                    </a:ext>
                  </a:extLst>
                </p:cNvPr>
                <p:cNvPicPr>
                  <a:picLocks noChangeAspect="1"/>
                </p:cNvPicPr>
                <p:nvPr/>
              </p:nvPicPr>
              <p:blipFill>
                <a:blip r:embed="rId4"/>
                <a:stretch>
                  <a:fillRect/>
                </a:stretch>
              </p:blipFill>
              <p:spPr>
                <a:xfrm>
                  <a:off x="4360902" y="4578372"/>
                  <a:ext cx="3813106" cy="592983"/>
                </a:xfrm>
                <a:prstGeom prst="rect">
                  <a:avLst/>
                </a:prstGeom>
              </p:spPr>
            </p:pic>
            <p:pic>
              <p:nvPicPr>
                <p:cNvPr id="9" name="Picture 8">
                  <a:extLst>
                    <a:ext uri="{FF2B5EF4-FFF2-40B4-BE49-F238E27FC236}">
                      <a16:creationId xmlns:a16="http://schemas.microsoft.com/office/drawing/2014/main" id="{099D1408-3DFB-7841-9D35-10F48C4D2371}"/>
                    </a:ext>
                  </a:extLst>
                </p:cNvPr>
                <p:cNvPicPr>
                  <a:picLocks noChangeAspect="1"/>
                </p:cNvPicPr>
                <p:nvPr/>
              </p:nvPicPr>
              <p:blipFill>
                <a:blip r:embed="rId5"/>
                <a:stretch>
                  <a:fillRect/>
                </a:stretch>
              </p:blipFill>
              <p:spPr>
                <a:xfrm>
                  <a:off x="3096666" y="5171356"/>
                  <a:ext cx="6339327" cy="418488"/>
                </a:xfrm>
                <a:prstGeom prst="rect">
                  <a:avLst/>
                </a:prstGeom>
              </p:spPr>
            </p:pic>
          </p:grpSp>
          <p:pic>
            <p:nvPicPr>
              <p:cNvPr id="11" name="Picture 10">
                <a:extLst>
                  <a:ext uri="{FF2B5EF4-FFF2-40B4-BE49-F238E27FC236}">
                    <a16:creationId xmlns:a16="http://schemas.microsoft.com/office/drawing/2014/main" id="{3B02D321-03FA-1845-911C-06DA0E4B02A0}"/>
                  </a:ext>
                </a:extLst>
              </p:cNvPr>
              <p:cNvPicPr>
                <a:picLocks noChangeAspect="1"/>
              </p:cNvPicPr>
              <p:nvPr/>
            </p:nvPicPr>
            <p:blipFill>
              <a:blip r:embed="rId6"/>
              <a:stretch>
                <a:fillRect/>
              </a:stretch>
            </p:blipFill>
            <p:spPr>
              <a:xfrm>
                <a:off x="6166489" y="5389530"/>
                <a:ext cx="199679" cy="184319"/>
              </a:xfrm>
              <a:prstGeom prst="rect">
                <a:avLst/>
              </a:prstGeom>
            </p:spPr>
          </p:pic>
        </p:grpSp>
        <p:grpSp>
          <p:nvGrpSpPr>
            <p:cNvPr id="17" name="Group 16">
              <a:extLst>
                <a:ext uri="{FF2B5EF4-FFF2-40B4-BE49-F238E27FC236}">
                  <a16:creationId xmlns:a16="http://schemas.microsoft.com/office/drawing/2014/main" id="{0B5C06F2-C5BE-504D-A3B0-FDDDFFBA4D43}"/>
                </a:ext>
              </a:extLst>
            </p:cNvPr>
            <p:cNvGrpSpPr/>
            <p:nvPr/>
          </p:nvGrpSpPr>
          <p:grpSpPr>
            <a:xfrm>
              <a:off x="3438603" y="5640464"/>
              <a:ext cx="5655449" cy="890380"/>
              <a:chOff x="3135086" y="5579576"/>
              <a:chExt cx="5655449" cy="890380"/>
            </a:xfrm>
          </p:grpSpPr>
          <p:pic>
            <p:nvPicPr>
              <p:cNvPr id="13" name="Picture 12">
                <a:extLst>
                  <a:ext uri="{FF2B5EF4-FFF2-40B4-BE49-F238E27FC236}">
                    <a16:creationId xmlns:a16="http://schemas.microsoft.com/office/drawing/2014/main" id="{19C8DE9C-88E4-A94E-AB96-A50C9A63BEB3}"/>
                  </a:ext>
                </a:extLst>
              </p:cNvPr>
              <p:cNvPicPr>
                <a:picLocks noChangeAspect="1"/>
              </p:cNvPicPr>
              <p:nvPr/>
            </p:nvPicPr>
            <p:blipFill>
              <a:blip r:embed="rId7"/>
              <a:stretch>
                <a:fillRect/>
              </a:stretch>
            </p:blipFill>
            <p:spPr>
              <a:xfrm>
                <a:off x="4852199" y="5579576"/>
                <a:ext cx="3856615" cy="776774"/>
              </a:xfrm>
              <a:prstGeom prst="rect">
                <a:avLst/>
              </a:prstGeom>
            </p:spPr>
          </p:pic>
          <p:sp>
            <p:nvSpPr>
              <p:cNvPr id="16" name="Rectangle 15">
                <a:extLst>
                  <a:ext uri="{FF2B5EF4-FFF2-40B4-BE49-F238E27FC236}">
                    <a16:creationId xmlns:a16="http://schemas.microsoft.com/office/drawing/2014/main" id="{4A8D4AA8-40FA-2246-A44A-ACB89C6A8294}"/>
                  </a:ext>
                </a:extLst>
              </p:cNvPr>
              <p:cNvSpPr/>
              <p:nvPr/>
            </p:nvSpPr>
            <p:spPr>
              <a:xfrm>
                <a:off x="3135086" y="5647765"/>
                <a:ext cx="5655449" cy="822191"/>
              </a:xfrm>
              <a:prstGeom prst="rect">
                <a:avLst/>
              </a:prstGeom>
              <a:solidFill>
                <a:srgbClr val="ADD8E6">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TextBox 14">
                <a:extLst>
                  <a:ext uri="{FF2B5EF4-FFF2-40B4-BE49-F238E27FC236}">
                    <a16:creationId xmlns:a16="http://schemas.microsoft.com/office/drawing/2014/main" id="{4E2F9118-AA2B-2241-BE32-93F84AA32039}"/>
                  </a:ext>
                </a:extLst>
              </p:cNvPr>
              <p:cNvSpPr txBox="1"/>
              <p:nvPr/>
            </p:nvSpPr>
            <p:spPr>
              <a:xfrm>
                <a:off x="3185245" y="5890443"/>
                <a:ext cx="2351314" cy="276999"/>
              </a:xfrm>
              <a:prstGeom prst="rect">
                <a:avLst/>
              </a:prstGeom>
              <a:noFill/>
            </p:spPr>
            <p:txBody>
              <a:bodyPr wrap="square">
                <a:spAutoFit/>
              </a:bodyPr>
              <a:lstStyle/>
              <a:p>
                <a:r>
                  <a:rPr lang="en-US" altLang="zh-CN" sz="1200" dirty="0">
                    <a:latin typeface="+mn-ea"/>
                    <a:cs typeface="Calibri Light" panose="020F0302020204030204" pitchFamily="34" charset="0"/>
                  </a:rPr>
                  <a:t>Dependency</a:t>
                </a:r>
                <a:r>
                  <a:rPr lang="zh-CN" altLang="en-US" sz="1200" dirty="0">
                    <a:latin typeface="+mn-ea"/>
                    <a:cs typeface="Calibri Light" panose="020F0302020204030204" pitchFamily="34" charset="0"/>
                  </a:rPr>
                  <a:t> </a:t>
                </a:r>
                <a:r>
                  <a:rPr lang="en-US" altLang="zh-CN" sz="1200" dirty="0">
                    <a:latin typeface="+mn-ea"/>
                    <a:cs typeface="Calibri Light" panose="020F0302020204030204" pitchFamily="34" charset="0"/>
                  </a:rPr>
                  <a:t>Parsing</a:t>
                </a:r>
                <a:endParaRPr lang="en-CN" sz="1200" dirty="0">
                  <a:latin typeface="+mn-ea"/>
                </a:endParaRPr>
              </a:p>
            </p:txBody>
          </p:sp>
        </p:grpSp>
      </p:grpSp>
      <p:grpSp>
        <p:nvGrpSpPr>
          <p:cNvPr id="23" name="Group 22">
            <a:extLst>
              <a:ext uri="{FF2B5EF4-FFF2-40B4-BE49-F238E27FC236}">
                <a16:creationId xmlns:a16="http://schemas.microsoft.com/office/drawing/2014/main" id="{7D42D467-BAAB-8A4D-A124-8BCF316DCBB3}"/>
              </a:ext>
            </a:extLst>
          </p:cNvPr>
          <p:cNvGrpSpPr/>
          <p:nvPr/>
        </p:nvGrpSpPr>
        <p:grpSpPr>
          <a:xfrm>
            <a:off x="2612321" y="1633641"/>
            <a:ext cx="6967357" cy="1776658"/>
            <a:chOff x="2533210" y="1567339"/>
            <a:chExt cx="6967357" cy="1776658"/>
          </a:xfrm>
        </p:grpSpPr>
        <p:sp>
          <p:nvSpPr>
            <p:cNvPr id="18" name="TextBox 17">
              <a:extLst>
                <a:ext uri="{FF2B5EF4-FFF2-40B4-BE49-F238E27FC236}">
                  <a16:creationId xmlns:a16="http://schemas.microsoft.com/office/drawing/2014/main" id="{5D7E98C5-C4E1-2342-81C7-5046917F6BF6}"/>
                </a:ext>
              </a:extLst>
            </p:cNvPr>
            <p:cNvSpPr txBox="1"/>
            <p:nvPr/>
          </p:nvSpPr>
          <p:spPr>
            <a:xfrm>
              <a:off x="4707855" y="1567339"/>
              <a:ext cx="3116944" cy="338554"/>
            </a:xfrm>
            <a:prstGeom prst="rect">
              <a:avLst/>
            </a:prstGeom>
            <a:solidFill>
              <a:schemeClr val="bg2"/>
            </a:solidFill>
            <a:ln w="12700">
              <a:solidFill>
                <a:schemeClr val="tx1"/>
              </a:solidFill>
            </a:ln>
          </p:spPr>
          <p:txBody>
            <a:bodyPr wrap="none" rtlCol="0">
              <a:spAutoFit/>
            </a:bodyPr>
            <a:lstStyle/>
            <a:p>
              <a:pPr algn="ctr"/>
              <a:r>
                <a:rPr lang="en-CN" sz="1600" dirty="0">
                  <a:latin typeface="Palatino" pitchFamily="2" charset="77"/>
                  <a:ea typeface="Palatino" pitchFamily="2" charset="77"/>
                </a:rPr>
                <a:t>Input Text: “我爱自然语言处理” </a:t>
              </a:r>
            </a:p>
          </p:txBody>
        </p:sp>
        <p:sp>
          <p:nvSpPr>
            <p:cNvPr id="19" name="TextBox 18">
              <a:extLst>
                <a:ext uri="{FF2B5EF4-FFF2-40B4-BE49-F238E27FC236}">
                  <a16:creationId xmlns:a16="http://schemas.microsoft.com/office/drawing/2014/main" id="{B9633A43-7E2D-1E49-8053-F36D90015594}"/>
                </a:ext>
              </a:extLst>
            </p:cNvPr>
            <p:cNvSpPr txBox="1"/>
            <p:nvPr/>
          </p:nvSpPr>
          <p:spPr>
            <a:xfrm>
              <a:off x="3489313" y="2281062"/>
              <a:ext cx="5354351" cy="338554"/>
            </a:xfrm>
            <a:prstGeom prst="rect">
              <a:avLst/>
            </a:prstGeom>
            <a:solidFill>
              <a:srgbClr val="ADD8E6"/>
            </a:solidFill>
            <a:ln w="12700">
              <a:solidFill>
                <a:schemeClr val="tx1"/>
              </a:solidFill>
            </a:ln>
          </p:spPr>
          <p:txBody>
            <a:bodyPr wrap="none" rtlCol="0">
              <a:spAutoFit/>
            </a:bodyPr>
            <a:lstStyle/>
            <a:p>
              <a:pPr algn="ctr"/>
              <a:r>
                <a:rPr lang="en-CN" sz="1600" dirty="0">
                  <a:latin typeface="Palatino" pitchFamily="2" charset="77"/>
                  <a:ea typeface="Palatino" pitchFamily="2" charset="77"/>
                </a:rPr>
                <a:t>Word</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Segmentation</a:t>
              </a:r>
              <a:r>
                <a:rPr lang="en-CN" sz="1600" dirty="0">
                  <a:latin typeface="Palatino" pitchFamily="2" charset="77"/>
                  <a:ea typeface="Palatino" pitchFamily="2" charset="77"/>
                </a:rPr>
                <a:t>: [“我”, “爱”, “自然”, “语言”, “处理”] </a:t>
              </a:r>
            </a:p>
          </p:txBody>
        </p:sp>
        <p:sp>
          <p:nvSpPr>
            <p:cNvPr id="20" name="TextBox 19">
              <a:extLst>
                <a:ext uri="{FF2B5EF4-FFF2-40B4-BE49-F238E27FC236}">
                  <a16:creationId xmlns:a16="http://schemas.microsoft.com/office/drawing/2014/main" id="{D2768B84-3993-6B49-922C-D7B8E6536361}"/>
                </a:ext>
              </a:extLst>
            </p:cNvPr>
            <p:cNvSpPr txBox="1"/>
            <p:nvPr/>
          </p:nvSpPr>
          <p:spPr>
            <a:xfrm>
              <a:off x="2533210" y="3005443"/>
              <a:ext cx="6967357" cy="338554"/>
            </a:xfrm>
            <a:prstGeom prst="rect">
              <a:avLst/>
            </a:prstGeom>
            <a:solidFill>
              <a:srgbClr val="90EE90"/>
            </a:solidFill>
            <a:ln w="12700">
              <a:solidFill>
                <a:schemeClr val="tx1"/>
              </a:solidFill>
            </a:ln>
          </p:spPr>
          <p:txBody>
            <a:bodyPr wrap="none" rtlCol="0">
              <a:spAutoFit/>
            </a:bodyPr>
            <a:lstStyle/>
            <a:p>
              <a:pPr algn="ctr"/>
              <a:r>
                <a:rPr lang="en-CN" sz="1600" dirty="0">
                  <a:latin typeface="Palatino" pitchFamily="2" charset="77"/>
                  <a:ea typeface="Palatino" pitchFamily="2" charset="77"/>
                </a:rPr>
                <a:t>POS Tagging: [“我</a:t>
              </a:r>
              <a:r>
                <a:rPr lang="en-US" altLang="zh-CN" sz="1600" dirty="0">
                  <a:latin typeface="Palatino" pitchFamily="2" charset="77"/>
                  <a:ea typeface="Palatino" pitchFamily="2" charset="77"/>
                </a:rPr>
                <a:t>/PRON</a:t>
              </a:r>
              <a:r>
                <a:rPr lang="en-CN" sz="1600" dirty="0">
                  <a:latin typeface="Palatino" pitchFamily="2" charset="77"/>
                  <a:ea typeface="Palatino" pitchFamily="2" charset="77"/>
                </a:rPr>
                <a:t>”, “爱</a:t>
              </a:r>
              <a:r>
                <a:rPr lang="en-US" altLang="zh-CN" sz="1600" dirty="0">
                  <a:latin typeface="Palatino" pitchFamily="2" charset="77"/>
                  <a:ea typeface="Palatino" pitchFamily="2" charset="77"/>
                </a:rPr>
                <a:t>/VB</a:t>
              </a:r>
              <a:r>
                <a:rPr lang="en-CN" sz="1600" dirty="0">
                  <a:latin typeface="Palatino" pitchFamily="2" charset="77"/>
                  <a:ea typeface="Palatino" pitchFamily="2" charset="77"/>
                </a:rPr>
                <a:t>”, “自然</a:t>
              </a:r>
              <a:r>
                <a:rPr lang="en-US" altLang="zh-CN" sz="1600" dirty="0">
                  <a:latin typeface="Palatino" pitchFamily="2" charset="77"/>
                  <a:ea typeface="Palatino" pitchFamily="2" charset="77"/>
                </a:rPr>
                <a:t>/JJ</a:t>
              </a:r>
              <a:r>
                <a:rPr lang="en-CN" sz="1600" dirty="0">
                  <a:latin typeface="Palatino" pitchFamily="2" charset="77"/>
                  <a:ea typeface="Palatino" pitchFamily="2" charset="77"/>
                </a:rPr>
                <a:t>”, “语言</a:t>
              </a:r>
              <a:r>
                <a:rPr lang="en-US" altLang="zh-CN" sz="1600" dirty="0">
                  <a:latin typeface="Palatino" pitchFamily="2" charset="77"/>
                  <a:ea typeface="Palatino" pitchFamily="2" charset="77"/>
                </a:rPr>
                <a:t>/NN</a:t>
              </a:r>
              <a:r>
                <a:rPr lang="en-CN" sz="1600" dirty="0">
                  <a:latin typeface="Palatino" pitchFamily="2" charset="77"/>
                  <a:ea typeface="Palatino" pitchFamily="2" charset="77"/>
                </a:rPr>
                <a:t>”, “处理</a:t>
              </a:r>
              <a:r>
                <a:rPr lang="en-US" altLang="zh-CN" sz="1600" dirty="0">
                  <a:latin typeface="Palatino" pitchFamily="2" charset="77"/>
                  <a:ea typeface="Palatino" pitchFamily="2" charset="77"/>
                </a:rPr>
                <a:t>/NN</a:t>
              </a:r>
              <a:r>
                <a:rPr lang="en-CN" sz="1600" dirty="0">
                  <a:latin typeface="Palatino" pitchFamily="2" charset="77"/>
                  <a:ea typeface="Palatino" pitchFamily="2" charset="77"/>
                </a:rPr>
                <a:t>” </a:t>
              </a:r>
            </a:p>
          </p:txBody>
        </p:sp>
        <p:pic>
          <p:nvPicPr>
            <p:cNvPr id="21" name="Picture 20">
              <a:extLst>
                <a:ext uri="{FF2B5EF4-FFF2-40B4-BE49-F238E27FC236}">
                  <a16:creationId xmlns:a16="http://schemas.microsoft.com/office/drawing/2014/main" id="{DF23C00A-8A93-DE45-83F5-5B5B3BB940C6}"/>
                </a:ext>
              </a:extLst>
            </p:cNvPr>
            <p:cNvPicPr>
              <a:picLocks noChangeAspect="1"/>
            </p:cNvPicPr>
            <p:nvPr/>
          </p:nvPicPr>
          <p:blipFill>
            <a:blip r:embed="rId6"/>
            <a:stretch>
              <a:fillRect/>
            </a:stretch>
          </p:blipFill>
          <p:spPr>
            <a:xfrm>
              <a:off x="6066647" y="2728744"/>
              <a:ext cx="199679" cy="184319"/>
            </a:xfrm>
            <a:prstGeom prst="rect">
              <a:avLst/>
            </a:prstGeom>
          </p:spPr>
        </p:pic>
        <p:pic>
          <p:nvPicPr>
            <p:cNvPr id="22" name="Picture 21">
              <a:extLst>
                <a:ext uri="{FF2B5EF4-FFF2-40B4-BE49-F238E27FC236}">
                  <a16:creationId xmlns:a16="http://schemas.microsoft.com/office/drawing/2014/main" id="{F13EA210-341F-5140-8CC4-116537B853AE}"/>
                </a:ext>
              </a:extLst>
            </p:cNvPr>
            <p:cNvPicPr>
              <a:picLocks noChangeAspect="1"/>
            </p:cNvPicPr>
            <p:nvPr/>
          </p:nvPicPr>
          <p:blipFill>
            <a:blip r:embed="rId6"/>
            <a:stretch>
              <a:fillRect/>
            </a:stretch>
          </p:blipFill>
          <p:spPr>
            <a:xfrm>
              <a:off x="6066647" y="2008296"/>
              <a:ext cx="199679" cy="184319"/>
            </a:xfrm>
            <a:prstGeom prst="rect">
              <a:avLst/>
            </a:prstGeom>
          </p:spPr>
        </p:pic>
      </p:grpSp>
    </p:spTree>
    <p:extLst>
      <p:ext uri="{BB962C8B-B14F-4D97-AF65-F5344CB8AC3E}">
        <p14:creationId xmlns:p14="http://schemas.microsoft.com/office/powerpoint/2010/main" val="254384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Task</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Categories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graphicFrame>
        <p:nvGraphicFramePr>
          <p:cNvPr id="7" name="Table 6">
            <a:extLst>
              <a:ext uri="{FF2B5EF4-FFF2-40B4-BE49-F238E27FC236}">
                <a16:creationId xmlns:a16="http://schemas.microsoft.com/office/drawing/2014/main" id="{DE023BF3-DBB0-1442-870C-B74B522D3F3C}"/>
              </a:ext>
            </a:extLst>
          </p:cNvPr>
          <p:cNvGraphicFramePr>
            <a:graphicFrameLocks noGrp="1"/>
          </p:cNvGraphicFramePr>
          <p:nvPr>
            <p:extLst>
              <p:ext uri="{D42A27DB-BD31-4B8C-83A1-F6EECF244321}">
                <p14:modId xmlns:p14="http://schemas.microsoft.com/office/powerpoint/2010/main" val="399980549"/>
              </p:ext>
            </p:extLst>
          </p:nvPr>
        </p:nvGraphicFramePr>
        <p:xfrm>
          <a:off x="506776" y="2006600"/>
          <a:ext cx="11023071" cy="2844800"/>
        </p:xfrm>
        <a:graphic>
          <a:graphicData uri="http://schemas.openxmlformats.org/drawingml/2006/table">
            <a:tbl>
              <a:tblPr firstRow="1" bandRow="1">
                <a:tableStyleId>{5C22544A-7EE6-4342-B048-85BDC9FD1C3A}</a:tableStyleId>
              </a:tblPr>
              <a:tblGrid>
                <a:gridCol w="1658355">
                  <a:extLst>
                    <a:ext uri="{9D8B030D-6E8A-4147-A177-3AD203B41FA5}">
                      <a16:colId xmlns:a16="http://schemas.microsoft.com/office/drawing/2014/main" val="3037148151"/>
                    </a:ext>
                  </a:extLst>
                </a:gridCol>
                <a:gridCol w="2448910">
                  <a:extLst>
                    <a:ext uri="{9D8B030D-6E8A-4147-A177-3AD203B41FA5}">
                      <a16:colId xmlns:a16="http://schemas.microsoft.com/office/drawing/2014/main" val="183746395"/>
                    </a:ext>
                  </a:extLst>
                </a:gridCol>
                <a:gridCol w="3689131">
                  <a:extLst>
                    <a:ext uri="{9D8B030D-6E8A-4147-A177-3AD203B41FA5}">
                      <a16:colId xmlns:a16="http://schemas.microsoft.com/office/drawing/2014/main" val="2927780288"/>
                    </a:ext>
                  </a:extLst>
                </a:gridCol>
                <a:gridCol w="3226675">
                  <a:extLst>
                    <a:ext uri="{9D8B030D-6E8A-4147-A177-3AD203B41FA5}">
                      <a16:colId xmlns:a16="http://schemas.microsoft.com/office/drawing/2014/main" val="1626454999"/>
                    </a:ext>
                  </a:extLst>
                </a:gridCol>
              </a:tblGrid>
              <a:tr h="370840">
                <a:tc>
                  <a:txBody>
                    <a:bodyPr/>
                    <a:lstStyle/>
                    <a:p>
                      <a:pPr algn="ctr"/>
                      <a:r>
                        <a:rPr lang="en-CN" b="0" dirty="0">
                          <a:ln>
                            <a:solidFill>
                              <a:schemeClr val="tx1"/>
                            </a:solidFill>
                          </a:ln>
                          <a:solidFill>
                            <a:schemeClr val="tx1"/>
                          </a:solidFill>
                          <a:latin typeface="Palatino" pitchFamily="2" charset="77"/>
                          <a:ea typeface="Palatino" pitchFamily="2" charset="77"/>
                        </a:rPr>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1" dirty="0">
                          <a:solidFill>
                            <a:schemeClr val="tx1"/>
                          </a:solidFill>
                          <a:latin typeface="Palatino" pitchFamily="2" charset="77"/>
                          <a:ea typeface="Palatino" pitchFamily="2" charset="77"/>
                        </a:rPr>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a:solidFill>
                            <a:schemeClr val="tx1"/>
                          </a:solidFill>
                          <a:latin typeface="Palatino" pitchFamily="2" charset="77"/>
                          <a:ea typeface="Palatino" pitchFamily="2" charset="77"/>
                        </a:rPr>
                        <a:t>Input</a:t>
                      </a: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a:solidFill>
                            <a:schemeClr val="tx1"/>
                          </a:solidFill>
                          <a:latin typeface="Palatino" pitchFamily="2" charset="77"/>
                          <a:ea typeface="Palatino" pitchFamily="2" charset="77"/>
                        </a:rPr>
                        <a:t>Output</a:t>
                      </a:r>
                      <a:endParaRPr lang="en-CN" dirty="0">
                        <a:solidFill>
                          <a:schemeClr val="tx1"/>
                        </a:solidFill>
                        <a:latin typeface="Palatino" pitchFamily="2" charset="77"/>
                        <a:ea typeface="Palatino"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4574991"/>
                  </a:ext>
                </a:extLst>
              </a:tr>
              <a:tr h="370840">
                <a:tc rowSpan="3">
                  <a:txBody>
                    <a:bodyPr/>
                    <a:lstStyle/>
                    <a:p>
                      <a:pPr algn="ctr"/>
                      <a:r>
                        <a:rPr lang="en-CN" dirty="0">
                          <a:solidFill>
                            <a:schemeClr val="tx1"/>
                          </a:solidFill>
                          <a:latin typeface="Palatino" pitchFamily="2" charset="77"/>
                          <a:ea typeface="Palatino" pitchFamily="2" charset="77"/>
                        </a:rPr>
                        <a:t>Generation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Text Summarisation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“The Eiffel Tower, located in Paris, France, is one of the most iconic landmarks in the world. It was completed in 1889 and attracts millions of visitors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“The Eiffel Tower is a famous landmark in Paris, completed in 1889.”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475850"/>
                  </a:ext>
                </a:extLst>
              </a:tr>
              <a:tr h="370840">
                <a:tc vMerge="1">
                  <a:txBody>
                    <a:bodyPr/>
                    <a:lstStyle/>
                    <a:p>
                      <a:endParaRPr lang="en-CN"/>
                    </a:p>
                  </a:txBody>
                  <a:tcPr/>
                </a:tc>
                <a:tc>
                  <a:txBody>
                    <a:bodyPr/>
                    <a:lstStyle/>
                    <a:p>
                      <a:pPr algn="l"/>
                      <a:r>
                        <a:rPr lang="en-CN" dirty="0">
                          <a:solidFill>
                            <a:schemeClr val="tx1"/>
                          </a:solidFill>
                          <a:latin typeface="Palatino" pitchFamily="2" charset="77"/>
                          <a:ea typeface="Palatino" pitchFamily="2" charset="77"/>
                        </a:rPr>
                        <a:t>Machin Translation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“Hello, how are you?”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N" dirty="0">
                          <a:solidFill>
                            <a:schemeClr val="tx1"/>
                          </a:solidFill>
                          <a:latin typeface="Palatino" pitchFamily="2" charset="77"/>
                          <a:ea typeface="Palatino" pitchFamily="2" charset="77"/>
                        </a:rPr>
                        <a:t>“</a:t>
                      </a:r>
                      <a:r>
                        <a:rPr lang="en-US" dirty="0">
                          <a:solidFill>
                            <a:schemeClr val="tx1"/>
                          </a:solidFill>
                          <a:latin typeface="Palatino" pitchFamily="2" charset="77"/>
                          <a:ea typeface="Palatino" pitchFamily="2" charset="77"/>
                        </a:rPr>
                        <a:t>Bonjour, comment </a:t>
                      </a:r>
                      <a:r>
                        <a:rPr lang="en-US" dirty="0" err="1">
                          <a:solidFill>
                            <a:schemeClr val="tx1"/>
                          </a:solidFill>
                          <a:latin typeface="Palatino" pitchFamily="2" charset="77"/>
                          <a:ea typeface="Palatino" pitchFamily="2" charset="77"/>
                        </a:rPr>
                        <a:t>ça</a:t>
                      </a:r>
                      <a:r>
                        <a:rPr lang="en-US" dirty="0">
                          <a:solidFill>
                            <a:schemeClr val="tx1"/>
                          </a:solidFill>
                          <a:latin typeface="Palatino" pitchFamily="2" charset="77"/>
                          <a:ea typeface="Palatino" pitchFamily="2" charset="77"/>
                        </a:rPr>
                        <a:t> </a:t>
                      </a:r>
                      <a:r>
                        <a:rPr lang="en-US" dirty="0" err="1">
                          <a:solidFill>
                            <a:schemeClr val="tx1"/>
                          </a:solidFill>
                          <a:latin typeface="Palatino" pitchFamily="2" charset="77"/>
                          <a:ea typeface="Palatino" pitchFamily="2" charset="77"/>
                        </a:rPr>
                        <a:t>va</a:t>
                      </a:r>
                      <a:r>
                        <a:rPr lang="en-US" dirty="0">
                          <a:solidFill>
                            <a:schemeClr val="tx1"/>
                          </a:solidFill>
                          <a:latin typeface="Palatino" pitchFamily="2" charset="77"/>
                          <a:ea typeface="Palatino" pitchFamily="2" charset="77"/>
                        </a:rPr>
                        <a:t> ?</a:t>
                      </a:r>
                      <a:r>
                        <a:rPr lang="en-CN" dirty="0">
                          <a:solidFill>
                            <a:schemeClr val="tx1"/>
                          </a:solidFill>
                          <a:latin typeface="Palatino" pitchFamily="2" charset="77"/>
                          <a:ea typeface="Palatino" pitchFamily="2" charset="77"/>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280210"/>
                  </a:ext>
                </a:extLst>
              </a:tr>
              <a:tr h="370840">
                <a:tc vMerge="1">
                  <a:txBody>
                    <a:bodyPr/>
                    <a:lstStyle/>
                    <a:p>
                      <a:endParaRPr lang="en-CN" dirty="0">
                        <a:latin typeface="Palatino" pitchFamily="2" charset="77"/>
                        <a:ea typeface="Palatino" pitchFamily="2" charset="77"/>
                      </a:endParaRPr>
                    </a:p>
                  </a:txBody>
                  <a:tcPr/>
                </a:tc>
                <a:tc>
                  <a:txBody>
                    <a:bodyPr/>
                    <a:lstStyle/>
                    <a:p>
                      <a:pPr algn="l"/>
                      <a:r>
                        <a:rPr lang="en-CN" dirty="0">
                          <a:solidFill>
                            <a:schemeClr val="tx1"/>
                          </a:solidFill>
                          <a:latin typeface="Palatino" pitchFamily="2" charset="77"/>
                          <a:ea typeface="Palatino" pitchFamily="2" charset="77"/>
                        </a:rPr>
                        <a:t>Code Generation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CN" dirty="0">
                          <a:solidFill>
                            <a:schemeClr val="tx1"/>
                          </a:solidFill>
                          <a:latin typeface="Palatino" pitchFamily="2" charset="77"/>
                          <a:ea typeface="Palatino" pitchFamily="2" charset="77"/>
                        </a:rPr>
                        <a:t>“Write a Python function to add two numbers.”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i="1" dirty="0">
                          <a:solidFill>
                            <a:schemeClr val="tx1"/>
                          </a:solidFill>
                          <a:latin typeface="Helvetica" pitchFamily="2" charset="0"/>
                          <a:ea typeface="Palatino" pitchFamily="2" charset="77"/>
                        </a:rPr>
                        <a:t>d</a:t>
                      </a:r>
                      <a:r>
                        <a:rPr lang="en-CN" i="1" dirty="0">
                          <a:solidFill>
                            <a:schemeClr val="tx1"/>
                          </a:solidFill>
                          <a:latin typeface="Helvetica" pitchFamily="2" charset="0"/>
                          <a:ea typeface="Palatino" pitchFamily="2" charset="77"/>
                        </a:rPr>
                        <a:t>ef add(a,b):</a:t>
                      </a:r>
                    </a:p>
                    <a:p>
                      <a:pPr algn="l"/>
                      <a:r>
                        <a:rPr lang="en-CN" i="1" dirty="0">
                          <a:solidFill>
                            <a:schemeClr val="tx1"/>
                          </a:solidFill>
                          <a:latin typeface="Helvetica" pitchFamily="2" charset="0"/>
                          <a:ea typeface="Palatino" pitchFamily="2" charset="77"/>
                        </a:rPr>
                        <a:t>       return a +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6918284"/>
                  </a:ext>
                </a:extLst>
              </a:tr>
            </a:tbl>
          </a:graphicData>
        </a:graphic>
      </p:graphicFrame>
    </p:spTree>
    <p:extLst>
      <p:ext uri="{BB962C8B-B14F-4D97-AF65-F5344CB8AC3E}">
        <p14:creationId xmlns:p14="http://schemas.microsoft.com/office/powerpoint/2010/main" val="151867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Generic</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9" name="TextBox 8">
            <a:extLst>
              <a:ext uri="{FF2B5EF4-FFF2-40B4-BE49-F238E27FC236}">
                <a16:creationId xmlns:a16="http://schemas.microsoft.com/office/drawing/2014/main" id="{C09701B5-F566-5549-AFAF-E2D3F914A7BA}"/>
              </a:ext>
            </a:extLst>
          </p:cNvPr>
          <p:cNvSpPr txBox="1"/>
          <p:nvPr/>
        </p:nvSpPr>
        <p:spPr>
          <a:xfrm>
            <a:off x="365760" y="869708"/>
            <a:ext cx="6120384" cy="600164"/>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Treats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all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tasks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generation.</a:t>
            </a:r>
          </a:p>
        </p:txBody>
      </p:sp>
      <p:pic>
        <p:nvPicPr>
          <p:cNvPr id="5" name="Picture 4">
            <a:extLst>
              <a:ext uri="{FF2B5EF4-FFF2-40B4-BE49-F238E27FC236}">
                <a16:creationId xmlns:a16="http://schemas.microsoft.com/office/drawing/2014/main" id="{00D1DEA9-EBC5-FE4A-AB29-DC457BA77969}"/>
              </a:ext>
            </a:extLst>
          </p:cNvPr>
          <p:cNvPicPr>
            <a:picLocks noChangeAspect="1"/>
          </p:cNvPicPr>
          <p:nvPr/>
        </p:nvPicPr>
        <p:blipFill>
          <a:blip r:embed="rId4"/>
          <a:stretch>
            <a:fillRect/>
          </a:stretch>
        </p:blipFill>
        <p:spPr>
          <a:xfrm>
            <a:off x="1411550" y="2184308"/>
            <a:ext cx="9058518" cy="2911335"/>
          </a:xfrm>
          <a:prstGeom prst="rect">
            <a:avLst/>
          </a:prstGeom>
        </p:spPr>
      </p:pic>
    </p:spTree>
    <p:extLst>
      <p:ext uri="{BB962C8B-B14F-4D97-AF65-F5344CB8AC3E}">
        <p14:creationId xmlns:p14="http://schemas.microsoft.com/office/powerpoint/2010/main" val="316871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Generic</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9" name="TextBox 8">
            <a:extLst>
              <a:ext uri="{FF2B5EF4-FFF2-40B4-BE49-F238E27FC236}">
                <a16:creationId xmlns:a16="http://schemas.microsoft.com/office/drawing/2014/main" id="{C09701B5-F566-5549-AFAF-E2D3F914A7BA}"/>
              </a:ext>
            </a:extLst>
          </p:cNvPr>
          <p:cNvSpPr txBox="1"/>
          <p:nvPr/>
        </p:nvSpPr>
        <p:spPr>
          <a:xfrm>
            <a:off x="365760" y="869708"/>
            <a:ext cx="6120384" cy="600164"/>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Treats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all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tasks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generation.</a:t>
            </a:r>
          </a:p>
        </p:txBody>
      </p:sp>
      <p:pic>
        <p:nvPicPr>
          <p:cNvPr id="7" name="Picture 6">
            <a:extLst>
              <a:ext uri="{FF2B5EF4-FFF2-40B4-BE49-F238E27FC236}">
                <a16:creationId xmlns:a16="http://schemas.microsoft.com/office/drawing/2014/main" id="{9DB26A1A-D8BB-E549-AFD6-2710C7C1008F}"/>
              </a:ext>
            </a:extLst>
          </p:cNvPr>
          <p:cNvPicPr>
            <a:picLocks noChangeAspect="1"/>
          </p:cNvPicPr>
          <p:nvPr/>
        </p:nvPicPr>
        <p:blipFill>
          <a:blip r:embed="rId4"/>
          <a:stretch>
            <a:fillRect/>
          </a:stretch>
        </p:blipFill>
        <p:spPr>
          <a:xfrm>
            <a:off x="1919794" y="1577594"/>
            <a:ext cx="8600245" cy="5083156"/>
          </a:xfrm>
          <a:prstGeom prst="rect">
            <a:avLst/>
          </a:prstGeom>
        </p:spPr>
      </p:pic>
    </p:spTree>
    <p:extLst>
      <p:ext uri="{BB962C8B-B14F-4D97-AF65-F5344CB8AC3E}">
        <p14:creationId xmlns:p14="http://schemas.microsoft.com/office/powerpoint/2010/main" val="14410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Generic</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9" name="TextBox 8">
            <a:extLst>
              <a:ext uri="{FF2B5EF4-FFF2-40B4-BE49-F238E27FC236}">
                <a16:creationId xmlns:a16="http://schemas.microsoft.com/office/drawing/2014/main" id="{C09701B5-F566-5549-AFAF-E2D3F914A7BA}"/>
              </a:ext>
            </a:extLst>
          </p:cNvPr>
          <p:cNvSpPr txBox="1"/>
          <p:nvPr/>
        </p:nvSpPr>
        <p:spPr>
          <a:xfrm>
            <a:off x="365760" y="869708"/>
            <a:ext cx="6120384" cy="600164"/>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Treats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all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tasks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generation.</a:t>
            </a:r>
          </a:p>
        </p:txBody>
      </p:sp>
      <p:pic>
        <p:nvPicPr>
          <p:cNvPr id="4" name="Picture 3">
            <a:extLst>
              <a:ext uri="{FF2B5EF4-FFF2-40B4-BE49-F238E27FC236}">
                <a16:creationId xmlns:a16="http://schemas.microsoft.com/office/drawing/2014/main" id="{BB872CDD-AAD3-B648-967A-616C432725FB}"/>
              </a:ext>
            </a:extLst>
          </p:cNvPr>
          <p:cNvPicPr>
            <a:picLocks noChangeAspect="1"/>
          </p:cNvPicPr>
          <p:nvPr/>
        </p:nvPicPr>
        <p:blipFill>
          <a:blip r:embed="rId4"/>
          <a:stretch>
            <a:fillRect/>
          </a:stretch>
        </p:blipFill>
        <p:spPr>
          <a:xfrm>
            <a:off x="2153920" y="1640597"/>
            <a:ext cx="7884160" cy="4884490"/>
          </a:xfrm>
          <a:prstGeom prst="rect">
            <a:avLst/>
          </a:prstGeom>
        </p:spPr>
      </p:pic>
    </p:spTree>
    <p:extLst>
      <p:ext uri="{BB962C8B-B14F-4D97-AF65-F5344CB8AC3E}">
        <p14:creationId xmlns:p14="http://schemas.microsoft.com/office/powerpoint/2010/main" val="64360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Task Categories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9" name="TextBox 8">
            <a:extLst>
              <a:ext uri="{FF2B5EF4-FFF2-40B4-BE49-F238E27FC236}">
                <a16:creationId xmlns:a16="http://schemas.microsoft.com/office/drawing/2014/main" id="{C09701B5-F566-5549-AFAF-E2D3F914A7BA}"/>
              </a:ext>
            </a:extLst>
          </p:cNvPr>
          <p:cNvSpPr txBox="1"/>
          <p:nvPr/>
        </p:nvSpPr>
        <p:spPr>
          <a:xfrm>
            <a:off x="2657573" y="1637804"/>
            <a:ext cx="7656576" cy="337015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Categories</a:t>
            </a:r>
          </a:p>
          <a:p>
            <a:pPr marL="800100" lvl="1" indent="-3429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Classification</a:t>
            </a:r>
          </a:p>
          <a:p>
            <a:pPr marL="800100" lvl="1" indent="-3429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Structed Prediction</a:t>
            </a:r>
          </a:p>
          <a:p>
            <a:pPr marL="800100" lvl="1" indent="-3429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Generation</a:t>
            </a: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All tasks have discrete (categorial) elements.</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e.g., class label, dependency arc, token.</a:t>
            </a:r>
          </a:p>
        </p:txBody>
      </p:sp>
    </p:spTree>
    <p:extLst>
      <p:ext uri="{BB962C8B-B14F-4D97-AF65-F5344CB8AC3E}">
        <p14:creationId xmlns:p14="http://schemas.microsoft.com/office/powerpoint/2010/main" val="116786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174815"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2.1.2</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The</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modeling</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63856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The</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modeling</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paradigm</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4" name="Picture 3">
            <a:extLst>
              <a:ext uri="{FF2B5EF4-FFF2-40B4-BE49-F238E27FC236}">
                <a16:creationId xmlns:a16="http://schemas.microsoft.com/office/drawing/2014/main" id="{A1500586-66BC-8547-99D9-3E60177E11B7}"/>
              </a:ext>
            </a:extLst>
          </p:cNvPr>
          <p:cNvPicPr>
            <a:picLocks noChangeAspect="1"/>
          </p:cNvPicPr>
          <p:nvPr/>
        </p:nvPicPr>
        <p:blipFill>
          <a:blip r:embed="rId4"/>
          <a:stretch>
            <a:fillRect/>
          </a:stretch>
        </p:blipFill>
        <p:spPr>
          <a:xfrm>
            <a:off x="3532940" y="1000365"/>
            <a:ext cx="4938330" cy="68114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7E61F-97B2-054A-9706-5FD47E92329E}"/>
                  </a:ext>
                </a:extLst>
              </p:cNvPr>
              <p:cNvSpPr txBox="1"/>
              <p:nvPr/>
            </p:nvSpPr>
            <p:spPr>
              <a:xfrm>
                <a:off x="651555" y="1652100"/>
                <a:ext cx="9553802" cy="681149"/>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How</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does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 model transform an input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to an output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a:t>
                </a:r>
              </a:p>
            </p:txBody>
          </p:sp>
        </mc:Choice>
        <mc:Fallback xmlns="">
          <p:sp>
            <p:nvSpPr>
              <p:cNvPr id="7" name="TextBox 6">
                <a:extLst>
                  <a:ext uri="{FF2B5EF4-FFF2-40B4-BE49-F238E27FC236}">
                    <a16:creationId xmlns:a16="http://schemas.microsoft.com/office/drawing/2014/main" id="{64B7E61F-97B2-054A-9706-5FD47E92329E}"/>
                  </a:ext>
                </a:extLst>
              </p:cNvPr>
              <p:cNvSpPr txBox="1">
                <a:spLocks noRot="1" noChangeAspect="1" noMove="1" noResize="1" noEditPoints="1" noAdjustHandles="1" noChangeArrowheads="1" noChangeShapeType="1" noTextEdit="1"/>
              </p:cNvSpPr>
              <p:nvPr/>
            </p:nvSpPr>
            <p:spPr>
              <a:xfrm>
                <a:off x="651555" y="1652100"/>
                <a:ext cx="9553802" cy="681149"/>
              </a:xfrm>
              <a:prstGeom prst="rect">
                <a:avLst/>
              </a:prstGeom>
              <a:blipFill>
                <a:blip r:embed="rId6"/>
                <a:stretch>
                  <a:fillRect l="-1195" b="-24074"/>
                </a:stretch>
              </a:blipFill>
            </p:spPr>
            <p:txBody>
              <a:bodyPr/>
              <a:lstStyle/>
              <a:p>
                <a:r>
                  <a:rPr lang="en-CN">
                    <a:noFill/>
                  </a:rPr>
                  <a:t> </a:t>
                </a:r>
              </a:p>
            </p:txBody>
          </p:sp>
        </mc:Fallback>
      </mc:AlternateContent>
      <p:sp>
        <p:nvSpPr>
          <p:cNvPr id="13" name="TextBox 12">
            <a:extLst>
              <a:ext uri="{FF2B5EF4-FFF2-40B4-BE49-F238E27FC236}">
                <a16:creationId xmlns:a16="http://schemas.microsoft.com/office/drawing/2014/main" id="{F1E93937-ADA7-004A-BC0E-81598195693F}"/>
              </a:ext>
            </a:extLst>
          </p:cNvPr>
          <p:cNvSpPr txBox="1"/>
          <p:nvPr/>
        </p:nvSpPr>
        <p:spPr>
          <a:xfrm>
            <a:off x="5269648" y="2479842"/>
            <a:ext cx="1600197" cy="461665"/>
          </a:xfrm>
          <a:prstGeom prst="rect">
            <a:avLst/>
          </a:prstGeom>
          <a:noFill/>
        </p:spPr>
        <p:txBody>
          <a:bodyPr wrap="square">
            <a:spAutoFit/>
          </a:bodyPr>
          <a:lstStyle/>
          <a:p>
            <a:r>
              <a:rPr lang="en-US" altLang="zh-CN" sz="2400" dirty="0">
                <a:latin typeface="Palatino" pitchFamily="2" charset="77"/>
                <a:ea typeface="Palatino" pitchFamily="2" charset="77"/>
              </a:rPr>
              <a:t>3</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5</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a:t>
            </a:r>
            <a:r>
              <a:rPr lang="zh-CN" altLang="en-US" sz="2400" dirty="0">
                <a:latin typeface="Palatino" pitchFamily="2" charset="77"/>
                <a:ea typeface="Palatino" pitchFamily="2" charset="77"/>
              </a:rPr>
              <a:t>？</a:t>
            </a:r>
            <a:endParaRPr lang="en-CN" sz="2400" dirty="0">
              <a:latin typeface="Palatino" pitchFamily="2" charset="77"/>
              <a:ea typeface="Palatino" pitchFamily="2" charset="77"/>
            </a:endParaRPr>
          </a:p>
        </p:txBody>
      </p:sp>
    </p:spTree>
    <p:extLst>
      <p:ext uri="{BB962C8B-B14F-4D97-AF65-F5344CB8AC3E}">
        <p14:creationId xmlns:p14="http://schemas.microsoft.com/office/powerpoint/2010/main" val="279479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E66044-2A13-5549-A9B2-061E9F19B137}"/>
              </a:ext>
            </a:extLst>
          </p:cNvPr>
          <p:cNvSpPr txBox="1"/>
          <p:nvPr/>
        </p:nvSpPr>
        <p:spPr>
          <a:xfrm>
            <a:off x="1560347" y="1424280"/>
            <a:ext cx="1702325" cy="646331"/>
          </a:xfrm>
          <a:prstGeom prst="rect">
            <a:avLst/>
          </a:prstGeom>
          <a:noFill/>
        </p:spPr>
        <p:txBody>
          <a:bodyPr wrap="none" rtlCol="0">
            <a:spAutoFit/>
          </a:bodyPr>
          <a:lstStyle/>
          <a:p>
            <a:r>
              <a:rPr lang="en-US" altLang="zh-CN" sz="3600" b="1" dirty="0">
                <a:latin typeface="Palatino" pitchFamily="2" charset="77"/>
                <a:ea typeface="Palatino" pitchFamily="2" charset="77"/>
                <a:cs typeface="Calibri Light" panose="020F0302020204030204" pitchFamily="34" charset="0"/>
              </a:rPr>
              <a:t>Week 2</a:t>
            </a:r>
          </a:p>
        </p:txBody>
      </p:sp>
      <p:sp>
        <p:nvSpPr>
          <p:cNvPr id="4" name="TextBox 3">
            <a:extLst>
              <a:ext uri="{FF2B5EF4-FFF2-40B4-BE49-F238E27FC236}">
                <a16:creationId xmlns:a16="http://schemas.microsoft.com/office/drawing/2014/main" id="{E143BAD0-F5E1-2341-8B36-6DE2FE982A30}"/>
              </a:ext>
            </a:extLst>
          </p:cNvPr>
          <p:cNvSpPr txBox="1"/>
          <p:nvPr/>
        </p:nvSpPr>
        <p:spPr>
          <a:xfrm>
            <a:off x="3663362" y="2831317"/>
            <a:ext cx="6279777" cy="923330"/>
          </a:xfrm>
          <a:prstGeom prst="rect">
            <a:avLst/>
          </a:prstGeom>
          <a:noFill/>
        </p:spPr>
        <p:txBody>
          <a:bodyPr wrap="square">
            <a:spAutoFit/>
          </a:bodyPr>
          <a:lstStyle/>
          <a:p>
            <a:r>
              <a:rPr lang="en-US" altLang="zh-CN" sz="5400" b="1" dirty="0">
                <a:latin typeface="Palatino" pitchFamily="2" charset="77"/>
                <a:ea typeface="Palatino" pitchFamily="2" charset="77"/>
                <a:cs typeface="Calibri Light" panose="020F0302020204030204" pitchFamily="34" charset="0"/>
              </a:rPr>
              <a:t>Model</a:t>
            </a:r>
            <a:r>
              <a:rPr lang="zh-CN" altLang="en-US" sz="5400" b="1" dirty="0">
                <a:latin typeface="Palatino" pitchFamily="2" charset="77"/>
                <a:ea typeface="Palatino" pitchFamily="2" charset="77"/>
                <a:cs typeface="Calibri Light" panose="020F0302020204030204" pitchFamily="34" charset="0"/>
              </a:rPr>
              <a:t> </a:t>
            </a:r>
            <a:r>
              <a:rPr lang="en-US" altLang="zh-CN" sz="5400" b="1" dirty="0">
                <a:latin typeface="Palatino" pitchFamily="2" charset="77"/>
                <a:ea typeface="Palatino" pitchFamily="2" charset="77"/>
                <a:cs typeface="Calibri Light" panose="020F0302020204030204" pitchFamily="34" charset="0"/>
              </a:rPr>
              <a:t>and</a:t>
            </a:r>
            <a:r>
              <a:rPr lang="zh-CN" altLang="en-US" sz="5400" b="1" dirty="0">
                <a:latin typeface="Palatino" pitchFamily="2" charset="77"/>
                <a:ea typeface="Palatino" pitchFamily="2" charset="77"/>
                <a:cs typeface="Calibri Light" panose="020F0302020204030204" pitchFamily="34" charset="0"/>
              </a:rPr>
              <a:t> </a:t>
            </a:r>
            <a:r>
              <a:rPr lang="en-US" altLang="zh-CN" sz="5400" b="1" dirty="0">
                <a:latin typeface="Palatino" pitchFamily="2" charset="77"/>
                <a:ea typeface="Palatino" pitchFamily="2" charset="77"/>
                <a:cs typeface="Calibri Light" panose="020F0302020204030204" pitchFamily="34" charset="0"/>
              </a:rPr>
              <a:t>Data</a:t>
            </a:r>
            <a:endParaRPr lang="zh-CN" altLang="en-US" sz="5400" b="1" dirty="0">
              <a:latin typeface="Palatino" pitchFamily="2" charset="77"/>
              <a:ea typeface="Palatino" pitchFamily="2" charset="77"/>
              <a:cs typeface="Calibri Light" panose="020F0302020204030204" pitchFamily="34" charset="0"/>
            </a:endParaRPr>
          </a:p>
        </p:txBody>
      </p:sp>
      <p:sp>
        <p:nvSpPr>
          <p:cNvPr id="5" name="Slide Number Placeholder 1">
            <a:extLst>
              <a:ext uri="{FF2B5EF4-FFF2-40B4-BE49-F238E27FC236}">
                <a16:creationId xmlns:a16="http://schemas.microsoft.com/office/drawing/2014/main" id="{4297E515-A540-BE4A-9DCE-E28C85E48890}"/>
              </a:ext>
            </a:extLst>
          </p:cNvPr>
          <p:cNvSpPr>
            <a:spLocks noGrp="1"/>
          </p:cNvSpPr>
          <p:nvPr>
            <p:ph type="sldNum" sz="quarter" idx="10"/>
          </p:nvPr>
        </p:nvSpPr>
        <p:spPr>
          <a:xfrm>
            <a:off x="8610600" y="6369602"/>
            <a:ext cx="2743200" cy="365125"/>
          </a:xfrm>
        </p:spPr>
        <p:txBody>
          <a:bodyPr/>
          <a:lstStyle/>
          <a:p>
            <a:fld id="{11D8FA19-E13B-4121-8BBF-5D41F5A04330}" type="slidenum">
              <a:rPr lang="zh-CN" altLang="en-US" smtClean="0"/>
              <a:t>2</a:t>
            </a:fld>
            <a:endParaRPr lang="zh-CN" altLang="en-US" dirty="0"/>
          </a:p>
        </p:txBody>
      </p:sp>
    </p:spTree>
    <p:extLst>
      <p:ext uri="{BB962C8B-B14F-4D97-AF65-F5344CB8AC3E}">
        <p14:creationId xmlns:p14="http://schemas.microsoft.com/office/powerpoint/2010/main" val="143707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The</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modeling</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paradigm</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4" name="Picture 3">
            <a:extLst>
              <a:ext uri="{FF2B5EF4-FFF2-40B4-BE49-F238E27FC236}">
                <a16:creationId xmlns:a16="http://schemas.microsoft.com/office/drawing/2014/main" id="{A1500586-66BC-8547-99D9-3E60177E11B7}"/>
              </a:ext>
            </a:extLst>
          </p:cNvPr>
          <p:cNvPicPr>
            <a:picLocks noChangeAspect="1"/>
          </p:cNvPicPr>
          <p:nvPr/>
        </p:nvPicPr>
        <p:blipFill>
          <a:blip r:embed="rId5"/>
          <a:stretch>
            <a:fillRect/>
          </a:stretch>
        </p:blipFill>
        <p:spPr>
          <a:xfrm>
            <a:off x="3532940" y="1000365"/>
            <a:ext cx="4938330" cy="68114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7E61F-97B2-054A-9706-5FD47E92329E}"/>
                  </a:ext>
                </a:extLst>
              </p:cNvPr>
              <p:cNvSpPr txBox="1"/>
              <p:nvPr/>
            </p:nvSpPr>
            <p:spPr>
              <a:xfrm>
                <a:off x="651555" y="1652100"/>
                <a:ext cx="9553802" cy="681149"/>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How</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does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 model transform an input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to an output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a:t>
                </a:r>
              </a:p>
            </p:txBody>
          </p:sp>
        </mc:Choice>
        <mc:Fallback xmlns="">
          <p:sp>
            <p:nvSpPr>
              <p:cNvPr id="7" name="TextBox 6">
                <a:extLst>
                  <a:ext uri="{FF2B5EF4-FFF2-40B4-BE49-F238E27FC236}">
                    <a16:creationId xmlns:a16="http://schemas.microsoft.com/office/drawing/2014/main" id="{64B7E61F-97B2-054A-9706-5FD47E92329E}"/>
                  </a:ext>
                </a:extLst>
              </p:cNvPr>
              <p:cNvSpPr txBox="1">
                <a:spLocks noRot="1" noChangeAspect="1" noMove="1" noResize="1" noEditPoints="1" noAdjustHandles="1" noChangeArrowheads="1" noChangeShapeType="1" noTextEdit="1"/>
              </p:cNvSpPr>
              <p:nvPr/>
            </p:nvSpPr>
            <p:spPr>
              <a:xfrm>
                <a:off x="651555" y="1652100"/>
                <a:ext cx="9553802" cy="681149"/>
              </a:xfrm>
              <a:prstGeom prst="rect">
                <a:avLst/>
              </a:prstGeom>
              <a:blipFill>
                <a:blip r:embed="rId6"/>
                <a:stretch>
                  <a:fillRect l="-1195" b="-24074"/>
                </a:stretch>
              </a:blipFill>
            </p:spPr>
            <p:txBody>
              <a:bodyPr/>
              <a:lstStyle/>
              <a:p>
                <a:r>
                  <a:rPr lang="en-CN">
                    <a:noFill/>
                  </a:rPr>
                  <a:t> </a:t>
                </a:r>
              </a:p>
            </p:txBody>
          </p:sp>
        </mc:Fallback>
      </mc:AlternateContent>
      <p:pic>
        <p:nvPicPr>
          <p:cNvPr id="10" name="Picture 9" descr="\documentclass{article}&#10;\usepackage{amsmath}&#10;\pagestyle{empty}&#10;\begin{document}&#10;&#10;$\text{score}(x,y;\Theta)=f(x,y;\Theta)$&#10;&#10;&#10;\end{document}" title="IguanaTex Bitmap Display">
            <a:extLst>
              <a:ext uri="{FF2B5EF4-FFF2-40B4-BE49-F238E27FC236}">
                <a16:creationId xmlns:a16="http://schemas.microsoft.com/office/drawing/2014/main" id="{A698EE0A-21D0-6F41-8B39-7BE0C7ABAFF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889865" y="3210306"/>
            <a:ext cx="3807958" cy="346178"/>
          </a:xfrm>
          <a:prstGeom prst="rect">
            <a:avLst/>
          </a:prstGeom>
        </p:spPr>
      </p:pic>
      <p:cxnSp>
        <p:nvCxnSpPr>
          <p:cNvPr id="12" name="Straight Arrow Connector 11">
            <a:extLst>
              <a:ext uri="{FF2B5EF4-FFF2-40B4-BE49-F238E27FC236}">
                <a16:creationId xmlns:a16="http://schemas.microsoft.com/office/drawing/2014/main" id="{E6DF2C56-3072-AB4F-B814-AB7D2BB0F75B}"/>
              </a:ext>
            </a:extLst>
          </p:cNvPr>
          <p:cNvCxnSpPr>
            <a:cxnSpLocks/>
          </p:cNvCxnSpPr>
          <p:nvPr/>
        </p:nvCxnSpPr>
        <p:spPr>
          <a:xfrm>
            <a:off x="5574632" y="3587416"/>
            <a:ext cx="0" cy="425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7BC9A2-62DC-3E40-930E-F182B4AAE68F}"/>
              </a:ext>
            </a:extLst>
          </p:cNvPr>
          <p:cNvSpPr txBox="1"/>
          <p:nvPr/>
        </p:nvSpPr>
        <p:spPr>
          <a:xfrm>
            <a:off x="4736068" y="4043652"/>
            <a:ext cx="2667359" cy="461665"/>
          </a:xfrm>
          <a:prstGeom prst="rect">
            <a:avLst/>
          </a:prstGeom>
          <a:noFill/>
        </p:spPr>
        <p:txBody>
          <a:bodyPr wrap="square">
            <a:spAutoFit/>
          </a:bodyPr>
          <a:lstStyle/>
          <a:p>
            <a:r>
              <a:rPr lang="en-US" sz="2400" dirty="0">
                <a:latin typeface="Palatino" pitchFamily="2" charset="77"/>
                <a:ea typeface="Palatino" pitchFamily="2" charset="77"/>
              </a:rPr>
              <a:t>model</a:t>
            </a:r>
            <a:r>
              <a:rPr lang="en-CN" sz="2400" dirty="0">
                <a:latin typeface="Palatino" pitchFamily="2" charset="77"/>
                <a:ea typeface="Palatino" pitchFamily="2" charset="77"/>
              </a:rPr>
              <a:t> parameters</a:t>
            </a:r>
          </a:p>
        </p:txBody>
      </p:sp>
      <p:sp>
        <p:nvSpPr>
          <p:cNvPr id="11" name="TextBox 10">
            <a:extLst>
              <a:ext uri="{FF2B5EF4-FFF2-40B4-BE49-F238E27FC236}">
                <a16:creationId xmlns:a16="http://schemas.microsoft.com/office/drawing/2014/main" id="{3BAC2674-155B-414A-987A-D54CCFC30C62}"/>
              </a:ext>
            </a:extLst>
          </p:cNvPr>
          <p:cNvSpPr txBox="1"/>
          <p:nvPr/>
        </p:nvSpPr>
        <p:spPr>
          <a:xfrm>
            <a:off x="3694369" y="4651910"/>
            <a:ext cx="5022911"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(suitable for discrete outputs.)</a:t>
            </a:r>
          </a:p>
        </p:txBody>
      </p:sp>
    </p:spTree>
    <p:extLst>
      <p:ext uri="{BB962C8B-B14F-4D97-AF65-F5344CB8AC3E}">
        <p14:creationId xmlns:p14="http://schemas.microsoft.com/office/powerpoint/2010/main" val="134492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The</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modeling</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paradigm</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4" name="Picture 3">
            <a:extLst>
              <a:ext uri="{FF2B5EF4-FFF2-40B4-BE49-F238E27FC236}">
                <a16:creationId xmlns:a16="http://schemas.microsoft.com/office/drawing/2014/main" id="{A1500586-66BC-8547-99D9-3E60177E11B7}"/>
              </a:ext>
            </a:extLst>
          </p:cNvPr>
          <p:cNvPicPr>
            <a:picLocks noChangeAspect="1"/>
          </p:cNvPicPr>
          <p:nvPr/>
        </p:nvPicPr>
        <p:blipFill>
          <a:blip r:embed="rId6"/>
          <a:stretch>
            <a:fillRect/>
          </a:stretch>
        </p:blipFill>
        <p:spPr>
          <a:xfrm>
            <a:off x="3532940" y="1000365"/>
            <a:ext cx="4938330" cy="68114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7E61F-97B2-054A-9706-5FD47E92329E}"/>
                  </a:ext>
                </a:extLst>
              </p:cNvPr>
              <p:cNvSpPr txBox="1"/>
              <p:nvPr/>
            </p:nvSpPr>
            <p:spPr>
              <a:xfrm>
                <a:off x="651555" y="1652100"/>
                <a:ext cx="9553802" cy="681149"/>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How</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does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 model transform an input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to an output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a:t>
                </a:r>
              </a:p>
            </p:txBody>
          </p:sp>
        </mc:Choice>
        <mc:Fallback xmlns="">
          <p:sp>
            <p:nvSpPr>
              <p:cNvPr id="7" name="TextBox 6">
                <a:extLst>
                  <a:ext uri="{FF2B5EF4-FFF2-40B4-BE49-F238E27FC236}">
                    <a16:creationId xmlns:a16="http://schemas.microsoft.com/office/drawing/2014/main" id="{64B7E61F-97B2-054A-9706-5FD47E92329E}"/>
                  </a:ext>
                </a:extLst>
              </p:cNvPr>
              <p:cNvSpPr txBox="1">
                <a:spLocks noRot="1" noChangeAspect="1" noMove="1" noResize="1" noEditPoints="1" noAdjustHandles="1" noChangeArrowheads="1" noChangeShapeType="1" noTextEdit="1"/>
              </p:cNvSpPr>
              <p:nvPr/>
            </p:nvSpPr>
            <p:spPr>
              <a:xfrm>
                <a:off x="651555" y="1652100"/>
                <a:ext cx="9553802" cy="681149"/>
              </a:xfrm>
              <a:prstGeom prst="rect">
                <a:avLst/>
              </a:prstGeom>
              <a:blipFill>
                <a:blip r:embed="rId7"/>
                <a:stretch>
                  <a:fillRect l="-1195" b="-24074"/>
                </a:stretch>
              </a:blipFill>
            </p:spPr>
            <p:txBody>
              <a:bodyPr/>
              <a:lstStyle/>
              <a:p>
                <a:r>
                  <a:rPr lang="en-CN">
                    <a:noFill/>
                  </a:rPr>
                  <a:t> </a:t>
                </a:r>
              </a:p>
            </p:txBody>
          </p:sp>
        </mc:Fallback>
      </mc:AlternateContent>
      <p:sp>
        <p:nvSpPr>
          <p:cNvPr id="8" name="TextBox 7">
            <a:extLst>
              <a:ext uri="{FF2B5EF4-FFF2-40B4-BE49-F238E27FC236}">
                <a16:creationId xmlns:a16="http://schemas.microsoft.com/office/drawing/2014/main" id="{E16E0327-E11A-D84B-8AD6-1925E67945F7}"/>
              </a:ext>
            </a:extLst>
          </p:cNvPr>
          <p:cNvSpPr txBox="1"/>
          <p:nvPr/>
        </p:nvSpPr>
        <p:spPr>
          <a:xfrm>
            <a:off x="651554" y="4775826"/>
            <a:ext cx="11051161" cy="197746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For structured prediction and generation, the </a:t>
            </a:r>
            <a:r>
              <a:rPr lang="en-US" altLang="zh-CN" sz="2800" b="1" dirty="0">
                <a:latin typeface="Palatino" pitchFamily="2" charset="77"/>
                <a:ea typeface="Palatino" pitchFamily="2" charset="77"/>
                <a:cs typeface="Calibri Light" panose="020F0302020204030204" pitchFamily="34" charset="0"/>
              </a:rPr>
              <a:t>modeling target </a:t>
            </a:r>
            <a:r>
              <a:rPr lang="en-US" altLang="zh-CN" sz="2800" dirty="0">
                <a:latin typeface="Palatino" pitchFamily="2" charset="77"/>
                <a:ea typeface="Palatino" pitchFamily="2" charset="77"/>
                <a:cs typeface="Calibri Light" panose="020F0302020204030204" pitchFamily="34" charset="0"/>
              </a:rPr>
              <a:t>can be a sub task.</a:t>
            </a:r>
            <a:r>
              <a:rPr lang="zh-CN" altLang="en-US" sz="2800" dirty="0">
                <a:latin typeface="Palatino" pitchFamily="2" charset="77"/>
                <a:ea typeface="Palatino" pitchFamily="2" charset="77"/>
                <a:cs typeface="Calibri Light" panose="020F0302020204030204" pitchFamily="34" charset="0"/>
              </a:rPr>
              <a:t> </a:t>
            </a:r>
            <a:endParaRPr lang="en-US" altLang="zh-CN" sz="28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e</a:t>
            </a:r>
            <a:r>
              <a:rPr lang="en-CN" altLang="zh-CN" sz="2800" dirty="0">
                <a:latin typeface="Palatino" pitchFamily="2" charset="77"/>
                <a:ea typeface="Palatino" pitchFamily="2" charset="77"/>
                <a:cs typeface="Calibri Light" panose="020F0302020204030204" pitchFamily="34" charset="0"/>
              </a:rPr>
              <a:t>.g., I ate pizza with a ______.</a:t>
            </a:r>
            <a:endParaRPr lang="en-US" altLang="zh-CN" sz="2800" dirty="0">
              <a:latin typeface="Palatino" pitchFamily="2" charset="77"/>
              <a:ea typeface="Palatino" pitchFamily="2" charset="77"/>
              <a:cs typeface="Calibri Light" panose="020F0302020204030204" pitchFamily="34" charset="0"/>
            </a:endParaRPr>
          </a:p>
        </p:txBody>
      </p:sp>
      <p:pic>
        <p:nvPicPr>
          <p:cNvPr id="10" name="Picture 9" descr="\documentclass{article}&#10;\usepackage{amsmath}&#10;\pagestyle{empty}&#10;\begin{document}&#10;&#10;$\text{score}(x,y;\Theta)=f(x,y;\Theta)$&#10;&#10;&#10;\end{document}" title="IguanaTex Bitmap Display">
            <a:extLst>
              <a:ext uri="{FF2B5EF4-FFF2-40B4-BE49-F238E27FC236}">
                <a16:creationId xmlns:a16="http://schemas.microsoft.com/office/drawing/2014/main" id="{A698EE0A-21D0-6F41-8B39-7BE0C7ABAFFD}"/>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3889865" y="2638806"/>
            <a:ext cx="3807958" cy="346178"/>
          </a:xfrm>
          <a:prstGeom prst="rect">
            <a:avLst/>
          </a:prstGeom>
        </p:spPr>
      </p:pic>
      <p:cxnSp>
        <p:nvCxnSpPr>
          <p:cNvPr id="12" name="Straight Arrow Connector 11">
            <a:extLst>
              <a:ext uri="{FF2B5EF4-FFF2-40B4-BE49-F238E27FC236}">
                <a16:creationId xmlns:a16="http://schemas.microsoft.com/office/drawing/2014/main" id="{E6DF2C56-3072-AB4F-B814-AB7D2BB0F75B}"/>
              </a:ext>
            </a:extLst>
          </p:cNvPr>
          <p:cNvCxnSpPr>
            <a:cxnSpLocks/>
          </p:cNvCxnSpPr>
          <p:nvPr/>
        </p:nvCxnSpPr>
        <p:spPr>
          <a:xfrm>
            <a:off x="5574632" y="3015916"/>
            <a:ext cx="0" cy="425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7BC9A2-62DC-3E40-930E-F182B4AAE68F}"/>
              </a:ext>
            </a:extLst>
          </p:cNvPr>
          <p:cNvSpPr txBox="1"/>
          <p:nvPr/>
        </p:nvSpPr>
        <p:spPr>
          <a:xfrm>
            <a:off x="4736068" y="3472152"/>
            <a:ext cx="2667359" cy="461665"/>
          </a:xfrm>
          <a:prstGeom prst="rect">
            <a:avLst/>
          </a:prstGeom>
          <a:noFill/>
        </p:spPr>
        <p:txBody>
          <a:bodyPr wrap="square">
            <a:spAutoFit/>
          </a:bodyPr>
          <a:lstStyle/>
          <a:p>
            <a:r>
              <a:rPr lang="en-US" sz="2400" dirty="0">
                <a:latin typeface="Palatino" pitchFamily="2" charset="77"/>
                <a:ea typeface="Palatino" pitchFamily="2" charset="77"/>
              </a:rPr>
              <a:t>model</a:t>
            </a:r>
            <a:r>
              <a:rPr lang="en-CN" sz="2400" dirty="0">
                <a:latin typeface="Palatino" pitchFamily="2" charset="77"/>
                <a:ea typeface="Palatino" pitchFamily="2" charset="77"/>
              </a:rPr>
              <a:t> parameters</a:t>
            </a:r>
          </a:p>
        </p:txBody>
      </p:sp>
      <p:pic>
        <p:nvPicPr>
          <p:cNvPr id="17" name="Picture 16" descr="\documentclass{article}&#10;\usepackage{amsmath}&#10;\pagestyle{empty}&#10;\begin{document}&#10;&#10;$\text{score}(x,y;\Theta)=P(y|x;\Theta)$&#10;&#10;&#10;\end{document}" title="IguanaTex Bitmap Display">
            <a:extLst>
              <a:ext uri="{FF2B5EF4-FFF2-40B4-BE49-F238E27FC236}">
                <a16:creationId xmlns:a16="http://schemas.microsoft.com/office/drawing/2014/main" id="{2FE4A589-AF23-8F4D-AA7A-F1250137F5B5}"/>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571654" y="4178574"/>
            <a:ext cx="3842576" cy="346178"/>
          </a:xfrm>
          <a:prstGeom prst="rect">
            <a:avLst/>
          </a:prstGeom>
        </p:spPr>
      </p:pic>
      <p:sp>
        <p:nvSpPr>
          <p:cNvPr id="18" name="TextBox 17">
            <a:extLst>
              <a:ext uri="{FF2B5EF4-FFF2-40B4-BE49-F238E27FC236}">
                <a16:creationId xmlns:a16="http://schemas.microsoft.com/office/drawing/2014/main" id="{34156196-9ED5-864F-970A-66CB0D3C109F}"/>
              </a:ext>
            </a:extLst>
          </p:cNvPr>
          <p:cNvSpPr txBox="1"/>
          <p:nvPr/>
        </p:nvSpPr>
        <p:spPr>
          <a:xfrm>
            <a:off x="1093008" y="4115243"/>
            <a:ext cx="3053876" cy="461665"/>
          </a:xfrm>
          <a:prstGeom prst="rect">
            <a:avLst/>
          </a:prstGeom>
          <a:noFill/>
        </p:spPr>
        <p:txBody>
          <a:bodyPr wrap="square">
            <a:spAutoFit/>
          </a:bodyPr>
          <a:lstStyle/>
          <a:p>
            <a:r>
              <a:rPr lang="en-US" sz="2400" dirty="0">
                <a:latin typeface="Palatino" pitchFamily="2" charset="77"/>
                <a:ea typeface="Palatino" pitchFamily="2" charset="77"/>
              </a:rPr>
              <a:t>p</a:t>
            </a:r>
            <a:r>
              <a:rPr lang="en-CN" sz="2400" dirty="0">
                <a:latin typeface="Palatino" pitchFamily="2" charset="77"/>
                <a:ea typeface="Palatino" pitchFamily="2" charset="77"/>
              </a:rPr>
              <a:t>robabilistic</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models</a:t>
            </a:r>
            <a:endParaRPr lang="en-CN" sz="2400" dirty="0">
              <a:latin typeface="Palatino" pitchFamily="2" charset="77"/>
              <a:ea typeface="Palatino" pitchFamily="2" charset="77"/>
            </a:endParaRPr>
          </a:p>
        </p:txBody>
      </p:sp>
    </p:spTree>
    <p:extLst>
      <p:ext uri="{BB962C8B-B14F-4D97-AF65-F5344CB8AC3E}">
        <p14:creationId xmlns:p14="http://schemas.microsoft.com/office/powerpoint/2010/main" val="131372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The</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modeling</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paradigm</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5" name="Picture 4">
            <a:extLst>
              <a:ext uri="{FF2B5EF4-FFF2-40B4-BE49-F238E27FC236}">
                <a16:creationId xmlns:a16="http://schemas.microsoft.com/office/drawing/2014/main" id="{C79E70D2-5EE2-5C49-8D19-65CF7ADBDF51}"/>
              </a:ext>
            </a:extLst>
          </p:cNvPr>
          <p:cNvPicPr>
            <a:picLocks noChangeAspect="1"/>
          </p:cNvPicPr>
          <p:nvPr/>
        </p:nvPicPr>
        <p:blipFill>
          <a:blip r:embed="rId6"/>
          <a:stretch>
            <a:fillRect/>
          </a:stretch>
        </p:blipFill>
        <p:spPr>
          <a:xfrm>
            <a:off x="3532940" y="1000365"/>
            <a:ext cx="4938330" cy="681149"/>
          </a:xfrm>
          <a:prstGeom prst="rect">
            <a:avLst/>
          </a:prstGeom>
        </p:spPr>
      </p:pic>
      <p:sp>
        <p:nvSpPr>
          <p:cNvPr id="7" name="TextBox 6">
            <a:extLst>
              <a:ext uri="{FF2B5EF4-FFF2-40B4-BE49-F238E27FC236}">
                <a16:creationId xmlns:a16="http://schemas.microsoft.com/office/drawing/2014/main" id="{22876E6F-A69F-C344-8DF3-C3171FBB52F4}"/>
              </a:ext>
            </a:extLst>
          </p:cNvPr>
          <p:cNvSpPr txBox="1"/>
          <p:nvPr/>
        </p:nvSpPr>
        <p:spPr>
          <a:xfrm>
            <a:off x="651555" y="1652100"/>
            <a:ext cx="9553802" cy="681149"/>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parameterization</a:t>
            </a:r>
          </a:p>
        </p:txBody>
      </p:sp>
      <p:sp>
        <p:nvSpPr>
          <p:cNvPr id="8" name="TextBox 7">
            <a:extLst>
              <a:ext uri="{FF2B5EF4-FFF2-40B4-BE49-F238E27FC236}">
                <a16:creationId xmlns:a16="http://schemas.microsoft.com/office/drawing/2014/main" id="{7C949C09-A461-EC44-AE1C-110272E90F0A}"/>
              </a:ext>
            </a:extLst>
          </p:cNvPr>
          <p:cNvSpPr txBox="1"/>
          <p:nvPr/>
        </p:nvSpPr>
        <p:spPr>
          <a:xfrm>
            <a:off x="651555" y="4992370"/>
            <a:ext cx="10702245" cy="133113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representation and the scoring function (</a:t>
            </a:r>
            <a:r>
              <a:rPr lang="en-US" altLang="zh-CN" sz="2800" b="1" dirty="0">
                <a:latin typeface="Palatino" pitchFamily="2" charset="77"/>
                <a:ea typeface="Palatino" pitchFamily="2" charset="77"/>
                <a:cs typeface="Calibri Light" panose="020F0302020204030204" pitchFamily="34" charset="0"/>
              </a:rPr>
              <a:t>parameterization</a:t>
            </a:r>
            <a:r>
              <a:rPr lang="en-US" altLang="zh-CN" sz="2800" dirty="0">
                <a:latin typeface="Palatino" pitchFamily="2" charset="77"/>
                <a:ea typeface="Palatino" pitchFamily="2" charset="77"/>
                <a:cs typeface="Calibri Light" panose="020F0302020204030204" pitchFamily="34" charset="0"/>
              </a:rPr>
              <a:t>) are key elements in modeling.</a:t>
            </a:r>
          </a:p>
        </p:txBody>
      </p:sp>
      <p:sp>
        <p:nvSpPr>
          <p:cNvPr id="9" name="TextBox 8">
            <a:extLst>
              <a:ext uri="{FF2B5EF4-FFF2-40B4-BE49-F238E27FC236}">
                <a16:creationId xmlns:a16="http://schemas.microsoft.com/office/drawing/2014/main" id="{DB0C7A0A-6ABB-4748-90EF-A8202686A317}"/>
              </a:ext>
            </a:extLst>
          </p:cNvPr>
          <p:cNvSpPr txBox="1"/>
          <p:nvPr/>
        </p:nvSpPr>
        <p:spPr>
          <a:xfrm>
            <a:off x="1225204" y="2313703"/>
            <a:ext cx="9553802"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linear model</a:t>
            </a:r>
          </a:p>
        </p:txBody>
      </p:sp>
      <p:sp>
        <p:nvSpPr>
          <p:cNvPr id="10" name="TextBox 9">
            <a:extLst>
              <a:ext uri="{FF2B5EF4-FFF2-40B4-BE49-F238E27FC236}">
                <a16:creationId xmlns:a16="http://schemas.microsoft.com/office/drawing/2014/main" id="{4CEAB698-D6DE-2345-A143-36591D1586B9}"/>
              </a:ext>
            </a:extLst>
          </p:cNvPr>
          <p:cNvSpPr txBox="1"/>
          <p:nvPr/>
        </p:nvSpPr>
        <p:spPr>
          <a:xfrm>
            <a:off x="1225204" y="3677683"/>
            <a:ext cx="9553802"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neural model</a:t>
            </a:r>
          </a:p>
        </p:txBody>
      </p:sp>
      <p:pic>
        <p:nvPicPr>
          <p:cNvPr id="13" name="Picture 12" descr="\documentclass{article}&#10;\usepackage{amsmath}&#10;\pagestyle{empty}&#10;\begin{document}&#10;&#10;$f(x,y,\Theta)=\underline{\overrightarrow{\text{R}}(x,y)}\cdot\Theta$&#10;&#10;&#10;\end{document}" title="IguanaTex Bitmap Display">
            <a:extLst>
              <a:ext uri="{FF2B5EF4-FFF2-40B4-BE49-F238E27FC236}">
                <a16:creationId xmlns:a16="http://schemas.microsoft.com/office/drawing/2014/main" id="{BE039EF3-38B2-0746-89A6-19C40CD445D9}"/>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578942" y="2462475"/>
            <a:ext cx="3393903" cy="532377"/>
          </a:xfrm>
          <a:prstGeom prst="rect">
            <a:avLst/>
          </a:prstGeom>
        </p:spPr>
      </p:pic>
      <p:cxnSp>
        <p:nvCxnSpPr>
          <p:cNvPr id="14" name="Straight Arrow Connector 13">
            <a:extLst>
              <a:ext uri="{FF2B5EF4-FFF2-40B4-BE49-F238E27FC236}">
                <a16:creationId xmlns:a16="http://schemas.microsoft.com/office/drawing/2014/main" id="{F9CA7BC4-8374-2844-B92F-CC751D855A48}"/>
              </a:ext>
            </a:extLst>
          </p:cNvPr>
          <p:cNvCxnSpPr>
            <a:cxnSpLocks/>
          </p:cNvCxnSpPr>
          <p:nvPr/>
        </p:nvCxnSpPr>
        <p:spPr>
          <a:xfrm>
            <a:off x="6954253" y="3003884"/>
            <a:ext cx="0" cy="2847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47017FD-37ED-794E-9AC8-9C1601370ADD}"/>
              </a:ext>
            </a:extLst>
          </p:cNvPr>
          <p:cNvSpPr txBox="1"/>
          <p:nvPr/>
        </p:nvSpPr>
        <p:spPr>
          <a:xfrm>
            <a:off x="5579765" y="3305685"/>
            <a:ext cx="3549677" cy="461665"/>
          </a:xfrm>
          <a:prstGeom prst="rect">
            <a:avLst/>
          </a:prstGeom>
          <a:noFill/>
        </p:spPr>
        <p:txBody>
          <a:bodyPr wrap="square">
            <a:spAutoFit/>
          </a:bodyPr>
          <a:lstStyle/>
          <a:p>
            <a:r>
              <a:rPr lang="en-US" sz="2400" dirty="0">
                <a:latin typeface="Palatino" pitchFamily="2" charset="77"/>
                <a:ea typeface="Palatino" pitchFamily="2" charset="77"/>
              </a:rPr>
              <a:t>r</a:t>
            </a:r>
            <a:r>
              <a:rPr lang="en-CN" sz="2400" dirty="0">
                <a:latin typeface="Palatino" pitchFamily="2" charset="77"/>
                <a:ea typeface="Palatino" pitchFamily="2" charset="77"/>
              </a:rPr>
              <a:t>epresentation vector</a:t>
            </a:r>
          </a:p>
        </p:txBody>
      </p:sp>
      <p:pic>
        <p:nvPicPr>
          <p:cNvPr id="18" name="Picture 17" descr="\documentclass{article}&#10;\usepackage{amsmath}&#10;\pagestyle{empty}&#10;\begin{document}&#10;&#10;&#10;$f(x,y,\Theta)=\text{NN}(\overrightarrow{\text{R}}(x),y,\Theta)$&#10;&#10;&#10;\end{document}" title="IguanaTex Bitmap Display">
            <a:extLst>
              <a:ext uri="{FF2B5EF4-FFF2-40B4-BE49-F238E27FC236}">
                <a16:creationId xmlns:a16="http://schemas.microsoft.com/office/drawing/2014/main" id="{36F2E752-0BCB-2E4A-8E00-870C72FD3400}"/>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578942" y="4340635"/>
            <a:ext cx="3724090" cy="461664"/>
          </a:xfrm>
          <a:prstGeom prst="rect">
            <a:avLst/>
          </a:prstGeom>
        </p:spPr>
      </p:pic>
    </p:spTree>
    <p:extLst>
      <p:ext uri="{BB962C8B-B14F-4D97-AF65-F5344CB8AC3E}">
        <p14:creationId xmlns:p14="http://schemas.microsoft.com/office/powerpoint/2010/main" val="368021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Searching</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for</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the</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output</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5" name="Picture 4">
            <a:extLst>
              <a:ext uri="{FF2B5EF4-FFF2-40B4-BE49-F238E27FC236}">
                <a16:creationId xmlns:a16="http://schemas.microsoft.com/office/drawing/2014/main" id="{4454B0B0-D5BF-5C46-8AFF-C4CF7D7B039D}"/>
              </a:ext>
            </a:extLst>
          </p:cNvPr>
          <p:cNvPicPr>
            <a:picLocks noChangeAspect="1"/>
          </p:cNvPicPr>
          <p:nvPr/>
        </p:nvPicPr>
        <p:blipFill>
          <a:blip r:embed="rId5"/>
          <a:stretch>
            <a:fillRect/>
          </a:stretch>
        </p:blipFill>
        <p:spPr>
          <a:xfrm>
            <a:off x="3532940" y="1000365"/>
            <a:ext cx="4938330" cy="681149"/>
          </a:xfrm>
          <a:prstGeom prst="rect">
            <a:avLst/>
          </a:prstGeom>
        </p:spPr>
      </p:pic>
      <p:pic>
        <p:nvPicPr>
          <p:cNvPr id="11" name="Picture 10" descr="\documentclass{article}&#10;\usepackage{amsmath}&#10;\pagestyle{empty}&#10;\begin{document}&#10;&#10;$\begin{gathered}y=\underset{y \in Y}{\operatorname{argmax}} \operatorname{score}(x, y ; \Theta)\end{gathered}$&#10;&#10;&#10;\end{document}" title="IguanaTex Bitmap Display">
            <a:extLst>
              <a:ext uri="{FF2B5EF4-FFF2-40B4-BE49-F238E27FC236}">
                <a16:creationId xmlns:a16="http://schemas.microsoft.com/office/drawing/2014/main" id="{DACB7313-F95D-C24C-BA53-9F2CA0810A98}"/>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217048" y="2694236"/>
            <a:ext cx="4124735" cy="681149"/>
          </a:xfrm>
          <a:prstGeom prst="rect">
            <a:avLst/>
          </a:prstGeom>
        </p:spPr>
      </p:pic>
      <p:sp>
        <p:nvSpPr>
          <p:cNvPr id="12" name="TextBox 11">
            <a:extLst>
              <a:ext uri="{FF2B5EF4-FFF2-40B4-BE49-F238E27FC236}">
                <a16:creationId xmlns:a16="http://schemas.microsoft.com/office/drawing/2014/main" id="{358243C0-7F7F-CA4B-A3BC-43DC340BB9A2}"/>
              </a:ext>
            </a:extLst>
          </p:cNvPr>
          <p:cNvSpPr txBox="1"/>
          <p:nvPr/>
        </p:nvSpPr>
        <p:spPr>
          <a:xfrm>
            <a:off x="964377" y="4250922"/>
            <a:ext cx="10730318" cy="133113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For classification, brute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force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enumeration.</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For structured tasks, the search algorithm can be non-trivial.</a:t>
            </a:r>
          </a:p>
        </p:txBody>
      </p:sp>
    </p:spTree>
    <p:extLst>
      <p:ext uri="{BB962C8B-B14F-4D97-AF65-F5344CB8AC3E}">
        <p14:creationId xmlns:p14="http://schemas.microsoft.com/office/powerpoint/2010/main" val="4232138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2.1.3</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1363454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Training</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4" name="Picture 3">
            <a:extLst>
              <a:ext uri="{FF2B5EF4-FFF2-40B4-BE49-F238E27FC236}">
                <a16:creationId xmlns:a16="http://schemas.microsoft.com/office/drawing/2014/main" id="{6639B6C0-36B6-F840-9948-D19B859916AA}"/>
              </a:ext>
            </a:extLst>
          </p:cNvPr>
          <p:cNvPicPr>
            <a:picLocks noChangeAspect="1"/>
          </p:cNvPicPr>
          <p:nvPr/>
        </p:nvPicPr>
        <p:blipFill>
          <a:blip r:embed="rId4"/>
          <a:stretch>
            <a:fillRect/>
          </a:stretch>
        </p:blipFill>
        <p:spPr>
          <a:xfrm>
            <a:off x="4579555" y="607800"/>
            <a:ext cx="3172995" cy="764478"/>
          </a:xfrm>
          <a:prstGeom prst="rect">
            <a:avLst/>
          </a:prstGeom>
        </p:spPr>
      </p:pic>
      <p:sp>
        <p:nvSpPr>
          <p:cNvPr id="7" name="TextBox 6">
            <a:extLst>
              <a:ext uri="{FF2B5EF4-FFF2-40B4-BE49-F238E27FC236}">
                <a16:creationId xmlns:a16="http://schemas.microsoft.com/office/drawing/2014/main" id="{2EF1B063-C63F-864B-AB39-F5C76A11E30D}"/>
              </a:ext>
            </a:extLst>
          </p:cNvPr>
          <p:cNvSpPr txBox="1"/>
          <p:nvPr/>
        </p:nvSpPr>
        <p:spPr>
          <a:xfrm>
            <a:off x="1253135" y="1272796"/>
            <a:ext cx="3824191"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Supervised learning</a:t>
            </a:r>
          </a:p>
        </p:txBody>
      </p:sp>
      <p:sp>
        <p:nvSpPr>
          <p:cNvPr id="8" name="TextBox 7">
            <a:extLst>
              <a:ext uri="{FF2B5EF4-FFF2-40B4-BE49-F238E27FC236}">
                <a16:creationId xmlns:a16="http://schemas.microsoft.com/office/drawing/2014/main" id="{E4DA6B3D-A66D-3A4F-A649-E7F75554C598}"/>
              </a:ext>
            </a:extLst>
          </p:cNvPr>
          <p:cNvSpPr txBox="1"/>
          <p:nvPr/>
        </p:nvSpPr>
        <p:spPr>
          <a:xfrm>
            <a:off x="1252209" y="2423257"/>
            <a:ext cx="4586192"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Unsupervised learning</a:t>
            </a:r>
          </a:p>
        </p:txBody>
      </p:sp>
      <p:sp>
        <p:nvSpPr>
          <p:cNvPr id="9" name="TextBox 8">
            <a:extLst>
              <a:ext uri="{FF2B5EF4-FFF2-40B4-BE49-F238E27FC236}">
                <a16:creationId xmlns:a16="http://schemas.microsoft.com/office/drawing/2014/main" id="{9CA465F7-495C-774E-8CAF-0DC1147CF7E7}"/>
              </a:ext>
            </a:extLst>
          </p:cNvPr>
          <p:cNvSpPr txBox="1"/>
          <p:nvPr/>
        </p:nvSpPr>
        <p:spPr>
          <a:xfrm>
            <a:off x="1229071" y="3522464"/>
            <a:ext cx="4586192"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Semi-supervised learning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1F2393-DAA3-0646-BEBE-30B27023C1D5}"/>
                  </a:ext>
                </a:extLst>
              </p:cNvPr>
              <p:cNvSpPr txBox="1"/>
              <p:nvPr/>
            </p:nvSpPr>
            <p:spPr>
              <a:xfrm>
                <a:off x="2368060" y="1788576"/>
                <a:ext cx="2308213"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0" name="TextBox 9">
                <a:extLst>
                  <a:ext uri="{FF2B5EF4-FFF2-40B4-BE49-F238E27FC236}">
                    <a16:creationId xmlns:a16="http://schemas.microsoft.com/office/drawing/2014/main" id="{A81F2393-DAA3-0646-BEBE-30B27023C1D5}"/>
                  </a:ext>
                </a:extLst>
              </p:cNvPr>
              <p:cNvSpPr txBox="1">
                <a:spLocks noRot="1" noChangeAspect="1" noMove="1" noResize="1" noEditPoints="1" noAdjustHandles="1" noChangeArrowheads="1" noChangeShapeType="1" noTextEdit="1"/>
              </p:cNvSpPr>
              <p:nvPr/>
            </p:nvSpPr>
            <p:spPr>
              <a:xfrm>
                <a:off x="2368060" y="1788576"/>
                <a:ext cx="2308213" cy="681149"/>
              </a:xfrm>
              <a:prstGeom prst="rect">
                <a:avLst/>
              </a:prstGeom>
              <a:blipFill>
                <a:blip r:embed="rId5"/>
                <a:stretch>
                  <a:fillRect l="-5464"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803EB8-3779-A945-9134-A923B42586C4}"/>
                  </a:ext>
                </a:extLst>
              </p:cNvPr>
              <p:cNvSpPr txBox="1"/>
              <p:nvPr/>
            </p:nvSpPr>
            <p:spPr>
              <a:xfrm>
                <a:off x="6353600" y="1787027"/>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1" name="TextBox 10">
                <a:extLst>
                  <a:ext uri="{FF2B5EF4-FFF2-40B4-BE49-F238E27FC236}">
                    <a16:creationId xmlns:a16="http://schemas.microsoft.com/office/drawing/2014/main" id="{4A803EB8-3779-A945-9134-A923B42586C4}"/>
                  </a:ext>
                </a:extLst>
              </p:cNvPr>
              <p:cNvSpPr txBox="1">
                <a:spLocks noRot="1" noChangeAspect="1" noMove="1" noResize="1" noEditPoints="1" noAdjustHandles="1" noChangeArrowheads="1" noChangeShapeType="1" noTextEdit="1"/>
              </p:cNvSpPr>
              <p:nvPr/>
            </p:nvSpPr>
            <p:spPr>
              <a:xfrm>
                <a:off x="6353600" y="1787027"/>
                <a:ext cx="3672716" cy="681149"/>
              </a:xfrm>
              <a:prstGeom prst="rect">
                <a:avLst/>
              </a:prstGeom>
              <a:blipFill>
                <a:blip r:embed="rId6"/>
                <a:stretch>
                  <a:fillRect l="-3448"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480910-58C3-F348-A6B1-254F9537449A}"/>
                  </a:ext>
                </a:extLst>
              </p:cNvPr>
              <p:cNvSpPr txBox="1"/>
              <p:nvPr/>
            </p:nvSpPr>
            <p:spPr>
              <a:xfrm>
                <a:off x="2391198" y="2925827"/>
                <a:ext cx="2308213"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2" name="TextBox 11">
                <a:extLst>
                  <a:ext uri="{FF2B5EF4-FFF2-40B4-BE49-F238E27FC236}">
                    <a16:creationId xmlns:a16="http://schemas.microsoft.com/office/drawing/2014/main" id="{70480910-58C3-F348-A6B1-254F9537449A}"/>
                  </a:ext>
                </a:extLst>
              </p:cNvPr>
              <p:cNvSpPr txBox="1">
                <a:spLocks noRot="1" noChangeAspect="1" noMove="1" noResize="1" noEditPoints="1" noAdjustHandles="1" noChangeArrowheads="1" noChangeShapeType="1" noTextEdit="1"/>
              </p:cNvSpPr>
              <p:nvPr/>
            </p:nvSpPr>
            <p:spPr>
              <a:xfrm>
                <a:off x="2391198" y="2925827"/>
                <a:ext cx="2308213" cy="681149"/>
              </a:xfrm>
              <a:prstGeom prst="rect">
                <a:avLst/>
              </a:prstGeom>
              <a:blipFill>
                <a:blip r:embed="rId7"/>
                <a:stretch>
                  <a:fillRect l="-5464"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F36FC0-81F7-BB40-B1CA-66502E82B541}"/>
                  </a:ext>
                </a:extLst>
              </p:cNvPr>
              <p:cNvSpPr txBox="1"/>
              <p:nvPr/>
            </p:nvSpPr>
            <p:spPr>
              <a:xfrm>
                <a:off x="6353600" y="2843526"/>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3" name="TextBox 12">
                <a:extLst>
                  <a:ext uri="{FF2B5EF4-FFF2-40B4-BE49-F238E27FC236}">
                    <a16:creationId xmlns:a16="http://schemas.microsoft.com/office/drawing/2014/main" id="{A9F36FC0-81F7-BB40-B1CA-66502E82B541}"/>
                  </a:ext>
                </a:extLst>
              </p:cNvPr>
              <p:cNvSpPr txBox="1">
                <a:spLocks noRot="1" noChangeAspect="1" noMove="1" noResize="1" noEditPoints="1" noAdjustHandles="1" noChangeArrowheads="1" noChangeShapeType="1" noTextEdit="1"/>
              </p:cNvSpPr>
              <p:nvPr/>
            </p:nvSpPr>
            <p:spPr>
              <a:xfrm>
                <a:off x="6353600" y="2843526"/>
                <a:ext cx="3672716" cy="681149"/>
              </a:xfrm>
              <a:prstGeom prst="rect">
                <a:avLst/>
              </a:prstGeom>
              <a:blipFill>
                <a:blip r:embed="rId8"/>
                <a:stretch>
                  <a:fillRect l="-3448"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243F09-DB11-8F40-A1CB-7329BF11571D}"/>
                  </a:ext>
                </a:extLst>
              </p:cNvPr>
              <p:cNvSpPr txBox="1"/>
              <p:nvPr/>
            </p:nvSpPr>
            <p:spPr>
              <a:xfrm>
                <a:off x="2368060" y="4043736"/>
                <a:ext cx="2909792"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i="1">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𝑥</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𝑦</m:t>
                    </m:r>
                    <m:r>
                      <a:rPr lang="en-US" altLang="zh-CN" sz="2800" i="1">
                        <a:latin typeface="Cambria Math" panose="02040503050406030204" pitchFamily="18" charset="0"/>
                        <a:ea typeface="Palatino" pitchFamily="2" charset="77"/>
                        <a:cs typeface="Calibri Light" panose="020F0302020204030204" pitchFamily="34" charset="0"/>
                      </a:rPr>
                      <m:t>)</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4" name="TextBox 13">
                <a:extLst>
                  <a:ext uri="{FF2B5EF4-FFF2-40B4-BE49-F238E27FC236}">
                    <a16:creationId xmlns:a16="http://schemas.microsoft.com/office/drawing/2014/main" id="{09243F09-DB11-8F40-A1CB-7329BF11571D}"/>
                  </a:ext>
                </a:extLst>
              </p:cNvPr>
              <p:cNvSpPr txBox="1">
                <a:spLocks noRot="1" noChangeAspect="1" noMove="1" noResize="1" noEditPoints="1" noAdjustHandles="1" noChangeArrowheads="1" noChangeShapeType="1" noTextEdit="1"/>
              </p:cNvSpPr>
              <p:nvPr/>
            </p:nvSpPr>
            <p:spPr>
              <a:xfrm>
                <a:off x="2368060" y="4043736"/>
                <a:ext cx="2909792" cy="681149"/>
              </a:xfrm>
              <a:prstGeom prst="rect">
                <a:avLst/>
              </a:prstGeom>
              <a:blipFill>
                <a:blip r:embed="rId9"/>
                <a:stretch>
                  <a:fillRect l="-4348" b="-2592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0FB781-5DC9-2044-B58D-EAEE42BDEF3C}"/>
                  </a:ext>
                </a:extLst>
              </p:cNvPr>
              <p:cNvSpPr txBox="1"/>
              <p:nvPr/>
            </p:nvSpPr>
            <p:spPr>
              <a:xfrm>
                <a:off x="6353600" y="4043735"/>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5" name="TextBox 14">
                <a:extLst>
                  <a:ext uri="{FF2B5EF4-FFF2-40B4-BE49-F238E27FC236}">
                    <a16:creationId xmlns:a16="http://schemas.microsoft.com/office/drawing/2014/main" id="{ED0FB781-5DC9-2044-B58D-EAEE42BDEF3C}"/>
                  </a:ext>
                </a:extLst>
              </p:cNvPr>
              <p:cNvSpPr txBox="1">
                <a:spLocks noRot="1" noChangeAspect="1" noMove="1" noResize="1" noEditPoints="1" noAdjustHandles="1" noChangeArrowheads="1" noChangeShapeType="1" noTextEdit="1"/>
              </p:cNvSpPr>
              <p:nvPr/>
            </p:nvSpPr>
            <p:spPr>
              <a:xfrm>
                <a:off x="6353600" y="4043735"/>
                <a:ext cx="3672716" cy="681149"/>
              </a:xfrm>
              <a:prstGeom prst="rect">
                <a:avLst/>
              </a:prstGeom>
              <a:blipFill>
                <a:blip r:embed="rId6"/>
                <a:stretch>
                  <a:fillRect l="-3448" b="-25926"/>
                </a:stretch>
              </a:blipFill>
            </p:spPr>
            <p:txBody>
              <a:bodyPr/>
              <a:lstStyle/>
              <a:p>
                <a:r>
                  <a:rPr lang="en-CN">
                    <a:noFill/>
                  </a:rPr>
                  <a:t> </a:t>
                </a:r>
              </a:p>
            </p:txBody>
          </p:sp>
        </mc:Fallback>
      </mc:AlternateContent>
    </p:spTree>
    <p:extLst>
      <p:ext uri="{BB962C8B-B14F-4D97-AF65-F5344CB8AC3E}">
        <p14:creationId xmlns:p14="http://schemas.microsoft.com/office/powerpoint/2010/main" val="47201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Training</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4" name="Picture 3">
            <a:extLst>
              <a:ext uri="{FF2B5EF4-FFF2-40B4-BE49-F238E27FC236}">
                <a16:creationId xmlns:a16="http://schemas.microsoft.com/office/drawing/2014/main" id="{6639B6C0-36B6-F840-9948-D19B859916AA}"/>
              </a:ext>
            </a:extLst>
          </p:cNvPr>
          <p:cNvPicPr>
            <a:picLocks noChangeAspect="1"/>
          </p:cNvPicPr>
          <p:nvPr/>
        </p:nvPicPr>
        <p:blipFill>
          <a:blip r:embed="rId4"/>
          <a:stretch>
            <a:fillRect/>
          </a:stretch>
        </p:blipFill>
        <p:spPr>
          <a:xfrm>
            <a:off x="4579555" y="607800"/>
            <a:ext cx="3172995" cy="764478"/>
          </a:xfrm>
          <a:prstGeom prst="rect">
            <a:avLst/>
          </a:prstGeom>
        </p:spPr>
      </p:pic>
      <p:sp>
        <p:nvSpPr>
          <p:cNvPr id="7" name="TextBox 6">
            <a:extLst>
              <a:ext uri="{FF2B5EF4-FFF2-40B4-BE49-F238E27FC236}">
                <a16:creationId xmlns:a16="http://schemas.microsoft.com/office/drawing/2014/main" id="{2EF1B063-C63F-864B-AB39-F5C76A11E30D}"/>
              </a:ext>
            </a:extLst>
          </p:cNvPr>
          <p:cNvSpPr txBox="1"/>
          <p:nvPr/>
        </p:nvSpPr>
        <p:spPr>
          <a:xfrm>
            <a:off x="1253135" y="1272796"/>
            <a:ext cx="3824191"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Supervised learning</a:t>
            </a:r>
          </a:p>
        </p:txBody>
      </p:sp>
      <p:sp>
        <p:nvSpPr>
          <p:cNvPr id="8" name="TextBox 7">
            <a:extLst>
              <a:ext uri="{FF2B5EF4-FFF2-40B4-BE49-F238E27FC236}">
                <a16:creationId xmlns:a16="http://schemas.microsoft.com/office/drawing/2014/main" id="{E4DA6B3D-A66D-3A4F-A649-E7F75554C598}"/>
              </a:ext>
            </a:extLst>
          </p:cNvPr>
          <p:cNvSpPr txBox="1"/>
          <p:nvPr/>
        </p:nvSpPr>
        <p:spPr>
          <a:xfrm>
            <a:off x="1252209" y="2423257"/>
            <a:ext cx="4586192"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Unsupervised learning</a:t>
            </a:r>
          </a:p>
        </p:txBody>
      </p:sp>
      <p:sp>
        <p:nvSpPr>
          <p:cNvPr id="9" name="TextBox 8">
            <a:extLst>
              <a:ext uri="{FF2B5EF4-FFF2-40B4-BE49-F238E27FC236}">
                <a16:creationId xmlns:a16="http://schemas.microsoft.com/office/drawing/2014/main" id="{9CA465F7-495C-774E-8CAF-0DC1147CF7E7}"/>
              </a:ext>
            </a:extLst>
          </p:cNvPr>
          <p:cNvSpPr txBox="1"/>
          <p:nvPr/>
        </p:nvSpPr>
        <p:spPr>
          <a:xfrm>
            <a:off x="1229071" y="3522464"/>
            <a:ext cx="4586192"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Semi-supervised learning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1F2393-DAA3-0646-BEBE-30B27023C1D5}"/>
                  </a:ext>
                </a:extLst>
              </p:cNvPr>
              <p:cNvSpPr txBox="1"/>
              <p:nvPr/>
            </p:nvSpPr>
            <p:spPr>
              <a:xfrm>
                <a:off x="2368060" y="1788576"/>
                <a:ext cx="2308213"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0" name="TextBox 9">
                <a:extLst>
                  <a:ext uri="{FF2B5EF4-FFF2-40B4-BE49-F238E27FC236}">
                    <a16:creationId xmlns:a16="http://schemas.microsoft.com/office/drawing/2014/main" id="{A81F2393-DAA3-0646-BEBE-30B27023C1D5}"/>
                  </a:ext>
                </a:extLst>
              </p:cNvPr>
              <p:cNvSpPr txBox="1">
                <a:spLocks noRot="1" noChangeAspect="1" noMove="1" noResize="1" noEditPoints="1" noAdjustHandles="1" noChangeArrowheads="1" noChangeShapeType="1" noTextEdit="1"/>
              </p:cNvSpPr>
              <p:nvPr/>
            </p:nvSpPr>
            <p:spPr>
              <a:xfrm>
                <a:off x="2368060" y="1788576"/>
                <a:ext cx="2308213" cy="681149"/>
              </a:xfrm>
              <a:prstGeom prst="rect">
                <a:avLst/>
              </a:prstGeom>
              <a:blipFill>
                <a:blip r:embed="rId5"/>
                <a:stretch>
                  <a:fillRect l="-5464"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803EB8-3779-A945-9134-A923B42586C4}"/>
                  </a:ext>
                </a:extLst>
              </p:cNvPr>
              <p:cNvSpPr txBox="1"/>
              <p:nvPr/>
            </p:nvSpPr>
            <p:spPr>
              <a:xfrm>
                <a:off x="6353600" y="1787027"/>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1" name="TextBox 10">
                <a:extLst>
                  <a:ext uri="{FF2B5EF4-FFF2-40B4-BE49-F238E27FC236}">
                    <a16:creationId xmlns:a16="http://schemas.microsoft.com/office/drawing/2014/main" id="{4A803EB8-3779-A945-9134-A923B42586C4}"/>
                  </a:ext>
                </a:extLst>
              </p:cNvPr>
              <p:cNvSpPr txBox="1">
                <a:spLocks noRot="1" noChangeAspect="1" noMove="1" noResize="1" noEditPoints="1" noAdjustHandles="1" noChangeArrowheads="1" noChangeShapeType="1" noTextEdit="1"/>
              </p:cNvSpPr>
              <p:nvPr/>
            </p:nvSpPr>
            <p:spPr>
              <a:xfrm>
                <a:off x="6353600" y="1787027"/>
                <a:ext cx="3672716" cy="681149"/>
              </a:xfrm>
              <a:prstGeom prst="rect">
                <a:avLst/>
              </a:prstGeom>
              <a:blipFill>
                <a:blip r:embed="rId6"/>
                <a:stretch>
                  <a:fillRect l="-3448"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480910-58C3-F348-A6B1-254F9537449A}"/>
                  </a:ext>
                </a:extLst>
              </p:cNvPr>
              <p:cNvSpPr txBox="1"/>
              <p:nvPr/>
            </p:nvSpPr>
            <p:spPr>
              <a:xfrm>
                <a:off x="2391198" y="2925827"/>
                <a:ext cx="2308213"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2" name="TextBox 11">
                <a:extLst>
                  <a:ext uri="{FF2B5EF4-FFF2-40B4-BE49-F238E27FC236}">
                    <a16:creationId xmlns:a16="http://schemas.microsoft.com/office/drawing/2014/main" id="{70480910-58C3-F348-A6B1-254F9537449A}"/>
                  </a:ext>
                </a:extLst>
              </p:cNvPr>
              <p:cNvSpPr txBox="1">
                <a:spLocks noRot="1" noChangeAspect="1" noMove="1" noResize="1" noEditPoints="1" noAdjustHandles="1" noChangeArrowheads="1" noChangeShapeType="1" noTextEdit="1"/>
              </p:cNvSpPr>
              <p:nvPr/>
            </p:nvSpPr>
            <p:spPr>
              <a:xfrm>
                <a:off x="2391198" y="2925827"/>
                <a:ext cx="2308213" cy="681149"/>
              </a:xfrm>
              <a:prstGeom prst="rect">
                <a:avLst/>
              </a:prstGeom>
              <a:blipFill>
                <a:blip r:embed="rId7"/>
                <a:stretch>
                  <a:fillRect l="-5464"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F36FC0-81F7-BB40-B1CA-66502E82B541}"/>
                  </a:ext>
                </a:extLst>
              </p:cNvPr>
              <p:cNvSpPr txBox="1"/>
              <p:nvPr/>
            </p:nvSpPr>
            <p:spPr>
              <a:xfrm>
                <a:off x="6353600" y="2843526"/>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3" name="TextBox 12">
                <a:extLst>
                  <a:ext uri="{FF2B5EF4-FFF2-40B4-BE49-F238E27FC236}">
                    <a16:creationId xmlns:a16="http://schemas.microsoft.com/office/drawing/2014/main" id="{A9F36FC0-81F7-BB40-B1CA-66502E82B541}"/>
                  </a:ext>
                </a:extLst>
              </p:cNvPr>
              <p:cNvSpPr txBox="1">
                <a:spLocks noRot="1" noChangeAspect="1" noMove="1" noResize="1" noEditPoints="1" noAdjustHandles="1" noChangeArrowheads="1" noChangeShapeType="1" noTextEdit="1"/>
              </p:cNvSpPr>
              <p:nvPr/>
            </p:nvSpPr>
            <p:spPr>
              <a:xfrm>
                <a:off x="6353600" y="2843526"/>
                <a:ext cx="3672716" cy="681149"/>
              </a:xfrm>
              <a:prstGeom prst="rect">
                <a:avLst/>
              </a:prstGeom>
              <a:blipFill>
                <a:blip r:embed="rId8"/>
                <a:stretch>
                  <a:fillRect l="-3448"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243F09-DB11-8F40-A1CB-7329BF11571D}"/>
                  </a:ext>
                </a:extLst>
              </p:cNvPr>
              <p:cNvSpPr txBox="1"/>
              <p:nvPr/>
            </p:nvSpPr>
            <p:spPr>
              <a:xfrm>
                <a:off x="2368060" y="4043736"/>
                <a:ext cx="2909792"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i="1">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𝑥</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𝑦</m:t>
                    </m:r>
                    <m:r>
                      <a:rPr lang="en-US" altLang="zh-CN" sz="2800" i="1">
                        <a:latin typeface="Cambria Math" panose="02040503050406030204" pitchFamily="18" charset="0"/>
                        <a:ea typeface="Palatino" pitchFamily="2" charset="77"/>
                        <a:cs typeface="Calibri Light" panose="020F0302020204030204" pitchFamily="34" charset="0"/>
                      </a:rPr>
                      <m:t>)</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4" name="TextBox 13">
                <a:extLst>
                  <a:ext uri="{FF2B5EF4-FFF2-40B4-BE49-F238E27FC236}">
                    <a16:creationId xmlns:a16="http://schemas.microsoft.com/office/drawing/2014/main" id="{09243F09-DB11-8F40-A1CB-7329BF11571D}"/>
                  </a:ext>
                </a:extLst>
              </p:cNvPr>
              <p:cNvSpPr txBox="1">
                <a:spLocks noRot="1" noChangeAspect="1" noMove="1" noResize="1" noEditPoints="1" noAdjustHandles="1" noChangeArrowheads="1" noChangeShapeType="1" noTextEdit="1"/>
              </p:cNvSpPr>
              <p:nvPr/>
            </p:nvSpPr>
            <p:spPr>
              <a:xfrm>
                <a:off x="2368060" y="4043736"/>
                <a:ext cx="2909792" cy="681149"/>
              </a:xfrm>
              <a:prstGeom prst="rect">
                <a:avLst/>
              </a:prstGeom>
              <a:blipFill>
                <a:blip r:embed="rId9"/>
                <a:stretch>
                  <a:fillRect l="-4348" b="-2592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0FB781-5DC9-2044-B58D-EAEE42BDEF3C}"/>
                  </a:ext>
                </a:extLst>
              </p:cNvPr>
              <p:cNvSpPr txBox="1"/>
              <p:nvPr/>
            </p:nvSpPr>
            <p:spPr>
              <a:xfrm>
                <a:off x="6353600" y="4043735"/>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𝑦</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5" name="TextBox 14">
                <a:extLst>
                  <a:ext uri="{FF2B5EF4-FFF2-40B4-BE49-F238E27FC236}">
                    <a16:creationId xmlns:a16="http://schemas.microsoft.com/office/drawing/2014/main" id="{ED0FB781-5DC9-2044-B58D-EAEE42BDEF3C}"/>
                  </a:ext>
                </a:extLst>
              </p:cNvPr>
              <p:cNvSpPr txBox="1">
                <a:spLocks noRot="1" noChangeAspect="1" noMove="1" noResize="1" noEditPoints="1" noAdjustHandles="1" noChangeArrowheads="1" noChangeShapeType="1" noTextEdit="1"/>
              </p:cNvSpPr>
              <p:nvPr/>
            </p:nvSpPr>
            <p:spPr>
              <a:xfrm>
                <a:off x="6353600" y="4043735"/>
                <a:ext cx="3672716" cy="681149"/>
              </a:xfrm>
              <a:prstGeom prst="rect">
                <a:avLst/>
              </a:prstGeom>
              <a:blipFill>
                <a:blip r:embed="rId6"/>
                <a:stretch>
                  <a:fillRect l="-3448" b="-25926"/>
                </a:stretch>
              </a:blipFill>
            </p:spPr>
            <p:txBody>
              <a:bodyPr/>
              <a:lstStyle/>
              <a:p>
                <a:r>
                  <a:rPr lang="en-CN">
                    <a:noFill/>
                  </a:rPr>
                  <a:t> </a:t>
                </a:r>
              </a:p>
            </p:txBody>
          </p:sp>
        </mc:Fallback>
      </mc:AlternateContent>
      <p:sp>
        <p:nvSpPr>
          <p:cNvPr id="16" name="TextBox 15">
            <a:extLst>
              <a:ext uri="{FF2B5EF4-FFF2-40B4-BE49-F238E27FC236}">
                <a16:creationId xmlns:a16="http://schemas.microsoft.com/office/drawing/2014/main" id="{A2A3EA32-1D76-7C44-B75E-EB39C6F1AB95}"/>
              </a:ext>
            </a:extLst>
          </p:cNvPr>
          <p:cNvSpPr txBox="1"/>
          <p:nvPr/>
        </p:nvSpPr>
        <p:spPr>
          <a:xfrm>
            <a:off x="1229070" y="4719393"/>
            <a:ext cx="8797245"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Self-supervised learning (pre-training)</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0A5E19D-12F2-9B46-8539-2F0E2E22436E}"/>
                  </a:ext>
                </a:extLst>
              </p:cNvPr>
              <p:cNvSpPr txBox="1"/>
              <p:nvPr/>
            </p:nvSpPr>
            <p:spPr>
              <a:xfrm>
                <a:off x="2391197" y="5253072"/>
                <a:ext cx="2308213"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data =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7" name="TextBox 16">
                <a:extLst>
                  <a:ext uri="{FF2B5EF4-FFF2-40B4-BE49-F238E27FC236}">
                    <a16:creationId xmlns:a16="http://schemas.microsoft.com/office/drawing/2014/main" id="{40A5E19D-12F2-9B46-8539-2F0E2E22436E}"/>
                  </a:ext>
                </a:extLst>
              </p:cNvPr>
              <p:cNvSpPr txBox="1">
                <a:spLocks noRot="1" noChangeAspect="1" noMove="1" noResize="1" noEditPoints="1" noAdjustHandles="1" noChangeArrowheads="1" noChangeShapeType="1" noTextEdit="1"/>
              </p:cNvSpPr>
              <p:nvPr/>
            </p:nvSpPr>
            <p:spPr>
              <a:xfrm>
                <a:off x="2391197" y="5253072"/>
                <a:ext cx="2308213" cy="681149"/>
              </a:xfrm>
              <a:prstGeom prst="rect">
                <a:avLst/>
              </a:prstGeom>
              <a:blipFill>
                <a:blip r:embed="rId10"/>
                <a:stretch>
                  <a:fillRect l="-5464" b="-2363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8AE93F3-41EB-AC49-A6DF-B95D6B199B83}"/>
                  </a:ext>
                </a:extLst>
              </p:cNvPr>
              <p:cNvSpPr txBox="1"/>
              <p:nvPr/>
            </p:nvSpPr>
            <p:spPr>
              <a:xfrm>
                <a:off x="6376739" y="5200042"/>
                <a:ext cx="3672716" cy="681149"/>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a:t>
                </a:r>
                <a14:m>
                  <m:oMath xmlns:m="http://schemas.openxmlformats.org/officeDocument/2006/math">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𝑥</m:t>
                    </m:r>
                  </m:oMath>
                </a14:m>
                <a:r>
                  <a:rPr lang="en-US" altLang="zh-CN" sz="2800" dirty="0">
                    <a:latin typeface="Palatino" pitchFamily="2" charset="77"/>
                    <a:ea typeface="Palatino" pitchFamily="2" charset="77"/>
                    <a:cs typeface="Calibri Light" panose="020F0302020204030204" pitchFamily="34" charset="0"/>
                  </a:rPr>
                  <a:t> </a:t>
                </a:r>
              </a:p>
            </p:txBody>
          </p:sp>
        </mc:Choice>
        <mc:Fallback xmlns="">
          <p:sp>
            <p:nvSpPr>
              <p:cNvPr id="18" name="TextBox 17">
                <a:extLst>
                  <a:ext uri="{FF2B5EF4-FFF2-40B4-BE49-F238E27FC236}">
                    <a16:creationId xmlns:a16="http://schemas.microsoft.com/office/drawing/2014/main" id="{F8AE93F3-41EB-AC49-A6DF-B95D6B199B83}"/>
                  </a:ext>
                </a:extLst>
              </p:cNvPr>
              <p:cNvSpPr txBox="1">
                <a:spLocks noRot="1" noChangeAspect="1" noMove="1" noResize="1" noEditPoints="1" noAdjustHandles="1" noChangeArrowheads="1" noChangeShapeType="1" noTextEdit="1"/>
              </p:cNvSpPr>
              <p:nvPr/>
            </p:nvSpPr>
            <p:spPr>
              <a:xfrm>
                <a:off x="6376739" y="5200042"/>
                <a:ext cx="3672716" cy="681149"/>
              </a:xfrm>
              <a:prstGeom prst="rect">
                <a:avLst/>
              </a:prstGeom>
              <a:blipFill>
                <a:blip r:embed="rId11"/>
                <a:stretch>
                  <a:fillRect l="-3448" b="-23636"/>
                </a:stretch>
              </a:blipFill>
            </p:spPr>
            <p:txBody>
              <a:bodyPr/>
              <a:lstStyle/>
              <a:p>
                <a:r>
                  <a:rPr lang="en-CN">
                    <a:noFill/>
                  </a:rPr>
                  <a:t> </a:t>
                </a:r>
              </a:p>
            </p:txBody>
          </p:sp>
        </mc:Fallback>
      </mc:AlternateContent>
      <p:sp>
        <p:nvSpPr>
          <p:cNvPr id="19" name="TextBox 18">
            <a:extLst>
              <a:ext uri="{FF2B5EF4-FFF2-40B4-BE49-F238E27FC236}">
                <a16:creationId xmlns:a16="http://schemas.microsoft.com/office/drawing/2014/main" id="{766A05D6-04A0-3547-BAE1-A2CBF0DA3D78}"/>
              </a:ext>
            </a:extLst>
          </p:cNvPr>
          <p:cNvSpPr txBox="1"/>
          <p:nvPr/>
        </p:nvSpPr>
        <p:spPr>
          <a:xfrm>
            <a:off x="2142545" y="5802787"/>
            <a:ext cx="6888235" cy="684803"/>
          </a:xfrm>
          <a:prstGeom prst="rect">
            <a:avLst/>
          </a:prstGeom>
          <a:noFill/>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e.g., next token prediction</a:t>
            </a:r>
          </a:p>
        </p:txBody>
      </p:sp>
    </p:spTree>
    <p:extLst>
      <p:ext uri="{BB962C8B-B14F-4D97-AF65-F5344CB8AC3E}">
        <p14:creationId xmlns:p14="http://schemas.microsoft.com/office/powerpoint/2010/main" val="410593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Training</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1ED6BBC7-0707-FC4F-9ECC-FE44AA3BB190}"/>
              </a:ext>
            </a:extLst>
          </p:cNvPr>
          <p:cNvSpPr txBox="1"/>
          <p:nvPr/>
        </p:nvSpPr>
        <p:spPr>
          <a:xfrm>
            <a:off x="1376795" y="869708"/>
            <a:ext cx="6120244"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effect of training data size</a:t>
            </a:r>
          </a:p>
        </p:txBody>
      </p:sp>
      <p:sp>
        <p:nvSpPr>
          <p:cNvPr id="8" name="TextBox 7">
            <a:extLst>
              <a:ext uri="{FF2B5EF4-FFF2-40B4-BE49-F238E27FC236}">
                <a16:creationId xmlns:a16="http://schemas.microsoft.com/office/drawing/2014/main" id="{22322E36-5E9E-CB49-A6FB-D285CB2BB644}"/>
              </a:ext>
            </a:extLst>
          </p:cNvPr>
          <p:cNvSpPr txBox="1"/>
          <p:nvPr/>
        </p:nvSpPr>
        <p:spPr>
          <a:xfrm>
            <a:off x="1376795" y="4561448"/>
            <a:ext cx="9027969" cy="197746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scaling law</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useful for saving development time and cost</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not restricted to data size </a:t>
            </a:r>
          </a:p>
        </p:txBody>
      </p:sp>
      <p:pic>
        <p:nvPicPr>
          <p:cNvPr id="10" name="Picture 9">
            <a:extLst>
              <a:ext uri="{FF2B5EF4-FFF2-40B4-BE49-F238E27FC236}">
                <a16:creationId xmlns:a16="http://schemas.microsoft.com/office/drawing/2014/main" id="{A8D892BB-EF48-2D40-897C-C4C28C70F5BB}"/>
              </a:ext>
            </a:extLst>
          </p:cNvPr>
          <p:cNvPicPr>
            <a:picLocks noChangeAspect="1"/>
          </p:cNvPicPr>
          <p:nvPr/>
        </p:nvPicPr>
        <p:blipFill>
          <a:blip r:embed="rId4"/>
          <a:stretch>
            <a:fillRect/>
          </a:stretch>
        </p:blipFill>
        <p:spPr>
          <a:xfrm>
            <a:off x="3314700" y="1612814"/>
            <a:ext cx="5922818" cy="3218335"/>
          </a:xfrm>
          <a:prstGeom prst="rect">
            <a:avLst/>
          </a:prstGeom>
        </p:spPr>
      </p:pic>
    </p:spTree>
    <p:extLst>
      <p:ext uri="{BB962C8B-B14F-4D97-AF65-F5344CB8AC3E}">
        <p14:creationId xmlns:p14="http://schemas.microsoft.com/office/powerpoint/2010/main" val="390203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2.1.4</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1730185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Evaluation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6E4BEA-FD3E-5C48-82A2-87B94F141F1E}"/>
                  </a:ext>
                </a:extLst>
              </p:cNvPr>
              <p:cNvSpPr txBox="1"/>
              <p:nvPr/>
            </p:nvSpPr>
            <p:spPr>
              <a:xfrm>
                <a:off x="1376794" y="1571302"/>
                <a:ext cx="9977005" cy="2620910"/>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Empirical</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evaluation</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a</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test set of gold-standard </a:t>
                </a:r>
                <a14:m>
                  <m:oMath xmlns:m="http://schemas.openxmlformats.org/officeDocument/2006/math">
                    <m:d>
                      <m:dPr>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𝑥</m:t>
                            </m:r>
                          </m:e>
                          <m:sub>
                            <m:r>
                              <a:rPr lang="en-US" altLang="zh-CN" sz="2800" b="0" i="1" smtClean="0">
                                <a:latin typeface="Cambria Math" panose="02040503050406030204" pitchFamily="18" charset="0"/>
                                <a:ea typeface="Palatino" pitchFamily="2" charset="77"/>
                                <a:cs typeface="Calibri Light" panose="020F0302020204030204" pitchFamily="34" charset="0"/>
                              </a:rPr>
                              <m:t>𝑖</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𝑦</m:t>
                            </m:r>
                          </m:e>
                          <m:sub>
                            <m:r>
                              <a:rPr lang="en-US" altLang="zh-CN" sz="2800" b="0" i="1" smtClean="0">
                                <a:latin typeface="Cambria Math" panose="02040503050406030204" pitchFamily="18" charset="0"/>
                                <a:ea typeface="Palatino" pitchFamily="2" charset="77"/>
                                <a:cs typeface="Calibri Light" panose="020F0302020204030204" pitchFamily="34" charset="0"/>
                              </a:rPr>
                              <m:t>𝑖</m:t>
                            </m:r>
                          </m:sub>
                        </m:sSub>
                      </m:e>
                    </m:d>
                    <m:r>
                      <a:rPr lang="en-US" altLang="zh-CN" sz="2800" b="0" i="1" smtClean="0">
                        <a:latin typeface="Cambria Math" panose="02040503050406030204" pitchFamily="18" charset="0"/>
                        <a:ea typeface="Palatino" pitchFamily="2" charset="77"/>
                        <a:cs typeface="Calibri Light" panose="020F0302020204030204" pitchFamily="34" charset="0"/>
                      </a:rPr>
                      <m:t> </m:t>
                    </m:r>
                    <m:d>
                      <m:dPr>
                        <m:ctrlPr>
                          <a:rPr lang="en-US" altLang="zh-CN" sz="2800" b="0" i="1" smtClean="0">
                            <a:latin typeface="Cambria Math" panose="02040503050406030204" pitchFamily="18" charset="0"/>
                            <a:ea typeface="Palatino" pitchFamily="2" charset="77"/>
                            <a:cs typeface="Calibri Light" panose="020F0302020204030204" pitchFamily="34" charset="0"/>
                          </a:rPr>
                        </m:ctrlPr>
                      </m:dPr>
                      <m:e>
                        <m:r>
                          <a:rPr lang="en-US" altLang="zh-CN" sz="2800" b="0" i="1" smtClean="0">
                            <a:latin typeface="Cambria Math" panose="02040503050406030204" pitchFamily="18" charset="0"/>
                            <a:ea typeface="Palatino" pitchFamily="2" charset="77"/>
                            <a:cs typeface="Calibri Light" panose="020F0302020204030204" pitchFamily="34" charset="0"/>
                          </a:rPr>
                          <m:t>𝑖</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d>
                          <m:dPr>
                            <m:begChr m:val="["/>
                            <m:endChr m:val="]"/>
                            <m:ctrlP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1,</m:t>
                            </m:r>
                            <m:r>
                              <a:rPr lang="zh-CN" altLang="en-US" sz="28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800" b="0" i="1" smtClean="0">
                                <a:latin typeface="Cambria Math" panose="02040503050406030204" pitchFamily="18" charset="0"/>
                                <a:ea typeface="Cambria Math" panose="02040503050406030204" pitchFamily="18" charset="0"/>
                                <a:cs typeface="Calibri Light" panose="020F0302020204030204" pitchFamily="34" charset="0"/>
                              </a:rPr>
                              <m:t>𝑁</m:t>
                            </m:r>
                          </m:e>
                        </m:d>
                      </m:e>
                    </m:d>
                  </m:oMath>
                </a14:m>
                <a:endParaRPr lang="en-US" altLang="zh-CN" sz="2800" b="0" dirty="0">
                  <a:latin typeface="Palatino" pitchFamily="2" charset="77"/>
                  <a:ea typeface="Palatino" pitchFamily="2" charset="77"/>
                  <a:cs typeface="Calibri Light" panose="020F0302020204030204" pitchFamily="34" charset="0"/>
                </a:endParaRP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run model to obtain </a:t>
                </a:r>
                <a14:m>
                  <m:oMath xmlns:m="http://schemas.openxmlformats.org/officeDocument/2006/math">
                    <m:d>
                      <m:dPr>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𝑥</m:t>
                            </m:r>
                          </m:e>
                          <m:sub>
                            <m:r>
                              <a:rPr lang="en-US" altLang="zh-CN" sz="2800" b="0" i="1" smtClean="0">
                                <a:latin typeface="Cambria Math" panose="02040503050406030204" pitchFamily="18" charset="0"/>
                                <a:ea typeface="Palatino" pitchFamily="2" charset="77"/>
                                <a:cs typeface="Calibri Light" panose="020F0302020204030204" pitchFamily="34" charset="0"/>
                              </a:rPr>
                              <m:t>𝑖</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sSubSup>
                          <m:sSubSupPr>
                            <m:ctrlPr>
                              <a:rPr lang="en-US" altLang="zh-CN" sz="2800" b="0" i="1" smtClean="0">
                                <a:latin typeface="Cambria Math" panose="02040503050406030204" pitchFamily="18" charset="0"/>
                                <a:ea typeface="Palatino" pitchFamily="2" charset="77"/>
                                <a:cs typeface="Calibri Light" panose="020F0302020204030204" pitchFamily="34" charset="0"/>
                              </a:rPr>
                            </m:ctrlPr>
                          </m:sSubSupPr>
                          <m:e>
                            <m:r>
                              <a:rPr lang="en-US" altLang="zh-CN" sz="2800" b="0" i="1" smtClean="0">
                                <a:latin typeface="Cambria Math" panose="02040503050406030204" pitchFamily="18" charset="0"/>
                                <a:ea typeface="Palatino" pitchFamily="2" charset="77"/>
                                <a:cs typeface="Calibri Light" panose="020F0302020204030204" pitchFamily="34" charset="0"/>
                              </a:rPr>
                              <m:t>𝑦</m:t>
                            </m:r>
                          </m:e>
                          <m:sub>
                            <m:r>
                              <a:rPr lang="en-US" altLang="zh-CN" sz="2800" b="0" i="1" smtClean="0">
                                <a:latin typeface="Cambria Math" panose="02040503050406030204" pitchFamily="18" charset="0"/>
                                <a:ea typeface="Palatino" pitchFamily="2" charset="77"/>
                                <a:cs typeface="Calibri Light" panose="020F0302020204030204" pitchFamily="34" charset="0"/>
                              </a:rPr>
                              <m:t>𝑖</m:t>
                            </m:r>
                          </m:sub>
                          <m:sup>
                            <m:r>
                              <a:rPr lang="en-US" altLang="zh-CN" sz="2800" b="0" i="1" smtClean="0">
                                <a:latin typeface="Cambria Math" panose="02040503050406030204" pitchFamily="18" charset="0"/>
                                <a:ea typeface="Palatino" pitchFamily="2" charset="77"/>
                                <a:cs typeface="Calibri Light" panose="020F0302020204030204" pitchFamily="34" charset="0"/>
                              </a:rPr>
                              <m:t>′</m:t>
                            </m:r>
                          </m:sup>
                        </m:sSubSup>
                        <m:r>
                          <a:rPr lang="en-US" altLang="zh-CN" sz="2800" b="0" i="1" smtClean="0">
                            <a:latin typeface="Cambria Math" panose="02040503050406030204" pitchFamily="18" charset="0"/>
                            <a:ea typeface="Palatino" pitchFamily="2" charset="77"/>
                            <a:cs typeface="Calibri Light" panose="020F0302020204030204" pitchFamily="34" charset="0"/>
                          </a:rPr>
                          <m:t> </m:t>
                        </m:r>
                      </m:e>
                    </m:d>
                    <m:r>
                      <a:rPr lang="en-US" altLang="zh-CN" sz="2800" b="0" i="1" smtClean="0">
                        <a:latin typeface="Cambria Math" panose="02040503050406030204" pitchFamily="18" charset="0"/>
                        <a:ea typeface="Palatino" pitchFamily="2" charset="77"/>
                        <a:cs typeface="Calibri Light" panose="020F0302020204030204" pitchFamily="34" charset="0"/>
                      </a:rPr>
                      <m:t> </m:t>
                    </m:r>
                  </m:oMath>
                </a14:m>
                <a:endParaRPr lang="en-US" altLang="zh-CN" sz="2800" dirty="0">
                  <a:latin typeface="Palatino" pitchFamily="2" charset="77"/>
                  <a:ea typeface="Palatino" pitchFamily="2" charset="77"/>
                  <a:cs typeface="Calibri Light" panose="020F0302020204030204" pitchFamily="34" charset="0"/>
                </a:endParaRP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compare </a:t>
                </a:r>
                <a14:m>
                  <m:oMath xmlns:m="http://schemas.openxmlformats.org/officeDocument/2006/math">
                    <m:d>
                      <m:dPr>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𝑦</m:t>
                            </m:r>
                          </m:e>
                          <m:sub>
                            <m:r>
                              <a:rPr lang="en-US" altLang="zh-CN" sz="2800" b="0" i="1" smtClean="0">
                                <a:latin typeface="Cambria Math" panose="02040503050406030204" pitchFamily="18" charset="0"/>
                                <a:ea typeface="Palatino" pitchFamily="2" charset="77"/>
                                <a:cs typeface="Calibri Light" panose="020F0302020204030204" pitchFamily="34" charset="0"/>
                              </a:rPr>
                              <m:t>𝑖</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sSubSup>
                          <m:sSubSupPr>
                            <m:ctrlPr>
                              <a:rPr lang="en-US" altLang="zh-CN" sz="2800" b="0" i="1" smtClean="0">
                                <a:latin typeface="Cambria Math" panose="02040503050406030204" pitchFamily="18" charset="0"/>
                                <a:ea typeface="Palatino" pitchFamily="2" charset="77"/>
                                <a:cs typeface="Calibri Light" panose="020F0302020204030204" pitchFamily="34" charset="0"/>
                              </a:rPr>
                            </m:ctrlPr>
                          </m:sSubSupPr>
                          <m:e>
                            <m:r>
                              <a:rPr lang="en-US" altLang="zh-CN" sz="2800" b="0" i="1" smtClean="0">
                                <a:latin typeface="Cambria Math" panose="02040503050406030204" pitchFamily="18" charset="0"/>
                                <a:ea typeface="Palatino" pitchFamily="2" charset="77"/>
                                <a:cs typeface="Calibri Light" panose="020F0302020204030204" pitchFamily="34" charset="0"/>
                              </a:rPr>
                              <m:t>𝑦</m:t>
                            </m:r>
                          </m:e>
                          <m:sub>
                            <m:r>
                              <a:rPr lang="en-US" altLang="zh-CN" sz="2800" b="0" i="1" smtClean="0">
                                <a:latin typeface="Cambria Math" panose="02040503050406030204" pitchFamily="18" charset="0"/>
                                <a:ea typeface="Palatino" pitchFamily="2" charset="77"/>
                                <a:cs typeface="Calibri Light" panose="020F0302020204030204" pitchFamily="34" charset="0"/>
                              </a:rPr>
                              <m:t>𝑖</m:t>
                            </m:r>
                          </m:sub>
                          <m:sup>
                            <m:r>
                              <a:rPr lang="en-US" altLang="zh-CN" sz="2800" b="0" i="1" smtClean="0">
                                <a:latin typeface="Cambria Math" panose="02040503050406030204" pitchFamily="18" charset="0"/>
                                <a:ea typeface="Palatino" pitchFamily="2" charset="77"/>
                                <a:cs typeface="Calibri Light" panose="020F0302020204030204" pitchFamily="34" charset="0"/>
                              </a:rPr>
                              <m:t>′</m:t>
                            </m:r>
                          </m:sup>
                        </m:sSubSup>
                        <m:r>
                          <a:rPr lang="en-US" altLang="zh-CN" sz="2800" b="0" i="1" smtClean="0">
                            <a:latin typeface="Cambria Math" panose="02040503050406030204" pitchFamily="18" charset="0"/>
                            <a:ea typeface="Palatino" pitchFamily="2" charset="77"/>
                            <a:cs typeface="Calibri Light" panose="020F0302020204030204" pitchFamily="34" charset="0"/>
                          </a:rPr>
                          <m:t> </m:t>
                        </m:r>
                      </m:e>
                    </m:d>
                    <m:r>
                      <a:rPr lang="en-US" altLang="zh-CN" sz="2800" b="0" i="1" smtClean="0">
                        <a:latin typeface="Cambria Math" panose="02040503050406030204" pitchFamily="18" charset="0"/>
                        <a:ea typeface="Palatino" pitchFamily="2" charset="77"/>
                        <a:cs typeface="Calibri Light" panose="020F0302020204030204" pitchFamily="34" charset="0"/>
                      </a:rPr>
                      <m:t> </m:t>
                    </m:r>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𝑖</m:t>
                        </m:r>
                        <m:r>
                          <a:rPr lang="en-US" altLang="zh-CN" sz="2800" i="1">
                            <a:latin typeface="Cambria Math" panose="02040503050406030204" pitchFamily="18" charset="0"/>
                            <a:ea typeface="Cambria Math" panose="02040503050406030204" pitchFamily="18" charset="0"/>
                            <a:cs typeface="Calibri Light" panose="020F0302020204030204" pitchFamily="34" charset="0"/>
                          </a:rPr>
                          <m:t>∈</m:t>
                        </m:r>
                        <m:d>
                          <m:dPr>
                            <m:begChr m:val="["/>
                            <m:endChr m:val="]"/>
                            <m:ctrlPr>
                              <a:rPr lang="en-US" altLang="zh-CN" sz="2800" i="1">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800" i="1">
                                <a:latin typeface="Cambria Math" panose="02040503050406030204" pitchFamily="18" charset="0"/>
                                <a:ea typeface="Cambria Math" panose="02040503050406030204" pitchFamily="18" charset="0"/>
                                <a:cs typeface="Calibri Light" panose="020F0302020204030204" pitchFamily="34" charset="0"/>
                              </a:rPr>
                              <m:t>1,</m:t>
                            </m:r>
                            <m:r>
                              <a:rPr lang="zh-CN" altLang="en-US" sz="28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8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800" i="1">
                                <a:latin typeface="Cambria Math" panose="02040503050406030204" pitchFamily="18" charset="0"/>
                                <a:ea typeface="Cambria Math" panose="02040503050406030204" pitchFamily="18" charset="0"/>
                                <a:cs typeface="Calibri Light" panose="020F0302020204030204" pitchFamily="34" charset="0"/>
                              </a:rPr>
                              <m:t>𝑁</m:t>
                            </m:r>
                          </m:e>
                        </m:d>
                      </m:e>
                    </m:d>
                  </m:oMath>
                </a14:m>
                <a:endParaRPr lang="en-US" altLang="zh-CN" sz="2800" dirty="0">
                  <a:latin typeface="Palatino" pitchFamily="2" charset="77"/>
                  <a:ea typeface="Palatino" pitchFamily="2" charset="77"/>
                  <a:cs typeface="Calibri Light" panose="020F0302020204030204" pitchFamily="34" charset="0"/>
                </a:endParaRPr>
              </a:p>
            </p:txBody>
          </p:sp>
        </mc:Choice>
        <mc:Fallback xmlns="">
          <p:sp>
            <p:nvSpPr>
              <p:cNvPr id="5" name="TextBox 4">
                <a:extLst>
                  <a:ext uri="{FF2B5EF4-FFF2-40B4-BE49-F238E27FC236}">
                    <a16:creationId xmlns:a16="http://schemas.microsoft.com/office/drawing/2014/main" id="{7C6E4BEA-FD3E-5C48-82A2-87B94F141F1E}"/>
                  </a:ext>
                </a:extLst>
              </p:cNvPr>
              <p:cNvSpPr txBox="1">
                <a:spLocks noRot="1" noChangeAspect="1" noMove="1" noResize="1" noEditPoints="1" noAdjustHandles="1" noChangeArrowheads="1" noChangeShapeType="1" noTextEdit="1"/>
              </p:cNvSpPr>
              <p:nvPr/>
            </p:nvSpPr>
            <p:spPr>
              <a:xfrm>
                <a:off x="1376794" y="1571302"/>
                <a:ext cx="9977005" cy="2620910"/>
              </a:xfrm>
              <a:prstGeom prst="rect">
                <a:avLst/>
              </a:prstGeom>
              <a:blipFill>
                <a:blip r:embed="rId4"/>
                <a:stretch>
                  <a:fillRect l="-1145" b="-5288"/>
                </a:stretch>
              </a:blipFill>
            </p:spPr>
            <p:txBody>
              <a:bodyPr/>
              <a:lstStyle/>
              <a:p>
                <a:r>
                  <a:rPr lang="en-CN">
                    <a:noFill/>
                  </a:rPr>
                  <a:t> </a:t>
                </a:r>
              </a:p>
            </p:txBody>
          </p:sp>
        </mc:Fallback>
      </mc:AlternateContent>
      <p:sp>
        <p:nvSpPr>
          <p:cNvPr id="8" name="TextBox 7">
            <a:extLst>
              <a:ext uri="{FF2B5EF4-FFF2-40B4-BE49-F238E27FC236}">
                <a16:creationId xmlns:a16="http://schemas.microsoft.com/office/drawing/2014/main" id="{8D1710F2-2DDA-2447-807D-493D86C16BA8}"/>
              </a:ext>
            </a:extLst>
          </p:cNvPr>
          <p:cNvSpPr txBox="1"/>
          <p:nvPr/>
        </p:nvSpPr>
        <p:spPr>
          <a:xfrm>
            <a:off x="1376794" y="4467779"/>
            <a:ext cx="8910206"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test data size influences the reliability.</a:t>
            </a:r>
          </a:p>
        </p:txBody>
      </p:sp>
    </p:spTree>
    <p:extLst>
      <p:ext uri="{BB962C8B-B14F-4D97-AF65-F5344CB8AC3E}">
        <p14:creationId xmlns:p14="http://schemas.microsoft.com/office/powerpoint/2010/main" val="421027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7BE9F99-FB0A-A24D-8B6F-F278ADA0475A}"/>
              </a:ext>
            </a:extLst>
          </p:cNvPr>
          <p:cNvSpPr/>
          <p:nvPr/>
        </p:nvSpPr>
        <p:spPr>
          <a:xfrm>
            <a:off x="113924" y="1245019"/>
            <a:ext cx="11858517" cy="1487763"/>
          </a:xfrm>
          <a:prstGeom prst="roundRect">
            <a:avLst>
              <a:gd name="adj" fmla="val 10197"/>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8" name="Rounded Rectangle 97">
            <a:extLst>
              <a:ext uri="{FF2B5EF4-FFF2-40B4-BE49-F238E27FC236}">
                <a16:creationId xmlns:a16="http://schemas.microsoft.com/office/drawing/2014/main" id="{A9D8AE7B-9DD3-8E4A-87C0-635FC9AB81FD}"/>
              </a:ext>
            </a:extLst>
          </p:cNvPr>
          <p:cNvSpPr/>
          <p:nvPr/>
        </p:nvSpPr>
        <p:spPr>
          <a:xfrm>
            <a:off x="425119" y="2969738"/>
            <a:ext cx="11279034" cy="2397623"/>
          </a:xfrm>
          <a:prstGeom prst="roundRect">
            <a:avLst>
              <a:gd name="adj" fmla="val 796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矩形 5">
            <a:extLst>
              <a:ext uri="{FF2B5EF4-FFF2-40B4-BE49-F238E27FC236}">
                <a16:creationId xmlns:a16="http://schemas.microsoft.com/office/drawing/2014/main" id="{F0C8DF84-0B35-1543-9708-6A955DB30D9E}"/>
              </a:ext>
            </a:extLst>
          </p:cNvPr>
          <p:cNvSpPr/>
          <p:nvPr/>
        </p:nvSpPr>
        <p:spPr>
          <a:xfrm>
            <a:off x="194217" y="194682"/>
            <a:ext cx="2286813"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Overview</a:t>
            </a:r>
          </a:p>
        </p:txBody>
      </p:sp>
      <p:grpSp>
        <p:nvGrpSpPr>
          <p:cNvPr id="38" name="Group 37">
            <a:extLst>
              <a:ext uri="{FF2B5EF4-FFF2-40B4-BE49-F238E27FC236}">
                <a16:creationId xmlns:a16="http://schemas.microsoft.com/office/drawing/2014/main" id="{3DCA32C4-289C-684D-9836-2CE380BF1681}"/>
              </a:ext>
            </a:extLst>
          </p:cNvPr>
          <p:cNvGrpSpPr/>
          <p:nvPr/>
        </p:nvGrpSpPr>
        <p:grpSpPr>
          <a:xfrm>
            <a:off x="2753915" y="208330"/>
            <a:ext cx="5881598" cy="759600"/>
            <a:chOff x="2466575" y="527996"/>
            <a:chExt cx="5881598" cy="759600"/>
          </a:xfrm>
        </p:grpSpPr>
        <p:sp>
          <p:nvSpPr>
            <p:cNvPr id="3" name="Rounded Rectangle 2">
              <a:extLst>
                <a:ext uri="{FF2B5EF4-FFF2-40B4-BE49-F238E27FC236}">
                  <a16:creationId xmlns:a16="http://schemas.microsoft.com/office/drawing/2014/main" id="{90FF894E-5434-E044-8FBF-77D0D15E1595}"/>
                </a:ext>
              </a:extLst>
            </p:cNvPr>
            <p:cNvSpPr/>
            <p:nvPr/>
          </p:nvSpPr>
          <p:spPr>
            <a:xfrm>
              <a:off x="2466575" y="527996"/>
              <a:ext cx="5881598" cy="7596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TextBox 19">
              <a:extLst>
                <a:ext uri="{FF2B5EF4-FFF2-40B4-BE49-F238E27FC236}">
                  <a16:creationId xmlns:a16="http://schemas.microsoft.com/office/drawing/2014/main" id="{59A7BFA7-D2B7-6645-9B7A-5FC7EDB9CADE}"/>
                </a:ext>
              </a:extLst>
            </p:cNvPr>
            <p:cNvSpPr txBox="1"/>
            <p:nvPr/>
          </p:nvSpPr>
          <p:spPr>
            <a:xfrm>
              <a:off x="2504996" y="567367"/>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2</a:t>
              </a:r>
              <a:endParaRPr lang="en-CN" b="1" dirty="0">
                <a:solidFill>
                  <a:srgbClr val="F18D01"/>
                </a:solidFill>
                <a:latin typeface="Palatino" pitchFamily="2" charset="77"/>
                <a:ea typeface="Palatino" pitchFamily="2" charset="77"/>
              </a:endParaRPr>
            </a:p>
          </p:txBody>
        </p:sp>
        <p:sp>
          <p:nvSpPr>
            <p:cNvPr id="34" name="TextBox 33">
              <a:extLst>
                <a:ext uri="{FF2B5EF4-FFF2-40B4-BE49-F238E27FC236}">
                  <a16:creationId xmlns:a16="http://schemas.microsoft.com/office/drawing/2014/main" id="{83877CE7-AF2D-9849-B51B-1BB1AA61E811}"/>
                </a:ext>
              </a:extLst>
            </p:cNvPr>
            <p:cNvSpPr txBox="1"/>
            <p:nvPr/>
          </p:nvSpPr>
          <p:spPr>
            <a:xfrm>
              <a:off x="3515292" y="753092"/>
              <a:ext cx="1705916" cy="338554"/>
            </a:xfrm>
            <a:prstGeom prst="rect">
              <a:avLst/>
            </a:prstGeom>
            <a:noFill/>
          </p:spPr>
          <p:txBody>
            <a:bodyPr wrap="none" rtlCol="0">
              <a:spAutoFit/>
            </a:bodyPr>
            <a:lstStyle/>
            <a:p>
              <a:r>
                <a:rPr lang="en-CN" sz="1600" dirty="0">
                  <a:latin typeface="Palatino" pitchFamily="2" charset="77"/>
                  <a:ea typeface="Palatino" pitchFamily="2" charset="77"/>
                </a:rPr>
                <a:t>Data</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and</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Model</a:t>
              </a:r>
              <a:endParaRPr lang="en-CN" sz="1600" dirty="0">
                <a:latin typeface="Palatino" pitchFamily="2" charset="77"/>
                <a:ea typeface="Palatino" pitchFamily="2" charset="77"/>
              </a:endParaRPr>
            </a:p>
          </p:txBody>
        </p:sp>
        <p:sp>
          <p:nvSpPr>
            <p:cNvPr id="35" name="Left Brace 34">
              <a:extLst>
                <a:ext uri="{FF2B5EF4-FFF2-40B4-BE49-F238E27FC236}">
                  <a16:creationId xmlns:a16="http://schemas.microsoft.com/office/drawing/2014/main" id="{723C07E4-144B-7944-9D79-AF3B64F0903A}"/>
                </a:ext>
              </a:extLst>
            </p:cNvPr>
            <p:cNvSpPr/>
            <p:nvPr/>
          </p:nvSpPr>
          <p:spPr>
            <a:xfrm>
              <a:off x="5147872" y="639108"/>
              <a:ext cx="178875" cy="549077"/>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CN"/>
            </a:p>
          </p:txBody>
        </p:sp>
        <p:sp>
          <p:nvSpPr>
            <p:cNvPr id="36" name="TextBox 35">
              <a:extLst>
                <a:ext uri="{FF2B5EF4-FFF2-40B4-BE49-F238E27FC236}">
                  <a16:creationId xmlns:a16="http://schemas.microsoft.com/office/drawing/2014/main" id="{A186552A-BE6F-694B-B076-1AA7B6020ED3}"/>
                </a:ext>
              </a:extLst>
            </p:cNvPr>
            <p:cNvSpPr txBox="1"/>
            <p:nvPr/>
          </p:nvSpPr>
          <p:spPr>
            <a:xfrm>
              <a:off x="5391849" y="583815"/>
              <a:ext cx="2910220" cy="338554"/>
            </a:xfrm>
            <a:prstGeom prst="rect">
              <a:avLst/>
            </a:prstGeom>
            <a:noFill/>
          </p:spPr>
          <p:txBody>
            <a:bodyPr wrap="none" rtlCol="0">
              <a:spAutoFit/>
            </a:bodyPr>
            <a:lstStyle/>
            <a:p>
              <a:r>
                <a:rPr lang="en-CN" sz="1600" dirty="0">
                  <a:latin typeface="Palatino" pitchFamily="2" charset="77"/>
                  <a:ea typeface="Palatino" pitchFamily="2" charset="77"/>
                </a:rPr>
                <a:t>Overview of NLP architecture</a:t>
              </a:r>
            </a:p>
          </p:txBody>
        </p:sp>
        <p:sp>
          <p:nvSpPr>
            <p:cNvPr id="37" name="TextBox 36">
              <a:extLst>
                <a:ext uri="{FF2B5EF4-FFF2-40B4-BE49-F238E27FC236}">
                  <a16:creationId xmlns:a16="http://schemas.microsoft.com/office/drawing/2014/main" id="{A3C82AE3-1509-0F4B-8D09-B6507637DD14}"/>
                </a:ext>
              </a:extLst>
            </p:cNvPr>
            <p:cNvSpPr txBox="1"/>
            <p:nvPr/>
          </p:nvSpPr>
          <p:spPr>
            <a:xfrm>
              <a:off x="5390961" y="939768"/>
              <a:ext cx="2242537" cy="338554"/>
            </a:xfrm>
            <a:prstGeom prst="rect">
              <a:avLst/>
            </a:prstGeom>
            <a:noFill/>
          </p:spPr>
          <p:txBody>
            <a:bodyPr wrap="none" rtlCol="0">
              <a:spAutoFit/>
            </a:bodyPr>
            <a:lstStyle/>
            <a:p>
              <a:r>
                <a:rPr lang="en-CN" sz="1600" dirty="0">
                  <a:latin typeface="Palatino" pitchFamily="2" charset="77"/>
                  <a:ea typeface="Palatino" pitchFamily="2" charset="77"/>
                </a:rPr>
                <a:t>Review</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of</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background</a:t>
              </a:r>
            </a:p>
          </p:txBody>
        </p:sp>
      </p:grpSp>
      <p:grpSp>
        <p:nvGrpSpPr>
          <p:cNvPr id="68" name="Group 67">
            <a:extLst>
              <a:ext uri="{FF2B5EF4-FFF2-40B4-BE49-F238E27FC236}">
                <a16:creationId xmlns:a16="http://schemas.microsoft.com/office/drawing/2014/main" id="{54C07AB5-8C84-A743-8C3B-82FAB7434381}"/>
              </a:ext>
            </a:extLst>
          </p:cNvPr>
          <p:cNvGrpSpPr/>
          <p:nvPr/>
        </p:nvGrpSpPr>
        <p:grpSpPr>
          <a:xfrm>
            <a:off x="271452" y="1590561"/>
            <a:ext cx="11607052" cy="1036945"/>
            <a:chOff x="271452" y="1999353"/>
            <a:chExt cx="11607052" cy="1036945"/>
          </a:xfrm>
        </p:grpSpPr>
        <p:grpSp>
          <p:nvGrpSpPr>
            <p:cNvPr id="40" name="Group 39">
              <a:extLst>
                <a:ext uri="{FF2B5EF4-FFF2-40B4-BE49-F238E27FC236}">
                  <a16:creationId xmlns:a16="http://schemas.microsoft.com/office/drawing/2014/main" id="{F8BC6429-5500-A340-8C62-13537A9D7791}"/>
                </a:ext>
              </a:extLst>
            </p:cNvPr>
            <p:cNvGrpSpPr/>
            <p:nvPr/>
          </p:nvGrpSpPr>
          <p:grpSpPr>
            <a:xfrm>
              <a:off x="271452" y="2006612"/>
              <a:ext cx="2271315" cy="994276"/>
              <a:chOff x="277039" y="1574403"/>
              <a:chExt cx="2271315" cy="994276"/>
            </a:xfrm>
          </p:grpSpPr>
          <p:sp>
            <p:nvSpPr>
              <p:cNvPr id="4" name="Rounded Rectangle 3">
                <a:extLst>
                  <a:ext uri="{FF2B5EF4-FFF2-40B4-BE49-F238E27FC236}">
                    <a16:creationId xmlns:a16="http://schemas.microsoft.com/office/drawing/2014/main" id="{9DC544B2-6E4F-DE42-BC7F-0C6BEE32FDAB}"/>
                  </a:ext>
                </a:extLst>
              </p:cNvPr>
              <p:cNvSpPr/>
              <p:nvPr/>
            </p:nvSpPr>
            <p:spPr>
              <a:xfrm>
                <a:off x="277039" y="1578225"/>
                <a:ext cx="2209579" cy="990454"/>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TextBox 20">
                <a:extLst>
                  <a:ext uri="{FF2B5EF4-FFF2-40B4-BE49-F238E27FC236}">
                    <a16:creationId xmlns:a16="http://schemas.microsoft.com/office/drawing/2014/main" id="{1A3D1CC0-15A1-4045-8F30-F54D6C8357EF}"/>
                  </a:ext>
                </a:extLst>
              </p:cNvPr>
              <p:cNvSpPr txBox="1"/>
              <p:nvPr/>
            </p:nvSpPr>
            <p:spPr>
              <a:xfrm>
                <a:off x="277040" y="157440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3</a:t>
                </a:r>
                <a:endParaRPr lang="en-CN" b="1" dirty="0">
                  <a:solidFill>
                    <a:srgbClr val="F18D01"/>
                  </a:solidFill>
                  <a:latin typeface="Palatino" pitchFamily="2" charset="77"/>
                  <a:ea typeface="Palatino" pitchFamily="2" charset="77"/>
                </a:endParaRPr>
              </a:p>
            </p:txBody>
          </p:sp>
          <p:sp>
            <p:nvSpPr>
              <p:cNvPr id="39" name="TextBox 38">
                <a:extLst>
                  <a:ext uri="{FF2B5EF4-FFF2-40B4-BE49-F238E27FC236}">
                    <a16:creationId xmlns:a16="http://schemas.microsoft.com/office/drawing/2014/main" id="{C5DD5685-5148-0648-912B-59051109B6D5}"/>
                  </a:ext>
                </a:extLst>
              </p:cNvPr>
              <p:cNvSpPr txBox="1"/>
              <p:nvPr/>
            </p:nvSpPr>
            <p:spPr>
              <a:xfrm>
                <a:off x="338775" y="1897056"/>
                <a:ext cx="2209579" cy="646331"/>
              </a:xfrm>
              <a:prstGeom prst="rect">
                <a:avLst/>
              </a:prstGeom>
              <a:noFill/>
            </p:spPr>
            <p:txBody>
              <a:bodyPr wrap="none" rtlCol="0">
                <a:spAutoFit/>
              </a:bodyPr>
              <a:lstStyle/>
              <a:p>
                <a:r>
                  <a:rPr lang="en-US" altLang="zh-CN" sz="1200" dirty="0">
                    <a:latin typeface="Palatino" pitchFamily="2" charset="77"/>
                    <a:ea typeface="Palatino" pitchFamily="2" charset="77"/>
                  </a:rPr>
                  <a:t>N-gram</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Language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Models</a:t>
                </a:r>
              </a:p>
              <a:p>
                <a:r>
                  <a:rPr lang="en-US" altLang="zh-CN" sz="1200" dirty="0">
                    <a:latin typeface="Palatino" pitchFamily="2" charset="77"/>
                    <a:ea typeface="Palatino" pitchFamily="2" charset="77"/>
                  </a:rPr>
                  <a:t>Naïve Bayes</a:t>
                </a:r>
              </a:p>
              <a:p>
                <a:r>
                  <a:rPr lang="en-US" sz="1200" dirty="0">
                    <a:latin typeface="Palatino" pitchFamily="2" charset="77"/>
                    <a:ea typeface="Palatino" pitchFamily="2" charset="77"/>
                  </a:rPr>
                  <a:t>Generative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Text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Classification</a:t>
                </a:r>
                <a:endParaRPr lang="en-CN" sz="1200" dirty="0">
                  <a:latin typeface="Palatino" pitchFamily="2" charset="77"/>
                  <a:ea typeface="Palatino" pitchFamily="2" charset="77"/>
                </a:endParaRPr>
              </a:p>
            </p:txBody>
          </p:sp>
        </p:grpSp>
        <p:grpSp>
          <p:nvGrpSpPr>
            <p:cNvPr id="42" name="Group 41">
              <a:extLst>
                <a:ext uri="{FF2B5EF4-FFF2-40B4-BE49-F238E27FC236}">
                  <a16:creationId xmlns:a16="http://schemas.microsoft.com/office/drawing/2014/main" id="{82F81614-63FF-8349-BD29-CC20E9EEB074}"/>
                </a:ext>
              </a:extLst>
            </p:cNvPr>
            <p:cNvGrpSpPr/>
            <p:nvPr/>
          </p:nvGrpSpPr>
          <p:grpSpPr>
            <a:xfrm>
              <a:off x="2749958" y="2014469"/>
              <a:ext cx="2500265" cy="994275"/>
              <a:chOff x="2842231" y="1453364"/>
              <a:chExt cx="2500265" cy="994275"/>
            </a:xfrm>
          </p:grpSpPr>
          <p:sp>
            <p:nvSpPr>
              <p:cNvPr id="6" name="Rounded Rectangle 5">
                <a:extLst>
                  <a:ext uri="{FF2B5EF4-FFF2-40B4-BE49-F238E27FC236}">
                    <a16:creationId xmlns:a16="http://schemas.microsoft.com/office/drawing/2014/main" id="{1733600F-B8BC-8E46-9535-D20A98B88B17}"/>
                  </a:ext>
                </a:extLst>
              </p:cNvPr>
              <p:cNvSpPr/>
              <p:nvPr/>
            </p:nvSpPr>
            <p:spPr>
              <a:xfrm>
                <a:off x="2842231" y="1453364"/>
                <a:ext cx="2412020" cy="99427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TextBox 21">
                <a:extLst>
                  <a:ext uri="{FF2B5EF4-FFF2-40B4-BE49-F238E27FC236}">
                    <a16:creationId xmlns:a16="http://schemas.microsoft.com/office/drawing/2014/main" id="{842329D3-1F76-9D44-95F2-4DDF77393781}"/>
                  </a:ext>
                </a:extLst>
              </p:cNvPr>
              <p:cNvSpPr txBox="1"/>
              <p:nvPr/>
            </p:nvSpPr>
            <p:spPr>
              <a:xfrm>
                <a:off x="2850519" y="146330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4</a:t>
                </a:r>
                <a:endParaRPr lang="en-CN" b="1" dirty="0">
                  <a:solidFill>
                    <a:srgbClr val="F18D01"/>
                  </a:solidFill>
                  <a:latin typeface="Palatino" pitchFamily="2" charset="77"/>
                  <a:ea typeface="Palatino" pitchFamily="2" charset="77"/>
                </a:endParaRPr>
              </a:p>
            </p:txBody>
          </p:sp>
          <p:sp>
            <p:nvSpPr>
              <p:cNvPr id="41" name="TextBox 40">
                <a:extLst>
                  <a:ext uri="{FF2B5EF4-FFF2-40B4-BE49-F238E27FC236}">
                    <a16:creationId xmlns:a16="http://schemas.microsoft.com/office/drawing/2014/main" id="{2EFE1C48-DA85-1A4B-AAD0-02D85B81B925}"/>
                  </a:ext>
                </a:extLst>
              </p:cNvPr>
              <p:cNvSpPr txBox="1"/>
              <p:nvPr/>
            </p:nvSpPr>
            <p:spPr>
              <a:xfrm>
                <a:off x="2873230" y="1776578"/>
                <a:ext cx="2469266" cy="646331"/>
              </a:xfrm>
              <a:prstGeom prst="rect">
                <a:avLst/>
              </a:prstGeom>
              <a:noFill/>
            </p:spPr>
            <p:txBody>
              <a:bodyPr wrap="none" rtlCol="0">
                <a:spAutoFit/>
              </a:bodyPr>
              <a:lstStyle/>
              <a:p>
                <a:r>
                  <a:rPr lang="en-CN" sz="1200" dirty="0">
                    <a:latin typeface="Palatino" pitchFamily="2" charset="77"/>
                    <a:ea typeface="Palatino" pitchFamily="2" charset="77"/>
                  </a:rPr>
                  <a:t>Features</a:t>
                </a:r>
              </a:p>
              <a:p>
                <a:r>
                  <a:rPr lang="en-CN" sz="1200" dirty="0">
                    <a:latin typeface="Palatino" pitchFamily="2" charset="77"/>
                    <a:ea typeface="Palatino" pitchFamily="2" charset="77"/>
                  </a:rPr>
                  <a:t>Document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Representation</a:t>
                </a:r>
              </a:p>
              <a:p>
                <a:r>
                  <a:rPr lang="en-CN" sz="1200" dirty="0">
                    <a:latin typeface="Palatino" pitchFamily="2" charset="77"/>
                    <a:ea typeface="Palatino" pitchFamily="2" charset="77"/>
                  </a:rPr>
                  <a:t>Discriminative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Text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Classification</a:t>
                </a:r>
                <a:endParaRPr lang="en-CN" sz="1200" dirty="0">
                  <a:latin typeface="Palatino" pitchFamily="2" charset="77"/>
                  <a:ea typeface="Palatino" pitchFamily="2" charset="77"/>
                </a:endParaRPr>
              </a:p>
            </p:txBody>
          </p:sp>
        </p:grpSp>
        <p:grpSp>
          <p:nvGrpSpPr>
            <p:cNvPr id="44" name="Group 43">
              <a:extLst>
                <a:ext uri="{FF2B5EF4-FFF2-40B4-BE49-F238E27FC236}">
                  <a16:creationId xmlns:a16="http://schemas.microsoft.com/office/drawing/2014/main" id="{8C53661B-B2A9-F445-AE2E-FDD14160B4A2}"/>
                </a:ext>
              </a:extLst>
            </p:cNvPr>
            <p:cNvGrpSpPr/>
            <p:nvPr/>
          </p:nvGrpSpPr>
          <p:grpSpPr>
            <a:xfrm>
              <a:off x="5412048" y="2021478"/>
              <a:ext cx="935845" cy="989153"/>
              <a:chOff x="5393046" y="1555249"/>
              <a:chExt cx="1193871" cy="764407"/>
            </a:xfrm>
          </p:grpSpPr>
          <p:sp>
            <p:nvSpPr>
              <p:cNvPr id="7" name="Rounded Rectangle 6">
                <a:extLst>
                  <a:ext uri="{FF2B5EF4-FFF2-40B4-BE49-F238E27FC236}">
                    <a16:creationId xmlns:a16="http://schemas.microsoft.com/office/drawing/2014/main" id="{093787BB-B7FC-534F-8664-BC9A7B64CB86}"/>
                  </a:ext>
                </a:extLst>
              </p:cNvPr>
              <p:cNvSpPr/>
              <p:nvPr/>
            </p:nvSpPr>
            <p:spPr>
              <a:xfrm>
                <a:off x="5407418" y="1555249"/>
                <a:ext cx="117949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TextBox 22">
                <a:extLst>
                  <a:ext uri="{FF2B5EF4-FFF2-40B4-BE49-F238E27FC236}">
                    <a16:creationId xmlns:a16="http://schemas.microsoft.com/office/drawing/2014/main" id="{46795ABA-09D3-9A4A-A469-2CC93782D06A}"/>
                  </a:ext>
                </a:extLst>
              </p:cNvPr>
              <p:cNvSpPr txBox="1"/>
              <p:nvPr/>
            </p:nvSpPr>
            <p:spPr>
              <a:xfrm>
                <a:off x="5393046" y="1563168"/>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5</a:t>
                </a:r>
                <a:endParaRPr lang="en-CN" b="1" dirty="0">
                  <a:solidFill>
                    <a:srgbClr val="F18D01"/>
                  </a:solidFill>
                  <a:latin typeface="Palatino" pitchFamily="2" charset="77"/>
                  <a:ea typeface="Palatino" pitchFamily="2" charset="77"/>
                </a:endParaRPr>
              </a:p>
            </p:txBody>
          </p:sp>
          <p:sp>
            <p:nvSpPr>
              <p:cNvPr id="43" name="TextBox 42">
                <a:extLst>
                  <a:ext uri="{FF2B5EF4-FFF2-40B4-BE49-F238E27FC236}">
                    <a16:creationId xmlns:a16="http://schemas.microsoft.com/office/drawing/2014/main" id="{C299C8FC-9EA5-854C-B1CC-65B0759A9DD8}"/>
                  </a:ext>
                </a:extLst>
              </p:cNvPr>
              <p:cNvSpPr txBox="1"/>
              <p:nvPr/>
            </p:nvSpPr>
            <p:spPr>
              <a:xfrm>
                <a:off x="5461036" y="1858031"/>
                <a:ext cx="1018888" cy="404339"/>
              </a:xfrm>
              <a:prstGeom prst="rect">
                <a:avLst/>
              </a:prstGeom>
              <a:noFill/>
            </p:spPr>
            <p:txBody>
              <a:bodyPr wrap="none" rtlCol="0">
                <a:spAutoFit/>
              </a:bodyPr>
              <a:lstStyle/>
              <a:p>
                <a:r>
                  <a:rPr lang="en-CN" sz="1400" dirty="0">
                    <a:latin typeface="Palatino" pitchFamily="2" charset="77"/>
                    <a:ea typeface="Palatino" pitchFamily="2" charset="77"/>
                  </a:rPr>
                  <a:t>Neuron</a:t>
                </a:r>
              </a:p>
              <a:p>
                <a:r>
                  <a:rPr lang="en-CN" sz="1400" dirty="0">
                    <a:latin typeface="Palatino" pitchFamily="2" charset="77"/>
                    <a:ea typeface="Palatino" pitchFamily="2" charset="77"/>
                  </a:rPr>
                  <a:t>SGD</a:t>
                </a:r>
              </a:p>
            </p:txBody>
          </p:sp>
        </p:grpSp>
        <p:grpSp>
          <p:nvGrpSpPr>
            <p:cNvPr id="47" name="Group 46">
              <a:extLst>
                <a:ext uri="{FF2B5EF4-FFF2-40B4-BE49-F238E27FC236}">
                  <a16:creationId xmlns:a16="http://schemas.microsoft.com/office/drawing/2014/main" id="{6F6FC79D-2062-0F47-B45E-D22CC3EBB898}"/>
                </a:ext>
              </a:extLst>
            </p:cNvPr>
            <p:cNvGrpSpPr/>
            <p:nvPr/>
          </p:nvGrpSpPr>
          <p:grpSpPr>
            <a:xfrm>
              <a:off x="6692346" y="2014469"/>
              <a:ext cx="1664229" cy="994275"/>
              <a:chOff x="7045398" y="1555249"/>
              <a:chExt cx="1664229" cy="764407"/>
            </a:xfrm>
          </p:grpSpPr>
          <p:sp>
            <p:nvSpPr>
              <p:cNvPr id="8" name="Rounded Rectangle 7">
                <a:extLst>
                  <a:ext uri="{FF2B5EF4-FFF2-40B4-BE49-F238E27FC236}">
                    <a16:creationId xmlns:a16="http://schemas.microsoft.com/office/drawing/2014/main" id="{7DA0348B-5DCF-CC43-BB41-5AA2ED5F8369}"/>
                  </a:ext>
                </a:extLst>
              </p:cNvPr>
              <p:cNvSpPr/>
              <p:nvPr/>
            </p:nvSpPr>
            <p:spPr>
              <a:xfrm>
                <a:off x="7045398" y="1555249"/>
                <a:ext cx="166422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4" name="TextBox 23">
                <a:extLst>
                  <a:ext uri="{FF2B5EF4-FFF2-40B4-BE49-F238E27FC236}">
                    <a16:creationId xmlns:a16="http://schemas.microsoft.com/office/drawing/2014/main" id="{2C11EBAA-5E95-814A-BAB4-32AB24AECB25}"/>
                  </a:ext>
                </a:extLst>
              </p:cNvPr>
              <p:cNvSpPr txBox="1"/>
              <p:nvPr/>
            </p:nvSpPr>
            <p:spPr>
              <a:xfrm>
                <a:off x="7052192" y="1560489"/>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6</a:t>
                </a:r>
                <a:endParaRPr lang="en-CN" b="1" dirty="0">
                  <a:solidFill>
                    <a:srgbClr val="F18D01"/>
                  </a:solidFill>
                  <a:latin typeface="Palatino" pitchFamily="2" charset="77"/>
                  <a:ea typeface="Palatino" pitchFamily="2" charset="77"/>
                </a:endParaRPr>
              </a:p>
            </p:txBody>
          </p:sp>
          <p:sp>
            <p:nvSpPr>
              <p:cNvPr id="45" name="TextBox 44">
                <a:extLst>
                  <a:ext uri="{FF2B5EF4-FFF2-40B4-BE49-F238E27FC236}">
                    <a16:creationId xmlns:a16="http://schemas.microsoft.com/office/drawing/2014/main" id="{646ECB03-0922-1442-A353-CFBC99F98E9E}"/>
                  </a:ext>
                </a:extLst>
              </p:cNvPr>
              <p:cNvSpPr txBox="1"/>
              <p:nvPr/>
            </p:nvSpPr>
            <p:spPr>
              <a:xfrm>
                <a:off x="7085721" y="1845785"/>
                <a:ext cx="1623906" cy="461665"/>
              </a:xfrm>
              <a:prstGeom prst="rect">
                <a:avLst/>
              </a:prstGeom>
              <a:noFill/>
            </p:spPr>
            <p:txBody>
              <a:bodyPr wrap="none" rtlCol="0">
                <a:spAutoFit/>
              </a:bodyPr>
              <a:lstStyle/>
              <a:p>
                <a:r>
                  <a:rPr lang="en-CN" sz="1200" dirty="0">
                    <a:latin typeface="Palatino" pitchFamily="2" charset="77"/>
                    <a:ea typeface="Palatino" pitchFamily="2" charset="77"/>
                  </a:rPr>
                  <a:t>Entropy, Perplexity</a:t>
                </a:r>
              </a:p>
              <a:p>
                <a:r>
                  <a:rPr lang="en-CN" sz="1200" dirty="0">
                    <a:latin typeface="Palatino" pitchFamily="2" charset="77"/>
                    <a:ea typeface="Palatino" pitchFamily="2" charset="77"/>
                  </a:rPr>
                  <a:t>Word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Representation</a:t>
                </a:r>
                <a:endParaRPr lang="en-CN" sz="1200" dirty="0">
                  <a:latin typeface="Palatino" pitchFamily="2" charset="77"/>
                  <a:ea typeface="Palatino" pitchFamily="2" charset="77"/>
                </a:endParaRPr>
              </a:p>
            </p:txBody>
          </p:sp>
        </p:grpSp>
        <p:grpSp>
          <p:nvGrpSpPr>
            <p:cNvPr id="48" name="Group 47">
              <a:extLst>
                <a:ext uri="{FF2B5EF4-FFF2-40B4-BE49-F238E27FC236}">
                  <a16:creationId xmlns:a16="http://schemas.microsoft.com/office/drawing/2014/main" id="{7CC37D06-DFEC-4448-9364-4F5FBF0E9AB9}"/>
                </a:ext>
              </a:extLst>
            </p:cNvPr>
            <p:cNvGrpSpPr/>
            <p:nvPr/>
          </p:nvGrpSpPr>
          <p:grpSpPr>
            <a:xfrm>
              <a:off x="8679371" y="1999353"/>
              <a:ext cx="3199133" cy="1036945"/>
              <a:chOff x="8657103" y="1547744"/>
              <a:chExt cx="3199133" cy="797562"/>
            </a:xfrm>
          </p:grpSpPr>
          <p:sp>
            <p:nvSpPr>
              <p:cNvPr id="9" name="Rounded Rectangle 8">
                <a:extLst>
                  <a:ext uri="{FF2B5EF4-FFF2-40B4-BE49-F238E27FC236}">
                    <a16:creationId xmlns:a16="http://schemas.microsoft.com/office/drawing/2014/main" id="{E7A6D590-363A-B043-9220-6CAF69F1F041}"/>
                  </a:ext>
                </a:extLst>
              </p:cNvPr>
              <p:cNvSpPr/>
              <p:nvPr/>
            </p:nvSpPr>
            <p:spPr>
              <a:xfrm>
                <a:off x="8657103" y="1547744"/>
                <a:ext cx="3199133" cy="782641"/>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TextBox 24">
                <a:extLst>
                  <a:ext uri="{FF2B5EF4-FFF2-40B4-BE49-F238E27FC236}">
                    <a16:creationId xmlns:a16="http://schemas.microsoft.com/office/drawing/2014/main" id="{1086D1FD-B539-6A4C-B377-E41807F30048}"/>
                  </a:ext>
                </a:extLst>
              </p:cNvPr>
              <p:cNvSpPr txBox="1"/>
              <p:nvPr/>
            </p:nvSpPr>
            <p:spPr>
              <a:xfrm>
                <a:off x="8663966" y="156077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7</a:t>
                </a:r>
                <a:endParaRPr lang="en-CN" b="1" dirty="0">
                  <a:solidFill>
                    <a:srgbClr val="F18D01"/>
                  </a:solidFill>
                  <a:latin typeface="Palatino" pitchFamily="2" charset="77"/>
                  <a:ea typeface="Palatino" pitchFamily="2" charset="77"/>
                </a:endParaRPr>
              </a:p>
            </p:txBody>
          </p:sp>
          <p:sp>
            <p:nvSpPr>
              <p:cNvPr id="46" name="TextBox 45">
                <a:extLst>
                  <a:ext uri="{FF2B5EF4-FFF2-40B4-BE49-F238E27FC236}">
                    <a16:creationId xmlns:a16="http://schemas.microsoft.com/office/drawing/2014/main" id="{FC618E3A-6F9E-A647-9F6F-2DB1517A37A4}"/>
                  </a:ext>
                </a:extLst>
              </p:cNvPr>
              <p:cNvSpPr txBox="1"/>
              <p:nvPr/>
            </p:nvSpPr>
            <p:spPr>
              <a:xfrm>
                <a:off x="8711289" y="1883641"/>
                <a:ext cx="3140411" cy="461665"/>
              </a:xfrm>
              <a:prstGeom prst="rect">
                <a:avLst/>
              </a:prstGeom>
              <a:noFill/>
            </p:spPr>
            <p:txBody>
              <a:bodyPr wrap="none" rtlCol="0">
                <a:spAutoFit/>
              </a:bodyPr>
              <a:lstStyle/>
              <a:p>
                <a:r>
                  <a:rPr lang="en-CN" sz="1200" dirty="0">
                    <a:latin typeface="Palatino" pitchFamily="2" charset="77"/>
                    <a:ea typeface="Palatino" pitchFamily="2" charset="77"/>
                  </a:rPr>
                  <a:t>HMM -- Generative Sturctured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Prediction</a:t>
                </a:r>
              </a:p>
              <a:p>
                <a:r>
                  <a:rPr lang="en-US" sz="1200" dirty="0">
                    <a:latin typeface="Palatino" pitchFamily="2" charset="77"/>
                    <a:ea typeface="Palatino" pitchFamily="2" charset="77"/>
                  </a:rPr>
                  <a:t>CRF</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Discriminative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Structured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Prediction</a:t>
                </a:r>
                <a:endParaRPr lang="en-CN" sz="1200" dirty="0">
                  <a:latin typeface="Palatino" pitchFamily="2" charset="77"/>
                  <a:ea typeface="Palatino" pitchFamily="2" charset="77"/>
                </a:endParaRPr>
              </a:p>
            </p:txBody>
          </p:sp>
        </p:grpSp>
      </p:grpSp>
      <p:grpSp>
        <p:nvGrpSpPr>
          <p:cNvPr id="67" name="Group 66">
            <a:extLst>
              <a:ext uri="{FF2B5EF4-FFF2-40B4-BE49-F238E27FC236}">
                <a16:creationId xmlns:a16="http://schemas.microsoft.com/office/drawing/2014/main" id="{807162A9-5F78-1643-8E57-EE41FCDF8B17}"/>
              </a:ext>
            </a:extLst>
          </p:cNvPr>
          <p:cNvGrpSpPr/>
          <p:nvPr/>
        </p:nvGrpSpPr>
        <p:grpSpPr>
          <a:xfrm>
            <a:off x="581675" y="3074115"/>
            <a:ext cx="10984118" cy="2168269"/>
            <a:chOff x="258946" y="3384909"/>
            <a:chExt cx="10984118" cy="2168269"/>
          </a:xfrm>
        </p:grpSpPr>
        <p:grpSp>
          <p:nvGrpSpPr>
            <p:cNvPr id="50" name="Group 49">
              <a:extLst>
                <a:ext uri="{FF2B5EF4-FFF2-40B4-BE49-F238E27FC236}">
                  <a16:creationId xmlns:a16="http://schemas.microsoft.com/office/drawing/2014/main" id="{63754E71-B2BD-5C4B-8AD7-3F16FB2A2612}"/>
                </a:ext>
              </a:extLst>
            </p:cNvPr>
            <p:cNvGrpSpPr/>
            <p:nvPr/>
          </p:nvGrpSpPr>
          <p:grpSpPr>
            <a:xfrm>
              <a:off x="3789540" y="3384909"/>
              <a:ext cx="3583399" cy="910285"/>
              <a:chOff x="2834546" y="2645985"/>
              <a:chExt cx="3583399" cy="910285"/>
            </a:xfrm>
          </p:grpSpPr>
          <p:sp>
            <p:nvSpPr>
              <p:cNvPr id="12" name="Rounded Rectangle 11">
                <a:extLst>
                  <a:ext uri="{FF2B5EF4-FFF2-40B4-BE49-F238E27FC236}">
                    <a16:creationId xmlns:a16="http://schemas.microsoft.com/office/drawing/2014/main" id="{931F0242-3DB1-8140-BF86-C242E66ED0D3}"/>
                  </a:ext>
                </a:extLst>
              </p:cNvPr>
              <p:cNvSpPr/>
              <p:nvPr/>
            </p:nvSpPr>
            <p:spPr>
              <a:xfrm>
                <a:off x="2842232" y="2645985"/>
                <a:ext cx="3540970" cy="91028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TextBox 25">
                <a:extLst>
                  <a:ext uri="{FF2B5EF4-FFF2-40B4-BE49-F238E27FC236}">
                    <a16:creationId xmlns:a16="http://schemas.microsoft.com/office/drawing/2014/main" id="{E0DE6715-F908-074B-BB83-D3E6D41F1239}"/>
                  </a:ext>
                </a:extLst>
              </p:cNvPr>
              <p:cNvSpPr txBox="1"/>
              <p:nvPr/>
            </p:nvSpPr>
            <p:spPr>
              <a:xfrm>
                <a:off x="2834546" y="2666939"/>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8</a:t>
                </a:r>
                <a:endParaRPr lang="en-CN" b="1" dirty="0">
                  <a:solidFill>
                    <a:srgbClr val="F18D01"/>
                  </a:solidFill>
                  <a:latin typeface="Palatino" pitchFamily="2" charset="77"/>
                  <a:ea typeface="Palatino" pitchFamily="2" charset="77"/>
                </a:endParaRPr>
              </a:p>
            </p:txBody>
          </p:sp>
          <p:sp>
            <p:nvSpPr>
              <p:cNvPr id="49" name="TextBox 48">
                <a:extLst>
                  <a:ext uri="{FF2B5EF4-FFF2-40B4-BE49-F238E27FC236}">
                    <a16:creationId xmlns:a16="http://schemas.microsoft.com/office/drawing/2014/main" id="{D8E2ED56-0020-CF4E-AB03-71F872B17FF6}"/>
                  </a:ext>
                </a:extLst>
              </p:cNvPr>
              <p:cNvSpPr txBox="1"/>
              <p:nvPr/>
            </p:nvSpPr>
            <p:spPr>
              <a:xfrm>
                <a:off x="2876976" y="2982427"/>
                <a:ext cx="3540969" cy="523220"/>
              </a:xfrm>
              <a:prstGeom prst="rect">
                <a:avLst/>
              </a:prstGeom>
              <a:noFill/>
            </p:spPr>
            <p:txBody>
              <a:bodyPr wrap="none" rtlCol="0">
                <a:spAutoFit/>
              </a:bodyPr>
              <a:lstStyle/>
              <a:p>
                <a:r>
                  <a:rPr lang="en-CN" sz="1400" dirty="0">
                    <a:latin typeface="Palatino" pitchFamily="2" charset="77"/>
                    <a:ea typeface="Palatino" pitchFamily="2" charset="77"/>
                  </a:rPr>
                  <a:t>MLP</a:t>
                </a:r>
                <a:r>
                  <a:rPr lang="en-US" sz="1400" dirty="0">
                    <a:latin typeface="Palatino" pitchFamily="2" charset="77"/>
                    <a:ea typeface="Palatino" pitchFamily="2" charset="77"/>
                  </a:rPr>
                  <a:t>, Multi-Layer Perception</a:t>
                </a:r>
              </a:p>
              <a:p>
                <a:r>
                  <a:rPr lang="en-US" sz="1400" dirty="0">
                    <a:latin typeface="Palatino" pitchFamily="2" charset="77"/>
                    <a:ea typeface="Palatino" pitchFamily="2" charset="77"/>
                  </a:rPr>
                  <a:t>Neural N-gram LM and Word Embedding</a:t>
                </a:r>
                <a:endParaRPr lang="en-CN" sz="1400" dirty="0">
                  <a:latin typeface="Palatino" pitchFamily="2" charset="77"/>
                  <a:ea typeface="Palatino" pitchFamily="2" charset="77"/>
                </a:endParaRPr>
              </a:p>
            </p:txBody>
          </p:sp>
        </p:grpSp>
        <p:grpSp>
          <p:nvGrpSpPr>
            <p:cNvPr id="52" name="Group 51">
              <a:extLst>
                <a:ext uri="{FF2B5EF4-FFF2-40B4-BE49-F238E27FC236}">
                  <a16:creationId xmlns:a16="http://schemas.microsoft.com/office/drawing/2014/main" id="{A8CD5E57-3458-164E-A2B0-45EF26357C21}"/>
                </a:ext>
              </a:extLst>
            </p:cNvPr>
            <p:cNvGrpSpPr/>
            <p:nvPr/>
          </p:nvGrpSpPr>
          <p:grpSpPr>
            <a:xfrm>
              <a:off x="5777661" y="4444563"/>
              <a:ext cx="2282861" cy="976233"/>
              <a:chOff x="3342554" y="3527724"/>
              <a:chExt cx="2282861" cy="976233"/>
            </a:xfrm>
          </p:grpSpPr>
          <p:sp>
            <p:nvSpPr>
              <p:cNvPr id="14" name="Rounded Rectangle 13">
                <a:extLst>
                  <a:ext uri="{FF2B5EF4-FFF2-40B4-BE49-F238E27FC236}">
                    <a16:creationId xmlns:a16="http://schemas.microsoft.com/office/drawing/2014/main" id="{A8A0A453-52B5-DC41-8450-6B9C9C1D73DA}"/>
                  </a:ext>
                </a:extLst>
              </p:cNvPr>
              <p:cNvSpPr/>
              <p:nvPr/>
            </p:nvSpPr>
            <p:spPr>
              <a:xfrm>
                <a:off x="3349042" y="3527724"/>
                <a:ext cx="2269885" cy="976233"/>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8" name="TextBox 27">
                <a:extLst>
                  <a:ext uri="{FF2B5EF4-FFF2-40B4-BE49-F238E27FC236}">
                    <a16:creationId xmlns:a16="http://schemas.microsoft.com/office/drawing/2014/main" id="{44A5C291-2B8E-E44B-9E71-1FD9D8CD36D4}"/>
                  </a:ext>
                </a:extLst>
              </p:cNvPr>
              <p:cNvSpPr txBox="1"/>
              <p:nvPr/>
            </p:nvSpPr>
            <p:spPr>
              <a:xfrm>
                <a:off x="3342554" y="3546301"/>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9</a:t>
                </a:r>
                <a:endParaRPr lang="en-CN" b="1" dirty="0">
                  <a:solidFill>
                    <a:srgbClr val="F18D01"/>
                  </a:solidFill>
                  <a:latin typeface="Palatino" pitchFamily="2" charset="77"/>
                  <a:ea typeface="Palatino" pitchFamily="2" charset="77"/>
                </a:endParaRPr>
              </a:p>
            </p:txBody>
          </p:sp>
          <p:sp>
            <p:nvSpPr>
              <p:cNvPr id="51" name="TextBox 50">
                <a:extLst>
                  <a:ext uri="{FF2B5EF4-FFF2-40B4-BE49-F238E27FC236}">
                    <a16:creationId xmlns:a16="http://schemas.microsoft.com/office/drawing/2014/main" id="{E7F01F61-3D11-EA43-B018-EFA2788A7B09}"/>
                  </a:ext>
                </a:extLst>
              </p:cNvPr>
              <p:cNvSpPr txBox="1"/>
              <p:nvPr/>
            </p:nvSpPr>
            <p:spPr>
              <a:xfrm>
                <a:off x="3390957" y="3909584"/>
                <a:ext cx="2234458" cy="523220"/>
              </a:xfrm>
              <a:prstGeom prst="rect">
                <a:avLst/>
              </a:prstGeom>
              <a:noFill/>
            </p:spPr>
            <p:txBody>
              <a:bodyPr wrap="none" rtlCol="0">
                <a:spAutoFit/>
              </a:bodyPr>
              <a:lstStyle/>
              <a:p>
                <a:r>
                  <a:rPr lang="en-CN" sz="1400" dirty="0">
                    <a:latin typeface="Palatino" pitchFamily="2" charset="77"/>
                    <a:ea typeface="Palatino" pitchFamily="2" charset="77"/>
                  </a:rPr>
                  <a:t>Sequence Representation</a:t>
                </a:r>
              </a:p>
              <a:p>
                <a:r>
                  <a:rPr lang="en-CN" sz="1400" dirty="0">
                    <a:latin typeface="Palatino" pitchFamily="2" charset="77"/>
                    <a:ea typeface="Palatino" pitchFamily="2" charset="77"/>
                  </a:rPr>
                  <a:t>Neural Text Classification</a:t>
                </a:r>
              </a:p>
            </p:txBody>
          </p:sp>
        </p:grpSp>
        <p:grpSp>
          <p:nvGrpSpPr>
            <p:cNvPr id="54" name="Group 53">
              <a:extLst>
                <a:ext uri="{FF2B5EF4-FFF2-40B4-BE49-F238E27FC236}">
                  <a16:creationId xmlns:a16="http://schemas.microsoft.com/office/drawing/2014/main" id="{0909D271-F068-A242-8E98-51DE33FD43DF}"/>
                </a:ext>
              </a:extLst>
            </p:cNvPr>
            <p:cNvGrpSpPr/>
            <p:nvPr/>
          </p:nvGrpSpPr>
          <p:grpSpPr>
            <a:xfrm>
              <a:off x="7820908" y="3545620"/>
              <a:ext cx="2857449" cy="757025"/>
              <a:chOff x="7553405" y="3741211"/>
              <a:chExt cx="2857449" cy="757025"/>
            </a:xfrm>
          </p:grpSpPr>
          <p:sp>
            <p:nvSpPr>
              <p:cNvPr id="15" name="Rounded Rectangle 14">
                <a:extLst>
                  <a:ext uri="{FF2B5EF4-FFF2-40B4-BE49-F238E27FC236}">
                    <a16:creationId xmlns:a16="http://schemas.microsoft.com/office/drawing/2014/main" id="{A8C23FCD-64FD-D246-913E-C3D397CA33B5}"/>
                  </a:ext>
                </a:extLst>
              </p:cNvPr>
              <p:cNvSpPr/>
              <p:nvPr/>
            </p:nvSpPr>
            <p:spPr>
              <a:xfrm>
                <a:off x="7553406" y="3742724"/>
                <a:ext cx="285744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TextBox 28">
                <a:extLst>
                  <a:ext uri="{FF2B5EF4-FFF2-40B4-BE49-F238E27FC236}">
                    <a16:creationId xmlns:a16="http://schemas.microsoft.com/office/drawing/2014/main" id="{7D788B6C-3B0D-6643-A4C3-89542E3B8295}"/>
                  </a:ext>
                </a:extLst>
              </p:cNvPr>
              <p:cNvSpPr txBox="1"/>
              <p:nvPr/>
            </p:nvSpPr>
            <p:spPr>
              <a:xfrm>
                <a:off x="7553405" y="3741211"/>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10</a:t>
                </a:r>
                <a:endParaRPr lang="en-CN" b="1" dirty="0">
                  <a:solidFill>
                    <a:srgbClr val="F18D01"/>
                  </a:solidFill>
                  <a:latin typeface="Palatino" pitchFamily="2" charset="77"/>
                  <a:ea typeface="Palatino" pitchFamily="2" charset="77"/>
                </a:endParaRPr>
              </a:p>
            </p:txBody>
          </p:sp>
          <p:sp>
            <p:nvSpPr>
              <p:cNvPr id="53" name="TextBox 52">
                <a:extLst>
                  <a:ext uri="{FF2B5EF4-FFF2-40B4-BE49-F238E27FC236}">
                    <a16:creationId xmlns:a16="http://schemas.microsoft.com/office/drawing/2014/main" id="{AC7B6B2E-5DDF-2145-9FF4-852E4161F811}"/>
                  </a:ext>
                </a:extLst>
              </p:cNvPr>
              <p:cNvSpPr txBox="1"/>
              <p:nvPr/>
            </p:nvSpPr>
            <p:spPr>
              <a:xfrm>
                <a:off x="7593223" y="4075419"/>
                <a:ext cx="2817631" cy="338554"/>
              </a:xfrm>
              <a:prstGeom prst="rect">
                <a:avLst/>
              </a:prstGeom>
              <a:noFill/>
            </p:spPr>
            <p:txBody>
              <a:bodyPr wrap="none" rtlCol="0">
                <a:spAutoFit/>
              </a:bodyPr>
              <a:lstStyle/>
              <a:p>
                <a:r>
                  <a:rPr lang="en-CN" sz="1600" dirty="0">
                    <a:latin typeface="Palatino" pitchFamily="2" charset="77"/>
                    <a:ea typeface="Palatino" pitchFamily="2" charset="77"/>
                  </a:rPr>
                  <a:t>Neural Structured Prediction</a:t>
                </a:r>
              </a:p>
            </p:txBody>
          </p:sp>
        </p:grpSp>
        <p:grpSp>
          <p:nvGrpSpPr>
            <p:cNvPr id="60" name="Group 59">
              <a:extLst>
                <a:ext uri="{FF2B5EF4-FFF2-40B4-BE49-F238E27FC236}">
                  <a16:creationId xmlns:a16="http://schemas.microsoft.com/office/drawing/2014/main" id="{4ECD0925-1589-AE44-9C53-6A15A86D3B65}"/>
                </a:ext>
              </a:extLst>
            </p:cNvPr>
            <p:cNvGrpSpPr/>
            <p:nvPr/>
          </p:nvGrpSpPr>
          <p:grpSpPr>
            <a:xfrm>
              <a:off x="8634527" y="4827980"/>
              <a:ext cx="2608537" cy="670596"/>
              <a:chOff x="5924808" y="4807539"/>
              <a:chExt cx="2608537" cy="758667"/>
            </a:xfrm>
          </p:grpSpPr>
          <p:sp>
            <p:nvSpPr>
              <p:cNvPr id="17" name="Rounded Rectangle 16">
                <a:extLst>
                  <a:ext uri="{FF2B5EF4-FFF2-40B4-BE49-F238E27FC236}">
                    <a16:creationId xmlns:a16="http://schemas.microsoft.com/office/drawing/2014/main" id="{A87E1297-6172-DE40-A9CE-8F258AC04F18}"/>
                  </a:ext>
                </a:extLst>
              </p:cNvPr>
              <p:cNvSpPr/>
              <p:nvPr/>
            </p:nvSpPr>
            <p:spPr>
              <a:xfrm>
                <a:off x="5924808" y="4810694"/>
                <a:ext cx="2608537"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TextBox 29">
                <a:extLst>
                  <a:ext uri="{FF2B5EF4-FFF2-40B4-BE49-F238E27FC236}">
                    <a16:creationId xmlns:a16="http://schemas.microsoft.com/office/drawing/2014/main" id="{E84DEBC3-8910-2147-A8A0-17CEB7D680C4}"/>
                  </a:ext>
                </a:extLst>
              </p:cNvPr>
              <p:cNvSpPr txBox="1"/>
              <p:nvPr/>
            </p:nvSpPr>
            <p:spPr>
              <a:xfrm>
                <a:off x="5924808" y="4807539"/>
                <a:ext cx="1050480"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11</a:t>
                </a:r>
                <a:endParaRPr lang="en-CN" b="1" dirty="0">
                  <a:solidFill>
                    <a:srgbClr val="F18D01"/>
                  </a:solidFill>
                  <a:latin typeface="Palatino" pitchFamily="2" charset="77"/>
                  <a:ea typeface="Palatino" pitchFamily="2" charset="77"/>
                </a:endParaRPr>
              </a:p>
            </p:txBody>
          </p:sp>
          <p:sp>
            <p:nvSpPr>
              <p:cNvPr id="55" name="TextBox 54">
                <a:extLst>
                  <a:ext uri="{FF2B5EF4-FFF2-40B4-BE49-F238E27FC236}">
                    <a16:creationId xmlns:a16="http://schemas.microsoft.com/office/drawing/2014/main" id="{8A2E9AAA-391B-2449-B260-2041631F9AB5}"/>
                  </a:ext>
                </a:extLst>
              </p:cNvPr>
              <p:cNvSpPr txBox="1"/>
              <p:nvPr/>
            </p:nvSpPr>
            <p:spPr>
              <a:xfrm>
                <a:off x="5967386" y="5148197"/>
                <a:ext cx="2565959" cy="338554"/>
              </a:xfrm>
              <a:prstGeom prst="rect">
                <a:avLst/>
              </a:prstGeom>
              <a:noFill/>
            </p:spPr>
            <p:txBody>
              <a:bodyPr wrap="none" rtlCol="0">
                <a:spAutoFit/>
              </a:bodyPr>
              <a:lstStyle/>
              <a:p>
                <a:r>
                  <a:rPr lang="en-CN" sz="1600" dirty="0">
                    <a:latin typeface="Palatino" pitchFamily="2" charset="77"/>
                    <a:ea typeface="Palatino" pitchFamily="2" charset="77"/>
                  </a:rPr>
                  <a:t>Structured Representation</a:t>
                </a:r>
              </a:p>
            </p:txBody>
          </p:sp>
        </p:grpSp>
        <p:grpSp>
          <p:nvGrpSpPr>
            <p:cNvPr id="62" name="Group 61">
              <a:extLst>
                <a:ext uri="{FF2B5EF4-FFF2-40B4-BE49-F238E27FC236}">
                  <a16:creationId xmlns:a16="http://schemas.microsoft.com/office/drawing/2014/main" id="{08453131-B454-0149-8C2E-3CBD168DC34E}"/>
                </a:ext>
              </a:extLst>
            </p:cNvPr>
            <p:cNvGrpSpPr/>
            <p:nvPr/>
          </p:nvGrpSpPr>
          <p:grpSpPr>
            <a:xfrm>
              <a:off x="312165" y="3700258"/>
              <a:ext cx="3059217" cy="850246"/>
              <a:chOff x="277039" y="3750293"/>
              <a:chExt cx="3059217" cy="850246"/>
            </a:xfrm>
          </p:grpSpPr>
          <p:sp>
            <p:nvSpPr>
              <p:cNvPr id="13" name="Rounded Rectangle 12">
                <a:extLst>
                  <a:ext uri="{FF2B5EF4-FFF2-40B4-BE49-F238E27FC236}">
                    <a16:creationId xmlns:a16="http://schemas.microsoft.com/office/drawing/2014/main" id="{EDA9F6E0-88E2-1C41-B6D3-599EFBCB280C}"/>
                  </a:ext>
                </a:extLst>
              </p:cNvPr>
              <p:cNvSpPr/>
              <p:nvPr/>
            </p:nvSpPr>
            <p:spPr>
              <a:xfrm>
                <a:off x="277039" y="3750293"/>
                <a:ext cx="3039678" cy="850246"/>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TextBox 26">
                <a:extLst>
                  <a:ext uri="{FF2B5EF4-FFF2-40B4-BE49-F238E27FC236}">
                    <a16:creationId xmlns:a16="http://schemas.microsoft.com/office/drawing/2014/main" id="{68E1C100-601D-DE44-88F5-FC2022C15C20}"/>
                  </a:ext>
                </a:extLst>
              </p:cNvPr>
              <p:cNvSpPr txBox="1"/>
              <p:nvPr/>
            </p:nvSpPr>
            <p:spPr>
              <a:xfrm>
                <a:off x="277040" y="3767899"/>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12</a:t>
                </a:r>
                <a:endParaRPr lang="en-CN" b="1" dirty="0">
                  <a:solidFill>
                    <a:srgbClr val="F18D01"/>
                  </a:solidFill>
                  <a:latin typeface="Palatino" pitchFamily="2" charset="77"/>
                  <a:ea typeface="Palatino" pitchFamily="2" charset="77"/>
                </a:endParaRPr>
              </a:p>
            </p:txBody>
          </p:sp>
          <p:sp>
            <p:nvSpPr>
              <p:cNvPr id="61" name="TextBox 60">
                <a:extLst>
                  <a:ext uri="{FF2B5EF4-FFF2-40B4-BE49-F238E27FC236}">
                    <a16:creationId xmlns:a16="http://schemas.microsoft.com/office/drawing/2014/main" id="{EEC0574B-6650-674B-8D89-FF5438C99ECE}"/>
                  </a:ext>
                </a:extLst>
              </p:cNvPr>
              <p:cNvSpPr txBox="1"/>
              <p:nvPr/>
            </p:nvSpPr>
            <p:spPr>
              <a:xfrm>
                <a:off x="296578" y="4073492"/>
                <a:ext cx="3039678" cy="523220"/>
              </a:xfrm>
              <a:prstGeom prst="rect">
                <a:avLst/>
              </a:prstGeom>
              <a:noFill/>
            </p:spPr>
            <p:txBody>
              <a:bodyPr wrap="none" rtlCol="0">
                <a:spAutoFit/>
              </a:bodyPr>
              <a:lstStyle/>
              <a:p>
                <a:r>
                  <a:rPr lang="en-CN" sz="1400" dirty="0">
                    <a:latin typeface="Palatino" pitchFamily="2" charset="77"/>
                    <a:ea typeface="Palatino" pitchFamily="2" charset="77"/>
                  </a:rPr>
                  <a:t>Sequence</a:t>
                </a:r>
                <a:r>
                  <a:rPr lang="en-US" altLang="zh-CN" sz="1400" dirty="0">
                    <a:latin typeface="Palatino" pitchFamily="2" charset="77"/>
                    <a:ea typeface="Palatino" pitchFamily="2" charset="77"/>
                  </a:rPr>
                  <a:t>-to-sequence</a:t>
                </a:r>
              </a:p>
              <a:p>
                <a:r>
                  <a:rPr lang="en-US" sz="1400" dirty="0">
                    <a:latin typeface="Palatino" pitchFamily="2" charset="77"/>
                    <a:ea typeface="Palatino" pitchFamily="2" charset="77"/>
                  </a:rPr>
                  <a:t>Neural</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Recurrent</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Language</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Models</a:t>
                </a:r>
                <a:endParaRPr lang="en-CN" sz="1400" dirty="0">
                  <a:latin typeface="Palatino" pitchFamily="2" charset="77"/>
                  <a:ea typeface="Palatino" pitchFamily="2" charset="77"/>
                </a:endParaRPr>
              </a:p>
            </p:txBody>
          </p:sp>
        </p:grpSp>
        <p:grpSp>
          <p:nvGrpSpPr>
            <p:cNvPr id="64" name="Group 63">
              <a:extLst>
                <a:ext uri="{FF2B5EF4-FFF2-40B4-BE49-F238E27FC236}">
                  <a16:creationId xmlns:a16="http://schemas.microsoft.com/office/drawing/2014/main" id="{1592BDAC-92AE-8D4F-A1DD-E6AEB7083507}"/>
                </a:ext>
              </a:extLst>
            </p:cNvPr>
            <p:cNvGrpSpPr/>
            <p:nvPr/>
          </p:nvGrpSpPr>
          <p:grpSpPr>
            <a:xfrm>
              <a:off x="258946" y="4734278"/>
              <a:ext cx="5174132" cy="818900"/>
              <a:chOff x="277040" y="4814892"/>
              <a:chExt cx="5174132" cy="818900"/>
            </a:xfrm>
          </p:grpSpPr>
          <p:sp>
            <p:nvSpPr>
              <p:cNvPr id="16" name="Rounded Rectangle 15">
                <a:extLst>
                  <a:ext uri="{FF2B5EF4-FFF2-40B4-BE49-F238E27FC236}">
                    <a16:creationId xmlns:a16="http://schemas.microsoft.com/office/drawing/2014/main" id="{020BE059-BFA4-0842-A45F-CFE6D17DB3BA}"/>
                  </a:ext>
                </a:extLst>
              </p:cNvPr>
              <p:cNvSpPr/>
              <p:nvPr/>
            </p:nvSpPr>
            <p:spPr>
              <a:xfrm>
                <a:off x="277043" y="4814892"/>
                <a:ext cx="5130375" cy="8189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23BAB741-39EC-FE44-BFD0-362315252084}"/>
                  </a:ext>
                </a:extLst>
              </p:cNvPr>
              <p:cNvSpPr txBox="1"/>
              <p:nvPr/>
            </p:nvSpPr>
            <p:spPr>
              <a:xfrm>
                <a:off x="277040" y="481489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13</a:t>
                </a:r>
                <a:endParaRPr lang="en-CN" b="1" dirty="0">
                  <a:solidFill>
                    <a:srgbClr val="F18D01"/>
                  </a:solidFill>
                  <a:latin typeface="Palatino" pitchFamily="2" charset="77"/>
                  <a:ea typeface="Palatino" pitchFamily="2" charset="77"/>
                </a:endParaRPr>
              </a:p>
            </p:txBody>
          </p:sp>
          <p:sp>
            <p:nvSpPr>
              <p:cNvPr id="63" name="TextBox 62">
                <a:extLst>
                  <a:ext uri="{FF2B5EF4-FFF2-40B4-BE49-F238E27FC236}">
                    <a16:creationId xmlns:a16="http://schemas.microsoft.com/office/drawing/2014/main" id="{9DBA826C-D79E-8940-94E1-EB36CF6367A2}"/>
                  </a:ext>
                </a:extLst>
              </p:cNvPr>
              <p:cNvSpPr txBox="1"/>
              <p:nvPr/>
            </p:nvSpPr>
            <p:spPr>
              <a:xfrm>
                <a:off x="286297" y="5081751"/>
                <a:ext cx="5164875" cy="523220"/>
              </a:xfrm>
              <a:prstGeom prst="rect">
                <a:avLst/>
              </a:prstGeom>
              <a:noFill/>
            </p:spPr>
            <p:txBody>
              <a:bodyPr wrap="none" rtlCol="0">
                <a:spAutoFit/>
              </a:bodyPr>
              <a:lstStyle/>
              <a:p>
                <a:r>
                  <a:rPr lang="en-CN" sz="1400" dirty="0">
                    <a:latin typeface="Palatino" pitchFamily="2" charset="77"/>
                    <a:ea typeface="Palatino" pitchFamily="2" charset="77"/>
                  </a:rPr>
                  <a:t>Sequence</a:t>
                </a:r>
                <a:r>
                  <a:rPr lang="en-US" altLang="zh-CN" sz="1400" dirty="0">
                    <a:latin typeface="Palatino" pitchFamily="2" charset="77"/>
                    <a:ea typeface="Palatino" pitchFamily="2" charset="77"/>
                  </a:rPr>
                  <a:t>-level</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Pre-training</a:t>
                </a:r>
              </a:p>
              <a:p>
                <a:r>
                  <a:rPr lang="en-US" sz="1400" dirty="0">
                    <a:latin typeface="Palatino" pitchFamily="2" charset="77"/>
                    <a:ea typeface="Palatino" pitchFamily="2" charset="77"/>
                  </a:rPr>
                  <a:t>Pre-trained</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Models</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for</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Text</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Classification</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and</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other</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NLP</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tasks</a:t>
                </a:r>
                <a:endParaRPr lang="en-CN" sz="1400" dirty="0">
                  <a:latin typeface="Palatino" pitchFamily="2" charset="77"/>
                  <a:ea typeface="Palatino" pitchFamily="2" charset="77"/>
                </a:endParaRPr>
              </a:p>
            </p:txBody>
          </p:sp>
        </p:grpSp>
      </p:grpSp>
      <p:grpSp>
        <p:nvGrpSpPr>
          <p:cNvPr id="97" name="Group 96">
            <a:extLst>
              <a:ext uri="{FF2B5EF4-FFF2-40B4-BE49-F238E27FC236}">
                <a16:creationId xmlns:a16="http://schemas.microsoft.com/office/drawing/2014/main" id="{52D75F39-BA31-F645-A64B-A0A197382F51}"/>
              </a:ext>
            </a:extLst>
          </p:cNvPr>
          <p:cNvGrpSpPr/>
          <p:nvPr/>
        </p:nvGrpSpPr>
        <p:grpSpPr>
          <a:xfrm>
            <a:off x="1938024" y="5871748"/>
            <a:ext cx="7336547" cy="767557"/>
            <a:chOff x="179766" y="5958774"/>
            <a:chExt cx="7336547" cy="767557"/>
          </a:xfrm>
        </p:grpSpPr>
        <p:grpSp>
          <p:nvGrpSpPr>
            <p:cNvPr id="58" name="Group 57">
              <a:extLst>
                <a:ext uri="{FF2B5EF4-FFF2-40B4-BE49-F238E27FC236}">
                  <a16:creationId xmlns:a16="http://schemas.microsoft.com/office/drawing/2014/main" id="{BB496801-B418-AD4D-9C28-FB374C1E34BC}"/>
                </a:ext>
              </a:extLst>
            </p:cNvPr>
            <p:cNvGrpSpPr/>
            <p:nvPr/>
          </p:nvGrpSpPr>
          <p:grpSpPr>
            <a:xfrm>
              <a:off x="179766" y="5970819"/>
              <a:ext cx="3843498" cy="755512"/>
              <a:chOff x="271453" y="5941195"/>
              <a:chExt cx="3843498" cy="755512"/>
            </a:xfrm>
          </p:grpSpPr>
          <p:sp>
            <p:nvSpPr>
              <p:cNvPr id="18" name="Rounded Rectangle 17">
                <a:extLst>
                  <a:ext uri="{FF2B5EF4-FFF2-40B4-BE49-F238E27FC236}">
                    <a16:creationId xmlns:a16="http://schemas.microsoft.com/office/drawing/2014/main" id="{A45518DC-C58F-C94C-9D2F-E4EBE58AC6D8}"/>
                  </a:ext>
                </a:extLst>
              </p:cNvPr>
              <p:cNvSpPr/>
              <p:nvPr/>
            </p:nvSpPr>
            <p:spPr>
              <a:xfrm>
                <a:off x="277043" y="5941195"/>
                <a:ext cx="383790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2" name="TextBox 31">
                <a:extLst>
                  <a:ext uri="{FF2B5EF4-FFF2-40B4-BE49-F238E27FC236}">
                    <a16:creationId xmlns:a16="http://schemas.microsoft.com/office/drawing/2014/main" id="{552BA3B7-1DEC-FB42-A1E9-4B393633A34C}"/>
                  </a:ext>
                </a:extLst>
              </p:cNvPr>
              <p:cNvSpPr txBox="1"/>
              <p:nvPr/>
            </p:nvSpPr>
            <p:spPr>
              <a:xfrm>
                <a:off x="271453" y="594646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14</a:t>
                </a:r>
                <a:endParaRPr lang="en-CN" b="1" dirty="0">
                  <a:solidFill>
                    <a:srgbClr val="F18D01"/>
                  </a:solidFill>
                  <a:latin typeface="Palatino" pitchFamily="2" charset="77"/>
                  <a:ea typeface="Palatino" pitchFamily="2" charset="77"/>
                </a:endParaRPr>
              </a:p>
            </p:txBody>
          </p:sp>
          <p:sp>
            <p:nvSpPr>
              <p:cNvPr id="57" name="TextBox 56">
                <a:extLst>
                  <a:ext uri="{FF2B5EF4-FFF2-40B4-BE49-F238E27FC236}">
                    <a16:creationId xmlns:a16="http://schemas.microsoft.com/office/drawing/2014/main" id="{FCF0442F-9D01-704D-9143-9882B61C2891}"/>
                  </a:ext>
                </a:extLst>
              </p:cNvPr>
              <p:cNvSpPr txBox="1"/>
              <p:nvPr/>
            </p:nvSpPr>
            <p:spPr>
              <a:xfrm>
                <a:off x="277040" y="6271497"/>
                <a:ext cx="3837910" cy="338554"/>
              </a:xfrm>
              <a:prstGeom prst="rect">
                <a:avLst/>
              </a:prstGeom>
              <a:noFill/>
            </p:spPr>
            <p:txBody>
              <a:bodyPr wrap="none" rtlCol="0">
                <a:spAutoFit/>
              </a:bodyPr>
              <a:lstStyle/>
              <a:p>
                <a:r>
                  <a:rPr lang="en-CN" sz="1600" dirty="0">
                    <a:latin typeface="Palatino" pitchFamily="2" charset="77"/>
                    <a:ea typeface="Palatino" pitchFamily="2" charset="77"/>
                  </a:rPr>
                  <a:t>Scaling, instruction following and LLMs</a:t>
                </a:r>
              </a:p>
            </p:txBody>
          </p:sp>
        </p:grpSp>
        <p:grpSp>
          <p:nvGrpSpPr>
            <p:cNvPr id="59" name="Group 58">
              <a:extLst>
                <a:ext uri="{FF2B5EF4-FFF2-40B4-BE49-F238E27FC236}">
                  <a16:creationId xmlns:a16="http://schemas.microsoft.com/office/drawing/2014/main" id="{AD6289D4-ACAB-4449-9629-FE16C82E8746}"/>
                </a:ext>
              </a:extLst>
            </p:cNvPr>
            <p:cNvGrpSpPr/>
            <p:nvPr/>
          </p:nvGrpSpPr>
          <p:grpSpPr>
            <a:xfrm>
              <a:off x="4377887" y="5958774"/>
              <a:ext cx="3138426" cy="755512"/>
              <a:chOff x="5916344" y="5941195"/>
              <a:chExt cx="3138426" cy="755512"/>
            </a:xfrm>
          </p:grpSpPr>
          <p:sp>
            <p:nvSpPr>
              <p:cNvPr id="19" name="Rounded Rectangle 18">
                <a:extLst>
                  <a:ext uri="{FF2B5EF4-FFF2-40B4-BE49-F238E27FC236}">
                    <a16:creationId xmlns:a16="http://schemas.microsoft.com/office/drawing/2014/main" id="{7AD10DFF-8A6A-D04B-8BFF-ACE50976F599}"/>
                  </a:ext>
                </a:extLst>
              </p:cNvPr>
              <p:cNvSpPr/>
              <p:nvPr/>
            </p:nvSpPr>
            <p:spPr>
              <a:xfrm>
                <a:off x="5924808" y="5941195"/>
                <a:ext cx="3087385"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3" name="TextBox 32">
                <a:extLst>
                  <a:ext uri="{FF2B5EF4-FFF2-40B4-BE49-F238E27FC236}">
                    <a16:creationId xmlns:a16="http://schemas.microsoft.com/office/drawing/2014/main" id="{412CEFDE-400D-3B48-97E8-8B4921EAF83C}"/>
                  </a:ext>
                </a:extLst>
              </p:cNvPr>
              <p:cNvSpPr txBox="1"/>
              <p:nvPr/>
            </p:nvSpPr>
            <p:spPr>
              <a:xfrm>
                <a:off x="5916344" y="594646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15</a:t>
                </a:r>
                <a:endParaRPr lang="en-CN" b="1" dirty="0">
                  <a:solidFill>
                    <a:srgbClr val="F18D01"/>
                  </a:solidFill>
                  <a:latin typeface="Palatino" pitchFamily="2" charset="77"/>
                  <a:ea typeface="Palatino" pitchFamily="2" charset="77"/>
                </a:endParaRPr>
              </a:p>
            </p:txBody>
          </p:sp>
          <p:sp>
            <p:nvSpPr>
              <p:cNvPr id="56" name="TextBox 55">
                <a:extLst>
                  <a:ext uri="{FF2B5EF4-FFF2-40B4-BE49-F238E27FC236}">
                    <a16:creationId xmlns:a16="http://schemas.microsoft.com/office/drawing/2014/main" id="{DC853DE7-1C5E-2C42-83BB-0F44F0A22302}"/>
                  </a:ext>
                </a:extLst>
              </p:cNvPr>
              <p:cNvSpPr txBox="1"/>
              <p:nvPr/>
            </p:nvSpPr>
            <p:spPr>
              <a:xfrm>
                <a:off x="5967386" y="6288991"/>
                <a:ext cx="3087384" cy="338554"/>
              </a:xfrm>
              <a:prstGeom prst="rect">
                <a:avLst/>
              </a:prstGeom>
              <a:noFill/>
            </p:spPr>
            <p:txBody>
              <a:bodyPr wrap="none" rtlCol="0">
                <a:spAutoFit/>
              </a:bodyPr>
              <a:lstStyle/>
              <a:p>
                <a:r>
                  <a:rPr lang="en-CN" sz="1600" dirty="0">
                    <a:latin typeface="Palatino" pitchFamily="2" charset="77"/>
                    <a:ea typeface="Palatino" pitchFamily="2" charset="77"/>
                  </a:rPr>
                  <a:t>LLMs for NLP, AGI and beyond</a:t>
                </a:r>
              </a:p>
            </p:txBody>
          </p:sp>
        </p:grpSp>
      </p:grpSp>
      <p:cxnSp>
        <p:nvCxnSpPr>
          <p:cNvPr id="99" name="Straight Arrow Connector 98">
            <a:extLst>
              <a:ext uri="{FF2B5EF4-FFF2-40B4-BE49-F238E27FC236}">
                <a16:creationId xmlns:a16="http://schemas.microsoft.com/office/drawing/2014/main" id="{E98E47CC-4608-FC43-82F9-633CFE8EB265}"/>
              </a:ext>
            </a:extLst>
          </p:cNvPr>
          <p:cNvCxnSpPr>
            <a:cxnSpLocks/>
          </p:cNvCxnSpPr>
          <p:nvPr/>
        </p:nvCxnSpPr>
        <p:spPr>
          <a:xfrm>
            <a:off x="5727981" y="971105"/>
            <a:ext cx="0" cy="26883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38EE9ED-26DB-6748-8FB4-B412C3B91E22}"/>
              </a:ext>
            </a:extLst>
          </p:cNvPr>
          <p:cNvCxnSpPr>
            <a:cxnSpLocks/>
          </p:cNvCxnSpPr>
          <p:nvPr/>
        </p:nvCxnSpPr>
        <p:spPr>
          <a:xfrm flipV="1">
            <a:off x="2481031" y="2092887"/>
            <a:ext cx="26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F05742-F95B-4F48-8343-4D5A3E2B5A71}"/>
              </a:ext>
            </a:extLst>
          </p:cNvPr>
          <p:cNvCxnSpPr>
            <a:cxnSpLocks/>
          </p:cNvCxnSpPr>
          <p:nvPr/>
        </p:nvCxnSpPr>
        <p:spPr>
          <a:xfrm flipV="1">
            <a:off x="5161978" y="2087685"/>
            <a:ext cx="255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2C22FEC-2DDB-9740-A3D5-A73FE1B11FFE}"/>
              </a:ext>
            </a:extLst>
          </p:cNvPr>
          <p:cNvCxnSpPr>
            <a:cxnSpLocks/>
          </p:cNvCxnSpPr>
          <p:nvPr/>
        </p:nvCxnSpPr>
        <p:spPr>
          <a:xfrm flipV="1">
            <a:off x="6345952" y="2092819"/>
            <a:ext cx="3420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0420EB5-9994-5E4E-8AE6-75AD785EEF02}"/>
              </a:ext>
            </a:extLst>
          </p:cNvPr>
          <p:cNvCxnSpPr>
            <a:cxnSpLocks/>
          </p:cNvCxnSpPr>
          <p:nvPr/>
        </p:nvCxnSpPr>
        <p:spPr>
          <a:xfrm flipV="1">
            <a:off x="8363369" y="2087684"/>
            <a:ext cx="309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1D6237-4BA1-5D49-9083-10EC590B4C15}"/>
              </a:ext>
            </a:extLst>
          </p:cNvPr>
          <p:cNvCxnSpPr>
            <a:cxnSpLocks/>
          </p:cNvCxnSpPr>
          <p:nvPr/>
        </p:nvCxnSpPr>
        <p:spPr>
          <a:xfrm>
            <a:off x="2214402" y="2854728"/>
            <a:ext cx="2618487"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10C6B00-156E-7C4E-9C42-E18A3A6848ED}"/>
              </a:ext>
            </a:extLst>
          </p:cNvPr>
          <p:cNvCxnSpPr>
            <a:cxnSpLocks/>
          </p:cNvCxnSpPr>
          <p:nvPr/>
        </p:nvCxnSpPr>
        <p:spPr>
          <a:xfrm>
            <a:off x="2214402" y="2592096"/>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52C39A-D79B-5D4B-9C7B-FB5B30C31864}"/>
              </a:ext>
            </a:extLst>
          </p:cNvPr>
          <p:cNvCxnSpPr>
            <a:cxnSpLocks/>
          </p:cNvCxnSpPr>
          <p:nvPr/>
        </p:nvCxnSpPr>
        <p:spPr>
          <a:xfrm>
            <a:off x="4828271" y="2612723"/>
            <a:ext cx="0" cy="246623"/>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FB2727-5022-FD4C-89B5-FC8A0E906EEB}"/>
              </a:ext>
            </a:extLst>
          </p:cNvPr>
          <p:cNvCxnSpPr>
            <a:cxnSpLocks/>
          </p:cNvCxnSpPr>
          <p:nvPr/>
        </p:nvCxnSpPr>
        <p:spPr>
          <a:xfrm>
            <a:off x="2730663" y="2854731"/>
            <a:ext cx="0" cy="523678"/>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CB8209F-36A6-C347-A937-8A8F9B2027B1}"/>
              </a:ext>
            </a:extLst>
          </p:cNvPr>
          <p:cNvCxnSpPr>
            <a:cxnSpLocks/>
          </p:cNvCxnSpPr>
          <p:nvPr/>
        </p:nvCxnSpPr>
        <p:spPr>
          <a:xfrm>
            <a:off x="4485573" y="2854731"/>
            <a:ext cx="0" cy="212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A1AEFC9-A9F3-F040-90BC-E8435CFEB901}"/>
              </a:ext>
            </a:extLst>
          </p:cNvPr>
          <p:cNvSpPr txBox="1"/>
          <p:nvPr/>
        </p:nvSpPr>
        <p:spPr>
          <a:xfrm>
            <a:off x="113924" y="1264147"/>
            <a:ext cx="1547218" cy="338554"/>
          </a:xfrm>
          <a:prstGeom prst="rect">
            <a:avLst/>
          </a:prstGeom>
          <a:noFill/>
        </p:spPr>
        <p:txBody>
          <a:bodyPr wrap="none" rtlCol="0">
            <a:spAutoFit/>
          </a:bodyPr>
          <a:lstStyle/>
          <a:p>
            <a:r>
              <a:rPr lang="en-CN" sz="1600" b="1" dirty="0">
                <a:solidFill>
                  <a:srgbClr val="024990"/>
                </a:solidFill>
                <a:latin typeface="Palatino" pitchFamily="2" charset="77"/>
                <a:ea typeface="Palatino" pitchFamily="2" charset="77"/>
              </a:rPr>
              <a:t>Linear</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sp>
        <p:nvSpPr>
          <p:cNvPr id="124" name="TextBox 123">
            <a:extLst>
              <a:ext uri="{FF2B5EF4-FFF2-40B4-BE49-F238E27FC236}">
                <a16:creationId xmlns:a16="http://schemas.microsoft.com/office/drawing/2014/main" id="{B5AAA48C-CBE5-C14E-A2B7-768DD11ECF69}"/>
              </a:ext>
            </a:extLst>
          </p:cNvPr>
          <p:cNvSpPr txBox="1"/>
          <p:nvPr/>
        </p:nvSpPr>
        <p:spPr>
          <a:xfrm>
            <a:off x="487847" y="3014388"/>
            <a:ext cx="1593706" cy="338554"/>
          </a:xfrm>
          <a:prstGeom prst="rect">
            <a:avLst/>
          </a:prstGeom>
          <a:noFill/>
        </p:spPr>
        <p:txBody>
          <a:bodyPr wrap="none" rtlCol="0">
            <a:spAutoFit/>
          </a:bodyPr>
          <a:lstStyle/>
          <a:p>
            <a:r>
              <a:rPr lang="en-CN" altLang="zh-CN" sz="1600" b="1" dirty="0">
                <a:solidFill>
                  <a:srgbClr val="024990"/>
                </a:solidFill>
                <a:latin typeface="Palatino" pitchFamily="2" charset="77"/>
                <a:ea typeface="Palatino" pitchFamily="2" charset="77"/>
              </a:rPr>
              <a:t>Neural</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cxnSp>
        <p:nvCxnSpPr>
          <p:cNvPr id="125" name="Straight Connector 124">
            <a:extLst>
              <a:ext uri="{FF2B5EF4-FFF2-40B4-BE49-F238E27FC236}">
                <a16:creationId xmlns:a16="http://schemas.microsoft.com/office/drawing/2014/main" id="{9E4C9951-950A-5947-A493-19FB4994E125}"/>
              </a:ext>
            </a:extLst>
          </p:cNvPr>
          <p:cNvCxnSpPr>
            <a:cxnSpLocks/>
          </p:cNvCxnSpPr>
          <p:nvPr/>
        </p:nvCxnSpPr>
        <p:spPr>
          <a:xfrm>
            <a:off x="5672064" y="2869511"/>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8E925D-61CA-764E-B1C5-BE6AB4CABDE4}"/>
              </a:ext>
            </a:extLst>
          </p:cNvPr>
          <p:cNvCxnSpPr>
            <a:cxnSpLocks/>
          </p:cNvCxnSpPr>
          <p:nvPr/>
        </p:nvCxnSpPr>
        <p:spPr>
          <a:xfrm>
            <a:off x="5672064" y="2606879"/>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5E5689D-C931-E143-8A56-DC2F1FE9CDC6}"/>
              </a:ext>
            </a:extLst>
          </p:cNvPr>
          <p:cNvCxnSpPr>
            <a:cxnSpLocks/>
          </p:cNvCxnSpPr>
          <p:nvPr/>
        </p:nvCxnSpPr>
        <p:spPr>
          <a:xfrm>
            <a:off x="7254516" y="2598703"/>
            <a:ext cx="0" cy="272586"/>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81F00B6-5764-D34A-BC71-70405D034165}"/>
              </a:ext>
            </a:extLst>
          </p:cNvPr>
          <p:cNvCxnSpPr>
            <a:cxnSpLocks/>
          </p:cNvCxnSpPr>
          <p:nvPr/>
        </p:nvCxnSpPr>
        <p:spPr>
          <a:xfrm>
            <a:off x="6464654" y="2864441"/>
            <a:ext cx="0" cy="205199"/>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F442CCE-6C3C-6D44-95FD-653230164FE4}"/>
              </a:ext>
            </a:extLst>
          </p:cNvPr>
          <p:cNvCxnSpPr>
            <a:cxnSpLocks/>
          </p:cNvCxnSpPr>
          <p:nvPr/>
        </p:nvCxnSpPr>
        <p:spPr>
          <a:xfrm>
            <a:off x="9903741" y="2606762"/>
            <a:ext cx="0" cy="62806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78E0045-0276-D340-BDA2-660721DEF66B}"/>
              </a:ext>
            </a:extLst>
          </p:cNvPr>
          <p:cNvCxnSpPr>
            <a:cxnSpLocks/>
          </p:cNvCxnSpPr>
          <p:nvPr/>
        </p:nvCxnSpPr>
        <p:spPr>
          <a:xfrm flipH="1">
            <a:off x="3677747" y="3529257"/>
            <a:ext cx="435600"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93358F87-9272-8A43-9EA3-7A726630ECB5}"/>
              </a:ext>
            </a:extLst>
          </p:cNvPr>
          <p:cNvCxnSpPr>
            <a:cxnSpLocks/>
          </p:cNvCxnSpPr>
          <p:nvPr/>
        </p:nvCxnSpPr>
        <p:spPr>
          <a:xfrm>
            <a:off x="7043918" y="3991536"/>
            <a:ext cx="0" cy="1332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C4D562C-5272-3F4D-BF85-F0BDA00980D7}"/>
              </a:ext>
            </a:extLst>
          </p:cNvPr>
          <p:cNvCxnSpPr>
            <a:cxnSpLocks/>
          </p:cNvCxnSpPr>
          <p:nvPr/>
        </p:nvCxnSpPr>
        <p:spPr>
          <a:xfrm flipV="1">
            <a:off x="7660925" y="3575873"/>
            <a:ext cx="478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013E8E2-2DB1-B84F-9E03-7D6F54850297}"/>
              </a:ext>
            </a:extLst>
          </p:cNvPr>
          <p:cNvCxnSpPr>
            <a:cxnSpLocks/>
          </p:cNvCxnSpPr>
          <p:nvPr/>
        </p:nvCxnSpPr>
        <p:spPr>
          <a:xfrm>
            <a:off x="8370276" y="4358772"/>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B084E50-41A1-0D43-BEB8-315FA3FECFC8}"/>
              </a:ext>
            </a:extLst>
          </p:cNvPr>
          <p:cNvCxnSpPr>
            <a:cxnSpLocks/>
          </p:cNvCxnSpPr>
          <p:nvPr/>
        </p:nvCxnSpPr>
        <p:spPr>
          <a:xfrm>
            <a:off x="9954938" y="3991851"/>
            <a:ext cx="0" cy="525335"/>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C55717C0-1D12-D14B-AD3E-74A835A3AEBB}"/>
              </a:ext>
            </a:extLst>
          </p:cNvPr>
          <p:cNvCxnSpPr>
            <a:cxnSpLocks/>
          </p:cNvCxnSpPr>
          <p:nvPr/>
        </p:nvCxnSpPr>
        <p:spPr>
          <a:xfrm flipH="1">
            <a:off x="3612569" y="4219296"/>
            <a:ext cx="2520074"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8335AD5-EF65-0F44-A891-EBA8F49F1EEB}"/>
              </a:ext>
            </a:extLst>
          </p:cNvPr>
          <p:cNvCxnSpPr>
            <a:cxnSpLocks/>
          </p:cNvCxnSpPr>
          <p:nvPr/>
        </p:nvCxnSpPr>
        <p:spPr>
          <a:xfrm>
            <a:off x="2081553" y="4243140"/>
            <a:ext cx="0" cy="176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6AD3D879-745E-9F4E-801E-BAE6C6680365}"/>
              </a:ext>
            </a:extLst>
          </p:cNvPr>
          <p:cNvSpPr txBox="1"/>
          <p:nvPr/>
        </p:nvSpPr>
        <p:spPr>
          <a:xfrm>
            <a:off x="1818087" y="5523306"/>
            <a:ext cx="2428870" cy="338554"/>
          </a:xfrm>
          <a:prstGeom prst="rect">
            <a:avLst/>
          </a:prstGeom>
          <a:noFill/>
        </p:spPr>
        <p:txBody>
          <a:bodyPr wrap="none" rtlCol="0">
            <a:spAutoFit/>
          </a:bodyPr>
          <a:lstStyle/>
          <a:p>
            <a:r>
              <a:rPr lang="en-CN" altLang="zh-CN" sz="1600" b="1" dirty="0">
                <a:solidFill>
                  <a:srgbClr val="024990"/>
                </a:solidFill>
                <a:latin typeface="Palatino" pitchFamily="2" charset="77"/>
                <a:ea typeface="Palatino" pitchFamily="2" charset="77"/>
              </a:rPr>
              <a:t>Large</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Language</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cxnSp>
        <p:nvCxnSpPr>
          <p:cNvPr id="150" name="Straight Arrow Connector 149">
            <a:extLst>
              <a:ext uri="{FF2B5EF4-FFF2-40B4-BE49-F238E27FC236}">
                <a16:creationId xmlns:a16="http://schemas.microsoft.com/office/drawing/2014/main" id="{0E367A23-5E46-9944-8C06-BF81FC986C4F}"/>
              </a:ext>
            </a:extLst>
          </p:cNvPr>
          <p:cNvCxnSpPr>
            <a:cxnSpLocks/>
          </p:cNvCxnSpPr>
          <p:nvPr/>
        </p:nvCxnSpPr>
        <p:spPr>
          <a:xfrm>
            <a:off x="4985245" y="5242384"/>
            <a:ext cx="0" cy="6336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DDD6ED0-195A-A141-AE49-C5D4B0BE22F6}"/>
              </a:ext>
            </a:extLst>
          </p:cNvPr>
          <p:cNvCxnSpPr>
            <a:cxnSpLocks/>
          </p:cNvCxnSpPr>
          <p:nvPr/>
        </p:nvCxnSpPr>
        <p:spPr>
          <a:xfrm flipV="1">
            <a:off x="5784696" y="6235088"/>
            <a:ext cx="35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00" name="Rounded Rectangle 99">
            <a:extLst>
              <a:ext uri="{FF2B5EF4-FFF2-40B4-BE49-F238E27FC236}">
                <a16:creationId xmlns:a16="http://schemas.microsoft.com/office/drawing/2014/main" id="{1AAEFD4A-B458-2D4A-A1D6-70BAAB2F6296}"/>
              </a:ext>
            </a:extLst>
          </p:cNvPr>
          <p:cNvSpPr/>
          <p:nvPr/>
        </p:nvSpPr>
        <p:spPr>
          <a:xfrm>
            <a:off x="1818088" y="5523306"/>
            <a:ext cx="7518418" cy="1269316"/>
          </a:xfrm>
          <a:prstGeom prst="roundRect">
            <a:avLst>
              <a:gd name="adj" fmla="val 760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5" name="Slide Number Placeholder 1">
            <a:extLst>
              <a:ext uri="{FF2B5EF4-FFF2-40B4-BE49-F238E27FC236}">
                <a16:creationId xmlns:a16="http://schemas.microsoft.com/office/drawing/2014/main" id="{986871B0-2A14-E44E-8A29-6FB98F11E21A}"/>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a:t>
            </a:fld>
            <a:endParaRPr lang="zh-CN" altLang="en-US" dirty="0"/>
          </a:p>
        </p:txBody>
      </p:sp>
    </p:spTree>
    <p:extLst>
      <p:ext uri="{BB962C8B-B14F-4D97-AF65-F5344CB8AC3E}">
        <p14:creationId xmlns:p14="http://schemas.microsoft.com/office/powerpoint/2010/main" val="866786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Evaluation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3B3CAD-C3AF-8B46-9C6B-5ED6E1CA7E5D}"/>
                  </a:ext>
                </a:extLst>
              </p:cNvPr>
              <p:cNvSpPr txBox="1"/>
              <p:nvPr/>
            </p:nvSpPr>
            <p:spPr>
              <a:xfrm>
                <a:off x="1314448" y="869708"/>
                <a:ext cx="8910206" cy="287277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Metric</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Accuracy (classification task)</a:t>
                </a:r>
              </a:p>
              <a:p>
                <a:pPr lvl="1">
                  <a:lnSpc>
                    <a:spcPct val="150000"/>
                  </a:lnSpc>
                  <a:buSzPct val="100000"/>
                </a:pPr>
                <a:r>
                  <a:rPr lang="en-US" altLang="zh-CN" sz="2800" dirty="0">
                    <a:latin typeface="Palatino" pitchFamily="2" charset="77"/>
                    <a:ea typeface="Palatino" pitchFamily="2" charset="77"/>
                    <a:cs typeface="Calibri Light" panose="020F0302020204030204" pitchFamily="34" charset="0"/>
                  </a:rPr>
                  <a:t>					</a:t>
                </a:r>
              </a:p>
              <a:p>
                <a:pPr lvl="1">
                  <a:lnSpc>
                    <a:spcPct val="150000"/>
                  </a:lnSpc>
                  <a:buSzPct val="100000"/>
                </a:pPr>
                <a:r>
                  <a:rPr lang="en-US" altLang="zh-CN" sz="2800" dirty="0">
                    <a:latin typeface="Palatino" pitchFamily="2" charset="77"/>
                    <a:ea typeface="Palatino" pitchFamily="2" charset="77"/>
                    <a:cs typeface="Calibri Light" panose="020F0302020204030204" pitchFamily="34" charset="0"/>
                  </a:rPr>
                  <a:t>							acc = </a:t>
                </a:r>
                <a14:m>
                  <m:oMath xmlns:m="http://schemas.openxmlformats.org/officeDocument/2006/math">
                    <m:f>
                      <m:fPr>
                        <m:ctrlPr>
                          <a:rPr lang="en-US" altLang="zh-CN" sz="2800" i="1" smtClean="0">
                            <a:latin typeface="Cambria Math" panose="02040503050406030204" pitchFamily="18" charset="0"/>
                            <a:ea typeface="Palatino" pitchFamily="2" charset="77"/>
                            <a:cs typeface="Calibri Light" panose="020F0302020204030204" pitchFamily="34" charset="0"/>
                          </a:rPr>
                        </m:ctrlPr>
                      </m:fPr>
                      <m:num>
                        <m:r>
                          <a:rPr lang="en-US" altLang="zh-CN" sz="2800" b="0" i="1" smtClean="0">
                            <a:latin typeface="Cambria Math" panose="02040503050406030204" pitchFamily="18" charset="0"/>
                            <a:ea typeface="Palatino" pitchFamily="2" charset="77"/>
                            <a:cs typeface="Calibri Light" panose="020F0302020204030204" pitchFamily="34" charset="0"/>
                          </a:rPr>
                          <m:t>900</m:t>
                        </m:r>
                      </m:num>
                      <m:den>
                        <m:r>
                          <a:rPr lang="en-US" altLang="zh-CN" sz="2800" b="0" i="1" smtClean="0">
                            <a:latin typeface="Cambria Math" panose="02040503050406030204" pitchFamily="18" charset="0"/>
                            <a:ea typeface="Palatino" pitchFamily="2" charset="77"/>
                            <a:cs typeface="Calibri Light" panose="020F0302020204030204" pitchFamily="34" charset="0"/>
                          </a:rPr>
                          <m:t>1000</m:t>
                        </m:r>
                      </m:den>
                    </m:f>
                  </m:oMath>
                </a14:m>
                <a:r>
                  <a:rPr lang="en-US" altLang="zh-CN" sz="2800" dirty="0">
                    <a:latin typeface="Palatino" pitchFamily="2" charset="77"/>
                    <a:ea typeface="Palatino" pitchFamily="2" charset="77"/>
                    <a:cs typeface="Calibri Light" panose="020F0302020204030204" pitchFamily="34" charset="0"/>
                  </a:rPr>
                  <a:t> = 90%</a:t>
                </a:r>
              </a:p>
            </p:txBody>
          </p:sp>
        </mc:Choice>
        <mc:Fallback xmlns="">
          <p:sp>
            <p:nvSpPr>
              <p:cNvPr id="5" name="TextBox 4">
                <a:extLst>
                  <a:ext uri="{FF2B5EF4-FFF2-40B4-BE49-F238E27FC236}">
                    <a16:creationId xmlns:a16="http://schemas.microsoft.com/office/drawing/2014/main" id="{103B3CAD-C3AF-8B46-9C6B-5ED6E1CA7E5D}"/>
                  </a:ext>
                </a:extLst>
              </p:cNvPr>
              <p:cNvSpPr txBox="1">
                <a:spLocks noRot="1" noChangeAspect="1" noMove="1" noResize="1" noEditPoints="1" noAdjustHandles="1" noChangeArrowheads="1" noChangeShapeType="1" noTextEdit="1"/>
              </p:cNvSpPr>
              <p:nvPr/>
            </p:nvSpPr>
            <p:spPr>
              <a:xfrm>
                <a:off x="1314448" y="869708"/>
                <a:ext cx="8910206" cy="2872774"/>
              </a:xfrm>
              <a:prstGeom prst="rect">
                <a:avLst/>
              </a:prstGeom>
              <a:blipFill>
                <a:blip r:embed="rId4"/>
                <a:stretch>
                  <a:fillRect l="-1140" b="-2643"/>
                </a:stretch>
              </a:blipFill>
            </p:spPr>
            <p:txBody>
              <a:bodyPr/>
              <a:lstStyle/>
              <a:p>
                <a:r>
                  <a:rPr lang="en-CN">
                    <a:noFill/>
                  </a:rPr>
                  <a:t> </a:t>
                </a:r>
              </a:p>
            </p:txBody>
          </p:sp>
        </mc:Fallback>
      </mc:AlternateContent>
      <p:sp>
        <p:nvSpPr>
          <p:cNvPr id="7" name="TextBox 6">
            <a:extLst>
              <a:ext uri="{FF2B5EF4-FFF2-40B4-BE49-F238E27FC236}">
                <a16:creationId xmlns:a16="http://schemas.microsoft.com/office/drawing/2014/main" id="{185F90E4-CA18-5846-BCA5-1D7DD1AAF111}"/>
              </a:ext>
            </a:extLst>
          </p:cNvPr>
          <p:cNvSpPr txBox="1"/>
          <p:nvPr/>
        </p:nvSpPr>
        <p:spPr>
          <a:xfrm>
            <a:off x="4358987" y="2427627"/>
            <a:ext cx="3672837" cy="461665"/>
          </a:xfrm>
          <a:prstGeom prst="rect">
            <a:avLst/>
          </a:prstGeom>
          <a:noFill/>
          <a:ln>
            <a:solidFill>
              <a:schemeClr val="tx1"/>
            </a:solidFill>
          </a:ln>
        </p:spPr>
        <p:txBody>
          <a:bodyPr wrap="square">
            <a:spAutoFit/>
          </a:bodyPr>
          <a:lstStyle/>
          <a:p>
            <a:pPr algn="ctr"/>
            <a:r>
              <a:rPr lang="en-US" altLang="zh-CN" sz="2400" dirty="0">
                <a:latin typeface="Palatino" pitchFamily="2" charset="77"/>
                <a:ea typeface="Palatino" pitchFamily="2" charset="77"/>
                <a:cs typeface="Calibri Light" panose="020F0302020204030204" pitchFamily="34" charset="0"/>
              </a:rPr>
              <a:t>1000 samples, 900 correct</a:t>
            </a:r>
            <a:endParaRPr lang="en-CN" sz="2400" dirty="0"/>
          </a:p>
        </p:txBody>
      </p:sp>
    </p:spTree>
    <p:extLst>
      <p:ext uri="{BB962C8B-B14F-4D97-AF65-F5344CB8AC3E}">
        <p14:creationId xmlns:p14="http://schemas.microsoft.com/office/powerpoint/2010/main" val="300513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Evaluation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CC6D81A3-9412-F44C-ABA1-4EB178A355CA}"/>
              </a:ext>
            </a:extLst>
          </p:cNvPr>
          <p:cNvSpPr txBox="1"/>
          <p:nvPr/>
        </p:nvSpPr>
        <p:spPr>
          <a:xfrm>
            <a:off x="1314447" y="869708"/>
            <a:ext cx="10396107" cy="2623795"/>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Metric</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Accuracy</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Precision, recall and F-measure (classification task)</a:t>
            </a:r>
          </a:p>
          <a:p>
            <a:pPr marL="914400" lvl="1" indent="-457200">
              <a:lnSpc>
                <a:spcPct val="150000"/>
              </a:lnSpc>
              <a:buSzPct val="100000"/>
              <a:buFontTx/>
              <a:buChar char="-"/>
            </a:pPr>
            <a:endParaRPr lang="en-US" altLang="zh-CN" sz="2800" dirty="0">
              <a:latin typeface="Palatino" pitchFamily="2" charset="77"/>
              <a:ea typeface="Palatino" pitchFamily="2" charset="77"/>
              <a:cs typeface="Calibri Light" panose="020F0302020204030204" pitchFamily="34" charset="0"/>
            </a:endParaRPr>
          </a:p>
        </p:txBody>
      </p:sp>
      <p:sp>
        <p:nvSpPr>
          <p:cNvPr id="4" name="TextBox 3">
            <a:extLst>
              <a:ext uri="{FF2B5EF4-FFF2-40B4-BE49-F238E27FC236}">
                <a16:creationId xmlns:a16="http://schemas.microsoft.com/office/drawing/2014/main" id="{F1AEFF98-615F-2747-BF5D-0B299119262C}"/>
              </a:ext>
            </a:extLst>
          </p:cNvPr>
          <p:cNvSpPr txBox="1"/>
          <p:nvPr/>
        </p:nvSpPr>
        <p:spPr>
          <a:xfrm>
            <a:off x="782201" y="3162882"/>
            <a:ext cx="7209026" cy="1200329"/>
          </a:xfrm>
          <a:prstGeom prst="rect">
            <a:avLst/>
          </a:prstGeom>
          <a:solidFill>
            <a:schemeClr val="bg1"/>
          </a:solidFill>
          <a:ln>
            <a:solidFill>
              <a:schemeClr val="tx1"/>
            </a:solidFill>
          </a:ln>
        </p:spPr>
        <p:txBody>
          <a:bodyPr wrap="none" rtlCol="0">
            <a:spAutoFit/>
          </a:bodyPr>
          <a:lstStyle/>
          <a:p>
            <a:pPr algn="ctr"/>
            <a:r>
              <a:rPr lang="en-US" sz="2400" dirty="0">
                <a:latin typeface="Palatino" pitchFamily="2" charset="77"/>
                <a:ea typeface="Palatino" pitchFamily="2" charset="77"/>
              </a:rPr>
              <a:t>S</a:t>
            </a:r>
            <a:r>
              <a:rPr lang="en-CN" sz="2400" dirty="0">
                <a:latin typeface="Palatino" pitchFamily="2" charset="77"/>
                <a:ea typeface="Palatino" pitchFamily="2" charset="77"/>
              </a:rPr>
              <a:t>entiment classification (positive, negative, neutral)</a:t>
            </a:r>
          </a:p>
          <a:p>
            <a:pPr algn="ctr"/>
            <a:r>
              <a:rPr lang="en-CN" sz="2400" dirty="0">
                <a:latin typeface="Palatino" pitchFamily="2" charset="77"/>
                <a:ea typeface="Palatino" pitchFamily="2" charset="77"/>
              </a:rPr>
              <a:t>1000 samples, 500 positive</a:t>
            </a:r>
          </a:p>
          <a:p>
            <a:pPr algn="ctr"/>
            <a:r>
              <a:rPr lang="en-US" sz="2400" dirty="0">
                <a:latin typeface="Palatino" pitchFamily="2" charset="77"/>
                <a:ea typeface="Palatino" pitchFamily="2" charset="77"/>
              </a:rPr>
              <a:t>m</a:t>
            </a:r>
            <a:r>
              <a:rPr lang="en-CN" sz="2400" dirty="0">
                <a:latin typeface="Palatino" pitchFamily="2" charset="77"/>
                <a:ea typeface="Palatino" pitchFamily="2" charset="77"/>
              </a:rPr>
              <a:t>odel outputs 600 positive, 440 correct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3DDB60-8B1C-E241-BEF3-5B9E7DBC12AF}"/>
                  </a:ext>
                </a:extLst>
              </p:cNvPr>
              <p:cNvSpPr txBox="1"/>
              <p:nvPr/>
            </p:nvSpPr>
            <p:spPr>
              <a:xfrm>
                <a:off x="3035878" y="4743896"/>
                <a:ext cx="6120244" cy="1551194"/>
              </a:xfrm>
              <a:prstGeom prst="rect">
                <a:avLst/>
              </a:prstGeom>
              <a:noFill/>
            </p:spPr>
            <p:txBody>
              <a:bodyPr wrap="square">
                <a:spAutoFit/>
              </a:bodyPr>
              <a:lstStyle/>
              <a:p>
                <a:pPr algn="ctr"/>
                <a14:m>
                  <m:oMath xmlns:m="http://schemas.openxmlformats.org/officeDocument/2006/math">
                    <m:r>
                      <m:rPr>
                        <m:sty m:val="p"/>
                      </m:rPr>
                      <a:rPr lang="en-US" altLang="zh-CN" sz="2400" b="0" i="0" smtClean="0">
                        <a:latin typeface="Cambria Math" panose="02040503050406030204" pitchFamily="18" charset="0"/>
                        <a:ea typeface="Palatino" pitchFamily="2" charset="77"/>
                        <a:cs typeface="Calibri Light" panose="020F0302020204030204" pitchFamily="34" charset="0"/>
                      </a:rPr>
                      <m:t>prec</m:t>
                    </m:r>
                    <m:r>
                      <a:rPr lang="en-US" altLang="zh-CN" sz="2400" b="0" i="0" smtClean="0">
                        <a:latin typeface="Cambria Math" panose="02040503050406030204" pitchFamily="18" charset="0"/>
                        <a:ea typeface="Palatino" pitchFamily="2" charset="77"/>
                        <a:cs typeface="Calibri Light" panose="020F0302020204030204" pitchFamily="34" charset="0"/>
                      </a:rPr>
                      <m:t>=</m:t>
                    </m:r>
                    <m:f>
                      <m:fPr>
                        <m:ctrlPr>
                          <a:rPr lang="en-US" altLang="zh-CN" sz="2400" i="1" smtClean="0">
                            <a:latin typeface="Cambria Math" panose="02040503050406030204" pitchFamily="18" charset="0"/>
                            <a:ea typeface="Palatino" pitchFamily="2" charset="77"/>
                            <a:cs typeface="Calibri Light" panose="020F0302020204030204" pitchFamily="34" charset="0"/>
                          </a:rPr>
                        </m:ctrlPr>
                      </m:fPr>
                      <m:num>
                        <m:r>
                          <a:rPr lang="en-US" altLang="zh-CN" sz="2400" b="0" i="1" smtClean="0">
                            <a:latin typeface="Cambria Math" panose="02040503050406030204" pitchFamily="18" charset="0"/>
                            <a:ea typeface="Palatino" pitchFamily="2" charset="77"/>
                            <a:cs typeface="Calibri Light" panose="020F0302020204030204" pitchFamily="34" charset="0"/>
                          </a:rPr>
                          <m:t>440</m:t>
                        </m:r>
                      </m:num>
                      <m:den>
                        <m:r>
                          <a:rPr lang="en-US" altLang="zh-CN" sz="2400" b="0" i="1" smtClean="0">
                            <a:latin typeface="Cambria Math" panose="02040503050406030204" pitchFamily="18" charset="0"/>
                            <a:ea typeface="Palatino" pitchFamily="2" charset="77"/>
                            <a:cs typeface="Calibri Light" panose="020F0302020204030204" pitchFamily="34" charset="0"/>
                          </a:rPr>
                          <m:t>600</m:t>
                        </m:r>
                      </m:den>
                    </m:f>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≈73.33%</m:t>
                    </m:r>
                  </m:oMath>
                </a14:m>
                <a:r>
                  <a:rPr lang="en-CN" sz="2400" dirty="0"/>
                  <a:t>      </a:t>
                </a:r>
                <a14:m>
                  <m:oMath xmlns:m="http://schemas.openxmlformats.org/officeDocument/2006/math">
                    <m:r>
                      <m:rPr>
                        <m:sty m:val="p"/>
                      </m:rPr>
                      <a:rPr lang="en-US" altLang="zh-CN" sz="2400" b="0" i="0" smtClean="0">
                        <a:latin typeface="Cambria Math" panose="02040503050406030204" pitchFamily="18" charset="0"/>
                        <a:ea typeface="Palatino" pitchFamily="2" charset="77"/>
                        <a:cs typeface="Calibri Light" panose="020F0302020204030204" pitchFamily="34" charset="0"/>
                      </a:rPr>
                      <m:t>rec</m:t>
                    </m:r>
                    <m:r>
                      <a:rPr lang="en-US" altLang="zh-CN" sz="2400" b="0" i="0" smtClean="0">
                        <a:latin typeface="Cambria Math" panose="02040503050406030204" pitchFamily="18" charset="0"/>
                        <a:ea typeface="Palatino" pitchFamily="2" charset="77"/>
                        <a:cs typeface="Calibri Light" panose="020F0302020204030204" pitchFamily="34" charset="0"/>
                      </a:rPr>
                      <m:t>=</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r>
                          <a:rPr lang="en-US" altLang="zh-CN" sz="2400" i="1">
                            <a:latin typeface="Cambria Math" panose="02040503050406030204" pitchFamily="18" charset="0"/>
                            <a:ea typeface="Palatino" pitchFamily="2" charset="77"/>
                            <a:cs typeface="Calibri Light" panose="020F0302020204030204" pitchFamily="34" charset="0"/>
                          </a:rPr>
                          <m:t>440</m:t>
                        </m:r>
                      </m:num>
                      <m:den>
                        <m:r>
                          <a:rPr lang="en-US" altLang="zh-CN" sz="2400" b="0" i="1" smtClean="0">
                            <a:latin typeface="Cambria Math" panose="02040503050406030204" pitchFamily="18" charset="0"/>
                            <a:ea typeface="Palatino" pitchFamily="2" charset="77"/>
                            <a:cs typeface="Calibri Light" panose="020F0302020204030204" pitchFamily="34" charset="0"/>
                          </a:rPr>
                          <m:t>5</m:t>
                        </m:r>
                        <m:r>
                          <a:rPr lang="en-US" altLang="zh-CN" sz="2400" i="1">
                            <a:latin typeface="Cambria Math" panose="02040503050406030204" pitchFamily="18" charset="0"/>
                            <a:ea typeface="Palatino" pitchFamily="2" charset="77"/>
                            <a:cs typeface="Calibri Light" panose="020F0302020204030204" pitchFamily="34" charset="0"/>
                          </a:rPr>
                          <m:t>00</m:t>
                        </m:r>
                      </m:den>
                    </m:f>
                    <m:r>
                      <a:rPr lang="en-US" altLang="zh-CN" sz="2400" b="0" i="1" smtClean="0">
                        <a:latin typeface="Cambria Math" panose="02040503050406030204" pitchFamily="18" charset="0"/>
                        <a:ea typeface="Palatino" pitchFamily="2" charset="77"/>
                        <a:cs typeface="Calibri Light" panose="020F0302020204030204" pitchFamily="34" charset="0"/>
                      </a:rPr>
                      <m:t>=88</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oMath>
                </a14:m>
                <a:endParaRPr lang="en-US" altLang="zh-CN" sz="2400" dirty="0">
                  <a:latin typeface="Palatino" pitchFamily="2" charset="77"/>
                  <a:ea typeface="Cambria Math" panose="02040503050406030204" pitchFamily="18" charset="0"/>
                  <a:cs typeface="Calibri Light" panose="020F0302020204030204" pitchFamily="34" charset="0"/>
                </a:endParaRPr>
              </a:p>
              <a:p>
                <a:pPr algn="ctr"/>
                <a:endParaRPr lang="en-CN" sz="2400" dirty="0"/>
              </a:p>
              <a:p>
                <a:pPr algn="ctr"/>
                <a:r>
                  <a:rPr lang="en-US" altLang="zh-CN" sz="2400" dirty="0">
                    <a:latin typeface="Palatino" pitchFamily="2" charset="77"/>
                    <a:ea typeface="Palatino" pitchFamily="2" charset="77"/>
                    <a:cs typeface="Calibri Light" panose="020F0302020204030204" pitchFamily="34" charset="0"/>
                  </a:rPr>
                  <a:t>F1 score = </a:t>
                </a:r>
                <a14:m>
                  <m:oMath xmlns:m="http://schemas.openxmlformats.org/officeDocument/2006/math">
                    <m:f>
                      <m:fPr>
                        <m:ctrlPr>
                          <a:rPr lang="en-US" altLang="zh-CN" sz="2400" i="1" smtClean="0">
                            <a:latin typeface="Cambria Math" panose="02040503050406030204" pitchFamily="18" charset="0"/>
                            <a:ea typeface="Palatino" pitchFamily="2" charset="77"/>
                            <a:cs typeface="Calibri Light" panose="020F0302020204030204" pitchFamily="34" charset="0"/>
                          </a:rPr>
                        </m:ctrlPr>
                      </m:fPr>
                      <m:num>
                        <m:r>
                          <a:rPr lang="en-US" altLang="zh-CN" sz="2400" b="0" i="1" smtClean="0">
                            <a:latin typeface="Cambria Math" panose="02040503050406030204" pitchFamily="18" charset="0"/>
                            <a:ea typeface="Palatino" pitchFamily="2" charset="77"/>
                            <a:cs typeface="Calibri Light" panose="020F0302020204030204" pitchFamily="34" charset="0"/>
                          </a:rPr>
                          <m:t>2</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𝑝𝑟𝑒𝑐</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𝑟𝑒𝑐</m:t>
                        </m:r>
                      </m:num>
                      <m:den>
                        <m:r>
                          <a:rPr lang="en-US" altLang="zh-CN" sz="2400" b="0" i="1" smtClean="0">
                            <a:latin typeface="Cambria Math" panose="02040503050406030204" pitchFamily="18" charset="0"/>
                            <a:ea typeface="Palatino" pitchFamily="2" charset="77"/>
                            <a:cs typeface="Calibri Light" panose="020F0302020204030204" pitchFamily="34" charset="0"/>
                          </a:rPr>
                          <m:t>𝑝𝑟𝑒𝑐</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𝑟𝑒𝑐</m:t>
                        </m:r>
                      </m:den>
                    </m:f>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≈80.01%</m:t>
                    </m:r>
                  </m:oMath>
                </a14:m>
                <a:endParaRPr lang="en-CN" sz="2400" dirty="0"/>
              </a:p>
            </p:txBody>
          </p:sp>
        </mc:Choice>
        <mc:Fallback xmlns="">
          <p:sp>
            <p:nvSpPr>
              <p:cNvPr id="8" name="TextBox 7">
                <a:extLst>
                  <a:ext uri="{FF2B5EF4-FFF2-40B4-BE49-F238E27FC236}">
                    <a16:creationId xmlns:a16="http://schemas.microsoft.com/office/drawing/2014/main" id="{DC3DDB60-8B1C-E241-BEF3-5B9E7DBC12AF}"/>
                  </a:ext>
                </a:extLst>
              </p:cNvPr>
              <p:cNvSpPr txBox="1">
                <a:spLocks noRot="1" noChangeAspect="1" noMove="1" noResize="1" noEditPoints="1" noAdjustHandles="1" noChangeArrowheads="1" noChangeShapeType="1" noTextEdit="1"/>
              </p:cNvSpPr>
              <p:nvPr/>
            </p:nvSpPr>
            <p:spPr>
              <a:xfrm>
                <a:off x="3035878" y="4743896"/>
                <a:ext cx="6120244" cy="1551194"/>
              </a:xfrm>
              <a:prstGeom prst="rect">
                <a:avLst/>
              </a:prstGeom>
              <a:blipFill>
                <a:blip r:embed="rId4"/>
                <a:stretch>
                  <a:fillRect b="-813"/>
                </a:stretch>
              </a:blipFill>
            </p:spPr>
            <p:txBody>
              <a:bodyPr/>
              <a:lstStyle/>
              <a:p>
                <a:r>
                  <a:rPr lang="en-CN">
                    <a:noFill/>
                  </a:rPr>
                  <a:t> </a:t>
                </a:r>
              </a:p>
            </p:txBody>
          </p:sp>
        </mc:Fallback>
      </mc:AlternateContent>
      <p:sp>
        <p:nvSpPr>
          <p:cNvPr id="7" name="Oval 6">
            <a:extLst>
              <a:ext uri="{FF2B5EF4-FFF2-40B4-BE49-F238E27FC236}">
                <a16:creationId xmlns:a16="http://schemas.microsoft.com/office/drawing/2014/main" id="{B5FEB33A-B76E-374C-AF2E-EEC598798D87}"/>
              </a:ext>
            </a:extLst>
          </p:cNvPr>
          <p:cNvSpPr/>
          <p:nvPr/>
        </p:nvSpPr>
        <p:spPr>
          <a:xfrm>
            <a:off x="8523473" y="3479145"/>
            <a:ext cx="1651000" cy="975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TextBox 10">
            <a:extLst>
              <a:ext uri="{FF2B5EF4-FFF2-40B4-BE49-F238E27FC236}">
                <a16:creationId xmlns:a16="http://schemas.microsoft.com/office/drawing/2014/main" id="{55D56212-EC38-4845-A521-091D324982A7}"/>
              </a:ext>
            </a:extLst>
          </p:cNvPr>
          <p:cNvSpPr txBox="1"/>
          <p:nvPr/>
        </p:nvSpPr>
        <p:spPr>
          <a:xfrm>
            <a:off x="8912688" y="2937397"/>
            <a:ext cx="780983" cy="461665"/>
          </a:xfrm>
          <a:prstGeom prst="rect">
            <a:avLst/>
          </a:prstGeom>
          <a:noFill/>
        </p:spPr>
        <p:txBody>
          <a:bodyPr wrap="none" rtlCol="0">
            <a:spAutoFit/>
          </a:bodyPr>
          <a:lstStyle/>
          <a:p>
            <a:r>
              <a:rPr lang="en-CN" sz="2400" dirty="0">
                <a:latin typeface="Palatino" pitchFamily="2" charset="77"/>
                <a:ea typeface="Palatino" pitchFamily="2" charset="77"/>
              </a:rPr>
              <a:t>data</a:t>
            </a:r>
          </a:p>
        </p:txBody>
      </p:sp>
      <p:sp>
        <p:nvSpPr>
          <p:cNvPr id="12" name="Oval 11">
            <a:extLst>
              <a:ext uri="{FF2B5EF4-FFF2-40B4-BE49-F238E27FC236}">
                <a16:creationId xmlns:a16="http://schemas.microsoft.com/office/drawing/2014/main" id="{7EA6FF90-BD3D-0E42-8453-60DABAEB20F7}"/>
              </a:ext>
            </a:extLst>
          </p:cNvPr>
          <p:cNvSpPr/>
          <p:nvPr/>
        </p:nvSpPr>
        <p:spPr>
          <a:xfrm>
            <a:off x="9110849" y="3493503"/>
            <a:ext cx="2127247" cy="975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TextBox 12">
            <a:extLst>
              <a:ext uri="{FF2B5EF4-FFF2-40B4-BE49-F238E27FC236}">
                <a16:creationId xmlns:a16="http://schemas.microsoft.com/office/drawing/2014/main" id="{55727E7A-B6D9-6A49-BB7D-B27AE0173181}"/>
              </a:ext>
            </a:extLst>
          </p:cNvPr>
          <p:cNvSpPr txBox="1"/>
          <p:nvPr/>
        </p:nvSpPr>
        <p:spPr>
          <a:xfrm>
            <a:off x="9873138" y="2945846"/>
            <a:ext cx="1050288" cy="461665"/>
          </a:xfrm>
          <a:prstGeom prst="rect">
            <a:avLst/>
          </a:prstGeom>
          <a:noFill/>
        </p:spPr>
        <p:txBody>
          <a:bodyPr wrap="none" rtlCol="0">
            <a:spAutoFit/>
          </a:bodyPr>
          <a:lstStyle/>
          <a:p>
            <a:r>
              <a:rPr lang="en-CN" sz="2400" dirty="0">
                <a:latin typeface="Palatino" pitchFamily="2" charset="77"/>
                <a:ea typeface="Palatino" pitchFamily="2" charset="77"/>
              </a:rPr>
              <a:t>model</a:t>
            </a:r>
          </a:p>
        </p:txBody>
      </p:sp>
      <p:sp>
        <p:nvSpPr>
          <p:cNvPr id="14" name="TextBox 13">
            <a:extLst>
              <a:ext uri="{FF2B5EF4-FFF2-40B4-BE49-F238E27FC236}">
                <a16:creationId xmlns:a16="http://schemas.microsoft.com/office/drawing/2014/main" id="{92050C12-2D82-1445-9FCF-34819129EBA6}"/>
              </a:ext>
            </a:extLst>
          </p:cNvPr>
          <p:cNvSpPr txBox="1"/>
          <p:nvPr/>
        </p:nvSpPr>
        <p:spPr>
          <a:xfrm>
            <a:off x="8638391" y="3724959"/>
            <a:ext cx="492443" cy="461665"/>
          </a:xfrm>
          <a:prstGeom prst="rect">
            <a:avLst/>
          </a:prstGeom>
          <a:noFill/>
        </p:spPr>
        <p:txBody>
          <a:bodyPr wrap="none" rtlCol="0">
            <a:spAutoFit/>
          </a:bodyPr>
          <a:lstStyle/>
          <a:p>
            <a:r>
              <a:rPr lang="en-US" altLang="zh-CN" sz="2400" dirty="0">
                <a:latin typeface="Palatino" pitchFamily="2" charset="77"/>
                <a:ea typeface="Palatino" pitchFamily="2" charset="77"/>
              </a:rPr>
              <a:t>60</a:t>
            </a:r>
            <a:endParaRPr lang="en-CN" sz="2400" dirty="0">
              <a:latin typeface="Palatino" pitchFamily="2" charset="77"/>
              <a:ea typeface="Palatino" pitchFamily="2" charset="77"/>
            </a:endParaRPr>
          </a:p>
        </p:txBody>
      </p:sp>
      <p:sp>
        <p:nvSpPr>
          <p:cNvPr id="15" name="TextBox 14">
            <a:extLst>
              <a:ext uri="{FF2B5EF4-FFF2-40B4-BE49-F238E27FC236}">
                <a16:creationId xmlns:a16="http://schemas.microsoft.com/office/drawing/2014/main" id="{68FF01C0-0EE0-4B4D-979D-55A31D16BC71}"/>
              </a:ext>
            </a:extLst>
          </p:cNvPr>
          <p:cNvSpPr txBox="1"/>
          <p:nvPr/>
        </p:nvSpPr>
        <p:spPr>
          <a:xfrm>
            <a:off x="9348973" y="3735847"/>
            <a:ext cx="646331" cy="461665"/>
          </a:xfrm>
          <a:prstGeom prst="rect">
            <a:avLst/>
          </a:prstGeom>
          <a:noFill/>
        </p:spPr>
        <p:txBody>
          <a:bodyPr wrap="none" rtlCol="0">
            <a:spAutoFit/>
          </a:bodyPr>
          <a:lstStyle/>
          <a:p>
            <a:r>
              <a:rPr lang="en-US" altLang="zh-CN" sz="2400" dirty="0">
                <a:latin typeface="Palatino" pitchFamily="2" charset="77"/>
                <a:ea typeface="Palatino" pitchFamily="2" charset="77"/>
              </a:rPr>
              <a:t>440</a:t>
            </a:r>
            <a:endParaRPr lang="en-CN" sz="2400" dirty="0">
              <a:latin typeface="Palatino" pitchFamily="2" charset="77"/>
              <a:ea typeface="Palatino" pitchFamily="2" charset="77"/>
            </a:endParaRPr>
          </a:p>
        </p:txBody>
      </p:sp>
      <p:sp>
        <p:nvSpPr>
          <p:cNvPr id="16" name="TextBox 15">
            <a:extLst>
              <a:ext uri="{FF2B5EF4-FFF2-40B4-BE49-F238E27FC236}">
                <a16:creationId xmlns:a16="http://schemas.microsoft.com/office/drawing/2014/main" id="{0844A1A5-AD3D-4849-8030-EC5F0C8E7F84}"/>
              </a:ext>
            </a:extLst>
          </p:cNvPr>
          <p:cNvSpPr txBox="1"/>
          <p:nvPr/>
        </p:nvSpPr>
        <p:spPr>
          <a:xfrm>
            <a:off x="10277095" y="3735847"/>
            <a:ext cx="646331" cy="461665"/>
          </a:xfrm>
          <a:prstGeom prst="rect">
            <a:avLst/>
          </a:prstGeom>
          <a:noFill/>
        </p:spPr>
        <p:txBody>
          <a:bodyPr wrap="none" rtlCol="0">
            <a:spAutoFit/>
          </a:bodyPr>
          <a:lstStyle/>
          <a:p>
            <a:r>
              <a:rPr lang="en-US" altLang="zh-CN" sz="2400" dirty="0">
                <a:latin typeface="Palatino" pitchFamily="2" charset="77"/>
                <a:ea typeface="Palatino" pitchFamily="2" charset="77"/>
              </a:rPr>
              <a:t>160</a:t>
            </a:r>
            <a:endParaRPr lang="en-CN" sz="2400" dirty="0">
              <a:latin typeface="Palatino" pitchFamily="2" charset="77"/>
              <a:ea typeface="Palatino" pitchFamily="2" charset="77"/>
            </a:endParaRPr>
          </a:p>
        </p:txBody>
      </p:sp>
    </p:spTree>
    <p:extLst>
      <p:ext uri="{BB962C8B-B14F-4D97-AF65-F5344CB8AC3E}">
        <p14:creationId xmlns:p14="http://schemas.microsoft.com/office/powerpoint/2010/main" val="390065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Evaluation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CC6D81A3-9412-F44C-ABA1-4EB178A355CA}"/>
              </a:ext>
            </a:extLst>
          </p:cNvPr>
          <p:cNvSpPr txBox="1"/>
          <p:nvPr/>
        </p:nvSpPr>
        <p:spPr>
          <a:xfrm>
            <a:off x="1314447" y="869708"/>
            <a:ext cx="10396107" cy="327012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Metric</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Accuracy</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Precision, recall and F-measure</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Macro F1 (classification task)</a:t>
            </a:r>
          </a:p>
          <a:p>
            <a:pPr marL="914400" lvl="1" indent="-457200">
              <a:lnSpc>
                <a:spcPct val="150000"/>
              </a:lnSpc>
              <a:buSzPct val="100000"/>
              <a:buFontTx/>
              <a:buChar char="-"/>
            </a:pPr>
            <a:endParaRPr lang="en-US" altLang="zh-CN" sz="2800" dirty="0">
              <a:latin typeface="Palatino" pitchFamily="2" charset="77"/>
              <a:ea typeface="Palatino" pitchFamily="2" charset="77"/>
              <a:cs typeface="Calibri Light" panose="020F0302020204030204" pitchFamily="34" charset="0"/>
            </a:endParaRPr>
          </a:p>
        </p:txBody>
      </p:sp>
      <p:sp>
        <p:nvSpPr>
          <p:cNvPr id="4" name="TextBox 3">
            <a:extLst>
              <a:ext uri="{FF2B5EF4-FFF2-40B4-BE49-F238E27FC236}">
                <a16:creationId xmlns:a16="http://schemas.microsoft.com/office/drawing/2014/main" id="{F1AEFF98-615F-2747-BF5D-0B299119262C}"/>
              </a:ext>
            </a:extLst>
          </p:cNvPr>
          <p:cNvSpPr txBox="1"/>
          <p:nvPr/>
        </p:nvSpPr>
        <p:spPr>
          <a:xfrm>
            <a:off x="2451412" y="3645187"/>
            <a:ext cx="7289175" cy="1569660"/>
          </a:xfrm>
          <a:prstGeom prst="rect">
            <a:avLst/>
          </a:prstGeom>
          <a:noFill/>
          <a:ln>
            <a:solidFill>
              <a:schemeClr val="tx1"/>
            </a:solidFill>
          </a:ln>
        </p:spPr>
        <p:txBody>
          <a:bodyPr wrap="none" rtlCol="0">
            <a:spAutoFit/>
          </a:bodyPr>
          <a:lstStyle/>
          <a:p>
            <a:pPr algn="ctr"/>
            <a:r>
              <a:rPr lang="en-US" sz="2400" dirty="0">
                <a:latin typeface="Palatino" pitchFamily="2" charset="77"/>
                <a:ea typeface="Palatino" pitchFamily="2" charset="77"/>
              </a:rPr>
              <a:t>S</a:t>
            </a:r>
            <a:r>
              <a:rPr lang="en-CN" sz="2400" dirty="0">
                <a:latin typeface="Palatino" pitchFamily="2" charset="77"/>
                <a:ea typeface="Palatino" pitchFamily="2" charset="77"/>
              </a:rPr>
              <a:t>entiment classification (positive, negative, neutral)</a:t>
            </a:r>
          </a:p>
          <a:p>
            <a:pPr algn="ctr"/>
            <a:r>
              <a:rPr lang="en-CN" sz="2400" dirty="0">
                <a:latin typeface="Palatino" pitchFamily="2" charset="77"/>
                <a:ea typeface="Palatino" pitchFamily="2" charset="77"/>
              </a:rPr>
              <a:t>1000 samples, 500 positive, 300 negative, 200 neutral</a:t>
            </a:r>
          </a:p>
          <a:p>
            <a:pPr algn="ctr"/>
            <a:r>
              <a:rPr lang="en-US" sz="2400" dirty="0">
                <a:latin typeface="Palatino" pitchFamily="2" charset="77"/>
                <a:ea typeface="Palatino" pitchFamily="2" charset="77"/>
              </a:rPr>
              <a:t>m</a:t>
            </a:r>
            <a:r>
              <a:rPr lang="en-CN" sz="2400" dirty="0">
                <a:latin typeface="Palatino" pitchFamily="2" charset="77"/>
                <a:ea typeface="Palatino" pitchFamily="2" charset="77"/>
              </a:rPr>
              <a:t>odel outputs 600 positive, 440 correct;</a:t>
            </a:r>
          </a:p>
          <a:p>
            <a:pPr algn="ctr"/>
            <a:r>
              <a:rPr lang="en-CN" sz="2400" dirty="0">
                <a:latin typeface="Palatino" pitchFamily="2" charset="77"/>
                <a:ea typeface="Palatino" pitchFamily="2" charset="77"/>
              </a:rPr>
              <a:t>300 negative, 250 correct; 100 neutral, 90 correct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3DDB60-8B1C-E241-BEF3-5B9E7DBC12AF}"/>
                  </a:ext>
                </a:extLst>
              </p:cNvPr>
              <p:cNvSpPr txBox="1"/>
              <p:nvPr/>
            </p:nvSpPr>
            <p:spPr>
              <a:xfrm>
                <a:off x="1314447" y="5388127"/>
                <a:ext cx="3533752" cy="1200329"/>
              </a:xfrm>
              <a:prstGeom prst="rect">
                <a:avLst/>
              </a:prstGeom>
              <a:noFill/>
            </p:spPr>
            <p:txBody>
              <a:bodyPr wrap="square">
                <a:spAutoFit/>
              </a:bodyPr>
              <a:lstStyle/>
              <a:p>
                <a:r>
                  <a:rPr lang="en-CN" sz="2400" dirty="0">
                    <a:latin typeface="Palatino" pitchFamily="2" charset="77"/>
                    <a:ea typeface="Palatino" pitchFamily="2" charset="77"/>
                  </a:rPr>
                  <a:t>positive: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1≈80%</m:t>
                    </m:r>
                  </m:oMath>
                </a14:m>
                <a:endParaRPr lang="en-US" sz="2400" b="0" dirty="0">
                  <a:latin typeface="Palatino" pitchFamily="2" charset="77"/>
                  <a:ea typeface="Palatino" pitchFamily="2" charset="77"/>
                </a:endParaRPr>
              </a:p>
              <a:p>
                <a:r>
                  <a:rPr lang="en-CN" sz="2400" dirty="0">
                    <a:latin typeface="Palatino" pitchFamily="2" charset="77"/>
                    <a:ea typeface="Palatino" pitchFamily="2" charset="77"/>
                  </a:rPr>
                  <a:t>negative: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1≈83.3%</m:t>
                    </m:r>
                  </m:oMath>
                </a14:m>
                <a:endParaRPr lang="en-US" sz="2400" b="0" dirty="0">
                  <a:latin typeface="Palatino" pitchFamily="2" charset="77"/>
                  <a:ea typeface="Palatino" pitchFamily="2" charset="77"/>
                </a:endParaRPr>
              </a:p>
              <a:p>
                <a:r>
                  <a:rPr lang="en-US" sz="2400" dirty="0">
                    <a:latin typeface="Palatino" pitchFamily="2" charset="77"/>
                    <a:ea typeface="Palatino" pitchFamily="2" charset="77"/>
                  </a:rPr>
                  <a:t>n</a:t>
                </a:r>
                <a:r>
                  <a:rPr lang="en-US" sz="2400" b="0" dirty="0">
                    <a:latin typeface="Palatino" pitchFamily="2" charset="77"/>
                    <a:ea typeface="Palatino" pitchFamily="2" charset="77"/>
                  </a:rPr>
                  <a:t>eutral: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1=60%</m:t>
                    </m:r>
                  </m:oMath>
                </a14:m>
                <a:endParaRPr lang="en-US" sz="2400" b="0" dirty="0">
                  <a:latin typeface="Palatino" pitchFamily="2" charset="77"/>
                  <a:ea typeface="Palatino" pitchFamily="2" charset="77"/>
                </a:endParaRPr>
              </a:p>
            </p:txBody>
          </p:sp>
        </mc:Choice>
        <mc:Fallback xmlns="">
          <p:sp>
            <p:nvSpPr>
              <p:cNvPr id="8" name="TextBox 7">
                <a:extLst>
                  <a:ext uri="{FF2B5EF4-FFF2-40B4-BE49-F238E27FC236}">
                    <a16:creationId xmlns:a16="http://schemas.microsoft.com/office/drawing/2014/main" id="{DC3DDB60-8B1C-E241-BEF3-5B9E7DBC12AF}"/>
                  </a:ext>
                </a:extLst>
              </p:cNvPr>
              <p:cNvSpPr txBox="1">
                <a:spLocks noRot="1" noChangeAspect="1" noMove="1" noResize="1" noEditPoints="1" noAdjustHandles="1" noChangeArrowheads="1" noChangeShapeType="1" noTextEdit="1"/>
              </p:cNvSpPr>
              <p:nvPr/>
            </p:nvSpPr>
            <p:spPr>
              <a:xfrm>
                <a:off x="1314447" y="5388127"/>
                <a:ext cx="3533752" cy="1200329"/>
              </a:xfrm>
              <a:prstGeom prst="rect">
                <a:avLst/>
              </a:prstGeom>
              <a:blipFill>
                <a:blip r:embed="rId4"/>
                <a:stretch>
                  <a:fillRect l="-2509" t="-4211" b="-1052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605E481-B763-F149-8369-850973E3DF10}"/>
                  </a:ext>
                </a:extLst>
              </p:cNvPr>
              <p:cNvSpPr txBox="1"/>
              <p:nvPr/>
            </p:nvSpPr>
            <p:spPr>
              <a:xfrm>
                <a:off x="5029068" y="5603463"/>
                <a:ext cx="5066643"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𝑀𝑎𝑐𝑟𝑜</m:t>
                      </m:r>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80%+83.3%+60%</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=74.4%</m:t>
                      </m:r>
                    </m:oMath>
                  </m:oMathPara>
                </a14:m>
                <a:endParaRPr lang="en-CN" sz="2000" dirty="0"/>
              </a:p>
            </p:txBody>
          </p:sp>
        </mc:Choice>
        <mc:Fallback xmlns="">
          <p:sp>
            <p:nvSpPr>
              <p:cNvPr id="7" name="TextBox 6">
                <a:extLst>
                  <a:ext uri="{FF2B5EF4-FFF2-40B4-BE49-F238E27FC236}">
                    <a16:creationId xmlns:a16="http://schemas.microsoft.com/office/drawing/2014/main" id="{C605E481-B763-F149-8369-850973E3DF10}"/>
                  </a:ext>
                </a:extLst>
              </p:cNvPr>
              <p:cNvSpPr txBox="1">
                <a:spLocks noRot="1" noChangeAspect="1" noMove="1" noResize="1" noEditPoints="1" noAdjustHandles="1" noChangeArrowheads="1" noChangeShapeType="1" noTextEdit="1"/>
              </p:cNvSpPr>
              <p:nvPr/>
            </p:nvSpPr>
            <p:spPr>
              <a:xfrm>
                <a:off x="5029068" y="5603463"/>
                <a:ext cx="5066643" cy="670568"/>
              </a:xfrm>
              <a:prstGeom prst="rect">
                <a:avLst/>
              </a:prstGeom>
              <a:blipFill>
                <a:blip r:embed="rId5"/>
                <a:stretch>
                  <a:fillRect b="-7547"/>
                </a:stretch>
              </a:blipFill>
            </p:spPr>
            <p:txBody>
              <a:bodyPr/>
              <a:lstStyle/>
              <a:p>
                <a:r>
                  <a:rPr lang="en-CN">
                    <a:noFill/>
                  </a:rPr>
                  <a:t> </a:t>
                </a:r>
              </a:p>
            </p:txBody>
          </p:sp>
        </mc:Fallback>
      </mc:AlternateContent>
    </p:spTree>
    <p:extLst>
      <p:ext uri="{BB962C8B-B14F-4D97-AF65-F5344CB8AC3E}">
        <p14:creationId xmlns:p14="http://schemas.microsoft.com/office/powerpoint/2010/main" val="219579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Evaluation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B5CD6253-0160-C543-A899-1DD6C72F935F}"/>
              </a:ext>
            </a:extLst>
          </p:cNvPr>
          <p:cNvSpPr txBox="1"/>
          <p:nvPr/>
        </p:nvSpPr>
        <p:spPr>
          <a:xfrm>
            <a:off x="1314447" y="869708"/>
            <a:ext cx="10396107" cy="4562788"/>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Metric</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Accuracy</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Precision, recall and F-measure</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Macro F1</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More metrics for structured prediction and generation</a:t>
            </a:r>
          </a:p>
          <a:p>
            <a:pPr lvl="1">
              <a:lnSpc>
                <a:spcPct val="150000"/>
              </a:lnSpc>
              <a:buSzPct val="100000"/>
            </a:pPr>
            <a:r>
              <a:rPr lang="en-US" altLang="zh-CN" sz="2800" dirty="0">
                <a:latin typeface="Palatino" pitchFamily="2" charset="77"/>
                <a:ea typeface="Palatino" pitchFamily="2" charset="77"/>
                <a:cs typeface="Calibri Light" panose="020F0302020204030204" pitchFamily="34" charset="0"/>
              </a:rPr>
              <a:t>tasks later.</a:t>
            </a:r>
          </a:p>
          <a:p>
            <a:pPr marL="914400" lvl="1" indent="-457200">
              <a:lnSpc>
                <a:spcPct val="150000"/>
              </a:lnSpc>
              <a:buSzPct val="100000"/>
              <a:buFontTx/>
              <a:buChar char="-"/>
            </a:pPr>
            <a:endParaRPr lang="en-US" altLang="zh-CN" sz="2800"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394039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Evaluation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0A9B7818-F79C-1947-B801-00C4384A6A62}"/>
              </a:ext>
            </a:extLst>
          </p:cNvPr>
          <p:cNvSpPr txBox="1"/>
          <p:nvPr/>
        </p:nvSpPr>
        <p:spPr>
          <a:xfrm>
            <a:off x="1314447" y="869708"/>
            <a:ext cx="10396107" cy="133113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Model–based Evaluation</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Reference–based evaluation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1A17A8-7AF5-814A-86FA-81540065BF94}"/>
                  </a:ext>
                </a:extLst>
              </p:cNvPr>
              <p:cNvSpPr txBox="1"/>
              <p:nvPr/>
            </p:nvSpPr>
            <p:spPr>
              <a:xfrm>
                <a:off x="2132695" y="2377785"/>
                <a:ext cx="3046796"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CN" sz="2400" dirty="0">
                    <a:latin typeface="Palatino" pitchFamily="2" charset="77"/>
                    <a:ea typeface="Palatino" pitchFamily="2" charset="77"/>
                  </a:rPr>
                  <a:t> I ate it yesterday.</a:t>
                </a:r>
              </a:p>
            </p:txBody>
          </p:sp>
        </mc:Choice>
        <mc:Fallback xmlns="">
          <p:sp>
            <p:nvSpPr>
              <p:cNvPr id="4" name="TextBox 3">
                <a:extLst>
                  <a:ext uri="{FF2B5EF4-FFF2-40B4-BE49-F238E27FC236}">
                    <a16:creationId xmlns:a16="http://schemas.microsoft.com/office/drawing/2014/main" id="{891A17A8-7AF5-814A-86FA-81540065BF94}"/>
                  </a:ext>
                </a:extLst>
              </p:cNvPr>
              <p:cNvSpPr txBox="1">
                <a:spLocks noRot="1" noChangeAspect="1" noMove="1" noResize="1" noEditPoints="1" noAdjustHandles="1" noChangeArrowheads="1" noChangeShapeType="1" noTextEdit="1"/>
              </p:cNvSpPr>
              <p:nvPr/>
            </p:nvSpPr>
            <p:spPr>
              <a:xfrm>
                <a:off x="2132695" y="2377785"/>
                <a:ext cx="3046796" cy="461665"/>
              </a:xfrm>
              <a:prstGeom prst="rect">
                <a:avLst/>
              </a:prstGeom>
              <a:blipFill>
                <a:blip r:embed="rId4"/>
                <a:stretch>
                  <a:fillRect t="-10811" r="-2075" b="-29730"/>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34589A-7842-7B43-9442-2BE974186CB2}"/>
                  </a:ext>
                </a:extLst>
              </p:cNvPr>
              <p:cNvSpPr txBox="1"/>
              <p:nvPr/>
            </p:nvSpPr>
            <p:spPr>
              <a:xfrm>
                <a:off x="5669553" y="2380019"/>
                <a:ext cx="3215304"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CN" sz="2400" dirty="0">
                    <a:latin typeface="Palatino" pitchFamily="2" charset="77"/>
                    <a:ea typeface="Palatino" pitchFamily="2" charset="77"/>
                  </a:rPr>
                  <a:t> 我昨天把它吃了</a:t>
                </a:r>
                <a:r>
                  <a:rPr lang="zh-CN" altLang="en-US" sz="2400" dirty="0">
                    <a:latin typeface="Palatino" pitchFamily="2" charset="77"/>
                    <a:ea typeface="Palatino" pitchFamily="2" charset="77"/>
                  </a:rPr>
                  <a:t>。</a:t>
                </a:r>
                <a:endParaRPr lang="en-CN" sz="2400" dirty="0">
                  <a:latin typeface="Palatino" pitchFamily="2" charset="77"/>
                  <a:ea typeface="Palatino" pitchFamily="2" charset="77"/>
                </a:endParaRPr>
              </a:p>
            </p:txBody>
          </p:sp>
        </mc:Choice>
        <mc:Fallback xmlns="">
          <p:sp>
            <p:nvSpPr>
              <p:cNvPr id="7" name="TextBox 6">
                <a:extLst>
                  <a:ext uri="{FF2B5EF4-FFF2-40B4-BE49-F238E27FC236}">
                    <a16:creationId xmlns:a16="http://schemas.microsoft.com/office/drawing/2014/main" id="{7034589A-7842-7B43-9442-2BE974186CB2}"/>
                  </a:ext>
                </a:extLst>
              </p:cNvPr>
              <p:cNvSpPr txBox="1">
                <a:spLocks noRot="1" noChangeAspect="1" noMove="1" noResize="1" noEditPoints="1" noAdjustHandles="1" noChangeArrowheads="1" noChangeShapeType="1" noTextEdit="1"/>
              </p:cNvSpPr>
              <p:nvPr/>
            </p:nvSpPr>
            <p:spPr>
              <a:xfrm>
                <a:off x="5669553" y="2380019"/>
                <a:ext cx="3215304" cy="461665"/>
              </a:xfrm>
              <a:prstGeom prst="rect">
                <a:avLst/>
              </a:prstGeom>
              <a:blipFill>
                <a:blip r:embed="rId5"/>
                <a:stretch>
                  <a:fillRect l="-394" t="-18919" r="-1969" b="-21622"/>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AB94F7-2701-1C46-ACDC-194F8D69C826}"/>
                  </a:ext>
                </a:extLst>
              </p:cNvPr>
              <p:cNvSpPr txBox="1"/>
              <p:nvPr/>
            </p:nvSpPr>
            <p:spPr>
              <a:xfrm>
                <a:off x="5669553" y="3056288"/>
                <a:ext cx="3002169" cy="461665"/>
              </a:xfrm>
              <a:prstGeom prst="rect">
                <a:avLst/>
              </a:prstGeom>
              <a:noFill/>
            </p:spPr>
            <p:txBody>
              <a:bodyPr wrap="none" rtlCol="0">
                <a:spAutoFit/>
              </a:bodyPr>
              <a:lstStyle/>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a14:m>
                <a:r>
                  <a:rPr lang="en-CN" sz="2400" dirty="0">
                    <a:latin typeface="Palatino" pitchFamily="2" charset="77"/>
                    <a:ea typeface="Palatino" pitchFamily="2" charset="77"/>
                  </a:rPr>
                  <a:t> 昨天我吃了它</a:t>
                </a:r>
                <a:r>
                  <a:rPr lang="zh-CN" altLang="en-US" sz="2400" dirty="0">
                    <a:latin typeface="Palatino" pitchFamily="2" charset="77"/>
                    <a:ea typeface="Palatino" pitchFamily="2" charset="77"/>
                  </a:rPr>
                  <a:t>。</a:t>
                </a:r>
                <a:endParaRPr lang="en-CN" sz="2400" dirty="0">
                  <a:latin typeface="Palatino" pitchFamily="2" charset="77"/>
                  <a:ea typeface="Palatino" pitchFamily="2" charset="77"/>
                </a:endParaRPr>
              </a:p>
            </p:txBody>
          </p:sp>
        </mc:Choice>
        <mc:Fallback xmlns="">
          <p:sp>
            <p:nvSpPr>
              <p:cNvPr id="8" name="TextBox 7">
                <a:extLst>
                  <a:ext uri="{FF2B5EF4-FFF2-40B4-BE49-F238E27FC236}">
                    <a16:creationId xmlns:a16="http://schemas.microsoft.com/office/drawing/2014/main" id="{52AB94F7-2701-1C46-ACDC-194F8D69C826}"/>
                  </a:ext>
                </a:extLst>
              </p:cNvPr>
              <p:cNvSpPr txBox="1">
                <a:spLocks noRot="1" noChangeAspect="1" noMove="1" noResize="1" noEditPoints="1" noAdjustHandles="1" noChangeArrowheads="1" noChangeShapeType="1" noTextEdit="1"/>
              </p:cNvSpPr>
              <p:nvPr/>
            </p:nvSpPr>
            <p:spPr>
              <a:xfrm>
                <a:off x="5669553" y="3056288"/>
                <a:ext cx="3002169" cy="461665"/>
              </a:xfrm>
              <a:prstGeom prst="rect">
                <a:avLst/>
              </a:prstGeom>
              <a:blipFill>
                <a:blip r:embed="rId6"/>
                <a:stretch>
                  <a:fillRect l="-420" t="-18919" r="-2101" b="-24324"/>
                </a:stretch>
              </a:blipFill>
            </p:spPr>
            <p:txBody>
              <a:bodyPr/>
              <a:lstStyle/>
              <a:p>
                <a:r>
                  <a:rPr lang="en-CN">
                    <a:noFill/>
                  </a:rPr>
                  <a:t> </a:t>
                </a:r>
              </a:p>
            </p:txBody>
          </p:sp>
        </mc:Fallback>
      </mc:AlternateContent>
      <p:sp>
        <p:nvSpPr>
          <p:cNvPr id="9" name="TextBox 8">
            <a:extLst>
              <a:ext uri="{FF2B5EF4-FFF2-40B4-BE49-F238E27FC236}">
                <a16:creationId xmlns:a16="http://schemas.microsoft.com/office/drawing/2014/main" id="{57F73367-CEAA-284A-8BC7-AA8D8EBEB7A4}"/>
              </a:ext>
            </a:extLst>
          </p:cNvPr>
          <p:cNvSpPr txBox="1"/>
          <p:nvPr/>
        </p:nvSpPr>
        <p:spPr>
          <a:xfrm>
            <a:off x="2132695" y="3727342"/>
            <a:ext cx="4443845" cy="461665"/>
          </a:xfrm>
          <a:prstGeom prst="rect">
            <a:avLst/>
          </a:prstGeom>
          <a:noFill/>
        </p:spPr>
        <p:txBody>
          <a:bodyPr wrap="none" rtlCol="0">
            <a:spAutoFit/>
          </a:bodyPr>
          <a:lstStyle/>
          <a:p>
            <a:r>
              <a:rPr lang="en-US" sz="2400" dirty="0">
                <a:latin typeface="Palatino" pitchFamily="2" charset="77"/>
                <a:ea typeface="Palatino" pitchFamily="2" charset="77"/>
              </a:rPr>
              <a:t>adequacy = ?			fluency = ?</a:t>
            </a:r>
            <a:endParaRPr lang="en-CN" sz="2400" dirty="0">
              <a:latin typeface="Palatino" pitchFamily="2" charset="77"/>
              <a:ea typeface="Palatino" pitchFamily="2" charset="77"/>
            </a:endParaRPr>
          </a:p>
        </p:txBody>
      </p:sp>
      <p:sp>
        <p:nvSpPr>
          <p:cNvPr id="11" name="TextBox 10">
            <a:extLst>
              <a:ext uri="{FF2B5EF4-FFF2-40B4-BE49-F238E27FC236}">
                <a16:creationId xmlns:a16="http://schemas.microsoft.com/office/drawing/2014/main" id="{199E4CF8-C180-A24D-9522-AEA1B9A7C8EF}"/>
              </a:ext>
            </a:extLst>
          </p:cNvPr>
          <p:cNvSpPr txBox="1"/>
          <p:nvPr/>
        </p:nvSpPr>
        <p:spPr>
          <a:xfrm>
            <a:off x="1292581" y="4314757"/>
            <a:ext cx="6124072" cy="684803"/>
          </a:xfrm>
          <a:prstGeom prst="rect">
            <a:avLst/>
          </a:prstGeom>
          <a:noFill/>
        </p:spPr>
        <p:txBody>
          <a:bodyPr wrap="square">
            <a:spAutoFit/>
          </a:bodyPr>
          <a:lstStyle/>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Reference–free evaluation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4DAFBD0-B540-AA44-9343-8BC185F2CC3C}"/>
                  </a:ext>
                </a:extLst>
              </p:cNvPr>
              <p:cNvSpPr txBox="1"/>
              <p:nvPr/>
            </p:nvSpPr>
            <p:spPr>
              <a:xfrm>
                <a:off x="2132695" y="5160670"/>
                <a:ext cx="3046796"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CN" sz="2400" dirty="0">
                    <a:latin typeface="Palatino" pitchFamily="2" charset="77"/>
                    <a:ea typeface="Palatino" pitchFamily="2" charset="77"/>
                  </a:rPr>
                  <a:t> I ate it yesterday.</a:t>
                </a:r>
              </a:p>
            </p:txBody>
          </p:sp>
        </mc:Choice>
        <mc:Fallback xmlns="">
          <p:sp>
            <p:nvSpPr>
              <p:cNvPr id="12" name="TextBox 11">
                <a:extLst>
                  <a:ext uri="{FF2B5EF4-FFF2-40B4-BE49-F238E27FC236}">
                    <a16:creationId xmlns:a16="http://schemas.microsoft.com/office/drawing/2014/main" id="{24DAFBD0-B540-AA44-9343-8BC185F2CC3C}"/>
                  </a:ext>
                </a:extLst>
              </p:cNvPr>
              <p:cNvSpPr txBox="1">
                <a:spLocks noRot="1" noChangeAspect="1" noMove="1" noResize="1" noEditPoints="1" noAdjustHandles="1" noChangeArrowheads="1" noChangeShapeType="1" noTextEdit="1"/>
              </p:cNvSpPr>
              <p:nvPr/>
            </p:nvSpPr>
            <p:spPr>
              <a:xfrm>
                <a:off x="2132695" y="5160670"/>
                <a:ext cx="3046796" cy="461665"/>
              </a:xfrm>
              <a:prstGeom prst="rect">
                <a:avLst/>
              </a:prstGeom>
              <a:blipFill>
                <a:blip r:embed="rId4"/>
                <a:stretch>
                  <a:fillRect t="-10811" r="-2075" b="-29730"/>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A57EDA-0503-3E4A-BCD6-3CDDB6864E44}"/>
                  </a:ext>
                </a:extLst>
              </p:cNvPr>
              <p:cNvSpPr txBox="1"/>
              <p:nvPr/>
            </p:nvSpPr>
            <p:spPr>
              <a:xfrm>
                <a:off x="5669552" y="5137322"/>
                <a:ext cx="3002169" cy="461665"/>
              </a:xfrm>
              <a:prstGeom prst="rect">
                <a:avLst/>
              </a:prstGeom>
              <a:noFill/>
            </p:spPr>
            <p:txBody>
              <a:bodyPr wrap="none" rtlCol="0">
                <a:spAutoFit/>
              </a:bodyPr>
              <a:lstStyle/>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oMath>
                </a14:m>
                <a:r>
                  <a:rPr lang="en-CN" sz="2400" dirty="0">
                    <a:latin typeface="Palatino" pitchFamily="2" charset="77"/>
                    <a:ea typeface="Palatino" pitchFamily="2" charset="77"/>
                  </a:rPr>
                  <a:t> 昨天我吃了它</a:t>
                </a:r>
                <a:r>
                  <a:rPr lang="zh-CN" altLang="en-US" sz="2400" dirty="0">
                    <a:latin typeface="Palatino" pitchFamily="2" charset="77"/>
                    <a:ea typeface="Palatino" pitchFamily="2" charset="77"/>
                  </a:rPr>
                  <a:t>。</a:t>
                </a:r>
                <a:endParaRPr lang="en-CN" sz="2400" dirty="0">
                  <a:latin typeface="Palatino" pitchFamily="2" charset="77"/>
                  <a:ea typeface="Palatino" pitchFamily="2" charset="77"/>
                </a:endParaRPr>
              </a:p>
            </p:txBody>
          </p:sp>
        </mc:Choice>
        <mc:Fallback xmlns="">
          <p:sp>
            <p:nvSpPr>
              <p:cNvPr id="13" name="TextBox 12">
                <a:extLst>
                  <a:ext uri="{FF2B5EF4-FFF2-40B4-BE49-F238E27FC236}">
                    <a16:creationId xmlns:a16="http://schemas.microsoft.com/office/drawing/2014/main" id="{36A57EDA-0503-3E4A-BCD6-3CDDB6864E44}"/>
                  </a:ext>
                </a:extLst>
              </p:cNvPr>
              <p:cNvSpPr txBox="1">
                <a:spLocks noRot="1" noChangeAspect="1" noMove="1" noResize="1" noEditPoints="1" noAdjustHandles="1" noChangeArrowheads="1" noChangeShapeType="1" noTextEdit="1"/>
              </p:cNvSpPr>
              <p:nvPr/>
            </p:nvSpPr>
            <p:spPr>
              <a:xfrm>
                <a:off x="5669552" y="5137322"/>
                <a:ext cx="3002169" cy="461665"/>
              </a:xfrm>
              <a:prstGeom prst="rect">
                <a:avLst/>
              </a:prstGeom>
              <a:blipFill>
                <a:blip r:embed="rId7"/>
                <a:stretch>
                  <a:fillRect l="-420" t="-18919" r="-2101" b="-21622"/>
                </a:stretch>
              </a:blipFill>
            </p:spPr>
            <p:txBody>
              <a:bodyPr/>
              <a:lstStyle/>
              <a:p>
                <a:r>
                  <a:rPr lang="en-CN">
                    <a:noFill/>
                  </a:rPr>
                  <a:t> </a:t>
                </a:r>
              </a:p>
            </p:txBody>
          </p:sp>
        </mc:Fallback>
      </mc:AlternateContent>
      <p:sp>
        <p:nvSpPr>
          <p:cNvPr id="14" name="TextBox 13">
            <a:extLst>
              <a:ext uri="{FF2B5EF4-FFF2-40B4-BE49-F238E27FC236}">
                <a16:creationId xmlns:a16="http://schemas.microsoft.com/office/drawing/2014/main" id="{C63C76AC-4FAE-FB49-85E3-8FA85A100B46}"/>
              </a:ext>
            </a:extLst>
          </p:cNvPr>
          <p:cNvSpPr txBox="1"/>
          <p:nvPr/>
        </p:nvSpPr>
        <p:spPr>
          <a:xfrm>
            <a:off x="1292580" y="5803479"/>
            <a:ext cx="9948443" cy="684803"/>
          </a:xfrm>
          <a:prstGeom prst="rect">
            <a:avLst/>
          </a:prstGeom>
          <a:noFill/>
        </p:spPr>
        <p:txBody>
          <a:bodyPr wrap="square">
            <a:spAutoFit/>
          </a:bodyPr>
          <a:lstStyle/>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Meta</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evaluation — evaluating the evaluator.</a:t>
            </a:r>
          </a:p>
        </p:txBody>
      </p:sp>
    </p:spTree>
    <p:extLst>
      <p:ext uri="{BB962C8B-B14F-4D97-AF65-F5344CB8AC3E}">
        <p14:creationId xmlns:p14="http://schemas.microsoft.com/office/powerpoint/2010/main" val="953074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Significance</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Test</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7C904FC9-E0EA-9D4D-A720-1536A74F6061}"/>
              </a:ext>
            </a:extLst>
          </p:cNvPr>
          <p:cNvSpPr txBox="1"/>
          <p:nvPr/>
        </p:nvSpPr>
        <p:spPr>
          <a:xfrm>
            <a:off x="893342" y="1022933"/>
            <a:ext cx="10703023"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Results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on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one test set may not reflect robustness to unseen data.</a:t>
            </a:r>
          </a:p>
        </p:txBody>
      </p:sp>
      <p:sp>
        <p:nvSpPr>
          <p:cNvPr id="7" name="TextBox 6">
            <a:extLst>
              <a:ext uri="{FF2B5EF4-FFF2-40B4-BE49-F238E27FC236}">
                <a16:creationId xmlns:a16="http://schemas.microsoft.com/office/drawing/2014/main" id="{9D9C44AE-7344-BC48-85F0-0E6E3EBAE66E}"/>
              </a:ext>
            </a:extLst>
          </p:cNvPr>
          <p:cNvSpPr txBox="1"/>
          <p:nvPr/>
        </p:nvSpPr>
        <p:spPr>
          <a:xfrm>
            <a:off x="2850479" y="1707736"/>
            <a:ext cx="5944605" cy="684803"/>
          </a:xfrm>
          <a:prstGeom prst="rect">
            <a:avLst/>
          </a:prstGeom>
          <a:noFill/>
        </p:spPr>
        <p:txBody>
          <a:bodyPr wrap="square">
            <a:spAutoFit/>
          </a:bodyPr>
          <a:lstStyle/>
          <a:p>
            <a:pPr algn="ctr">
              <a:lnSpc>
                <a:spcPct val="150000"/>
              </a:lnSpc>
              <a:buSzPct val="100000"/>
            </a:pPr>
            <a:r>
              <a:rPr lang="en-US" altLang="zh-CN" sz="2800" dirty="0">
                <a:latin typeface="Palatino" pitchFamily="2" charset="77"/>
                <a:ea typeface="Palatino" pitchFamily="2" charset="77"/>
                <a:cs typeface="Calibri Light" panose="020F0302020204030204" pitchFamily="34" charset="0"/>
              </a:rPr>
              <a:t>model A - 93%			model B – 95%</a:t>
            </a:r>
          </a:p>
        </p:txBody>
      </p:sp>
      <p:sp>
        <p:nvSpPr>
          <p:cNvPr id="8" name="TextBox 7">
            <a:extLst>
              <a:ext uri="{FF2B5EF4-FFF2-40B4-BE49-F238E27FC236}">
                <a16:creationId xmlns:a16="http://schemas.microsoft.com/office/drawing/2014/main" id="{6AF62E46-8B39-0848-A834-75D45006B4DF}"/>
              </a:ext>
            </a:extLst>
          </p:cNvPr>
          <p:cNvSpPr txBox="1"/>
          <p:nvPr/>
        </p:nvSpPr>
        <p:spPr>
          <a:xfrm>
            <a:off x="893342" y="2644034"/>
            <a:ext cx="10703023" cy="133113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How can I interpret the difference?</a:t>
            </a:r>
          </a:p>
          <a:p>
            <a:pPr lvl="1">
              <a:lnSpc>
                <a:spcPct val="150000"/>
              </a:lnSpc>
              <a:buSzPct val="100000"/>
            </a:pPr>
            <a:r>
              <a:rPr lang="en-US" altLang="zh-CN" sz="2800" dirty="0">
                <a:latin typeface="Palatino" pitchFamily="2" charset="77"/>
                <a:ea typeface="Palatino" pitchFamily="2" charset="77"/>
                <a:cs typeface="Calibri Light" panose="020F0302020204030204" pitchFamily="34" charset="0"/>
              </a:rPr>
              <a:t>- the null hypothesis</a:t>
            </a:r>
          </a:p>
        </p:txBody>
      </p:sp>
      <p:sp>
        <p:nvSpPr>
          <p:cNvPr id="9" name="TextBox 8">
            <a:extLst>
              <a:ext uri="{FF2B5EF4-FFF2-40B4-BE49-F238E27FC236}">
                <a16:creationId xmlns:a16="http://schemas.microsoft.com/office/drawing/2014/main" id="{2CF2689E-304D-344B-AF30-37847BA74407}"/>
              </a:ext>
            </a:extLst>
          </p:cNvPr>
          <p:cNvSpPr txBox="1"/>
          <p:nvPr/>
        </p:nvSpPr>
        <p:spPr>
          <a:xfrm>
            <a:off x="893342" y="4226663"/>
            <a:ext cx="10703023" cy="197746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Significance</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probability of null hypothesis</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p-level 		0.05/0.01/0.001 </a:t>
            </a:r>
          </a:p>
        </p:txBody>
      </p:sp>
    </p:spTree>
    <p:extLst>
      <p:ext uri="{BB962C8B-B14F-4D97-AF65-F5344CB8AC3E}">
        <p14:creationId xmlns:p14="http://schemas.microsoft.com/office/powerpoint/2010/main" val="1884765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Development</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Test</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302C9A28-73FD-234B-94D2-D93BC637419A}"/>
              </a:ext>
            </a:extLst>
          </p:cNvPr>
          <p:cNvSpPr txBox="1"/>
          <p:nvPr/>
        </p:nvSpPr>
        <p:spPr>
          <a:xfrm>
            <a:off x="525115" y="1788541"/>
            <a:ext cx="11470369" cy="253338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700" dirty="0">
                <a:latin typeface="Palatino" pitchFamily="2" charset="77"/>
                <a:ea typeface="Palatino" pitchFamily="2" charset="77"/>
                <a:cs typeface="Calibri Light" panose="020F0302020204030204" pitchFamily="34" charset="0"/>
              </a:rPr>
              <a:t>The need to repeatedly</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test model performance during development.</a:t>
            </a:r>
          </a:p>
          <a:p>
            <a:pPr marL="285750" indent="-285750">
              <a:lnSpc>
                <a:spcPct val="150000"/>
              </a:lnSpc>
              <a:buSzPct val="100000"/>
              <a:buFont typeface="Arial" panose="020B0604020202020204" pitchFamily="34" charset="0"/>
              <a:buChar char="•"/>
            </a:pPr>
            <a:r>
              <a:rPr lang="en-US" altLang="zh-CN" sz="2700" dirty="0">
                <a:latin typeface="Palatino" pitchFamily="2" charset="77"/>
                <a:ea typeface="Palatino" pitchFamily="2" charset="77"/>
                <a:cs typeface="Calibri Light" panose="020F0302020204030204" pitchFamily="34" charset="0"/>
              </a:rPr>
              <a:t>Optimization</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over</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test</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data</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does</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not</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reflect</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performance</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on</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unseen</a:t>
            </a:r>
            <a:r>
              <a:rPr lang="zh-CN" altLang="en-US" sz="2700" dirty="0">
                <a:latin typeface="Palatino" pitchFamily="2" charset="77"/>
                <a:ea typeface="Palatino" pitchFamily="2" charset="77"/>
                <a:cs typeface="Calibri Light" panose="020F0302020204030204" pitchFamily="34" charset="0"/>
              </a:rPr>
              <a:t> </a:t>
            </a:r>
            <a:r>
              <a:rPr lang="en-CN" altLang="zh-CN" sz="2700" dirty="0">
                <a:latin typeface="Palatino" pitchFamily="2" charset="77"/>
                <a:ea typeface="Palatino" pitchFamily="2" charset="77"/>
                <a:cs typeface="Calibri Light" panose="020F0302020204030204" pitchFamily="34" charset="0"/>
              </a:rPr>
              <a:t>data.</a:t>
            </a:r>
          </a:p>
          <a:p>
            <a:pPr marL="285750" indent="-285750">
              <a:lnSpc>
                <a:spcPct val="150000"/>
              </a:lnSpc>
              <a:buSzPct val="100000"/>
              <a:buFont typeface="Arial" panose="020B0604020202020204" pitchFamily="34" charset="0"/>
              <a:buChar char="•"/>
            </a:pPr>
            <a:r>
              <a:rPr lang="en-CN" altLang="zh-CN" sz="2700" dirty="0">
                <a:latin typeface="Palatino" pitchFamily="2" charset="77"/>
                <a:ea typeface="Palatino" pitchFamily="2" charset="77"/>
                <a:cs typeface="Calibri Light" panose="020F0302020204030204" pitchFamily="34" charset="0"/>
              </a:rPr>
              <a:t>Leave the test set </a:t>
            </a:r>
            <a:r>
              <a:rPr lang="en-CN" altLang="zh-CN" sz="2700" b="1" dirty="0">
                <a:latin typeface="Palatino" pitchFamily="2" charset="77"/>
                <a:ea typeface="Palatino" pitchFamily="2" charset="77"/>
                <a:cs typeface="Calibri Light" panose="020F0302020204030204" pitchFamily="34" charset="0"/>
              </a:rPr>
              <a:t>held-out</a:t>
            </a:r>
            <a:r>
              <a:rPr lang="en-CN" altLang="zh-CN" sz="2700" dirty="0">
                <a:latin typeface="Palatino" pitchFamily="2" charset="77"/>
                <a:ea typeface="Palatino" pitchFamily="2" charset="77"/>
                <a:cs typeface="Calibri Light" panose="020F0302020204030204" pitchFamily="34" charset="0"/>
              </a:rPr>
              <a:t> for simulating</a:t>
            </a:r>
            <a:r>
              <a:rPr lang="zh-CN" altLang="en-US" sz="2700" dirty="0">
                <a:latin typeface="Palatino" pitchFamily="2" charset="77"/>
                <a:ea typeface="Palatino" pitchFamily="2" charset="77"/>
                <a:cs typeface="Calibri Light" panose="020F0302020204030204" pitchFamily="34" charset="0"/>
              </a:rPr>
              <a:t> </a:t>
            </a:r>
            <a:r>
              <a:rPr lang="en-US" altLang="zh-CN" sz="2700" dirty="0">
                <a:latin typeface="Palatino" pitchFamily="2" charset="77"/>
                <a:ea typeface="Palatino" pitchFamily="2" charset="77"/>
                <a:cs typeface="Calibri Light" panose="020F0302020204030204" pitchFamily="34" charset="0"/>
              </a:rPr>
              <a:t>unseen test set.</a:t>
            </a:r>
          </a:p>
          <a:p>
            <a:pPr marL="285750" indent="-285750">
              <a:lnSpc>
                <a:spcPct val="150000"/>
              </a:lnSpc>
              <a:buSzPct val="100000"/>
              <a:buFont typeface="Arial" panose="020B0604020202020204" pitchFamily="34" charset="0"/>
              <a:buChar char="•"/>
            </a:pPr>
            <a:r>
              <a:rPr lang="en-US" altLang="zh-CN" sz="2700" dirty="0">
                <a:latin typeface="Palatino" pitchFamily="2" charset="77"/>
                <a:ea typeface="Palatino" pitchFamily="2" charset="77"/>
                <a:cs typeface="Calibri Light" panose="020F0302020204030204" pitchFamily="34" charset="0"/>
              </a:rPr>
              <a:t>Use a different </a:t>
            </a:r>
            <a:r>
              <a:rPr lang="en-US" altLang="zh-CN" sz="2700" b="1" dirty="0">
                <a:latin typeface="Palatino" pitchFamily="2" charset="77"/>
                <a:ea typeface="Palatino" pitchFamily="2" charset="77"/>
                <a:cs typeface="Calibri Light" panose="020F0302020204030204" pitchFamily="34" charset="0"/>
              </a:rPr>
              <a:t>validation</a:t>
            </a:r>
            <a:r>
              <a:rPr lang="en-US" altLang="zh-CN" sz="2700" dirty="0">
                <a:latin typeface="Palatino" pitchFamily="2" charset="77"/>
                <a:ea typeface="Palatino" pitchFamily="2" charset="77"/>
                <a:cs typeface="Calibri Light" panose="020F0302020204030204" pitchFamily="34" charset="0"/>
              </a:rPr>
              <a:t> set for model development.</a:t>
            </a:r>
          </a:p>
        </p:txBody>
      </p:sp>
      <p:sp>
        <p:nvSpPr>
          <p:cNvPr id="4" name="TextBox 3">
            <a:extLst>
              <a:ext uri="{FF2B5EF4-FFF2-40B4-BE49-F238E27FC236}">
                <a16:creationId xmlns:a16="http://schemas.microsoft.com/office/drawing/2014/main" id="{FF92B352-77A2-BB4C-A398-A9AEE3736EEB}"/>
              </a:ext>
            </a:extLst>
          </p:cNvPr>
          <p:cNvSpPr txBox="1"/>
          <p:nvPr/>
        </p:nvSpPr>
        <p:spPr>
          <a:xfrm>
            <a:off x="4328160" y="5035296"/>
            <a:ext cx="1271502" cy="461665"/>
          </a:xfrm>
          <a:prstGeom prst="rect">
            <a:avLst/>
          </a:prstGeom>
          <a:noFill/>
          <a:ln w="12700">
            <a:solidFill>
              <a:schemeClr val="tx1"/>
            </a:solidFill>
          </a:ln>
        </p:spPr>
        <p:txBody>
          <a:bodyPr wrap="none" rtlCol="0">
            <a:spAutoFit/>
          </a:bodyPr>
          <a:lstStyle/>
          <a:p>
            <a:pPr algn="ctr"/>
            <a:r>
              <a:rPr lang="en-CN" sz="2400" dirty="0">
                <a:latin typeface="Palatino" pitchFamily="2" charset="77"/>
                <a:ea typeface="Palatino" pitchFamily="2" charset="77"/>
              </a:rPr>
              <a:t>training</a:t>
            </a:r>
          </a:p>
        </p:txBody>
      </p:sp>
      <p:sp>
        <p:nvSpPr>
          <p:cNvPr id="7" name="TextBox 6">
            <a:extLst>
              <a:ext uri="{FF2B5EF4-FFF2-40B4-BE49-F238E27FC236}">
                <a16:creationId xmlns:a16="http://schemas.microsoft.com/office/drawing/2014/main" id="{A131AE81-0B43-6540-AEA0-1D86146D4025}"/>
              </a:ext>
            </a:extLst>
          </p:cNvPr>
          <p:cNvSpPr txBox="1"/>
          <p:nvPr/>
        </p:nvSpPr>
        <p:spPr>
          <a:xfrm>
            <a:off x="5599662" y="5035296"/>
            <a:ext cx="1271502" cy="461665"/>
          </a:xfrm>
          <a:prstGeom prst="rect">
            <a:avLst/>
          </a:prstGeom>
          <a:noFill/>
          <a:ln w="12700">
            <a:solidFill>
              <a:schemeClr val="tx1"/>
            </a:solidFill>
          </a:ln>
        </p:spPr>
        <p:txBody>
          <a:bodyPr wrap="square" rtlCol="0">
            <a:spAutoFit/>
          </a:bodyPr>
          <a:lstStyle/>
          <a:p>
            <a:pPr algn="ctr"/>
            <a:r>
              <a:rPr lang="en-CN" sz="2400" dirty="0">
                <a:latin typeface="Palatino" pitchFamily="2" charset="77"/>
                <a:ea typeface="Palatino" pitchFamily="2" charset="77"/>
              </a:rPr>
              <a:t>dev</a:t>
            </a:r>
          </a:p>
        </p:txBody>
      </p:sp>
      <p:sp>
        <p:nvSpPr>
          <p:cNvPr id="8" name="TextBox 7">
            <a:extLst>
              <a:ext uri="{FF2B5EF4-FFF2-40B4-BE49-F238E27FC236}">
                <a16:creationId xmlns:a16="http://schemas.microsoft.com/office/drawing/2014/main" id="{592CE589-A5F2-1648-B9F4-F2E886C9D6DE}"/>
              </a:ext>
            </a:extLst>
          </p:cNvPr>
          <p:cNvSpPr txBox="1"/>
          <p:nvPr/>
        </p:nvSpPr>
        <p:spPr>
          <a:xfrm>
            <a:off x="6871164" y="5036400"/>
            <a:ext cx="1271502" cy="461665"/>
          </a:xfrm>
          <a:prstGeom prst="rect">
            <a:avLst/>
          </a:prstGeom>
          <a:noFill/>
          <a:ln w="12700">
            <a:solidFill>
              <a:schemeClr val="tx1"/>
            </a:solidFill>
          </a:ln>
        </p:spPr>
        <p:txBody>
          <a:bodyPr wrap="square" rtlCol="0">
            <a:spAutoFit/>
          </a:bodyPr>
          <a:lstStyle/>
          <a:p>
            <a:pPr algn="ctr"/>
            <a:r>
              <a:rPr lang="en-CN" sz="2400" dirty="0">
                <a:latin typeface="Palatino" pitchFamily="2" charset="77"/>
                <a:ea typeface="Palatino" pitchFamily="2" charset="77"/>
              </a:rPr>
              <a:t>test</a:t>
            </a:r>
          </a:p>
        </p:txBody>
      </p:sp>
    </p:spTree>
    <p:extLst>
      <p:ext uri="{BB962C8B-B14F-4D97-AF65-F5344CB8AC3E}">
        <p14:creationId xmlns:p14="http://schemas.microsoft.com/office/powerpoint/2010/main" val="2841132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Cross</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Validation</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90F14-36D4-994F-9416-EA4BDD15D673}"/>
                  </a:ext>
                </a:extLst>
              </p:cNvPr>
              <p:cNvSpPr txBox="1"/>
              <p:nvPr/>
            </p:nvSpPr>
            <p:spPr>
              <a:xfrm>
                <a:off x="825906" y="1227707"/>
                <a:ext cx="11470369" cy="253338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700" dirty="0">
                    <a:latin typeface="Palatino" pitchFamily="2" charset="77"/>
                    <a:ea typeface="Palatino" pitchFamily="2" charset="77"/>
                    <a:cs typeface="Calibri Light" panose="020F0302020204030204" pitchFamily="34" charset="0"/>
                  </a:rPr>
                  <a:t>Data costly to obtain</a:t>
                </a:r>
              </a:p>
              <a:p>
                <a:pPr marL="285750" indent="-285750">
                  <a:lnSpc>
                    <a:spcPct val="150000"/>
                  </a:lnSpc>
                  <a:buSzPct val="100000"/>
                  <a:buFont typeface="Arial" panose="020B0604020202020204" pitchFamily="34" charset="0"/>
                  <a:buChar char="•"/>
                </a:pPr>
                <a:r>
                  <a:rPr lang="en-US" altLang="zh-CN" sz="2700" dirty="0">
                    <a:latin typeface="Palatino" pitchFamily="2" charset="77"/>
                    <a:ea typeface="Palatino" pitchFamily="2" charset="77"/>
                    <a:cs typeface="Calibri Light" panose="020F0302020204030204" pitchFamily="34" charset="0"/>
                  </a:rPr>
                  <a:t>Use cross-validation for development</a:t>
                </a:r>
              </a:p>
              <a:p>
                <a:pPr marL="914400" lvl="1" indent="-457200">
                  <a:lnSpc>
                    <a:spcPct val="150000"/>
                  </a:lnSpc>
                  <a:buSzPct val="100000"/>
                  <a:buFontTx/>
                  <a:buChar char="-"/>
                </a:pPr>
                <a:r>
                  <a:rPr lang="en-US" altLang="zh-CN" sz="2700" dirty="0">
                    <a:latin typeface="Palatino" pitchFamily="2" charset="77"/>
                    <a:ea typeface="Palatino" pitchFamily="2" charset="77"/>
                    <a:cs typeface="Calibri Light" panose="020F0302020204030204" pitchFamily="34" charset="0"/>
                  </a:rPr>
                  <a:t>one set</a:t>
                </a:r>
              </a:p>
              <a:p>
                <a:pPr marL="914400" lvl="1" indent="-457200">
                  <a:lnSpc>
                    <a:spcPct val="150000"/>
                  </a:lnSpc>
                  <a:buSzPct val="100000"/>
                  <a:buFontTx/>
                  <a:buChar char="-"/>
                </a:pPr>
                <a:r>
                  <a:rPr lang="en-US" altLang="zh-CN" sz="2700" dirty="0">
                    <a:latin typeface="Palatino" pitchFamily="2" charset="77"/>
                    <a:ea typeface="Palatino" pitchFamily="2" charset="77"/>
                    <a:cs typeface="Calibri Light" panose="020F0302020204030204" pitchFamily="34" charset="0"/>
                  </a:rPr>
                  <a:t>split into </a:t>
                </a:r>
                <a14:m>
                  <m:oMath xmlns:m="http://schemas.openxmlformats.org/officeDocument/2006/math">
                    <m:r>
                      <a:rPr lang="en-US" altLang="zh-CN" sz="2700" b="0" i="1" smtClean="0">
                        <a:latin typeface="Cambria Math" panose="02040503050406030204" pitchFamily="18" charset="0"/>
                        <a:ea typeface="Palatino" pitchFamily="2" charset="77"/>
                        <a:cs typeface="Calibri Light" panose="020F0302020204030204" pitchFamily="34" charset="0"/>
                      </a:rPr>
                      <m:t>𝑘</m:t>
                    </m:r>
                  </m:oMath>
                </a14:m>
                <a:r>
                  <a:rPr lang="en-US" altLang="zh-CN" sz="2700" dirty="0">
                    <a:latin typeface="Palatino" pitchFamily="2" charset="77"/>
                    <a:ea typeface="Palatino" pitchFamily="2" charset="77"/>
                    <a:cs typeface="Calibri Light" panose="020F0302020204030204" pitchFamily="34" charset="0"/>
                  </a:rPr>
                  <a:t> sections:	 </a:t>
                </a:r>
                <a14:m>
                  <m:oMath xmlns:m="http://schemas.openxmlformats.org/officeDocument/2006/math">
                    <m:sSub>
                      <m:sSubPr>
                        <m:ctrlPr>
                          <a:rPr lang="en-US" altLang="zh-CN" sz="2700" i="1" smtClean="0">
                            <a:latin typeface="Cambria Math" panose="02040503050406030204" pitchFamily="18" charset="0"/>
                            <a:ea typeface="Palatino" pitchFamily="2" charset="77"/>
                            <a:cs typeface="Calibri Light" panose="020F0302020204030204" pitchFamily="34" charset="0"/>
                          </a:rPr>
                        </m:ctrlPr>
                      </m:sSubPr>
                      <m:e>
                        <m:r>
                          <a:rPr lang="en-US" altLang="zh-CN" sz="2700" b="0" i="1" smtClean="0">
                            <a:latin typeface="Cambria Math" panose="02040503050406030204" pitchFamily="18" charset="0"/>
                            <a:ea typeface="Palatino" pitchFamily="2" charset="77"/>
                            <a:cs typeface="Calibri Light" panose="020F0302020204030204" pitchFamily="34" charset="0"/>
                          </a:rPr>
                          <m:t>𝐷</m:t>
                        </m:r>
                      </m:e>
                      <m:sub>
                        <m:r>
                          <a:rPr lang="en-US" altLang="zh-CN" sz="2700" b="0" i="1" smtClean="0">
                            <a:latin typeface="Cambria Math" panose="02040503050406030204" pitchFamily="18" charset="0"/>
                            <a:ea typeface="Palatino" pitchFamily="2" charset="77"/>
                            <a:cs typeface="Calibri Light" panose="020F0302020204030204" pitchFamily="34" charset="0"/>
                          </a:rPr>
                          <m:t>1</m:t>
                        </m:r>
                      </m:sub>
                    </m:sSub>
                    <m:r>
                      <a:rPr lang="en-US" altLang="zh-CN" sz="27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700" i="1">
                            <a:latin typeface="Cambria Math" panose="02040503050406030204" pitchFamily="18" charset="0"/>
                            <a:ea typeface="Palatino" pitchFamily="2" charset="77"/>
                            <a:cs typeface="Calibri Light" panose="020F0302020204030204" pitchFamily="34" charset="0"/>
                          </a:rPr>
                        </m:ctrlPr>
                      </m:sSubPr>
                      <m:e>
                        <m:r>
                          <a:rPr lang="en-US" altLang="zh-CN" sz="2700" i="1">
                            <a:latin typeface="Cambria Math" panose="02040503050406030204" pitchFamily="18" charset="0"/>
                            <a:ea typeface="Palatino" pitchFamily="2" charset="77"/>
                            <a:cs typeface="Calibri Light" panose="020F0302020204030204" pitchFamily="34" charset="0"/>
                          </a:rPr>
                          <m:t>𝐷</m:t>
                        </m:r>
                      </m:e>
                      <m:sub>
                        <m:r>
                          <a:rPr lang="en-US" altLang="zh-CN" sz="2700" b="0" i="1" smtClean="0">
                            <a:latin typeface="Cambria Math" panose="02040503050406030204" pitchFamily="18" charset="0"/>
                            <a:ea typeface="Palatino" pitchFamily="2" charset="77"/>
                            <a:cs typeface="Calibri Light" panose="020F0302020204030204" pitchFamily="34" charset="0"/>
                          </a:rPr>
                          <m:t>2</m:t>
                        </m:r>
                      </m:sub>
                    </m:sSub>
                    <m:r>
                      <a:rPr lang="en-US" altLang="zh-CN" sz="2700" b="0" i="1" smtClean="0">
                        <a:latin typeface="Cambria Math" panose="02040503050406030204" pitchFamily="18" charset="0"/>
                        <a:ea typeface="Palatino" pitchFamily="2" charset="77"/>
                        <a:cs typeface="Calibri Light" panose="020F0302020204030204" pitchFamily="34" charset="0"/>
                      </a:rPr>
                      <m:t>,</m:t>
                    </m:r>
                    <m:r>
                      <a:rPr lang="en-US" altLang="zh-CN" sz="2700" b="0" i="1" smtClean="0">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700" i="1">
                            <a:latin typeface="Cambria Math" panose="02040503050406030204" pitchFamily="18" charset="0"/>
                            <a:ea typeface="Palatino" pitchFamily="2" charset="77"/>
                            <a:cs typeface="Calibri Light" panose="020F0302020204030204" pitchFamily="34" charset="0"/>
                          </a:rPr>
                        </m:ctrlPr>
                      </m:sSubPr>
                      <m:e>
                        <m:r>
                          <a:rPr lang="en-US" altLang="zh-CN" sz="2700" i="1">
                            <a:latin typeface="Cambria Math" panose="02040503050406030204" pitchFamily="18" charset="0"/>
                            <a:ea typeface="Palatino" pitchFamily="2" charset="77"/>
                            <a:cs typeface="Calibri Light" panose="020F0302020204030204" pitchFamily="34" charset="0"/>
                          </a:rPr>
                          <m:t>𝐷</m:t>
                        </m:r>
                      </m:e>
                      <m:sub>
                        <m:r>
                          <a:rPr lang="en-US" altLang="zh-CN" sz="2700" b="0" i="1" smtClean="0">
                            <a:latin typeface="Cambria Math" panose="02040503050406030204" pitchFamily="18" charset="0"/>
                            <a:ea typeface="Palatino" pitchFamily="2" charset="77"/>
                            <a:cs typeface="Calibri Light" panose="020F0302020204030204" pitchFamily="34" charset="0"/>
                          </a:rPr>
                          <m:t>𝑘</m:t>
                        </m:r>
                      </m:sub>
                    </m:sSub>
                  </m:oMath>
                </a14:m>
                <a:endParaRPr lang="en-US" altLang="zh-CN" sz="2700" dirty="0">
                  <a:latin typeface="Palatino" pitchFamily="2" charset="77"/>
                  <a:ea typeface="Palatino" pitchFamily="2" charset="77"/>
                  <a:cs typeface="Calibri Light" panose="020F0302020204030204" pitchFamily="34" charset="0"/>
                </a:endParaRPr>
              </a:p>
            </p:txBody>
          </p:sp>
        </mc:Choice>
        <mc:Fallback xmlns="">
          <p:sp>
            <p:nvSpPr>
              <p:cNvPr id="5" name="TextBox 4">
                <a:extLst>
                  <a:ext uri="{FF2B5EF4-FFF2-40B4-BE49-F238E27FC236}">
                    <a16:creationId xmlns:a16="http://schemas.microsoft.com/office/drawing/2014/main" id="{D5C90F14-36D4-994F-9416-EA4BDD15D673}"/>
                  </a:ext>
                </a:extLst>
              </p:cNvPr>
              <p:cNvSpPr txBox="1">
                <a:spLocks noRot="1" noChangeAspect="1" noMove="1" noResize="1" noEditPoints="1" noAdjustHandles="1" noChangeArrowheads="1" noChangeShapeType="1" noTextEdit="1"/>
              </p:cNvSpPr>
              <p:nvPr/>
            </p:nvSpPr>
            <p:spPr>
              <a:xfrm>
                <a:off x="825906" y="1227707"/>
                <a:ext cx="11470369" cy="2533386"/>
              </a:xfrm>
              <a:prstGeom prst="rect">
                <a:avLst/>
              </a:prstGeom>
              <a:blipFill>
                <a:blip r:embed="rId4"/>
                <a:stretch>
                  <a:fillRect l="-773" b="-497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08317B-77A3-9B41-9217-ABED10C51C9F}"/>
                  </a:ext>
                </a:extLst>
              </p:cNvPr>
              <p:cNvSpPr txBox="1"/>
              <p:nvPr/>
            </p:nvSpPr>
            <p:spPr>
              <a:xfrm>
                <a:off x="2763255" y="3709037"/>
                <a:ext cx="6633409" cy="597023"/>
              </a:xfrm>
              <a:prstGeom prst="rect">
                <a:avLst/>
              </a:prstGeom>
              <a:noFill/>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Fold 1 – train on </a:t>
                </a:r>
                <a14:m>
                  <m:oMath xmlns:m="http://schemas.openxmlformats.org/officeDocument/2006/math">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2</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𝑘</m:t>
                        </m:r>
                      </m:sub>
                    </m:sSub>
                  </m:oMath>
                </a14:m>
                <a:r>
                  <a:rPr lang="en-US" altLang="zh-CN" sz="2400" dirty="0">
                    <a:latin typeface="Palatino" pitchFamily="2" charset="77"/>
                    <a:ea typeface="Palatino" pitchFamily="2" charset="77"/>
                    <a:cs typeface="Calibri Light" panose="020F0302020204030204" pitchFamily="34" charset="0"/>
                  </a:rPr>
                  <a:t>, test on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i="1">
                            <a:latin typeface="Cambria Math" panose="02040503050406030204" pitchFamily="18" charset="0"/>
                            <a:ea typeface="Palatino" pitchFamily="2" charset="77"/>
                            <a:cs typeface="Calibri Light" panose="020F0302020204030204" pitchFamily="34" charset="0"/>
                          </a:rPr>
                          <m:t>1</m:t>
                        </m:r>
                      </m:sub>
                    </m:sSub>
                  </m:oMath>
                </a14:m>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acc 1</a:t>
                </a:r>
              </a:p>
            </p:txBody>
          </p:sp>
        </mc:Choice>
        <mc:Fallback xmlns="">
          <p:sp>
            <p:nvSpPr>
              <p:cNvPr id="7" name="TextBox 6">
                <a:extLst>
                  <a:ext uri="{FF2B5EF4-FFF2-40B4-BE49-F238E27FC236}">
                    <a16:creationId xmlns:a16="http://schemas.microsoft.com/office/drawing/2014/main" id="{E408317B-77A3-9B41-9217-ABED10C51C9F}"/>
                  </a:ext>
                </a:extLst>
              </p:cNvPr>
              <p:cNvSpPr txBox="1">
                <a:spLocks noRot="1" noChangeAspect="1" noMove="1" noResize="1" noEditPoints="1" noAdjustHandles="1" noChangeArrowheads="1" noChangeShapeType="1" noTextEdit="1"/>
              </p:cNvSpPr>
              <p:nvPr/>
            </p:nvSpPr>
            <p:spPr>
              <a:xfrm>
                <a:off x="2763255" y="3709037"/>
                <a:ext cx="6633409" cy="597023"/>
              </a:xfrm>
              <a:prstGeom prst="rect">
                <a:avLst/>
              </a:prstGeom>
              <a:blipFill>
                <a:blip r:embed="rId5"/>
                <a:stretch>
                  <a:fillRect l="-1338" b="-2291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E7A664-B6A0-3C4A-8DFB-A6281A276674}"/>
                  </a:ext>
                </a:extLst>
              </p:cNvPr>
              <p:cNvSpPr txBox="1"/>
              <p:nvPr/>
            </p:nvSpPr>
            <p:spPr>
              <a:xfrm>
                <a:off x="2763256" y="4139466"/>
                <a:ext cx="7355304" cy="597023"/>
              </a:xfrm>
              <a:prstGeom prst="rect">
                <a:avLst/>
              </a:prstGeom>
              <a:noFill/>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Fold 2 – train on </a:t>
                </a:r>
                <a14:m>
                  <m:oMath xmlns:m="http://schemas.openxmlformats.org/officeDocument/2006/math">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1</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3</m:t>
                        </m:r>
                      </m:sub>
                    </m:s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𝑘</m:t>
                        </m:r>
                      </m:sub>
                    </m:sSub>
                  </m:oMath>
                </a14:m>
                <a:r>
                  <a:rPr lang="en-US" altLang="zh-CN" sz="2400" dirty="0">
                    <a:latin typeface="Palatino" pitchFamily="2" charset="77"/>
                    <a:ea typeface="Palatino" pitchFamily="2" charset="77"/>
                    <a:cs typeface="Calibri Light" panose="020F0302020204030204" pitchFamily="34" charset="0"/>
                  </a:rPr>
                  <a:t>, test on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2</m:t>
                        </m:r>
                      </m:sub>
                    </m:sSub>
                  </m:oMath>
                </a14:m>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acc 2</a:t>
                </a:r>
              </a:p>
            </p:txBody>
          </p:sp>
        </mc:Choice>
        <mc:Fallback xmlns="">
          <p:sp>
            <p:nvSpPr>
              <p:cNvPr id="8" name="TextBox 7">
                <a:extLst>
                  <a:ext uri="{FF2B5EF4-FFF2-40B4-BE49-F238E27FC236}">
                    <a16:creationId xmlns:a16="http://schemas.microsoft.com/office/drawing/2014/main" id="{55E7A664-B6A0-3C4A-8DFB-A6281A276674}"/>
                  </a:ext>
                </a:extLst>
              </p:cNvPr>
              <p:cNvSpPr txBox="1">
                <a:spLocks noRot="1" noChangeAspect="1" noMove="1" noResize="1" noEditPoints="1" noAdjustHandles="1" noChangeArrowheads="1" noChangeShapeType="1" noTextEdit="1"/>
              </p:cNvSpPr>
              <p:nvPr/>
            </p:nvSpPr>
            <p:spPr>
              <a:xfrm>
                <a:off x="2763256" y="4139466"/>
                <a:ext cx="7355304" cy="597023"/>
              </a:xfrm>
              <a:prstGeom prst="rect">
                <a:avLst/>
              </a:prstGeom>
              <a:blipFill>
                <a:blip r:embed="rId6"/>
                <a:stretch>
                  <a:fillRect l="-1207" b="-2291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2F3D599-9BB9-0C4E-8648-1EE343CCD5CB}"/>
                  </a:ext>
                </a:extLst>
              </p:cNvPr>
              <p:cNvSpPr txBox="1"/>
              <p:nvPr/>
            </p:nvSpPr>
            <p:spPr>
              <a:xfrm>
                <a:off x="2763256" y="4977170"/>
                <a:ext cx="7355304" cy="597023"/>
              </a:xfrm>
              <a:prstGeom prst="rect">
                <a:avLst/>
              </a:prstGeom>
              <a:noFill/>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Fold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𝑖</m:t>
                    </m:r>
                  </m:oMath>
                </a14:m>
                <a:r>
                  <a:rPr lang="en-US" altLang="zh-CN" sz="2400" dirty="0">
                    <a:latin typeface="Palatino" pitchFamily="2" charset="77"/>
                    <a:ea typeface="Palatino" pitchFamily="2" charset="77"/>
                    <a:cs typeface="Calibri Light" panose="020F0302020204030204" pitchFamily="34" charset="0"/>
                  </a:rPr>
                  <a:t> – train on the rest, test on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𝐷</m:t>
                        </m:r>
                      </m:e>
                      <m:sub>
                        <m:r>
                          <a:rPr lang="en-US" altLang="zh-CN" sz="2400" b="0" i="1" smtClean="0">
                            <a:latin typeface="Cambria Math" panose="02040503050406030204" pitchFamily="18" charset="0"/>
                            <a:ea typeface="Palatino" pitchFamily="2" charset="77"/>
                            <a:cs typeface="Calibri Light" panose="020F0302020204030204" pitchFamily="34" charset="0"/>
                          </a:rPr>
                          <m:t>𝑖</m:t>
                        </m:r>
                      </m:sub>
                    </m:sSub>
                  </m:oMath>
                </a14:m>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acc </a:t>
                </a:r>
                <a14:m>
                  <m:oMath xmlns:m="http://schemas.openxmlformats.org/officeDocument/2006/math">
                    <m:r>
                      <a:rPr lang="en-US" altLang="zh-CN" sz="2400" b="0" i="1" dirty="0" smtClean="0">
                        <a:latin typeface="Cambria Math" panose="02040503050406030204" pitchFamily="18" charset="0"/>
                        <a:ea typeface="Palatino" pitchFamily="2" charset="77"/>
                        <a:cs typeface="Calibri Light" panose="020F0302020204030204" pitchFamily="34" charset="0"/>
                      </a:rPr>
                      <m:t>𝑖</m:t>
                    </m:r>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9" name="TextBox 8">
                <a:extLst>
                  <a:ext uri="{FF2B5EF4-FFF2-40B4-BE49-F238E27FC236}">
                    <a16:creationId xmlns:a16="http://schemas.microsoft.com/office/drawing/2014/main" id="{52F3D599-9BB9-0C4E-8648-1EE343CCD5CB}"/>
                  </a:ext>
                </a:extLst>
              </p:cNvPr>
              <p:cNvSpPr txBox="1">
                <a:spLocks noRot="1" noChangeAspect="1" noMove="1" noResize="1" noEditPoints="1" noAdjustHandles="1" noChangeArrowheads="1" noChangeShapeType="1" noTextEdit="1"/>
              </p:cNvSpPr>
              <p:nvPr/>
            </p:nvSpPr>
            <p:spPr>
              <a:xfrm>
                <a:off x="2763256" y="4977170"/>
                <a:ext cx="7355304" cy="597023"/>
              </a:xfrm>
              <a:prstGeom prst="rect">
                <a:avLst/>
              </a:prstGeom>
              <a:blipFill>
                <a:blip r:embed="rId7"/>
                <a:stretch>
                  <a:fillRect l="-1207" b="-22917"/>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54885A-0CF8-844F-80B1-55C0E4BEEF5B}"/>
                  </a:ext>
                </a:extLst>
              </p:cNvPr>
              <p:cNvSpPr txBox="1"/>
              <p:nvPr/>
            </p:nvSpPr>
            <p:spPr>
              <a:xfrm>
                <a:off x="4211054" y="4709294"/>
                <a:ext cx="39704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N" sz="240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10" name="TextBox 9">
                <a:extLst>
                  <a:ext uri="{FF2B5EF4-FFF2-40B4-BE49-F238E27FC236}">
                    <a16:creationId xmlns:a16="http://schemas.microsoft.com/office/drawing/2014/main" id="{6854885A-0CF8-844F-80B1-55C0E4BEEF5B}"/>
                  </a:ext>
                </a:extLst>
              </p:cNvPr>
              <p:cNvSpPr txBox="1">
                <a:spLocks noRot="1" noChangeAspect="1" noMove="1" noResize="1" noEditPoints="1" noAdjustHandles="1" noChangeArrowheads="1" noChangeShapeType="1" noTextEdit="1"/>
              </p:cNvSpPr>
              <p:nvPr/>
            </p:nvSpPr>
            <p:spPr>
              <a:xfrm>
                <a:off x="4211054" y="4709294"/>
                <a:ext cx="397042" cy="461665"/>
              </a:xfrm>
              <a:prstGeom prst="rect">
                <a:avLst/>
              </a:prstGeom>
              <a:blipFill>
                <a:blip r:embed="rId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073F10-0219-7748-80F5-65E586594488}"/>
                  </a:ext>
                </a:extLst>
              </p:cNvPr>
              <p:cNvSpPr txBox="1"/>
              <p:nvPr/>
            </p:nvSpPr>
            <p:spPr>
              <a:xfrm>
                <a:off x="2769271" y="5645400"/>
                <a:ext cx="7355304" cy="597023"/>
              </a:xfrm>
              <a:prstGeom prst="rect">
                <a:avLst/>
              </a:prstGeom>
              <a:noFill/>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result = avg(acc 1, acc 2, </a:t>
                </a:r>
                <a14:m>
                  <m:oMath xmlns:m="http://schemas.openxmlformats.org/officeDocument/2006/math">
                    <m:r>
                      <a:rPr lang="en-US" altLang="zh-CN" sz="2400" i="1"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acc</a:t>
                </a: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𝑘</m:t>
                    </m:r>
                  </m:oMath>
                </a14:m>
                <a:r>
                  <a:rPr lang="en-US" altLang="zh-CN" sz="2400" dirty="0">
                    <a:latin typeface="Palatino" pitchFamily="2" charset="77"/>
                    <a:ea typeface="Palatino" pitchFamily="2" charset="77"/>
                    <a:cs typeface="Calibri Light" panose="020F0302020204030204" pitchFamily="34" charset="0"/>
                  </a:rPr>
                  <a:t>)</a:t>
                </a:r>
              </a:p>
            </p:txBody>
          </p:sp>
        </mc:Choice>
        <mc:Fallback xmlns="">
          <p:sp>
            <p:nvSpPr>
              <p:cNvPr id="11" name="TextBox 10">
                <a:extLst>
                  <a:ext uri="{FF2B5EF4-FFF2-40B4-BE49-F238E27FC236}">
                    <a16:creationId xmlns:a16="http://schemas.microsoft.com/office/drawing/2014/main" id="{A1073F10-0219-7748-80F5-65E586594488}"/>
                  </a:ext>
                </a:extLst>
              </p:cNvPr>
              <p:cNvSpPr txBox="1">
                <a:spLocks noRot="1" noChangeAspect="1" noMove="1" noResize="1" noEditPoints="1" noAdjustHandles="1" noChangeArrowheads="1" noChangeShapeType="1" noTextEdit="1"/>
              </p:cNvSpPr>
              <p:nvPr/>
            </p:nvSpPr>
            <p:spPr>
              <a:xfrm>
                <a:off x="2769271" y="5645400"/>
                <a:ext cx="7355304" cy="597023"/>
              </a:xfrm>
              <a:prstGeom prst="rect">
                <a:avLst/>
              </a:prstGeom>
              <a:blipFill>
                <a:blip r:embed="rId9"/>
                <a:stretch>
                  <a:fillRect l="-1205" b="-22917"/>
                </a:stretch>
              </a:blipFill>
            </p:spPr>
            <p:txBody>
              <a:bodyPr/>
              <a:lstStyle/>
              <a:p>
                <a:r>
                  <a:rPr lang="en-CN">
                    <a:noFill/>
                  </a:rPr>
                  <a:t> </a:t>
                </a:r>
              </a:p>
            </p:txBody>
          </p:sp>
        </mc:Fallback>
      </mc:AlternateContent>
      <p:grpSp>
        <p:nvGrpSpPr>
          <p:cNvPr id="19" name="Group 18">
            <a:extLst>
              <a:ext uri="{FF2B5EF4-FFF2-40B4-BE49-F238E27FC236}">
                <a16:creationId xmlns:a16="http://schemas.microsoft.com/office/drawing/2014/main" id="{ABC08D69-26F7-DC47-B276-30D29A39A7BE}"/>
              </a:ext>
            </a:extLst>
          </p:cNvPr>
          <p:cNvGrpSpPr/>
          <p:nvPr/>
        </p:nvGrpSpPr>
        <p:grpSpPr>
          <a:xfrm>
            <a:off x="7539294" y="1184400"/>
            <a:ext cx="3814506" cy="463333"/>
            <a:chOff x="7539294" y="1184400"/>
            <a:chExt cx="3814506" cy="463333"/>
          </a:xfrm>
        </p:grpSpPr>
        <p:sp>
          <p:nvSpPr>
            <p:cNvPr id="12" name="TextBox 11">
              <a:extLst>
                <a:ext uri="{FF2B5EF4-FFF2-40B4-BE49-F238E27FC236}">
                  <a16:creationId xmlns:a16="http://schemas.microsoft.com/office/drawing/2014/main" id="{4283B27B-0E5E-2344-8562-F7F6647F8543}"/>
                </a:ext>
              </a:extLst>
            </p:cNvPr>
            <p:cNvSpPr txBox="1"/>
            <p:nvPr/>
          </p:nvSpPr>
          <p:spPr>
            <a:xfrm>
              <a:off x="7539294" y="1186068"/>
              <a:ext cx="1271502" cy="461665"/>
            </a:xfrm>
            <a:prstGeom prst="rect">
              <a:avLst/>
            </a:prstGeom>
            <a:noFill/>
            <a:ln w="12700">
              <a:solidFill>
                <a:schemeClr val="tx1"/>
              </a:solidFill>
            </a:ln>
          </p:spPr>
          <p:txBody>
            <a:bodyPr wrap="none" rtlCol="0">
              <a:spAutoFit/>
            </a:bodyPr>
            <a:lstStyle/>
            <a:p>
              <a:pPr algn="ctr"/>
              <a:r>
                <a:rPr lang="en-CN" sz="2400" dirty="0">
                  <a:latin typeface="Palatino" pitchFamily="2" charset="77"/>
                  <a:ea typeface="Palatino" pitchFamily="2" charset="77"/>
                </a:rPr>
                <a:t>training</a:t>
              </a:r>
            </a:p>
          </p:txBody>
        </p:sp>
        <p:sp>
          <p:nvSpPr>
            <p:cNvPr id="13" name="TextBox 12">
              <a:extLst>
                <a:ext uri="{FF2B5EF4-FFF2-40B4-BE49-F238E27FC236}">
                  <a16:creationId xmlns:a16="http://schemas.microsoft.com/office/drawing/2014/main" id="{3E44190C-8C49-FD42-BD41-84D1BF401670}"/>
                </a:ext>
              </a:extLst>
            </p:cNvPr>
            <p:cNvSpPr txBox="1"/>
            <p:nvPr/>
          </p:nvSpPr>
          <p:spPr>
            <a:xfrm>
              <a:off x="8810796" y="1186068"/>
              <a:ext cx="1271502" cy="461665"/>
            </a:xfrm>
            <a:prstGeom prst="rect">
              <a:avLst/>
            </a:prstGeom>
            <a:noFill/>
            <a:ln w="12700">
              <a:solidFill>
                <a:schemeClr val="tx1"/>
              </a:solidFill>
            </a:ln>
          </p:spPr>
          <p:txBody>
            <a:bodyPr wrap="square" rtlCol="0">
              <a:spAutoFit/>
            </a:bodyPr>
            <a:lstStyle/>
            <a:p>
              <a:pPr algn="ctr"/>
              <a:r>
                <a:rPr lang="en-CN" sz="2400" dirty="0">
                  <a:latin typeface="Palatino" pitchFamily="2" charset="77"/>
                  <a:ea typeface="Palatino" pitchFamily="2" charset="77"/>
                </a:rPr>
                <a:t>dev</a:t>
              </a:r>
            </a:p>
          </p:txBody>
        </p:sp>
        <p:sp>
          <p:nvSpPr>
            <p:cNvPr id="14" name="TextBox 13">
              <a:extLst>
                <a:ext uri="{FF2B5EF4-FFF2-40B4-BE49-F238E27FC236}">
                  <a16:creationId xmlns:a16="http://schemas.microsoft.com/office/drawing/2014/main" id="{DCCC5B27-A911-D14E-AD31-D2E5BC26FE4E}"/>
                </a:ext>
              </a:extLst>
            </p:cNvPr>
            <p:cNvSpPr txBox="1"/>
            <p:nvPr/>
          </p:nvSpPr>
          <p:spPr>
            <a:xfrm>
              <a:off x="10082298" y="1184400"/>
              <a:ext cx="1271502" cy="461665"/>
            </a:xfrm>
            <a:prstGeom prst="rect">
              <a:avLst/>
            </a:prstGeom>
            <a:noFill/>
            <a:ln w="12700">
              <a:solidFill>
                <a:schemeClr val="tx1"/>
              </a:solidFill>
            </a:ln>
          </p:spPr>
          <p:txBody>
            <a:bodyPr wrap="square" rtlCol="0">
              <a:spAutoFit/>
            </a:bodyPr>
            <a:lstStyle/>
            <a:p>
              <a:pPr algn="ctr"/>
              <a:r>
                <a:rPr lang="en-CN" sz="2400" dirty="0">
                  <a:latin typeface="Palatino" pitchFamily="2" charset="77"/>
                  <a:ea typeface="Palatino" pitchFamily="2" charset="77"/>
                </a:rPr>
                <a:t>test</a:t>
              </a:r>
            </a:p>
          </p:txBody>
        </p:sp>
      </p:grpSp>
      <p:grpSp>
        <p:nvGrpSpPr>
          <p:cNvPr id="4" name="Group 3">
            <a:extLst>
              <a:ext uri="{FF2B5EF4-FFF2-40B4-BE49-F238E27FC236}">
                <a16:creationId xmlns:a16="http://schemas.microsoft.com/office/drawing/2014/main" id="{709EE192-75F7-0043-887F-B2DFD66BDB82}"/>
              </a:ext>
            </a:extLst>
          </p:cNvPr>
          <p:cNvGrpSpPr/>
          <p:nvPr/>
        </p:nvGrpSpPr>
        <p:grpSpPr>
          <a:xfrm>
            <a:off x="7539294" y="2420558"/>
            <a:ext cx="3814506" cy="461665"/>
            <a:chOff x="7539294" y="2031295"/>
            <a:chExt cx="3814506" cy="461665"/>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EEC5019-6FCB-2948-BB12-DAA4A7C76106}"/>
                    </a:ext>
                  </a:extLst>
                </p:cNvPr>
                <p:cNvSpPr txBox="1"/>
                <p:nvPr/>
              </p:nvSpPr>
              <p:spPr>
                <a:xfrm>
                  <a:off x="7539294" y="2031295"/>
                  <a:ext cx="637200" cy="461665"/>
                </a:xfrm>
                <a:prstGeom prst="rect">
                  <a:avLst/>
                </a:prstGeom>
                <a:noFill/>
                <a:ln w="12700">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CN" sz="2400" i="1" smtClean="0">
                                <a:latin typeface="Cambria Math" panose="02040503050406030204" pitchFamily="18" charset="0"/>
                                <a:ea typeface="Palatino" pitchFamily="2" charset="77"/>
                              </a:rPr>
                            </m:ctrlPr>
                          </m:sSubPr>
                          <m:e>
                            <m:r>
                              <a:rPr lang="en-US" sz="2400" b="0" i="1" smtClean="0">
                                <a:latin typeface="Cambria Math" panose="02040503050406030204" pitchFamily="18" charset="0"/>
                                <a:ea typeface="Palatino" pitchFamily="2" charset="77"/>
                              </a:rPr>
                              <m:t>𝐷</m:t>
                            </m:r>
                          </m:e>
                          <m:sub>
                            <m:r>
                              <a:rPr lang="en-US" sz="2400" b="0" i="1" smtClean="0">
                                <a:latin typeface="Cambria Math" panose="02040503050406030204" pitchFamily="18" charset="0"/>
                                <a:ea typeface="Palatino" pitchFamily="2" charset="77"/>
                              </a:rPr>
                              <m:t>1</m:t>
                            </m:r>
                          </m:sub>
                        </m:sSub>
                      </m:oMath>
                    </m:oMathPara>
                  </a14:m>
                  <a:endParaRPr lang="en-CN" sz="2400" dirty="0">
                    <a:latin typeface="Palatino" pitchFamily="2" charset="77"/>
                    <a:ea typeface="Palatino" pitchFamily="2" charset="77"/>
                  </a:endParaRPr>
                </a:p>
              </p:txBody>
            </p:sp>
          </mc:Choice>
          <mc:Fallback xmlns="">
            <p:sp>
              <p:nvSpPr>
                <p:cNvPr id="15" name="TextBox 14">
                  <a:extLst>
                    <a:ext uri="{FF2B5EF4-FFF2-40B4-BE49-F238E27FC236}">
                      <a16:creationId xmlns:a16="http://schemas.microsoft.com/office/drawing/2014/main" id="{EEEC5019-6FCB-2948-BB12-DAA4A7C76106}"/>
                    </a:ext>
                  </a:extLst>
                </p:cNvPr>
                <p:cNvSpPr txBox="1">
                  <a:spLocks noRot="1" noChangeAspect="1" noMove="1" noResize="1" noEditPoints="1" noAdjustHandles="1" noChangeArrowheads="1" noChangeShapeType="1" noTextEdit="1"/>
                </p:cNvSpPr>
                <p:nvPr/>
              </p:nvSpPr>
              <p:spPr>
                <a:xfrm>
                  <a:off x="7539294" y="2031295"/>
                  <a:ext cx="637200" cy="461665"/>
                </a:xfrm>
                <a:prstGeom prst="rect">
                  <a:avLst/>
                </a:prstGeom>
                <a:blipFill>
                  <a:blip r:embed="rId10"/>
                  <a:stretch>
                    <a:fillRect/>
                  </a:stretch>
                </a:blipFill>
                <a:ln w="12700">
                  <a:solidFill>
                    <a:schemeClr val="tx1"/>
                  </a:solidFill>
                </a:ln>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76CFC8F-BB55-1E41-9AF9-F82664CAC7D5}"/>
                    </a:ext>
                  </a:extLst>
                </p:cNvPr>
                <p:cNvSpPr txBox="1"/>
                <p:nvPr/>
              </p:nvSpPr>
              <p:spPr>
                <a:xfrm>
                  <a:off x="8175045" y="2031295"/>
                  <a:ext cx="637200" cy="461665"/>
                </a:xfrm>
                <a:prstGeom prst="rect">
                  <a:avLst/>
                </a:prstGeom>
                <a:noFill/>
                <a:ln w="12700">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CN" sz="2400" i="1" smtClean="0">
                                <a:latin typeface="Cambria Math" panose="02040503050406030204" pitchFamily="18" charset="0"/>
                                <a:ea typeface="Palatino" pitchFamily="2" charset="77"/>
                              </a:rPr>
                            </m:ctrlPr>
                          </m:sSubPr>
                          <m:e>
                            <m:r>
                              <a:rPr lang="en-US" sz="2400" b="0" i="1" smtClean="0">
                                <a:latin typeface="Cambria Math" panose="02040503050406030204" pitchFamily="18" charset="0"/>
                                <a:ea typeface="Palatino" pitchFamily="2" charset="77"/>
                              </a:rPr>
                              <m:t>𝐷</m:t>
                            </m:r>
                          </m:e>
                          <m:sub>
                            <m:r>
                              <a:rPr lang="en-US" sz="2400" b="0" i="1" smtClean="0">
                                <a:latin typeface="Cambria Math" panose="02040503050406030204" pitchFamily="18" charset="0"/>
                                <a:ea typeface="Palatino" pitchFamily="2" charset="77"/>
                              </a:rPr>
                              <m:t>2</m:t>
                            </m:r>
                          </m:sub>
                        </m:sSub>
                      </m:oMath>
                    </m:oMathPara>
                  </a14:m>
                  <a:endParaRPr lang="en-CN" sz="2400" dirty="0">
                    <a:latin typeface="Palatino" pitchFamily="2" charset="77"/>
                    <a:ea typeface="Palatino" pitchFamily="2" charset="77"/>
                  </a:endParaRPr>
                </a:p>
              </p:txBody>
            </p:sp>
          </mc:Choice>
          <mc:Fallback xmlns="">
            <p:sp>
              <p:nvSpPr>
                <p:cNvPr id="16" name="TextBox 15">
                  <a:extLst>
                    <a:ext uri="{FF2B5EF4-FFF2-40B4-BE49-F238E27FC236}">
                      <a16:creationId xmlns:a16="http://schemas.microsoft.com/office/drawing/2014/main" id="{476CFC8F-BB55-1E41-9AF9-F82664CAC7D5}"/>
                    </a:ext>
                  </a:extLst>
                </p:cNvPr>
                <p:cNvSpPr txBox="1">
                  <a:spLocks noRot="1" noChangeAspect="1" noMove="1" noResize="1" noEditPoints="1" noAdjustHandles="1" noChangeArrowheads="1" noChangeShapeType="1" noTextEdit="1"/>
                </p:cNvSpPr>
                <p:nvPr/>
              </p:nvSpPr>
              <p:spPr>
                <a:xfrm>
                  <a:off x="8175045" y="2031295"/>
                  <a:ext cx="637200" cy="461665"/>
                </a:xfrm>
                <a:prstGeom prst="rect">
                  <a:avLst/>
                </a:prstGeom>
                <a:blipFill>
                  <a:blip r:embed="rId11"/>
                  <a:stretch>
                    <a:fillRect/>
                  </a:stretch>
                </a:blipFill>
                <a:ln w="12700">
                  <a:solidFill>
                    <a:schemeClr val="tx1"/>
                  </a:solidFill>
                </a:ln>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050F1A-D8C8-594A-9C51-82C31F883598}"/>
                    </a:ext>
                  </a:extLst>
                </p:cNvPr>
                <p:cNvSpPr txBox="1"/>
                <p:nvPr/>
              </p:nvSpPr>
              <p:spPr>
                <a:xfrm>
                  <a:off x="8809347" y="2031295"/>
                  <a:ext cx="1907254" cy="461665"/>
                </a:xfrm>
                <a:prstGeom prst="rect">
                  <a:avLst/>
                </a:prstGeom>
                <a:noFill/>
                <a:ln w="12700">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CN" sz="2400" i="1" smtClean="0">
                            <a:latin typeface="Cambria Math" panose="02040503050406030204" pitchFamily="18" charset="0"/>
                            <a:ea typeface="Cambria Math" panose="02040503050406030204" pitchFamily="18" charset="0"/>
                          </a:rPr>
                          <m:t>⋯⋯</m:t>
                        </m:r>
                      </m:oMath>
                    </m:oMathPara>
                  </a14:m>
                  <a:endParaRPr lang="en-CN" sz="2400" dirty="0">
                    <a:latin typeface="Palatino" pitchFamily="2" charset="77"/>
                    <a:ea typeface="Palatino" pitchFamily="2" charset="77"/>
                  </a:endParaRPr>
                </a:p>
              </p:txBody>
            </p:sp>
          </mc:Choice>
          <mc:Fallback xmlns="">
            <p:sp>
              <p:nvSpPr>
                <p:cNvPr id="17" name="TextBox 16">
                  <a:extLst>
                    <a:ext uri="{FF2B5EF4-FFF2-40B4-BE49-F238E27FC236}">
                      <a16:creationId xmlns:a16="http://schemas.microsoft.com/office/drawing/2014/main" id="{21050F1A-D8C8-594A-9C51-82C31F883598}"/>
                    </a:ext>
                  </a:extLst>
                </p:cNvPr>
                <p:cNvSpPr txBox="1">
                  <a:spLocks noRot="1" noChangeAspect="1" noMove="1" noResize="1" noEditPoints="1" noAdjustHandles="1" noChangeArrowheads="1" noChangeShapeType="1" noTextEdit="1"/>
                </p:cNvSpPr>
                <p:nvPr/>
              </p:nvSpPr>
              <p:spPr>
                <a:xfrm>
                  <a:off x="8809347" y="2031295"/>
                  <a:ext cx="1907254" cy="461665"/>
                </a:xfrm>
                <a:prstGeom prst="rect">
                  <a:avLst/>
                </a:prstGeom>
                <a:blipFill>
                  <a:blip r:embed="rId12"/>
                  <a:stretch>
                    <a:fillRect/>
                  </a:stretch>
                </a:blipFill>
                <a:ln w="12700">
                  <a:solidFill>
                    <a:schemeClr val="tx1"/>
                  </a:solidFill>
                </a:ln>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04D50F-BAD7-F146-88BD-6DDCF68E060E}"/>
                    </a:ext>
                  </a:extLst>
                </p:cNvPr>
                <p:cNvSpPr txBox="1"/>
                <p:nvPr/>
              </p:nvSpPr>
              <p:spPr>
                <a:xfrm>
                  <a:off x="10716600" y="2031295"/>
                  <a:ext cx="637200" cy="461665"/>
                </a:xfrm>
                <a:prstGeom prst="rect">
                  <a:avLst/>
                </a:prstGeom>
                <a:noFill/>
                <a:ln w="12700">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CN" sz="2400" i="1" smtClean="0">
                                <a:latin typeface="Cambria Math" panose="02040503050406030204" pitchFamily="18" charset="0"/>
                                <a:ea typeface="Palatino" pitchFamily="2" charset="77"/>
                              </a:rPr>
                            </m:ctrlPr>
                          </m:sSubPr>
                          <m:e>
                            <m:r>
                              <a:rPr lang="en-US" sz="2400" b="0" i="1" smtClean="0">
                                <a:latin typeface="Cambria Math" panose="02040503050406030204" pitchFamily="18" charset="0"/>
                                <a:ea typeface="Palatino" pitchFamily="2" charset="77"/>
                              </a:rPr>
                              <m:t>𝐷</m:t>
                            </m:r>
                          </m:e>
                          <m:sub>
                            <m:r>
                              <a:rPr lang="en-US" sz="2400" b="0" i="1" smtClean="0">
                                <a:latin typeface="Cambria Math" panose="02040503050406030204" pitchFamily="18" charset="0"/>
                                <a:ea typeface="Palatino" pitchFamily="2" charset="77"/>
                              </a:rPr>
                              <m:t>𝑘</m:t>
                            </m:r>
                          </m:sub>
                        </m:sSub>
                      </m:oMath>
                    </m:oMathPara>
                  </a14:m>
                  <a:endParaRPr lang="en-CN" sz="2400" dirty="0">
                    <a:latin typeface="Palatino" pitchFamily="2" charset="77"/>
                    <a:ea typeface="Palatino" pitchFamily="2" charset="77"/>
                  </a:endParaRPr>
                </a:p>
              </p:txBody>
            </p:sp>
          </mc:Choice>
          <mc:Fallback xmlns="">
            <p:sp>
              <p:nvSpPr>
                <p:cNvPr id="18" name="TextBox 17">
                  <a:extLst>
                    <a:ext uri="{FF2B5EF4-FFF2-40B4-BE49-F238E27FC236}">
                      <a16:creationId xmlns:a16="http://schemas.microsoft.com/office/drawing/2014/main" id="{1904D50F-BAD7-F146-88BD-6DDCF68E060E}"/>
                    </a:ext>
                  </a:extLst>
                </p:cNvPr>
                <p:cNvSpPr txBox="1">
                  <a:spLocks noRot="1" noChangeAspect="1" noMove="1" noResize="1" noEditPoints="1" noAdjustHandles="1" noChangeArrowheads="1" noChangeShapeType="1" noTextEdit="1"/>
                </p:cNvSpPr>
                <p:nvPr/>
              </p:nvSpPr>
              <p:spPr>
                <a:xfrm>
                  <a:off x="10716600" y="2031295"/>
                  <a:ext cx="637200" cy="461665"/>
                </a:xfrm>
                <a:prstGeom prst="rect">
                  <a:avLst/>
                </a:prstGeom>
                <a:blipFill>
                  <a:blip r:embed="rId13"/>
                  <a:stretch>
                    <a:fillRect/>
                  </a:stretch>
                </a:blipFill>
                <a:ln w="12700">
                  <a:solidFill>
                    <a:schemeClr val="tx1"/>
                  </a:solidFill>
                </a:ln>
              </p:spPr>
              <p:txBody>
                <a:bodyPr/>
                <a:lstStyle/>
                <a:p>
                  <a:r>
                    <a:rPr lang="en-CN">
                      <a:noFill/>
                    </a:rPr>
                    <a:t> </a:t>
                  </a:r>
                </a:p>
              </p:txBody>
            </p:sp>
          </mc:Fallback>
        </mc:AlternateContent>
      </p:grpSp>
      <p:sp>
        <p:nvSpPr>
          <p:cNvPr id="21" name="TextBox 20">
            <a:extLst>
              <a:ext uri="{FF2B5EF4-FFF2-40B4-BE49-F238E27FC236}">
                <a16:creationId xmlns:a16="http://schemas.microsoft.com/office/drawing/2014/main" id="{34A16AB1-BBF3-0E49-B9ED-EE736F5A5040}"/>
              </a:ext>
            </a:extLst>
          </p:cNvPr>
          <p:cNvSpPr txBox="1"/>
          <p:nvPr/>
        </p:nvSpPr>
        <p:spPr>
          <a:xfrm>
            <a:off x="8760913" y="1756340"/>
            <a:ext cx="1271502" cy="473206"/>
          </a:xfrm>
          <a:prstGeom prst="rect">
            <a:avLst/>
          </a:prstGeom>
          <a:noFill/>
        </p:spPr>
        <p:txBody>
          <a:bodyPr wrap="square">
            <a:spAutoFit/>
          </a:bodyPr>
          <a:lstStyle/>
          <a:p>
            <a:pPr lvl="1">
              <a:lnSpc>
                <a:spcPct val="150000"/>
              </a:lnSpc>
              <a:buSzPct val="100000"/>
            </a:pPr>
            <a:r>
              <a:rPr lang="en-US" altLang="zh-CN" sz="1800" dirty="0">
                <a:latin typeface="Palatino" pitchFamily="2" charset="77"/>
                <a:ea typeface="Palatino" pitchFamily="2" charset="77"/>
                <a:cs typeface="Calibri Light" panose="020F0302020204030204" pitchFamily="34" charset="0"/>
              </a:rPr>
              <a:t>V.S.</a:t>
            </a:r>
          </a:p>
        </p:txBody>
      </p:sp>
    </p:spTree>
    <p:extLst>
      <p:ext uri="{BB962C8B-B14F-4D97-AF65-F5344CB8AC3E}">
        <p14:creationId xmlns:p14="http://schemas.microsoft.com/office/powerpoint/2010/main" val="3447426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3965166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FC0A0-8F7D-8448-8876-08A990C6BAAA}"/>
              </a:ext>
            </a:extLst>
          </p:cNvPr>
          <p:cNvSpPr txBox="1"/>
          <p:nvPr/>
        </p:nvSpPr>
        <p:spPr>
          <a:xfrm>
            <a:off x="2561208" y="2386748"/>
            <a:ext cx="7443926" cy="1331134"/>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Data is key to NLP</a:t>
            </a:r>
          </a:p>
          <a:p>
            <a:pPr lvl="2">
              <a:lnSpc>
                <a:spcPct val="150000"/>
              </a:lnSpc>
              <a:buSzPct val="100000"/>
            </a:pPr>
            <a:r>
              <a:rPr lang="en-US" altLang="zh-CN" sz="2800" dirty="0">
                <a:latin typeface="Palatino" pitchFamily="2" charset="77"/>
                <a:ea typeface="Palatino" pitchFamily="2" charset="77"/>
                <a:cs typeface="Calibri Light" panose="020F0302020204030204" pitchFamily="34" charset="0"/>
              </a:rPr>
              <a:t>- for model training and evaluation.</a:t>
            </a:r>
          </a:p>
        </p:txBody>
      </p:sp>
      <p:sp>
        <p:nvSpPr>
          <p:cNvPr id="4" name="Slide Number Placeholder 1">
            <a:extLst>
              <a:ext uri="{FF2B5EF4-FFF2-40B4-BE49-F238E27FC236}">
                <a16:creationId xmlns:a16="http://schemas.microsoft.com/office/drawing/2014/main" id="{ADA8EAD0-2CDB-3745-ABE5-F3C4AA48D8D5}"/>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39</a:t>
            </a:fld>
            <a:endParaRPr lang="zh-CN" altLang="en-US" dirty="0"/>
          </a:p>
        </p:txBody>
      </p:sp>
    </p:spTree>
    <p:extLst>
      <p:ext uri="{BB962C8B-B14F-4D97-AF65-F5344CB8AC3E}">
        <p14:creationId xmlns:p14="http://schemas.microsoft.com/office/powerpoint/2010/main" val="329494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7BE9F99-FB0A-A24D-8B6F-F278ADA0475A}"/>
              </a:ext>
            </a:extLst>
          </p:cNvPr>
          <p:cNvSpPr/>
          <p:nvPr/>
        </p:nvSpPr>
        <p:spPr>
          <a:xfrm>
            <a:off x="113924" y="1245019"/>
            <a:ext cx="11858517" cy="1487763"/>
          </a:xfrm>
          <a:prstGeom prst="roundRect">
            <a:avLst>
              <a:gd name="adj" fmla="val 10197"/>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8" name="Rounded Rectangle 97">
            <a:extLst>
              <a:ext uri="{FF2B5EF4-FFF2-40B4-BE49-F238E27FC236}">
                <a16:creationId xmlns:a16="http://schemas.microsoft.com/office/drawing/2014/main" id="{A9D8AE7B-9DD3-8E4A-87C0-635FC9AB81FD}"/>
              </a:ext>
            </a:extLst>
          </p:cNvPr>
          <p:cNvSpPr/>
          <p:nvPr/>
        </p:nvSpPr>
        <p:spPr>
          <a:xfrm>
            <a:off x="425119" y="2969738"/>
            <a:ext cx="11279034" cy="2397623"/>
          </a:xfrm>
          <a:prstGeom prst="roundRect">
            <a:avLst>
              <a:gd name="adj" fmla="val 796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矩形 5">
            <a:extLst>
              <a:ext uri="{FF2B5EF4-FFF2-40B4-BE49-F238E27FC236}">
                <a16:creationId xmlns:a16="http://schemas.microsoft.com/office/drawing/2014/main" id="{F0C8DF84-0B35-1543-9708-6A955DB30D9E}"/>
              </a:ext>
            </a:extLst>
          </p:cNvPr>
          <p:cNvSpPr/>
          <p:nvPr/>
        </p:nvSpPr>
        <p:spPr>
          <a:xfrm>
            <a:off x="194217" y="194682"/>
            <a:ext cx="2286813"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Overview</a:t>
            </a:r>
          </a:p>
        </p:txBody>
      </p:sp>
      <p:grpSp>
        <p:nvGrpSpPr>
          <p:cNvPr id="38" name="Group 37">
            <a:extLst>
              <a:ext uri="{FF2B5EF4-FFF2-40B4-BE49-F238E27FC236}">
                <a16:creationId xmlns:a16="http://schemas.microsoft.com/office/drawing/2014/main" id="{3DCA32C4-289C-684D-9836-2CE380BF1681}"/>
              </a:ext>
            </a:extLst>
          </p:cNvPr>
          <p:cNvGrpSpPr/>
          <p:nvPr/>
        </p:nvGrpSpPr>
        <p:grpSpPr>
          <a:xfrm>
            <a:off x="2753915" y="208330"/>
            <a:ext cx="5881598" cy="759600"/>
            <a:chOff x="2466575" y="527996"/>
            <a:chExt cx="5881598" cy="759600"/>
          </a:xfrm>
        </p:grpSpPr>
        <p:sp>
          <p:nvSpPr>
            <p:cNvPr id="3" name="Rounded Rectangle 2">
              <a:extLst>
                <a:ext uri="{FF2B5EF4-FFF2-40B4-BE49-F238E27FC236}">
                  <a16:creationId xmlns:a16="http://schemas.microsoft.com/office/drawing/2014/main" id="{90FF894E-5434-E044-8FBF-77D0D15E1595}"/>
                </a:ext>
              </a:extLst>
            </p:cNvPr>
            <p:cNvSpPr/>
            <p:nvPr/>
          </p:nvSpPr>
          <p:spPr>
            <a:xfrm>
              <a:off x="2466575" y="527996"/>
              <a:ext cx="5881598" cy="759600"/>
            </a:xfrm>
            <a:prstGeom prst="roundRect">
              <a:avLst/>
            </a:prstGeom>
            <a:solidFill>
              <a:srgbClr val="FF0000">
                <a:alpha val="10000"/>
              </a:srgbClr>
            </a:solidFill>
            <a:ln w="25400">
              <a:solidFill>
                <a:srgbClr val="FF0000"/>
              </a:solidFill>
              <a:prstDash val="solid"/>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0" name="TextBox 19">
              <a:extLst>
                <a:ext uri="{FF2B5EF4-FFF2-40B4-BE49-F238E27FC236}">
                  <a16:creationId xmlns:a16="http://schemas.microsoft.com/office/drawing/2014/main" id="{59A7BFA7-D2B7-6645-9B7A-5FC7EDB9CADE}"/>
                </a:ext>
              </a:extLst>
            </p:cNvPr>
            <p:cNvSpPr txBox="1"/>
            <p:nvPr/>
          </p:nvSpPr>
          <p:spPr>
            <a:xfrm>
              <a:off x="2504996" y="567367"/>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2</a:t>
              </a:r>
              <a:endParaRPr lang="en-CN" b="1" dirty="0">
                <a:solidFill>
                  <a:srgbClr val="F18D01"/>
                </a:solidFill>
                <a:latin typeface="Palatino" pitchFamily="2" charset="77"/>
                <a:ea typeface="Palatino" pitchFamily="2" charset="77"/>
              </a:endParaRPr>
            </a:p>
          </p:txBody>
        </p:sp>
        <p:sp>
          <p:nvSpPr>
            <p:cNvPr id="34" name="TextBox 33">
              <a:extLst>
                <a:ext uri="{FF2B5EF4-FFF2-40B4-BE49-F238E27FC236}">
                  <a16:creationId xmlns:a16="http://schemas.microsoft.com/office/drawing/2014/main" id="{83877CE7-AF2D-9849-B51B-1BB1AA61E811}"/>
                </a:ext>
              </a:extLst>
            </p:cNvPr>
            <p:cNvSpPr txBox="1"/>
            <p:nvPr/>
          </p:nvSpPr>
          <p:spPr>
            <a:xfrm>
              <a:off x="3515292" y="753092"/>
              <a:ext cx="1705916" cy="338554"/>
            </a:xfrm>
            <a:prstGeom prst="rect">
              <a:avLst/>
            </a:prstGeom>
            <a:noFill/>
          </p:spPr>
          <p:txBody>
            <a:bodyPr wrap="none" rtlCol="0">
              <a:spAutoFit/>
            </a:bodyPr>
            <a:lstStyle/>
            <a:p>
              <a:r>
                <a:rPr lang="en-CN" sz="1600" dirty="0">
                  <a:latin typeface="Palatino" pitchFamily="2" charset="77"/>
                  <a:ea typeface="Palatino" pitchFamily="2" charset="77"/>
                </a:rPr>
                <a:t>Data</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and</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Model</a:t>
              </a:r>
              <a:endParaRPr lang="en-CN" sz="1600" dirty="0">
                <a:latin typeface="Palatino" pitchFamily="2" charset="77"/>
                <a:ea typeface="Palatino" pitchFamily="2" charset="77"/>
              </a:endParaRPr>
            </a:p>
          </p:txBody>
        </p:sp>
        <p:sp>
          <p:nvSpPr>
            <p:cNvPr id="35" name="Left Brace 34">
              <a:extLst>
                <a:ext uri="{FF2B5EF4-FFF2-40B4-BE49-F238E27FC236}">
                  <a16:creationId xmlns:a16="http://schemas.microsoft.com/office/drawing/2014/main" id="{723C07E4-144B-7944-9D79-AF3B64F0903A}"/>
                </a:ext>
              </a:extLst>
            </p:cNvPr>
            <p:cNvSpPr/>
            <p:nvPr/>
          </p:nvSpPr>
          <p:spPr>
            <a:xfrm>
              <a:off x="5147872" y="639108"/>
              <a:ext cx="178875" cy="549077"/>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CN"/>
            </a:p>
          </p:txBody>
        </p:sp>
        <p:sp>
          <p:nvSpPr>
            <p:cNvPr id="36" name="TextBox 35">
              <a:extLst>
                <a:ext uri="{FF2B5EF4-FFF2-40B4-BE49-F238E27FC236}">
                  <a16:creationId xmlns:a16="http://schemas.microsoft.com/office/drawing/2014/main" id="{A186552A-BE6F-694B-B076-1AA7B6020ED3}"/>
                </a:ext>
              </a:extLst>
            </p:cNvPr>
            <p:cNvSpPr txBox="1"/>
            <p:nvPr/>
          </p:nvSpPr>
          <p:spPr>
            <a:xfrm>
              <a:off x="5391849" y="583815"/>
              <a:ext cx="2910220" cy="338554"/>
            </a:xfrm>
            <a:prstGeom prst="rect">
              <a:avLst/>
            </a:prstGeom>
            <a:noFill/>
          </p:spPr>
          <p:txBody>
            <a:bodyPr wrap="none" rtlCol="0">
              <a:spAutoFit/>
            </a:bodyPr>
            <a:lstStyle/>
            <a:p>
              <a:r>
                <a:rPr lang="en-CN" sz="1600" dirty="0">
                  <a:latin typeface="Palatino" pitchFamily="2" charset="77"/>
                  <a:ea typeface="Palatino" pitchFamily="2" charset="77"/>
                </a:rPr>
                <a:t>Overview of NLP architecture</a:t>
              </a:r>
            </a:p>
          </p:txBody>
        </p:sp>
        <p:sp>
          <p:nvSpPr>
            <p:cNvPr id="37" name="TextBox 36">
              <a:extLst>
                <a:ext uri="{FF2B5EF4-FFF2-40B4-BE49-F238E27FC236}">
                  <a16:creationId xmlns:a16="http://schemas.microsoft.com/office/drawing/2014/main" id="{A3C82AE3-1509-0F4B-8D09-B6507637DD14}"/>
                </a:ext>
              </a:extLst>
            </p:cNvPr>
            <p:cNvSpPr txBox="1"/>
            <p:nvPr/>
          </p:nvSpPr>
          <p:spPr>
            <a:xfrm>
              <a:off x="5390961" y="939768"/>
              <a:ext cx="2242537" cy="338554"/>
            </a:xfrm>
            <a:prstGeom prst="rect">
              <a:avLst/>
            </a:prstGeom>
            <a:noFill/>
          </p:spPr>
          <p:txBody>
            <a:bodyPr wrap="none" rtlCol="0">
              <a:spAutoFit/>
            </a:bodyPr>
            <a:lstStyle/>
            <a:p>
              <a:r>
                <a:rPr lang="en-CN" sz="1600" dirty="0">
                  <a:latin typeface="Palatino" pitchFamily="2" charset="77"/>
                  <a:ea typeface="Palatino" pitchFamily="2" charset="77"/>
                </a:rPr>
                <a:t>Review</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of</a:t>
              </a:r>
              <a:r>
                <a:rPr lang="zh-CN" altLang="en-US" sz="1600" dirty="0">
                  <a:latin typeface="Palatino" pitchFamily="2" charset="77"/>
                  <a:ea typeface="Palatino" pitchFamily="2" charset="77"/>
                </a:rPr>
                <a:t> </a:t>
              </a:r>
              <a:r>
                <a:rPr lang="en-US" altLang="zh-CN" sz="1600" dirty="0">
                  <a:latin typeface="Palatino" pitchFamily="2" charset="77"/>
                  <a:ea typeface="Palatino" pitchFamily="2" charset="77"/>
                </a:rPr>
                <a:t>background</a:t>
              </a:r>
            </a:p>
          </p:txBody>
        </p:sp>
      </p:grpSp>
      <p:grpSp>
        <p:nvGrpSpPr>
          <p:cNvPr id="68" name="Group 67">
            <a:extLst>
              <a:ext uri="{FF2B5EF4-FFF2-40B4-BE49-F238E27FC236}">
                <a16:creationId xmlns:a16="http://schemas.microsoft.com/office/drawing/2014/main" id="{54C07AB5-8C84-A743-8C3B-82FAB7434381}"/>
              </a:ext>
            </a:extLst>
          </p:cNvPr>
          <p:cNvGrpSpPr/>
          <p:nvPr/>
        </p:nvGrpSpPr>
        <p:grpSpPr>
          <a:xfrm>
            <a:off x="271452" y="1590561"/>
            <a:ext cx="11607052" cy="1036945"/>
            <a:chOff x="271452" y="1999353"/>
            <a:chExt cx="11607052" cy="1036945"/>
          </a:xfrm>
        </p:grpSpPr>
        <p:grpSp>
          <p:nvGrpSpPr>
            <p:cNvPr id="40" name="Group 39">
              <a:extLst>
                <a:ext uri="{FF2B5EF4-FFF2-40B4-BE49-F238E27FC236}">
                  <a16:creationId xmlns:a16="http://schemas.microsoft.com/office/drawing/2014/main" id="{F8BC6429-5500-A340-8C62-13537A9D7791}"/>
                </a:ext>
              </a:extLst>
            </p:cNvPr>
            <p:cNvGrpSpPr/>
            <p:nvPr/>
          </p:nvGrpSpPr>
          <p:grpSpPr>
            <a:xfrm>
              <a:off x="271452" y="2006612"/>
              <a:ext cx="2271315" cy="994276"/>
              <a:chOff x="277039" y="1574403"/>
              <a:chExt cx="2271315" cy="994276"/>
            </a:xfrm>
          </p:grpSpPr>
          <p:sp>
            <p:nvSpPr>
              <p:cNvPr id="4" name="Rounded Rectangle 3">
                <a:extLst>
                  <a:ext uri="{FF2B5EF4-FFF2-40B4-BE49-F238E27FC236}">
                    <a16:creationId xmlns:a16="http://schemas.microsoft.com/office/drawing/2014/main" id="{9DC544B2-6E4F-DE42-BC7F-0C6BEE32FDAB}"/>
                  </a:ext>
                </a:extLst>
              </p:cNvPr>
              <p:cNvSpPr/>
              <p:nvPr/>
            </p:nvSpPr>
            <p:spPr>
              <a:xfrm>
                <a:off x="277039" y="1578225"/>
                <a:ext cx="2209579" cy="990454"/>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TextBox 20">
                <a:extLst>
                  <a:ext uri="{FF2B5EF4-FFF2-40B4-BE49-F238E27FC236}">
                    <a16:creationId xmlns:a16="http://schemas.microsoft.com/office/drawing/2014/main" id="{1A3D1CC0-15A1-4045-8F30-F54D6C8357EF}"/>
                  </a:ext>
                </a:extLst>
              </p:cNvPr>
              <p:cNvSpPr txBox="1"/>
              <p:nvPr/>
            </p:nvSpPr>
            <p:spPr>
              <a:xfrm>
                <a:off x="277040" y="157440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3</a:t>
                </a:r>
                <a:endParaRPr lang="en-CN" b="1" dirty="0">
                  <a:solidFill>
                    <a:srgbClr val="F18D01"/>
                  </a:solidFill>
                  <a:latin typeface="Palatino" pitchFamily="2" charset="77"/>
                  <a:ea typeface="Palatino" pitchFamily="2" charset="77"/>
                </a:endParaRPr>
              </a:p>
            </p:txBody>
          </p:sp>
          <p:sp>
            <p:nvSpPr>
              <p:cNvPr id="39" name="TextBox 38">
                <a:extLst>
                  <a:ext uri="{FF2B5EF4-FFF2-40B4-BE49-F238E27FC236}">
                    <a16:creationId xmlns:a16="http://schemas.microsoft.com/office/drawing/2014/main" id="{C5DD5685-5148-0648-912B-59051109B6D5}"/>
                  </a:ext>
                </a:extLst>
              </p:cNvPr>
              <p:cNvSpPr txBox="1"/>
              <p:nvPr/>
            </p:nvSpPr>
            <p:spPr>
              <a:xfrm>
                <a:off x="338775" y="1897056"/>
                <a:ext cx="2209579" cy="646331"/>
              </a:xfrm>
              <a:prstGeom prst="rect">
                <a:avLst/>
              </a:prstGeom>
              <a:noFill/>
            </p:spPr>
            <p:txBody>
              <a:bodyPr wrap="none" rtlCol="0">
                <a:spAutoFit/>
              </a:bodyPr>
              <a:lstStyle/>
              <a:p>
                <a:r>
                  <a:rPr lang="en-US" altLang="zh-CN" sz="1200" dirty="0">
                    <a:latin typeface="Palatino" pitchFamily="2" charset="77"/>
                    <a:ea typeface="Palatino" pitchFamily="2" charset="77"/>
                  </a:rPr>
                  <a:t>N-gram</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Language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Models</a:t>
                </a:r>
              </a:p>
              <a:p>
                <a:r>
                  <a:rPr lang="en-US" altLang="zh-CN" sz="1200" dirty="0">
                    <a:latin typeface="Palatino" pitchFamily="2" charset="77"/>
                    <a:ea typeface="Palatino" pitchFamily="2" charset="77"/>
                  </a:rPr>
                  <a:t>Naïve Bayes</a:t>
                </a:r>
              </a:p>
              <a:p>
                <a:r>
                  <a:rPr lang="en-US" sz="1200" dirty="0">
                    <a:latin typeface="Palatino" pitchFamily="2" charset="77"/>
                    <a:ea typeface="Palatino" pitchFamily="2" charset="77"/>
                  </a:rPr>
                  <a:t>Generative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Text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Classification</a:t>
                </a:r>
                <a:endParaRPr lang="en-CN" sz="1200" dirty="0">
                  <a:latin typeface="Palatino" pitchFamily="2" charset="77"/>
                  <a:ea typeface="Palatino" pitchFamily="2" charset="77"/>
                </a:endParaRPr>
              </a:p>
            </p:txBody>
          </p:sp>
        </p:grpSp>
        <p:grpSp>
          <p:nvGrpSpPr>
            <p:cNvPr id="42" name="Group 41">
              <a:extLst>
                <a:ext uri="{FF2B5EF4-FFF2-40B4-BE49-F238E27FC236}">
                  <a16:creationId xmlns:a16="http://schemas.microsoft.com/office/drawing/2014/main" id="{82F81614-63FF-8349-BD29-CC20E9EEB074}"/>
                </a:ext>
              </a:extLst>
            </p:cNvPr>
            <p:cNvGrpSpPr/>
            <p:nvPr/>
          </p:nvGrpSpPr>
          <p:grpSpPr>
            <a:xfrm>
              <a:off x="2749958" y="2014469"/>
              <a:ext cx="2500265" cy="994275"/>
              <a:chOff x="2842231" y="1453364"/>
              <a:chExt cx="2500265" cy="994275"/>
            </a:xfrm>
          </p:grpSpPr>
          <p:sp>
            <p:nvSpPr>
              <p:cNvPr id="6" name="Rounded Rectangle 5">
                <a:extLst>
                  <a:ext uri="{FF2B5EF4-FFF2-40B4-BE49-F238E27FC236}">
                    <a16:creationId xmlns:a16="http://schemas.microsoft.com/office/drawing/2014/main" id="{1733600F-B8BC-8E46-9535-D20A98B88B17}"/>
                  </a:ext>
                </a:extLst>
              </p:cNvPr>
              <p:cNvSpPr/>
              <p:nvPr/>
            </p:nvSpPr>
            <p:spPr>
              <a:xfrm>
                <a:off x="2842231" y="1453364"/>
                <a:ext cx="2412020" cy="99427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TextBox 21">
                <a:extLst>
                  <a:ext uri="{FF2B5EF4-FFF2-40B4-BE49-F238E27FC236}">
                    <a16:creationId xmlns:a16="http://schemas.microsoft.com/office/drawing/2014/main" id="{842329D3-1F76-9D44-95F2-4DDF77393781}"/>
                  </a:ext>
                </a:extLst>
              </p:cNvPr>
              <p:cNvSpPr txBox="1"/>
              <p:nvPr/>
            </p:nvSpPr>
            <p:spPr>
              <a:xfrm>
                <a:off x="2850519" y="146330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4</a:t>
                </a:r>
                <a:endParaRPr lang="en-CN" b="1" dirty="0">
                  <a:solidFill>
                    <a:srgbClr val="F18D01"/>
                  </a:solidFill>
                  <a:latin typeface="Palatino" pitchFamily="2" charset="77"/>
                  <a:ea typeface="Palatino" pitchFamily="2" charset="77"/>
                </a:endParaRPr>
              </a:p>
            </p:txBody>
          </p:sp>
          <p:sp>
            <p:nvSpPr>
              <p:cNvPr id="41" name="TextBox 40">
                <a:extLst>
                  <a:ext uri="{FF2B5EF4-FFF2-40B4-BE49-F238E27FC236}">
                    <a16:creationId xmlns:a16="http://schemas.microsoft.com/office/drawing/2014/main" id="{2EFE1C48-DA85-1A4B-AAD0-02D85B81B925}"/>
                  </a:ext>
                </a:extLst>
              </p:cNvPr>
              <p:cNvSpPr txBox="1"/>
              <p:nvPr/>
            </p:nvSpPr>
            <p:spPr>
              <a:xfrm>
                <a:off x="2873230" y="1776578"/>
                <a:ext cx="2469266" cy="646331"/>
              </a:xfrm>
              <a:prstGeom prst="rect">
                <a:avLst/>
              </a:prstGeom>
              <a:noFill/>
            </p:spPr>
            <p:txBody>
              <a:bodyPr wrap="none" rtlCol="0">
                <a:spAutoFit/>
              </a:bodyPr>
              <a:lstStyle/>
              <a:p>
                <a:r>
                  <a:rPr lang="en-CN" sz="1200" dirty="0">
                    <a:latin typeface="Palatino" pitchFamily="2" charset="77"/>
                    <a:ea typeface="Palatino" pitchFamily="2" charset="77"/>
                  </a:rPr>
                  <a:t>Features</a:t>
                </a:r>
              </a:p>
              <a:p>
                <a:r>
                  <a:rPr lang="en-CN" sz="1200" dirty="0">
                    <a:latin typeface="Palatino" pitchFamily="2" charset="77"/>
                    <a:ea typeface="Palatino" pitchFamily="2" charset="77"/>
                  </a:rPr>
                  <a:t>Document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Representation</a:t>
                </a:r>
              </a:p>
              <a:p>
                <a:r>
                  <a:rPr lang="en-CN" sz="1200" dirty="0">
                    <a:latin typeface="Palatino" pitchFamily="2" charset="77"/>
                    <a:ea typeface="Palatino" pitchFamily="2" charset="77"/>
                  </a:rPr>
                  <a:t>Discriminative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Text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Classification</a:t>
                </a:r>
                <a:endParaRPr lang="en-CN" sz="1200" dirty="0">
                  <a:latin typeface="Palatino" pitchFamily="2" charset="77"/>
                  <a:ea typeface="Palatino" pitchFamily="2" charset="77"/>
                </a:endParaRPr>
              </a:p>
            </p:txBody>
          </p:sp>
        </p:grpSp>
        <p:grpSp>
          <p:nvGrpSpPr>
            <p:cNvPr id="44" name="Group 43">
              <a:extLst>
                <a:ext uri="{FF2B5EF4-FFF2-40B4-BE49-F238E27FC236}">
                  <a16:creationId xmlns:a16="http://schemas.microsoft.com/office/drawing/2014/main" id="{8C53661B-B2A9-F445-AE2E-FDD14160B4A2}"/>
                </a:ext>
              </a:extLst>
            </p:cNvPr>
            <p:cNvGrpSpPr/>
            <p:nvPr/>
          </p:nvGrpSpPr>
          <p:grpSpPr>
            <a:xfrm>
              <a:off x="5412048" y="2021478"/>
              <a:ext cx="935845" cy="989153"/>
              <a:chOff x="5393046" y="1555249"/>
              <a:chExt cx="1193871" cy="764407"/>
            </a:xfrm>
          </p:grpSpPr>
          <p:sp>
            <p:nvSpPr>
              <p:cNvPr id="7" name="Rounded Rectangle 6">
                <a:extLst>
                  <a:ext uri="{FF2B5EF4-FFF2-40B4-BE49-F238E27FC236}">
                    <a16:creationId xmlns:a16="http://schemas.microsoft.com/office/drawing/2014/main" id="{093787BB-B7FC-534F-8664-BC9A7B64CB86}"/>
                  </a:ext>
                </a:extLst>
              </p:cNvPr>
              <p:cNvSpPr/>
              <p:nvPr/>
            </p:nvSpPr>
            <p:spPr>
              <a:xfrm>
                <a:off x="5407418" y="1555249"/>
                <a:ext cx="117949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TextBox 22">
                <a:extLst>
                  <a:ext uri="{FF2B5EF4-FFF2-40B4-BE49-F238E27FC236}">
                    <a16:creationId xmlns:a16="http://schemas.microsoft.com/office/drawing/2014/main" id="{46795ABA-09D3-9A4A-A469-2CC93782D06A}"/>
                  </a:ext>
                </a:extLst>
              </p:cNvPr>
              <p:cNvSpPr txBox="1"/>
              <p:nvPr/>
            </p:nvSpPr>
            <p:spPr>
              <a:xfrm>
                <a:off x="5393046" y="1563168"/>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5</a:t>
                </a:r>
                <a:endParaRPr lang="en-CN" b="1" dirty="0">
                  <a:solidFill>
                    <a:srgbClr val="F18D01"/>
                  </a:solidFill>
                  <a:latin typeface="Palatino" pitchFamily="2" charset="77"/>
                  <a:ea typeface="Palatino" pitchFamily="2" charset="77"/>
                </a:endParaRPr>
              </a:p>
            </p:txBody>
          </p:sp>
          <p:sp>
            <p:nvSpPr>
              <p:cNvPr id="43" name="TextBox 42">
                <a:extLst>
                  <a:ext uri="{FF2B5EF4-FFF2-40B4-BE49-F238E27FC236}">
                    <a16:creationId xmlns:a16="http://schemas.microsoft.com/office/drawing/2014/main" id="{C299C8FC-9EA5-854C-B1CC-65B0759A9DD8}"/>
                  </a:ext>
                </a:extLst>
              </p:cNvPr>
              <p:cNvSpPr txBox="1"/>
              <p:nvPr/>
            </p:nvSpPr>
            <p:spPr>
              <a:xfrm>
                <a:off x="5461036" y="1858031"/>
                <a:ext cx="1018888" cy="404339"/>
              </a:xfrm>
              <a:prstGeom prst="rect">
                <a:avLst/>
              </a:prstGeom>
              <a:noFill/>
            </p:spPr>
            <p:txBody>
              <a:bodyPr wrap="none" rtlCol="0">
                <a:spAutoFit/>
              </a:bodyPr>
              <a:lstStyle/>
              <a:p>
                <a:r>
                  <a:rPr lang="en-CN" sz="1400" dirty="0">
                    <a:latin typeface="Palatino" pitchFamily="2" charset="77"/>
                    <a:ea typeface="Palatino" pitchFamily="2" charset="77"/>
                  </a:rPr>
                  <a:t>Neuron</a:t>
                </a:r>
              </a:p>
              <a:p>
                <a:r>
                  <a:rPr lang="en-CN" sz="1400" dirty="0">
                    <a:latin typeface="Palatino" pitchFamily="2" charset="77"/>
                    <a:ea typeface="Palatino" pitchFamily="2" charset="77"/>
                  </a:rPr>
                  <a:t>SGD</a:t>
                </a:r>
              </a:p>
            </p:txBody>
          </p:sp>
        </p:grpSp>
        <p:grpSp>
          <p:nvGrpSpPr>
            <p:cNvPr id="47" name="Group 46">
              <a:extLst>
                <a:ext uri="{FF2B5EF4-FFF2-40B4-BE49-F238E27FC236}">
                  <a16:creationId xmlns:a16="http://schemas.microsoft.com/office/drawing/2014/main" id="{6F6FC79D-2062-0F47-B45E-D22CC3EBB898}"/>
                </a:ext>
              </a:extLst>
            </p:cNvPr>
            <p:cNvGrpSpPr/>
            <p:nvPr/>
          </p:nvGrpSpPr>
          <p:grpSpPr>
            <a:xfrm>
              <a:off x="6692346" y="2014469"/>
              <a:ext cx="1664229" cy="994275"/>
              <a:chOff x="7045398" y="1555249"/>
              <a:chExt cx="1664229" cy="764407"/>
            </a:xfrm>
          </p:grpSpPr>
          <p:sp>
            <p:nvSpPr>
              <p:cNvPr id="8" name="Rounded Rectangle 7">
                <a:extLst>
                  <a:ext uri="{FF2B5EF4-FFF2-40B4-BE49-F238E27FC236}">
                    <a16:creationId xmlns:a16="http://schemas.microsoft.com/office/drawing/2014/main" id="{7DA0348B-5DCF-CC43-BB41-5AA2ED5F8369}"/>
                  </a:ext>
                </a:extLst>
              </p:cNvPr>
              <p:cNvSpPr/>
              <p:nvPr/>
            </p:nvSpPr>
            <p:spPr>
              <a:xfrm>
                <a:off x="7045398" y="1555249"/>
                <a:ext cx="1664229" cy="764407"/>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4" name="TextBox 23">
                <a:extLst>
                  <a:ext uri="{FF2B5EF4-FFF2-40B4-BE49-F238E27FC236}">
                    <a16:creationId xmlns:a16="http://schemas.microsoft.com/office/drawing/2014/main" id="{2C11EBAA-5E95-814A-BAB4-32AB24AECB25}"/>
                  </a:ext>
                </a:extLst>
              </p:cNvPr>
              <p:cNvSpPr txBox="1"/>
              <p:nvPr/>
            </p:nvSpPr>
            <p:spPr>
              <a:xfrm>
                <a:off x="7052192" y="1560489"/>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6</a:t>
                </a:r>
                <a:endParaRPr lang="en-CN" b="1" dirty="0">
                  <a:solidFill>
                    <a:srgbClr val="F18D01"/>
                  </a:solidFill>
                  <a:latin typeface="Palatino" pitchFamily="2" charset="77"/>
                  <a:ea typeface="Palatino" pitchFamily="2" charset="77"/>
                </a:endParaRPr>
              </a:p>
            </p:txBody>
          </p:sp>
          <p:sp>
            <p:nvSpPr>
              <p:cNvPr id="45" name="TextBox 44">
                <a:extLst>
                  <a:ext uri="{FF2B5EF4-FFF2-40B4-BE49-F238E27FC236}">
                    <a16:creationId xmlns:a16="http://schemas.microsoft.com/office/drawing/2014/main" id="{646ECB03-0922-1442-A353-CFBC99F98E9E}"/>
                  </a:ext>
                </a:extLst>
              </p:cNvPr>
              <p:cNvSpPr txBox="1"/>
              <p:nvPr/>
            </p:nvSpPr>
            <p:spPr>
              <a:xfrm>
                <a:off x="7085721" y="1845785"/>
                <a:ext cx="1623906" cy="461665"/>
              </a:xfrm>
              <a:prstGeom prst="rect">
                <a:avLst/>
              </a:prstGeom>
              <a:noFill/>
            </p:spPr>
            <p:txBody>
              <a:bodyPr wrap="none" rtlCol="0">
                <a:spAutoFit/>
              </a:bodyPr>
              <a:lstStyle/>
              <a:p>
                <a:r>
                  <a:rPr lang="en-CN" sz="1200" dirty="0">
                    <a:latin typeface="Palatino" pitchFamily="2" charset="77"/>
                    <a:ea typeface="Palatino" pitchFamily="2" charset="77"/>
                  </a:rPr>
                  <a:t>Entropy, Perplexity</a:t>
                </a:r>
              </a:p>
              <a:p>
                <a:r>
                  <a:rPr lang="en-CN" sz="1200" dirty="0">
                    <a:latin typeface="Palatino" pitchFamily="2" charset="77"/>
                    <a:ea typeface="Palatino" pitchFamily="2" charset="77"/>
                  </a:rPr>
                  <a:t>Word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Representation</a:t>
                </a:r>
                <a:endParaRPr lang="en-CN" sz="1200" dirty="0">
                  <a:latin typeface="Palatino" pitchFamily="2" charset="77"/>
                  <a:ea typeface="Palatino" pitchFamily="2" charset="77"/>
                </a:endParaRPr>
              </a:p>
            </p:txBody>
          </p:sp>
        </p:grpSp>
        <p:grpSp>
          <p:nvGrpSpPr>
            <p:cNvPr id="48" name="Group 47">
              <a:extLst>
                <a:ext uri="{FF2B5EF4-FFF2-40B4-BE49-F238E27FC236}">
                  <a16:creationId xmlns:a16="http://schemas.microsoft.com/office/drawing/2014/main" id="{7CC37D06-DFEC-4448-9364-4F5FBF0E9AB9}"/>
                </a:ext>
              </a:extLst>
            </p:cNvPr>
            <p:cNvGrpSpPr/>
            <p:nvPr/>
          </p:nvGrpSpPr>
          <p:grpSpPr>
            <a:xfrm>
              <a:off x="8679371" y="1999353"/>
              <a:ext cx="3199133" cy="1036945"/>
              <a:chOff x="8657103" y="1547744"/>
              <a:chExt cx="3199133" cy="797562"/>
            </a:xfrm>
          </p:grpSpPr>
          <p:sp>
            <p:nvSpPr>
              <p:cNvPr id="9" name="Rounded Rectangle 8">
                <a:extLst>
                  <a:ext uri="{FF2B5EF4-FFF2-40B4-BE49-F238E27FC236}">
                    <a16:creationId xmlns:a16="http://schemas.microsoft.com/office/drawing/2014/main" id="{E7A6D590-363A-B043-9220-6CAF69F1F041}"/>
                  </a:ext>
                </a:extLst>
              </p:cNvPr>
              <p:cNvSpPr/>
              <p:nvPr/>
            </p:nvSpPr>
            <p:spPr>
              <a:xfrm>
                <a:off x="8657103" y="1547744"/>
                <a:ext cx="3199133" cy="782641"/>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TextBox 24">
                <a:extLst>
                  <a:ext uri="{FF2B5EF4-FFF2-40B4-BE49-F238E27FC236}">
                    <a16:creationId xmlns:a16="http://schemas.microsoft.com/office/drawing/2014/main" id="{1086D1FD-B539-6A4C-B377-E41807F30048}"/>
                  </a:ext>
                </a:extLst>
              </p:cNvPr>
              <p:cNvSpPr txBox="1"/>
              <p:nvPr/>
            </p:nvSpPr>
            <p:spPr>
              <a:xfrm>
                <a:off x="8663966" y="1560773"/>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7</a:t>
                </a:r>
                <a:endParaRPr lang="en-CN" b="1" dirty="0">
                  <a:solidFill>
                    <a:srgbClr val="F18D01"/>
                  </a:solidFill>
                  <a:latin typeface="Palatino" pitchFamily="2" charset="77"/>
                  <a:ea typeface="Palatino" pitchFamily="2" charset="77"/>
                </a:endParaRPr>
              </a:p>
            </p:txBody>
          </p:sp>
          <p:sp>
            <p:nvSpPr>
              <p:cNvPr id="46" name="TextBox 45">
                <a:extLst>
                  <a:ext uri="{FF2B5EF4-FFF2-40B4-BE49-F238E27FC236}">
                    <a16:creationId xmlns:a16="http://schemas.microsoft.com/office/drawing/2014/main" id="{FC618E3A-6F9E-A647-9F6F-2DB1517A37A4}"/>
                  </a:ext>
                </a:extLst>
              </p:cNvPr>
              <p:cNvSpPr txBox="1"/>
              <p:nvPr/>
            </p:nvSpPr>
            <p:spPr>
              <a:xfrm>
                <a:off x="8711289" y="1883641"/>
                <a:ext cx="3140411" cy="461665"/>
              </a:xfrm>
              <a:prstGeom prst="rect">
                <a:avLst/>
              </a:prstGeom>
              <a:noFill/>
            </p:spPr>
            <p:txBody>
              <a:bodyPr wrap="none" rtlCol="0">
                <a:spAutoFit/>
              </a:bodyPr>
              <a:lstStyle/>
              <a:p>
                <a:r>
                  <a:rPr lang="en-CN" sz="1200" dirty="0">
                    <a:latin typeface="Palatino" pitchFamily="2" charset="77"/>
                    <a:ea typeface="Palatino" pitchFamily="2" charset="77"/>
                  </a:rPr>
                  <a:t>HMM -- Generative Sturctured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Prediction</a:t>
                </a:r>
              </a:p>
              <a:p>
                <a:r>
                  <a:rPr lang="en-US" sz="1200" dirty="0">
                    <a:latin typeface="Palatino" pitchFamily="2" charset="77"/>
                    <a:ea typeface="Palatino" pitchFamily="2" charset="77"/>
                  </a:rPr>
                  <a:t>CRF</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Discriminative</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Structured</a:t>
                </a:r>
                <a:r>
                  <a:rPr lang="zh-CN" altLang="en-US" sz="1200" dirty="0">
                    <a:latin typeface="Palatino" pitchFamily="2" charset="77"/>
                    <a:ea typeface="Palatino" pitchFamily="2" charset="77"/>
                  </a:rPr>
                  <a:t> </a:t>
                </a:r>
                <a:r>
                  <a:rPr lang="en-US" altLang="zh-CN" sz="1200" dirty="0">
                    <a:latin typeface="Palatino" pitchFamily="2" charset="77"/>
                    <a:ea typeface="Palatino" pitchFamily="2" charset="77"/>
                  </a:rPr>
                  <a:t>Prediction</a:t>
                </a:r>
                <a:endParaRPr lang="en-CN" sz="1200" dirty="0">
                  <a:latin typeface="Palatino" pitchFamily="2" charset="77"/>
                  <a:ea typeface="Palatino" pitchFamily="2" charset="77"/>
                </a:endParaRPr>
              </a:p>
            </p:txBody>
          </p:sp>
        </p:grpSp>
      </p:grpSp>
      <p:grpSp>
        <p:nvGrpSpPr>
          <p:cNvPr id="67" name="Group 66">
            <a:extLst>
              <a:ext uri="{FF2B5EF4-FFF2-40B4-BE49-F238E27FC236}">
                <a16:creationId xmlns:a16="http://schemas.microsoft.com/office/drawing/2014/main" id="{807162A9-5F78-1643-8E57-EE41FCDF8B17}"/>
              </a:ext>
            </a:extLst>
          </p:cNvPr>
          <p:cNvGrpSpPr/>
          <p:nvPr/>
        </p:nvGrpSpPr>
        <p:grpSpPr>
          <a:xfrm>
            <a:off x="581675" y="3074115"/>
            <a:ext cx="10984118" cy="2168269"/>
            <a:chOff x="258946" y="3384909"/>
            <a:chExt cx="10984118" cy="2168269"/>
          </a:xfrm>
        </p:grpSpPr>
        <p:grpSp>
          <p:nvGrpSpPr>
            <p:cNvPr id="50" name="Group 49">
              <a:extLst>
                <a:ext uri="{FF2B5EF4-FFF2-40B4-BE49-F238E27FC236}">
                  <a16:creationId xmlns:a16="http://schemas.microsoft.com/office/drawing/2014/main" id="{63754E71-B2BD-5C4B-8AD7-3F16FB2A2612}"/>
                </a:ext>
              </a:extLst>
            </p:cNvPr>
            <p:cNvGrpSpPr/>
            <p:nvPr/>
          </p:nvGrpSpPr>
          <p:grpSpPr>
            <a:xfrm>
              <a:off x="3789540" y="3384909"/>
              <a:ext cx="3583399" cy="910285"/>
              <a:chOff x="2834546" y="2645985"/>
              <a:chExt cx="3583399" cy="910285"/>
            </a:xfrm>
          </p:grpSpPr>
          <p:sp>
            <p:nvSpPr>
              <p:cNvPr id="12" name="Rounded Rectangle 11">
                <a:extLst>
                  <a:ext uri="{FF2B5EF4-FFF2-40B4-BE49-F238E27FC236}">
                    <a16:creationId xmlns:a16="http://schemas.microsoft.com/office/drawing/2014/main" id="{931F0242-3DB1-8140-BF86-C242E66ED0D3}"/>
                  </a:ext>
                </a:extLst>
              </p:cNvPr>
              <p:cNvSpPr/>
              <p:nvPr/>
            </p:nvSpPr>
            <p:spPr>
              <a:xfrm>
                <a:off x="2842232" y="2645985"/>
                <a:ext cx="3540970" cy="910285"/>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TextBox 25">
                <a:extLst>
                  <a:ext uri="{FF2B5EF4-FFF2-40B4-BE49-F238E27FC236}">
                    <a16:creationId xmlns:a16="http://schemas.microsoft.com/office/drawing/2014/main" id="{E0DE6715-F908-074B-BB83-D3E6D41F1239}"/>
                  </a:ext>
                </a:extLst>
              </p:cNvPr>
              <p:cNvSpPr txBox="1"/>
              <p:nvPr/>
            </p:nvSpPr>
            <p:spPr>
              <a:xfrm>
                <a:off x="2834546" y="2666939"/>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8</a:t>
                </a:r>
                <a:endParaRPr lang="en-CN" b="1" dirty="0">
                  <a:solidFill>
                    <a:srgbClr val="F18D01"/>
                  </a:solidFill>
                  <a:latin typeface="Palatino" pitchFamily="2" charset="77"/>
                  <a:ea typeface="Palatino" pitchFamily="2" charset="77"/>
                </a:endParaRPr>
              </a:p>
            </p:txBody>
          </p:sp>
          <p:sp>
            <p:nvSpPr>
              <p:cNvPr id="49" name="TextBox 48">
                <a:extLst>
                  <a:ext uri="{FF2B5EF4-FFF2-40B4-BE49-F238E27FC236}">
                    <a16:creationId xmlns:a16="http://schemas.microsoft.com/office/drawing/2014/main" id="{D8E2ED56-0020-CF4E-AB03-71F872B17FF6}"/>
                  </a:ext>
                </a:extLst>
              </p:cNvPr>
              <p:cNvSpPr txBox="1"/>
              <p:nvPr/>
            </p:nvSpPr>
            <p:spPr>
              <a:xfrm>
                <a:off x="2876976" y="2982427"/>
                <a:ext cx="3540969" cy="523220"/>
              </a:xfrm>
              <a:prstGeom prst="rect">
                <a:avLst/>
              </a:prstGeom>
              <a:noFill/>
            </p:spPr>
            <p:txBody>
              <a:bodyPr wrap="none" rtlCol="0">
                <a:spAutoFit/>
              </a:bodyPr>
              <a:lstStyle/>
              <a:p>
                <a:r>
                  <a:rPr lang="en-CN" sz="1400" dirty="0">
                    <a:latin typeface="Palatino" pitchFamily="2" charset="77"/>
                    <a:ea typeface="Palatino" pitchFamily="2" charset="77"/>
                  </a:rPr>
                  <a:t>MLP</a:t>
                </a:r>
                <a:r>
                  <a:rPr lang="en-US" sz="1400" dirty="0">
                    <a:latin typeface="Palatino" pitchFamily="2" charset="77"/>
                    <a:ea typeface="Palatino" pitchFamily="2" charset="77"/>
                  </a:rPr>
                  <a:t>, Multi-Layer Perception</a:t>
                </a:r>
              </a:p>
              <a:p>
                <a:r>
                  <a:rPr lang="en-US" sz="1400" dirty="0">
                    <a:latin typeface="Palatino" pitchFamily="2" charset="77"/>
                    <a:ea typeface="Palatino" pitchFamily="2" charset="77"/>
                  </a:rPr>
                  <a:t>Neural N-gram LM and Word Embedding</a:t>
                </a:r>
                <a:endParaRPr lang="en-CN" sz="1400" dirty="0">
                  <a:latin typeface="Palatino" pitchFamily="2" charset="77"/>
                  <a:ea typeface="Palatino" pitchFamily="2" charset="77"/>
                </a:endParaRPr>
              </a:p>
            </p:txBody>
          </p:sp>
        </p:grpSp>
        <p:grpSp>
          <p:nvGrpSpPr>
            <p:cNvPr id="52" name="Group 51">
              <a:extLst>
                <a:ext uri="{FF2B5EF4-FFF2-40B4-BE49-F238E27FC236}">
                  <a16:creationId xmlns:a16="http://schemas.microsoft.com/office/drawing/2014/main" id="{A8CD5E57-3458-164E-A2B0-45EF26357C21}"/>
                </a:ext>
              </a:extLst>
            </p:cNvPr>
            <p:cNvGrpSpPr/>
            <p:nvPr/>
          </p:nvGrpSpPr>
          <p:grpSpPr>
            <a:xfrm>
              <a:off x="5777661" y="4444563"/>
              <a:ext cx="2282861" cy="976233"/>
              <a:chOff x="3342554" y="3527724"/>
              <a:chExt cx="2282861" cy="976233"/>
            </a:xfrm>
          </p:grpSpPr>
          <p:sp>
            <p:nvSpPr>
              <p:cNvPr id="14" name="Rounded Rectangle 13">
                <a:extLst>
                  <a:ext uri="{FF2B5EF4-FFF2-40B4-BE49-F238E27FC236}">
                    <a16:creationId xmlns:a16="http://schemas.microsoft.com/office/drawing/2014/main" id="{A8A0A453-52B5-DC41-8450-6B9C9C1D73DA}"/>
                  </a:ext>
                </a:extLst>
              </p:cNvPr>
              <p:cNvSpPr/>
              <p:nvPr/>
            </p:nvSpPr>
            <p:spPr>
              <a:xfrm>
                <a:off x="3349042" y="3527724"/>
                <a:ext cx="2269885" cy="976233"/>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8" name="TextBox 27">
                <a:extLst>
                  <a:ext uri="{FF2B5EF4-FFF2-40B4-BE49-F238E27FC236}">
                    <a16:creationId xmlns:a16="http://schemas.microsoft.com/office/drawing/2014/main" id="{44A5C291-2B8E-E44B-9E71-1FD9D8CD36D4}"/>
                  </a:ext>
                </a:extLst>
              </p:cNvPr>
              <p:cNvSpPr txBox="1"/>
              <p:nvPr/>
            </p:nvSpPr>
            <p:spPr>
              <a:xfrm>
                <a:off x="3342554" y="3546301"/>
                <a:ext cx="943528"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9</a:t>
                </a:r>
                <a:endParaRPr lang="en-CN" b="1" dirty="0">
                  <a:solidFill>
                    <a:srgbClr val="F18D01"/>
                  </a:solidFill>
                  <a:latin typeface="Palatino" pitchFamily="2" charset="77"/>
                  <a:ea typeface="Palatino" pitchFamily="2" charset="77"/>
                </a:endParaRPr>
              </a:p>
            </p:txBody>
          </p:sp>
          <p:sp>
            <p:nvSpPr>
              <p:cNvPr id="51" name="TextBox 50">
                <a:extLst>
                  <a:ext uri="{FF2B5EF4-FFF2-40B4-BE49-F238E27FC236}">
                    <a16:creationId xmlns:a16="http://schemas.microsoft.com/office/drawing/2014/main" id="{E7F01F61-3D11-EA43-B018-EFA2788A7B09}"/>
                  </a:ext>
                </a:extLst>
              </p:cNvPr>
              <p:cNvSpPr txBox="1"/>
              <p:nvPr/>
            </p:nvSpPr>
            <p:spPr>
              <a:xfrm>
                <a:off x="3390957" y="3909584"/>
                <a:ext cx="2234458" cy="523220"/>
              </a:xfrm>
              <a:prstGeom prst="rect">
                <a:avLst/>
              </a:prstGeom>
              <a:noFill/>
            </p:spPr>
            <p:txBody>
              <a:bodyPr wrap="none" rtlCol="0">
                <a:spAutoFit/>
              </a:bodyPr>
              <a:lstStyle/>
              <a:p>
                <a:r>
                  <a:rPr lang="en-CN" sz="1400" dirty="0">
                    <a:latin typeface="Palatino" pitchFamily="2" charset="77"/>
                    <a:ea typeface="Palatino" pitchFamily="2" charset="77"/>
                  </a:rPr>
                  <a:t>Sequence Representation</a:t>
                </a:r>
              </a:p>
              <a:p>
                <a:r>
                  <a:rPr lang="en-CN" sz="1400" dirty="0">
                    <a:latin typeface="Palatino" pitchFamily="2" charset="77"/>
                    <a:ea typeface="Palatino" pitchFamily="2" charset="77"/>
                  </a:rPr>
                  <a:t>Neural Text Classification</a:t>
                </a:r>
              </a:p>
            </p:txBody>
          </p:sp>
        </p:grpSp>
        <p:grpSp>
          <p:nvGrpSpPr>
            <p:cNvPr id="54" name="Group 53">
              <a:extLst>
                <a:ext uri="{FF2B5EF4-FFF2-40B4-BE49-F238E27FC236}">
                  <a16:creationId xmlns:a16="http://schemas.microsoft.com/office/drawing/2014/main" id="{0909D271-F068-A242-8E98-51DE33FD43DF}"/>
                </a:ext>
              </a:extLst>
            </p:cNvPr>
            <p:cNvGrpSpPr/>
            <p:nvPr/>
          </p:nvGrpSpPr>
          <p:grpSpPr>
            <a:xfrm>
              <a:off x="7820908" y="3545620"/>
              <a:ext cx="2857449" cy="757025"/>
              <a:chOff x="7553405" y="3741211"/>
              <a:chExt cx="2857449" cy="757025"/>
            </a:xfrm>
          </p:grpSpPr>
          <p:sp>
            <p:nvSpPr>
              <p:cNvPr id="15" name="Rounded Rectangle 14">
                <a:extLst>
                  <a:ext uri="{FF2B5EF4-FFF2-40B4-BE49-F238E27FC236}">
                    <a16:creationId xmlns:a16="http://schemas.microsoft.com/office/drawing/2014/main" id="{A8C23FCD-64FD-D246-913E-C3D397CA33B5}"/>
                  </a:ext>
                </a:extLst>
              </p:cNvPr>
              <p:cNvSpPr/>
              <p:nvPr/>
            </p:nvSpPr>
            <p:spPr>
              <a:xfrm>
                <a:off x="7553406" y="3742724"/>
                <a:ext cx="285744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TextBox 28">
                <a:extLst>
                  <a:ext uri="{FF2B5EF4-FFF2-40B4-BE49-F238E27FC236}">
                    <a16:creationId xmlns:a16="http://schemas.microsoft.com/office/drawing/2014/main" id="{7D788B6C-3B0D-6643-A4C3-89542E3B8295}"/>
                  </a:ext>
                </a:extLst>
              </p:cNvPr>
              <p:cNvSpPr txBox="1"/>
              <p:nvPr/>
            </p:nvSpPr>
            <p:spPr>
              <a:xfrm>
                <a:off x="7553405" y="3741211"/>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10</a:t>
                </a:r>
                <a:endParaRPr lang="en-CN" b="1" dirty="0">
                  <a:solidFill>
                    <a:srgbClr val="F18D01"/>
                  </a:solidFill>
                  <a:latin typeface="Palatino" pitchFamily="2" charset="77"/>
                  <a:ea typeface="Palatino" pitchFamily="2" charset="77"/>
                </a:endParaRPr>
              </a:p>
            </p:txBody>
          </p:sp>
          <p:sp>
            <p:nvSpPr>
              <p:cNvPr id="53" name="TextBox 52">
                <a:extLst>
                  <a:ext uri="{FF2B5EF4-FFF2-40B4-BE49-F238E27FC236}">
                    <a16:creationId xmlns:a16="http://schemas.microsoft.com/office/drawing/2014/main" id="{AC7B6B2E-5DDF-2145-9FF4-852E4161F811}"/>
                  </a:ext>
                </a:extLst>
              </p:cNvPr>
              <p:cNvSpPr txBox="1"/>
              <p:nvPr/>
            </p:nvSpPr>
            <p:spPr>
              <a:xfrm>
                <a:off x="7593223" y="4075419"/>
                <a:ext cx="2817631" cy="338554"/>
              </a:xfrm>
              <a:prstGeom prst="rect">
                <a:avLst/>
              </a:prstGeom>
              <a:noFill/>
            </p:spPr>
            <p:txBody>
              <a:bodyPr wrap="none" rtlCol="0">
                <a:spAutoFit/>
              </a:bodyPr>
              <a:lstStyle/>
              <a:p>
                <a:r>
                  <a:rPr lang="en-CN" sz="1600" dirty="0">
                    <a:latin typeface="Palatino" pitchFamily="2" charset="77"/>
                    <a:ea typeface="Palatino" pitchFamily="2" charset="77"/>
                  </a:rPr>
                  <a:t>Neural Structured Prediction</a:t>
                </a:r>
              </a:p>
            </p:txBody>
          </p:sp>
        </p:grpSp>
        <p:grpSp>
          <p:nvGrpSpPr>
            <p:cNvPr id="60" name="Group 59">
              <a:extLst>
                <a:ext uri="{FF2B5EF4-FFF2-40B4-BE49-F238E27FC236}">
                  <a16:creationId xmlns:a16="http://schemas.microsoft.com/office/drawing/2014/main" id="{4ECD0925-1589-AE44-9C53-6A15A86D3B65}"/>
                </a:ext>
              </a:extLst>
            </p:cNvPr>
            <p:cNvGrpSpPr/>
            <p:nvPr/>
          </p:nvGrpSpPr>
          <p:grpSpPr>
            <a:xfrm>
              <a:off x="8634527" y="4827980"/>
              <a:ext cx="2608537" cy="670596"/>
              <a:chOff x="5924808" y="4807539"/>
              <a:chExt cx="2608537" cy="758667"/>
            </a:xfrm>
          </p:grpSpPr>
          <p:sp>
            <p:nvSpPr>
              <p:cNvPr id="17" name="Rounded Rectangle 16">
                <a:extLst>
                  <a:ext uri="{FF2B5EF4-FFF2-40B4-BE49-F238E27FC236}">
                    <a16:creationId xmlns:a16="http://schemas.microsoft.com/office/drawing/2014/main" id="{A87E1297-6172-DE40-A9CE-8F258AC04F18}"/>
                  </a:ext>
                </a:extLst>
              </p:cNvPr>
              <p:cNvSpPr/>
              <p:nvPr/>
            </p:nvSpPr>
            <p:spPr>
              <a:xfrm>
                <a:off x="5924808" y="4810694"/>
                <a:ext cx="2608537"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TextBox 29">
                <a:extLst>
                  <a:ext uri="{FF2B5EF4-FFF2-40B4-BE49-F238E27FC236}">
                    <a16:creationId xmlns:a16="http://schemas.microsoft.com/office/drawing/2014/main" id="{E84DEBC3-8910-2147-A8A0-17CEB7D680C4}"/>
                  </a:ext>
                </a:extLst>
              </p:cNvPr>
              <p:cNvSpPr txBox="1"/>
              <p:nvPr/>
            </p:nvSpPr>
            <p:spPr>
              <a:xfrm>
                <a:off x="5924808" y="4807539"/>
                <a:ext cx="1050480"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11</a:t>
                </a:r>
                <a:endParaRPr lang="en-CN" b="1" dirty="0">
                  <a:solidFill>
                    <a:srgbClr val="F18D01"/>
                  </a:solidFill>
                  <a:latin typeface="Palatino" pitchFamily="2" charset="77"/>
                  <a:ea typeface="Palatino" pitchFamily="2" charset="77"/>
                </a:endParaRPr>
              </a:p>
            </p:txBody>
          </p:sp>
          <p:sp>
            <p:nvSpPr>
              <p:cNvPr id="55" name="TextBox 54">
                <a:extLst>
                  <a:ext uri="{FF2B5EF4-FFF2-40B4-BE49-F238E27FC236}">
                    <a16:creationId xmlns:a16="http://schemas.microsoft.com/office/drawing/2014/main" id="{8A2E9AAA-391B-2449-B260-2041631F9AB5}"/>
                  </a:ext>
                </a:extLst>
              </p:cNvPr>
              <p:cNvSpPr txBox="1"/>
              <p:nvPr/>
            </p:nvSpPr>
            <p:spPr>
              <a:xfrm>
                <a:off x="5967386" y="5148197"/>
                <a:ext cx="2565959" cy="338554"/>
              </a:xfrm>
              <a:prstGeom prst="rect">
                <a:avLst/>
              </a:prstGeom>
              <a:noFill/>
            </p:spPr>
            <p:txBody>
              <a:bodyPr wrap="none" rtlCol="0">
                <a:spAutoFit/>
              </a:bodyPr>
              <a:lstStyle/>
              <a:p>
                <a:r>
                  <a:rPr lang="en-CN" sz="1600" dirty="0">
                    <a:latin typeface="Palatino" pitchFamily="2" charset="77"/>
                    <a:ea typeface="Palatino" pitchFamily="2" charset="77"/>
                  </a:rPr>
                  <a:t>Structured Representation</a:t>
                </a:r>
              </a:p>
            </p:txBody>
          </p:sp>
        </p:grpSp>
        <p:grpSp>
          <p:nvGrpSpPr>
            <p:cNvPr id="62" name="Group 61">
              <a:extLst>
                <a:ext uri="{FF2B5EF4-FFF2-40B4-BE49-F238E27FC236}">
                  <a16:creationId xmlns:a16="http://schemas.microsoft.com/office/drawing/2014/main" id="{08453131-B454-0149-8C2E-3CBD168DC34E}"/>
                </a:ext>
              </a:extLst>
            </p:cNvPr>
            <p:cNvGrpSpPr/>
            <p:nvPr/>
          </p:nvGrpSpPr>
          <p:grpSpPr>
            <a:xfrm>
              <a:off x="312165" y="3700258"/>
              <a:ext cx="3059217" cy="850246"/>
              <a:chOff x="277039" y="3750293"/>
              <a:chExt cx="3059217" cy="850246"/>
            </a:xfrm>
          </p:grpSpPr>
          <p:sp>
            <p:nvSpPr>
              <p:cNvPr id="13" name="Rounded Rectangle 12">
                <a:extLst>
                  <a:ext uri="{FF2B5EF4-FFF2-40B4-BE49-F238E27FC236}">
                    <a16:creationId xmlns:a16="http://schemas.microsoft.com/office/drawing/2014/main" id="{EDA9F6E0-88E2-1C41-B6D3-599EFBCB280C}"/>
                  </a:ext>
                </a:extLst>
              </p:cNvPr>
              <p:cNvSpPr/>
              <p:nvPr/>
            </p:nvSpPr>
            <p:spPr>
              <a:xfrm>
                <a:off x="277039" y="3750293"/>
                <a:ext cx="3039678" cy="850246"/>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TextBox 26">
                <a:extLst>
                  <a:ext uri="{FF2B5EF4-FFF2-40B4-BE49-F238E27FC236}">
                    <a16:creationId xmlns:a16="http://schemas.microsoft.com/office/drawing/2014/main" id="{68E1C100-601D-DE44-88F5-FC2022C15C20}"/>
                  </a:ext>
                </a:extLst>
              </p:cNvPr>
              <p:cNvSpPr txBox="1"/>
              <p:nvPr/>
            </p:nvSpPr>
            <p:spPr>
              <a:xfrm>
                <a:off x="277040" y="3767899"/>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12</a:t>
                </a:r>
                <a:endParaRPr lang="en-CN" b="1" dirty="0">
                  <a:solidFill>
                    <a:srgbClr val="F18D01"/>
                  </a:solidFill>
                  <a:latin typeface="Palatino" pitchFamily="2" charset="77"/>
                  <a:ea typeface="Palatino" pitchFamily="2" charset="77"/>
                </a:endParaRPr>
              </a:p>
            </p:txBody>
          </p:sp>
          <p:sp>
            <p:nvSpPr>
              <p:cNvPr id="61" name="TextBox 60">
                <a:extLst>
                  <a:ext uri="{FF2B5EF4-FFF2-40B4-BE49-F238E27FC236}">
                    <a16:creationId xmlns:a16="http://schemas.microsoft.com/office/drawing/2014/main" id="{EEC0574B-6650-674B-8D89-FF5438C99ECE}"/>
                  </a:ext>
                </a:extLst>
              </p:cNvPr>
              <p:cNvSpPr txBox="1"/>
              <p:nvPr/>
            </p:nvSpPr>
            <p:spPr>
              <a:xfrm>
                <a:off x="296578" y="4073492"/>
                <a:ext cx="3039678" cy="523220"/>
              </a:xfrm>
              <a:prstGeom prst="rect">
                <a:avLst/>
              </a:prstGeom>
              <a:noFill/>
            </p:spPr>
            <p:txBody>
              <a:bodyPr wrap="none" rtlCol="0">
                <a:spAutoFit/>
              </a:bodyPr>
              <a:lstStyle/>
              <a:p>
                <a:r>
                  <a:rPr lang="en-CN" sz="1400" dirty="0">
                    <a:latin typeface="Palatino" pitchFamily="2" charset="77"/>
                    <a:ea typeface="Palatino" pitchFamily="2" charset="77"/>
                  </a:rPr>
                  <a:t>Sequence</a:t>
                </a:r>
                <a:r>
                  <a:rPr lang="en-US" altLang="zh-CN" sz="1400" dirty="0">
                    <a:latin typeface="Palatino" pitchFamily="2" charset="77"/>
                    <a:ea typeface="Palatino" pitchFamily="2" charset="77"/>
                  </a:rPr>
                  <a:t>-to-sequence</a:t>
                </a:r>
              </a:p>
              <a:p>
                <a:r>
                  <a:rPr lang="en-US" sz="1400" dirty="0">
                    <a:latin typeface="Palatino" pitchFamily="2" charset="77"/>
                    <a:ea typeface="Palatino" pitchFamily="2" charset="77"/>
                  </a:rPr>
                  <a:t>Neural</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Recurrent</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Language</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Models</a:t>
                </a:r>
                <a:endParaRPr lang="en-CN" sz="1400" dirty="0">
                  <a:latin typeface="Palatino" pitchFamily="2" charset="77"/>
                  <a:ea typeface="Palatino" pitchFamily="2" charset="77"/>
                </a:endParaRPr>
              </a:p>
            </p:txBody>
          </p:sp>
        </p:grpSp>
        <p:grpSp>
          <p:nvGrpSpPr>
            <p:cNvPr id="64" name="Group 63">
              <a:extLst>
                <a:ext uri="{FF2B5EF4-FFF2-40B4-BE49-F238E27FC236}">
                  <a16:creationId xmlns:a16="http://schemas.microsoft.com/office/drawing/2014/main" id="{1592BDAC-92AE-8D4F-A1DD-E6AEB7083507}"/>
                </a:ext>
              </a:extLst>
            </p:cNvPr>
            <p:cNvGrpSpPr/>
            <p:nvPr/>
          </p:nvGrpSpPr>
          <p:grpSpPr>
            <a:xfrm>
              <a:off x="258946" y="4734278"/>
              <a:ext cx="5174132" cy="818900"/>
              <a:chOff x="277040" y="4814892"/>
              <a:chExt cx="5174132" cy="818900"/>
            </a:xfrm>
          </p:grpSpPr>
          <p:sp>
            <p:nvSpPr>
              <p:cNvPr id="16" name="Rounded Rectangle 15">
                <a:extLst>
                  <a:ext uri="{FF2B5EF4-FFF2-40B4-BE49-F238E27FC236}">
                    <a16:creationId xmlns:a16="http://schemas.microsoft.com/office/drawing/2014/main" id="{020BE059-BFA4-0842-A45F-CFE6D17DB3BA}"/>
                  </a:ext>
                </a:extLst>
              </p:cNvPr>
              <p:cNvSpPr/>
              <p:nvPr/>
            </p:nvSpPr>
            <p:spPr>
              <a:xfrm>
                <a:off x="277043" y="4814892"/>
                <a:ext cx="5130375" cy="818900"/>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23BAB741-39EC-FE44-BFD0-362315252084}"/>
                  </a:ext>
                </a:extLst>
              </p:cNvPr>
              <p:cNvSpPr txBox="1"/>
              <p:nvPr/>
            </p:nvSpPr>
            <p:spPr>
              <a:xfrm>
                <a:off x="277040" y="481489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13</a:t>
                </a:r>
                <a:endParaRPr lang="en-CN" b="1" dirty="0">
                  <a:solidFill>
                    <a:srgbClr val="F18D01"/>
                  </a:solidFill>
                  <a:latin typeface="Palatino" pitchFamily="2" charset="77"/>
                  <a:ea typeface="Palatino" pitchFamily="2" charset="77"/>
                </a:endParaRPr>
              </a:p>
            </p:txBody>
          </p:sp>
          <p:sp>
            <p:nvSpPr>
              <p:cNvPr id="63" name="TextBox 62">
                <a:extLst>
                  <a:ext uri="{FF2B5EF4-FFF2-40B4-BE49-F238E27FC236}">
                    <a16:creationId xmlns:a16="http://schemas.microsoft.com/office/drawing/2014/main" id="{9DBA826C-D79E-8940-94E1-EB36CF6367A2}"/>
                  </a:ext>
                </a:extLst>
              </p:cNvPr>
              <p:cNvSpPr txBox="1"/>
              <p:nvPr/>
            </p:nvSpPr>
            <p:spPr>
              <a:xfrm>
                <a:off x="286297" y="5081751"/>
                <a:ext cx="5164875" cy="523220"/>
              </a:xfrm>
              <a:prstGeom prst="rect">
                <a:avLst/>
              </a:prstGeom>
              <a:noFill/>
            </p:spPr>
            <p:txBody>
              <a:bodyPr wrap="none" rtlCol="0">
                <a:spAutoFit/>
              </a:bodyPr>
              <a:lstStyle/>
              <a:p>
                <a:r>
                  <a:rPr lang="en-CN" sz="1400" dirty="0">
                    <a:latin typeface="Palatino" pitchFamily="2" charset="77"/>
                    <a:ea typeface="Palatino" pitchFamily="2" charset="77"/>
                  </a:rPr>
                  <a:t>Sequence</a:t>
                </a:r>
                <a:r>
                  <a:rPr lang="en-US" altLang="zh-CN" sz="1400" dirty="0">
                    <a:latin typeface="Palatino" pitchFamily="2" charset="77"/>
                    <a:ea typeface="Palatino" pitchFamily="2" charset="77"/>
                  </a:rPr>
                  <a:t>-level</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Pre-training</a:t>
                </a:r>
              </a:p>
              <a:p>
                <a:r>
                  <a:rPr lang="en-US" sz="1400" dirty="0">
                    <a:latin typeface="Palatino" pitchFamily="2" charset="77"/>
                    <a:ea typeface="Palatino" pitchFamily="2" charset="77"/>
                  </a:rPr>
                  <a:t>Pre-trained</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Models</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for</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Text</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Classification</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and</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other</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NLP</a:t>
                </a:r>
                <a:r>
                  <a:rPr lang="zh-CN" altLang="en-US" sz="1400" dirty="0">
                    <a:latin typeface="Palatino" pitchFamily="2" charset="77"/>
                    <a:ea typeface="Palatino" pitchFamily="2" charset="77"/>
                  </a:rPr>
                  <a:t> </a:t>
                </a:r>
                <a:r>
                  <a:rPr lang="en-US" altLang="zh-CN" sz="1400" dirty="0">
                    <a:latin typeface="Palatino" pitchFamily="2" charset="77"/>
                    <a:ea typeface="Palatino" pitchFamily="2" charset="77"/>
                  </a:rPr>
                  <a:t>tasks</a:t>
                </a:r>
                <a:endParaRPr lang="en-CN" sz="1400" dirty="0">
                  <a:latin typeface="Palatino" pitchFamily="2" charset="77"/>
                  <a:ea typeface="Palatino" pitchFamily="2" charset="77"/>
                </a:endParaRPr>
              </a:p>
            </p:txBody>
          </p:sp>
        </p:grpSp>
      </p:grpSp>
      <p:grpSp>
        <p:nvGrpSpPr>
          <p:cNvPr id="97" name="Group 96">
            <a:extLst>
              <a:ext uri="{FF2B5EF4-FFF2-40B4-BE49-F238E27FC236}">
                <a16:creationId xmlns:a16="http://schemas.microsoft.com/office/drawing/2014/main" id="{52D75F39-BA31-F645-A64B-A0A197382F51}"/>
              </a:ext>
            </a:extLst>
          </p:cNvPr>
          <p:cNvGrpSpPr/>
          <p:nvPr/>
        </p:nvGrpSpPr>
        <p:grpSpPr>
          <a:xfrm>
            <a:off x="1938024" y="5871748"/>
            <a:ext cx="7336547" cy="767557"/>
            <a:chOff x="179766" y="5958774"/>
            <a:chExt cx="7336547" cy="767557"/>
          </a:xfrm>
        </p:grpSpPr>
        <p:grpSp>
          <p:nvGrpSpPr>
            <p:cNvPr id="58" name="Group 57">
              <a:extLst>
                <a:ext uri="{FF2B5EF4-FFF2-40B4-BE49-F238E27FC236}">
                  <a16:creationId xmlns:a16="http://schemas.microsoft.com/office/drawing/2014/main" id="{BB496801-B418-AD4D-9C28-FB374C1E34BC}"/>
                </a:ext>
              </a:extLst>
            </p:cNvPr>
            <p:cNvGrpSpPr/>
            <p:nvPr/>
          </p:nvGrpSpPr>
          <p:grpSpPr>
            <a:xfrm>
              <a:off x="179766" y="5970819"/>
              <a:ext cx="3843498" cy="755512"/>
              <a:chOff x="271453" y="5941195"/>
              <a:chExt cx="3843498" cy="755512"/>
            </a:xfrm>
          </p:grpSpPr>
          <p:sp>
            <p:nvSpPr>
              <p:cNvPr id="18" name="Rounded Rectangle 17">
                <a:extLst>
                  <a:ext uri="{FF2B5EF4-FFF2-40B4-BE49-F238E27FC236}">
                    <a16:creationId xmlns:a16="http://schemas.microsoft.com/office/drawing/2014/main" id="{A45518DC-C58F-C94C-9D2F-E4EBE58AC6D8}"/>
                  </a:ext>
                </a:extLst>
              </p:cNvPr>
              <p:cNvSpPr/>
              <p:nvPr/>
            </p:nvSpPr>
            <p:spPr>
              <a:xfrm>
                <a:off x="277043" y="5941195"/>
                <a:ext cx="3837908"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2" name="TextBox 31">
                <a:extLst>
                  <a:ext uri="{FF2B5EF4-FFF2-40B4-BE49-F238E27FC236}">
                    <a16:creationId xmlns:a16="http://schemas.microsoft.com/office/drawing/2014/main" id="{552BA3B7-1DEC-FB42-A1E9-4B393633A34C}"/>
                  </a:ext>
                </a:extLst>
              </p:cNvPr>
              <p:cNvSpPr txBox="1"/>
              <p:nvPr/>
            </p:nvSpPr>
            <p:spPr>
              <a:xfrm>
                <a:off x="271453" y="594646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14</a:t>
                </a:r>
                <a:endParaRPr lang="en-CN" b="1" dirty="0">
                  <a:solidFill>
                    <a:srgbClr val="F18D01"/>
                  </a:solidFill>
                  <a:latin typeface="Palatino" pitchFamily="2" charset="77"/>
                  <a:ea typeface="Palatino" pitchFamily="2" charset="77"/>
                </a:endParaRPr>
              </a:p>
            </p:txBody>
          </p:sp>
          <p:sp>
            <p:nvSpPr>
              <p:cNvPr id="57" name="TextBox 56">
                <a:extLst>
                  <a:ext uri="{FF2B5EF4-FFF2-40B4-BE49-F238E27FC236}">
                    <a16:creationId xmlns:a16="http://schemas.microsoft.com/office/drawing/2014/main" id="{FCF0442F-9D01-704D-9143-9882B61C2891}"/>
                  </a:ext>
                </a:extLst>
              </p:cNvPr>
              <p:cNvSpPr txBox="1"/>
              <p:nvPr/>
            </p:nvSpPr>
            <p:spPr>
              <a:xfrm>
                <a:off x="277040" y="6271497"/>
                <a:ext cx="3837910" cy="338554"/>
              </a:xfrm>
              <a:prstGeom prst="rect">
                <a:avLst/>
              </a:prstGeom>
              <a:noFill/>
            </p:spPr>
            <p:txBody>
              <a:bodyPr wrap="none" rtlCol="0">
                <a:spAutoFit/>
              </a:bodyPr>
              <a:lstStyle/>
              <a:p>
                <a:r>
                  <a:rPr lang="en-CN" sz="1600" dirty="0">
                    <a:latin typeface="Palatino" pitchFamily="2" charset="77"/>
                    <a:ea typeface="Palatino" pitchFamily="2" charset="77"/>
                  </a:rPr>
                  <a:t>Scaling, instruction following and LLMs</a:t>
                </a:r>
              </a:p>
            </p:txBody>
          </p:sp>
        </p:grpSp>
        <p:grpSp>
          <p:nvGrpSpPr>
            <p:cNvPr id="59" name="Group 58">
              <a:extLst>
                <a:ext uri="{FF2B5EF4-FFF2-40B4-BE49-F238E27FC236}">
                  <a16:creationId xmlns:a16="http://schemas.microsoft.com/office/drawing/2014/main" id="{AD6289D4-ACAB-4449-9629-FE16C82E8746}"/>
                </a:ext>
              </a:extLst>
            </p:cNvPr>
            <p:cNvGrpSpPr/>
            <p:nvPr/>
          </p:nvGrpSpPr>
          <p:grpSpPr>
            <a:xfrm>
              <a:off x="4377887" y="5958774"/>
              <a:ext cx="3138426" cy="755512"/>
              <a:chOff x="5916344" y="5941195"/>
              <a:chExt cx="3138426" cy="755512"/>
            </a:xfrm>
          </p:grpSpPr>
          <p:sp>
            <p:nvSpPr>
              <p:cNvPr id="19" name="Rounded Rectangle 18">
                <a:extLst>
                  <a:ext uri="{FF2B5EF4-FFF2-40B4-BE49-F238E27FC236}">
                    <a16:creationId xmlns:a16="http://schemas.microsoft.com/office/drawing/2014/main" id="{7AD10DFF-8A6A-D04B-8BFF-ACE50976F599}"/>
                  </a:ext>
                </a:extLst>
              </p:cNvPr>
              <p:cNvSpPr/>
              <p:nvPr/>
            </p:nvSpPr>
            <p:spPr>
              <a:xfrm>
                <a:off x="5924808" y="5941195"/>
                <a:ext cx="3087385" cy="755512"/>
              </a:xfrm>
              <a:prstGeom prst="roundRect">
                <a:avLst/>
              </a:prstGeom>
              <a:noFill/>
              <a:ln w="15875">
                <a:solidFill>
                  <a:srgbClr val="024990"/>
                </a:solidFill>
              </a:ln>
              <a:effectLst>
                <a:outerShdw blurRad="40169" dist="12700" dir="3120000" algn="tl" rotWithShape="0">
                  <a:prstClr val="black">
                    <a:alpha val="2862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3" name="TextBox 32">
                <a:extLst>
                  <a:ext uri="{FF2B5EF4-FFF2-40B4-BE49-F238E27FC236}">
                    <a16:creationId xmlns:a16="http://schemas.microsoft.com/office/drawing/2014/main" id="{412CEFDE-400D-3B48-97E8-8B4921EAF83C}"/>
                  </a:ext>
                </a:extLst>
              </p:cNvPr>
              <p:cNvSpPr txBox="1"/>
              <p:nvPr/>
            </p:nvSpPr>
            <p:spPr>
              <a:xfrm>
                <a:off x="5916344" y="5946462"/>
                <a:ext cx="1058944" cy="369332"/>
              </a:xfrm>
              <a:prstGeom prst="rect">
                <a:avLst/>
              </a:prstGeom>
              <a:noFill/>
            </p:spPr>
            <p:txBody>
              <a:bodyPr wrap="none" rtlCol="0">
                <a:spAutoFit/>
              </a:bodyPr>
              <a:lstStyle/>
              <a:p>
                <a:r>
                  <a:rPr lang="en-CN" b="1" dirty="0">
                    <a:solidFill>
                      <a:srgbClr val="F18D01"/>
                    </a:solidFill>
                    <a:latin typeface="Palatino" pitchFamily="2" charset="77"/>
                    <a:ea typeface="Palatino" pitchFamily="2" charset="77"/>
                  </a:rPr>
                  <a:t>Week</a:t>
                </a:r>
                <a:r>
                  <a:rPr lang="zh-CN" altLang="en-US" b="1" dirty="0">
                    <a:solidFill>
                      <a:srgbClr val="F18D01"/>
                    </a:solidFill>
                    <a:latin typeface="Palatino" pitchFamily="2" charset="77"/>
                    <a:ea typeface="Palatino" pitchFamily="2" charset="77"/>
                  </a:rPr>
                  <a:t> </a:t>
                </a:r>
                <a:r>
                  <a:rPr lang="en-US" altLang="zh-CN" b="1" dirty="0">
                    <a:solidFill>
                      <a:srgbClr val="F18D01"/>
                    </a:solidFill>
                    <a:latin typeface="Palatino" pitchFamily="2" charset="77"/>
                    <a:ea typeface="Palatino" pitchFamily="2" charset="77"/>
                  </a:rPr>
                  <a:t>15</a:t>
                </a:r>
                <a:endParaRPr lang="en-CN" b="1" dirty="0">
                  <a:solidFill>
                    <a:srgbClr val="F18D01"/>
                  </a:solidFill>
                  <a:latin typeface="Palatino" pitchFamily="2" charset="77"/>
                  <a:ea typeface="Palatino" pitchFamily="2" charset="77"/>
                </a:endParaRPr>
              </a:p>
            </p:txBody>
          </p:sp>
          <p:sp>
            <p:nvSpPr>
              <p:cNvPr id="56" name="TextBox 55">
                <a:extLst>
                  <a:ext uri="{FF2B5EF4-FFF2-40B4-BE49-F238E27FC236}">
                    <a16:creationId xmlns:a16="http://schemas.microsoft.com/office/drawing/2014/main" id="{DC853DE7-1C5E-2C42-83BB-0F44F0A22302}"/>
                  </a:ext>
                </a:extLst>
              </p:cNvPr>
              <p:cNvSpPr txBox="1"/>
              <p:nvPr/>
            </p:nvSpPr>
            <p:spPr>
              <a:xfrm>
                <a:off x="5967386" y="6288991"/>
                <a:ext cx="3087384" cy="338554"/>
              </a:xfrm>
              <a:prstGeom prst="rect">
                <a:avLst/>
              </a:prstGeom>
              <a:noFill/>
            </p:spPr>
            <p:txBody>
              <a:bodyPr wrap="none" rtlCol="0">
                <a:spAutoFit/>
              </a:bodyPr>
              <a:lstStyle/>
              <a:p>
                <a:r>
                  <a:rPr lang="en-CN" sz="1600" dirty="0">
                    <a:latin typeface="Palatino" pitchFamily="2" charset="77"/>
                    <a:ea typeface="Palatino" pitchFamily="2" charset="77"/>
                  </a:rPr>
                  <a:t>LLMs for NLP, AGI and beyond</a:t>
                </a:r>
              </a:p>
            </p:txBody>
          </p:sp>
        </p:grpSp>
      </p:grpSp>
      <p:cxnSp>
        <p:nvCxnSpPr>
          <p:cNvPr id="99" name="Straight Arrow Connector 98">
            <a:extLst>
              <a:ext uri="{FF2B5EF4-FFF2-40B4-BE49-F238E27FC236}">
                <a16:creationId xmlns:a16="http://schemas.microsoft.com/office/drawing/2014/main" id="{E98E47CC-4608-FC43-82F9-633CFE8EB265}"/>
              </a:ext>
            </a:extLst>
          </p:cNvPr>
          <p:cNvCxnSpPr>
            <a:cxnSpLocks/>
          </p:cNvCxnSpPr>
          <p:nvPr/>
        </p:nvCxnSpPr>
        <p:spPr>
          <a:xfrm>
            <a:off x="5727981" y="971105"/>
            <a:ext cx="0" cy="26883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38EE9ED-26DB-6748-8FB4-B412C3B91E22}"/>
              </a:ext>
            </a:extLst>
          </p:cNvPr>
          <p:cNvCxnSpPr>
            <a:cxnSpLocks/>
          </p:cNvCxnSpPr>
          <p:nvPr/>
        </p:nvCxnSpPr>
        <p:spPr>
          <a:xfrm flipV="1">
            <a:off x="2481031" y="2092887"/>
            <a:ext cx="26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F05742-F95B-4F48-8343-4D5A3E2B5A71}"/>
              </a:ext>
            </a:extLst>
          </p:cNvPr>
          <p:cNvCxnSpPr>
            <a:cxnSpLocks/>
          </p:cNvCxnSpPr>
          <p:nvPr/>
        </p:nvCxnSpPr>
        <p:spPr>
          <a:xfrm flipV="1">
            <a:off x="5161978" y="2087685"/>
            <a:ext cx="255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2C22FEC-2DDB-9740-A3D5-A73FE1B11FFE}"/>
              </a:ext>
            </a:extLst>
          </p:cNvPr>
          <p:cNvCxnSpPr>
            <a:cxnSpLocks/>
          </p:cNvCxnSpPr>
          <p:nvPr/>
        </p:nvCxnSpPr>
        <p:spPr>
          <a:xfrm flipV="1">
            <a:off x="6345952" y="2092819"/>
            <a:ext cx="3420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0420EB5-9994-5E4E-8AE6-75AD785EEF02}"/>
              </a:ext>
            </a:extLst>
          </p:cNvPr>
          <p:cNvCxnSpPr>
            <a:cxnSpLocks/>
          </p:cNvCxnSpPr>
          <p:nvPr/>
        </p:nvCxnSpPr>
        <p:spPr>
          <a:xfrm flipV="1">
            <a:off x="8363369" y="2087684"/>
            <a:ext cx="3096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1D6237-4BA1-5D49-9083-10EC590B4C15}"/>
              </a:ext>
            </a:extLst>
          </p:cNvPr>
          <p:cNvCxnSpPr>
            <a:cxnSpLocks/>
          </p:cNvCxnSpPr>
          <p:nvPr/>
        </p:nvCxnSpPr>
        <p:spPr>
          <a:xfrm>
            <a:off x="2214402" y="2854728"/>
            <a:ext cx="2618487"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10C6B00-156E-7C4E-9C42-E18A3A6848ED}"/>
              </a:ext>
            </a:extLst>
          </p:cNvPr>
          <p:cNvCxnSpPr>
            <a:cxnSpLocks/>
          </p:cNvCxnSpPr>
          <p:nvPr/>
        </p:nvCxnSpPr>
        <p:spPr>
          <a:xfrm>
            <a:off x="2214402" y="2592096"/>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52C39A-D79B-5D4B-9C7B-FB5B30C31864}"/>
              </a:ext>
            </a:extLst>
          </p:cNvPr>
          <p:cNvCxnSpPr>
            <a:cxnSpLocks/>
          </p:cNvCxnSpPr>
          <p:nvPr/>
        </p:nvCxnSpPr>
        <p:spPr>
          <a:xfrm>
            <a:off x="4828271" y="2612723"/>
            <a:ext cx="0" cy="246623"/>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FB2727-5022-FD4C-89B5-FC8A0E906EEB}"/>
              </a:ext>
            </a:extLst>
          </p:cNvPr>
          <p:cNvCxnSpPr>
            <a:cxnSpLocks/>
          </p:cNvCxnSpPr>
          <p:nvPr/>
        </p:nvCxnSpPr>
        <p:spPr>
          <a:xfrm>
            <a:off x="2730663" y="2854731"/>
            <a:ext cx="0" cy="523678"/>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CB8209F-36A6-C347-A937-8A8F9B2027B1}"/>
              </a:ext>
            </a:extLst>
          </p:cNvPr>
          <p:cNvCxnSpPr>
            <a:cxnSpLocks/>
          </p:cNvCxnSpPr>
          <p:nvPr/>
        </p:nvCxnSpPr>
        <p:spPr>
          <a:xfrm>
            <a:off x="4485573" y="2854731"/>
            <a:ext cx="0" cy="212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8A1AEFC9-A9F3-F040-90BC-E8435CFEB901}"/>
              </a:ext>
            </a:extLst>
          </p:cNvPr>
          <p:cNvSpPr txBox="1"/>
          <p:nvPr/>
        </p:nvSpPr>
        <p:spPr>
          <a:xfrm>
            <a:off x="113924" y="1264147"/>
            <a:ext cx="1547218" cy="338554"/>
          </a:xfrm>
          <a:prstGeom prst="rect">
            <a:avLst/>
          </a:prstGeom>
          <a:noFill/>
        </p:spPr>
        <p:txBody>
          <a:bodyPr wrap="none" rtlCol="0">
            <a:spAutoFit/>
          </a:bodyPr>
          <a:lstStyle/>
          <a:p>
            <a:r>
              <a:rPr lang="en-CN" sz="1600" b="1" dirty="0">
                <a:solidFill>
                  <a:srgbClr val="024990"/>
                </a:solidFill>
                <a:latin typeface="Palatino" pitchFamily="2" charset="77"/>
                <a:ea typeface="Palatino" pitchFamily="2" charset="77"/>
              </a:rPr>
              <a:t>Linear</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sp>
        <p:nvSpPr>
          <p:cNvPr id="124" name="TextBox 123">
            <a:extLst>
              <a:ext uri="{FF2B5EF4-FFF2-40B4-BE49-F238E27FC236}">
                <a16:creationId xmlns:a16="http://schemas.microsoft.com/office/drawing/2014/main" id="{B5AAA48C-CBE5-C14E-A2B7-768DD11ECF69}"/>
              </a:ext>
            </a:extLst>
          </p:cNvPr>
          <p:cNvSpPr txBox="1"/>
          <p:nvPr/>
        </p:nvSpPr>
        <p:spPr>
          <a:xfrm>
            <a:off x="487847" y="3014388"/>
            <a:ext cx="1593706" cy="338554"/>
          </a:xfrm>
          <a:prstGeom prst="rect">
            <a:avLst/>
          </a:prstGeom>
          <a:noFill/>
        </p:spPr>
        <p:txBody>
          <a:bodyPr wrap="none" rtlCol="0">
            <a:spAutoFit/>
          </a:bodyPr>
          <a:lstStyle/>
          <a:p>
            <a:r>
              <a:rPr lang="en-CN" altLang="zh-CN" sz="1600" b="1" dirty="0">
                <a:solidFill>
                  <a:srgbClr val="024990"/>
                </a:solidFill>
                <a:latin typeface="Palatino" pitchFamily="2" charset="77"/>
                <a:ea typeface="Palatino" pitchFamily="2" charset="77"/>
              </a:rPr>
              <a:t>Neural</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cxnSp>
        <p:nvCxnSpPr>
          <p:cNvPr id="125" name="Straight Connector 124">
            <a:extLst>
              <a:ext uri="{FF2B5EF4-FFF2-40B4-BE49-F238E27FC236}">
                <a16:creationId xmlns:a16="http://schemas.microsoft.com/office/drawing/2014/main" id="{9E4C9951-950A-5947-A493-19FB4994E125}"/>
              </a:ext>
            </a:extLst>
          </p:cNvPr>
          <p:cNvCxnSpPr>
            <a:cxnSpLocks/>
          </p:cNvCxnSpPr>
          <p:nvPr/>
        </p:nvCxnSpPr>
        <p:spPr>
          <a:xfrm>
            <a:off x="5672064" y="2869511"/>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8E925D-61CA-764E-B1C5-BE6AB4CABDE4}"/>
              </a:ext>
            </a:extLst>
          </p:cNvPr>
          <p:cNvCxnSpPr>
            <a:cxnSpLocks/>
          </p:cNvCxnSpPr>
          <p:nvPr/>
        </p:nvCxnSpPr>
        <p:spPr>
          <a:xfrm>
            <a:off x="5672064" y="2606879"/>
            <a:ext cx="0" cy="268982"/>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5E5689D-C931-E143-8A56-DC2F1FE9CDC6}"/>
              </a:ext>
            </a:extLst>
          </p:cNvPr>
          <p:cNvCxnSpPr>
            <a:cxnSpLocks/>
          </p:cNvCxnSpPr>
          <p:nvPr/>
        </p:nvCxnSpPr>
        <p:spPr>
          <a:xfrm>
            <a:off x="7254516" y="2598703"/>
            <a:ext cx="0" cy="272586"/>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81F00B6-5764-D34A-BC71-70405D034165}"/>
              </a:ext>
            </a:extLst>
          </p:cNvPr>
          <p:cNvCxnSpPr>
            <a:cxnSpLocks/>
          </p:cNvCxnSpPr>
          <p:nvPr/>
        </p:nvCxnSpPr>
        <p:spPr>
          <a:xfrm>
            <a:off x="6464654" y="2864441"/>
            <a:ext cx="0" cy="205199"/>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F442CCE-6C3C-6D44-95FD-653230164FE4}"/>
              </a:ext>
            </a:extLst>
          </p:cNvPr>
          <p:cNvCxnSpPr>
            <a:cxnSpLocks/>
          </p:cNvCxnSpPr>
          <p:nvPr/>
        </p:nvCxnSpPr>
        <p:spPr>
          <a:xfrm>
            <a:off x="9903741" y="2606762"/>
            <a:ext cx="0" cy="628064"/>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78E0045-0276-D340-BDA2-660721DEF66B}"/>
              </a:ext>
            </a:extLst>
          </p:cNvPr>
          <p:cNvCxnSpPr>
            <a:cxnSpLocks/>
          </p:cNvCxnSpPr>
          <p:nvPr/>
        </p:nvCxnSpPr>
        <p:spPr>
          <a:xfrm flipH="1">
            <a:off x="3677747" y="3529257"/>
            <a:ext cx="435600"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93358F87-9272-8A43-9EA3-7A726630ECB5}"/>
              </a:ext>
            </a:extLst>
          </p:cNvPr>
          <p:cNvCxnSpPr>
            <a:cxnSpLocks/>
          </p:cNvCxnSpPr>
          <p:nvPr/>
        </p:nvCxnSpPr>
        <p:spPr>
          <a:xfrm>
            <a:off x="7043918" y="3991536"/>
            <a:ext cx="0" cy="1332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C4D562C-5272-3F4D-BF85-F0BDA00980D7}"/>
              </a:ext>
            </a:extLst>
          </p:cNvPr>
          <p:cNvCxnSpPr>
            <a:cxnSpLocks/>
          </p:cNvCxnSpPr>
          <p:nvPr/>
        </p:nvCxnSpPr>
        <p:spPr>
          <a:xfrm flipV="1">
            <a:off x="7660925" y="3575873"/>
            <a:ext cx="478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013E8E2-2DB1-B84F-9E03-7D6F54850297}"/>
              </a:ext>
            </a:extLst>
          </p:cNvPr>
          <p:cNvCxnSpPr>
            <a:cxnSpLocks/>
          </p:cNvCxnSpPr>
          <p:nvPr/>
        </p:nvCxnSpPr>
        <p:spPr>
          <a:xfrm>
            <a:off x="8370276" y="4358772"/>
            <a:ext cx="1580983" cy="0"/>
          </a:xfrm>
          <a:prstGeom prst="line">
            <a:avLst/>
          </a:prstGeom>
          <a:ln w="127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B084E50-41A1-0D43-BEB8-315FA3FECFC8}"/>
              </a:ext>
            </a:extLst>
          </p:cNvPr>
          <p:cNvCxnSpPr>
            <a:cxnSpLocks/>
          </p:cNvCxnSpPr>
          <p:nvPr/>
        </p:nvCxnSpPr>
        <p:spPr>
          <a:xfrm>
            <a:off x="9954938" y="3991851"/>
            <a:ext cx="0" cy="525335"/>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C55717C0-1D12-D14B-AD3E-74A835A3AEBB}"/>
              </a:ext>
            </a:extLst>
          </p:cNvPr>
          <p:cNvCxnSpPr>
            <a:cxnSpLocks/>
          </p:cNvCxnSpPr>
          <p:nvPr/>
        </p:nvCxnSpPr>
        <p:spPr>
          <a:xfrm flipH="1">
            <a:off x="3612569" y="4219296"/>
            <a:ext cx="2520074" cy="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8335AD5-EF65-0F44-A891-EBA8F49F1EEB}"/>
              </a:ext>
            </a:extLst>
          </p:cNvPr>
          <p:cNvCxnSpPr>
            <a:cxnSpLocks/>
          </p:cNvCxnSpPr>
          <p:nvPr/>
        </p:nvCxnSpPr>
        <p:spPr>
          <a:xfrm>
            <a:off x="2081553" y="4243140"/>
            <a:ext cx="0" cy="1764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6AD3D879-745E-9F4E-801E-BAE6C6680365}"/>
              </a:ext>
            </a:extLst>
          </p:cNvPr>
          <p:cNvSpPr txBox="1"/>
          <p:nvPr/>
        </p:nvSpPr>
        <p:spPr>
          <a:xfrm>
            <a:off x="1818087" y="5523306"/>
            <a:ext cx="2428870" cy="338554"/>
          </a:xfrm>
          <a:prstGeom prst="rect">
            <a:avLst/>
          </a:prstGeom>
          <a:noFill/>
        </p:spPr>
        <p:txBody>
          <a:bodyPr wrap="none" rtlCol="0">
            <a:spAutoFit/>
          </a:bodyPr>
          <a:lstStyle/>
          <a:p>
            <a:r>
              <a:rPr lang="en-CN" altLang="zh-CN" sz="1600" b="1" dirty="0">
                <a:solidFill>
                  <a:srgbClr val="024990"/>
                </a:solidFill>
                <a:latin typeface="Palatino" pitchFamily="2" charset="77"/>
                <a:ea typeface="Palatino" pitchFamily="2" charset="77"/>
              </a:rPr>
              <a:t>Large</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Language</a:t>
            </a:r>
            <a:r>
              <a:rPr lang="zh-CN" altLang="en-US" sz="1600" b="1" dirty="0">
                <a:solidFill>
                  <a:srgbClr val="024990"/>
                </a:solidFill>
                <a:latin typeface="Palatino" pitchFamily="2" charset="77"/>
                <a:ea typeface="Palatino" pitchFamily="2" charset="77"/>
              </a:rPr>
              <a:t> </a:t>
            </a:r>
            <a:r>
              <a:rPr lang="en-US" altLang="zh-CN" sz="1600" b="1" dirty="0">
                <a:solidFill>
                  <a:srgbClr val="024990"/>
                </a:solidFill>
                <a:latin typeface="Palatino" pitchFamily="2" charset="77"/>
                <a:ea typeface="Palatino" pitchFamily="2" charset="77"/>
              </a:rPr>
              <a:t>Models</a:t>
            </a:r>
            <a:endParaRPr lang="en-CN" sz="1600" b="1" dirty="0">
              <a:solidFill>
                <a:srgbClr val="024990"/>
              </a:solidFill>
              <a:latin typeface="Palatino" pitchFamily="2" charset="77"/>
              <a:ea typeface="Palatino" pitchFamily="2" charset="77"/>
            </a:endParaRPr>
          </a:p>
        </p:txBody>
      </p:sp>
      <p:cxnSp>
        <p:nvCxnSpPr>
          <p:cNvPr id="150" name="Straight Arrow Connector 149">
            <a:extLst>
              <a:ext uri="{FF2B5EF4-FFF2-40B4-BE49-F238E27FC236}">
                <a16:creationId xmlns:a16="http://schemas.microsoft.com/office/drawing/2014/main" id="{0E367A23-5E46-9944-8C06-BF81FC986C4F}"/>
              </a:ext>
            </a:extLst>
          </p:cNvPr>
          <p:cNvCxnSpPr>
            <a:cxnSpLocks/>
          </p:cNvCxnSpPr>
          <p:nvPr/>
        </p:nvCxnSpPr>
        <p:spPr>
          <a:xfrm>
            <a:off x="4985245" y="5242384"/>
            <a:ext cx="0" cy="633600"/>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DDD6ED0-195A-A141-AE49-C5D4B0BE22F6}"/>
              </a:ext>
            </a:extLst>
          </p:cNvPr>
          <p:cNvCxnSpPr>
            <a:cxnSpLocks/>
          </p:cNvCxnSpPr>
          <p:nvPr/>
        </p:nvCxnSpPr>
        <p:spPr>
          <a:xfrm flipV="1">
            <a:off x="5784696" y="6235088"/>
            <a:ext cx="352800" cy="1"/>
          </a:xfrm>
          <a:prstGeom prst="straightConnector1">
            <a:avLst/>
          </a:prstGeom>
          <a:ln w="12700">
            <a:solidFill>
              <a:srgbClr val="024990"/>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95" name="Rounded Rectangle 94">
            <a:extLst>
              <a:ext uri="{FF2B5EF4-FFF2-40B4-BE49-F238E27FC236}">
                <a16:creationId xmlns:a16="http://schemas.microsoft.com/office/drawing/2014/main" id="{598857FA-84F2-EA4C-B97A-209E2EB04B47}"/>
              </a:ext>
            </a:extLst>
          </p:cNvPr>
          <p:cNvSpPr/>
          <p:nvPr/>
        </p:nvSpPr>
        <p:spPr>
          <a:xfrm>
            <a:off x="1818088" y="5523306"/>
            <a:ext cx="7518418" cy="1269316"/>
          </a:xfrm>
          <a:prstGeom prst="roundRect">
            <a:avLst>
              <a:gd name="adj" fmla="val 7609"/>
            </a:avLst>
          </a:prstGeom>
          <a:noFill/>
          <a:ln>
            <a:solidFill>
              <a:srgbClr val="F18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6" name="Slide Number Placeholder 1">
            <a:extLst>
              <a:ext uri="{FF2B5EF4-FFF2-40B4-BE49-F238E27FC236}">
                <a16:creationId xmlns:a16="http://schemas.microsoft.com/office/drawing/2014/main" id="{6017AD78-266D-D941-9C97-1D38E36FEE5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a:t>
            </a:fld>
            <a:endParaRPr lang="zh-CN" altLang="en-US" dirty="0"/>
          </a:p>
        </p:txBody>
      </p:sp>
    </p:spTree>
    <p:extLst>
      <p:ext uri="{BB962C8B-B14F-4D97-AF65-F5344CB8AC3E}">
        <p14:creationId xmlns:p14="http://schemas.microsoft.com/office/powerpoint/2010/main" val="1955871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2.2.1</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The</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378880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643373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Framework</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4" name="Rectangle 3">
            <a:extLst>
              <a:ext uri="{FF2B5EF4-FFF2-40B4-BE49-F238E27FC236}">
                <a16:creationId xmlns:a16="http://schemas.microsoft.com/office/drawing/2014/main" id="{1F61F9F9-5467-C143-88A1-0C2E976340CA}"/>
              </a:ext>
            </a:extLst>
          </p:cNvPr>
          <p:cNvSpPr/>
          <p:nvPr/>
        </p:nvSpPr>
        <p:spPr>
          <a:xfrm>
            <a:off x="4837234" y="1215189"/>
            <a:ext cx="2517532" cy="914400"/>
          </a:xfrm>
          <a:prstGeom prst="rect">
            <a:avLst/>
          </a:prstGeom>
          <a:noFill/>
          <a:ln w="25400">
            <a:solidFill>
              <a:srgbClr val="02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alatino" pitchFamily="2" charset="77"/>
                <a:ea typeface="Palatino" pitchFamily="2" charset="77"/>
              </a:rPr>
              <a:t>d</a:t>
            </a:r>
            <a:r>
              <a:rPr lang="en-CN" sz="2400" dirty="0">
                <a:solidFill>
                  <a:schemeClr val="tx1"/>
                </a:solidFill>
                <a:latin typeface="Palatino" pitchFamily="2" charset="77"/>
                <a:ea typeface="Palatino" pitchFamily="2" charset="77"/>
              </a:rPr>
              <a:t>ata</a:t>
            </a:r>
            <a:r>
              <a:rPr lang="zh-CN" altLang="en-US" sz="2400" dirty="0">
                <a:solidFill>
                  <a:schemeClr val="tx1"/>
                </a:solidFill>
                <a:latin typeface="Palatino" pitchFamily="2" charset="77"/>
                <a:ea typeface="Palatino" pitchFamily="2" charset="77"/>
              </a:rPr>
              <a:t> </a:t>
            </a:r>
            <a:r>
              <a:rPr lang="en-US" altLang="zh-CN" sz="2400" dirty="0">
                <a:solidFill>
                  <a:schemeClr val="tx1"/>
                </a:solidFill>
                <a:latin typeface="Palatino" pitchFamily="2" charset="77"/>
                <a:ea typeface="Palatino" pitchFamily="2" charset="77"/>
              </a:rPr>
              <a:t>collection</a:t>
            </a:r>
            <a:endParaRPr lang="en-CN" sz="2400" dirty="0">
              <a:solidFill>
                <a:schemeClr val="tx1"/>
              </a:solidFill>
              <a:latin typeface="Palatino" pitchFamily="2" charset="77"/>
              <a:ea typeface="Palatino" pitchFamily="2" charset="77"/>
            </a:endParaRPr>
          </a:p>
        </p:txBody>
      </p:sp>
      <p:sp>
        <p:nvSpPr>
          <p:cNvPr id="7" name="Rectangle 6">
            <a:extLst>
              <a:ext uri="{FF2B5EF4-FFF2-40B4-BE49-F238E27FC236}">
                <a16:creationId xmlns:a16="http://schemas.microsoft.com/office/drawing/2014/main" id="{04495A01-9CA8-614E-98A2-FF27B95A1FF2}"/>
              </a:ext>
            </a:extLst>
          </p:cNvPr>
          <p:cNvSpPr/>
          <p:nvPr/>
        </p:nvSpPr>
        <p:spPr>
          <a:xfrm>
            <a:off x="4303564" y="2777289"/>
            <a:ext cx="3584872" cy="914400"/>
          </a:xfrm>
          <a:prstGeom prst="rect">
            <a:avLst/>
          </a:prstGeom>
          <a:noFill/>
          <a:ln w="25400">
            <a:solidFill>
              <a:srgbClr val="02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alatino" pitchFamily="2" charset="77"/>
                <a:ea typeface="Palatino" pitchFamily="2" charset="77"/>
              </a:rPr>
              <a:t>d</a:t>
            </a:r>
            <a:r>
              <a:rPr lang="en-CN" sz="2400" dirty="0">
                <a:solidFill>
                  <a:schemeClr val="tx1"/>
                </a:solidFill>
                <a:latin typeface="Palatino" pitchFamily="2" charset="77"/>
                <a:ea typeface="Palatino" pitchFamily="2" charset="77"/>
              </a:rPr>
              <a:t>ata preparation</a:t>
            </a:r>
          </a:p>
          <a:p>
            <a:pPr algn="ctr"/>
            <a:r>
              <a:rPr lang="en-CN" sz="2400" dirty="0">
                <a:solidFill>
                  <a:schemeClr val="tx1"/>
                </a:solidFill>
                <a:latin typeface="Palatino" pitchFamily="2" charset="77"/>
                <a:ea typeface="Palatino" pitchFamily="2" charset="77"/>
              </a:rPr>
              <a:t>(annotation, filtering, …)</a:t>
            </a:r>
          </a:p>
        </p:txBody>
      </p:sp>
      <p:sp>
        <p:nvSpPr>
          <p:cNvPr id="8" name="Rectangle 7">
            <a:extLst>
              <a:ext uri="{FF2B5EF4-FFF2-40B4-BE49-F238E27FC236}">
                <a16:creationId xmlns:a16="http://schemas.microsoft.com/office/drawing/2014/main" id="{74616AA8-C4DC-994F-9D9C-3BBA440BD4AF}"/>
              </a:ext>
            </a:extLst>
          </p:cNvPr>
          <p:cNvSpPr/>
          <p:nvPr/>
        </p:nvSpPr>
        <p:spPr>
          <a:xfrm>
            <a:off x="4730685" y="4339389"/>
            <a:ext cx="2730629" cy="914400"/>
          </a:xfrm>
          <a:prstGeom prst="rect">
            <a:avLst/>
          </a:prstGeom>
          <a:noFill/>
          <a:ln w="25400">
            <a:solidFill>
              <a:srgbClr val="024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alatino" pitchFamily="2" charset="77"/>
                <a:ea typeface="Palatino" pitchFamily="2" charset="77"/>
              </a:rPr>
              <a:t>q</a:t>
            </a:r>
            <a:r>
              <a:rPr lang="en-CN" sz="2400" dirty="0">
                <a:solidFill>
                  <a:schemeClr val="tx1"/>
                </a:solidFill>
                <a:latin typeface="Palatino" pitchFamily="2" charset="77"/>
                <a:ea typeface="Palatino" pitchFamily="2" charset="77"/>
              </a:rPr>
              <a:t>uality estimation </a:t>
            </a:r>
          </a:p>
        </p:txBody>
      </p:sp>
      <p:cxnSp>
        <p:nvCxnSpPr>
          <p:cNvPr id="9" name="Straight Arrow Connector 8">
            <a:extLst>
              <a:ext uri="{FF2B5EF4-FFF2-40B4-BE49-F238E27FC236}">
                <a16:creationId xmlns:a16="http://schemas.microsoft.com/office/drawing/2014/main" id="{4D49690D-0327-9D4C-A0BC-7FAE50CE23B0}"/>
              </a:ext>
            </a:extLst>
          </p:cNvPr>
          <p:cNvCxnSpPr>
            <a:cxnSpLocks/>
            <a:stCxn id="4" idx="2"/>
            <a:endCxn id="7" idx="0"/>
          </p:cNvCxnSpPr>
          <p:nvPr/>
        </p:nvCxnSpPr>
        <p:spPr>
          <a:xfrm>
            <a:off x="6096000" y="2129589"/>
            <a:ext cx="0" cy="647700"/>
          </a:xfrm>
          <a:prstGeom prst="straightConnector1">
            <a:avLst/>
          </a:prstGeom>
          <a:ln w="25400">
            <a:solidFill>
              <a:srgbClr val="02499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51287E-939C-8647-8A98-7C91D984D61F}"/>
              </a:ext>
            </a:extLst>
          </p:cNvPr>
          <p:cNvCxnSpPr>
            <a:cxnSpLocks/>
          </p:cNvCxnSpPr>
          <p:nvPr/>
        </p:nvCxnSpPr>
        <p:spPr>
          <a:xfrm>
            <a:off x="6095999" y="3691689"/>
            <a:ext cx="0" cy="647700"/>
          </a:xfrm>
          <a:prstGeom prst="straightConnector1">
            <a:avLst/>
          </a:prstGeom>
          <a:ln w="25400">
            <a:solidFill>
              <a:srgbClr val="02499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E7D285-58CD-2646-9CEB-EB23A4F0E6D4}"/>
              </a:ext>
            </a:extLst>
          </p:cNvPr>
          <p:cNvCxnSpPr>
            <a:cxnSpLocks/>
          </p:cNvCxnSpPr>
          <p:nvPr/>
        </p:nvCxnSpPr>
        <p:spPr>
          <a:xfrm>
            <a:off x="6099047" y="5253789"/>
            <a:ext cx="0" cy="525219"/>
          </a:xfrm>
          <a:prstGeom prst="line">
            <a:avLst/>
          </a:prstGeom>
          <a:ln w="254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4EDF83-F03A-9849-A673-5A2ECEC18810}"/>
              </a:ext>
            </a:extLst>
          </p:cNvPr>
          <p:cNvCxnSpPr>
            <a:cxnSpLocks/>
          </p:cNvCxnSpPr>
          <p:nvPr/>
        </p:nvCxnSpPr>
        <p:spPr>
          <a:xfrm>
            <a:off x="6094615" y="5779008"/>
            <a:ext cx="2802217" cy="0"/>
          </a:xfrm>
          <a:prstGeom prst="line">
            <a:avLst/>
          </a:prstGeom>
          <a:ln w="254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B720A1-A0AC-FE40-81C1-7784EC0B2FF5}"/>
              </a:ext>
            </a:extLst>
          </p:cNvPr>
          <p:cNvCxnSpPr>
            <a:cxnSpLocks/>
          </p:cNvCxnSpPr>
          <p:nvPr/>
        </p:nvCxnSpPr>
        <p:spPr>
          <a:xfrm>
            <a:off x="8896832" y="2382286"/>
            <a:ext cx="0" cy="3396722"/>
          </a:xfrm>
          <a:prstGeom prst="line">
            <a:avLst/>
          </a:prstGeom>
          <a:ln w="25400">
            <a:solidFill>
              <a:srgbClr val="02499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869762-6632-8845-87BD-1839E57F2B70}"/>
              </a:ext>
            </a:extLst>
          </p:cNvPr>
          <p:cNvCxnSpPr>
            <a:cxnSpLocks/>
          </p:cNvCxnSpPr>
          <p:nvPr/>
        </p:nvCxnSpPr>
        <p:spPr>
          <a:xfrm flipH="1">
            <a:off x="6094615" y="2382286"/>
            <a:ext cx="2802218" cy="0"/>
          </a:xfrm>
          <a:prstGeom prst="straightConnector1">
            <a:avLst/>
          </a:prstGeom>
          <a:ln w="25400">
            <a:solidFill>
              <a:srgbClr val="024990"/>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491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2.2.2</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Data</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2915566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FC0A0-8F7D-8448-8876-08A990C6BAAA}"/>
              </a:ext>
            </a:extLst>
          </p:cNvPr>
          <p:cNvSpPr txBox="1"/>
          <p:nvPr/>
        </p:nvSpPr>
        <p:spPr>
          <a:xfrm>
            <a:off x="396166" y="717308"/>
            <a:ext cx="10894133" cy="5636158"/>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Data Domain</a:t>
            </a: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news, social media, bio, code, …</a:t>
            </a: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multi-domain</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Data Sources</a:t>
            </a: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Publicly available data</a:t>
            </a:r>
          </a:p>
          <a:p>
            <a:pPr marL="1828800" lvl="3"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raw text </a:t>
            </a:r>
            <a:r>
              <a:rPr lang="en-US" altLang="zh-CN" sz="2400" b="1" dirty="0">
                <a:latin typeface="Palatino" pitchFamily="2" charset="77"/>
                <a:ea typeface="Palatino" pitchFamily="2" charset="77"/>
                <a:cs typeface="Calibri Light" panose="020F0302020204030204" pitchFamily="34" charset="0"/>
              </a:rPr>
              <a:t>corpora</a:t>
            </a:r>
          </a:p>
          <a:p>
            <a:pPr marL="1828800" lvl="3"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 labeled data</a:t>
            </a:r>
          </a:p>
          <a:p>
            <a:pPr marL="2171700" lvl="4" indent="-34290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gold manual labels, silver labels</a:t>
            </a:r>
          </a:p>
          <a:p>
            <a:pPr marL="2171700" lvl="4" indent="-34290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data quality is not perfect (see later) e.g.,</a:t>
            </a:r>
          </a:p>
          <a:p>
            <a:pPr lvl="4">
              <a:lnSpc>
                <a:spcPct val="150000"/>
              </a:lnSpc>
              <a:buSzPct val="100000"/>
            </a:pPr>
            <a:r>
              <a:rPr lang="en-US" altLang="zh-CN" sz="2200" dirty="0">
                <a:latin typeface="Palatino" pitchFamily="2" charset="77"/>
                <a:ea typeface="Palatino" pitchFamily="2" charset="77"/>
                <a:cs typeface="Calibri Light" panose="020F0302020204030204" pitchFamily="34" charset="0"/>
              </a:rPr>
              <a:t>	for POS-tagging, the human-level agreement is about 97.2%</a:t>
            </a:r>
            <a:r>
              <a:rPr lang="en-US" altLang="zh-CN" sz="2200" baseline="30000" dirty="0">
                <a:latin typeface="Palatino" pitchFamily="2" charset="77"/>
                <a:ea typeface="Palatino" pitchFamily="2" charset="77"/>
                <a:cs typeface="Calibri Light" panose="020F0302020204030204" pitchFamily="34" charset="0"/>
              </a:rPr>
              <a:t>1</a:t>
            </a:r>
            <a:r>
              <a:rPr lang="en-US" altLang="zh-CN" sz="2200" dirty="0">
                <a:latin typeface="Palatino" pitchFamily="2" charset="77"/>
                <a:ea typeface="Palatino" pitchFamily="2" charset="77"/>
                <a:cs typeface="Calibri Light" panose="020F0302020204030204" pitchFamily="34" charset="0"/>
              </a:rPr>
              <a:t>. </a:t>
            </a:r>
          </a:p>
        </p:txBody>
      </p:sp>
      <p:sp>
        <p:nvSpPr>
          <p:cNvPr id="4" name="矩形 5">
            <a:extLst>
              <a:ext uri="{FF2B5EF4-FFF2-40B4-BE49-F238E27FC236}">
                <a16:creationId xmlns:a16="http://schemas.microsoft.com/office/drawing/2014/main" id="{6937AFEE-F8F3-4D4F-B4F0-43BE424DBD67}"/>
              </a:ext>
            </a:extLst>
          </p:cNvPr>
          <p:cNvSpPr/>
          <p:nvPr/>
        </p:nvSpPr>
        <p:spPr>
          <a:xfrm>
            <a:off x="174530" y="161822"/>
            <a:ext cx="430856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Data</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Collection</a:t>
            </a:r>
          </a:p>
        </p:txBody>
      </p:sp>
      <p:sp>
        <p:nvSpPr>
          <p:cNvPr id="8" name="TextBox 7">
            <a:extLst>
              <a:ext uri="{FF2B5EF4-FFF2-40B4-BE49-F238E27FC236}">
                <a16:creationId xmlns:a16="http://schemas.microsoft.com/office/drawing/2014/main" id="{2DEAA04D-6030-3140-8177-C35F49D35C94}"/>
              </a:ext>
            </a:extLst>
          </p:cNvPr>
          <p:cNvSpPr txBox="1"/>
          <p:nvPr/>
        </p:nvSpPr>
        <p:spPr>
          <a:xfrm>
            <a:off x="901701" y="6273225"/>
            <a:ext cx="11137216" cy="584775"/>
          </a:xfrm>
          <a:prstGeom prst="rect">
            <a:avLst/>
          </a:prstGeom>
          <a:noFill/>
        </p:spPr>
        <p:txBody>
          <a:bodyPr wrap="square" rtlCol="0">
            <a:spAutoFit/>
          </a:bodyPr>
          <a:lstStyle/>
          <a:p>
            <a:r>
              <a:rPr lang="en-US" altLang="zh-CN" sz="1600" b="0" i="0" dirty="0">
                <a:solidFill>
                  <a:srgbClr val="222222"/>
                </a:solidFill>
                <a:effectLst/>
                <a:latin typeface="Arial" panose="020B0604020202020204" pitchFamily="34" charset="0"/>
              </a:rPr>
              <a:t>1.</a:t>
            </a:r>
            <a:r>
              <a:rPr lang="zh-CN" altLang="en-US" sz="1600" b="0" i="0" dirty="0">
                <a:solidFill>
                  <a:srgbClr val="222222"/>
                </a:solidFill>
                <a:effectLst/>
                <a:latin typeface="Arial" panose="020B0604020202020204" pitchFamily="34" charset="0"/>
              </a:rPr>
              <a:t> </a:t>
            </a:r>
            <a:r>
              <a:rPr lang="en-US" sz="1600" b="0" i="0" dirty="0">
                <a:solidFill>
                  <a:srgbClr val="222222"/>
                </a:solidFill>
                <a:effectLst/>
                <a:latin typeface="Arial" panose="020B0604020202020204" pitchFamily="34" charset="0"/>
              </a:rPr>
              <a:t>Fort K, </a:t>
            </a:r>
            <a:r>
              <a:rPr lang="en-US" sz="1600" b="0" i="0" dirty="0" err="1">
                <a:solidFill>
                  <a:srgbClr val="222222"/>
                </a:solidFill>
                <a:effectLst/>
                <a:latin typeface="Arial" panose="020B0604020202020204" pitchFamily="34" charset="0"/>
              </a:rPr>
              <a:t>Sagot</a:t>
            </a:r>
            <a:r>
              <a:rPr lang="en-US" sz="1600" b="0" i="0" dirty="0">
                <a:solidFill>
                  <a:srgbClr val="222222"/>
                </a:solidFill>
                <a:effectLst/>
                <a:latin typeface="Arial" panose="020B0604020202020204" pitchFamily="34" charset="0"/>
              </a:rPr>
              <a:t> B. Influence of pre-annotation on POS-tagged corpus development[C]//The fourth ACL linguistic annotation workshop. 2010: 56-63.</a:t>
            </a:r>
            <a:r>
              <a:rPr lang="zh-CN" altLang="en-US" sz="1600" dirty="0">
                <a:latin typeface="Palatino" pitchFamily="2" charset="77"/>
                <a:ea typeface="Palatino" pitchFamily="2" charset="77"/>
              </a:rPr>
              <a:t> </a:t>
            </a:r>
            <a:endParaRPr lang="en-CN" sz="1600" dirty="0">
              <a:latin typeface="Palatino" pitchFamily="2" charset="77"/>
              <a:ea typeface="Palatino" pitchFamily="2" charset="77"/>
            </a:endParaRPr>
          </a:p>
        </p:txBody>
      </p:sp>
      <p:sp>
        <p:nvSpPr>
          <p:cNvPr id="5" name="Slide Number Placeholder 1">
            <a:extLst>
              <a:ext uri="{FF2B5EF4-FFF2-40B4-BE49-F238E27FC236}">
                <a16:creationId xmlns:a16="http://schemas.microsoft.com/office/drawing/2014/main" id="{8974B967-6A73-1445-8E09-9032FD91DCA4}"/>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43</a:t>
            </a:fld>
            <a:endParaRPr lang="zh-CN" altLang="en-US" dirty="0"/>
          </a:p>
        </p:txBody>
      </p:sp>
    </p:spTree>
    <p:extLst>
      <p:ext uri="{BB962C8B-B14F-4D97-AF65-F5344CB8AC3E}">
        <p14:creationId xmlns:p14="http://schemas.microsoft.com/office/powerpoint/2010/main" val="2654826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FC0A0-8F7D-8448-8876-08A990C6BAAA}"/>
              </a:ext>
            </a:extLst>
          </p:cNvPr>
          <p:cNvSpPr txBox="1"/>
          <p:nvPr/>
        </p:nvSpPr>
        <p:spPr>
          <a:xfrm>
            <a:off x="396166" y="717308"/>
            <a:ext cx="10894133" cy="6278642"/>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Data Domain</a:t>
            </a: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news, social media, bio, code, …</a:t>
            </a: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multi-domain</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Data Sources</a:t>
            </a: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Publicly available data</a:t>
            </a:r>
            <a:endParaRPr lang="en-US" altLang="zh-CN" sz="2200" dirty="0">
              <a:latin typeface="Palatino" pitchFamily="2" charset="77"/>
              <a:ea typeface="Palatino" pitchFamily="2" charset="77"/>
              <a:cs typeface="Calibri Light" panose="020F0302020204030204" pitchFamily="34" charset="0"/>
            </a:endParaRPr>
          </a:p>
          <a:p>
            <a:pPr marL="1371600" lvl="2"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web crawling</a:t>
            </a:r>
          </a:p>
          <a:p>
            <a:pPr marL="1828800" lvl="3" indent="-45720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crawler</a:t>
            </a:r>
          </a:p>
          <a:p>
            <a:pPr marL="1828800" lvl="3" indent="-45720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filtering</a:t>
            </a:r>
          </a:p>
          <a:p>
            <a:pPr marL="1828800" lvl="3" indent="-45720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pre-processing (e.g., normalize, URL, numbers, capitalization)</a:t>
            </a:r>
          </a:p>
          <a:p>
            <a:pPr marL="914400" lvl="1" indent="-4572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License !</a:t>
            </a:r>
          </a:p>
          <a:p>
            <a:pPr marL="1828800" lvl="3" indent="-4572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p:sp>
        <p:nvSpPr>
          <p:cNvPr id="4" name="矩形 5">
            <a:extLst>
              <a:ext uri="{FF2B5EF4-FFF2-40B4-BE49-F238E27FC236}">
                <a16:creationId xmlns:a16="http://schemas.microsoft.com/office/drawing/2014/main" id="{6937AFEE-F8F3-4D4F-B4F0-43BE424DBD67}"/>
              </a:ext>
            </a:extLst>
          </p:cNvPr>
          <p:cNvSpPr/>
          <p:nvPr/>
        </p:nvSpPr>
        <p:spPr>
          <a:xfrm>
            <a:off x="174530" y="161822"/>
            <a:ext cx="430856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Data</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Collection</a:t>
            </a:r>
          </a:p>
        </p:txBody>
      </p:sp>
      <p:sp>
        <p:nvSpPr>
          <p:cNvPr id="5" name="Slide Number Placeholder 1">
            <a:extLst>
              <a:ext uri="{FF2B5EF4-FFF2-40B4-BE49-F238E27FC236}">
                <a16:creationId xmlns:a16="http://schemas.microsoft.com/office/drawing/2014/main" id="{9FD2EF20-F773-0E45-B15E-CBCE6D66921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44</a:t>
            </a:fld>
            <a:endParaRPr lang="zh-CN" altLang="en-US" dirty="0"/>
          </a:p>
        </p:txBody>
      </p:sp>
    </p:spTree>
    <p:extLst>
      <p:ext uri="{BB962C8B-B14F-4D97-AF65-F5344CB8AC3E}">
        <p14:creationId xmlns:p14="http://schemas.microsoft.com/office/powerpoint/2010/main" val="4265828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FC0A0-8F7D-8448-8876-08A990C6BAAA}"/>
              </a:ext>
            </a:extLst>
          </p:cNvPr>
          <p:cNvSpPr txBox="1"/>
          <p:nvPr/>
        </p:nvSpPr>
        <p:spPr>
          <a:xfrm>
            <a:off x="396166" y="717308"/>
            <a:ext cx="10894133" cy="5913157"/>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Brown Corpus</a:t>
            </a:r>
          </a:p>
          <a:p>
            <a:pPr marL="1200150" lvl="2"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Overview:</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Compiled in 1961 at Brown University by Kucera &amp; Francis.</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First electronic corpus of American English (~1 million words).</a:t>
            </a:r>
          </a:p>
          <a:p>
            <a:pPr marL="1200150" lvl="2"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Data Collection:</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500 text samples (2,000 words each) from 1961 publications.</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Covers 15 genres (news, fiction, academic, etc.) for diversity.</a:t>
            </a:r>
          </a:p>
          <a:p>
            <a:pPr marL="1200150" lvl="2"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Data Processing:</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Manually transcribed into machine-readable form.</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Standardized formatting &amp; part-of-speech tagging.</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Proofread and error-checked for accuracy.</a:t>
            </a:r>
          </a:p>
        </p:txBody>
      </p:sp>
      <p:sp>
        <p:nvSpPr>
          <p:cNvPr id="4" name="矩形 5">
            <a:extLst>
              <a:ext uri="{FF2B5EF4-FFF2-40B4-BE49-F238E27FC236}">
                <a16:creationId xmlns:a16="http://schemas.microsoft.com/office/drawing/2014/main" id="{6937AFEE-F8F3-4D4F-B4F0-43BE424DBD67}"/>
              </a:ext>
            </a:extLst>
          </p:cNvPr>
          <p:cNvSpPr/>
          <p:nvPr/>
        </p:nvSpPr>
        <p:spPr>
          <a:xfrm>
            <a:off x="174530" y="161822"/>
            <a:ext cx="430856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Data</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Collection</a:t>
            </a:r>
          </a:p>
        </p:txBody>
      </p:sp>
      <p:sp>
        <p:nvSpPr>
          <p:cNvPr id="5" name="Slide Number Placeholder 1">
            <a:extLst>
              <a:ext uri="{FF2B5EF4-FFF2-40B4-BE49-F238E27FC236}">
                <a16:creationId xmlns:a16="http://schemas.microsoft.com/office/drawing/2014/main" id="{9FD2EF20-F773-0E45-B15E-CBCE6D66921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45</a:t>
            </a:fld>
            <a:endParaRPr lang="zh-CN" altLang="en-US" dirty="0"/>
          </a:p>
        </p:txBody>
      </p:sp>
    </p:spTree>
    <p:extLst>
      <p:ext uri="{BB962C8B-B14F-4D97-AF65-F5344CB8AC3E}">
        <p14:creationId xmlns:p14="http://schemas.microsoft.com/office/powerpoint/2010/main" val="512161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FC0A0-8F7D-8448-8876-08A990C6BAAA}"/>
              </a:ext>
            </a:extLst>
          </p:cNvPr>
          <p:cNvSpPr txBox="1"/>
          <p:nvPr/>
        </p:nvSpPr>
        <p:spPr>
          <a:xfrm>
            <a:off x="396166" y="717308"/>
            <a:ext cx="10894133" cy="5866991"/>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Books Corpus</a:t>
            </a:r>
          </a:p>
          <a:p>
            <a:pPr lvl="1">
              <a:lnSpc>
                <a:spcPct val="150000"/>
              </a:lnSpc>
              <a:buSzPct val="100000"/>
            </a:pPr>
            <a:r>
              <a:rPr lang="en-US" altLang="zh-CN" sz="2200" dirty="0">
                <a:latin typeface="Palatino" pitchFamily="2" charset="77"/>
                <a:ea typeface="Palatino" pitchFamily="2" charset="77"/>
                <a:cs typeface="Calibri Light" panose="020F0302020204030204" pitchFamily="34" charset="0"/>
              </a:rPr>
              <a:t>Created by researchers at Google AI in 2015.</a:t>
            </a:r>
            <a:r>
              <a:rPr lang="zh-CN" altLang="en-US" sz="2200" dirty="0">
                <a:latin typeface="Palatino" pitchFamily="2" charset="77"/>
                <a:ea typeface="Palatino" pitchFamily="2" charset="77"/>
                <a:cs typeface="Calibri Light" panose="020F0302020204030204" pitchFamily="34" charset="0"/>
              </a:rPr>
              <a:t> </a:t>
            </a:r>
            <a:r>
              <a:rPr lang="en-US" altLang="zh-CN" sz="2200" dirty="0">
                <a:latin typeface="Palatino" pitchFamily="2" charset="77"/>
                <a:ea typeface="Palatino" pitchFamily="2" charset="77"/>
                <a:cs typeface="Calibri Light" panose="020F0302020204030204" pitchFamily="34" charset="0"/>
              </a:rPr>
              <a:t>Contains over 800 million words from 11,038 books.</a:t>
            </a:r>
            <a:r>
              <a:rPr lang="zh-CN" altLang="en-US" sz="2200" dirty="0">
                <a:latin typeface="Palatino" pitchFamily="2" charset="77"/>
                <a:ea typeface="Palatino" pitchFamily="2" charset="77"/>
                <a:cs typeface="Calibri Light" panose="020F0302020204030204" pitchFamily="34" charset="0"/>
              </a:rPr>
              <a:t> </a:t>
            </a:r>
            <a:r>
              <a:rPr lang="en-US" altLang="zh-CN" sz="2200" dirty="0">
                <a:latin typeface="Palatino" pitchFamily="2" charset="77"/>
                <a:ea typeface="Palatino" pitchFamily="2" charset="77"/>
                <a:cs typeface="Calibri Light" panose="020F0302020204030204" pitchFamily="34" charset="0"/>
              </a:rPr>
              <a:t>Widely used for pre-training language models like BERT. </a:t>
            </a:r>
          </a:p>
          <a:p>
            <a:pPr marL="1200150" lvl="2"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Data Collection:</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Sourced from free, unpublished books available online. </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Focused on long-form, diverse narratives across multiple genres (fiction, history, etc.). </a:t>
            </a:r>
          </a:p>
          <a:p>
            <a:pPr marL="1200150" lvl="2"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Data Processing:</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Cleaned to remove duplicates, formatting errors, and irrelevant content. </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Tokenized and standardized for natural language processing tasks. </a:t>
            </a:r>
          </a:p>
          <a:p>
            <a:pPr marL="1657350" lvl="3"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Balanced to provide a rich and varied language dataset.</a:t>
            </a:r>
          </a:p>
        </p:txBody>
      </p:sp>
      <p:sp>
        <p:nvSpPr>
          <p:cNvPr id="4" name="矩形 5">
            <a:extLst>
              <a:ext uri="{FF2B5EF4-FFF2-40B4-BE49-F238E27FC236}">
                <a16:creationId xmlns:a16="http://schemas.microsoft.com/office/drawing/2014/main" id="{6937AFEE-F8F3-4D4F-B4F0-43BE424DBD67}"/>
              </a:ext>
            </a:extLst>
          </p:cNvPr>
          <p:cNvSpPr/>
          <p:nvPr/>
        </p:nvSpPr>
        <p:spPr>
          <a:xfrm>
            <a:off x="174530" y="161822"/>
            <a:ext cx="430856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Data</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Collection</a:t>
            </a:r>
          </a:p>
        </p:txBody>
      </p:sp>
      <p:sp>
        <p:nvSpPr>
          <p:cNvPr id="5" name="Slide Number Placeholder 1">
            <a:extLst>
              <a:ext uri="{FF2B5EF4-FFF2-40B4-BE49-F238E27FC236}">
                <a16:creationId xmlns:a16="http://schemas.microsoft.com/office/drawing/2014/main" id="{9FD2EF20-F773-0E45-B15E-CBCE6D66921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46</a:t>
            </a:fld>
            <a:endParaRPr lang="zh-CN" altLang="en-US" dirty="0"/>
          </a:p>
        </p:txBody>
      </p:sp>
    </p:spTree>
    <p:extLst>
      <p:ext uri="{BB962C8B-B14F-4D97-AF65-F5344CB8AC3E}">
        <p14:creationId xmlns:p14="http://schemas.microsoft.com/office/powerpoint/2010/main" val="1293994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FC0A0-8F7D-8448-8876-08A990C6BAAA}"/>
              </a:ext>
            </a:extLst>
          </p:cNvPr>
          <p:cNvSpPr txBox="1"/>
          <p:nvPr/>
        </p:nvSpPr>
        <p:spPr>
          <a:xfrm>
            <a:off x="396166" y="717308"/>
            <a:ext cx="10894133" cy="5778505"/>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RedPajama-Data-v2</a:t>
            </a:r>
          </a:p>
          <a:p>
            <a:pPr lvl="1">
              <a:lnSpc>
                <a:spcPct val="150000"/>
              </a:lnSpc>
              <a:buSzPct val="100000"/>
            </a:pPr>
            <a:r>
              <a:rPr lang="en-US" altLang="zh-CN" sz="2000" dirty="0">
                <a:latin typeface="Palatino" pitchFamily="2" charset="77"/>
                <a:ea typeface="Palatino" pitchFamily="2" charset="77"/>
                <a:cs typeface="Calibri Light" panose="020F0302020204030204" pitchFamily="34" charset="0"/>
              </a:rPr>
              <a:t>Released in 2023 by Together AI.</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Comprises over 100 billion text documents, totaling 30 trillion tokens after deduplication. Covers five languages: English, French, Spanish, German, and Italian.</a:t>
            </a:r>
          </a:p>
          <a:p>
            <a:pPr marL="1200150" lvl="2"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Data Collection:</a:t>
            </a:r>
          </a:p>
          <a:p>
            <a:pPr marL="1657350" lvl="3"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Sourced from 84 </a:t>
            </a:r>
            <a:r>
              <a:rPr lang="en-US" altLang="zh-CN" sz="2000" dirty="0" err="1">
                <a:latin typeface="Palatino" pitchFamily="2" charset="77"/>
                <a:ea typeface="Palatino" pitchFamily="2" charset="77"/>
                <a:cs typeface="Calibri Light" panose="020F0302020204030204" pitchFamily="34" charset="0"/>
              </a:rPr>
              <a:t>CommonCrawl</a:t>
            </a:r>
            <a:r>
              <a:rPr lang="en-US" altLang="zh-CN" sz="2000" dirty="0">
                <a:latin typeface="Palatino" pitchFamily="2" charset="77"/>
                <a:ea typeface="Palatino" pitchFamily="2" charset="77"/>
                <a:cs typeface="Calibri Light" panose="020F0302020204030204" pitchFamily="34" charset="0"/>
              </a:rPr>
              <a:t> snapshots.</a:t>
            </a:r>
          </a:p>
          <a:p>
            <a:pPr marL="1657350" lvl="3"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Processed using the </a:t>
            </a:r>
            <a:r>
              <a:rPr lang="en-US" altLang="zh-CN" sz="2000" dirty="0" err="1">
                <a:latin typeface="Palatino" pitchFamily="2" charset="77"/>
                <a:ea typeface="Palatino" pitchFamily="2" charset="77"/>
                <a:cs typeface="Calibri Light" panose="020F0302020204030204" pitchFamily="34" charset="0"/>
              </a:rPr>
              <a:t>CCNet</a:t>
            </a:r>
            <a:r>
              <a:rPr lang="en-US" altLang="zh-CN" sz="2000" dirty="0">
                <a:latin typeface="Palatino" pitchFamily="2" charset="77"/>
                <a:ea typeface="Palatino" pitchFamily="2" charset="77"/>
                <a:cs typeface="Calibri Light" panose="020F0302020204030204" pitchFamily="34" charset="0"/>
              </a:rPr>
              <a:t> pipeline to extract clean text.</a:t>
            </a:r>
          </a:p>
          <a:p>
            <a:pPr marL="1200150" lvl="2"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Data Processing:</a:t>
            </a:r>
          </a:p>
          <a:p>
            <a:pPr marL="1657350" lvl="3"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Quality Annotations: Computed over 40 quality signals (e.g., perplexity scores, language identification) to assist in data filtering and weighting. </a:t>
            </a:r>
          </a:p>
          <a:p>
            <a:pPr marL="1657350" lvl="3"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Deduplication: Applied techniques like Bloom filters and </a:t>
            </a:r>
            <a:r>
              <a:rPr lang="en-US" altLang="zh-CN" sz="2000" dirty="0" err="1">
                <a:latin typeface="Palatino" pitchFamily="2" charset="77"/>
                <a:ea typeface="Palatino" pitchFamily="2" charset="77"/>
                <a:cs typeface="Calibri Light" panose="020F0302020204030204" pitchFamily="34" charset="0"/>
              </a:rPr>
              <a:t>minhashing</a:t>
            </a:r>
            <a:r>
              <a:rPr lang="en-US" altLang="zh-CN" sz="2000" dirty="0">
                <a:latin typeface="Palatino" pitchFamily="2" charset="77"/>
                <a:ea typeface="Palatino" pitchFamily="2" charset="77"/>
                <a:cs typeface="Calibri Light" panose="020F0302020204030204" pitchFamily="34" charset="0"/>
              </a:rPr>
              <a:t> to identify and remove duplicate content, ensuring a unique dataset.</a:t>
            </a:r>
          </a:p>
        </p:txBody>
      </p:sp>
      <p:sp>
        <p:nvSpPr>
          <p:cNvPr id="4" name="矩形 5">
            <a:extLst>
              <a:ext uri="{FF2B5EF4-FFF2-40B4-BE49-F238E27FC236}">
                <a16:creationId xmlns:a16="http://schemas.microsoft.com/office/drawing/2014/main" id="{6937AFEE-F8F3-4D4F-B4F0-43BE424DBD67}"/>
              </a:ext>
            </a:extLst>
          </p:cNvPr>
          <p:cNvSpPr/>
          <p:nvPr/>
        </p:nvSpPr>
        <p:spPr>
          <a:xfrm>
            <a:off x="174530" y="161822"/>
            <a:ext cx="430856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Data</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Collection</a:t>
            </a:r>
          </a:p>
        </p:txBody>
      </p:sp>
      <p:sp>
        <p:nvSpPr>
          <p:cNvPr id="5" name="Slide Number Placeholder 1">
            <a:extLst>
              <a:ext uri="{FF2B5EF4-FFF2-40B4-BE49-F238E27FC236}">
                <a16:creationId xmlns:a16="http://schemas.microsoft.com/office/drawing/2014/main" id="{9FD2EF20-F773-0E45-B15E-CBCE6D66921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47</a:t>
            </a:fld>
            <a:endParaRPr lang="zh-CN" altLang="en-US" dirty="0"/>
          </a:p>
        </p:txBody>
      </p:sp>
    </p:spTree>
    <p:extLst>
      <p:ext uri="{BB962C8B-B14F-4D97-AF65-F5344CB8AC3E}">
        <p14:creationId xmlns:p14="http://schemas.microsoft.com/office/powerpoint/2010/main" val="2935093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2.2.3</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332687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D146E-5805-8842-8FB4-9F3DD98D61E7}"/>
              </a:ext>
            </a:extLst>
          </p:cNvPr>
          <p:cNvSpPr txBox="1"/>
          <p:nvPr/>
        </p:nvSpPr>
        <p:spPr>
          <a:xfrm>
            <a:off x="713371" y="716847"/>
            <a:ext cx="11135729" cy="6040115"/>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Make annotation guidelines.</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Develop annotation tools</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interface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 IDE for labeling and collaboration</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data format ——</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typically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according</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to</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annotation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schema</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data storage</a:t>
            </a:r>
          </a:p>
          <a:p>
            <a:pPr marL="285750" indent="-285750">
              <a:lnSpc>
                <a:spcPct val="150000"/>
              </a:lnSpc>
              <a:buSzPct val="100000"/>
              <a:buFont typeface="Arial" panose="020B0604020202020204" pitchFamily="34" charset="0"/>
              <a:buChar char="•"/>
            </a:pPr>
            <a:r>
              <a:rPr lang="en-US" altLang="zh-CN" sz="2800">
                <a:latin typeface="Palatino" pitchFamily="2" charset="77"/>
                <a:ea typeface="Palatino" pitchFamily="2" charset="77"/>
                <a:cs typeface="Calibri Light" panose="020F0302020204030204" pitchFamily="34" charset="0"/>
              </a:rPr>
              <a:t>Pre-annotation</a:t>
            </a:r>
            <a:r>
              <a:rPr lang="zh-CN" altLang="en-US" sz="280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adjust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guidelines</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Formal annotation</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multiple labelers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linguists, professors, authors, students</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verifier ——</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experienced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labeler</a:t>
            </a:r>
          </a:p>
          <a:p>
            <a:pPr marL="457200" indent="-4572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Model training and testing</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may adjust guidelines accordingly.</a:t>
            </a:r>
          </a:p>
        </p:txBody>
      </p:sp>
      <p:sp>
        <p:nvSpPr>
          <p:cNvPr id="4" name="矩形 2">
            <a:extLst>
              <a:ext uri="{FF2B5EF4-FFF2-40B4-BE49-F238E27FC236}">
                <a16:creationId xmlns:a16="http://schemas.microsoft.com/office/drawing/2014/main" id="{D5E62C5E-D4F9-2B4A-A0AA-0A89DD5F69B0}"/>
              </a:ext>
            </a:extLst>
          </p:cNvPr>
          <p:cNvSpPr/>
          <p:nvPr/>
        </p:nvSpPr>
        <p:spPr>
          <a:xfrm>
            <a:off x="231425" y="193371"/>
            <a:ext cx="5211683"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The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Annotation</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Process</a:t>
            </a:r>
          </a:p>
        </p:txBody>
      </p:sp>
    </p:spTree>
    <p:extLst>
      <p:ext uri="{BB962C8B-B14F-4D97-AF65-F5344CB8AC3E}">
        <p14:creationId xmlns:p14="http://schemas.microsoft.com/office/powerpoint/2010/main" val="176509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2766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Goal of this lecture</a:t>
            </a:r>
          </a:p>
        </p:txBody>
      </p:sp>
      <p:sp>
        <p:nvSpPr>
          <p:cNvPr id="4" name="矩形 8">
            <a:extLst>
              <a:ext uri="{FF2B5EF4-FFF2-40B4-BE49-F238E27FC236}">
                <a16:creationId xmlns:a16="http://schemas.microsoft.com/office/drawing/2014/main" id="{2918002F-8C64-4968-9ECA-DC63D9D4E45B}"/>
              </a:ext>
            </a:extLst>
          </p:cNvPr>
          <p:cNvSpPr/>
          <p:nvPr/>
        </p:nvSpPr>
        <p:spPr>
          <a:xfrm>
            <a:off x="1907735" y="1936283"/>
            <a:ext cx="9186297" cy="2985433"/>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3200" dirty="0">
                <a:latin typeface="Palatino" pitchFamily="2" charset="77"/>
                <a:ea typeface="Palatino" pitchFamily="2" charset="77"/>
                <a:cs typeface="Calibri Light" panose="020F0302020204030204" pitchFamily="34" charset="0"/>
              </a:rPr>
              <a:t>overview of modeling paradigm</a:t>
            </a:r>
          </a:p>
          <a:p>
            <a:pPr marL="428594" indent="-428594">
              <a:lnSpc>
                <a:spcPct val="150000"/>
              </a:lnSpc>
              <a:buSzPct val="100000"/>
              <a:buFont typeface="Arial" panose="020B0604020202020204" pitchFamily="34" charset="0"/>
              <a:buChar char="•"/>
            </a:pPr>
            <a:r>
              <a:rPr lang="en-US" altLang="zh-CN" sz="3200" dirty="0">
                <a:latin typeface="Palatino" pitchFamily="2" charset="77"/>
                <a:ea typeface="Palatino" pitchFamily="2" charset="77"/>
                <a:cs typeface="Calibri Light" panose="020F0302020204030204" pitchFamily="34" charset="0"/>
              </a:rPr>
              <a:t>lay</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common</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background</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for</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subsequent</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work</a:t>
            </a:r>
          </a:p>
          <a:p>
            <a:pPr marL="428594" indent="-428594">
              <a:lnSpc>
                <a:spcPct val="150000"/>
              </a:lnSpc>
              <a:buSzPct val="100000"/>
              <a:buFont typeface="Arial" panose="020B0604020202020204" pitchFamily="34" charset="0"/>
              <a:buChar char="•"/>
            </a:pPr>
            <a:r>
              <a:rPr lang="en-US" altLang="zh-CN" sz="3200" dirty="0">
                <a:latin typeface="Palatino" pitchFamily="2" charset="77"/>
                <a:ea typeface="Palatino" pitchFamily="2" charset="77"/>
                <a:cs typeface="Calibri Light" panose="020F0302020204030204" pitchFamily="34" charset="0"/>
              </a:rPr>
              <a:t>introduction</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to</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data</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curation</a:t>
            </a:r>
          </a:p>
          <a:p>
            <a:pPr marL="428594" indent="-428594">
              <a:lnSpc>
                <a:spcPct val="150000"/>
              </a:lnSpc>
              <a:buSzPct val="100000"/>
              <a:buFont typeface="Arial" panose="020B0604020202020204" pitchFamily="34" charset="0"/>
              <a:buChar char="•"/>
            </a:pPr>
            <a:r>
              <a:rPr lang="en-US" altLang="zh-CN" sz="3200" dirty="0">
                <a:latin typeface="Palatino" pitchFamily="2" charset="77"/>
                <a:ea typeface="Palatino" pitchFamily="2" charset="77"/>
                <a:cs typeface="Calibri Light" panose="020F0302020204030204" pitchFamily="34" charset="0"/>
              </a:rPr>
              <a:t>review</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of</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probability</a:t>
            </a:r>
            <a:r>
              <a:rPr lang="zh-CN" altLang="en-US" sz="3200" dirty="0">
                <a:latin typeface="Palatino" pitchFamily="2" charset="77"/>
                <a:ea typeface="Palatino" pitchFamily="2" charset="77"/>
                <a:cs typeface="Calibri Light" panose="020F0302020204030204" pitchFamily="34" charset="0"/>
              </a:rPr>
              <a:t> </a:t>
            </a:r>
            <a:r>
              <a:rPr lang="en-US" altLang="zh-CN" sz="3200" dirty="0">
                <a:latin typeface="Palatino" pitchFamily="2" charset="77"/>
                <a:ea typeface="Palatino" pitchFamily="2" charset="77"/>
                <a:cs typeface="Calibri Light" panose="020F0302020204030204" pitchFamily="34" charset="0"/>
              </a:rPr>
              <a:t>concepts</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Tree>
    <p:extLst>
      <p:ext uri="{BB962C8B-B14F-4D97-AF65-F5344CB8AC3E}">
        <p14:creationId xmlns:p14="http://schemas.microsoft.com/office/powerpoint/2010/main" val="1767134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486543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Annotation Guideline</a:t>
            </a:r>
          </a:p>
        </p:txBody>
      </p:sp>
      <p:sp>
        <p:nvSpPr>
          <p:cNvPr id="6" name="TextBox 5">
            <a:extLst>
              <a:ext uri="{FF2B5EF4-FFF2-40B4-BE49-F238E27FC236}">
                <a16:creationId xmlns:a16="http://schemas.microsoft.com/office/drawing/2014/main" id="{DF8E6C4F-3F40-AC42-993D-F12E86920A0B}"/>
              </a:ext>
            </a:extLst>
          </p:cNvPr>
          <p:cNvSpPr txBox="1"/>
          <p:nvPr/>
        </p:nvSpPr>
        <p:spPr>
          <a:xfrm>
            <a:off x="4070296" y="1138983"/>
            <a:ext cx="4909581" cy="530914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goal of annotations</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annotation schema</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what are the labels</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where to label</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examples</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ambiguous cases</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How to make annotation</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process</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tools</a:t>
            </a:r>
          </a:p>
        </p:txBody>
      </p:sp>
      <p:sp>
        <p:nvSpPr>
          <p:cNvPr id="5" name="Slide Number Placeholder 1">
            <a:extLst>
              <a:ext uri="{FF2B5EF4-FFF2-40B4-BE49-F238E27FC236}">
                <a16:creationId xmlns:a16="http://schemas.microsoft.com/office/drawing/2014/main" id="{1F7E0BD0-1A56-3C40-8F3B-46AAF64B0EEC}"/>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50</a:t>
            </a:fld>
            <a:endParaRPr lang="zh-CN" altLang="en-US" dirty="0"/>
          </a:p>
        </p:txBody>
      </p:sp>
    </p:spTree>
    <p:extLst>
      <p:ext uri="{BB962C8B-B14F-4D97-AF65-F5344CB8AC3E}">
        <p14:creationId xmlns:p14="http://schemas.microsoft.com/office/powerpoint/2010/main" val="1193625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D146E-5805-8842-8FB4-9F3DD98D61E7}"/>
              </a:ext>
            </a:extLst>
          </p:cNvPr>
          <p:cNvSpPr txBox="1"/>
          <p:nvPr/>
        </p:nvSpPr>
        <p:spPr>
          <a:xfrm>
            <a:off x="744489" y="839702"/>
            <a:ext cx="5937666" cy="5855449"/>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Goal: label for news classification</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Label set:</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political news ——</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technological news ——</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T</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financial news ——</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F</a:t>
            </a:r>
          </a:p>
          <a:p>
            <a:pPr marL="914400" lvl="1" indent="-457200">
              <a:lnSpc>
                <a:spcPct val="150000"/>
              </a:lnSpc>
              <a:buSzPct val="100000"/>
              <a:buFontTx/>
              <a:buChar char="-"/>
            </a:pPr>
            <a:r>
              <a:rPr lang="en-US" altLang="zh-CN" sz="2800" dirty="0">
                <a:latin typeface="Palatino" pitchFamily="2" charset="77"/>
                <a:ea typeface="Palatino" pitchFamily="2" charset="77"/>
                <a:cs typeface="Calibri Light" panose="020F0302020204030204" pitchFamily="34" charset="0"/>
              </a:rPr>
              <a:t>sports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news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S</a:t>
            </a:r>
            <a:r>
              <a:rPr lang="zh-CN" altLang="en-US" sz="2800" dirty="0">
                <a:latin typeface="Palatino" pitchFamily="2" charset="77"/>
                <a:ea typeface="Palatino" pitchFamily="2" charset="77"/>
                <a:cs typeface="Calibri Light" panose="020F0302020204030204" pitchFamily="34" charset="0"/>
              </a:rPr>
              <a:t> </a:t>
            </a:r>
            <a:endParaRPr lang="en-US" altLang="zh-CN" sz="28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Format:</a:t>
            </a: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&lt;label&gt;</a:t>
            </a: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&lt;document&gt;</a:t>
            </a:r>
          </a:p>
        </p:txBody>
      </p:sp>
      <p:sp>
        <p:nvSpPr>
          <p:cNvPr id="4" name="矩形 2">
            <a:extLst>
              <a:ext uri="{FF2B5EF4-FFF2-40B4-BE49-F238E27FC236}">
                <a16:creationId xmlns:a16="http://schemas.microsoft.com/office/drawing/2014/main" id="{D5E62C5E-D4F9-2B4A-A0AA-0A89DD5F69B0}"/>
              </a:ext>
            </a:extLst>
          </p:cNvPr>
          <p:cNvSpPr/>
          <p:nvPr/>
        </p:nvSpPr>
        <p:spPr>
          <a:xfrm>
            <a:off x="231425" y="193371"/>
            <a:ext cx="732764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Annotation</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Schema ——</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Example</a:t>
            </a:r>
          </a:p>
        </p:txBody>
      </p:sp>
      <p:sp>
        <p:nvSpPr>
          <p:cNvPr id="6" name="TextBox 5">
            <a:extLst>
              <a:ext uri="{FF2B5EF4-FFF2-40B4-BE49-F238E27FC236}">
                <a16:creationId xmlns:a16="http://schemas.microsoft.com/office/drawing/2014/main" id="{A90F04B5-177C-F847-ADB5-7ABCA0AC2955}"/>
              </a:ext>
            </a:extLst>
          </p:cNvPr>
          <p:cNvSpPr txBox="1"/>
          <p:nvPr/>
        </p:nvSpPr>
        <p:spPr>
          <a:xfrm>
            <a:off x="6682155" y="1527721"/>
            <a:ext cx="4900245" cy="467679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a:t>
            </a:r>
          </a:p>
          <a:p>
            <a:pPr>
              <a:lnSpc>
                <a:spcPct val="150000"/>
              </a:lnSpc>
              <a:buSzPct val="100000"/>
            </a:pPr>
            <a:r>
              <a:rPr lang="en-US" altLang="zh-CN" sz="2800" dirty="0">
                <a:solidFill>
                  <a:srgbClr val="024990"/>
                </a:solidFill>
                <a:latin typeface="Palatino" pitchFamily="2" charset="77"/>
                <a:ea typeface="Palatino" pitchFamily="2" charset="77"/>
                <a:cs typeface="Calibri Light" panose="020F0302020204030204" pitchFamily="34" charset="0"/>
              </a:rPr>
              <a:t>P</a:t>
            </a:r>
            <a:endParaRPr lang="en-US" altLang="zh-CN" sz="1200" dirty="0">
              <a:solidFill>
                <a:srgbClr val="024990"/>
              </a:solidFill>
              <a:latin typeface="Palatino" pitchFamily="2" charset="77"/>
              <a:ea typeface="Palatino" pitchFamily="2" charset="77"/>
              <a:cs typeface="Calibri Light" panose="020F0302020204030204" pitchFamily="34" charset="0"/>
            </a:endParaRPr>
          </a:p>
          <a:p>
            <a:pPr>
              <a:lnSpc>
                <a:spcPct val="150000"/>
              </a:lnSpc>
              <a:buSzPct val="100000"/>
            </a:pPr>
            <a:r>
              <a:rPr lang="en-US" sz="1600" dirty="0"/>
              <a:t>In a significant political development, Dallas Mayor Eric Johnson has switched from the Democratic to the Republican Party after over a decade in office. He believes this transition signifies a broader cultural shift in the U.S., influenced by President-elect Donald Trump. Johnson highlighted Trump's appeal to minority groups, especially Hispanics, contributing to the GOP's gains in the 2024 election. His change makes Dallas the largest U.S. city led by a Republican mayor. </a:t>
            </a:r>
            <a:endParaRPr lang="en-US" altLang="zh-CN" sz="1600" dirty="0">
              <a:latin typeface="Palatino" pitchFamily="2" charset="77"/>
              <a:ea typeface="Palatino" pitchFamily="2" charset="77"/>
              <a:cs typeface="Calibri Light" panose="020F0302020204030204" pitchFamily="34" charset="0"/>
            </a:endParaRPr>
          </a:p>
        </p:txBody>
      </p:sp>
      <p:sp>
        <p:nvSpPr>
          <p:cNvPr id="5" name="Slide Number Placeholder 1">
            <a:extLst>
              <a:ext uri="{FF2B5EF4-FFF2-40B4-BE49-F238E27FC236}">
                <a16:creationId xmlns:a16="http://schemas.microsoft.com/office/drawing/2014/main" id="{B4B62055-974E-3E4A-A4B4-47EAE5261F6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51</a:t>
            </a:fld>
            <a:endParaRPr lang="zh-CN" altLang="en-US" dirty="0"/>
          </a:p>
        </p:txBody>
      </p:sp>
    </p:spTree>
    <p:extLst>
      <p:ext uri="{BB962C8B-B14F-4D97-AF65-F5344CB8AC3E}">
        <p14:creationId xmlns:p14="http://schemas.microsoft.com/office/powerpoint/2010/main" val="2956011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8921032"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t>
            </a:r>
            <a:r>
              <a:rPr lang="en-US" altLang="zh-CN" sz="3200" b="1" dirty="0">
                <a:latin typeface="Palatino" pitchFamily="2" charset="77"/>
                <a:ea typeface="Palatino" pitchFamily="2" charset="77"/>
                <a:cs typeface="Calibri Light" panose="020F0302020204030204" pitchFamily="34" charset="0"/>
              </a:rPr>
              <a:t>Movie Reviews Sentiment Analysis</a:t>
            </a:r>
          </a:p>
        </p:txBody>
      </p:sp>
      <p:sp>
        <p:nvSpPr>
          <p:cNvPr id="3" name="TextBox 2">
            <a:extLst>
              <a:ext uri="{FF2B5EF4-FFF2-40B4-BE49-F238E27FC236}">
                <a16:creationId xmlns:a16="http://schemas.microsoft.com/office/drawing/2014/main" id="{028BDDC5-B88E-1F4E-91BF-5ADE93FDE78F}"/>
              </a:ext>
            </a:extLst>
          </p:cNvPr>
          <p:cNvSpPr txBox="1"/>
          <p:nvPr/>
        </p:nvSpPr>
        <p:spPr>
          <a:xfrm>
            <a:off x="760119" y="1701347"/>
            <a:ext cx="11614671" cy="327012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Each review is labeled as positive or negative sentiment.</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Label Set:</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Some datasets include a neutral category or fine-grained ratings (e.g., 1-5 stars).</a:t>
            </a:r>
          </a:p>
        </p:txBody>
      </p:sp>
      <p:sp>
        <p:nvSpPr>
          <p:cNvPr id="5" name="Slide Number Placeholder 1">
            <a:extLst>
              <a:ext uri="{FF2B5EF4-FFF2-40B4-BE49-F238E27FC236}">
                <a16:creationId xmlns:a16="http://schemas.microsoft.com/office/drawing/2014/main" id="{B1C2DE83-8E72-C04F-8BC7-5CFD1F87F89F}"/>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52</a:t>
            </a:fld>
            <a:endParaRPr lang="zh-CN" altLang="en-US" dirty="0"/>
          </a:p>
        </p:txBody>
      </p:sp>
    </p:spTree>
    <p:extLst>
      <p:ext uri="{BB962C8B-B14F-4D97-AF65-F5344CB8AC3E}">
        <p14:creationId xmlns:p14="http://schemas.microsoft.com/office/powerpoint/2010/main" val="326884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8921032"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t>
            </a:r>
            <a:r>
              <a:rPr lang="en-US" altLang="zh-CN" sz="3200" b="1" dirty="0">
                <a:latin typeface="Palatino" pitchFamily="2" charset="77"/>
                <a:ea typeface="Palatino" pitchFamily="2" charset="77"/>
                <a:cs typeface="Calibri Light" panose="020F0302020204030204" pitchFamily="34" charset="0"/>
              </a:rPr>
              <a:t>Movie Reviews Sentiment Analysis</a:t>
            </a:r>
          </a:p>
        </p:txBody>
      </p:sp>
      <p:sp>
        <p:nvSpPr>
          <p:cNvPr id="3" name="TextBox 2">
            <a:extLst>
              <a:ext uri="{FF2B5EF4-FFF2-40B4-BE49-F238E27FC236}">
                <a16:creationId xmlns:a16="http://schemas.microsoft.com/office/drawing/2014/main" id="{028BDDC5-B88E-1F4E-91BF-5ADE93FDE78F}"/>
              </a:ext>
            </a:extLst>
          </p:cNvPr>
          <p:cNvSpPr txBox="1"/>
          <p:nvPr/>
        </p:nvSpPr>
        <p:spPr>
          <a:xfrm>
            <a:off x="671219" y="893818"/>
            <a:ext cx="10822281" cy="5770811"/>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Examples (IMDB Dataset):</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review: </a:t>
            </a:r>
            <a:r>
              <a:rPr lang="en-US" altLang="zh-CN" sz="2000" dirty="0">
                <a:latin typeface="Palatino" pitchFamily="2" charset="77"/>
                <a:ea typeface="Palatino" pitchFamily="2" charset="77"/>
                <a:cs typeface="Calibri Light" panose="020F0302020204030204" pitchFamily="34" charset="0"/>
              </a:rPr>
              <a:t>"This movie was absolutely fantastic! The storytelling was engaging, and the performances were top-notch. The lead actor delivered an emotionally powerful performance that kept me hooked from start to finish. The cinematography was breathtaking, with stunning visuals that perfectly complemented the mood of the film. The soundtrack was also a highlight, adding depth and emotion to key scenes. I highly recommend this film to anyone looking for a well-crafted, deeply moving cinematic experience. Definitely one of the best movies I've seen in a long time! "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sentiment: </a:t>
            </a:r>
            <a:r>
              <a:rPr lang="en-US" altLang="zh-CN" sz="2400" b="1" dirty="0">
                <a:latin typeface="Palatino" pitchFamily="2" charset="77"/>
                <a:ea typeface="Palatino" pitchFamily="2" charset="77"/>
                <a:cs typeface="Calibri Light" panose="020F0302020204030204" pitchFamily="34" charset="0"/>
              </a:rPr>
              <a:t>Positive</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Accuracy, F1-score</a:t>
            </a:r>
          </a:p>
        </p:txBody>
      </p:sp>
      <p:sp>
        <p:nvSpPr>
          <p:cNvPr id="5" name="Slide Number Placeholder 1">
            <a:extLst>
              <a:ext uri="{FF2B5EF4-FFF2-40B4-BE49-F238E27FC236}">
                <a16:creationId xmlns:a16="http://schemas.microsoft.com/office/drawing/2014/main" id="{E1E4C3B2-80CE-FB4A-971B-A9AA8F7F77EF}"/>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53</a:t>
            </a:fld>
            <a:endParaRPr lang="zh-CN" altLang="en-US" dirty="0"/>
          </a:p>
        </p:txBody>
      </p:sp>
    </p:spTree>
    <p:extLst>
      <p:ext uri="{BB962C8B-B14F-4D97-AF65-F5344CB8AC3E}">
        <p14:creationId xmlns:p14="http://schemas.microsoft.com/office/powerpoint/2010/main" val="2102864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6725046"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Penn Treebank (PTB)</a:t>
            </a:r>
          </a:p>
        </p:txBody>
      </p:sp>
      <p:sp>
        <p:nvSpPr>
          <p:cNvPr id="3" name="TextBox 2">
            <a:extLst>
              <a:ext uri="{FF2B5EF4-FFF2-40B4-BE49-F238E27FC236}">
                <a16:creationId xmlns:a16="http://schemas.microsoft.com/office/drawing/2014/main" id="{028BDDC5-B88E-1F4E-91BF-5ADE93FDE78F}"/>
              </a:ext>
            </a:extLst>
          </p:cNvPr>
          <p:cNvSpPr txBox="1"/>
          <p:nvPr/>
        </p:nvSpPr>
        <p:spPr>
          <a:xfrm>
            <a:off x="288664" y="659086"/>
            <a:ext cx="11614671" cy="3323987"/>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Sentences are annotated with constituency parse trees, defining the phrase structure.</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Label Set:</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POS tagging is included: NN (noun), VB (verb), DT (determiner), etc.</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Annotation Guidelines:</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grammar rules: S → NP VP, VP → V NP</a:t>
            </a:r>
          </a:p>
        </p:txBody>
      </p:sp>
      <p:pic>
        <p:nvPicPr>
          <p:cNvPr id="5" name="Picture 4">
            <a:extLst>
              <a:ext uri="{FF2B5EF4-FFF2-40B4-BE49-F238E27FC236}">
                <a16:creationId xmlns:a16="http://schemas.microsoft.com/office/drawing/2014/main" id="{D54CE5E2-D5C0-164C-9B95-54E5E462E8EC}"/>
              </a:ext>
            </a:extLst>
          </p:cNvPr>
          <p:cNvPicPr>
            <a:picLocks noChangeAspect="1"/>
          </p:cNvPicPr>
          <p:nvPr/>
        </p:nvPicPr>
        <p:blipFill>
          <a:blip r:embed="rId2"/>
          <a:stretch>
            <a:fillRect/>
          </a:stretch>
        </p:blipFill>
        <p:spPr>
          <a:xfrm>
            <a:off x="6865425" y="3232438"/>
            <a:ext cx="4620550" cy="3508653"/>
          </a:xfrm>
          <a:prstGeom prst="rect">
            <a:avLst/>
          </a:prstGeom>
          <a:noFill/>
          <a:ln w="12700">
            <a:solidFill>
              <a:schemeClr val="tx1"/>
            </a:solidFill>
          </a:ln>
        </p:spPr>
      </p:pic>
      <p:sp>
        <p:nvSpPr>
          <p:cNvPr id="7" name="TextBox 6">
            <a:extLst>
              <a:ext uri="{FF2B5EF4-FFF2-40B4-BE49-F238E27FC236}">
                <a16:creationId xmlns:a16="http://schemas.microsoft.com/office/drawing/2014/main" id="{8A98817A-9AD4-6041-AF93-E50CF65B68ED}"/>
              </a:ext>
            </a:extLst>
          </p:cNvPr>
          <p:cNvSpPr txBox="1"/>
          <p:nvPr/>
        </p:nvSpPr>
        <p:spPr>
          <a:xfrm>
            <a:off x="544657" y="4207920"/>
            <a:ext cx="6098582" cy="769441"/>
          </a:xfrm>
          <a:prstGeom prst="rect">
            <a:avLst/>
          </a:prstGeom>
          <a:noFill/>
        </p:spPr>
        <p:txBody>
          <a:bodyPr wrap="square">
            <a:spAutoFit/>
          </a:bodyPr>
          <a:lstStyle/>
          <a:p>
            <a:r>
              <a:rPr lang="en-US" altLang="zh-CN" sz="2200" dirty="0">
                <a:latin typeface="Palatino" pitchFamily="2" charset="77"/>
                <a:ea typeface="Palatino" pitchFamily="2" charset="77"/>
                <a:cs typeface="Calibri Light" panose="020F0302020204030204" pitchFamily="34" charset="0"/>
              </a:rPr>
              <a:t>-5 → -5/CD</a:t>
            </a:r>
          </a:p>
          <a:p>
            <a:r>
              <a:rPr lang="en-US" altLang="zh-CN" sz="2200" dirty="0" err="1">
                <a:latin typeface="Palatino" pitchFamily="2" charset="77"/>
                <a:ea typeface="Palatino" pitchFamily="2" charset="77"/>
                <a:cs typeface="Calibri Light" panose="020F0302020204030204" pitchFamily="34" charset="0"/>
              </a:rPr>
              <a:t>www.example.com</a:t>
            </a:r>
            <a:r>
              <a:rPr lang="en-US" altLang="zh-CN" sz="2200" dirty="0">
                <a:latin typeface="Palatino" pitchFamily="2" charset="77"/>
                <a:ea typeface="Palatino" pitchFamily="2" charset="77"/>
                <a:cs typeface="Calibri Light" panose="020F0302020204030204" pitchFamily="34" charset="0"/>
              </a:rPr>
              <a:t> → </a:t>
            </a:r>
            <a:r>
              <a:rPr lang="en-US" altLang="zh-CN" sz="2200" dirty="0" err="1">
                <a:latin typeface="Palatino" pitchFamily="2" charset="77"/>
                <a:ea typeface="Palatino" pitchFamily="2" charset="77"/>
                <a:cs typeface="Calibri Light" panose="020F0302020204030204" pitchFamily="34" charset="0"/>
              </a:rPr>
              <a:t>www.example.com</a:t>
            </a:r>
            <a:r>
              <a:rPr lang="en-US" altLang="zh-CN" sz="2200" dirty="0">
                <a:latin typeface="Palatino" pitchFamily="2" charset="77"/>
                <a:ea typeface="Palatino" pitchFamily="2" charset="77"/>
                <a:cs typeface="Calibri Light" panose="020F0302020204030204" pitchFamily="34" charset="0"/>
              </a:rPr>
              <a:t>/NN</a:t>
            </a:r>
            <a:endParaRPr lang="en-CN" sz="2200" dirty="0"/>
          </a:p>
        </p:txBody>
      </p:sp>
    </p:spTree>
    <p:extLst>
      <p:ext uri="{BB962C8B-B14F-4D97-AF65-F5344CB8AC3E}">
        <p14:creationId xmlns:p14="http://schemas.microsoft.com/office/powerpoint/2010/main" val="3700020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6725046"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Penn Treebank (PTB)</a:t>
            </a:r>
          </a:p>
        </p:txBody>
      </p:sp>
      <p:sp>
        <p:nvSpPr>
          <p:cNvPr id="3" name="TextBox 2">
            <a:extLst>
              <a:ext uri="{FF2B5EF4-FFF2-40B4-BE49-F238E27FC236}">
                <a16:creationId xmlns:a16="http://schemas.microsoft.com/office/drawing/2014/main" id="{028BDDC5-B88E-1F4E-91BF-5ADE93FDE78F}"/>
              </a:ext>
            </a:extLst>
          </p:cNvPr>
          <p:cNvSpPr txBox="1"/>
          <p:nvPr/>
        </p:nvSpPr>
        <p:spPr>
          <a:xfrm>
            <a:off x="288664" y="659086"/>
            <a:ext cx="11614671" cy="60016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Penn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Treebank</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Standard</a:t>
            </a:r>
          </a:p>
        </p:txBody>
      </p:sp>
      <p:pic>
        <p:nvPicPr>
          <p:cNvPr id="6" name="Picture 5">
            <a:extLst>
              <a:ext uri="{FF2B5EF4-FFF2-40B4-BE49-F238E27FC236}">
                <a16:creationId xmlns:a16="http://schemas.microsoft.com/office/drawing/2014/main" id="{AC5EBDF1-0828-0742-B642-2CE39ACE6AE3}"/>
              </a:ext>
            </a:extLst>
          </p:cNvPr>
          <p:cNvPicPr>
            <a:picLocks noChangeAspect="1"/>
          </p:cNvPicPr>
          <p:nvPr/>
        </p:nvPicPr>
        <p:blipFill>
          <a:blip r:embed="rId2"/>
          <a:stretch>
            <a:fillRect/>
          </a:stretch>
        </p:blipFill>
        <p:spPr>
          <a:xfrm>
            <a:off x="1344391" y="1305417"/>
            <a:ext cx="9194456" cy="5275757"/>
          </a:xfrm>
          <a:prstGeom prst="rect">
            <a:avLst/>
          </a:prstGeom>
          <a:ln>
            <a:solidFill>
              <a:schemeClr val="tx1"/>
            </a:solidFill>
          </a:ln>
        </p:spPr>
      </p:pic>
    </p:spTree>
    <p:extLst>
      <p:ext uri="{BB962C8B-B14F-4D97-AF65-F5344CB8AC3E}">
        <p14:creationId xmlns:p14="http://schemas.microsoft.com/office/powerpoint/2010/main" val="759033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6725046"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Penn Treebank (PTB)</a:t>
            </a:r>
          </a:p>
        </p:txBody>
      </p:sp>
      <p:sp>
        <p:nvSpPr>
          <p:cNvPr id="3" name="TextBox 2">
            <a:extLst>
              <a:ext uri="{FF2B5EF4-FFF2-40B4-BE49-F238E27FC236}">
                <a16:creationId xmlns:a16="http://schemas.microsoft.com/office/drawing/2014/main" id="{028BDDC5-B88E-1F4E-91BF-5ADE93FDE78F}"/>
              </a:ext>
            </a:extLst>
          </p:cNvPr>
          <p:cNvSpPr txBox="1"/>
          <p:nvPr/>
        </p:nvSpPr>
        <p:spPr>
          <a:xfrm>
            <a:off x="453342" y="1039403"/>
            <a:ext cx="11614671" cy="493981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Sentence: " Pierre </a:t>
            </a:r>
            <a:r>
              <a:rPr lang="en-US" altLang="zh-CN" sz="2200" dirty="0" err="1">
                <a:latin typeface="Palatino" pitchFamily="2" charset="77"/>
                <a:ea typeface="Palatino" pitchFamily="2" charset="77"/>
                <a:cs typeface="Calibri Light" panose="020F0302020204030204" pitchFamily="34" charset="0"/>
              </a:rPr>
              <a:t>Vinken</a:t>
            </a:r>
            <a:r>
              <a:rPr lang="en-US" altLang="zh-CN" sz="2200" dirty="0">
                <a:latin typeface="Palatino" pitchFamily="2" charset="77"/>
                <a:ea typeface="Palatino" pitchFamily="2" charset="77"/>
                <a:cs typeface="Calibri Light" panose="020F0302020204030204" pitchFamily="34" charset="0"/>
              </a:rPr>
              <a:t>, 61 years old, will join the board as a nonexecutive director Nov. 29.”</a:t>
            </a:r>
          </a:p>
          <a:p>
            <a:pPr marL="285750" indent="-285750">
              <a:lnSpc>
                <a:spcPct val="150000"/>
              </a:lnSpc>
              <a:buSzPct val="100000"/>
              <a:buFont typeface="Arial" panose="020B0604020202020204" pitchFamily="34" charset="0"/>
              <a:buChar char="•"/>
            </a:pPr>
            <a:endParaRPr lang="en-US" altLang="zh-CN" sz="28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8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8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Bracket, F1-score</a:t>
            </a:r>
          </a:p>
        </p:txBody>
      </p:sp>
      <p:pic>
        <p:nvPicPr>
          <p:cNvPr id="7" name="Picture 6">
            <a:extLst>
              <a:ext uri="{FF2B5EF4-FFF2-40B4-BE49-F238E27FC236}">
                <a16:creationId xmlns:a16="http://schemas.microsoft.com/office/drawing/2014/main" id="{9CB532B2-D7D5-AC48-9B4C-BA747936F26B}"/>
              </a:ext>
            </a:extLst>
          </p:cNvPr>
          <p:cNvPicPr>
            <a:picLocks noChangeAspect="1"/>
          </p:cNvPicPr>
          <p:nvPr/>
        </p:nvPicPr>
        <p:blipFill>
          <a:blip r:embed="rId2"/>
          <a:stretch>
            <a:fillRect/>
          </a:stretch>
        </p:blipFill>
        <p:spPr>
          <a:xfrm>
            <a:off x="952499" y="2898183"/>
            <a:ext cx="3480841" cy="1492894"/>
          </a:xfrm>
          <a:prstGeom prst="rect">
            <a:avLst/>
          </a:prstGeom>
          <a:ln>
            <a:solidFill>
              <a:schemeClr val="tx1"/>
            </a:solidFill>
          </a:ln>
        </p:spPr>
      </p:pic>
      <p:pic>
        <p:nvPicPr>
          <p:cNvPr id="8" name="Picture 7">
            <a:extLst>
              <a:ext uri="{FF2B5EF4-FFF2-40B4-BE49-F238E27FC236}">
                <a16:creationId xmlns:a16="http://schemas.microsoft.com/office/drawing/2014/main" id="{288D9309-DA69-D242-B23E-C9AE55DD4721}"/>
              </a:ext>
            </a:extLst>
          </p:cNvPr>
          <p:cNvPicPr>
            <a:picLocks noChangeAspect="1"/>
          </p:cNvPicPr>
          <p:nvPr/>
        </p:nvPicPr>
        <p:blipFill>
          <a:blip r:embed="rId3"/>
          <a:stretch>
            <a:fillRect/>
          </a:stretch>
        </p:blipFill>
        <p:spPr>
          <a:xfrm>
            <a:off x="4741264" y="2258736"/>
            <a:ext cx="3017398" cy="2501147"/>
          </a:xfrm>
          <a:prstGeom prst="rect">
            <a:avLst/>
          </a:prstGeom>
          <a:ln>
            <a:solidFill>
              <a:schemeClr val="tx1"/>
            </a:solidFill>
          </a:ln>
        </p:spPr>
      </p:pic>
      <p:pic>
        <p:nvPicPr>
          <p:cNvPr id="9" name="Picture 8">
            <a:extLst>
              <a:ext uri="{FF2B5EF4-FFF2-40B4-BE49-F238E27FC236}">
                <a16:creationId xmlns:a16="http://schemas.microsoft.com/office/drawing/2014/main" id="{54A34A1F-3862-2F4D-807A-524B652EAD4C}"/>
              </a:ext>
            </a:extLst>
          </p:cNvPr>
          <p:cNvPicPr>
            <a:picLocks noChangeAspect="1"/>
          </p:cNvPicPr>
          <p:nvPr/>
        </p:nvPicPr>
        <p:blipFill>
          <a:blip r:embed="rId4"/>
          <a:stretch>
            <a:fillRect/>
          </a:stretch>
        </p:blipFill>
        <p:spPr>
          <a:xfrm>
            <a:off x="8247171" y="2258735"/>
            <a:ext cx="3491487" cy="2501148"/>
          </a:xfrm>
          <a:prstGeom prst="rect">
            <a:avLst/>
          </a:prstGeom>
          <a:ln>
            <a:solidFill>
              <a:schemeClr val="tx1"/>
            </a:solidFill>
          </a:ln>
        </p:spPr>
      </p:pic>
      <p:sp>
        <p:nvSpPr>
          <p:cNvPr id="10" name="TextBox 9">
            <a:extLst>
              <a:ext uri="{FF2B5EF4-FFF2-40B4-BE49-F238E27FC236}">
                <a16:creationId xmlns:a16="http://schemas.microsoft.com/office/drawing/2014/main" id="{9B4149D6-7509-F440-9463-912BCE069304}"/>
              </a:ext>
            </a:extLst>
          </p:cNvPr>
          <p:cNvSpPr txBox="1"/>
          <p:nvPr/>
        </p:nvSpPr>
        <p:spPr>
          <a:xfrm>
            <a:off x="3999388" y="5757886"/>
            <a:ext cx="5060168" cy="830997"/>
          </a:xfrm>
          <a:prstGeom prst="rect">
            <a:avLst/>
          </a:prstGeom>
          <a:noFill/>
        </p:spPr>
        <p:txBody>
          <a:bodyPr wrap="none" rtlCol="0">
            <a:spAutoFit/>
          </a:bodyPr>
          <a:lstStyle/>
          <a:p>
            <a:r>
              <a:rPr lang="en-US" sz="2400" dirty="0">
                <a:latin typeface="Palatino" pitchFamily="2" charset="77"/>
                <a:ea typeface="Palatino" pitchFamily="2" charset="77"/>
              </a:rPr>
              <a:t>L</a:t>
            </a:r>
            <a:r>
              <a:rPr lang="en-CN" sz="2400" dirty="0">
                <a:latin typeface="Palatino" pitchFamily="2" charset="77"/>
                <a:ea typeface="Palatino" pitchFamily="2" charset="77"/>
              </a:rPr>
              <a:t>abeled spans 	(NP, 1, 1), 	(VP, 2, 3)</a:t>
            </a:r>
          </a:p>
          <a:p>
            <a:r>
              <a:rPr lang="en-US" sz="2400" dirty="0">
                <a:latin typeface="Palatino" pitchFamily="2" charset="77"/>
                <a:ea typeface="Palatino" pitchFamily="2" charset="77"/>
              </a:rPr>
              <a:t>U</a:t>
            </a:r>
            <a:r>
              <a:rPr lang="en-CN" sz="2400" dirty="0">
                <a:latin typeface="Palatino" pitchFamily="2" charset="77"/>
                <a:ea typeface="Palatino" pitchFamily="2" charset="77"/>
              </a:rPr>
              <a:t>nlabeled spans 	(1,1), 	(2,3)</a:t>
            </a:r>
          </a:p>
        </p:txBody>
      </p:sp>
      <p:sp>
        <p:nvSpPr>
          <p:cNvPr id="11" name="Slide Number Placeholder 1">
            <a:extLst>
              <a:ext uri="{FF2B5EF4-FFF2-40B4-BE49-F238E27FC236}">
                <a16:creationId xmlns:a16="http://schemas.microsoft.com/office/drawing/2014/main" id="{EC35659F-3EEC-7E4E-BB2A-5CAEFCC22EBE}"/>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56</a:t>
            </a:fld>
            <a:endParaRPr lang="zh-CN" altLang="en-US" dirty="0"/>
          </a:p>
        </p:txBody>
      </p:sp>
    </p:spTree>
    <p:extLst>
      <p:ext uri="{BB962C8B-B14F-4D97-AF65-F5344CB8AC3E}">
        <p14:creationId xmlns:p14="http://schemas.microsoft.com/office/powerpoint/2010/main" val="2922615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149364" y="193371"/>
            <a:ext cx="8871211" cy="646331"/>
          </a:xfrm>
          <a:prstGeom prst="rect">
            <a:avLst/>
          </a:prstGeom>
        </p:spPr>
        <p:txBody>
          <a:bodyPr wrap="none">
            <a:spAutoFit/>
          </a:bodyPr>
          <a:lstStyle/>
          <a:p>
            <a:r>
              <a:rPr lang="en-US" altLang="zh-CN" sz="3600" b="1" dirty="0" err="1">
                <a:latin typeface="Palatino" pitchFamily="2" charset="77"/>
                <a:ea typeface="Palatino" pitchFamily="2" charset="77"/>
                <a:cs typeface="Calibri Light" panose="020F0302020204030204" pitchFamily="34" charset="0"/>
              </a:rPr>
              <a:t>CoNLL</a:t>
            </a:r>
            <a:r>
              <a:rPr lang="en-US" altLang="zh-CN" sz="3600" b="1" dirty="0">
                <a:latin typeface="Palatino" pitchFamily="2" charset="77"/>
                <a:ea typeface="Palatino" pitchFamily="2" charset="77"/>
                <a:cs typeface="Calibri Light" panose="020F0302020204030204" pitchFamily="34" charset="0"/>
              </a:rPr>
              <a:t> Named Entity Recognition (NER)</a:t>
            </a:r>
          </a:p>
        </p:txBody>
      </p:sp>
      <p:sp>
        <p:nvSpPr>
          <p:cNvPr id="3" name="TextBox 2">
            <a:extLst>
              <a:ext uri="{FF2B5EF4-FFF2-40B4-BE49-F238E27FC236}">
                <a16:creationId xmlns:a16="http://schemas.microsoft.com/office/drawing/2014/main" id="{028BDDC5-B88E-1F4E-91BF-5ADE93FDE78F}"/>
              </a:ext>
            </a:extLst>
          </p:cNvPr>
          <p:cNvSpPr txBox="1"/>
          <p:nvPr/>
        </p:nvSpPr>
        <p:spPr>
          <a:xfrm>
            <a:off x="404519" y="1015547"/>
            <a:ext cx="11614671" cy="517064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Annotation Guidelines:</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Identifies named entities (PER = person, ORG = organization, LOC = location, MISC = miscellaneous).</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Example tag formats: BIO (Begin-Inside-Outside)</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Sentence: ”</a:t>
            </a:r>
            <a:r>
              <a:rPr lang="en-US" sz="2400" dirty="0"/>
              <a:t> </a:t>
            </a:r>
            <a:r>
              <a:rPr lang="en-US" sz="2400" dirty="0">
                <a:latin typeface="Palatino" pitchFamily="2" charset="77"/>
                <a:ea typeface="Palatino" pitchFamily="2" charset="77"/>
              </a:rPr>
              <a:t>U.N.</a:t>
            </a:r>
            <a:r>
              <a:rPr lang="zh-CN" altLang="en-US" sz="2400" dirty="0">
                <a:latin typeface="Palatino" pitchFamily="2" charset="77"/>
                <a:ea typeface="Palatino" pitchFamily="2" charset="77"/>
              </a:rPr>
              <a:t> </a:t>
            </a:r>
            <a:r>
              <a:rPr lang="en-US" sz="2400" dirty="0">
                <a:latin typeface="Palatino" pitchFamily="2" charset="77"/>
                <a:ea typeface="Palatino" pitchFamily="2" charset="77"/>
              </a:rPr>
              <a:t>official</a:t>
            </a:r>
            <a:r>
              <a:rPr lang="zh-CN" altLang="en-US" sz="2400" dirty="0">
                <a:latin typeface="Palatino" pitchFamily="2" charset="77"/>
                <a:ea typeface="Palatino" pitchFamily="2" charset="77"/>
              </a:rPr>
              <a:t> </a:t>
            </a:r>
            <a:r>
              <a:rPr lang="en-US" altLang="zh-CN" sz="2400" dirty="0" err="1">
                <a:latin typeface="Palatino" pitchFamily="2" charset="77"/>
                <a:ea typeface="Palatino" pitchFamily="2" charset="77"/>
              </a:rPr>
              <a:t>Ekeus</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heads</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for</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Baghdad</a:t>
            </a:r>
            <a:r>
              <a:rPr lang="en-US" altLang="zh-CN" sz="2400" dirty="0">
                <a:latin typeface="Palatino" pitchFamily="2" charset="77"/>
                <a:ea typeface="Palatino" pitchFamily="2" charset="77"/>
                <a:cs typeface="Calibri Light" panose="020F0302020204030204" pitchFamily="34" charset="0"/>
              </a:rPr>
              <a:t>.”</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Annotation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(right image)</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Precision, Recall, F1-score</a:t>
            </a:r>
          </a:p>
        </p:txBody>
      </p:sp>
      <p:pic>
        <p:nvPicPr>
          <p:cNvPr id="2" name="Picture 1">
            <a:extLst>
              <a:ext uri="{FF2B5EF4-FFF2-40B4-BE49-F238E27FC236}">
                <a16:creationId xmlns:a16="http://schemas.microsoft.com/office/drawing/2014/main" id="{D5F0B99F-D523-4143-BD22-693889751B7F}"/>
              </a:ext>
            </a:extLst>
          </p:cNvPr>
          <p:cNvPicPr>
            <a:picLocks noChangeAspect="1"/>
          </p:cNvPicPr>
          <p:nvPr/>
        </p:nvPicPr>
        <p:blipFill>
          <a:blip r:embed="rId2"/>
          <a:stretch>
            <a:fillRect/>
          </a:stretch>
        </p:blipFill>
        <p:spPr>
          <a:xfrm>
            <a:off x="7709438" y="2308220"/>
            <a:ext cx="1562100" cy="1168400"/>
          </a:xfrm>
          <a:prstGeom prst="rect">
            <a:avLst/>
          </a:prstGeom>
          <a:ln>
            <a:solidFill>
              <a:schemeClr val="tx1"/>
            </a:solidFill>
          </a:ln>
        </p:spPr>
      </p:pic>
      <p:pic>
        <p:nvPicPr>
          <p:cNvPr id="5" name="Picture 4">
            <a:extLst>
              <a:ext uri="{FF2B5EF4-FFF2-40B4-BE49-F238E27FC236}">
                <a16:creationId xmlns:a16="http://schemas.microsoft.com/office/drawing/2014/main" id="{8EF40F60-B457-3240-865A-7AC75DD2ABE0}"/>
              </a:ext>
            </a:extLst>
          </p:cNvPr>
          <p:cNvPicPr>
            <a:picLocks noChangeAspect="1"/>
          </p:cNvPicPr>
          <p:nvPr/>
        </p:nvPicPr>
        <p:blipFill>
          <a:blip r:embed="rId3"/>
          <a:stretch>
            <a:fillRect/>
          </a:stretch>
        </p:blipFill>
        <p:spPr>
          <a:xfrm>
            <a:off x="8582187" y="3910656"/>
            <a:ext cx="2590800" cy="1841500"/>
          </a:xfrm>
          <a:prstGeom prst="rect">
            <a:avLst/>
          </a:prstGeom>
          <a:ln>
            <a:solidFill>
              <a:schemeClr val="tx1"/>
            </a:solidFill>
          </a:ln>
        </p:spPr>
      </p:pic>
      <p:sp>
        <p:nvSpPr>
          <p:cNvPr id="6" name="Slide Number Placeholder 1">
            <a:extLst>
              <a:ext uri="{FF2B5EF4-FFF2-40B4-BE49-F238E27FC236}">
                <a16:creationId xmlns:a16="http://schemas.microsoft.com/office/drawing/2014/main" id="{DE49FB51-BD7E-3D4D-83F9-702CCC014B5A}"/>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57</a:t>
            </a:fld>
            <a:endParaRPr lang="zh-CN" altLang="en-US" dirty="0"/>
          </a:p>
        </p:txBody>
      </p:sp>
    </p:spTree>
    <p:extLst>
      <p:ext uri="{BB962C8B-B14F-4D97-AF65-F5344CB8AC3E}">
        <p14:creationId xmlns:p14="http://schemas.microsoft.com/office/powerpoint/2010/main" val="1565601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149364" y="193371"/>
            <a:ext cx="7404591"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Universal Dependencies</a:t>
            </a:r>
          </a:p>
        </p:txBody>
      </p:sp>
      <p:sp>
        <p:nvSpPr>
          <p:cNvPr id="3" name="TextBox 2">
            <a:extLst>
              <a:ext uri="{FF2B5EF4-FFF2-40B4-BE49-F238E27FC236}">
                <a16:creationId xmlns:a16="http://schemas.microsoft.com/office/drawing/2014/main" id="{028BDDC5-B88E-1F4E-91BF-5ADE93FDE78F}"/>
              </a:ext>
            </a:extLst>
          </p:cNvPr>
          <p:cNvSpPr txBox="1"/>
          <p:nvPr/>
        </p:nvSpPr>
        <p:spPr>
          <a:xfrm>
            <a:off x="288664" y="2118312"/>
            <a:ext cx="11614671" cy="277383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Annotates morphology, syntax, and dependencies in a unified framework.</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Label Set:</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Defines grammatical relations: </a:t>
            </a:r>
            <a:r>
              <a:rPr lang="en-US" altLang="zh-CN" sz="2200" dirty="0" err="1">
                <a:latin typeface="Palatino" pitchFamily="2" charset="77"/>
                <a:ea typeface="Palatino" pitchFamily="2" charset="77"/>
                <a:cs typeface="Calibri Light" panose="020F0302020204030204" pitchFamily="34" charset="0"/>
              </a:rPr>
              <a:t>nsubj</a:t>
            </a:r>
            <a:r>
              <a:rPr lang="en-US" altLang="zh-CN" sz="2200" dirty="0">
                <a:latin typeface="Palatino" pitchFamily="2" charset="77"/>
                <a:ea typeface="Palatino" pitchFamily="2" charset="77"/>
                <a:cs typeface="Calibri Light" panose="020F0302020204030204" pitchFamily="34" charset="0"/>
              </a:rPr>
              <a:t> (nominal subject), obj (object), </a:t>
            </a:r>
            <a:r>
              <a:rPr lang="en-US" altLang="zh-CN" sz="2200" dirty="0" err="1">
                <a:latin typeface="Palatino" pitchFamily="2" charset="77"/>
                <a:ea typeface="Palatino" pitchFamily="2" charset="77"/>
                <a:cs typeface="Calibri Light" panose="020F0302020204030204" pitchFamily="34" charset="0"/>
              </a:rPr>
              <a:t>advmod</a:t>
            </a:r>
            <a:r>
              <a:rPr lang="en-US" altLang="zh-CN" sz="2200" dirty="0">
                <a:latin typeface="Palatino" pitchFamily="2" charset="77"/>
                <a:ea typeface="Palatino" pitchFamily="2" charset="77"/>
                <a:cs typeface="Calibri Light" panose="020F0302020204030204" pitchFamily="34" charset="0"/>
              </a:rPr>
              <a:t> (adverb modifier).</a:t>
            </a:r>
          </a:p>
        </p:txBody>
      </p:sp>
      <p:sp>
        <p:nvSpPr>
          <p:cNvPr id="5" name="Slide Number Placeholder 1">
            <a:extLst>
              <a:ext uri="{FF2B5EF4-FFF2-40B4-BE49-F238E27FC236}">
                <a16:creationId xmlns:a16="http://schemas.microsoft.com/office/drawing/2014/main" id="{73426C93-3A2D-F047-950A-ED4004098A9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58</a:t>
            </a:fld>
            <a:endParaRPr lang="zh-CN" altLang="en-US" dirty="0"/>
          </a:p>
        </p:txBody>
      </p:sp>
    </p:spTree>
    <p:extLst>
      <p:ext uri="{BB962C8B-B14F-4D97-AF65-F5344CB8AC3E}">
        <p14:creationId xmlns:p14="http://schemas.microsoft.com/office/powerpoint/2010/main" val="919970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149364" y="193371"/>
            <a:ext cx="7404591"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Universal Dependencies</a:t>
            </a:r>
          </a:p>
        </p:txBody>
      </p:sp>
      <p:sp>
        <p:nvSpPr>
          <p:cNvPr id="3" name="TextBox 2">
            <a:extLst>
              <a:ext uri="{FF2B5EF4-FFF2-40B4-BE49-F238E27FC236}">
                <a16:creationId xmlns:a16="http://schemas.microsoft.com/office/drawing/2014/main" id="{028BDDC5-B88E-1F4E-91BF-5ADE93FDE78F}"/>
              </a:ext>
            </a:extLst>
          </p:cNvPr>
          <p:cNvSpPr txBox="1"/>
          <p:nvPr/>
        </p:nvSpPr>
        <p:spPr>
          <a:xfrm>
            <a:off x="435515" y="839702"/>
            <a:ext cx="11614671" cy="1531188"/>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Universal Dependencies  Annotation Guidelines for Nominals</a:t>
            </a:r>
          </a:p>
          <a:p>
            <a:pPr marL="1200150" lvl="2"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A nominal minimally consists of a noun, proper noun or pronoun.</a:t>
            </a:r>
          </a:p>
          <a:p>
            <a:pPr marL="1200150" lvl="2" indent="-285750">
              <a:lnSpc>
                <a:spcPct val="150000"/>
              </a:lnSpc>
              <a:buSzPct val="100000"/>
              <a:buFont typeface="Arial" panose="020B0604020202020204" pitchFamily="34" charset="0"/>
              <a:buChar char="•"/>
            </a:pPr>
            <a:r>
              <a:rPr lang="en-US" altLang="zh-CN" sz="2000" dirty="0">
                <a:solidFill>
                  <a:schemeClr val="accent5">
                    <a:lumMod val="75000"/>
                  </a:schemeClr>
                </a:solidFill>
                <a:latin typeface="Palatino" pitchFamily="2" charset="77"/>
                <a:ea typeface="Palatino" pitchFamily="2" charset="77"/>
                <a:cs typeface="Calibri Light" panose="020F0302020204030204" pitchFamily="34" charset="0"/>
              </a:rPr>
              <a:t>https://</a:t>
            </a:r>
            <a:r>
              <a:rPr lang="en-US" altLang="zh-CN" sz="2000" dirty="0" err="1">
                <a:solidFill>
                  <a:schemeClr val="accent5">
                    <a:lumMod val="75000"/>
                  </a:schemeClr>
                </a:solidFill>
                <a:latin typeface="Palatino" pitchFamily="2" charset="77"/>
                <a:ea typeface="Palatino" pitchFamily="2" charset="77"/>
                <a:cs typeface="Calibri Light" panose="020F0302020204030204" pitchFamily="34" charset="0"/>
              </a:rPr>
              <a:t>universaldependencies.org</a:t>
            </a:r>
            <a:r>
              <a:rPr lang="en-US" altLang="zh-CN" sz="2000" dirty="0">
                <a:solidFill>
                  <a:schemeClr val="accent5">
                    <a:lumMod val="75000"/>
                  </a:schemeClr>
                </a:solidFill>
                <a:latin typeface="Palatino" pitchFamily="2" charset="77"/>
                <a:ea typeface="Palatino" pitchFamily="2" charset="77"/>
                <a:cs typeface="Calibri Light" panose="020F0302020204030204" pitchFamily="34" charset="0"/>
              </a:rPr>
              <a:t>/#language-u</a:t>
            </a:r>
          </a:p>
        </p:txBody>
      </p:sp>
      <p:pic>
        <p:nvPicPr>
          <p:cNvPr id="5" name="Picture 4">
            <a:extLst>
              <a:ext uri="{FF2B5EF4-FFF2-40B4-BE49-F238E27FC236}">
                <a16:creationId xmlns:a16="http://schemas.microsoft.com/office/drawing/2014/main" id="{B3A3740C-5D63-1845-B4B0-01F2AE781670}"/>
              </a:ext>
            </a:extLst>
          </p:cNvPr>
          <p:cNvPicPr>
            <a:picLocks noChangeAspect="1"/>
          </p:cNvPicPr>
          <p:nvPr/>
        </p:nvPicPr>
        <p:blipFill>
          <a:blip r:embed="rId2"/>
          <a:stretch>
            <a:fillRect/>
          </a:stretch>
        </p:blipFill>
        <p:spPr>
          <a:xfrm>
            <a:off x="906651" y="2402238"/>
            <a:ext cx="9839859" cy="3126309"/>
          </a:xfrm>
          <a:prstGeom prst="rect">
            <a:avLst/>
          </a:prstGeom>
        </p:spPr>
      </p:pic>
      <p:sp>
        <p:nvSpPr>
          <p:cNvPr id="6" name="Slide Number Placeholder 1">
            <a:extLst>
              <a:ext uri="{FF2B5EF4-FFF2-40B4-BE49-F238E27FC236}">
                <a16:creationId xmlns:a16="http://schemas.microsoft.com/office/drawing/2014/main" id="{3079BD4B-8601-2E4B-B20B-AADAB1049EC8}"/>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59</a:t>
            </a:fld>
            <a:endParaRPr lang="zh-CN" altLang="en-US" dirty="0"/>
          </a:p>
        </p:txBody>
      </p:sp>
    </p:spTree>
    <p:extLst>
      <p:ext uri="{BB962C8B-B14F-4D97-AF65-F5344CB8AC3E}">
        <p14:creationId xmlns:p14="http://schemas.microsoft.com/office/powerpoint/2010/main" val="265991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2.1</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The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2.1.1</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Categorizing</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NLP</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2.1.2</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modeling</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2.1.3</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2.1.4</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2.2.1</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2.2.2</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Data</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2.2.3</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2.2.4</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Quality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2.3</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2.3.1</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Probability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2.3.2</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Multiple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random</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458327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149364" y="193371"/>
            <a:ext cx="7404591"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Universal Dependencies</a:t>
            </a:r>
          </a:p>
        </p:txBody>
      </p:sp>
      <p:sp>
        <p:nvSpPr>
          <p:cNvPr id="3" name="TextBox 2">
            <a:extLst>
              <a:ext uri="{FF2B5EF4-FFF2-40B4-BE49-F238E27FC236}">
                <a16:creationId xmlns:a16="http://schemas.microsoft.com/office/drawing/2014/main" id="{028BDDC5-B88E-1F4E-91BF-5ADE93FDE78F}"/>
              </a:ext>
            </a:extLst>
          </p:cNvPr>
          <p:cNvSpPr txBox="1"/>
          <p:nvPr/>
        </p:nvSpPr>
        <p:spPr>
          <a:xfrm>
            <a:off x="435515" y="839702"/>
            <a:ext cx="11614671" cy="1992853"/>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Universal Dependencies  Annotation Guidelines for Nominals</a:t>
            </a:r>
          </a:p>
          <a:p>
            <a:pPr marL="1200150" lvl="2"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A nominal minimally consists of a noun, proper noun or pronoun.</a:t>
            </a:r>
          </a:p>
          <a:p>
            <a:pPr marL="1200150" lvl="2" indent="-285750">
              <a:lnSpc>
                <a:spcPct val="150000"/>
              </a:lnSpc>
              <a:buSzPct val="100000"/>
              <a:buFont typeface="Arial" panose="020B0604020202020204" pitchFamily="34" charset="0"/>
              <a:buChar char="•"/>
            </a:pPr>
            <a:r>
              <a:rPr lang="en-US" altLang="zh-CN" sz="2000" dirty="0">
                <a:solidFill>
                  <a:schemeClr val="accent5">
                    <a:lumMod val="75000"/>
                  </a:schemeClr>
                </a:solidFill>
                <a:latin typeface="Palatino" pitchFamily="2" charset="77"/>
                <a:ea typeface="Palatino" pitchFamily="2" charset="77"/>
                <a:cs typeface="Calibri Light" panose="020F0302020204030204" pitchFamily="34" charset="0"/>
              </a:rPr>
              <a:t>https://</a:t>
            </a:r>
            <a:r>
              <a:rPr lang="en-US" altLang="zh-CN" sz="2000" dirty="0" err="1">
                <a:solidFill>
                  <a:schemeClr val="accent5">
                    <a:lumMod val="75000"/>
                  </a:schemeClr>
                </a:solidFill>
                <a:latin typeface="Palatino" pitchFamily="2" charset="77"/>
                <a:ea typeface="Palatino" pitchFamily="2" charset="77"/>
                <a:cs typeface="Calibri Light" panose="020F0302020204030204" pitchFamily="34" charset="0"/>
              </a:rPr>
              <a:t>universaldependencies.org</a:t>
            </a:r>
            <a:r>
              <a:rPr lang="en-US" altLang="zh-CN" sz="2000" dirty="0">
                <a:solidFill>
                  <a:schemeClr val="accent5">
                    <a:lumMod val="75000"/>
                  </a:schemeClr>
                </a:solidFill>
                <a:latin typeface="Palatino" pitchFamily="2" charset="77"/>
                <a:ea typeface="Palatino" pitchFamily="2" charset="77"/>
                <a:cs typeface="Calibri Light" panose="020F0302020204030204" pitchFamily="34" charset="0"/>
              </a:rPr>
              <a:t>/#language-u</a:t>
            </a:r>
          </a:p>
          <a:p>
            <a:pPr marL="1200150" lvl="2" indent="-285750">
              <a:lnSpc>
                <a:spcPct val="150000"/>
              </a:lnSpc>
              <a:buSzPct val="100000"/>
              <a:buFont typeface="Arial" panose="020B0604020202020204" pitchFamily="34" charset="0"/>
              <a:buChar char="•"/>
            </a:pPr>
            <a:endParaRPr lang="en-US" altLang="zh-CN" sz="2000" dirty="0">
              <a:latin typeface="Palatino" pitchFamily="2" charset="77"/>
              <a:ea typeface="Palatino" pitchFamily="2" charset="77"/>
              <a:cs typeface="Calibri Light" panose="020F0302020204030204" pitchFamily="34" charset="0"/>
            </a:endParaRPr>
          </a:p>
        </p:txBody>
      </p:sp>
      <p:pic>
        <p:nvPicPr>
          <p:cNvPr id="2" name="Picture 1">
            <a:extLst>
              <a:ext uri="{FF2B5EF4-FFF2-40B4-BE49-F238E27FC236}">
                <a16:creationId xmlns:a16="http://schemas.microsoft.com/office/drawing/2014/main" id="{DA6F6721-F180-124A-AF85-DA6E4B3691BB}"/>
              </a:ext>
            </a:extLst>
          </p:cNvPr>
          <p:cNvPicPr>
            <a:picLocks noChangeAspect="1"/>
          </p:cNvPicPr>
          <p:nvPr/>
        </p:nvPicPr>
        <p:blipFill>
          <a:blip r:embed="rId2"/>
          <a:stretch>
            <a:fillRect/>
          </a:stretch>
        </p:blipFill>
        <p:spPr>
          <a:xfrm>
            <a:off x="2164953" y="2396008"/>
            <a:ext cx="6258375" cy="4407747"/>
          </a:xfrm>
          <a:prstGeom prst="rect">
            <a:avLst/>
          </a:prstGeom>
        </p:spPr>
      </p:pic>
      <p:sp>
        <p:nvSpPr>
          <p:cNvPr id="5" name="Slide Number Placeholder 1">
            <a:extLst>
              <a:ext uri="{FF2B5EF4-FFF2-40B4-BE49-F238E27FC236}">
                <a16:creationId xmlns:a16="http://schemas.microsoft.com/office/drawing/2014/main" id="{2FD67A56-324D-F341-B0FD-69309716EE72}"/>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60</a:t>
            </a:fld>
            <a:endParaRPr lang="zh-CN" altLang="en-US" dirty="0"/>
          </a:p>
        </p:txBody>
      </p:sp>
    </p:spTree>
    <p:extLst>
      <p:ext uri="{BB962C8B-B14F-4D97-AF65-F5344CB8AC3E}">
        <p14:creationId xmlns:p14="http://schemas.microsoft.com/office/powerpoint/2010/main" val="949031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149364" y="193371"/>
            <a:ext cx="7404591"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Universal Dependencies</a:t>
            </a:r>
          </a:p>
        </p:txBody>
      </p:sp>
      <p:sp>
        <p:nvSpPr>
          <p:cNvPr id="3" name="TextBox 2">
            <a:extLst>
              <a:ext uri="{FF2B5EF4-FFF2-40B4-BE49-F238E27FC236}">
                <a16:creationId xmlns:a16="http://schemas.microsoft.com/office/drawing/2014/main" id="{028BDDC5-B88E-1F4E-91BF-5ADE93FDE78F}"/>
              </a:ext>
            </a:extLst>
          </p:cNvPr>
          <p:cNvSpPr txBox="1"/>
          <p:nvPr/>
        </p:nvSpPr>
        <p:spPr>
          <a:xfrm>
            <a:off x="435515" y="839702"/>
            <a:ext cx="11614671" cy="1531188"/>
          </a:xfrm>
          <a:prstGeom prst="rect">
            <a:avLst/>
          </a:prstGeom>
          <a:noFill/>
        </p:spPr>
        <p:txBody>
          <a:bodyPr wrap="square">
            <a:spAutoFit/>
          </a:bodyPr>
          <a:lstStyle/>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Universal Dependencies  Annotation Guidelines for Nominals</a:t>
            </a:r>
          </a:p>
          <a:p>
            <a:pPr marL="1200150" lvl="2"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A nominal minimally consists of a noun, proper noun or pronoun.</a:t>
            </a:r>
          </a:p>
          <a:p>
            <a:pPr marL="1200150" lvl="2" indent="-285750">
              <a:lnSpc>
                <a:spcPct val="150000"/>
              </a:lnSpc>
              <a:buSzPct val="100000"/>
              <a:buFont typeface="Arial" panose="020B0604020202020204" pitchFamily="34" charset="0"/>
              <a:buChar char="•"/>
            </a:pPr>
            <a:r>
              <a:rPr lang="en-US" altLang="zh-CN" sz="2000" dirty="0">
                <a:solidFill>
                  <a:schemeClr val="accent5">
                    <a:lumMod val="75000"/>
                  </a:schemeClr>
                </a:solidFill>
                <a:latin typeface="Palatino" pitchFamily="2" charset="77"/>
                <a:ea typeface="Palatino" pitchFamily="2" charset="77"/>
                <a:cs typeface="Calibri Light" panose="020F0302020204030204" pitchFamily="34" charset="0"/>
              </a:rPr>
              <a:t>https://</a:t>
            </a:r>
            <a:r>
              <a:rPr lang="en-US" altLang="zh-CN" sz="2000" dirty="0" err="1">
                <a:solidFill>
                  <a:schemeClr val="accent5">
                    <a:lumMod val="75000"/>
                  </a:schemeClr>
                </a:solidFill>
                <a:latin typeface="Palatino" pitchFamily="2" charset="77"/>
                <a:ea typeface="Palatino" pitchFamily="2" charset="77"/>
                <a:cs typeface="Calibri Light" panose="020F0302020204030204" pitchFamily="34" charset="0"/>
              </a:rPr>
              <a:t>universaldependencies.org</a:t>
            </a:r>
            <a:r>
              <a:rPr lang="en-US" altLang="zh-CN" sz="2000" dirty="0">
                <a:solidFill>
                  <a:schemeClr val="accent5">
                    <a:lumMod val="75000"/>
                  </a:schemeClr>
                </a:solidFill>
                <a:latin typeface="Palatino" pitchFamily="2" charset="77"/>
                <a:ea typeface="Palatino" pitchFamily="2" charset="77"/>
                <a:cs typeface="Calibri Light" panose="020F0302020204030204" pitchFamily="34" charset="0"/>
              </a:rPr>
              <a:t>/#language-u</a:t>
            </a:r>
          </a:p>
        </p:txBody>
      </p:sp>
      <p:pic>
        <p:nvPicPr>
          <p:cNvPr id="5" name="Picture 4">
            <a:extLst>
              <a:ext uri="{FF2B5EF4-FFF2-40B4-BE49-F238E27FC236}">
                <a16:creationId xmlns:a16="http://schemas.microsoft.com/office/drawing/2014/main" id="{AA9E0A13-89B2-F242-B3AF-50E8A402621A}"/>
              </a:ext>
            </a:extLst>
          </p:cNvPr>
          <p:cNvPicPr>
            <a:picLocks noChangeAspect="1"/>
          </p:cNvPicPr>
          <p:nvPr/>
        </p:nvPicPr>
        <p:blipFill>
          <a:blip r:embed="rId2"/>
          <a:stretch>
            <a:fillRect/>
          </a:stretch>
        </p:blipFill>
        <p:spPr>
          <a:xfrm>
            <a:off x="1146874" y="2555557"/>
            <a:ext cx="9086276" cy="3837852"/>
          </a:xfrm>
          <a:prstGeom prst="rect">
            <a:avLst/>
          </a:prstGeom>
        </p:spPr>
      </p:pic>
      <p:sp>
        <p:nvSpPr>
          <p:cNvPr id="6" name="Slide Number Placeholder 1">
            <a:extLst>
              <a:ext uri="{FF2B5EF4-FFF2-40B4-BE49-F238E27FC236}">
                <a16:creationId xmlns:a16="http://schemas.microsoft.com/office/drawing/2014/main" id="{CD4088D4-03F9-2948-BFEC-E74C7E58FDDD}"/>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61</a:t>
            </a:fld>
            <a:endParaRPr lang="zh-CN" altLang="en-US" dirty="0"/>
          </a:p>
        </p:txBody>
      </p:sp>
    </p:spTree>
    <p:extLst>
      <p:ext uri="{BB962C8B-B14F-4D97-AF65-F5344CB8AC3E}">
        <p14:creationId xmlns:p14="http://schemas.microsoft.com/office/powerpoint/2010/main" val="653234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149364" y="193371"/>
            <a:ext cx="7404591"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Universal Dependencies</a:t>
            </a:r>
          </a:p>
        </p:txBody>
      </p:sp>
      <p:sp>
        <p:nvSpPr>
          <p:cNvPr id="3" name="TextBox 2">
            <a:extLst>
              <a:ext uri="{FF2B5EF4-FFF2-40B4-BE49-F238E27FC236}">
                <a16:creationId xmlns:a16="http://schemas.microsoft.com/office/drawing/2014/main" id="{028BDDC5-B88E-1F4E-91BF-5ADE93FDE78F}"/>
              </a:ext>
            </a:extLst>
          </p:cNvPr>
          <p:cNvSpPr txBox="1"/>
          <p:nvPr/>
        </p:nvSpPr>
        <p:spPr>
          <a:xfrm>
            <a:off x="513007" y="1723106"/>
            <a:ext cx="11614671" cy="3000821"/>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Sentence: ”She eats an apple.”</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Annotation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(right image)</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sz="2400" dirty="0">
                <a:latin typeface="Palatino" pitchFamily="2" charset="77"/>
                <a:ea typeface="Palatino" pitchFamily="2" charset="77"/>
              </a:rPr>
              <a:t>LAS (Labeled Attachment Score), UAS (Unlabeled Attachment Score)</a:t>
            </a:r>
            <a:endParaRPr lang="en-US" altLang="zh-CN" sz="2400" dirty="0">
              <a:latin typeface="Palatino" pitchFamily="2" charset="77"/>
              <a:ea typeface="Palatino" pitchFamily="2" charset="77"/>
              <a:cs typeface="Calibri Light" panose="020F0302020204030204" pitchFamily="34" charset="0"/>
            </a:endParaRPr>
          </a:p>
        </p:txBody>
      </p:sp>
      <p:pic>
        <p:nvPicPr>
          <p:cNvPr id="2" name="Picture 1">
            <a:extLst>
              <a:ext uri="{FF2B5EF4-FFF2-40B4-BE49-F238E27FC236}">
                <a16:creationId xmlns:a16="http://schemas.microsoft.com/office/drawing/2014/main" id="{1A83FFDE-91EF-9F4B-AF5B-8414C7CAD951}"/>
              </a:ext>
            </a:extLst>
          </p:cNvPr>
          <p:cNvPicPr>
            <a:picLocks noChangeAspect="1"/>
          </p:cNvPicPr>
          <p:nvPr/>
        </p:nvPicPr>
        <p:blipFill>
          <a:blip r:embed="rId2"/>
          <a:stretch>
            <a:fillRect/>
          </a:stretch>
        </p:blipFill>
        <p:spPr>
          <a:xfrm>
            <a:off x="5994892" y="2448191"/>
            <a:ext cx="2402900" cy="1232656"/>
          </a:xfrm>
          <a:prstGeom prst="rect">
            <a:avLst/>
          </a:prstGeom>
          <a:ln>
            <a:solidFill>
              <a:schemeClr val="tx1"/>
            </a:solidFill>
          </a:ln>
        </p:spPr>
      </p:pic>
      <p:sp>
        <p:nvSpPr>
          <p:cNvPr id="5" name="Slide Number Placeholder 1">
            <a:extLst>
              <a:ext uri="{FF2B5EF4-FFF2-40B4-BE49-F238E27FC236}">
                <a16:creationId xmlns:a16="http://schemas.microsoft.com/office/drawing/2014/main" id="{136BEE3F-4E71-0546-8282-488B8DE9A99A}"/>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62</a:t>
            </a:fld>
            <a:endParaRPr lang="zh-CN" altLang="en-US" dirty="0"/>
          </a:p>
        </p:txBody>
      </p:sp>
    </p:spTree>
    <p:extLst>
      <p:ext uri="{BB962C8B-B14F-4D97-AF65-F5344CB8AC3E}">
        <p14:creationId xmlns:p14="http://schemas.microsoft.com/office/powerpoint/2010/main" val="2129377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7436651"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ACE Relation Extraction</a:t>
            </a:r>
          </a:p>
        </p:txBody>
      </p:sp>
      <p:sp>
        <p:nvSpPr>
          <p:cNvPr id="3" name="TextBox 2">
            <a:extLst>
              <a:ext uri="{FF2B5EF4-FFF2-40B4-BE49-F238E27FC236}">
                <a16:creationId xmlns:a16="http://schemas.microsoft.com/office/drawing/2014/main" id="{028BDDC5-B88E-1F4E-91BF-5ADE93FDE78F}"/>
              </a:ext>
            </a:extLst>
          </p:cNvPr>
          <p:cNvSpPr txBox="1"/>
          <p:nvPr/>
        </p:nvSpPr>
        <p:spPr>
          <a:xfrm>
            <a:off x="420018" y="914808"/>
            <a:ext cx="11614671" cy="5863144"/>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Annotation Guidelines:</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Extracts relations between named entities (e.g., Person-Organization, Parent-Child).</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Relations are </a:t>
            </a:r>
            <a:r>
              <a:rPr lang="en-US" altLang="zh-CN" sz="2200" b="1" dirty="0">
                <a:latin typeface="Palatino" pitchFamily="2" charset="77"/>
                <a:ea typeface="Palatino" pitchFamily="2" charset="77"/>
                <a:cs typeface="Calibri Light" panose="020F0302020204030204" pitchFamily="34" charset="0"/>
              </a:rPr>
              <a:t>directional</a:t>
            </a:r>
            <a:r>
              <a:rPr lang="en-US" altLang="zh-CN" sz="2200" dirty="0">
                <a:latin typeface="Palatino" pitchFamily="2" charset="77"/>
                <a:ea typeface="Palatino" pitchFamily="2" charset="77"/>
                <a:cs typeface="Calibri Light" panose="020F0302020204030204" pitchFamily="34" charset="0"/>
              </a:rPr>
              <a:t> (e.g., </a:t>
            </a:r>
            <a:r>
              <a:rPr lang="en-US" altLang="zh-CN" sz="2200" dirty="0" err="1">
                <a:latin typeface="Palatino" pitchFamily="2" charset="77"/>
                <a:ea typeface="Palatino" pitchFamily="2" charset="77"/>
                <a:cs typeface="Calibri Light" panose="020F0302020204030204" pitchFamily="34" charset="0"/>
              </a:rPr>
              <a:t>works_for</a:t>
            </a:r>
            <a:r>
              <a:rPr lang="en-US" altLang="zh-CN" sz="2200" dirty="0">
                <a:latin typeface="Palatino" pitchFamily="2" charset="77"/>
                <a:ea typeface="Palatino" pitchFamily="2" charset="77"/>
                <a:cs typeface="Calibri Light" panose="020F0302020204030204" pitchFamily="34" charset="0"/>
              </a:rPr>
              <a:t> vs. employs).</a:t>
            </a:r>
          </a:p>
          <a:p>
            <a:pPr marL="1200150" lvl="2"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Link: </a:t>
            </a:r>
            <a:r>
              <a:rPr lang="en-US" altLang="zh-CN" sz="2000" dirty="0">
                <a:latin typeface="Palatino" pitchFamily="2" charset="77"/>
                <a:ea typeface="Palatino" pitchFamily="2" charset="77"/>
                <a:cs typeface="Calibri Light" panose="020F0302020204030204" pitchFamily="34" charset="0"/>
                <a:hlinkClick r:id="rId2"/>
              </a:rPr>
              <a:t>ACE (Automatic Content Extraction) English Annotation Guidelines for Relations</a:t>
            </a:r>
            <a:endParaRPr lang="en-US" altLang="zh-CN" sz="20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Sentence: </a:t>
            </a:r>
            <a:r>
              <a:rPr lang="en-US" sz="2000" i="1" dirty="0">
                <a:latin typeface="Palatino" pitchFamily="2" charset="77"/>
                <a:ea typeface="Palatino" pitchFamily="2" charset="77"/>
              </a:rPr>
              <a:t>"Steve Jobs founded Apple."</a:t>
            </a:r>
            <a:endParaRPr lang="en-US" sz="2000" dirty="0">
              <a:latin typeface="Palatino" pitchFamily="2" charset="77"/>
              <a:ea typeface="Palatino" pitchFamily="2" charset="77"/>
            </a:endParaRPr>
          </a:p>
          <a:p>
            <a:pPr marL="1200150" lvl="2"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Relation: </a:t>
            </a:r>
            <a:r>
              <a:rPr lang="en-US" sz="2000" b="1" dirty="0">
                <a:latin typeface="Palatino" pitchFamily="2" charset="77"/>
                <a:ea typeface="Palatino" pitchFamily="2" charset="77"/>
              </a:rPr>
              <a:t>Founder(Steve Jobs, Apple)</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Sentence: </a:t>
            </a:r>
            <a:r>
              <a:rPr lang="en-US" sz="2000" i="1" dirty="0">
                <a:latin typeface="Palatino" pitchFamily="2" charset="77"/>
                <a:ea typeface="Palatino" pitchFamily="2" charset="77"/>
              </a:rPr>
              <a:t>"Obama was born in Hawaii."</a:t>
            </a:r>
            <a:endParaRPr lang="en-US" sz="2000" dirty="0">
              <a:latin typeface="Palatino" pitchFamily="2" charset="77"/>
              <a:ea typeface="Palatino" pitchFamily="2" charset="77"/>
            </a:endParaRPr>
          </a:p>
          <a:p>
            <a:pPr marL="1200150" lvl="2"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Relation: </a:t>
            </a:r>
            <a:r>
              <a:rPr lang="en-US" sz="2000" b="1" dirty="0">
                <a:latin typeface="Palatino" pitchFamily="2" charset="77"/>
                <a:ea typeface="Palatino" pitchFamily="2" charset="77"/>
              </a:rPr>
              <a:t>Born-In(Obama, Hawaii)</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Precision, Recall, F1-score</a:t>
            </a:r>
          </a:p>
        </p:txBody>
      </p:sp>
      <p:sp>
        <p:nvSpPr>
          <p:cNvPr id="5" name="Slide Number Placeholder 1">
            <a:extLst>
              <a:ext uri="{FF2B5EF4-FFF2-40B4-BE49-F238E27FC236}">
                <a16:creationId xmlns:a16="http://schemas.microsoft.com/office/drawing/2014/main" id="{6BD46868-69BA-FD49-9D7B-F749E3584768}"/>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63</a:t>
            </a:fld>
            <a:endParaRPr lang="zh-CN" altLang="en-US" dirty="0"/>
          </a:p>
        </p:txBody>
      </p:sp>
    </p:spTree>
    <p:extLst>
      <p:ext uri="{BB962C8B-B14F-4D97-AF65-F5344CB8AC3E}">
        <p14:creationId xmlns:p14="http://schemas.microsoft.com/office/powerpoint/2010/main" val="2222143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829746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ACE / MUC Event Extraction</a:t>
            </a:r>
          </a:p>
        </p:txBody>
      </p:sp>
      <p:sp>
        <p:nvSpPr>
          <p:cNvPr id="3" name="TextBox 2">
            <a:extLst>
              <a:ext uri="{FF2B5EF4-FFF2-40B4-BE49-F238E27FC236}">
                <a16:creationId xmlns:a16="http://schemas.microsoft.com/office/drawing/2014/main" id="{028BDDC5-B88E-1F4E-91BF-5ADE93FDE78F}"/>
              </a:ext>
            </a:extLst>
          </p:cNvPr>
          <p:cNvSpPr txBox="1"/>
          <p:nvPr/>
        </p:nvSpPr>
        <p:spPr>
          <a:xfrm>
            <a:off x="396769" y="848663"/>
            <a:ext cx="11614671" cy="6009337"/>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Identifies </a:t>
            </a:r>
            <a:r>
              <a:rPr lang="en-US" altLang="zh-CN" sz="2000" b="1" dirty="0">
                <a:latin typeface="Palatino" pitchFamily="2" charset="77"/>
                <a:ea typeface="Palatino" pitchFamily="2" charset="77"/>
                <a:cs typeface="Calibri Light" panose="020F0302020204030204" pitchFamily="34" charset="0"/>
              </a:rPr>
              <a:t>event triggers</a:t>
            </a:r>
            <a:r>
              <a:rPr lang="en-US" altLang="zh-CN" sz="2000" dirty="0">
                <a:latin typeface="Palatino" pitchFamily="2" charset="77"/>
                <a:ea typeface="Palatino" pitchFamily="2" charset="77"/>
                <a:cs typeface="Calibri Light" panose="020F0302020204030204" pitchFamily="34" charset="0"/>
              </a:rPr>
              <a:t> and their </a:t>
            </a:r>
            <a:r>
              <a:rPr lang="en-US" altLang="zh-CN" sz="2000" b="1" dirty="0">
                <a:latin typeface="Palatino" pitchFamily="2" charset="77"/>
                <a:ea typeface="Palatino" pitchFamily="2" charset="77"/>
                <a:cs typeface="Calibri Light" panose="020F0302020204030204" pitchFamily="34" charset="0"/>
              </a:rPr>
              <a:t>arguments</a:t>
            </a:r>
            <a:r>
              <a:rPr lang="en-US" altLang="zh-CN" sz="2000" dirty="0">
                <a:latin typeface="Palatino" pitchFamily="2" charset="77"/>
                <a:ea typeface="Palatino" pitchFamily="2" charset="77"/>
                <a:cs typeface="Calibri Light" panose="020F0302020204030204" pitchFamily="34" charset="0"/>
              </a:rPr>
              <a:t>.</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Label Set:</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Event types: Attack, Arrest, Meeting, Transfer-Money, etc</a:t>
            </a:r>
            <a:r>
              <a:rPr lang="en-US" altLang="zh-CN" sz="2200" dirty="0">
                <a:latin typeface="Palatino" pitchFamily="2" charset="77"/>
                <a:ea typeface="Palatino" pitchFamily="2" charset="77"/>
                <a:cs typeface="Calibri Light" panose="020F0302020204030204" pitchFamily="34" charset="0"/>
              </a:rPr>
              <a:t>.</a:t>
            </a:r>
          </a:p>
          <a:p>
            <a:pPr marL="285750"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Annotation Guideline:</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Link: </a:t>
            </a:r>
            <a:r>
              <a:rPr lang="en-US" altLang="zh-CN" sz="2000" dirty="0">
                <a:latin typeface="Palatino" pitchFamily="2" charset="77"/>
                <a:ea typeface="Palatino" pitchFamily="2" charset="77"/>
                <a:cs typeface="Calibri Light" panose="020F0302020204030204" pitchFamily="34" charset="0"/>
                <a:hlinkClick r:id="rId2"/>
              </a:rPr>
              <a:t>ACE (Automatic Content Extraction) English Annotation Guidelines for Events</a:t>
            </a:r>
            <a:endParaRPr lang="en-US" altLang="zh-CN" sz="20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dirty="0">
                <a:latin typeface="Palatino" pitchFamily="2" charset="77"/>
                <a:ea typeface="Palatino" pitchFamily="2" charset="77"/>
              </a:rPr>
              <a:t>Sentence: </a:t>
            </a:r>
            <a:r>
              <a:rPr lang="en-US" i="1" dirty="0">
                <a:latin typeface="Palatino" pitchFamily="2" charset="77"/>
                <a:ea typeface="Palatino" pitchFamily="2" charset="77"/>
              </a:rPr>
              <a:t>"A bomb exploded in Paris yesterday."</a:t>
            </a:r>
            <a:endParaRPr lang="en-US" dirty="0">
              <a:latin typeface="Palatino" pitchFamily="2" charset="77"/>
              <a:ea typeface="Palatino" pitchFamily="2" charset="77"/>
            </a:endParaRPr>
          </a:p>
          <a:p>
            <a:pPr marL="1200150" lvl="2" indent="-285750">
              <a:lnSpc>
                <a:spcPct val="150000"/>
              </a:lnSpc>
              <a:buSzPct val="100000"/>
              <a:buFont typeface="Arial" panose="020B0604020202020204" pitchFamily="34" charset="0"/>
              <a:buChar char="•"/>
            </a:pPr>
            <a:r>
              <a:rPr lang="en-US" dirty="0">
                <a:latin typeface="Palatino" pitchFamily="2" charset="77"/>
                <a:ea typeface="Palatino" pitchFamily="2" charset="77"/>
              </a:rPr>
              <a:t>Event: Attack</a:t>
            </a:r>
          </a:p>
          <a:p>
            <a:pPr marL="1200150" lvl="2" indent="-285750">
              <a:lnSpc>
                <a:spcPct val="150000"/>
              </a:lnSpc>
              <a:buSzPct val="100000"/>
              <a:buFont typeface="Arial" panose="020B0604020202020204" pitchFamily="34" charset="0"/>
              <a:buChar char="•"/>
            </a:pPr>
            <a:r>
              <a:rPr lang="en-US" dirty="0">
                <a:latin typeface="Palatino" pitchFamily="2" charset="77"/>
                <a:ea typeface="Palatino" pitchFamily="2" charset="77"/>
              </a:rPr>
              <a:t>Argument (right image)</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Precision, Recall, F1-score</a:t>
            </a:r>
          </a:p>
        </p:txBody>
      </p:sp>
      <p:pic>
        <p:nvPicPr>
          <p:cNvPr id="2" name="Picture 1">
            <a:extLst>
              <a:ext uri="{FF2B5EF4-FFF2-40B4-BE49-F238E27FC236}">
                <a16:creationId xmlns:a16="http://schemas.microsoft.com/office/drawing/2014/main" id="{69BA0602-F8DC-C24A-8AB6-F2D603678608}"/>
              </a:ext>
            </a:extLst>
          </p:cNvPr>
          <p:cNvPicPr>
            <a:picLocks noChangeAspect="1"/>
          </p:cNvPicPr>
          <p:nvPr/>
        </p:nvPicPr>
        <p:blipFill>
          <a:blip r:embed="rId3"/>
          <a:stretch>
            <a:fillRect/>
          </a:stretch>
        </p:blipFill>
        <p:spPr>
          <a:xfrm>
            <a:off x="6365515" y="4516092"/>
            <a:ext cx="3685931" cy="1194242"/>
          </a:xfrm>
          <a:prstGeom prst="rect">
            <a:avLst/>
          </a:prstGeom>
          <a:ln>
            <a:solidFill>
              <a:schemeClr val="tx1"/>
            </a:solidFill>
          </a:ln>
        </p:spPr>
      </p:pic>
      <p:sp>
        <p:nvSpPr>
          <p:cNvPr id="5" name="Slide Number Placeholder 1">
            <a:extLst>
              <a:ext uri="{FF2B5EF4-FFF2-40B4-BE49-F238E27FC236}">
                <a16:creationId xmlns:a16="http://schemas.microsoft.com/office/drawing/2014/main" id="{0467A5F7-09C6-B24C-A915-372422E0063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64</a:t>
            </a:fld>
            <a:endParaRPr lang="zh-CN" altLang="en-US" dirty="0"/>
          </a:p>
        </p:txBody>
      </p:sp>
    </p:spTree>
    <p:extLst>
      <p:ext uri="{BB962C8B-B14F-4D97-AF65-F5344CB8AC3E}">
        <p14:creationId xmlns:p14="http://schemas.microsoft.com/office/powerpoint/2010/main" val="2936610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BDDC5-B88E-1F4E-91BF-5ADE93FDE78F}"/>
              </a:ext>
            </a:extLst>
          </p:cNvPr>
          <p:cNvSpPr txBox="1"/>
          <p:nvPr/>
        </p:nvSpPr>
        <p:spPr>
          <a:xfrm>
            <a:off x="404519" y="668704"/>
            <a:ext cx="11614671" cy="3470181"/>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Advance MT Research: Promote innovation and collaboration in machine translation.</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Benchmarking: Provide standardized datasets and metrics for consistent system evaluation. </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Label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Set:</a:t>
            </a:r>
          </a:p>
          <a:p>
            <a:pPr marL="742950" lvl="1" indent="-285750">
              <a:lnSpc>
                <a:spcPct val="150000"/>
              </a:lnSpc>
              <a:buSzPct val="100000"/>
              <a:buFont typeface="Arial" panose="020B0604020202020204" pitchFamily="34" charset="0"/>
              <a:buChar char="•"/>
            </a:pPr>
            <a:r>
              <a:rPr lang="en-US" sz="2000" b="1" dirty="0">
                <a:latin typeface="Palatino" pitchFamily="2" charset="77"/>
                <a:ea typeface="Palatino" pitchFamily="2" charset="77"/>
              </a:rPr>
              <a:t>Multidimensional Quality Metrics (MQM):</a:t>
            </a:r>
            <a:r>
              <a:rPr lang="en-US" sz="2000" dirty="0">
                <a:latin typeface="Palatino" pitchFamily="2" charset="77"/>
                <a:ea typeface="Palatino" pitchFamily="2" charset="77"/>
              </a:rPr>
              <a:t> Classifies errors by type (accuracy, fluency, style) and severity (minor, major, critical).</a:t>
            </a:r>
            <a:r>
              <a:rPr lang="zh-CN" altLang="en-US" sz="2000" dirty="0">
                <a:latin typeface="Palatino" pitchFamily="2" charset="77"/>
                <a:ea typeface="Palatino" pitchFamily="2" charset="77"/>
                <a:cs typeface="Calibri Light" panose="020F0302020204030204" pitchFamily="34" charset="0"/>
              </a:rPr>
              <a:t> </a:t>
            </a:r>
            <a:r>
              <a:rPr lang="en-US" altLang="zh-CN" sz="2000" b="1" dirty="0">
                <a:latin typeface="Palatino" pitchFamily="2" charset="77"/>
                <a:ea typeface="Palatino" pitchFamily="2" charset="77"/>
                <a:cs typeface="Calibri Light" panose="020F0302020204030204" pitchFamily="34" charset="0"/>
              </a:rPr>
              <a:t>Error Span Annotation (ESA)</a:t>
            </a:r>
            <a:r>
              <a:rPr lang="en-US" altLang="zh-CN" sz="2000" dirty="0">
                <a:latin typeface="Palatino" pitchFamily="2" charset="77"/>
                <a:ea typeface="Palatino" pitchFamily="2" charset="77"/>
                <a:cs typeface="Calibri Light" panose="020F0302020204030204" pitchFamily="34" charset="0"/>
              </a:rPr>
              <a:t>: Combines Direct Assessment (DA) with targeted error marking for efficient human evaluation.</a:t>
            </a:r>
          </a:p>
        </p:txBody>
      </p:sp>
      <p:sp>
        <p:nvSpPr>
          <p:cNvPr id="7" name="TextBox 6">
            <a:extLst>
              <a:ext uri="{FF2B5EF4-FFF2-40B4-BE49-F238E27FC236}">
                <a16:creationId xmlns:a16="http://schemas.microsoft.com/office/drawing/2014/main" id="{1FD7B2CC-7C9B-2C46-8AF6-1B88164535F7}"/>
              </a:ext>
            </a:extLst>
          </p:cNvPr>
          <p:cNvSpPr txBox="1"/>
          <p:nvPr/>
        </p:nvSpPr>
        <p:spPr>
          <a:xfrm>
            <a:off x="404519" y="3907697"/>
            <a:ext cx="6098582" cy="2727670"/>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Examples:</a:t>
            </a:r>
          </a:p>
          <a:p>
            <a:pPr marL="285750" indent="-28575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endParaRPr lang="en-US" altLang="zh-CN" sz="22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BLEU, COMET</a:t>
            </a:r>
          </a:p>
        </p:txBody>
      </p:sp>
      <p:pic>
        <p:nvPicPr>
          <p:cNvPr id="8" name="Picture 7">
            <a:extLst>
              <a:ext uri="{FF2B5EF4-FFF2-40B4-BE49-F238E27FC236}">
                <a16:creationId xmlns:a16="http://schemas.microsoft.com/office/drawing/2014/main" id="{56BE3EBF-91DC-9C49-99C1-A05BA08118C7}"/>
              </a:ext>
            </a:extLst>
          </p:cNvPr>
          <p:cNvPicPr>
            <a:picLocks noChangeAspect="1"/>
          </p:cNvPicPr>
          <p:nvPr/>
        </p:nvPicPr>
        <p:blipFill>
          <a:blip r:embed="rId2"/>
          <a:stretch>
            <a:fillRect/>
          </a:stretch>
        </p:blipFill>
        <p:spPr>
          <a:xfrm>
            <a:off x="2517992" y="4202911"/>
            <a:ext cx="6950204" cy="1398715"/>
          </a:xfrm>
          <a:prstGeom prst="rect">
            <a:avLst/>
          </a:prstGeom>
          <a:ln>
            <a:solidFill>
              <a:schemeClr val="tx1"/>
            </a:solidFill>
          </a:ln>
        </p:spPr>
      </p:pic>
      <p:sp>
        <p:nvSpPr>
          <p:cNvPr id="6" name="Slide Number Placeholder 1">
            <a:extLst>
              <a:ext uri="{FF2B5EF4-FFF2-40B4-BE49-F238E27FC236}">
                <a16:creationId xmlns:a16="http://schemas.microsoft.com/office/drawing/2014/main" id="{4744C69D-C465-7547-8EA5-E97B91BDAA8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65</a:t>
            </a:fld>
            <a:endParaRPr lang="zh-CN" altLang="en-US" dirty="0"/>
          </a:p>
        </p:txBody>
      </p:sp>
      <p:sp>
        <p:nvSpPr>
          <p:cNvPr id="9" name="矩形 2">
            <a:extLst>
              <a:ext uri="{FF2B5EF4-FFF2-40B4-BE49-F238E27FC236}">
                <a16:creationId xmlns:a16="http://schemas.microsoft.com/office/drawing/2014/main" id="{C3997AF5-5F2E-A647-B74C-D988BD893F68}"/>
              </a:ext>
            </a:extLst>
          </p:cNvPr>
          <p:cNvSpPr/>
          <p:nvPr/>
        </p:nvSpPr>
        <p:spPr>
          <a:xfrm>
            <a:off x="231425" y="193371"/>
            <a:ext cx="793050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WMT Machine Translation</a:t>
            </a:r>
          </a:p>
        </p:txBody>
      </p:sp>
    </p:spTree>
    <p:extLst>
      <p:ext uri="{BB962C8B-B14F-4D97-AF65-F5344CB8AC3E}">
        <p14:creationId xmlns:p14="http://schemas.microsoft.com/office/powerpoint/2010/main" val="91638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793050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WMT Machine Translation</a:t>
            </a:r>
          </a:p>
        </p:txBody>
      </p:sp>
      <p:sp>
        <p:nvSpPr>
          <p:cNvPr id="3" name="TextBox 2">
            <a:extLst>
              <a:ext uri="{FF2B5EF4-FFF2-40B4-BE49-F238E27FC236}">
                <a16:creationId xmlns:a16="http://schemas.microsoft.com/office/drawing/2014/main" id="{028BDDC5-B88E-1F4E-91BF-5ADE93FDE78F}"/>
              </a:ext>
            </a:extLst>
          </p:cNvPr>
          <p:cNvSpPr txBox="1"/>
          <p:nvPr/>
        </p:nvSpPr>
        <p:spPr>
          <a:xfrm>
            <a:off x="202259" y="1201075"/>
            <a:ext cx="11896976" cy="4478149"/>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BLEU (Bilingual Evaluation Understudy)</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Measures </a:t>
            </a:r>
            <a:r>
              <a:rPr lang="en-US" altLang="zh-CN" sz="2400" b="1" dirty="0">
                <a:latin typeface="Palatino" pitchFamily="2" charset="77"/>
                <a:ea typeface="Palatino" pitchFamily="2" charset="77"/>
                <a:cs typeface="Calibri Light" panose="020F0302020204030204" pitchFamily="34" charset="0"/>
              </a:rPr>
              <a:t>n-gram</a:t>
            </a:r>
            <a:r>
              <a:rPr lang="en-US" altLang="zh-CN" sz="2400"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precision</a:t>
            </a:r>
            <a:r>
              <a:rPr lang="en-US" altLang="zh-CN" sz="2400" dirty="0">
                <a:latin typeface="Palatino" pitchFamily="2" charset="77"/>
                <a:ea typeface="Palatino" pitchFamily="2" charset="77"/>
                <a:cs typeface="Calibri Light" panose="020F0302020204030204" pitchFamily="34" charset="0"/>
              </a:rPr>
              <a:t> by checking how many n-gram sequences (e.g., unigrams, bigrams) from the machine output appear in the reference translations.</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Uses a </a:t>
            </a:r>
            <a:r>
              <a:rPr lang="en-US" altLang="zh-CN" sz="2400" b="1" dirty="0">
                <a:latin typeface="Palatino" pitchFamily="2" charset="77"/>
                <a:ea typeface="Palatino" pitchFamily="2" charset="77"/>
                <a:cs typeface="Calibri Light" panose="020F0302020204030204" pitchFamily="34" charset="0"/>
              </a:rPr>
              <a:t>brevity penalty </a:t>
            </a:r>
            <a:r>
              <a:rPr lang="en-US" altLang="zh-CN" sz="2400" dirty="0">
                <a:latin typeface="Palatino" pitchFamily="2" charset="77"/>
                <a:ea typeface="Palatino" pitchFamily="2" charset="77"/>
                <a:cs typeface="Calibri Light" panose="020F0302020204030204" pitchFamily="34" charset="0"/>
              </a:rPr>
              <a:t>to avoid favoring shorter translations.</a:t>
            </a:r>
          </a:p>
          <a:p>
            <a:pPr marL="285750" indent="-285750">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COMET (Cross-lingual Optimized Metric for Evaluation of Translation)</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Uses embeddings to compare the </a:t>
            </a:r>
            <a:r>
              <a:rPr lang="en-US" altLang="zh-CN" sz="2400" b="1" dirty="0">
                <a:latin typeface="Palatino" pitchFamily="2" charset="77"/>
                <a:ea typeface="Palatino" pitchFamily="2" charset="77"/>
                <a:cs typeface="Calibri Light" panose="020F0302020204030204" pitchFamily="34" charset="0"/>
              </a:rPr>
              <a:t>semantic similarity </a:t>
            </a:r>
            <a:r>
              <a:rPr lang="en-US" altLang="zh-CN" sz="2400" dirty="0">
                <a:latin typeface="Palatino" pitchFamily="2" charset="77"/>
                <a:ea typeface="Palatino" pitchFamily="2" charset="77"/>
                <a:cs typeface="Calibri Light" panose="020F0302020204030204" pitchFamily="34" charset="0"/>
              </a:rPr>
              <a:t>between the machine translation, the reference, and the source sentence.</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Trained on human evaluation data for better alignment with human judgment.</a:t>
            </a:r>
          </a:p>
        </p:txBody>
      </p:sp>
      <p:sp>
        <p:nvSpPr>
          <p:cNvPr id="6" name="Slide Number Placeholder 1">
            <a:extLst>
              <a:ext uri="{FF2B5EF4-FFF2-40B4-BE49-F238E27FC236}">
                <a16:creationId xmlns:a16="http://schemas.microsoft.com/office/drawing/2014/main" id="{33AF6EBF-358E-834C-9285-D6BE2CF0A179}"/>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66</a:t>
            </a:fld>
            <a:endParaRPr lang="zh-CN" altLang="en-US" dirty="0"/>
          </a:p>
        </p:txBody>
      </p:sp>
    </p:spTree>
    <p:extLst>
      <p:ext uri="{BB962C8B-B14F-4D97-AF65-F5344CB8AC3E}">
        <p14:creationId xmlns:p14="http://schemas.microsoft.com/office/powerpoint/2010/main" val="4203571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193371"/>
            <a:ext cx="8654933"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t>
            </a:r>
            <a:r>
              <a:rPr lang="en-US" altLang="zh-CN" sz="3400" b="1" dirty="0">
                <a:latin typeface="Palatino" pitchFamily="2" charset="77"/>
                <a:ea typeface="Palatino" pitchFamily="2" charset="77"/>
                <a:cs typeface="Calibri Light" panose="020F0302020204030204" pitchFamily="34" charset="0"/>
              </a:rPr>
              <a:t>CNN/</a:t>
            </a:r>
            <a:r>
              <a:rPr lang="en-US" altLang="zh-CN" sz="3400" b="1" dirty="0" err="1">
                <a:latin typeface="Palatino" pitchFamily="2" charset="77"/>
                <a:ea typeface="Palatino" pitchFamily="2" charset="77"/>
                <a:cs typeface="Calibri Light" panose="020F0302020204030204" pitchFamily="34" charset="0"/>
              </a:rPr>
              <a:t>DailyMail</a:t>
            </a:r>
            <a:r>
              <a:rPr lang="en-US" altLang="zh-CN" sz="3400" b="1" dirty="0">
                <a:latin typeface="Palatino" pitchFamily="2" charset="77"/>
                <a:ea typeface="Palatino" pitchFamily="2" charset="77"/>
                <a:cs typeface="Calibri Light" panose="020F0302020204030204" pitchFamily="34" charset="0"/>
              </a:rPr>
              <a:t> Summarization</a:t>
            </a:r>
          </a:p>
        </p:txBody>
      </p:sp>
      <p:sp>
        <p:nvSpPr>
          <p:cNvPr id="3" name="TextBox 2">
            <a:extLst>
              <a:ext uri="{FF2B5EF4-FFF2-40B4-BE49-F238E27FC236}">
                <a16:creationId xmlns:a16="http://schemas.microsoft.com/office/drawing/2014/main" id="{028BDDC5-B88E-1F4E-91BF-5ADE93FDE78F}"/>
              </a:ext>
            </a:extLst>
          </p:cNvPr>
          <p:cNvSpPr txBox="1"/>
          <p:nvPr/>
        </p:nvSpPr>
        <p:spPr>
          <a:xfrm>
            <a:off x="404519" y="1015547"/>
            <a:ext cx="11614671" cy="550150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Summarization Development: Provide a large-scale dataset to train and evaluate models for both extractive and abstractive text summarization.</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Label Set:</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Dataset Composition: Over 300,000 English news articles from CNN and Daily Mail, each paired with human-written highlights serving as reference summaries.</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Article: "Scientists have discovered a new exoplanet orbiting a distant star...”</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Summary: "New exoplanet discovered.”</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ROUGE-1, ROUGE-2, ROUGE-L</a:t>
            </a:r>
          </a:p>
        </p:txBody>
      </p:sp>
      <p:sp>
        <p:nvSpPr>
          <p:cNvPr id="5" name="Slide Number Placeholder 1">
            <a:extLst>
              <a:ext uri="{FF2B5EF4-FFF2-40B4-BE49-F238E27FC236}">
                <a16:creationId xmlns:a16="http://schemas.microsoft.com/office/drawing/2014/main" id="{D83A2448-5EFD-4545-BB1C-9006CB8C33C3}"/>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67</a:t>
            </a:fld>
            <a:endParaRPr lang="zh-CN" altLang="en-US" dirty="0"/>
          </a:p>
        </p:txBody>
      </p:sp>
    </p:spTree>
    <p:extLst>
      <p:ext uri="{BB962C8B-B14F-4D97-AF65-F5344CB8AC3E}">
        <p14:creationId xmlns:p14="http://schemas.microsoft.com/office/powerpoint/2010/main" val="2752092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BDDC5-B88E-1F4E-91BF-5ADE93FDE78F}"/>
              </a:ext>
            </a:extLst>
          </p:cNvPr>
          <p:cNvSpPr txBox="1"/>
          <p:nvPr/>
        </p:nvSpPr>
        <p:spPr>
          <a:xfrm>
            <a:off x="404519" y="1015547"/>
            <a:ext cx="11614671" cy="5309146"/>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ROUGE-1:</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Measures the overlap of </a:t>
            </a:r>
            <a:r>
              <a:rPr lang="en-US" altLang="zh-CN" sz="2400" b="1" dirty="0">
                <a:latin typeface="Palatino" pitchFamily="2" charset="77"/>
                <a:ea typeface="Palatino" pitchFamily="2" charset="77"/>
                <a:cs typeface="Calibri Light" panose="020F0302020204030204" pitchFamily="34" charset="0"/>
              </a:rPr>
              <a:t>unigrams</a:t>
            </a:r>
            <a:r>
              <a:rPr lang="en-US" altLang="zh-CN" sz="2400" dirty="0">
                <a:latin typeface="Palatino" pitchFamily="2" charset="77"/>
                <a:ea typeface="Palatino" pitchFamily="2" charset="77"/>
                <a:cs typeface="Calibri Light" panose="020F0302020204030204" pitchFamily="34" charset="0"/>
              </a:rPr>
              <a:t> (single words) between the generated text and the reference.</a:t>
            </a:r>
          </a:p>
          <a:p>
            <a:pPr marL="285750" indent="-285750">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ROUGE-2:</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Measures the overlap of </a:t>
            </a:r>
            <a:r>
              <a:rPr lang="en-US" altLang="zh-CN" sz="2400" b="1" dirty="0">
                <a:latin typeface="Palatino" pitchFamily="2" charset="77"/>
                <a:ea typeface="Palatino" pitchFamily="2" charset="77"/>
                <a:cs typeface="Calibri Light" panose="020F0302020204030204" pitchFamily="34" charset="0"/>
              </a:rPr>
              <a:t>bigrams</a:t>
            </a:r>
            <a:r>
              <a:rPr lang="en-US" altLang="zh-CN" sz="2400" dirty="0">
                <a:latin typeface="Palatino" pitchFamily="2" charset="77"/>
                <a:ea typeface="Palatino" pitchFamily="2" charset="77"/>
                <a:cs typeface="Calibri Light" panose="020F0302020204030204" pitchFamily="34" charset="0"/>
              </a:rPr>
              <a:t> (two consecutive words) between the generated and reference texts.</a:t>
            </a:r>
          </a:p>
          <a:p>
            <a:pPr marL="285750" indent="-285750">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ROUGE-L:</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Measures the </a:t>
            </a:r>
            <a:r>
              <a:rPr lang="en-US" altLang="zh-CN" sz="2400" b="1" dirty="0">
                <a:latin typeface="Palatino" pitchFamily="2" charset="77"/>
                <a:ea typeface="Palatino" pitchFamily="2" charset="77"/>
                <a:cs typeface="Calibri Light" panose="020F0302020204030204" pitchFamily="34" charset="0"/>
              </a:rPr>
              <a:t>Longest Common Subsequence (LCS)</a:t>
            </a:r>
            <a:r>
              <a:rPr lang="en-US" altLang="zh-CN" sz="2400" dirty="0">
                <a:latin typeface="Palatino" pitchFamily="2" charset="77"/>
                <a:ea typeface="Palatino" pitchFamily="2" charset="77"/>
                <a:cs typeface="Calibri Light" panose="020F0302020204030204" pitchFamily="34" charset="0"/>
              </a:rPr>
              <a:t> between the generated text and the reference.</a:t>
            </a:r>
          </a:p>
        </p:txBody>
      </p:sp>
      <p:sp>
        <p:nvSpPr>
          <p:cNvPr id="5" name="Slide Number Placeholder 1">
            <a:extLst>
              <a:ext uri="{FF2B5EF4-FFF2-40B4-BE49-F238E27FC236}">
                <a16:creationId xmlns:a16="http://schemas.microsoft.com/office/drawing/2014/main" id="{026F9E93-6040-EB41-BC28-96E9C25917D1}"/>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68</a:t>
            </a:fld>
            <a:endParaRPr lang="zh-CN" altLang="en-US" dirty="0"/>
          </a:p>
        </p:txBody>
      </p:sp>
      <p:sp>
        <p:nvSpPr>
          <p:cNvPr id="6" name="矩形 2">
            <a:extLst>
              <a:ext uri="{FF2B5EF4-FFF2-40B4-BE49-F238E27FC236}">
                <a16:creationId xmlns:a16="http://schemas.microsoft.com/office/drawing/2014/main" id="{E06658F8-0E35-2D4C-ABBF-C545BF31362A}"/>
              </a:ext>
            </a:extLst>
          </p:cNvPr>
          <p:cNvSpPr/>
          <p:nvPr/>
        </p:nvSpPr>
        <p:spPr>
          <a:xfrm>
            <a:off x="231425" y="193371"/>
            <a:ext cx="8654933"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t>
            </a:r>
            <a:r>
              <a:rPr lang="en-US" altLang="zh-CN" sz="3400" b="1" dirty="0">
                <a:latin typeface="Palatino" pitchFamily="2" charset="77"/>
                <a:ea typeface="Palatino" pitchFamily="2" charset="77"/>
                <a:cs typeface="Calibri Light" panose="020F0302020204030204" pitchFamily="34" charset="0"/>
              </a:rPr>
              <a:t>CNN/</a:t>
            </a:r>
            <a:r>
              <a:rPr lang="en-US" altLang="zh-CN" sz="3400" b="1" dirty="0" err="1">
                <a:latin typeface="Palatino" pitchFamily="2" charset="77"/>
                <a:ea typeface="Palatino" pitchFamily="2" charset="77"/>
                <a:cs typeface="Calibri Light" panose="020F0302020204030204" pitchFamily="34" charset="0"/>
              </a:rPr>
              <a:t>DailyMail</a:t>
            </a:r>
            <a:r>
              <a:rPr lang="en-US" altLang="zh-CN" sz="3400" b="1" dirty="0">
                <a:latin typeface="Palatino" pitchFamily="2" charset="77"/>
                <a:ea typeface="Palatino" pitchFamily="2" charset="77"/>
                <a:cs typeface="Calibri Light" panose="020F0302020204030204" pitchFamily="34" charset="0"/>
              </a:rPr>
              <a:t> Summarization</a:t>
            </a:r>
          </a:p>
        </p:txBody>
      </p:sp>
    </p:spTree>
    <p:extLst>
      <p:ext uri="{BB962C8B-B14F-4D97-AF65-F5344CB8AC3E}">
        <p14:creationId xmlns:p14="http://schemas.microsoft.com/office/powerpoint/2010/main" val="852772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216817"/>
            <a:ext cx="8291052" cy="523220"/>
          </a:xfrm>
          <a:prstGeom prst="rect">
            <a:avLst/>
          </a:prstGeom>
        </p:spPr>
        <p:txBody>
          <a:bodyPr wrap="none">
            <a:spAutoFit/>
          </a:bodyPr>
          <a:lstStyle/>
          <a:p>
            <a:r>
              <a:rPr lang="en-US" altLang="zh-CN" sz="2800" b="1" dirty="0">
                <a:latin typeface="Palatino" pitchFamily="2" charset="77"/>
                <a:ea typeface="Palatino" pitchFamily="2" charset="77"/>
                <a:cs typeface="Calibri Light" panose="020F0302020204030204" pitchFamily="34" charset="0"/>
              </a:rPr>
              <a:t>MNLI (Multi-Genre Natural Language Inference)</a:t>
            </a:r>
          </a:p>
        </p:txBody>
      </p:sp>
      <p:sp>
        <p:nvSpPr>
          <p:cNvPr id="3" name="TextBox 2">
            <a:extLst>
              <a:ext uri="{FF2B5EF4-FFF2-40B4-BE49-F238E27FC236}">
                <a16:creationId xmlns:a16="http://schemas.microsoft.com/office/drawing/2014/main" id="{028BDDC5-B88E-1F4E-91BF-5ADE93FDE78F}"/>
              </a:ext>
            </a:extLst>
          </p:cNvPr>
          <p:cNvSpPr txBox="1"/>
          <p:nvPr/>
        </p:nvSpPr>
        <p:spPr>
          <a:xfrm>
            <a:off x="577329" y="724179"/>
            <a:ext cx="11614671" cy="6009337"/>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to determine the logical relationship between a pair of sentences: a premise and a hypothesis.</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Label</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Set:</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entailment, contradiction, or neutral.</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Premise: "A man is playing a guitar.”</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Hypothesis: "A musician is performing." → Entailment</a:t>
            </a:r>
          </a:p>
          <a:p>
            <a:pPr marL="742950" lvl="1" indent="-285750">
              <a:lnSpc>
                <a:spcPct val="150000"/>
              </a:lnSpc>
              <a:buSzPct val="100000"/>
              <a:buFont typeface="Arial" panose="020B0604020202020204" pitchFamily="34" charset="0"/>
              <a:buChar char="•"/>
            </a:pPr>
            <a:r>
              <a:rPr lang="en-US" sz="2000" dirty="0">
                <a:latin typeface="Palatino" pitchFamily="2" charset="77"/>
                <a:ea typeface="Palatino" pitchFamily="2" charset="77"/>
              </a:rPr>
              <a:t>Hypothesis: "A man is sleeping." → Contradiction.”</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200" dirty="0">
                <a:latin typeface="Palatino" pitchFamily="2" charset="77"/>
                <a:ea typeface="Palatino" pitchFamily="2" charset="77"/>
                <a:cs typeface="Calibri Light" panose="020F0302020204030204" pitchFamily="34" charset="0"/>
              </a:rPr>
              <a:t>Accuracy</a:t>
            </a:r>
          </a:p>
        </p:txBody>
      </p:sp>
      <p:sp>
        <p:nvSpPr>
          <p:cNvPr id="5" name="Slide Number Placeholder 1">
            <a:extLst>
              <a:ext uri="{FF2B5EF4-FFF2-40B4-BE49-F238E27FC236}">
                <a16:creationId xmlns:a16="http://schemas.microsoft.com/office/drawing/2014/main" id="{57919422-2840-6B42-870E-DED4901E941E}"/>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69</a:t>
            </a:fld>
            <a:endParaRPr lang="zh-CN" altLang="en-US" dirty="0"/>
          </a:p>
        </p:txBody>
      </p:sp>
    </p:spTree>
    <p:extLst>
      <p:ext uri="{BB962C8B-B14F-4D97-AF65-F5344CB8AC3E}">
        <p14:creationId xmlns:p14="http://schemas.microsoft.com/office/powerpoint/2010/main" val="47317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2.1</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The</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800105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216817"/>
            <a:ext cx="875111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t>
            </a:r>
            <a:r>
              <a:rPr lang="en-US" altLang="zh-CN" sz="3600" b="1" dirty="0" err="1">
                <a:latin typeface="Palatino" pitchFamily="2" charset="77"/>
                <a:ea typeface="Palatino" pitchFamily="2" charset="77"/>
                <a:cs typeface="Calibri Light" panose="020F0302020204030204" pitchFamily="34" charset="0"/>
              </a:rPr>
              <a:t>SQuAD</a:t>
            </a:r>
            <a:r>
              <a:rPr lang="en-US" altLang="zh-CN" sz="3600" b="1" dirty="0">
                <a:latin typeface="Palatino" pitchFamily="2" charset="77"/>
                <a:ea typeface="Palatino" pitchFamily="2" charset="77"/>
                <a:cs typeface="Calibri Light" panose="020F0302020204030204" pitchFamily="34" charset="0"/>
              </a:rPr>
              <a:t> (Question Answering)</a:t>
            </a:r>
          </a:p>
        </p:txBody>
      </p:sp>
      <p:sp>
        <p:nvSpPr>
          <p:cNvPr id="3" name="TextBox 2">
            <a:extLst>
              <a:ext uri="{FF2B5EF4-FFF2-40B4-BE49-F238E27FC236}">
                <a16:creationId xmlns:a16="http://schemas.microsoft.com/office/drawing/2014/main" id="{028BDDC5-B88E-1F4E-91BF-5ADE93FDE78F}"/>
              </a:ext>
            </a:extLst>
          </p:cNvPr>
          <p:cNvSpPr txBox="1"/>
          <p:nvPr/>
        </p:nvSpPr>
        <p:spPr>
          <a:xfrm>
            <a:off x="404519" y="863148"/>
            <a:ext cx="11614671" cy="5947782"/>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Provides a passage and asks extractive questions.</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Annotation Guideline:</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Answers must be direct spans from the passage.</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sz="2400" b="1" dirty="0">
                <a:latin typeface="Palatino" pitchFamily="2" charset="77"/>
                <a:ea typeface="Palatino" pitchFamily="2" charset="77"/>
              </a:rPr>
              <a:t>Passage:</a:t>
            </a:r>
            <a:r>
              <a:rPr lang="en-US" sz="2400" dirty="0">
                <a:latin typeface="Palatino" pitchFamily="2" charset="77"/>
                <a:ea typeface="Palatino" pitchFamily="2" charset="77"/>
              </a:rPr>
              <a:t> </a:t>
            </a:r>
            <a:r>
              <a:rPr lang="en-US" sz="2400" i="1" dirty="0">
                <a:latin typeface="Palatino" pitchFamily="2" charset="77"/>
                <a:ea typeface="Palatino" pitchFamily="2" charset="77"/>
              </a:rPr>
              <a:t>"Albert Einstein was born in Germany in 1879.”</a:t>
            </a:r>
          </a:p>
          <a:p>
            <a:pPr marL="742950" lvl="1" indent="-285750">
              <a:lnSpc>
                <a:spcPct val="150000"/>
              </a:lnSpc>
              <a:buSzPct val="100000"/>
              <a:buFont typeface="Arial" panose="020B0604020202020204" pitchFamily="34" charset="0"/>
              <a:buChar char="•"/>
            </a:pPr>
            <a:r>
              <a:rPr lang="en-US" sz="2400" b="1" dirty="0">
                <a:latin typeface="Palatino" pitchFamily="2" charset="77"/>
                <a:ea typeface="Palatino" pitchFamily="2" charset="77"/>
              </a:rPr>
              <a:t>Q:</a:t>
            </a:r>
            <a:r>
              <a:rPr lang="en-US" sz="2400" dirty="0">
                <a:latin typeface="Palatino" pitchFamily="2" charset="77"/>
                <a:ea typeface="Palatino" pitchFamily="2" charset="77"/>
              </a:rPr>
              <a:t> </a:t>
            </a:r>
            <a:r>
              <a:rPr lang="en-US" sz="2400" i="1" dirty="0">
                <a:latin typeface="Palatino" pitchFamily="2" charset="77"/>
                <a:ea typeface="Palatino" pitchFamily="2" charset="77"/>
              </a:rPr>
              <a:t>"Where was Einstein born?”</a:t>
            </a:r>
          </a:p>
          <a:p>
            <a:pPr marL="742950" lvl="1" indent="-285750">
              <a:lnSpc>
                <a:spcPct val="150000"/>
              </a:lnSpc>
              <a:buSzPct val="100000"/>
              <a:buFont typeface="Arial" panose="020B0604020202020204" pitchFamily="34" charset="0"/>
              <a:buChar char="•"/>
            </a:pPr>
            <a:r>
              <a:rPr lang="en-US" sz="2400" b="1" dirty="0">
                <a:latin typeface="Palatino" pitchFamily="2" charset="77"/>
                <a:ea typeface="Palatino" pitchFamily="2" charset="77"/>
              </a:rPr>
              <a:t>A:</a:t>
            </a:r>
            <a:r>
              <a:rPr lang="en-US" sz="2400" dirty="0">
                <a:latin typeface="Palatino" pitchFamily="2" charset="77"/>
                <a:ea typeface="Palatino" pitchFamily="2" charset="77"/>
              </a:rPr>
              <a:t> </a:t>
            </a:r>
            <a:r>
              <a:rPr lang="en-US" sz="2400" i="1" dirty="0">
                <a:latin typeface="Palatino" pitchFamily="2" charset="77"/>
                <a:ea typeface="Palatino" pitchFamily="2" charset="77"/>
              </a:rPr>
              <a:t>"Germany”</a:t>
            </a:r>
          </a:p>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Exact Match (EM), F1-score</a:t>
            </a:r>
          </a:p>
        </p:txBody>
      </p:sp>
      <p:sp>
        <p:nvSpPr>
          <p:cNvPr id="5" name="Slide Number Placeholder 1">
            <a:extLst>
              <a:ext uri="{FF2B5EF4-FFF2-40B4-BE49-F238E27FC236}">
                <a16:creationId xmlns:a16="http://schemas.microsoft.com/office/drawing/2014/main" id="{BC847564-190A-644C-8620-2CFB3E5E143B}"/>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70</a:t>
            </a:fld>
            <a:endParaRPr lang="zh-CN" altLang="en-US" dirty="0"/>
          </a:p>
        </p:txBody>
      </p:sp>
    </p:spTree>
    <p:extLst>
      <p:ext uri="{BB962C8B-B14F-4D97-AF65-F5344CB8AC3E}">
        <p14:creationId xmlns:p14="http://schemas.microsoft.com/office/powerpoint/2010/main" val="3620842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D5E62C5E-D4F9-2B4A-A0AA-0A89DD5F69B0}"/>
              </a:ext>
            </a:extLst>
          </p:cNvPr>
          <p:cNvSpPr/>
          <p:nvPr/>
        </p:nvSpPr>
        <p:spPr>
          <a:xfrm>
            <a:off x="231425" y="216817"/>
            <a:ext cx="4211538"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Example: </a:t>
            </a:r>
            <a:r>
              <a:rPr lang="en-US" altLang="zh-CN" sz="3600" b="1" dirty="0" err="1">
                <a:latin typeface="Palatino" pitchFamily="2" charset="77"/>
                <a:ea typeface="Palatino" pitchFamily="2" charset="77"/>
                <a:cs typeface="Calibri Light" panose="020F0302020204030204" pitchFamily="34" charset="0"/>
              </a:rPr>
              <a:t>TriviaQA</a:t>
            </a:r>
            <a:endParaRPr lang="en-US" altLang="zh-CN" sz="3600" b="1" dirty="0">
              <a:latin typeface="Palatino" pitchFamily="2" charset="77"/>
              <a:ea typeface="Palatino" pitchFamily="2" charset="77"/>
              <a:cs typeface="Calibri Light" panose="020F030202020403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8BDDC5-B88E-1F4E-91BF-5ADE93FDE78F}"/>
                  </a:ext>
                </a:extLst>
              </p:cNvPr>
              <p:cNvSpPr txBox="1"/>
              <p:nvPr/>
            </p:nvSpPr>
            <p:spPr>
              <a:xfrm>
                <a:off x="404519" y="863148"/>
                <a:ext cx="11614671" cy="5963171"/>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Open-domain QA with free-form answers</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(wiki).</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Annotation Guideline:</a:t>
                </a:r>
              </a:p>
              <a:p>
                <a:pPr lvl="1">
                  <a:lnSpc>
                    <a:spcPct val="150000"/>
                  </a:lnSpc>
                  <a:buSzPct val="100000"/>
                </a:pPr>
                <a:r>
                  <a:rPr lang="en-US" altLang="zh-CN" sz="2000" dirty="0">
                    <a:latin typeface="Palatino" pitchFamily="2" charset="77"/>
                    <a:ea typeface="Palatino" pitchFamily="2" charset="77"/>
                    <a:cs typeface="Calibri Light" panose="020F0302020204030204" pitchFamily="34" charset="0"/>
                  </a:rPr>
                  <a:t>Question-Answer Pair Creation</a:t>
                </a:r>
                <a:r>
                  <a:rPr lang="zh-CN" altLang="en-US" sz="2000" dirty="0">
                    <a:latin typeface="Palatino" pitchFamily="2" charset="77"/>
                    <a:ea typeface="Palatino" pitchFamily="2" charset="77"/>
                    <a:cs typeface="Calibri Light" panose="020F0302020204030204" pitchFamily="34" charset="0"/>
                  </a:rPr>
                  <a:t> </a:t>
                </a:r>
                <a14:m>
                  <m:oMath xmlns:m="http://schemas.openxmlformats.org/officeDocument/2006/math">
                    <m:r>
                      <a:rPr lang="zh-CN" altLang="en-US" sz="2000" i="1" smtClean="0">
                        <a:latin typeface="Cambria Math" panose="02040503050406030204" pitchFamily="18" charset="0"/>
                        <a:ea typeface="Palatino" pitchFamily="2" charset="77"/>
                        <a:cs typeface="Calibri Light" panose="020F0302020204030204" pitchFamily="34" charset="0"/>
                      </a:rPr>
                      <m:t>→</m:t>
                    </m:r>
                  </m:oMath>
                </a14:m>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Evidence Document Collection</a:t>
                </a:r>
              </a:p>
              <a:p>
                <a:pPr lvl="1">
                  <a:lnSpc>
                    <a:spcPct val="150000"/>
                  </a:lnSpc>
                  <a:buSzPct val="100000"/>
                </a:pPr>
                <a:r>
                  <a:rPr lang="en-US" altLang="zh-CN" sz="2000" dirty="0">
                    <a:ea typeface="Palatino" pitchFamily="2" charset="77"/>
                    <a:cs typeface="Calibri Light" panose="020F0302020204030204" pitchFamily="34" charset="0"/>
                  </a:rPr>
                  <a:t>							</a:t>
                </a:r>
                <a:r>
                  <a:rPr lang="zh-CN" altLang="en-US" sz="2000" dirty="0">
                    <a:ea typeface="Palatino" pitchFamily="2" charset="77"/>
                    <a:cs typeface="Calibri Light" panose="020F0302020204030204" pitchFamily="34" charset="0"/>
                  </a:rPr>
                  <a:t>      </a:t>
                </a:r>
                <a14:m>
                  <m:oMath xmlns:m="http://schemas.openxmlformats.org/officeDocument/2006/math">
                    <m:r>
                      <a:rPr lang="zh-CN" altLang="en-US" sz="2000" i="1" smtClean="0">
                        <a:latin typeface="Cambria Math" panose="02040503050406030204" pitchFamily="18" charset="0"/>
                        <a:ea typeface="Palatino" pitchFamily="2" charset="77"/>
                        <a:cs typeface="Calibri Light" panose="020F0302020204030204" pitchFamily="34" charset="0"/>
                      </a:rPr>
                      <m:t>→</m:t>
                    </m:r>
                  </m:oMath>
                </a14:m>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Answer Validation </a:t>
                </a:r>
                <a14:m>
                  <m:oMath xmlns:m="http://schemas.openxmlformats.org/officeDocument/2006/math">
                    <m:r>
                      <a:rPr lang="zh-CN" altLang="en-US" sz="2000" i="1">
                        <a:latin typeface="Cambria Math" panose="02040503050406030204" pitchFamily="18" charset="0"/>
                        <a:ea typeface="Palatino" pitchFamily="2" charset="77"/>
                        <a:cs typeface="Calibri Light" panose="020F0302020204030204" pitchFamily="34" charset="0"/>
                      </a:rPr>
                      <m:t>→</m:t>
                    </m:r>
                  </m:oMath>
                </a14:m>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Reasoning Requirements</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Examples:</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Q: "Who painted the Mona Lisa?”</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A: "Leonardo da Vinci”</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Q: "What is the capital of France?”</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A: "Paris"</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Evaluation Metrics: </a:t>
                </a:r>
              </a:p>
              <a:p>
                <a:pPr marL="742950" lvl="1" indent="-285750">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Exact Match (EM), F1-score</a:t>
                </a:r>
              </a:p>
            </p:txBody>
          </p:sp>
        </mc:Choice>
        <mc:Fallback xmlns="">
          <p:sp>
            <p:nvSpPr>
              <p:cNvPr id="3" name="TextBox 2">
                <a:extLst>
                  <a:ext uri="{FF2B5EF4-FFF2-40B4-BE49-F238E27FC236}">
                    <a16:creationId xmlns:a16="http://schemas.microsoft.com/office/drawing/2014/main" id="{028BDDC5-B88E-1F4E-91BF-5ADE93FDE78F}"/>
                  </a:ext>
                </a:extLst>
              </p:cNvPr>
              <p:cNvSpPr txBox="1">
                <a:spLocks noRot="1" noChangeAspect="1" noMove="1" noResize="1" noEditPoints="1" noAdjustHandles="1" noChangeArrowheads="1" noChangeShapeType="1" noTextEdit="1"/>
              </p:cNvSpPr>
              <p:nvPr/>
            </p:nvSpPr>
            <p:spPr>
              <a:xfrm>
                <a:off x="404519" y="863148"/>
                <a:ext cx="11614671" cy="5963171"/>
              </a:xfrm>
              <a:prstGeom prst="rect">
                <a:avLst/>
              </a:prstGeom>
              <a:blipFill>
                <a:blip r:embed="rId2"/>
                <a:stretch>
                  <a:fillRect l="-655" b="-851"/>
                </a:stretch>
              </a:blipFill>
            </p:spPr>
            <p:txBody>
              <a:bodyPr/>
              <a:lstStyle/>
              <a:p>
                <a:r>
                  <a:rPr lang="en-CN">
                    <a:noFill/>
                  </a:rPr>
                  <a:t> </a:t>
                </a:r>
              </a:p>
            </p:txBody>
          </p:sp>
        </mc:Fallback>
      </mc:AlternateContent>
      <p:sp>
        <p:nvSpPr>
          <p:cNvPr id="5" name="Slide Number Placeholder 1">
            <a:extLst>
              <a:ext uri="{FF2B5EF4-FFF2-40B4-BE49-F238E27FC236}">
                <a16:creationId xmlns:a16="http://schemas.microsoft.com/office/drawing/2014/main" id="{8A05F725-CD75-2641-B4EA-9B91B0F7F08D}"/>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71</a:t>
            </a:fld>
            <a:endParaRPr lang="zh-CN" altLang="en-US" dirty="0"/>
          </a:p>
        </p:txBody>
      </p:sp>
    </p:spTree>
    <p:extLst>
      <p:ext uri="{BB962C8B-B14F-4D97-AF65-F5344CB8AC3E}">
        <p14:creationId xmlns:p14="http://schemas.microsoft.com/office/powerpoint/2010/main" val="4440957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2.2.4</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Quality</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69766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1902E4A9-8538-9243-919E-EBF255859AF5}"/>
              </a:ext>
            </a:extLst>
          </p:cNvPr>
          <p:cNvSpPr/>
          <p:nvPr/>
        </p:nvSpPr>
        <p:spPr>
          <a:xfrm>
            <a:off x="231425" y="193371"/>
            <a:ext cx="4198585"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Quality Estimation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DEB969-75AC-C848-A270-28F6F119F44D}"/>
                  </a:ext>
                </a:extLst>
              </p:cNvPr>
              <p:cNvSpPr txBox="1"/>
              <p:nvPr/>
            </p:nvSpPr>
            <p:spPr>
              <a:xfrm>
                <a:off x="893342" y="1022933"/>
                <a:ext cx="10703023" cy="5324278"/>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Inter-annotator</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agreement.</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calculated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few 50-300 instances</a:t>
                </a:r>
              </a:p>
              <a:p>
                <a:pPr marL="914400" lvl="1" indent="-457200">
                  <a:lnSpc>
                    <a:spcPct val="150000"/>
                  </a:lnSpc>
                  <a:buSzPct val="100000"/>
                  <a:buFontTx/>
                  <a:buChar char="-"/>
                </a:pPr>
                <a:r>
                  <a:rPr lang="en-US" altLang="zh-CN" sz="2400" dirty="0">
                    <a:latin typeface="Palatino" pitchFamily="2" charset="77"/>
                    <a:ea typeface="Palatino" pitchFamily="2" charset="77"/>
                    <a:cs typeface="Calibri Light" panose="020F0302020204030204" pitchFamily="34" charset="0"/>
                  </a:rPr>
                  <a:t>labeled by two independent annotators</a:t>
                </a:r>
              </a:p>
              <a:p>
                <a:pPr marL="457200" indent="-4572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Cohen’s Kappa</a:t>
                </a:r>
              </a:p>
              <a:p>
                <a:pPr>
                  <a:lnSpc>
                    <a:spcPct val="150000"/>
                  </a:lnSpc>
                  <a:buSzPct val="100000"/>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𝑘</m:t>
                      </m:r>
                      <m:r>
                        <a:rPr lang="en-US" altLang="zh-CN" sz="2400" b="0" i="1" smtClean="0">
                          <a:latin typeface="Cambria Math" panose="02040503050406030204" pitchFamily="18" charset="0"/>
                          <a:ea typeface="Palatino" pitchFamily="2" charset="77"/>
                          <a:cs typeface="Calibri Light" panose="020F0302020204030204" pitchFamily="34" charset="0"/>
                        </a:rPr>
                        <m:t>=</m:t>
                      </m:r>
                      <m:f>
                        <m:fPr>
                          <m:ctrlPr>
                            <a:rPr lang="en-US" altLang="zh-CN" sz="2400" b="0" i="1" smtClean="0">
                              <a:latin typeface="Cambria Math" panose="02040503050406030204" pitchFamily="18" charset="0"/>
                              <a:ea typeface="Palatino" pitchFamily="2" charset="77"/>
                              <a:cs typeface="Calibri Light" panose="020F0302020204030204" pitchFamily="34" charset="0"/>
                            </a:rPr>
                          </m:ctrlPr>
                        </m:fPr>
                        <m:num>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0</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𝑒</m:t>
                              </m:r>
                            </m:sub>
                          </m:sSub>
                        </m:num>
                        <m:den>
                          <m:r>
                            <a:rPr lang="en-US" altLang="zh-CN" sz="2400" b="0" i="1" smtClean="0">
                              <a:latin typeface="Cambria Math" panose="02040503050406030204" pitchFamily="18" charset="0"/>
                              <a:ea typeface="Palatino" pitchFamily="2" charset="77"/>
                              <a:cs typeface="Calibri Light" panose="020F0302020204030204" pitchFamily="34" charset="0"/>
                            </a:rPr>
                            <m:t>1−</m:t>
                          </m:r>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𝑒</m:t>
                              </m:r>
                            </m:sub>
                          </m:sSub>
                        </m:den>
                      </m:f>
                      <m:r>
                        <a:rPr lang="en-US" altLang="zh-CN" sz="2400" b="0" i="1" smtClean="0">
                          <a:latin typeface="Cambria Math" panose="02040503050406030204" pitchFamily="18" charset="0"/>
                          <a:ea typeface="Palatino" pitchFamily="2" charset="77"/>
                          <a:cs typeface="Calibri Light" panose="020F0302020204030204" pitchFamily="34" charset="0"/>
                        </a:rPr>
                        <m:t>   </m:t>
                      </m:r>
                      <m:r>
                        <a:rPr lang="en-US" altLang="zh-CN" sz="2400" b="0" i="0"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𝑘</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∈[−1,1]</m:t>
                      </m:r>
                      <m:r>
                        <a:rPr lang="en-US" altLang="zh-CN" sz="2400" b="0" i="0" smtClean="0">
                          <a:latin typeface="Cambria Math" panose="02040503050406030204" pitchFamily="18" charset="0"/>
                          <a:ea typeface="Palatino" pitchFamily="2" charset="77"/>
                          <a:cs typeface="Calibri Light" panose="020F0302020204030204" pitchFamily="34" charset="0"/>
                        </a:rPr>
                        <m:t>)</m:t>
                      </m:r>
                    </m:oMath>
                  </m:oMathPara>
                </a14:m>
                <a:endParaRPr lang="en-US" altLang="zh-CN" sz="2400" dirty="0">
                  <a:latin typeface="Palatino" pitchFamily="2" charset="77"/>
                  <a:ea typeface="Palatino" pitchFamily="2" charset="77"/>
                  <a:cs typeface="Calibri Light" panose="020F0302020204030204" pitchFamily="34" charset="0"/>
                </a:endParaRPr>
              </a:p>
              <a:p>
                <a:pPr marL="914400" lvl="1" indent="-457200">
                  <a:lnSpc>
                    <a:spcPct val="150000"/>
                  </a:lnSpc>
                  <a:buSzPct val="100000"/>
                  <a:buFontTx/>
                  <a:buChar char="-"/>
                </a:pPr>
                <a14:m>
                  <m:oMath xmlns:m="http://schemas.openxmlformats.org/officeDocument/2006/math">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0</m:t>
                        </m:r>
                      </m:sub>
                    </m:sSub>
                  </m:oMath>
                </a14:m>
                <a:r>
                  <a:rPr lang="en-US" altLang="zh-CN" sz="2400" dirty="0">
                    <a:latin typeface="Palatino" pitchFamily="2" charset="77"/>
                    <a:ea typeface="Palatino" pitchFamily="2" charset="77"/>
                    <a:cs typeface="Calibri Light" panose="020F0302020204030204" pitchFamily="34" charset="0"/>
                  </a:rPr>
                  <a:t> ——</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empirical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agreement</a:t>
                </a:r>
              </a:p>
              <a:p>
                <a:pPr marL="914400" lvl="1" indent="-457200">
                  <a:lnSpc>
                    <a:spcPct val="150000"/>
                  </a:lnSpc>
                  <a:buSzPct val="100000"/>
                  <a:buFontTx/>
                  <a:buChar char="-"/>
                </a:pPr>
                <a14:m>
                  <m:oMath xmlns:m="http://schemas.openxmlformats.org/officeDocument/2006/math">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𝑒</m:t>
                        </m:r>
                      </m:sub>
                    </m:sSub>
                  </m:oMath>
                </a14:m>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expected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agreement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chance</a:t>
                </a:r>
              </a:p>
              <a:p>
                <a:pPr marL="914400" lvl="1" indent="-457200">
                  <a:lnSpc>
                    <a:spcPct val="150000"/>
                  </a:lnSpc>
                  <a:buSzPct val="100000"/>
                  <a:buFontTx/>
                  <a:buChar char="-"/>
                </a:pP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𝑘</m:t>
                    </m:r>
                    <m:r>
                      <a:rPr lang="en-US" altLang="zh-CN" sz="2400" b="0" i="1" smtClean="0">
                        <a:latin typeface="Cambria Math" panose="02040503050406030204" pitchFamily="18" charset="0"/>
                        <a:ea typeface="Palatino" pitchFamily="2" charset="77"/>
                        <a:cs typeface="Calibri Light" panose="020F0302020204030204" pitchFamily="34" charset="0"/>
                      </a:rPr>
                      <m:t>&gt;0.4</m:t>
                    </m:r>
                  </m:oMath>
                </a14:m>
                <a:r>
                  <a:rPr lang="en-US" altLang="zh-CN" sz="2400" dirty="0">
                    <a:latin typeface="Palatino" pitchFamily="2" charset="77"/>
                    <a:ea typeface="Palatino" pitchFamily="2" charset="77"/>
                    <a:cs typeface="Calibri Light" panose="020F0302020204030204" pitchFamily="34" charset="0"/>
                  </a:rPr>
                  <a:t>: acceptable;			</a:t>
                </a: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𝑘</m:t>
                    </m:r>
                    <m:r>
                      <a:rPr lang="en-US" altLang="zh-CN" sz="2400" i="1">
                        <a:latin typeface="Cambria Math" panose="02040503050406030204" pitchFamily="18" charset="0"/>
                        <a:ea typeface="Palatino" pitchFamily="2" charset="77"/>
                        <a:cs typeface="Calibri Light" panose="020F0302020204030204" pitchFamily="34" charset="0"/>
                      </a:rPr>
                      <m:t>&gt;0.6</m:t>
                    </m:r>
                  </m:oMath>
                </a14:m>
                <a:r>
                  <a:rPr lang="en-US" altLang="zh-CN" sz="2400" dirty="0">
                    <a:latin typeface="Palatino" pitchFamily="2" charset="77"/>
                    <a:ea typeface="Palatino" pitchFamily="2" charset="77"/>
                    <a:cs typeface="Calibri Light" panose="020F0302020204030204" pitchFamily="34" charset="0"/>
                  </a:rPr>
                  <a:t>: strong agreement</a:t>
                </a:r>
              </a:p>
            </p:txBody>
          </p:sp>
        </mc:Choice>
        <mc:Fallback xmlns="">
          <p:sp>
            <p:nvSpPr>
              <p:cNvPr id="3" name="TextBox 2">
                <a:extLst>
                  <a:ext uri="{FF2B5EF4-FFF2-40B4-BE49-F238E27FC236}">
                    <a16:creationId xmlns:a16="http://schemas.microsoft.com/office/drawing/2014/main" id="{8ADEB969-75AC-C848-A270-28F6F119F44D}"/>
                  </a:ext>
                </a:extLst>
              </p:cNvPr>
              <p:cNvSpPr txBox="1">
                <a:spLocks noRot="1" noChangeAspect="1" noMove="1" noResize="1" noEditPoints="1" noAdjustHandles="1" noChangeArrowheads="1" noChangeShapeType="1" noTextEdit="1"/>
              </p:cNvSpPr>
              <p:nvPr/>
            </p:nvSpPr>
            <p:spPr>
              <a:xfrm>
                <a:off x="893342" y="1022933"/>
                <a:ext cx="10703023" cy="5324278"/>
              </a:xfrm>
              <a:prstGeom prst="rect">
                <a:avLst/>
              </a:prstGeom>
              <a:blipFill>
                <a:blip r:embed="rId2"/>
                <a:stretch>
                  <a:fillRect l="-1068"/>
                </a:stretch>
              </a:blipFill>
            </p:spPr>
            <p:txBody>
              <a:bodyPr/>
              <a:lstStyle/>
              <a:p>
                <a:r>
                  <a:rPr lang="en-CN">
                    <a:noFill/>
                  </a:rPr>
                  <a:t> </a:t>
                </a:r>
              </a:p>
            </p:txBody>
          </p:sp>
        </mc:Fallback>
      </mc:AlternateContent>
      <p:sp>
        <p:nvSpPr>
          <p:cNvPr id="4" name="Slide Number Placeholder 1">
            <a:extLst>
              <a:ext uri="{FF2B5EF4-FFF2-40B4-BE49-F238E27FC236}">
                <a16:creationId xmlns:a16="http://schemas.microsoft.com/office/drawing/2014/main" id="{46FAD086-6614-0146-BBA9-512A3C2E3A89}"/>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73</a:t>
            </a:fld>
            <a:endParaRPr lang="zh-CN" altLang="en-US" dirty="0"/>
          </a:p>
        </p:txBody>
      </p:sp>
    </p:spTree>
    <p:extLst>
      <p:ext uri="{BB962C8B-B14F-4D97-AF65-F5344CB8AC3E}">
        <p14:creationId xmlns:p14="http://schemas.microsoft.com/office/powerpoint/2010/main" val="4266916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1902E4A9-8538-9243-919E-EBF255859AF5}"/>
              </a:ext>
            </a:extLst>
          </p:cNvPr>
          <p:cNvSpPr/>
          <p:nvPr/>
        </p:nvSpPr>
        <p:spPr>
          <a:xfrm>
            <a:off x="231425" y="193371"/>
            <a:ext cx="4198585"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Quality Estimation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DEB969-75AC-C848-A270-28F6F119F44D}"/>
                  </a:ext>
                </a:extLst>
              </p:cNvPr>
              <p:cNvSpPr txBox="1"/>
              <p:nvPr/>
            </p:nvSpPr>
            <p:spPr>
              <a:xfrm>
                <a:off x="815851" y="839702"/>
                <a:ext cx="10703023" cy="1225720"/>
              </a:xfrm>
              <a:prstGeom prst="rect">
                <a:avLst/>
              </a:prstGeom>
              <a:noFill/>
            </p:spPr>
            <p:txBody>
              <a:bodyPr wrap="square">
                <a:spAutoFit/>
              </a:bodyPr>
              <a:lstStyle/>
              <a:p>
                <a:pPr marL="457200" indent="-4572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Cohen’s Kappa:			</a:t>
                </a:r>
                <a14:m>
                  <m:oMath xmlns:m="http://schemas.openxmlformats.org/officeDocument/2006/math">
                    <m:r>
                      <a:rPr lang="en-US" altLang="zh-CN" sz="2000" b="0" i="1" smtClean="0">
                        <a:latin typeface="Cambria Math" panose="02040503050406030204" pitchFamily="18" charset="0"/>
                        <a:ea typeface="Palatino" pitchFamily="2" charset="77"/>
                        <a:cs typeface="Calibri Light" panose="020F0302020204030204" pitchFamily="34" charset="0"/>
                      </a:rPr>
                      <m:t>𝑘</m:t>
                    </m:r>
                    <m:r>
                      <a:rPr lang="en-US" altLang="zh-CN" sz="2000" b="0" i="1" smtClean="0">
                        <a:latin typeface="Cambria Math" panose="02040503050406030204" pitchFamily="18" charset="0"/>
                        <a:ea typeface="Palatino" pitchFamily="2" charset="77"/>
                        <a:cs typeface="Calibri Light" panose="020F0302020204030204" pitchFamily="34" charset="0"/>
                      </a:rPr>
                      <m:t>=</m:t>
                    </m:r>
                    <m:f>
                      <m:fPr>
                        <m:ctrlPr>
                          <a:rPr lang="en-US" altLang="zh-CN" sz="2000" b="0" i="1" smtClean="0">
                            <a:latin typeface="Cambria Math" panose="02040503050406030204" pitchFamily="18" charset="0"/>
                            <a:ea typeface="Palatino" pitchFamily="2" charset="77"/>
                            <a:cs typeface="Calibri Light" panose="020F0302020204030204" pitchFamily="34" charset="0"/>
                          </a:rPr>
                        </m:ctrlPr>
                      </m:fPr>
                      <m:num>
                        <m:sSub>
                          <m:sSubPr>
                            <m:ctrlPr>
                              <a:rPr lang="en-US" altLang="zh-CN" sz="2000" b="0" i="1" smtClean="0">
                                <a:latin typeface="Cambria Math" panose="02040503050406030204" pitchFamily="18" charset="0"/>
                                <a:ea typeface="Palatino" pitchFamily="2" charset="77"/>
                                <a:cs typeface="Calibri Light" panose="020F0302020204030204" pitchFamily="34" charset="0"/>
                              </a:rPr>
                            </m:ctrlPr>
                          </m:sSubPr>
                          <m:e>
                            <m:r>
                              <a:rPr lang="en-US" altLang="zh-CN" sz="2000" b="0" i="1" smtClean="0">
                                <a:latin typeface="Cambria Math" panose="02040503050406030204" pitchFamily="18" charset="0"/>
                                <a:ea typeface="Palatino" pitchFamily="2" charset="77"/>
                                <a:cs typeface="Calibri Light" panose="020F0302020204030204" pitchFamily="34" charset="0"/>
                              </a:rPr>
                              <m:t>𝑃</m:t>
                            </m:r>
                          </m:e>
                          <m:sub>
                            <m:r>
                              <a:rPr lang="en-US" altLang="zh-CN" sz="2000" b="0" i="1" smtClean="0">
                                <a:latin typeface="Cambria Math" panose="02040503050406030204" pitchFamily="18" charset="0"/>
                                <a:ea typeface="Palatino" pitchFamily="2" charset="77"/>
                                <a:cs typeface="Calibri Light" panose="020F0302020204030204" pitchFamily="34" charset="0"/>
                              </a:rPr>
                              <m:t>0</m:t>
                            </m:r>
                          </m:sub>
                        </m:sSub>
                        <m:r>
                          <a:rPr lang="en-US" altLang="zh-CN" sz="20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000" b="0" i="1" smtClean="0">
                                <a:latin typeface="Cambria Math" panose="02040503050406030204" pitchFamily="18" charset="0"/>
                                <a:ea typeface="Palatino" pitchFamily="2" charset="77"/>
                                <a:cs typeface="Calibri Light" panose="020F0302020204030204" pitchFamily="34" charset="0"/>
                              </a:rPr>
                            </m:ctrlPr>
                          </m:sSubPr>
                          <m:e>
                            <m:r>
                              <a:rPr lang="en-US" altLang="zh-CN" sz="2000" b="0" i="1" smtClean="0">
                                <a:latin typeface="Cambria Math" panose="02040503050406030204" pitchFamily="18" charset="0"/>
                                <a:ea typeface="Palatino" pitchFamily="2" charset="77"/>
                                <a:cs typeface="Calibri Light" panose="020F0302020204030204" pitchFamily="34" charset="0"/>
                              </a:rPr>
                              <m:t>𝑃</m:t>
                            </m:r>
                          </m:e>
                          <m:sub>
                            <m:r>
                              <a:rPr lang="en-US" altLang="zh-CN" sz="2000" b="0" i="1" smtClean="0">
                                <a:latin typeface="Cambria Math" panose="02040503050406030204" pitchFamily="18" charset="0"/>
                                <a:ea typeface="Palatino" pitchFamily="2" charset="77"/>
                                <a:cs typeface="Calibri Light" panose="020F0302020204030204" pitchFamily="34" charset="0"/>
                              </a:rPr>
                              <m:t>𝑒</m:t>
                            </m:r>
                          </m:sub>
                        </m:sSub>
                      </m:num>
                      <m:den>
                        <m:r>
                          <a:rPr lang="en-US" altLang="zh-CN" sz="2000" b="0" i="1" smtClean="0">
                            <a:latin typeface="Cambria Math" panose="02040503050406030204" pitchFamily="18" charset="0"/>
                            <a:ea typeface="Palatino" pitchFamily="2" charset="77"/>
                            <a:cs typeface="Calibri Light" panose="020F0302020204030204" pitchFamily="34" charset="0"/>
                          </a:rPr>
                          <m:t>1−</m:t>
                        </m:r>
                        <m:sSub>
                          <m:sSubPr>
                            <m:ctrlPr>
                              <a:rPr lang="en-US" altLang="zh-CN" sz="2000" b="0" i="1" smtClean="0">
                                <a:latin typeface="Cambria Math" panose="02040503050406030204" pitchFamily="18" charset="0"/>
                                <a:ea typeface="Palatino" pitchFamily="2" charset="77"/>
                                <a:cs typeface="Calibri Light" panose="020F0302020204030204" pitchFamily="34" charset="0"/>
                              </a:rPr>
                            </m:ctrlPr>
                          </m:sSubPr>
                          <m:e>
                            <m:r>
                              <a:rPr lang="en-US" altLang="zh-CN" sz="2000" b="0" i="1" smtClean="0">
                                <a:latin typeface="Cambria Math" panose="02040503050406030204" pitchFamily="18" charset="0"/>
                                <a:ea typeface="Palatino" pitchFamily="2" charset="77"/>
                                <a:cs typeface="Calibri Light" panose="020F0302020204030204" pitchFamily="34" charset="0"/>
                              </a:rPr>
                              <m:t>𝑃</m:t>
                            </m:r>
                          </m:e>
                          <m:sub>
                            <m:r>
                              <a:rPr lang="en-US" altLang="zh-CN" sz="2000" b="0" i="1" smtClean="0">
                                <a:latin typeface="Cambria Math" panose="02040503050406030204" pitchFamily="18" charset="0"/>
                                <a:ea typeface="Palatino" pitchFamily="2" charset="77"/>
                                <a:cs typeface="Calibri Light" panose="020F0302020204030204" pitchFamily="34" charset="0"/>
                              </a:rPr>
                              <m:t>𝑒</m:t>
                            </m:r>
                          </m:sub>
                        </m:sSub>
                      </m:den>
                    </m:f>
                    <m:r>
                      <a:rPr lang="en-US" altLang="zh-CN" sz="2000" b="0" i="1" smtClean="0">
                        <a:latin typeface="Cambria Math" panose="02040503050406030204" pitchFamily="18" charset="0"/>
                        <a:ea typeface="Palatino" pitchFamily="2" charset="77"/>
                        <a:cs typeface="Calibri Light" panose="020F0302020204030204" pitchFamily="34" charset="0"/>
                      </a:rPr>
                      <m:t>   </m:t>
                    </m:r>
                    <m:r>
                      <a:rPr lang="en-US" altLang="zh-CN" sz="2000" b="0" i="0" smtClean="0">
                        <a:latin typeface="Cambria Math" panose="02040503050406030204" pitchFamily="18" charset="0"/>
                        <a:ea typeface="Palatino" pitchFamily="2" charset="77"/>
                        <a:cs typeface="Calibri Light" panose="020F0302020204030204" pitchFamily="34" charset="0"/>
                      </a:rPr>
                      <m:t>(</m:t>
                    </m:r>
                    <m:r>
                      <a:rPr lang="en-US" altLang="zh-CN" sz="2000" b="0" i="1" smtClean="0">
                        <a:latin typeface="Cambria Math" panose="02040503050406030204" pitchFamily="18" charset="0"/>
                        <a:ea typeface="Palatino" pitchFamily="2" charset="77"/>
                        <a:cs typeface="Calibri Light" panose="020F0302020204030204" pitchFamily="34" charset="0"/>
                      </a:rPr>
                      <m:t>𝑘</m:t>
                    </m:r>
                    <m:r>
                      <a:rPr lang="en-US" altLang="zh-CN" sz="2000" b="0" i="1" smtClean="0">
                        <a:latin typeface="Cambria Math" panose="02040503050406030204" pitchFamily="18" charset="0"/>
                        <a:ea typeface="Cambria Math" panose="02040503050406030204" pitchFamily="18" charset="0"/>
                        <a:cs typeface="Calibri Light" panose="020F0302020204030204" pitchFamily="34" charset="0"/>
                      </a:rPr>
                      <m:t>∈[−1,1]</m:t>
                    </m:r>
                    <m:r>
                      <a:rPr lang="en-US" altLang="zh-CN" sz="2000" b="0" i="0" smtClean="0">
                        <a:latin typeface="Cambria Math" panose="02040503050406030204" pitchFamily="18" charset="0"/>
                        <a:ea typeface="Palatino" pitchFamily="2" charset="77"/>
                        <a:cs typeface="Calibri Light" panose="020F0302020204030204" pitchFamily="34" charset="0"/>
                      </a:rPr>
                      <m:t>)</m:t>
                    </m:r>
                  </m:oMath>
                </a14:m>
                <a:endParaRPr lang="en-US" altLang="zh-CN" sz="2000" dirty="0">
                  <a:latin typeface="Palatino" pitchFamily="2" charset="77"/>
                  <a:ea typeface="Palatino" pitchFamily="2" charset="77"/>
                  <a:cs typeface="Calibri Light" panose="020F0302020204030204" pitchFamily="34" charset="0"/>
                </a:endParaRPr>
              </a:p>
              <a:p>
                <a:pPr marL="914400" lvl="1" indent="-457200">
                  <a:lnSpc>
                    <a:spcPct val="150000"/>
                  </a:lnSpc>
                  <a:buSzPct val="100000"/>
                  <a:buFontTx/>
                  <a:buChar char="-"/>
                </a:pPr>
                <a14:m>
                  <m:oMath xmlns:m="http://schemas.openxmlformats.org/officeDocument/2006/math">
                    <m:sSub>
                      <m:sSubPr>
                        <m:ctrlPr>
                          <a:rPr lang="en-US" altLang="zh-CN" sz="2000" i="1" smtClean="0">
                            <a:latin typeface="Cambria Math" panose="02040503050406030204" pitchFamily="18" charset="0"/>
                            <a:ea typeface="Palatino" pitchFamily="2" charset="77"/>
                            <a:cs typeface="Calibri Light" panose="020F0302020204030204" pitchFamily="34" charset="0"/>
                          </a:rPr>
                        </m:ctrlPr>
                      </m:sSubPr>
                      <m:e>
                        <m:r>
                          <a:rPr lang="en-US" altLang="zh-CN" sz="2000" b="0" i="1" smtClean="0">
                            <a:latin typeface="Cambria Math" panose="02040503050406030204" pitchFamily="18" charset="0"/>
                            <a:ea typeface="Palatino" pitchFamily="2" charset="77"/>
                            <a:cs typeface="Calibri Light" panose="020F0302020204030204" pitchFamily="34" charset="0"/>
                          </a:rPr>
                          <m:t>𝑃</m:t>
                        </m:r>
                      </m:e>
                      <m:sub>
                        <m:r>
                          <a:rPr lang="en-US" altLang="zh-CN" sz="2000" b="0" i="1" smtClean="0">
                            <a:latin typeface="Cambria Math" panose="02040503050406030204" pitchFamily="18" charset="0"/>
                            <a:ea typeface="Palatino" pitchFamily="2" charset="77"/>
                            <a:cs typeface="Calibri Light" panose="020F0302020204030204" pitchFamily="34" charset="0"/>
                          </a:rPr>
                          <m:t>0</m:t>
                        </m:r>
                      </m:sub>
                    </m:sSub>
                  </m:oMath>
                </a14:m>
                <a:r>
                  <a:rPr lang="en-US" altLang="zh-CN" sz="2000" dirty="0">
                    <a:latin typeface="Palatino" pitchFamily="2" charset="77"/>
                    <a:ea typeface="Palatino" pitchFamily="2" charset="77"/>
                    <a:cs typeface="Calibri Light" panose="020F0302020204030204" pitchFamily="34" charset="0"/>
                  </a:rPr>
                  <a:t> ——</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empirical</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agreement				</a:t>
                </a:r>
                <a14:m>
                  <m:oMath xmlns:m="http://schemas.openxmlformats.org/officeDocument/2006/math">
                    <m:sSub>
                      <m:sSubPr>
                        <m:ctrlPr>
                          <a:rPr lang="en-US" altLang="zh-CN" sz="2000" i="1" smtClean="0">
                            <a:latin typeface="Cambria Math" panose="02040503050406030204" pitchFamily="18" charset="0"/>
                            <a:ea typeface="Palatino" pitchFamily="2" charset="77"/>
                            <a:cs typeface="Calibri Light" panose="020F0302020204030204" pitchFamily="34" charset="0"/>
                          </a:rPr>
                        </m:ctrlPr>
                      </m:sSubPr>
                      <m:e>
                        <m:r>
                          <a:rPr lang="en-US" altLang="zh-CN" sz="2000" b="0" i="1" smtClean="0">
                            <a:latin typeface="Cambria Math" panose="02040503050406030204" pitchFamily="18" charset="0"/>
                            <a:ea typeface="Palatino" pitchFamily="2" charset="77"/>
                            <a:cs typeface="Calibri Light" panose="020F0302020204030204" pitchFamily="34" charset="0"/>
                          </a:rPr>
                          <m:t>𝑃</m:t>
                        </m:r>
                      </m:e>
                      <m:sub>
                        <m:r>
                          <a:rPr lang="en-US" altLang="zh-CN" sz="2000" b="0" i="1" smtClean="0">
                            <a:latin typeface="Cambria Math" panose="02040503050406030204" pitchFamily="18" charset="0"/>
                            <a:ea typeface="Palatino" pitchFamily="2" charset="77"/>
                            <a:cs typeface="Calibri Light" panose="020F0302020204030204" pitchFamily="34" charset="0"/>
                          </a:rPr>
                          <m:t>𝑒</m:t>
                        </m:r>
                      </m:sub>
                    </m:sSub>
                  </m:oMath>
                </a14:m>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expected</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agreement</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by</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chance</a:t>
                </a: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3" name="TextBox 2">
                <a:extLst>
                  <a:ext uri="{FF2B5EF4-FFF2-40B4-BE49-F238E27FC236}">
                    <a16:creationId xmlns:a16="http://schemas.microsoft.com/office/drawing/2014/main" id="{8ADEB969-75AC-C848-A270-28F6F119F44D}"/>
                  </a:ext>
                </a:extLst>
              </p:cNvPr>
              <p:cNvSpPr txBox="1">
                <a:spLocks noRot="1" noChangeAspect="1" noMove="1" noResize="1" noEditPoints="1" noAdjustHandles="1" noChangeArrowheads="1" noChangeShapeType="1" noTextEdit="1"/>
              </p:cNvSpPr>
              <p:nvPr/>
            </p:nvSpPr>
            <p:spPr>
              <a:xfrm>
                <a:off x="815851" y="839702"/>
                <a:ext cx="10703023" cy="1225720"/>
              </a:xfrm>
              <a:prstGeom prst="rect">
                <a:avLst/>
              </a:prstGeom>
              <a:blipFill>
                <a:blip r:embed="rId2"/>
                <a:stretch>
                  <a:fillRect l="-829" b="-8247"/>
                </a:stretch>
              </a:blipFill>
            </p:spPr>
            <p:txBody>
              <a:bodyPr/>
              <a:lstStyle/>
              <a:p>
                <a:r>
                  <a:rPr lang="en-CN">
                    <a:noFill/>
                  </a:rPr>
                  <a:t> </a:t>
                </a:r>
              </a:p>
            </p:txBody>
          </p:sp>
        </mc:Fallback>
      </mc:AlternateContent>
      <p:sp>
        <p:nvSpPr>
          <p:cNvPr id="4" name="TextBox 3">
            <a:extLst>
              <a:ext uri="{FF2B5EF4-FFF2-40B4-BE49-F238E27FC236}">
                <a16:creationId xmlns:a16="http://schemas.microsoft.com/office/drawing/2014/main" id="{61133120-AB01-944A-943E-C5B28B2CAEC8}"/>
              </a:ext>
            </a:extLst>
          </p:cNvPr>
          <p:cNvSpPr txBox="1"/>
          <p:nvPr/>
        </p:nvSpPr>
        <p:spPr>
          <a:xfrm>
            <a:off x="922150" y="2203921"/>
            <a:ext cx="9711313" cy="1015663"/>
          </a:xfrm>
          <a:prstGeom prst="rect">
            <a:avLst/>
          </a:prstGeom>
          <a:noFill/>
          <a:ln>
            <a:solidFill>
              <a:schemeClr val="tx1"/>
            </a:solidFill>
          </a:ln>
        </p:spPr>
        <p:txBody>
          <a:bodyPr wrap="none" rtlCol="0">
            <a:spAutoFit/>
          </a:bodyPr>
          <a:lstStyle/>
          <a:p>
            <a:pPr algn="ctr"/>
            <a:r>
              <a:rPr lang="en-CN" sz="2000" dirty="0">
                <a:latin typeface="Palatino" pitchFamily="2" charset="77"/>
                <a:ea typeface="Palatino" pitchFamily="2" charset="77"/>
              </a:rPr>
              <a:t>Sentiment Classification</a:t>
            </a:r>
          </a:p>
          <a:p>
            <a:r>
              <a:rPr lang="en-CN" sz="2000" dirty="0">
                <a:latin typeface="Palatino" pitchFamily="2" charset="77"/>
                <a:ea typeface="Palatino" pitchFamily="2" charset="77"/>
              </a:rPr>
              <a:t>A: 500 positive, 400 negative, 100 neutral;	B: 450 positive, 460 negative, 90 neutral</a:t>
            </a:r>
          </a:p>
          <a:p>
            <a:r>
              <a:rPr lang="en-US" sz="2000" dirty="0">
                <a:latin typeface="Palatino" pitchFamily="2" charset="77"/>
                <a:ea typeface="Palatino" pitchFamily="2" charset="77"/>
              </a:rPr>
              <a:t>a</a:t>
            </a:r>
            <a:r>
              <a:rPr lang="en-CN" sz="2000" dirty="0">
                <a:latin typeface="Palatino" pitchFamily="2" charset="77"/>
                <a:ea typeface="Palatino" pitchFamily="2" charset="77"/>
              </a:rPr>
              <a:t>greed: 400 positive, 380 negative, 80 neutral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AE1849-5E34-2C4C-AE3C-4F9824FF4992}"/>
                  </a:ext>
                </a:extLst>
              </p:cNvPr>
              <p:cNvSpPr txBox="1"/>
              <p:nvPr/>
            </p:nvSpPr>
            <p:spPr>
              <a:xfrm>
                <a:off x="2017529" y="3358083"/>
                <a:ext cx="7675536" cy="485774"/>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0</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𝑝𝑜𝑠</m:t>
                        </m:r>
                      </m:e>
                    </m:d>
                    <m:r>
                      <a:rPr lang="en-US" altLang="zh-CN" b="0" i="1" smtClean="0">
                        <a:latin typeface="Cambria Math" panose="02040503050406030204" pitchFamily="18" charset="0"/>
                        <a:ea typeface="Palatino" pitchFamily="2" charset="77"/>
                        <a:cs typeface="Calibri Light" panose="020F0302020204030204" pitchFamily="34" charset="0"/>
                      </a:rPr>
                      <m:t>=</m:t>
                    </m:r>
                    <m:f>
                      <m:fPr>
                        <m:ctrlPr>
                          <a:rPr lang="en-US" altLang="zh-CN" b="0" i="1" smtClean="0">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400</m:t>
                        </m:r>
                      </m:num>
                      <m:den>
                        <m:r>
                          <a:rPr lang="en-US" altLang="zh-CN" b="0" i="1" smtClean="0">
                            <a:latin typeface="Cambria Math" panose="02040503050406030204" pitchFamily="18" charset="0"/>
                            <a:ea typeface="Palatino" pitchFamily="2" charset="77"/>
                            <a:cs typeface="Calibri Light" panose="020F0302020204030204" pitchFamily="34" charset="0"/>
                          </a:rPr>
                          <m:t>1000</m:t>
                        </m:r>
                      </m:den>
                    </m:f>
                    <m:r>
                      <a:rPr lang="en-US" altLang="zh-CN" b="0" i="1" smtClean="0">
                        <a:latin typeface="Cambria Math" panose="02040503050406030204" pitchFamily="18" charset="0"/>
                        <a:ea typeface="Palatino" pitchFamily="2" charset="77"/>
                        <a:cs typeface="Calibri Light" panose="020F0302020204030204" pitchFamily="34" charset="0"/>
                      </a:rPr>
                      <m:t>=0.4,</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i="1">
                            <a:latin typeface="Cambria Math" panose="02040503050406030204" pitchFamily="18" charset="0"/>
                            <a:ea typeface="Palatino" pitchFamily="2" charset="77"/>
                            <a:cs typeface="Calibri Light" panose="020F0302020204030204" pitchFamily="34" charset="0"/>
                          </a:rPr>
                          <m:t>0</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𝑛𝑒𝑔</m:t>
                        </m:r>
                      </m:e>
                    </m:d>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38</m:t>
                        </m:r>
                        <m:r>
                          <a:rPr lang="en-US" altLang="zh-CN" i="1">
                            <a:latin typeface="Cambria Math" panose="02040503050406030204" pitchFamily="18" charset="0"/>
                            <a:ea typeface="Palatino" pitchFamily="2" charset="77"/>
                            <a:cs typeface="Calibri Light" panose="020F0302020204030204" pitchFamily="34" charset="0"/>
                          </a:rPr>
                          <m:t>0</m:t>
                        </m:r>
                      </m:num>
                      <m:den>
                        <m:r>
                          <a:rPr lang="en-US" altLang="zh-CN" i="1">
                            <a:latin typeface="Cambria Math" panose="02040503050406030204" pitchFamily="18" charset="0"/>
                            <a:ea typeface="Palatino" pitchFamily="2" charset="77"/>
                            <a:cs typeface="Calibri Light" panose="020F0302020204030204" pitchFamily="34" charset="0"/>
                          </a:rPr>
                          <m:t>1000</m:t>
                        </m:r>
                      </m:den>
                    </m:f>
                    <m:r>
                      <a:rPr lang="en-US" altLang="zh-CN" i="1">
                        <a:latin typeface="Cambria Math" panose="02040503050406030204" pitchFamily="18" charset="0"/>
                        <a:ea typeface="Palatino" pitchFamily="2" charset="77"/>
                        <a:cs typeface="Calibri Light" panose="020F0302020204030204" pitchFamily="34" charset="0"/>
                      </a:rPr>
                      <m:t>=0.</m:t>
                    </m:r>
                    <m:r>
                      <a:rPr lang="en-US" altLang="zh-CN" b="0" i="1" smtClean="0">
                        <a:latin typeface="Cambria Math" panose="02040503050406030204" pitchFamily="18" charset="0"/>
                        <a:ea typeface="Palatino" pitchFamily="2" charset="77"/>
                        <a:cs typeface="Calibri Light" panose="020F0302020204030204" pitchFamily="34" charset="0"/>
                      </a:rPr>
                      <m:t>38</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i="1">
                            <a:latin typeface="Cambria Math" panose="02040503050406030204" pitchFamily="18" charset="0"/>
                            <a:ea typeface="Palatino" pitchFamily="2" charset="77"/>
                            <a:cs typeface="Calibri Light" panose="020F0302020204030204" pitchFamily="34" charset="0"/>
                          </a:rPr>
                          <m:t>0</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𝑛𝑒𝑢</m:t>
                        </m:r>
                      </m:e>
                    </m:d>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8</m:t>
                        </m:r>
                        <m:r>
                          <a:rPr lang="en-US" altLang="zh-CN" i="1">
                            <a:latin typeface="Cambria Math" panose="02040503050406030204" pitchFamily="18" charset="0"/>
                            <a:ea typeface="Palatino" pitchFamily="2" charset="77"/>
                            <a:cs typeface="Calibri Light" panose="020F0302020204030204" pitchFamily="34" charset="0"/>
                          </a:rPr>
                          <m:t>0</m:t>
                        </m:r>
                      </m:num>
                      <m:den>
                        <m:r>
                          <a:rPr lang="en-US" altLang="zh-CN" i="1">
                            <a:latin typeface="Cambria Math" panose="02040503050406030204" pitchFamily="18" charset="0"/>
                            <a:ea typeface="Palatino" pitchFamily="2" charset="77"/>
                            <a:cs typeface="Calibri Light" panose="020F0302020204030204" pitchFamily="34" charset="0"/>
                          </a:rPr>
                          <m:t>1000</m:t>
                        </m:r>
                      </m:den>
                    </m:f>
                    <m:r>
                      <a:rPr lang="en-US" altLang="zh-CN" i="1">
                        <a:latin typeface="Cambria Math" panose="02040503050406030204" pitchFamily="18" charset="0"/>
                        <a:ea typeface="Palatino" pitchFamily="2" charset="77"/>
                        <a:cs typeface="Calibri Light" panose="020F0302020204030204" pitchFamily="34" charset="0"/>
                      </a:rPr>
                      <m:t>=0.</m:t>
                    </m:r>
                    <m:r>
                      <a:rPr lang="en-US" altLang="zh-CN" b="0" i="1" smtClean="0">
                        <a:latin typeface="Cambria Math" panose="02040503050406030204" pitchFamily="18" charset="0"/>
                        <a:ea typeface="Palatino" pitchFamily="2" charset="77"/>
                        <a:cs typeface="Calibri Light" panose="020F0302020204030204" pitchFamily="34" charset="0"/>
                      </a:rPr>
                      <m:t>08</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endParaRPr lang="en-CN" dirty="0"/>
              </a:p>
            </p:txBody>
          </p:sp>
        </mc:Choice>
        <mc:Fallback xmlns="">
          <p:sp>
            <p:nvSpPr>
              <p:cNvPr id="6" name="TextBox 5">
                <a:extLst>
                  <a:ext uri="{FF2B5EF4-FFF2-40B4-BE49-F238E27FC236}">
                    <a16:creationId xmlns:a16="http://schemas.microsoft.com/office/drawing/2014/main" id="{5CAE1849-5E34-2C4C-AE3C-4F9824FF4992}"/>
                  </a:ext>
                </a:extLst>
              </p:cNvPr>
              <p:cNvSpPr txBox="1">
                <a:spLocks noRot="1" noChangeAspect="1" noMove="1" noResize="1" noEditPoints="1" noAdjustHandles="1" noChangeArrowheads="1" noChangeShapeType="1" noTextEdit="1"/>
              </p:cNvSpPr>
              <p:nvPr/>
            </p:nvSpPr>
            <p:spPr>
              <a:xfrm>
                <a:off x="2017529" y="3358083"/>
                <a:ext cx="7675536" cy="485774"/>
              </a:xfrm>
              <a:prstGeom prst="rect">
                <a:avLst/>
              </a:prstGeom>
              <a:blipFill>
                <a:blip r:embed="rId3"/>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9AB19A-2256-C440-AF84-2290CD0E3543}"/>
                  </a:ext>
                </a:extLst>
              </p:cNvPr>
              <p:cNvSpPr txBox="1"/>
              <p:nvPr/>
            </p:nvSpPr>
            <p:spPr>
              <a:xfrm>
                <a:off x="1707563" y="3843857"/>
                <a:ext cx="8776874" cy="489686"/>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𝑝𝑜𝑠</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𝐴</m:t>
                        </m:r>
                      </m:e>
                    </m:d>
                    <m:r>
                      <a:rPr lang="en-US" altLang="zh-CN" b="0" i="1" smtClean="0">
                        <a:latin typeface="Cambria Math" panose="02040503050406030204" pitchFamily="18" charset="0"/>
                        <a:ea typeface="Palatino" pitchFamily="2" charset="77"/>
                        <a:cs typeface="Calibri Light" panose="020F0302020204030204" pitchFamily="34" charset="0"/>
                      </a:rPr>
                      <m:t>=</m:t>
                    </m:r>
                    <m:f>
                      <m:fPr>
                        <m:ctrlPr>
                          <a:rPr lang="en-US" altLang="zh-CN" b="0" i="1" smtClean="0">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500</m:t>
                        </m:r>
                      </m:num>
                      <m:den>
                        <m:r>
                          <a:rPr lang="en-US" altLang="zh-CN" b="0" i="1" smtClean="0">
                            <a:latin typeface="Cambria Math" panose="02040503050406030204" pitchFamily="18" charset="0"/>
                            <a:ea typeface="Palatino" pitchFamily="2" charset="77"/>
                            <a:cs typeface="Calibri Light" panose="020F0302020204030204" pitchFamily="34" charset="0"/>
                          </a:rPr>
                          <m:t>1000</m:t>
                        </m:r>
                      </m:den>
                    </m:f>
                    <m:r>
                      <a:rPr lang="en-US" altLang="zh-CN" b="0" i="1" smtClean="0">
                        <a:latin typeface="Cambria Math" panose="02040503050406030204" pitchFamily="18" charset="0"/>
                        <a:ea typeface="Palatino" pitchFamily="2" charset="77"/>
                        <a:cs typeface="Calibri Light" panose="020F0302020204030204" pitchFamily="34" charset="0"/>
                      </a:rPr>
                      <m:t>=0.5,</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𝑝𝑜𝑠</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𝐵</m:t>
                        </m:r>
                      </m:e>
                    </m:d>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45</m:t>
                        </m:r>
                        <m:r>
                          <a:rPr lang="en-US" altLang="zh-CN" i="1">
                            <a:latin typeface="Cambria Math" panose="02040503050406030204" pitchFamily="18" charset="0"/>
                            <a:ea typeface="Palatino" pitchFamily="2" charset="77"/>
                            <a:cs typeface="Calibri Light" panose="020F0302020204030204" pitchFamily="34" charset="0"/>
                          </a:rPr>
                          <m:t>0</m:t>
                        </m:r>
                      </m:num>
                      <m:den>
                        <m:r>
                          <a:rPr lang="en-US" altLang="zh-CN" i="1">
                            <a:latin typeface="Cambria Math" panose="02040503050406030204" pitchFamily="18" charset="0"/>
                            <a:ea typeface="Palatino" pitchFamily="2" charset="77"/>
                            <a:cs typeface="Calibri Light" panose="020F0302020204030204" pitchFamily="34" charset="0"/>
                          </a:rPr>
                          <m:t>1000</m:t>
                        </m:r>
                      </m:den>
                    </m:f>
                    <m:r>
                      <a:rPr lang="en-US" altLang="zh-CN" i="1">
                        <a:latin typeface="Cambria Math" panose="02040503050406030204" pitchFamily="18" charset="0"/>
                        <a:ea typeface="Palatino" pitchFamily="2" charset="77"/>
                        <a:cs typeface="Calibri Light" panose="020F0302020204030204" pitchFamily="34" charset="0"/>
                      </a:rPr>
                      <m:t>=0.</m:t>
                    </m:r>
                    <m:r>
                      <a:rPr lang="en-US" altLang="zh-CN" b="0" i="1" smtClean="0">
                        <a:latin typeface="Cambria Math" panose="02040503050406030204" pitchFamily="18" charset="0"/>
                        <a:ea typeface="Palatino" pitchFamily="2" charset="77"/>
                        <a:cs typeface="Calibri Light" panose="020F0302020204030204" pitchFamily="34" charset="0"/>
                      </a:rPr>
                      <m:t>45</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𝑝𝑜𝑠</m:t>
                        </m:r>
                      </m:e>
                    </m:d>
                    <m:r>
                      <a:rPr lang="en-US" altLang="zh-CN" i="1">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0.5</m:t>
                    </m:r>
                    <m:r>
                      <a:rPr lang="en-US" altLang="zh-CN" b="0" i="1" smtClean="0">
                        <a:latin typeface="Cambria Math" panose="02040503050406030204" pitchFamily="18" charset="0"/>
                        <a:ea typeface="Cambria Math" panose="02040503050406030204" pitchFamily="18" charset="0"/>
                        <a:cs typeface="Calibri Light" panose="020F0302020204030204" pitchFamily="34" charset="0"/>
                      </a:rPr>
                      <m:t>×0.45</m:t>
                    </m:r>
                    <m:r>
                      <a:rPr lang="en-US" altLang="zh-CN" i="1">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0.225</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endParaRPr lang="en-CN" dirty="0"/>
              </a:p>
            </p:txBody>
          </p:sp>
        </mc:Choice>
        <mc:Fallback xmlns="">
          <p:sp>
            <p:nvSpPr>
              <p:cNvPr id="8" name="TextBox 7">
                <a:extLst>
                  <a:ext uri="{FF2B5EF4-FFF2-40B4-BE49-F238E27FC236}">
                    <a16:creationId xmlns:a16="http://schemas.microsoft.com/office/drawing/2014/main" id="{F99AB19A-2256-C440-AF84-2290CD0E3543}"/>
                  </a:ext>
                </a:extLst>
              </p:cNvPr>
              <p:cNvSpPr txBox="1">
                <a:spLocks noRot="1" noChangeAspect="1" noMove="1" noResize="1" noEditPoints="1" noAdjustHandles="1" noChangeArrowheads="1" noChangeShapeType="1" noTextEdit="1"/>
              </p:cNvSpPr>
              <p:nvPr/>
            </p:nvSpPr>
            <p:spPr>
              <a:xfrm>
                <a:off x="1707563" y="3843857"/>
                <a:ext cx="8776874" cy="489686"/>
              </a:xfrm>
              <a:prstGeom prst="rect">
                <a:avLst/>
              </a:prstGeom>
              <a:blipFill>
                <a:blip r:embed="rId4"/>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21C6A04-F29D-CF4D-BF5A-81B512D762F7}"/>
                  </a:ext>
                </a:extLst>
              </p:cNvPr>
              <p:cNvSpPr txBox="1"/>
              <p:nvPr/>
            </p:nvSpPr>
            <p:spPr>
              <a:xfrm>
                <a:off x="1707563" y="4329631"/>
                <a:ext cx="8505820" cy="489686"/>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𝑛𝑒𝑔</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𝐴</m:t>
                        </m:r>
                      </m:e>
                    </m:d>
                    <m:r>
                      <a:rPr lang="en-US" altLang="zh-CN" b="0" i="1" smtClean="0">
                        <a:latin typeface="Cambria Math" panose="02040503050406030204" pitchFamily="18" charset="0"/>
                        <a:ea typeface="Palatino" pitchFamily="2" charset="77"/>
                        <a:cs typeface="Calibri Light" panose="020F0302020204030204" pitchFamily="34" charset="0"/>
                      </a:rPr>
                      <m:t>=</m:t>
                    </m:r>
                    <m:f>
                      <m:fPr>
                        <m:ctrlPr>
                          <a:rPr lang="en-US" altLang="zh-CN" b="0" i="1" smtClean="0">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400</m:t>
                        </m:r>
                      </m:num>
                      <m:den>
                        <m:r>
                          <a:rPr lang="en-US" altLang="zh-CN" b="0" i="1" smtClean="0">
                            <a:latin typeface="Cambria Math" panose="02040503050406030204" pitchFamily="18" charset="0"/>
                            <a:ea typeface="Palatino" pitchFamily="2" charset="77"/>
                            <a:cs typeface="Calibri Light" panose="020F0302020204030204" pitchFamily="34" charset="0"/>
                          </a:rPr>
                          <m:t>1000</m:t>
                        </m:r>
                      </m:den>
                    </m:f>
                    <m:r>
                      <a:rPr lang="en-US" altLang="zh-CN" b="0" i="1" smtClean="0">
                        <a:latin typeface="Cambria Math" panose="02040503050406030204" pitchFamily="18" charset="0"/>
                        <a:ea typeface="Palatino" pitchFamily="2" charset="77"/>
                        <a:cs typeface="Calibri Light" panose="020F0302020204030204" pitchFamily="34" charset="0"/>
                      </a:rPr>
                      <m:t>=0.4,</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𝑛𝑒𝑔</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𝐵</m:t>
                        </m:r>
                      </m:e>
                    </m:d>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46</m:t>
                        </m:r>
                        <m:r>
                          <a:rPr lang="en-US" altLang="zh-CN" i="1">
                            <a:latin typeface="Cambria Math" panose="02040503050406030204" pitchFamily="18" charset="0"/>
                            <a:ea typeface="Palatino" pitchFamily="2" charset="77"/>
                            <a:cs typeface="Calibri Light" panose="020F0302020204030204" pitchFamily="34" charset="0"/>
                          </a:rPr>
                          <m:t>0</m:t>
                        </m:r>
                      </m:num>
                      <m:den>
                        <m:r>
                          <a:rPr lang="en-US" altLang="zh-CN" i="1">
                            <a:latin typeface="Cambria Math" panose="02040503050406030204" pitchFamily="18" charset="0"/>
                            <a:ea typeface="Palatino" pitchFamily="2" charset="77"/>
                            <a:cs typeface="Calibri Light" panose="020F0302020204030204" pitchFamily="34" charset="0"/>
                          </a:rPr>
                          <m:t>1000</m:t>
                        </m:r>
                      </m:den>
                    </m:f>
                    <m:r>
                      <a:rPr lang="en-US" altLang="zh-CN" i="1">
                        <a:latin typeface="Cambria Math" panose="02040503050406030204" pitchFamily="18" charset="0"/>
                        <a:ea typeface="Palatino" pitchFamily="2" charset="77"/>
                        <a:cs typeface="Calibri Light" panose="020F0302020204030204" pitchFamily="34" charset="0"/>
                      </a:rPr>
                      <m:t>=0.</m:t>
                    </m:r>
                    <m:r>
                      <a:rPr lang="en-US" altLang="zh-CN" b="0" i="1" smtClean="0">
                        <a:latin typeface="Cambria Math" panose="02040503050406030204" pitchFamily="18" charset="0"/>
                        <a:ea typeface="Palatino" pitchFamily="2" charset="77"/>
                        <a:cs typeface="Calibri Light" panose="020F0302020204030204" pitchFamily="34" charset="0"/>
                      </a:rPr>
                      <m:t>46</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𝑛𝑒𝑔</m:t>
                        </m:r>
                      </m:e>
                    </m:d>
                    <m:r>
                      <a:rPr lang="en-US" altLang="zh-CN" i="1">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0.4</m:t>
                    </m:r>
                    <m:r>
                      <a:rPr lang="en-US" altLang="zh-CN" b="0" i="1" smtClean="0">
                        <a:latin typeface="Cambria Math" panose="02040503050406030204" pitchFamily="18" charset="0"/>
                        <a:ea typeface="Cambria Math" panose="02040503050406030204" pitchFamily="18" charset="0"/>
                        <a:cs typeface="Calibri Light" panose="020F0302020204030204" pitchFamily="34" charset="0"/>
                      </a:rPr>
                      <m:t>×0.46</m:t>
                    </m:r>
                    <m:r>
                      <a:rPr lang="en-US" altLang="zh-CN" i="1">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0.184</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endParaRPr lang="en-CN" dirty="0"/>
              </a:p>
            </p:txBody>
          </p:sp>
        </mc:Choice>
        <mc:Fallback xmlns="">
          <p:sp>
            <p:nvSpPr>
              <p:cNvPr id="9" name="TextBox 8">
                <a:extLst>
                  <a:ext uri="{FF2B5EF4-FFF2-40B4-BE49-F238E27FC236}">
                    <a16:creationId xmlns:a16="http://schemas.microsoft.com/office/drawing/2014/main" id="{021C6A04-F29D-CF4D-BF5A-81B512D762F7}"/>
                  </a:ext>
                </a:extLst>
              </p:cNvPr>
              <p:cNvSpPr txBox="1">
                <a:spLocks noRot="1" noChangeAspect="1" noMove="1" noResize="1" noEditPoints="1" noAdjustHandles="1" noChangeArrowheads="1" noChangeShapeType="1" noTextEdit="1"/>
              </p:cNvSpPr>
              <p:nvPr/>
            </p:nvSpPr>
            <p:spPr>
              <a:xfrm>
                <a:off x="1707563" y="4329631"/>
                <a:ext cx="8505820" cy="489686"/>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26F486-8391-4C4F-B114-7F4E10A2022B}"/>
                  </a:ext>
                </a:extLst>
              </p:cNvPr>
              <p:cNvSpPr txBox="1"/>
              <p:nvPr/>
            </p:nvSpPr>
            <p:spPr>
              <a:xfrm>
                <a:off x="1707563" y="4737752"/>
                <a:ext cx="8505820" cy="489686"/>
              </a:xfrm>
              <a:prstGeom prst="rect">
                <a:avLst/>
              </a:prstGeom>
              <a:noFill/>
            </p:spPr>
            <p:txBody>
              <a:bodyPr wrap="square">
                <a:spAutoFit/>
              </a:bodyPr>
              <a:lstStyle/>
              <a:p>
                <a14:m>
                  <m:oMath xmlns:m="http://schemas.openxmlformats.org/officeDocument/2006/math">
                    <m:sSub>
                      <m:sSubPr>
                        <m:ctrlPr>
                          <a:rPr lang="en-US" altLang="zh-CN"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𝑛𝑒𝑢</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𝐴</m:t>
                        </m:r>
                      </m:e>
                    </m:d>
                    <m:r>
                      <a:rPr lang="en-US" altLang="zh-CN" b="0" i="1" smtClean="0">
                        <a:latin typeface="Cambria Math" panose="02040503050406030204" pitchFamily="18" charset="0"/>
                        <a:ea typeface="Palatino" pitchFamily="2" charset="77"/>
                        <a:cs typeface="Calibri Light" panose="020F0302020204030204" pitchFamily="34" charset="0"/>
                      </a:rPr>
                      <m:t>=</m:t>
                    </m:r>
                    <m:f>
                      <m:fPr>
                        <m:ctrlPr>
                          <a:rPr lang="en-US" altLang="zh-CN" b="0" i="1" smtClean="0">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100</m:t>
                        </m:r>
                      </m:num>
                      <m:den>
                        <m:r>
                          <a:rPr lang="en-US" altLang="zh-CN" b="0" i="1" smtClean="0">
                            <a:latin typeface="Cambria Math" panose="02040503050406030204" pitchFamily="18" charset="0"/>
                            <a:ea typeface="Palatino" pitchFamily="2" charset="77"/>
                            <a:cs typeface="Calibri Light" panose="020F0302020204030204" pitchFamily="34" charset="0"/>
                          </a:rPr>
                          <m:t>1000</m:t>
                        </m:r>
                      </m:den>
                    </m:f>
                    <m:r>
                      <a:rPr lang="en-US" altLang="zh-CN" b="0" i="1" smtClean="0">
                        <a:latin typeface="Cambria Math" panose="02040503050406030204" pitchFamily="18" charset="0"/>
                        <a:ea typeface="Palatino" pitchFamily="2" charset="77"/>
                        <a:cs typeface="Calibri Light" panose="020F0302020204030204" pitchFamily="34" charset="0"/>
                      </a:rPr>
                      <m:t>=0.1,</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𝑛𝑒𝑢</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𝐵</m:t>
                        </m:r>
                      </m:e>
                    </m:d>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9</m:t>
                        </m:r>
                        <m:r>
                          <a:rPr lang="en-US" altLang="zh-CN" i="1">
                            <a:latin typeface="Cambria Math" panose="02040503050406030204" pitchFamily="18" charset="0"/>
                            <a:ea typeface="Palatino" pitchFamily="2" charset="77"/>
                            <a:cs typeface="Calibri Light" panose="020F0302020204030204" pitchFamily="34" charset="0"/>
                          </a:rPr>
                          <m:t>0</m:t>
                        </m:r>
                      </m:num>
                      <m:den>
                        <m:r>
                          <a:rPr lang="en-US" altLang="zh-CN" i="1">
                            <a:latin typeface="Cambria Math" panose="02040503050406030204" pitchFamily="18" charset="0"/>
                            <a:ea typeface="Palatino" pitchFamily="2" charset="77"/>
                            <a:cs typeface="Calibri Light" panose="020F0302020204030204" pitchFamily="34" charset="0"/>
                          </a:rPr>
                          <m:t>1000</m:t>
                        </m:r>
                      </m:den>
                    </m:f>
                    <m:r>
                      <a:rPr lang="en-US" altLang="zh-CN" i="1">
                        <a:latin typeface="Cambria Math" panose="02040503050406030204" pitchFamily="18" charset="0"/>
                        <a:ea typeface="Palatino" pitchFamily="2" charset="77"/>
                        <a:cs typeface="Calibri Light" panose="020F0302020204030204" pitchFamily="34" charset="0"/>
                      </a:rPr>
                      <m:t>=0.</m:t>
                    </m:r>
                    <m:r>
                      <a:rPr lang="en-US" altLang="zh-CN" b="0" i="1" smtClean="0">
                        <a:latin typeface="Cambria Math" panose="02040503050406030204" pitchFamily="18" charset="0"/>
                        <a:ea typeface="Palatino" pitchFamily="2" charset="77"/>
                        <a:cs typeface="Calibri Light" panose="020F0302020204030204" pitchFamily="34" charset="0"/>
                      </a:rPr>
                      <m:t>09</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𝑛𝑒𝑢</m:t>
                        </m:r>
                      </m:e>
                    </m:d>
                    <m:r>
                      <a:rPr lang="en-US" altLang="zh-CN" i="1">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0.1</m:t>
                    </m:r>
                    <m:r>
                      <a:rPr lang="en-US" altLang="zh-CN" b="0" i="1" smtClean="0">
                        <a:latin typeface="Cambria Math" panose="02040503050406030204" pitchFamily="18" charset="0"/>
                        <a:ea typeface="Cambria Math" panose="02040503050406030204" pitchFamily="18" charset="0"/>
                        <a:cs typeface="Calibri Light" panose="020F0302020204030204" pitchFamily="34" charset="0"/>
                      </a:rPr>
                      <m:t>×0.09</m:t>
                    </m:r>
                    <m:r>
                      <a:rPr lang="en-US" altLang="zh-CN" i="1">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0.009</m:t>
                    </m:r>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endParaRPr lang="en-CN" dirty="0"/>
              </a:p>
            </p:txBody>
          </p:sp>
        </mc:Choice>
        <mc:Fallback xmlns="">
          <p:sp>
            <p:nvSpPr>
              <p:cNvPr id="10" name="TextBox 9">
                <a:extLst>
                  <a:ext uri="{FF2B5EF4-FFF2-40B4-BE49-F238E27FC236}">
                    <a16:creationId xmlns:a16="http://schemas.microsoft.com/office/drawing/2014/main" id="{C426F486-8391-4C4F-B114-7F4E10A2022B}"/>
                  </a:ext>
                </a:extLst>
              </p:cNvPr>
              <p:cNvSpPr txBox="1">
                <a:spLocks noRot="1" noChangeAspect="1" noMove="1" noResize="1" noEditPoints="1" noAdjustHandles="1" noChangeArrowheads="1" noChangeShapeType="1" noTextEdit="1"/>
              </p:cNvSpPr>
              <p:nvPr/>
            </p:nvSpPr>
            <p:spPr>
              <a:xfrm>
                <a:off x="1707563" y="4737752"/>
                <a:ext cx="8505820" cy="489686"/>
              </a:xfrm>
              <a:prstGeom prst="rect">
                <a:avLst/>
              </a:prstGeom>
              <a:blipFill>
                <a:blip r:embed="rId6"/>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1EC825-07CD-3540-AEE5-DC2B7CFB09BB}"/>
                  </a:ext>
                </a:extLst>
              </p:cNvPr>
              <p:cNvSpPr txBox="1"/>
              <p:nvPr/>
            </p:nvSpPr>
            <p:spPr>
              <a:xfrm>
                <a:off x="922150" y="5446981"/>
                <a:ext cx="609858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0</m:t>
                          </m:r>
                        </m:sub>
                      </m:sSub>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i="1">
                              <a:latin typeface="Cambria Math" panose="02040503050406030204" pitchFamily="18" charset="0"/>
                              <a:ea typeface="Palatino" pitchFamily="2" charset="77"/>
                              <a:cs typeface="Calibri Light" panose="020F0302020204030204" pitchFamily="34" charset="0"/>
                            </a:rPr>
                            <m:t>0</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𝑝𝑜𝑠</m:t>
                          </m:r>
                        </m:e>
                      </m:d>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i="1">
                              <a:latin typeface="Cambria Math" panose="02040503050406030204" pitchFamily="18" charset="0"/>
                              <a:ea typeface="Palatino" pitchFamily="2" charset="77"/>
                              <a:cs typeface="Calibri Light" panose="020F0302020204030204" pitchFamily="34" charset="0"/>
                            </a:rPr>
                            <m:t>0</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𝑛𝑒𝑔</m:t>
                          </m:r>
                        </m:e>
                      </m:d>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i="1">
                              <a:latin typeface="Cambria Math" panose="02040503050406030204" pitchFamily="18" charset="0"/>
                              <a:ea typeface="Palatino" pitchFamily="2" charset="77"/>
                              <a:cs typeface="Calibri Light" panose="020F0302020204030204" pitchFamily="34" charset="0"/>
                            </a:rPr>
                            <m:t>0</m:t>
                          </m:r>
                        </m:sub>
                      </m:sSub>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𝑛𝑒𝑢</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0" smtClean="0">
                          <a:latin typeface="Cambria Math" panose="02040503050406030204" pitchFamily="18" charset="0"/>
                          <a:ea typeface="Palatino" pitchFamily="2" charset="77"/>
                          <a:cs typeface="Calibri Light" panose="020F0302020204030204" pitchFamily="34" charset="0"/>
                        </a:rPr>
                        <m:t>0.86</m:t>
                      </m:r>
                    </m:oMath>
                  </m:oMathPara>
                </a14:m>
                <a:endParaRPr lang="en-CN" dirty="0"/>
              </a:p>
            </p:txBody>
          </p:sp>
        </mc:Choice>
        <mc:Fallback xmlns="">
          <p:sp>
            <p:nvSpPr>
              <p:cNvPr id="12" name="TextBox 11">
                <a:extLst>
                  <a:ext uri="{FF2B5EF4-FFF2-40B4-BE49-F238E27FC236}">
                    <a16:creationId xmlns:a16="http://schemas.microsoft.com/office/drawing/2014/main" id="{B31EC825-07CD-3540-AEE5-DC2B7CFB09BB}"/>
                  </a:ext>
                </a:extLst>
              </p:cNvPr>
              <p:cNvSpPr txBox="1">
                <a:spLocks noRot="1" noChangeAspect="1" noMove="1" noResize="1" noEditPoints="1" noAdjustHandles="1" noChangeArrowheads="1" noChangeShapeType="1" noTextEdit="1"/>
              </p:cNvSpPr>
              <p:nvPr/>
            </p:nvSpPr>
            <p:spPr>
              <a:xfrm>
                <a:off x="922150" y="5446981"/>
                <a:ext cx="6098582" cy="369332"/>
              </a:xfrm>
              <a:prstGeom prst="rect">
                <a:avLst/>
              </a:prstGeom>
              <a:blipFill>
                <a:blip r:embed="rId7"/>
                <a:stretch>
                  <a:fillRect b="-17241"/>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65F1EC-A494-3347-85AB-134642761E91}"/>
                  </a:ext>
                </a:extLst>
              </p:cNvPr>
              <p:cNvSpPr txBox="1"/>
              <p:nvPr/>
            </p:nvSpPr>
            <p:spPr>
              <a:xfrm>
                <a:off x="922150" y="5844393"/>
                <a:ext cx="609858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𝑝𝑜𝑠</m:t>
                          </m:r>
                        </m:e>
                      </m:d>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
                        <m:dPr>
                          <m:ctrlPr>
                            <a:rPr lang="en-US" altLang="zh-CN" b="0" i="1" smtClean="0">
                              <a:latin typeface="Cambria Math" panose="02040503050406030204" pitchFamily="18" charset="0"/>
                              <a:ea typeface="Palatino" pitchFamily="2" charset="77"/>
                              <a:cs typeface="Calibri Light" panose="020F0302020204030204" pitchFamily="34" charset="0"/>
                            </a:rPr>
                          </m:ctrlPr>
                        </m:dPr>
                        <m:e>
                          <m:r>
                            <a:rPr lang="en-US" altLang="zh-CN" b="0" i="1" smtClean="0">
                              <a:latin typeface="Cambria Math" panose="02040503050406030204" pitchFamily="18" charset="0"/>
                              <a:ea typeface="Palatino" pitchFamily="2" charset="77"/>
                              <a:cs typeface="Calibri Light" panose="020F0302020204030204" pitchFamily="34" charset="0"/>
                            </a:rPr>
                            <m:t>𝑛𝑒𝑔</m:t>
                          </m:r>
                        </m:e>
                      </m:d>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i="1">
                              <a:latin typeface="Cambria Math" panose="02040503050406030204" pitchFamily="18" charset="0"/>
                              <a:ea typeface="Palatino" pitchFamily="2" charset="77"/>
                              <a:cs typeface="Calibri Light" panose="020F0302020204030204" pitchFamily="34" charset="0"/>
                            </a:rPr>
                          </m:ctrlPr>
                        </m:sSubPr>
                        <m:e>
                          <m:r>
                            <a:rPr lang="en-US" altLang="zh-CN" i="1">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1" smtClean="0">
                          <a:latin typeface="Cambria Math" panose="02040503050406030204" pitchFamily="18" charset="0"/>
                          <a:ea typeface="Palatino" pitchFamily="2" charset="77"/>
                          <a:cs typeface="Calibri Light" panose="020F0302020204030204" pitchFamily="34" charset="0"/>
                        </a:rPr>
                        <m:t>𝑛𝑒𝑢</m:t>
                      </m:r>
                      <m:r>
                        <a:rPr lang="en-US" altLang="zh-CN" b="0" i="1" smtClean="0">
                          <a:latin typeface="Cambria Math" panose="02040503050406030204" pitchFamily="18" charset="0"/>
                          <a:ea typeface="Palatino" pitchFamily="2" charset="77"/>
                          <a:cs typeface="Calibri Light" panose="020F0302020204030204" pitchFamily="34" charset="0"/>
                        </a:rPr>
                        <m:t>)=</m:t>
                      </m:r>
                      <m:r>
                        <a:rPr lang="en-US" altLang="zh-CN" b="0" i="0" smtClean="0">
                          <a:latin typeface="Cambria Math" panose="02040503050406030204" pitchFamily="18" charset="0"/>
                          <a:ea typeface="Palatino" pitchFamily="2" charset="77"/>
                          <a:cs typeface="Calibri Light" panose="020F0302020204030204" pitchFamily="34" charset="0"/>
                        </a:rPr>
                        <m:t>0.418</m:t>
                      </m:r>
                    </m:oMath>
                  </m:oMathPara>
                </a14:m>
                <a:endParaRPr lang="en-CN" dirty="0"/>
              </a:p>
            </p:txBody>
          </p:sp>
        </mc:Choice>
        <mc:Fallback xmlns="">
          <p:sp>
            <p:nvSpPr>
              <p:cNvPr id="13" name="TextBox 12">
                <a:extLst>
                  <a:ext uri="{FF2B5EF4-FFF2-40B4-BE49-F238E27FC236}">
                    <a16:creationId xmlns:a16="http://schemas.microsoft.com/office/drawing/2014/main" id="{1A65F1EC-A494-3347-85AB-134642761E91}"/>
                  </a:ext>
                </a:extLst>
              </p:cNvPr>
              <p:cNvSpPr txBox="1">
                <a:spLocks noRot="1" noChangeAspect="1" noMove="1" noResize="1" noEditPoints="1" noAdjustHandles="1" noChangeArrowheads="1" noChangeShapeType="1" noTextEdit="1"/>
              </p:cNvSpPr>
              <p:nvPr/>
            </p:nvSpPr>
            <p:spPr>
              <a:xfrm>
                <a:off x="922150" y="5844393"/>
                <a:ext cx="6098582" cy="369332"/>
              </a:xfrm>
              <a:prstGeom prst="rect">
                <a:avLst/>
              </a:prstGeom>
              <a:blipFill>
                <a:blip r:embed="rId8"/>
                <a:stretch>
                  <a:fillRect b="-13333"/>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549FEF5-671D-D74E-95F2-7692EE2344F0}"/>
                  </a:ext>
                </a:extLst>
              </p:cNvPr>
              <p:cNvSpPr txBox="1"/>
              <p:nvPr/>
            </p:nvSpPr>
            <p:spPr>
              <a:xfrm>
                <a:off x="6230320" y="5305091"/>
                <a:ext cx="3731216" cy="978922"/>
              </a:xfrm>
              <a:prstGeom prst="rect">
                <a:avLst/>
              </a:prstGeom>
              <a:noFill/>
            </p:spPr>
            <p:txBody>
              <a:bodyPr wrap="square">
                <a:spAutoFit/>
              </a:bodyPr>
              <a:lstStyle/>
              <a:p>
                <a:pPr>
                  <a:lnSpc>
                    <a:spcPct val="150000"/>
                  </a:lnSpc>
                  <a:buSzPct val="100000"/>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Palatino" pitchFamily="2" charset="77"/>
                          <a:cs typeface="Calibri Light" panose="020F0302020204030204" pitchFamily="34" charset="0"/>
                        </a:rPr>
                        <m:t>𝑘</m:t>
                      </m:r>
                      <m:r>
                        <a:rPr lang="en-US" altLang="zh-CN" b="0" i="1" smtClean="0">
                          <a:latin typeface="Cambria Math" panose="02040503050406030204" pitchFamily="18" charset="0"/>
                          <a:ea typeface="Palatino" pitchFamily="2" charset="77"/>
                          <a:cs typeface="Calibri Light" panose="020F0302020204030204" pitchFamily="34" charset="0"/>
                        </a:rPr>
                        <m:t>=</m:t>
                      </m:r>
                      <m:f>
                        <m:fPr>
                          <m:ctrlPr>
                            <a:rPr lang="en-US" altLang="zh-CN" b="0" i="1" smtClean="0">
                              <a:latin typeface="Cambria Math" panose="02040503050406030204" pitchFamily="18" charset="0"/>
                              <a:ea typeface="Palatino" pitchFamily="2" charset="77"/>
                              <a:cs typeface="Calibri Light" panose="020F0302020204030204" pitchFamily="34" charset="0"/>
                            </a:rPr>
                          </m:ctrlPr>
                        </m:fPr>
                        <m:num>
                          <m:sSub>
                            <m:sSubPr>
                              <m:ctrlPr>
                                <a:rPr lang="en-US" altLang="zh-CN" b="0"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0</m:t>
                              </m:r>
                            </m:sub>
                          </m:sSub>
                          <m:r>
                            <a:rPr lang="en-US" altLang="zh-CN" b="0" i="1" smtClean="0">
                              <a:latin typeface="Cambria Math" panose="02040503050406030204" pitchFamily="18" charset="0"/>
                              <a:ea typeface="Palatino" pitchFamily="2" charset="77"/>
                              <a:cs typeface="Calibri Light" panose="020F0302020204030204" pitchFamily="34" charset="0"/>
                            </a:rPr>
                            <m:t>−</m:t>
                          </m:r>
                          <m:sSub>
                            <m:sSubPr>
                              <m:ctrlPr>
                                <a:rPr lang="en-US" altLang="zh-CN" b="0"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num>
                        <m:den>
                          <m:r>
                            <a:rPr lang="en-US" altLang="zh-CN" b="0" i="1" smtClean="0">
                              <a:latin typeface="Cambria Math" panose="02040503050406030204" pitchFamily="18" charset="0"/>
                              <a:ea typeface="Palatino" pitchFamily="2" charset="77"/>
                              <a:cs typeface="Calibri Light" panose="020F0302020204030204" pitchFamily="34" charset="0"/>
                            </a:rPr>
                            <m:t>1−</m:t>
                          </m:r>
                          <m:sSub>
                            <m:sSubPr>
                              <m:ctrlPr>
                                <a:rPr lang="en-US" altLang="zh-CN" b="0" i="1" smtClean="0">
                                  <a:latin typeface="Cambria Math" panose="02040503050406030204" pitchFamily="18" charset="0"/>
                                  <a:ea typeface="Palatino" pitchFamily="2" charset="77"/>
                                  <a:cs typeface="Calibri Light" panose="020F0302020204030204" pitchFamily="34" charset="0"/>
                                </a:rPr>
                              </m:ctrlPr>
                            </m:sSubPr>
                            <m:e>
                              <m:r>
                                <a:rPr lang="en-US" altLang="zh-CN" b="0" i="1" smtClean="0">
                                  <a:latin typeface="Cambria Math" panose="02040503050406030204" pitchFamily="18" charset="0"/>
                                  <a:ea typeface="Palatino" pitchFamily="2" charset="77"/>
                                  <a:cs typeface="Calibri Light" panose="020F0302020204030204" pitchFamily="34" charset="0"/>
                                </a:rPr>
                                <m:t>𝑃</m:t>
                              </m:r>
                            </m:e>
                            <m:sub>
                              <m:r>
                                <a:rPr lang="en-US" altLang="zh-CN" b="0" i="1" smtClean="0">
                                  <a:latin typeface="Cambria Math" panose="02040503050406030204" pitchFamily="18" charset="0"/>
                                  <a:ea typeface="Palatino" pitchFamily="2" charset="77"/>
                                  <a:cs typeface="Calibri Light" panose="020F0302020204030204" pitchFamily="34" charset="0"/>
                                </a:rPr>
                                <m:t>𝑒</m:t>
                              </m:r>
                            </m:sub>
                          </m:sSub>
                        </m:den>
                      </m:f>
                      <m:r>
                        <a:rPr lang="en-US" altLang="zh-CN" b="0" i="1" smtClean="0">
                          <a:latin typeface="Cambria Math" panose="02040503050406030204" pitchFamily="18" charset="0"/>
                          <a:ea typeface="Palatino" pitchFamily="2" charset="77"/>
                          <a:cs typeface="Calibri Light" panose="020F0302020204030204" pitchFamily="34" charset="0"/>
                        </a:rPr>
                        <m:t>=</m:t>
                      </m:r>
                      <m:f>
                        <m:fPr>
                          <m:ctrlPr>
                            <a:rPr lang="en-US" altLang="zh-CN" b="0" i="1" smtClean="0">
                              <a:latin typeface="Cambria Math" panose="02040503050406030204" pitchFamily="18" charset="0"/>
                              <a:ea typeface="Palatino" pitchFamily="2" charset="77"/>
                              <a:cs typeface="Calibri Light" panose="020F0302020204030204" pitchFamily="34" charset="0"/>
                            </a:rPr>
                          </m:ctrlPr>
                        </m:fPr>
                        <m:num>
                          <m:r>
                            <a:rPr lang="en-US" altLang="zh-CN" b="0" i="1" smtClean="0">
                              <a:latin typeface="Cambria Math" panose="02040503050406030204" pitchFamily="18" charset="0"/>
                              <a:ea typeface="Palatino" pitchFamily="2" charset="77"/>
                              <a:cs typeface="Calibri Light" panose="020F0302020204030204" pitchFamily="34" charset="0"/>
                            </a:rPr>
                            <m:t>0.442</m:t>
                          </m:r>
                        </m:num>
                        <m:den>
                          <m:r>
                            <a:rPr lang="en-US" altLang="zh-CN" b="0" i="1" smtClean="0">
                              <a:latin typeface="Cambria Math" panose="02040503050406030204" pitchFamily="18" charset="0"/>
                              <a:ea typeface="Palatino" pitchFamily="2" charset="77"/>
                              <a:cs typeface="Calibri Light" panose="020F0302020204030204" pitchFamily="34" charset="0"/>
                            </a:rPr>
                            <m:t>0.582</m:t>
                          </m:r>
                        </m:den>
                      </m:f>
                      <m:r>
                        <a:rPr lang="en-US" altLang="zh-CN" b="0" i="1" smtClean="0">
                          <a:latin typeface="Cambria Math" panose="02040503050406030204" pitchFamily="18" charset="0"/>
                          <a:ea typeface="Palatino" pitchFamily="2" charset="77"/>
                          <a:cs typeface="Calibri Light" panose="020F0302020204030204" pitchFamily="34" charset="0"/>
                        </a:rPr>
                        <m:t>=0.76</m:t>
                      </m:r>
                    </m:oMath>
                  </m:oMathPara>
                </a14:m>
                <a:endParaRPr lang="en-US" altLang="zh-CN" sz="1800" dirty="0">
                  <a:latin typeface="Palatino" pitchFamily="2" charset="77"/>
                  <a:ea typeface="Palatino" pitchFamily="2" charset="77"/>
                  <a:cs typeface="Calibri Light" panose="020F0302020204030204" pitchFamily="34" charset="0"/>
                </a:endParaRPr>
              </a:p>
            </p:txBody>
          </p:sp>
        </mc:Choice>
        <mc:Fallback xmlns="">
          <p:sp>
            <p:nvSpPr>
              <p:cNvPr id="16" name="TextBox 15">
                <a:extLst>
                  <a:ext uri="{FF2B5EF4-FFF2-40B4-BE49-F238E27FC236}">
                    <a16:creationId xmlns:a16="http://schemas.microsoft.com/office/drawing/2014/main" id="{8549FEF5-671D-D74E-95F2-7692EE2344F0}"/>
                  </a:ext>
                </a:extLst>
              </p:cNvPr>
              <p:cNvSpPr txBox="1">
                <a:spLocks noRot="1" noChangeAspect="1" noMove="1" noResize="1" noEditPoints="1" noAdjustHandles="1" noChangeArrowheads="1" noChangeShapeType="1" noTextEdit="1"/>
              </p:cNvSpPr>
              <p:nvPr/>
            </p:nvSpPr>
            <p:spPr>
              <a:xfrm>
                <a:off x="6230320" y="5305091"/>
                <a:ext cx="3731216" cy="978922"/>
              </a:xfrm>
              <a:prstGeom prst="rect">
                <a:avLst/>
              </a:prstGeom>
              <a:blipFill>
                <a:blip r:embed="rId9"/>
                <a:stretch>
                  <a:fillRect/>
                </a:stretch>
              </a:blipFill>
            </p:spPr>
            <p:txBody>
              <a:bodyPr/>
              <a:lstStyle/>
              <a:p>
                <a:r>
                  <a:rPr lang="en-CN">
                    <a:noFill/>
                  </a:rPr>
                  <a:t> </a:t>
                </a:r>
              </a:p>
            </p:txBody>
          </p:sp>
        </mc:Fallback>
      </mc:AlternateContent>
      <p:sp>
        <p:nvSpPr>
          <p:cNvPr id="14" name="Slide Number Placeholder 1">
            <a:extLst>
              <a:ext uri="{FF2B5EF4-FFF2-40B4-BE49-F238E27FC236}">
                <a16:creationId xmlns:a16="http://schemas.microsoft.com/office/drawing/2014/main" id="{BDCE507F-0CDB-AD4A-9070-E65FF3DCACF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74</a:t>
            </a:fld>
            <a:endParaRPr lang="zh-CN" altLang="en-US" dirty="0"/>
          </a:p>
        </p:txBody>
      </p:sp>
    </p:spTree>
    <p:extLst>
      <p:ext uri="{BB962C8B-B14F-4D97-AF65-F5344CB8AC3E}">
        <p14:creationId xmlns:p14="http://schemas.microsoft.com/office/powerpoint/2010/main" val="41778389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b="1" dirty="0">
                <a:latin typeface="Palatino" pitchFamily="2" charset="77"/>
                <a:ea typeface="Palatino" pitchFamily="2" charset="77"/>
                <a:cs typeface="Calibri Light" panose="020F0302020204030204" pitchFamily="34" charset="0"/>
              </a:rPr>
              <a:t>2.3</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1066249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2.3.1</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Probability</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19280069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423105" y="114348"/>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Probability</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5" name="TextBox 4">
            <a:extLst>
              <a:ext uri="{FF2B5EF4-FFF2-40B4-BE49-F238E27FC236}">
                <a16:creationId xmlns:a16="http://schemas.microsoft.com/office/drawing/2014/main" id="{6CECFE87-7247-0548-BA14-4D0532DC0057}"/>
              </a:ext>
            </a:extLst>
          </p:cNvPr>
          <p:cNvSpPr txBox="1"/>
          <p:nvPr/>
        </p:nvSpPr>
        <p:spPr>
          <a:xfrm>
            <a:off x="825906" y="899080"/>
            <a:ext cx="11470369" cy="1928798"/>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700" dirty="0">
                <a:latin typeface="Palatino" pitchFamily="2" charset="77"/>
                <a:ea typeface="Palatino" pitchFamily="2" charset="77"/>
                <a:cs typeface="Calibri Light" panose="020F0302020204030204" pitchFamily="34" charset="0"/>
              </a:rPr>
              <a:t>Chance of random event</a:t>
            </a:r>
          </a:p>
          <a:p>
            <a:pPr marL="914400" lvl="1" indent="-457200">
              <a:lnSpc>
                <a:spcPct val="150000"/>
              </a:lnSpc>
              <a:buSzPct val="100000"/>
              <a:buFontTx/>
              <a:buChar char="-"/>
            </a:pPr>
            <a:r>
              <a:rPr lang="en-US" altLang="zh-CN" sz="2700" dirty="0">
                <a:latin typeface="Palatino" pitchFamily="2" charset="77"/>
                <a:ea typeface="Palatino" pitchFamily="2" charset="77"/>
                <a:cs typeface="Calibri Light" panose="020F0302020204030204" pitchFamily="34" charset="0"/>
              </a:rPr>
              <a:t>empirically: relative frequency</a:t>
            </a:r>
          </a:p>
          <a:p>
            <a:pPr marL="914400" lvl="1" indent="-457200">
              <a:lnSpc>
                <a:spcPct val="150000"/>
              </a:lnSpc>
              <a:buSzPct val="100000"/>
              <a:buFontTx/>
              <a:buChar char="-"/>
            </a:pPr>
            <a:r>
              <a:rPr lang="en-US" altLang="zh-CN" sz="2700" dirty="0">
                <a:latin typeface="Palatino" pitchFamily="2" charset="77"/>
                <a:ea typeface="Palatino" pitchFamily="2" charset="77"/>
                <a:cs typeface="Calibri Light" panose="020F0302020204030204" pitchFamily="34" charset="0"/>
              </a:rPr>
              <a:t>philosophically: inherent characteristics</a:t>
            </a:r>
          </a:p>
        </p:txBody>
      </p:sp>
      <p:sp>
        <p:nvSpPr>
          <p:cNvPr id="7" name="TextBox 6">
            <a:extLst>
              <a:ext uri="{FF2B5EF4-FFF2-40B4-BE49-F238E27FC236}">
                <a16:creationId xmlns:a16="http://schemas.microsoft.com/office/drawing/2014/main" id="{A8209F82-D73D-8745-AF6B-007A8BB8735F}"/>
              </a:ext>
            </a:extLst>
          </p:cNvPr>
          <p:cNvSpPr txBox="1"/>
          <p:nvPr/>
        </p:nvSpPr>
        <p:spPr>
          <a:xfrm>
            <a:off x="825906" y="2825546"/>
            <a:ext cx="6920345"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Random</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events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and</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random</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variables</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A33C266A-755E-7441-A58B-12F96D1453F5}"/>
                  </a:ext>
                </a:extLst>
              </p:cNvPr>
              <p:cNvGraphicFramePr>
                <a:graphicFrameLocks noGrp="1"/>
              </p:cNvGraphicFramePr>
              <p:nvPr>
                <p:extLst>
                  <p:ext uri="{D42A27DB-BD31-4B8C-83A1-F6EECF244321}">
                    <p14:modId xmlns:p14="http://schemas.microsoft.com/office/powerpoint/2010/main" val="2424453203"/>
                  </p:ext>
                </p:extLst>
              </p:nvPr>
            </p:nvGraphicFramePr>
            <p:xfrm>
              <a:off x="2032000" y="3686729"/>
              <a:ext cx="8128000" cy="1478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49629151"/>
                        </a:ext>
                      </a:extLst>
                    </a:gridCol>
                    <a:gridCol w="4064000">
                      <a:extLst>
                        <a:ext uri="{9D8B030D-6E8A-4147-A177-3AD203B41FA5}">
                          <a16:colId xmlns:a16="http://schemas.microsoft.com/office/drawing/2014/main" val="4261669774"/>
                        </a:ext>
                      </a:extLst>
                    </a:gridCol>
                  </a:tblGrid>
                  <a:tr h="0">
                    <a:tc>
                      <a:txBody>
                        <a:bodyPr/>
                        <a:lstStyle/>
                        <a:p>
                          <a:pPr algn="ctr"/>
                          <a:r>
                            <a:rPr lang="en-CN" dirty="0">
                              <a:solidFill>
                                <a:schemeClr val="tx1"/>
                              </a:solidFill>
                              <a:latin typeface="Palatino" pitchFamily="2" charset="77"/>
                              <a:ea typeface="Palatino" pitchFamily="2" charset="77"/>
                            </a:rPr>
                            <a:t>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408778"/>
                      </a:ext>
                    </a:extLst>
                  </a:tr>
                  <a:tr h="370840">
                    <a:tc>
                      <a:txBody>
                        <a:bodyPr/>
                        <a:lstStyle/>
                        <a:p>
                          <a:pPr algn="ctr"/>
                          <a:r>
                            <a:rPr lang="en-US" dirty="0">
                              <a:solidFill>
                                <a:schemeClr val="tx1"/>
                              </a:solidFill>
                              <a:latin typeface="Palatino" pitchFamily="2" charset="77"/>
                              <a:ea typeface="Palatino" pitchFamily="2" charset="77"/>
                            </a:rPr>
                            <a:t>c</a:t>
                          </a:r>
                          <a:r>
                            <a:rPr lang="en-CN" dirty="0">
                              <a:solidFill>
                                <a:schemeClr val="tx1"/>
                              </a:solidFill>
                              <a:latin typeface="Palatino" pitchFamily="2" charset="77"/>
                              <a:ea typeface="Palatino" pitchFamily="2" charset="77"/>
                            </a:rPr>
                            <a:t>oin tossing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Palatino" pitchFamily="2" charset="77"/>
                              <a:ea typeface="Palatino" pitchFamily="2" charset="77"/>
                            </a:rPr>
                            <a:t>h</a:t>
                          </a:r>
                          <a:r>
                            <a:rPr lang="en-CN" dirty="0">
                              <a:solidFill>
                                <a:schemeClr val="tx1"/>
                              </a:solidFill>
                              <a:latin typeface="Palatino" pitchFamily="2" charset="77"/>
                              <a:ea typeface="Palatino" pitchFamily="2" charset="77"/>
                            </a:rPr>
                            <a:t>ead, 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6182312"/>
                      </a:ext>
                    </a:extLst>
                  </a:tr>
                  <a:tr h="370840">
                    <a:tc>
                      <a:txBody>
                        <a:bodyPr/>
                        <a:lstStyle/>
                        <a:p>
                          <a:pPr algn="ctr"/>
                          <a:r>
                            <a:rPr lang="en-US" dirty="0">
                              <a:solidFill>
                                <a:schemeClr val="tx1"/>
                              </a:solidFill>
                              <a:latin typeface="Palatino" pitchFamily="2" charset="77"/>
                              <a:ea typeface="Palatino" pitchFamily="2" charset="77"/>
                            </a:rPr>
                            <a:t>d</a:t>
                          </a:r>
                          <a:r>
                            <a:rPr lang="en-CN" dirty="0">
                              <a:solidFill>
                                <a:schemeClr val="tx1"/>
                              </a:solidFill>
                              <a:latin typeface="Palatino" pitchFamily="2" charset="77"/>
                              <a:ea typeface="Palatino" pitchFamily="2" charset="77"/>
                            </a:rPr>
                            <a:t>ice casting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Palatino" pitchFamily="2" charset="77"/>
                              <a:ea typeface="Palatino" pitchFamily="2" charset="77"/>
                            </a:rPr>
                            <a:t>1, 2, 3, 4, 5, 6</a:t>
                          </a:r>
                          <a:endParaRPr lang="en-CN"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836935"/>
                      </a:ext>
                    </a:extLst>
                  </a:tr>
                  <a:tr h="370840">
                    <a:tc>
                      <a:txBody>
                        <a:bodyPr/>
                        <a:lstStyle/>
                        <a:p>
                          <a:pPr algn="ctr"/>
                          <a:r>
                            <a:rPr lang="en-US" dirty="0">
                              <a:solidFill>
                                <a:schemeClr val="tx1"/>
                              </a:solidFill>
                              <a:latin typeface="Palatino" pitchFamily="2" charset="77"/>
                              <a:ea typeface="Palatino" pitchFamily="2" charset="77"/>
                            </a:rPr>
                            <a:t>n</a:t>
                          </a:r>
                          <a:r>
                            <a:rPr lang="en-CN" dirty="0">
                              <a:solidFill>
                                <a:schemeClr val="tx1"/>
                              </a:solidFill>
                              <a:latin typeface="Palatino" pitchFamily="2" charset="77"/>
                              <a:ea typeface="Palatino" pitchFamily="2" charset="77"/>
                            </a:rPr>
                            <a:t>ext token prediction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Palatino" pitchFamily="2" charset="77"/>
                                  </a:rPr>
                                  <m:t>𝑤</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𝑉</m:t>
                                </m:r>
                              </m:oMath>
                            </m:oMathPara>
                          </a14:m>
                          <a:endParaRPr lang="en-CN"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053215"/>
                      </a:ext>
                    </a:extLst>
                  </a:tr>
                </a:tbl>
              </a:graphicData>
            </a:graphic>
          </p:graphicFrame>
        </mc:Choice>
        <mc:Fallback xmlns="">
          <p:graphicFrame>
            <p:nvGraphicFramePr>
              <p:cNvPr id="8" name="Table 8">
                <a:extLst>
                  <a:ext uri="{FF2B5EF4-FFF2-40B4-BE49-F238E27FC236}">
                    <a16:creationId xmlns:a16="http://schemas.microsoft.com/office/drawing/2014/main" id="{A33C266A-755E-7441-A58B-12F96D1453F5}"/>
                  </a:ext>
                </a:extLst>
              </p:cNvPr>
              <p:cNvGraphicFramePr>
                <a:graphicFrameLocks noGrp="1"/>
              </p:cNvGraphicFramePr>
              <p:nvPr>
                <p:extLst>
                  <p:ext uri="{D42A27DB-BD31-4B8C-83A1-F6EECF244321}">
                    <p14:modId xmlns:p14="http://schemas.microsoft.com/office/powerpoint/2010/main" val="2424453203"/>
                  </p:ext>
                </p:extLst>
              </p:nvPr>
            </p:nvGraphicFramePr>
            <p:xfrm>
              <a:off x="2032000" y="3686729"/>
              <a:ext cx="8128000" cy="1478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49629151"/>
                        </a:ext>
                      </a:extLst>
                    </a:gridCol>
                    <a:gridCol w="4064000">
                      <a:extLst>
                        <a:ext uri="{9D8B030D-6E8A-4147-A177-3AD203B41FA5}">
                          <a16:colId xmlns:a16="http://schemas.microsoft.com/office/drawing/2014/main" val="4261669774"/>
                        </a:ext>
                      </a:extLst>
                    </a:gridCol>
                  </a:tblGrid>
                  <a:tr h="365760">
                    <a:tc>
                      <a:txBody>
                        <a:bodyPr/>
                        <a:lstStyle/>
                        <a:p>
                          <a:pPr algn="ctr"/>
                          <a:r>
                            <a:rPr lang="en-CN" dirty="0">
                              <a:solidFill>
                                <a:schemeClr val="tx1"/>
                              </a:solidFill>
                              <a:latin typeface="Palatino" pitchFamily="2" charset="77"/>
                              <a:ea typeface="Palatino" pitchFamily="2" charset="77"/>
                            </a:rPr>
                            <a:t>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408778"/>
                      </a:ext>
                    </a:extLst>
                  </a:tr>
                  <a:tr h="370840">
                    <a:tc>
                      <a:txBody>
                        <a:bodyPr/>
                        <a:lstStyle/>
                        <a:p>
                          <a:pPr algn="ctr"/>
                          <a:r>
                            <a:rPr lang="en-US" dirty="0">
                              <a:solidFill>
                                <a:schemeClr val="tx1"/>
                              </a:solidFill>
                              <a:latin typeface="Palatino" pitchFamily="2" charset="77"/>
                              <a:ea typeface="Palatino" pitchFamily="2" charset="77"/>
                            </a:rPr>
                            <a:t>c</a:t>
                          </a:r>
                          <a:r>
                            <a:rPr lang="en-CN" dirty="0">
                              <a:solidFill>
                                <a:schemeClr val="tx1"/>
                              </a:solidFill>
                              <a:latin typeface="Palatino" pitchFamily="2" charset="77"/>
                              <a:ea typeface="Palatino" pitchFamily="2" charset="77"/>
                            </a:rPr>
                            <a:t>oin tossing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Palatino" pitchFamily="2" charset="77"/>
                              <a:ea typeface="Palatino" pitchFamily="2" charset="77"/>
                            </a:rPr>
                            <a:t>h</a:t>
                          </a:r>
                          <a:r>
                            <a:rPr lang="en-CN" dirty="0">
                              <a:solidFill>
                                <a:schemeClr val="tx1"/>
                              </a:solidFill>
                              <a:latin typeface="Palatino" pitchFamily="2" charset="77"/>
                              <a:ea typeface="Palatino" pitchFamily="2" charset="77"/>
                            </a:rPr>
                            <a:t>ead, 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6182312"/>
                      </a:ext>
                    </a:extLst>
                  </a:tr>
                  <a:tr h="370840">
                    <a:tc>
                      <a:txBody>
                        <a:bodyPr/>
                        <a:lstStyle/>
                        <a:p>
                          <a:pPr algn="ctr"/>
                          <a:r>
                            <a:rPr lang="en-US" dirty="0">
                              <a:solidFill>
                                <a:schemeClr val="tx1"/>
                              </a:solidFill>
                              <a:latin typeface="Palatino" pitchFamily="2" charset="77"/>
                              <a:ea typeface="Palatino" pitchFamily="2" charset="77"/>
                            </a:rPr>
                            <a:t>d</a:t>
                          </a:r>
                          <a:r>
                            <a:rPr lang="en-CN" dirty="0">
                              <a:solidFill>
                                <a:schemeClr val="tx1"/>
                              </a:solidFill>
                              <a:latin typeface="Palatino" pitchFamily="2" charset="77"/>
                              <a:ea typeface="Palatino" pitchFamily="2" charset="77"/>
                            </a:rPr>
                            <a:t>ice casting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Palatino" pitchFamily="2" charset="77"/>
                              <a:ea typeface="Palatino" pitchFamily="2" charset="77"/>
                            </a:rPr>
                            <a:t>1, 2, 3, 4, 5, 6</a:t>
                          </a:r>
                          <a:endParaRPr lang="en-CN"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836935"/>
                      </a:ext>
                    </a:extLst>
                  </a:tr>
                  <a:tr h="370840">
                    <a:tc>
                      <a:txBody>
                        <a:bodyPr/>
                        <a:lstStyle/>
                        <a:p>
                          <a:pPr algn="ctr"/>
                          <a:r>
                            <a:rPr lang="en-US" dirty="0">
                              <a:solidFill>
                                <a:schemeClr val="tx1"/>
                              </a:solidFill>
                              <a:latin typeface="Palatino" pitchFamily="2" charset="77"/>
                              <a:ea typeface="Palatino" pitchFamily="2" charset="77"/>
                            </a:rPr>
                            <a:t>n</a:t>
                          </a:r>
                          <a:r>
                            <a:rPr lang="en-CN" dirty="0">
                              <a:solidFill>
                                <a:schemeClr val="tx1"/>
                              </a:solidFill>
                              <a:latin typeface="Palatino" pitchFamily="2" charset="77"/>
                              <a:ea typeface="Palatino" pitchFamily="2" charset="77"/>
                            </a:rPr>
                            <a:t>ext token prediction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13" t="-310345" r="-625" b="-24138"/>
                          </a:stretch>
                        </a:blipFill>
                      </a:tcPr>
                    </a:tc>
                    <a:extLst>
                      <a:ext uri="{0D108BD9-81ED-4DB2-BD59-A6C34878D82A}">
                        <a16:rowId xmlns:a16="http://schemas.microsoft.com/office/drawing/2014/main" val="1481053215"/>
                      </a:ext>
                    </a:extLst>
                  </a:tr>
                </a:tbl>
              </a:graphicData>
            </a:graphic>
          </p:graphicFrame>
        </mc:Fallback>
      </mc:AlternateContent>
      <p:sp>
        <p:nvSpPr>
          <p:cNvPr id="9" name="TextBox 8">
            <a:extLst>
              <a:ext uri="{FF2B5EF4-FFF2-40B4-BE49-F238E27FC236}">
                <a16:creationId xmlns:a16="http://schemas.microsoft.com/office/drawing/2014/main" id="{FA9872BE-E73E-ED4E-9E16-DF0AF416D92C}"/>
              </a:ext>
            </a:extLst>
          </p:cNvPr>
          <p:cNvSpPr txBox="1"/>
          <p:nvPr/>
        </p:nvSpPr>
        <p:spPr>
          <a:xfrm>
            <a:off x="919694" y="5176683"/>
            <a:ext cx="6920345" cy="684803"/>
          </a:xfrm>
          <a:prstGeom prst="rect">
            <a:avLst/>
          </a:prstGeom>
          <a:noFill/>
        </p:spPr>
        <p:txBody>
          <a:bodyPr wrap="square">
            <a:spAutoFit/>
          </a:bodyPr>
          <a:lstStyle/>
          <a:p>
            <a:pPr marL="285750" indent="-28575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Discrete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random</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variables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5A446F-90AD-9B4E-99C2-923BBEEBE33A}"/>
                  </a:ext>
                </a:extLst>
              </p:cNvPr>
              <p:cNvSpPr txBox="1"/>
              <p:nvPr/>
            </p:nvSpPr>
            <p:spPr>
              <a:xfrm>
                <a:off x="5019027" y="5757100"/>
                <a:ext cx="1890325" cy="986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CN" sz="2400" i="1" smtClean="0">
                              <a:latin typeface="Cambria Math" panose="02040503050406030204" pitchFamily="18" charset="0"/>
                            </a:rPr>
                          </m:ctrlPr>
                        </m:naryPr>
                        <m:sub>
                          <m:r>
                            <m:rPr>
                              <m:brk m:alnAt="7"/>
                            </m:rPr>
                            <a:rPr lang="en-US" sz="2400" b="0" i="1" smtClean="0">
                              <a:latin typeface="Cambria Math" panose="02040503050406030204" pitchFamily="18" charset="0"/>
                            </a:rPr>
                            <m:t>𝑟</m:t>
                          </m:r>
                        </m:sub>
                        <m:sup/>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e>
                      </m:nary>
                      <m:r>
                        <a:rPr lang="en-US" sz="2400" b="0" i="1" smtClean="0">
                          <a:latin typeface="Cambria Math" panose="02040503050406030204" pitchFamily="18" charset="0"/>
                        </a:rPr>
                        <m:t>=1</m:t>
                      </m:r>
                    </m:oMath>
                  </m:oMathPara>
                </a14:m>
                <a:endParaRPr lang="en-CN" sz="2400" dirty="0"/>
              </a:p>
            </p:txBody>
          </p:sp>
        </mc:Choice>
        <mc:Fallback xmlns="">
          <p:sp>
            <p:nvSpPr>
              <p:cNvPr id="10" name="TextBox 9">
                <a:extLst>
                  <a:ext uri="{FF2B5EF4-FFF2-40B4-BE49-F238E27FC236}">
                    <a16:creationId xmlns:a16="http://schemas.microsoft.com/office/drawing/2014/main" id="{615A446F-90AD-9B4E-99C2-923BBEEBE33A}"/>
                  </a:ext>
                </a:extLst>
              </p:cNvPr>
              <p:cNvSpPr txBox="1">
                <a:spLocks noRot="1" noChangeAspect="1" noMove="1" noResize="1" noEditPoints="1" noAdjustHandles="1" noChangeArrowheads="1" noChangeShapeType="1" noTextEdit="1"/>
              </p:cNvSpPr>
              <p:nvPr/>
            </p:nvSpPr>
            <p:spPr>
              <a:xfrm>
                <a:off x="5019027" y="5757100"/>
                <a:ext cx="1890325" cy="986552"/>
              </a:xfrm>
              <a:prstGeom prst="rect">
                <a:avLst/>
              </a:prstGeom>
              <a:blipFill>
                <a:blip r:embed="rId5"/>
                <a:stretch>
                  <a:fillRect l="-55034" t="-132051" b="-182051"/>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6D7542F-E98E-684C-B28A-1805E3763D05}"/>
                  </a:ext>
                </a:extLst>
              </p:cNvPr>
              <p:cNvSpPr txBox="1"/>
              <p:nvPr/>
            </p:nvSpPr>
            <p:spPr>
              <a:xfrm>
                <a:off x="7429063" y="5973596"/>
                <a:ext cx="3172985"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𝑟</m:t>
                    </m:r>
                  </m:oMath>
                </a14:m>
                <a:r>
                  <a:rPr lang="en-CN" sz="2400" dirty="0">
                    <a:latin typeface="Palatino" pitchFamily="2" charset="77"/>
                    <a:ea typeface="Palatino" pitchFamily="2" charset="77"/>
                  </a:rPr>
                  <a:t> </a:t>
                </a:r>
                <a:r>
                  <a:rPr lang="en-US" altLang="zh-CN" sz="2400" dirty="0">
                    <a:latin typeface="Palatino" pitchFamily="2" charset="77"/>
                    <a:ea typeface="Palatino" pitchFamily="2" charset="77"/>
                  </a:rPr>
                  <a:t>——</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possible</a:t>
                </a:r>
                <a:r>
                  <a:rPr lang="zh-CN" altLang="en-US" sz="2400" dirty="0">
                    <a:latin typeface="Palatino" pitchFamily="2" charset="77"/>
                    <a:ea typeface="Palatino" pitchFamily="2" charset="77"/>
                  </a:rPr>
                  <a:t> </a:t>
                </a:r>
                <a:r>
                  <a:rPr lang="en-US" altLang="zh-CN" sz="2400" dirty="0">
                    <a:latin typeface="Palatino" pitchFamily="2" charset="77"/>
                    <a:ea typeface="Palatino" pitchFamily="2" charset="77"/>
                  </a:rPr>
                  <a:t>values</a:t>
                </a:r>
                <a:endParaRPr lang="en-CN" sz="2400" dirty="0">
                  <a:latin typeface="Palatino" pitchFamily="2" charset="77"/>
                  <a:ea typeface="Palatino" pitchFamily="2" charset="77"/>
                </a:endParaRPr>
              </a:p>
            </p:txBody>
          </p:sp>
        </mc:Choice>
        <mc:Fallback xmlns="">
          <p:sp>
            <p:nvSpPr>
              <p:cNvPr id="4" name="TextBox 3">
                <a:extLst>
                  <a:ext uri="{FF2B5EF4-FFF2-40B4-BE49-F238E27FC236}">
                    <a16:creationId xmlns:a16="http://schemas.microsoft.com/office/drawing/2014/main" id="{26D7542F-E98E-684C-B28A-1805E3763D05}"/>
                  </a:ext>
                </a:extLst>
              </p:cNvPr>
              <p:cNvSpPr txBox="1">
                <a:spLocks noRot="1" noChangeAspect="1" noMove="1" noResize="1" noEditPoints="1" noAdjustHandles="1" noChangeArrowheads="1" noChangeShapeType="1" noTextEdit="1"/>
              </p:cNvSpPr>
              <p:nvPr/>
            </p:nvSpPr>
            <p:spPr>
              <a:xfrm>
                <a:off x="7429063" y="5973596"/>
                <a:ext cx="3172985" cy="461665"/>
              </a:xfrm>
              <a:prstGeom prst="rect">
                <a:avLst/>
              </a:prstGeom>
              <a:blipFill>
                <a:blip r:embed="rId6"/>
                <a:stretch>
                  <a:fillRect t="-10811" r="-2400" b="-29730"/>
                </a:stretch>
              </a:blipFill>
            </p:spPr>
            <p:txBody>
              <a:bodyPr/>
              <a:lstStyle/>
              <a:p>
                <a:r>
                  <a:rPr lang="en-CN">
                    <a:noFill/>
                  </a:rPr>
                  <a:t> </a:t>
                </a:r>
              </a:p>
            </p:txBody>
          </p:sp>
        </mc:Fallback>
      </mc:AlternateContent>
    </p:spTree>
    <p:extLst>
      <p:ext uri="{BB962C8B-B14F-4D97-AF65-F5344CB8AC3E}">
        <p14:creationId xmlns:p14="http://schemas.microsoft.com/office/powerpoint/2010/main" val="3069533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C5F3D-42A9-4A4A-B034-47F3B1064BA7}"/>
              </a:ext>
            </a:extLst>
          </p:cNvPr>
          <p:cNvSpPr>
            <a:spLocks noGrp="1"/>
          </p:cNvSpPr>
          <p:nvPr>
            <p:ph type="sldNum" sz="quarter" idx="10"/>
          </p:nvPr>
        </p:nvSpPr>
        <p:spPr/>
        <p:txBody>
          <a:bodyPr/>
          <a:lstStyle/>
          <a:p>
            <a:fld id="{11D8FA19-E13B-4121-8BBF-5D41F5A04330}" type="slidenum">
              <a:rPr lang="zh-CN" altLang="en-US" smtClean="0"/>
              <a:t>78</a:t>
            </a:fld>
            <a:endParaRPr lang="zh-CN" altLang="en-US" dirty="0"/>
          </a:p>
        </p:txBody>
      </p:sp>
      <p:sp>
        <p:nvSpPr>
          <p:cNvPr id="6" name="矩形 2">
            <a:extLst>
              <a:ext uri="{FF2B5EF4-FFF2-40B4-BE49-F238E27FC236}">
                <a16:creationId xmlns:a16="http://schemas.microsoft.com/office/drawing/2014/main" id="{FACAE81B-C014-4AA4-BFE9-BEEEF1EBC107}"/>
              </a:ext>
            </a:extLst>
          </p:cNvPr>
          <p:cNvSpPr/>
          <p:nvPr/>
        </p:nvSpPr>
        <p:spPr>
          <a:xfrm>
            <a:off x="400101" y="299903"/>
            <a:ext cx="6128601" cy="707886"/>
          </a:xfrm>
          <a:prstGeom prst="rect">
            <a:avLst/>
          </a:prstGeom>
        </p:spPr>
        <p:txBody>
          <a:bodyPr wrap="none">
            <a:spAutoFit/>
          </a:bodyPr>
          <a:lstStyle/>
          <a:p>
            <a:r>
              <a:rPr lang="en-US" altLang="zh-CN" sz="4000" b="1" dirty="0">
                <a:latin typeface="Palatino" pitchFamily="2" charset="77"/>
                <a:ea typeface="Palatino" pitchFamily="2" charset="77"/>
                <a:cs typeface="Calibri Light" panose="020F0302020204030204" pitchFamily="34" charset="0"/>
              </a:rPr>
              <a:t>Probability Distributions</a:t>
            </a:r>
          </a:p>
        </p:txBody>
      </p:sp>
      <p:pic>
        <p:nvPicPr>
          <p:cNvPr id="7" name="Picture 6">
            <a:extLst>
              <a:ext uri="{FF2B5EF4-FFF2-40B4-BE49-F238E27FC236}">
                <a16:creationId xmlns:a16="http://schemas.microsoft.com/office/drawing/2014/main" id="{4A603FE9-7A18-1D40-8AC0-932802D586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96832" y="1"/>
            <a:ext cx="3295168" cy="1031531"/>
          </a:xfrm>
          <a:prstGeom prst="rect">
            <a:avLst/>
          </a:prstGeom>
        </p:spPr>
      </p:pic>
      <p:grpSp>
        <p:nvGrpSpPr>
          <p:cNvPr id="3" name="Group 2">
            <a:extLst>
              <a:ext uri="{FF2B5EF4-FFF2-40B4-BE49-F238E27FC236}">
                <a16:creationId xmlns:a16="http://schemas.microsoft.com/office/drawing/2014/main" id="{970939EC-0DA7-6444-8DE5-118135D4CD8A}"/>
              </a:ext>
            </a:extLst>
          </p:cNvPr>
          <p:cNvGrpSpPr/>
          <p:nvPr/>
        </p:nvGrpSpPr>
        <p:grpSpPr>
          <a:xfrm>
            <a:off x="821345" y="1372074"/>
            <a:ext cx="10815637" cy="4400832"/>
            <a:chOff x="688181" y="1203398"/>
            <a:chExt cx="10815637" cy="4400832"/>
          </a:xfrm>
        </p:grpSpPr>
        <p:sp>
          <p:nvSpPr>
            <p:cNvPr id="5" name="矩形 8">
              <a:extLst>
                <a:ext uri="{FF2B5EF4-FFF2-40B4-BE49-F238E27FC236}">
                  <a16:creationId xmlns:a16="http://schemas.microsoft.com/office/drawing/2014/main" id="{84893080-5A47-4389-9BAC-88DD2BDA7C65}"/>
                </a:ext>
              </a:extLst>
            </p:cNvPr>
            <p:cNvSpPr/>
            <p:nvPr/>
          </p:nvSpPr>
          <p:spPr>
            <a:xfrm>
              <a:off x="688181" y="1203398"/>
              <a:ext cx="10815637" cy="4308872"/>
            </a:xfrm>
            <a:prstGeom prst="rect">
              <a:avLst/>
            </a:prstGeom>
          </p:spPr>
          <p:txBody>
            <a:bodyPr wrap="square">
              <a:spAutoFit/>
            </a:bodyPr>
            <a:lstStyle/>
            <a:p>
              <a:pPr>
                <a:lnSpc>
                  <a:spcPct val="150000"/>
                </a:lnSpc>
                <a:buSzPct val="100000"/>
              </a:pPr>
              <a:r>
                <a:rPr lang="en-US" altLang="zh-CN" sz="3200" dirty="0">
                  <a:latin typeface="Palatino" pitchFamily="2" charset="77"/>
                  <a:ea typeface="Palatino" pitchFamily="2" charset="77"/>
                  <a:cs typeface="Calibri Light" panose="020F0302020204030204" pitchFamily="34" charset="0"/>
                </a:rPr>
                <a:t>The probabilities of all possible values of a discrete random variable is a </a:t>
              </a:r>
              <a:r>
                <a:rPr lang="en-US" altLang="zh-CN" sz="3200" b="1" dirty="0">
                  <a:latin typeface="Palatino" pitchFamily="2" charset="77"/>
                  <a:ea typeface="Palatino" pitchFamily="2" charset="77"/>
                  <a:cs typeface="Calibri Light" panose="020F0302020204030204" pitchFamily="34" charset="0"/>
                </a:rPr>
                <a:t>probability distribution</a:t>
              </a:r>
            </a:p>
            <a:p>
              <a:pPr>
                <a:lnSpc>
                  <a:spcPct val="150000"/>
                </a:lnSpc>
                <a:buSzPct val="100000"/>
              </a:pPr>
              <a:endParaRPr lang="en-US" altLang="zh-CN" sz="900" b="1"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A</a:t>
              </a:r>
              <a:r>
                <a:rPr lang="zh-CN" altLang="en-US" sz="2800"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Bernoulli</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distribution</a:t>
              </a:r>
              <a:r>
                <a:rPr lang="zh-CN" altLang="en-US" sz="2800" b="1"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example:</a:t>
              </a:r>
              <a:r>
                <a:rPr lang="zh-CN" altLang="en-US" sz="2800" dirty="0">
                  <a:latin typeface="Palatino" pitchFamily="2" charset="77"/>
                  <a:ea typeface="Palatino" pitchFamily="2" charset="77"/>
                  <a:cs typeface="Calibri Light" panose="020F0302020204030204" pitchFamily="34" charset="0"/>
                </a:rPr>
                <a:t> </a:t>
              </a:r>
              <a:endParaRPr lang="en-US" altLang="zh-CN" sz="2800" dirty="0">
                <a:latin typeface="Palatino" pitchFamily="2" charset="77"/>
                <a:ea typeface="Palatino" pitchFamily="2" charset="77"/>
                <a:cs typeface="Calibri Light" panose="020F0302020204030204" pitchFamily="34" charset="0"/>
              </a:endParaRPr>
            </a:p>
            <a:p>
              <a:pPr algn="ctr">
                <a:lnSpc>
                  <a:spcPct val="150000"/>
                </a:lnSpc>
                <a:buSzPct val="100000"/>
              </a:pPr>
              <a:r>
                <a:rPr lang="en-US" altLang="zh-CN" sz="2800" b="1" dirty="0">
                  <a:latin typeface="Palatino" pitchFamily="2" charset="77"/>
                  <a:ea typeface="Palatino" pitchFamily="2" charset="77"/>
                  <a:cs typeface="Calibri Light" panose="020F0302020204030204" pitchFamily="34" charset="0"/>
                </a:rPr>
                <a:t>coin</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tossing</a:t>
              </a: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A </a:t>
              </a:r>
              <a:r>
                <a:rPr lang="en-US" altLang="zh-CN" sz="2800" b="1" dirty="0">
                  <a:latin typeface="Palatino" pitchFamily="2" charset="77"/>
                  <a:ea typeface="Palatino" pitchFamily="2" charset="77"/>
                  <a:cs typeface="Calibri Light" panose="020F0302020204030204" pitchFamily="34" charset="0"/>
                </a:rPr>
                <a:t>categorical distribution </a:t>
              </a:r>
              <a:r>
                <a:rPr lang="en-US" altLang="zh-CN" sz="2800" dirty="0">
                  <a:latin typeface="Palatino" pitchFamily="2" charset="77"/>
                  <a:ea typeface="Palatino" pitchFamily="2" charset="77"/>
                  <a:cs typeface="Calibri Light" panose="020F0302020204030204" pitchFamily="34" charset="0"/>
                </a:rPr>
                <a:t>(multi-</a:t>
              </a:r>
              <a:r>
                <a:rPr lang="en-US" altLang="zh-CN" sz="2800" dirty="0" err="1">
                  <a:latin typeface="Palatino" pitchFamily="2" charset="77"/>
                  <a:ea typeface="Palatino" pitchFamily="2" charset="77"/>
                  <a:cs typeface="Calibri Light" panose="020F0302020204030204" pitchFamily="34" charset="0"/>
                </a:rPr>
                <a:t>noulli</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distribution)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example: </a:t>
              </a:r>
            </a:p>
            <a:p>
              <a:pPr algn="ctr">
                <a:lnSpc>
                  <a:spcPct val="150000"/>
                </a:lnSpc>
                <a:buSzPct val="100000"/>
              </a:pPr>
              <a:r>
                <a:rPr lang="en-US" altLang="zh-CN" sz="2800" b="1" dirty="0">
                  <a:latin typeface="Palatino" pitchFamily="2" charset="77"/>
                  <a:ea typeface="Palatino" pitchFamily="2" charset="77"/>
                  <a:cs typeface="Calibri Light" panose="020F0302020204030204" pitchFamily="34" charset="0"/>
                </a:rPr>
                <a:t>dice casting, word drawing</a:t>
              </a:r>
            </a:p>
          </p:txBody>
        </p:sp>
        <p:grpSp>
          <p:nvGrpSpPr>
            <p:cNvPr id="22" name="组合 21">
              <a:extLst>
                <a:ext uri="{FF2B5EF4-FFF2-40B4-BE49-F238E27FC236}">
                  <a16:creationId xmlns:a16="http://schemas.microsoft.com/office/drawing/2014/main" id="{6D7B4975-EB88-2F4A-852B-04F8D69C28E9}"/>
                </a:ext>
              </a:extLst>
            </p:cNvPr>
            <p:cNvGrpSpPr/>
            <p:nvPr/>
          </p:nvGrpSpPr>
          <p:grpSpPr>
            <a:xfrm>
              <a:off x="7559565" y="2840260"/>
              <a:ext cx="1051035" cy="1485663"/>
              <a:chOff x="9261420" y="2871789"/>
              <a:chExt cx="1051035" cy="1485662"/>
            </a:xfrm>
          </p:grpSpPr>
          <p:cxnSp>
            <p:nvCxnSpPr>
              <p:cNvPr id="4" name="直线连接符 3">
                <a:extLst>
                  <a:ext uri="{FF2B5EF4-FFF2-40B4-BE49-F238E27FC236}">
                    <a16:creationId xmlns:a16="http://schemas.microsoft.com/office/drawing/2014/main" id="{2780FA92-51F0-B74B-AEB5-ADB556DE65A1}"/>
                  </a:ext>
                </a:extLst>
              </p:cNvPr>
              <p:cNvCxnSpPr>
                <a:cxnSpLocks/>
              </p:cNvCxnSpPr>
              <p:nvPr/>
            </p:nvCxnSpPr>
            <p:spPr>
              <a:xfrm>
                <a:off x="9261420" y="3986213"/>
                <a:ext cx="1051035" cy="0"/>
              </a:xfrm>
              <a:prstGeom prst="line">
                <a:avLst/>
              </a:prstGeom>
              <a:ln w="22225"/>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B245DD5E-ED4F-BB44-8FF3-ACF60206EC85}"/>
                  </a:ext>
                </a:extLst>
              </p:cNvPr>
              <p:cNvSpPr/>
              <p:nvPr/>
            </p:nvSpPr>
            <p:spPr>
              <a:xfrm>
                <a:off x="9542161" y="3312794"/>
                <a:ext cx="257175" cy="671512"/>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9" name="矩形 8">
                <a:extLst>
                  <a:ext uri="{FF2B5EF4-FFF2-40B4-BE49-F238E27FC236}">
                    <a16:creationId xmlns:a16="http://schemas.microsoft.com/office/drawing/2014/main" id="{EA6C195A-DC2D-5641-A742-EF49686004C1}"/>
                  </a:ext>
                </a:extLst>
              </p:cNvPr>
              <p:cNvSpPr/>
              <p:nvPr/>
            </p:nvSpPr>
            <p:spPr>
              <a:xfrm>
                <a:off x="9781972" y="2871789"/>
                <a:ext cx="257175" cy="1114426"/>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8DEEE330-5B19-264E-AED6-3CC6A3D27990}"/>
                  </a:ext>
                </a:extLst>
              </p:cNvPr>
              <p:cNvSpPr txBox="1"/>
              <p:nvPr/>
            </p:nvSpPr>
            <p:spPr>
              <a:xfrm>
                <a:off x="9517363" y="3986214"/>
                <a:ext cx="281973" cy="369332"/>
              </a:xfrm>
              <a:prstGeom prst="rect">
                <a:avLst/>
              </a:prstGeom>
              <a:noFill/>
            </p:spPr>
            <p:txBody>
              <a:bodyPr wrap="square" rtlCol="0">
                <a:spAutoFit/>
              </a:bodyPr>
              <a:lstStyle/>
              <a:p>
                <a:r>
                  <a:rPr kumimoji="1" lang="en-US" altLang="zh-CN" dirty="0"/>
                  <a:t>0</a:t>
                </a:r>
                <a:endParaRPr kumimoji="1" lang="zh-CN" altLang="en-US" dirty="0"/>
              </a:p>
            </p:txBody>
          </p:sp>
          <p:sp>
            <p:nvSpPr>
              <p:cNvPr id="14" name="文本框 13">
                <a:extLst>
                  <a:ext uri="{FF2B5EF4-FFF2-40B4-BE49-F238E27FC236}">
                    <a16:creationId xmlns:a16="http://schemas.microsoft.com/office/drawing/2014/main" id="{9628998B-C593-7546-BA13-1A26839DFBFA}"/>
                  </a:ext>
                </a:extLst>
              </p:cNvPr>
              <p:cNvSpPr txBox="1"/>
              <p:nvPr/>
            </p:nvSpPr>
            <p:spPr>
              <a:xfrm>
                <a:off x="9783239" y="3988119"/>
                <a:ext cx="281973" cy="369332"/>
              </a:xfrm>
              <a:prstGeom prst="rect">
                <a:avLst/>
              </a:prstGeom>
              <a:noFill/>
            </p:spPr>
            <p:txBody>
              <a:bodyPr wrap="square" rtlCol="0">
                <a:spAutoFit/>
              </a:bodyPr>
              <a:lstStyle/>
              <a:p>
                <a:r>
                  <a:rPr kumimoji="1" lang="en-US" altLang="zh-CN" dirty="0"/>
                  <a:t>1</a:t>
                </a:r>
                <a:endParaRPr kumimoji="1" lang="zh-CN" altLang="en-US" dirty="0"/>
              </a:p>
            </p:txBody>
          </p:sp>
        </p:grpSp>
        <p:grpSp>
          <p:nvGrpSpPr>
            <p:cNvPr id="30" name="组合 29">
              <a:extLst>
                <a:ext uri="{FF2B5EF4-FFF2-40B4-BE49-F238E27FC236}">
                  <a16:creationId xmlns:a16="http://schemas.microsoft.com/office/drawing/2014/main" id="{67910A23-5B68-6F4C-AE26-01024D41F62B}"/>
                </a:ext>
              </a:extLst>
            </p:cNvPr>
            <p:cNvGrpSpPr/>
            <p:nvPr/>
          </p:nvGrpSpPr>
          <p:grpSpPr>
            <a:xfrm>
              <a:off x="8509218" y="4729509"/>
              <a:ext cx="2012151" cy="874721"/>
              <a:chOff x="8509218" y="4729511"/>
              <a:chExt cx="2012150" cy="874722"/>
            </a:xfrm>
          </p:grpSpPr>
          <p:cxnSp>
            <p:nvCxnSpPr>
              <p:cNvPr id="15" name="直线连接符 14">
                <a:extLst>
                  <a:ext uri="{FF2B5EF4-FFF2-40B4-BE49-F238E27FC236}">
                    <a16:creationId xmlns:a16="http://schemas.microsoft.com/office/drawing/2014/main" id="{1A6FF390-8988-E941-AA77-08F469C8BC03}"/>
                  </a:ext>
                </a:extLst>
              </p:cNvPr>
              <p:cNvCxnSpPr>
                <a:cxnSpLocks/>
              </p:cNvCxnSpPr>
              <p:nvPr/>
            </p:nvCxnSpPr>
            <p:spPr>
              <a:xfrm>
                <a:off x="8509218" y="5277375"/>
                <a:ext cx="2012150" cy="0"/>
              </a:xfrm>
              <a:prstGeom prst="line">
                <a:avLst/>
              </a:prstGeom>
              <a:ln w="22225"/>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74BBCCA3-6883-5A46-B705-1EC3D2FC6B59}"/>
                  </a:ext>
                </a:extLst>
              </p:cNvPr>
              <p:cNvSpPr/>
              <p:nvPr/>
            </p:nvSpPr>
            <p:spPr>
              <a:xfrm>
                <a:off x="8703210" y="4900379"/>
                <a:ext cx="257175" cy="376996"/>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C3F19495-AF9B-6F4C-A9B5-8E7C75E86316}"/>
                  </a:ext>
                </a:extLst>
              </p:cNvPr>
              <p:cNvSpPr/>
              <p:nvPr/>
            </p:nvSpPr>
            <p:spPr>
              <a:xfrm>
                <a:off x="8965941" y="4729511"/>
                <a:ext cx="257175" cy="547864"/>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31A2166B-2E5E-3344-9985-6C20C008D47F}"/>
                  </a:ext>
                </a:extLst>
              </p:cNvPr>
              <p:cNvSpPr txBox="1"/>
              <p:nvPr/>
            </p:nvSpPr>
            <p:spPr>
              <a:xfrm>
                <a:off x="9474392" y="5234901"/>
                <a:ext cx="281973" cy="369332"/>
              </a:xfrm>
              <a:prstGeom prst="rect">
                <a:avLst/>
              </a:prstGeom>
              <a:noFill/>
            </p:spPr>
            <p:txBody>
              <a:bodyPr wrap="square" rtlCol="0" anchor="ctr">
                <a:spAutoFit/>
              </a:bodyPr>
              <a:lstStyle/>
              <a:p>
                <a:r>
                  <a:rPr kumimoji="1" lang="en-US" altLang="zh-CN" dirty="0"/>
                  <a:t>4</a:t>
                </a:r>
                <a:endParaRPr kumimoji="1" lang="zh-CN" altLang="en-US" dirty="0"/>
              </a:p>
            </p:txBody>
          </p:sp>
          <p:sp>
            <p:nvSpPr>
              <p:cNvPr id="19" name="文本框 18">
                <a:extLst>
                  <a:ext uri="{FF2B5EF4-FFF2-40B4-BE49-F238E27FC236}">
                    <a16:creationId xmlns:a16="http://schemas.microsoft.com/office/drawing/2014/main" id="{038830E2-FE6E-6F4A-935B-EF48A790F2FC}"/>
                  </a:ext>
                </a:extLst>
              </p:cNvPr>
              <p:cNvSpPr txBox="1"/>
              <p:nvPr/>
            </p:nvSpPr>
            <p:spPr>
              <a:xfrm>
                <a:off x="8694895" y="5234899"/>
                <a:ext cx="281973" cy="369332"/>
              </a:xfrm>
              <a:prstGeom prst="rect">
                <a:avLst/>
              </a:prstGeom>
              <a:noFill/>
            </p:spPr>
            <p:txBody>
              <a:bodyPr wrap="square" rtlCol="0" anchor="ctr">
                <a:spAutoFit/>
              </a:bodyPr>
              <a:lstStyle/>
              <a:p>
                <a:r>
                  <a:rPr kumimoji="1" lang="en-US" altLang="zh-CN" dirty="0"/>
                  <a:t>1</a:t>
                </a:r>
                <a:endParaRPr kumimoji="1" lang="zh-CN" altLang="en-US" dirty="0"/>
              </a:p>
            </p:txBody>
          </p:sp>
          <p:sp>
            <p:nvSpPr>
              <p:cNvPr id="20" name="矩形 19">
                <a:extLst>
                  <a:ext uri="{FF2B5EF4-FFF2-40B4-BE49-F238E27FC236}">
                    <a16:creationId xmlns:a16="http://schemas.microsoft.com/office/drawing/2014/main" id="{0F1E91B8-E731-FF45-B81D-7A24D8E26AC5}"/>
                  </a:ext>
                </a:extLst>
              </p:cNvPr>
              <p:cNvSpPr/>
              <p:nvPr/>
            </p:nvSpPr>
            <p:spPr>
              <a:xfrm>
                <a:off x="9225437" y="4991167"/>
                <a:ext cx="257175" cy="286208"/>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B5B76799-D5D6-1C4F-878F-947465C25DF2}"/>
                  </a:ext>
                </a:extLst>
              </p:cNvPr>
              <p:cNvSpPr/>
              <p:nvPr/>
            </p:nvSpPr>
            <p:spPr>
              <a:xfrm>
                <a:off x="9482363" y="5097411"/>
                <a:ext cx="257175" cy="179964"/>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4" name="矩形 23">
                <a:extLst>
                  <a:ext uri="{FF2B5EF4-FFF2-40B4-BE49-F238E27FC236}">
                    <a16:creationId xmlns:a16="http://schemas.microsoft.com/office/drawing/2014/main" id="{8145E6F5-F0D8-B847-B572-0D0CDE0FFAD3}"/>
                  </a:ext>
                </a:extLst>
              </p:cNvPr>
              <p:cNvSpPr/>
              <p:nvPr/>
            </p:nvSpPr>
            <p:spPr>
              <a:xfrm>
                <a:off x="9742168" y="4991167"/>
                <a:ext cx="257175" cy="286208"/>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03F973C6-95C9-4F42-B891-DA79EC55D85E}"/>
                  </a:ext>
                </a:extLst>
              </p:cNvPr>
              <p:cNvSpPr/>
              <p:nvPr/>
            </p:nvSpPr>
            <p:spPr>
              <a:xfrm>
                <a:off x="9998785" y="4729511"/>
                <a:ext cx="257175" cy="547864"/>
              </a:xfrm>
              <a:prstGeom prst="rect">
                <a:avLst/>
              </a:prstGeom>
              <a:solidFill>
                <a:schemeClr val="bg1"/>
              </a:solidFill>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A5333D5E-9E56-074C-AE93-26D925B291C7}"/>
                  </a:ext>
                </a:extLst>
              </p:cNvPr>
              <p:cNvSpPr txBox="1"/>
              <p:nvPr/>
            </p:nvSpPr>
            <p:spPr>
              <a:xfrm>
                <a:off x="8960349" y="5234899"/>
                <a:ext cx="281973" cy="369332"/>
              </a:xfrm>
              <a:prstGeom prst="rect">
                <a:avLst/>
              </a:prstGeom>
              <a:noFill/>
            </p:spPr>
            <p:txBody>
              <a:bodyPr wrap="square" rtlCol="0" anchor="ctr">
                <a:spAutoFit/>
              </a:bodyPr>
              <a:lstStyle/>
              <a:p>
                <a:r>
                  <a:rPr kumimoji="1" lang="en-US" altLang="zh-CN" dirty="0"/>
                  <a:t>2</a:t>
                </a:r>
                <a:endParaRPr kumimoji="1" lang="zh-CN" altLang="en-US" dirty="0"/>
              </a:p>
            </p:txBody>
          </p:sp>
          <p:sp>
            <p:nvSpPr>
              <p:cNvPr id="27" name="文本框 26">
                <a:extLst>
                  <a:ext uri="{FF2B5EF4-FFF2-40B4-BE49-F238E27FC236}">
                    <a16:creationId xmlns:a16="http://schemas.microsoft.com/office/drawing/2014/main" id="{33A9DC86-F791-A747-A24E-4A93E3CCFF84}"/>
                  </a:ext>
                </a:extLst>
              </p:cNvPr>
              <p:cNvSpPr txBox="1"/>
              <p:nvPr/>
            </p:nvSpPr>
            <p:spPr>
              <a:xfrm>
                <a:off x="9228672" y="5234899"/>
                <a:ext cx="281973" cy="369332"/>
              </a:xfrm>
              <a:prstGeom prst="rect">
                <a:avLst/>
              </a:prstGeom>
              <a:noFill/>
            </p:spPr>
            <p:txBody>
              <a:bodyPr wrap="square" rtlCol="0" anchor="ctr">
                <a:spAutoFit/>
              </a:bodyPr>
              <a:lstStyle/>
              <a:p>
                <a:r>
                  <a:rPr kumimoji="1" lang="en-US" altLang="zh-CN" dirty="0"/>
                  <a:t>3</a:t>
                </a:r>
                <a:endParaRPr kumimoji="1" lang="zh-CN" altLang="en-US" dirty="0"/>
              </a:p>
            </p:txBody>
          </p:sp>
          <p:sp>
            <p:nvSpPr>
              <p:cNvPr id="28" name="文本框 27">
                <a:extLst>
                  <a:ext uri="{FF2B5EF4-FFF2-40B4-BE49-F238E27FC236}">
                    <a16:creationId xmlns:a16="http://schemas.microsoft.com/office/drawing/2014/main" id="{F5D2FA5C-F393-1046-A0D7-84257C56E7ED}"/>
                  </a:ext>
                </a:extLst>
              </p:cNvPr>
              <p:cNvSpPr txBox="1"/>
              <p:nvPr/>
            </p:nvSpPr>
            <p:spPr>
              <a:xfrm>
                <a:off x="9729768" y="5234899"/>
                <a:ext cx="281973" cy="369332"/>
              </a:xfrm>
              <a:prstGeom prst="rect">
                <a:avLst/>
              </a:prstGeom>
              <a:noFill/>
            </p:spPr>
            <p:txBody>
              <a:bodyPr wrap="square" rtlCol="0" anchor="ctr">
                <a:spAutoFit/>
              </a:bodyPr>
              <a:lstStyle/>
              <a:p>
                <a:r>
                  <a:rPr kumimoji="1" lang="en-US" altLang="zh-CN" dirty="0"/>
                  <a:t>5</a:t>
                </a:r>
                <a:endParaRPr kumimoji="1" lang="zh-CN" altLang="en-US" dirty="0"/>
              </a:p>
            </p:txBody>
          </p:sp>
          <p:sp>
            <p:nvSpPr>
              <p:cNvPr id="29" name="文本框 28">
                <a:extLst>
                  <a:ext uri="{FF2B5EF4-FFF2-40B4-BE49-F238E27FC236}">
                    <a16:creationId xmlns:a16="http://schemas.microsoft.com/office/drawing/2014/main" id="{C5E59E9E-4A03-CB40-9059-1CA5BDF79749}"/>
                  </a:ext>
                </a:extLst>
              </p:cNvPr>
              <p:cNvSpPr txBox="1"/>
              <p:nvPr/>
            </p:nvSpPr>
            <p:spPr>
              <a:xfrm>
                <a:off x="9972187" y="5234899"/>
                <a:ext cx="281973" cy="369332"/>
              </a:xfrm>
              <a:prstGeom prst="rect">
                <a:avLst/>
              </a:prstGeom>
              <a:noFill/>
            </p:spPr>
            <p:txBody>
              <a:bodyPr wrap="square" rtlCol="0" anchor="ctr">
                <a:spAutoFit/>
              </a:bodyPr>
              <a:lstStyle/>
              <a:p>
                <a:r>
                  <a:rPr kumimoji="1" lang="en-US" altLang="zh-CN" dirty="0"/>
                  <a:t>6</a:t>
                </a:r>
                <a:endParaRPr kumimoji="1" lang="zh-CN" altLang="en-US" dirty="0"/>
              </a:p>
            </p:txBody>
          </p:sp>
        </p:grpSp>
      </p:grpSp>
    </p:spTree>
    <p:extLst>
      <p:ext uri="{BB962C8B-B14F-4D97-AF65-F5344CB8AC3E}">
        <p14:creationId xmlns:p14="http://schemas.microsoft.com/office/powerpoint/2010/main" val="2253493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C5F3D-42A9-4A4A-B034-47F3B1064BA7}"/>
              </a:ext>
            </a:extLst>
          </p:cNvPr>
          <p:cNvSpPr>
            <a:spLocks noGrp="1"/>
          </p:cNvSpPr>
          <p:nvPr>
            <p:ph type="sldNum" sz="quarter" idx="10"/>
          </p:nvPr>
        </p:nvSpPr>
        <p:spPr/>
        <p:txBody>
          <a:bodyPr/>
          <a:lstStyle/>
          <a:p>
            <a:fld id="{11D8FA19-E13B-4121-8BBF-5D41F5A04330}" type="slidenum">
              <a:rPr lang="zh-CN" altLang="en-US" smtClean="0"/>
              <a:t>79</a:t>
            </a:fld>
            <a:endParaRPr lang="zh-CN" altLang="en-US" dirty="0"/>
          </a:p>
        </p:txBody>
      </p:sp>
      <mc:AlternateContent xmlns:mc="http://schemas.openxmlformats.org/markup-compatibility/2006" xmlns:a14="http://schemas.microsoft.com/office/drawing/2010/main">
        <mc:Choice Requires="a14">
          <p:sp>
            <p:nvSpPr>
              <p:cNvPr id="5" name="矩形 8">
                <a:extLst>
                  <a:ext uri="{FF2B5EF4-FFF2-40B4-BE49-F238E27FC236}">
                    <a16:creationId xmlns:a16="http://schemas.microsoft.com/office/drawing/2014/main" id="{84893080-5A47-4389-9BAC-88DD2BDA7C65}"/>
                  </a:ext>
                </a:extLst>
              </p:cNvPr>
              <p:cNvSpPr/>
              <p:nvPr/>
            </p:nvSpPr>
            <p:spPr>
              <a:xfrm>
                <a:off x="958637" y="1233212"/>
                <a:ext cx="9947496" cy="4528484"/>
              </a:xfrm>
              <a:prstGeom prst="rect">
                <a:avLst/>
              </a:prstGeom>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A</a:t>
                </a:r>
                <a:r>
                  <a:rPr lang="zh-CN" altLang="en-US" sz="2800"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binomial</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distribution</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the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results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of</a:t>
                </a:r>
                <a:r>
                  <a:rPr lang="zh-CN" altLang="en-US" sz="28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𝑛</m:t>
                    </m:r>
                  </m:oMath>
                </a14:m>
                <a:r>
                  <a:rPr lang="zh-CN" altLang="en-US" sz="2800" dirty="0">
                    <a:latin typeface="Palatino" pitchFamily="2" charset="77"/>
                    <a:ea typeface="Palatino" pitchFamily="2" charset="77"/>
                    <a:cs typeface="Calibri Light" panose="020F0302020204030204" pitchFamily="34" charset="0"/>
                  </a:rPr>
                  <a:t> </a:t>
                </a:r>
                <a:r>
                  <a:rPr lang="en-US" altLang="zh-CN" sz="2800" dirty="0" err="1">
                    <a:latin typeface="Palatino" pitchFamily="2" charset="77"/>
                    <a:ea typeface="Palatino" pitchFamily="2" charset="77"/>
                    <a:cs typeface="Calibri Light" panose="020F0302020204030204" pitchFamily="34" charset="0"/>
                  </a:rPr>
                  <a:t>i.i.d</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Bernoulli</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	distributions,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e.g.,</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for</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coin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tossing:</a:t>
                </a:r>
              </a:p>
              <a:p>
                <a:pPr algn="ctr">
                  <a:lnSpc>
                    <a:spcPct val="150000"/>
                  </a:lnSpc>
                  <a:buSzPct val="100000"/>
                </a:pPr>
                <a14:m>
                  <m:oMath xmlns:m="http://schemas.openxmlformats.org/officeDocument/2006/math">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i="1">
                            <a:latin typeface="Cambria Math" panose="02040503050406030204" pitchFamily="18" charset="0"/>
                            <a:ea typeface="Palatino" pitchFamily="2" charset="77"/>
                            <a:cs typeface="Calibri Light" panose="020F0302020204030204" pitchFamily="34" charset="0"/>
                          </a:rPr>
                          <m:t>𝑃</m:t>
                        </m:r>
                      </m:e>
                      <m:sub>
                        <m:r>
                          <a:rPr lang="en-US" altLang="zh-CN" sz="2800" i="1">
                            <a:latin typeface="Cambria Math" panose="02040503050406030204" pitchFamily="18" charset="0"/>
                            <a:ea typeface="Palatino" pitchFamily="2" charset="77"/>
                            <a:cs typeface="Calibri Light" panose="020F0302020204030204" pitchFamily="34" charset="0"/>
                          </a:rPr>
                          <m:t>𝐵𝐼𝑁</m:t>
                        </m:r>
                      </m:sub>
                    </m:sSub>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𝑘</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𝑛</m:t>
                        </m:r>
                      </m:e>
                    </m:d>
                    <m:r>
                      <a:rPr lang="en-US" altLang="zh-CN" sz="2800" i="1">
                        <a:latin typeface="Cambria Math" panose="02040503050406030204" pitchFamily="18" charset="0"/>
                        <a:ea typeface="Palatino" pitchFamily="2" charset="77"/>
                        <a:cs typeface="Calibri Light" panose="020F0302020204030204" pitchFamily="34" charset="0"/>
                      </a:rPr>
                      <m:t>=</m:t>
                    </m:r>
                    <m:f>
                      <m:fPr>
                        <m:ctrlPr>
                          <a:rPr lang="en-US" altLang="zh-CN" sz="2800" i="1">
                            <a:latin typeface="Cambria Math" panose="02040503050406030204" pitchFamily="18" charset="0"/>
                            <a:ea typeface="Palatino" pitchFamily="2" charset="77"/>
                            <a:cs typeface="Calibri Light" panose="020F0302020204030204" pitchFamily="34" charset="0"/>
                          </a:rPr>
                        </m:ctrlPr>
                      </m:fPr>
                      <m:num>
                        <m:r>
                          <a:rPr lang="en-US" altLang="zh-CN" sz="2800" i="1">
                            <a:latin typeface="Cambria Math" panose="02040503050406030204" pitchFamily="18" charset="0"/>
                            <a:ea typeface="Palatino" pitchFamily="2" charset="77"/>
                            <a:cs typeface="Calibri Light" panose="020F0302020204030204" pitchFamily="34" charset="0"/>
                          </a:rPr>
                          <m:t>𝑛</m:t>
                        </m:r>
                        <m:r>
                          <a:rPr lang="en-US" altLang="zh-CN" sz="2800" i="1">
                            <a:latin typeface="Cambria Math" panose="02040503050406030204" pitchFamily="18" charset="0"/>
                            <a:ea typeface="Palatino" pitchFamily="2" charset="77"/>
                            <a:cs typeface="Calibri Light" panose="020F0302020204030204" pitchFamily="34" charset="0"/>
                          </a:rPr>
                          <m:t>!</m:t>
                        </m:r>
                      </m:num>
                      <m:den>
                        <m:r>
                          <a:rPr lang="en-US" altLang="zh-CN" sz="2800" i="1">
                            <a:latin typeface="Cambria Math" panose="02040503050406030204" pitchFamily="18" charset="0"/>
                            <a:ea typeface="Palatino" pitchFamily="2" charset="77"/>
                            <a:cs typeface="Calibri Light" panose="020F0302020204030204" pitchFamily="34" charset="0"/>
                          </a:rPr>
                          <m:t>𝑘</m:t>
                        </m:r>
                        <m:r>
                          <a:rPr lang="en-US" altLang="zh-CN" sz="2800" i="1">
                            <a:latin typeface="Cambria Math" panose="02040503050406030204" pitchFamily="18" charset="0"/>
                            <a:ea typeface="Palatino" pitchFamily="2" charset="77"/>
                            <a:cs typeface="Calibri Light" panose="020F0302020204030204" pitchFamily="34" charset="0"/>
                          </a:rPr>
                          <m:t>!</m:t>
                        </m:r>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𝑛</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𝑘</m:t>
                            </m:r>
                          </m:e>
                        </m:d>
                        <m:r>
                          <a:rPr lang="en-US" altLang="zh-CN" sz="2800" i="1">
                            <a:latin typeface="Cambria Math" panose="02040503050406030204" pitchFamily="18" charset="0"/>
                            <a:ea typeface="Palatino" pitchFamily="2" charset="77"/>
                            <a:cs typeface="Calibri Light" panose="020F0302020204030204" pitchFamily="34" charset="0"/>
                          </a:rPr>
                          <m:t>!</m:t>
                        </m:r>
                      </m:den>
                    </m:f>
                  </m:oMath>
                </a14:m>
                <a:r>
                  <a:rPr lang="en-US" altLang="zh-CN" sz="2800" dirty="0">
                    <a:ea typeface="Palatino" pitchFamily="2" charset="77"/>
                    <a:cs typeface="Calibri Light" panose="020F0302020204030204" pitchFamily="34" charset="0"/>
                  </a:rPr>
                  <a:t> </a:t>
                </a:r>
                <a14:m>
                  <m:oMath xmlns:m="http://schemas.openxmlformats.org/officeDocument/2006/math">
                    <m:sSup>
                      <m:sSupPr>
                        <m:ctrlPr>
                          <a:rPr lang="en-US" altLang="zh-CN" sz="2800" i="1">
                            <a:latin typeface="Cambria Math" panose="02040503050406030204" pitchFamily="18" charset="0"/>
                            <a:ea typeface="Palatino" pitchFamily="2" charset="77"/>
                            <a:cs typeface="Calibri Light" panose="020F0302020204030204" pitchFamily="34" charset="0"/>
                          </a:rPr>
                        </m:ctrlPr>
                      </m:sSupPr>
                      <m:e>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i="1">
                                <a:latin typeface="Cambria Math" panose="02040503050406030204" pitchFamily="18" charset="0"/>
                                <a:ea typeface="Palatino" pitchFamily="2" charset="77"/>
                                <a:cs typeface="Calibri Light" panose="020F0302020204030204" pitchFamily="34" charset="0"/>
                              </a:rPr>
                              <m:t>𝑃</m:t>
                            </m:r>
                          </m:e>
                          <m:sub>
                            <m:r>
                              <a:rPr lang="en-US" altLang="zh-CN" sz="2800" i="1">
                                <a:latin typeface="Cambria Math" panose="02040503050406030204" pitchFamily="18" charset="0"/>
                                <a:ea typeface="Palatino" pitchFamily="2" charset="77"/>
                                <a:cs typeface="Calibri Light" panose="020F0302020204030204" pitchFamily="34" charset="0"/>
                              </a:rPr>
                              <m:t>𝐵𝐸𝑅</m:t>
                            </m:r>
                          </m:sub>
                        </m:sSub>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h𝑒𝑎𝑑𝑠</m:t>
                            </m:r>
                          </m:e>
                        </m:d>
                      </m:e>
                      <m:sup>
                        <m:r>
                          <a:rPr lang="en-US" altLang="zh-CN" sz="2800" i="1">
                            <a:latin typeface="Cambria Math" panose="02040503050406030204" pitchFamily="18" charset="0"/>
                            <a:ea typeface="Palatino" pitchFamily="2" charset="77"/>
                            <a:cs typeface="Calibri Light" panose="020F0302020204030204" pitchFamily="34" charset="0"/>
                          </a:rPr>
                          <m:t>𝑘</m:t>
                        </m:r>
                      </m:sup>
                    </m:sSup>
                  </m:oMath>
                </a14:m>
                <a:r>
                  <a:rPr lang="en-US" altLang="zh-CN" sz="2800" dirty="0">
                    <a:ea typeface="Palatino" pitchFamily="2" charset="77"/>
                    <a:cs typeface="Calibri Light" panose="020F0302020204030204" pitchFamily="34" charset="0"/>
                  </a:rPr>
                  <a:t> </a:t>
                </a:r>
                <a14:m>
                  <m:oMath xmlns:m="http://schemas.openxmlformats.org/officeDocument/2006/math">
                    <m:sSup>
                      <m:sSupPr>
                        <m:ctrlPr>
                          <a:rPr lang="en-US" altLang="zh-CN" sz="2800" i="1">
                            <a:latin typeface="Cambria Math" panose="02040503050406030204" pitchFamily="18" charset="0"/>
                            <a:ea typeface="Palatino" pitchFamily="2" charset="77"/>
                            <a:cs typeface="Calibri Light" panose="020F0302020204030204" pitchFamily="34" charset="0"/>
                          </a:rPr>
                        </m:ctrlPr>
                      </m:sSupPr>
                      <m:e>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i="1">
                                <a:latin typeface="Cambria Math" panose="02040503050406030204" pitchFamily="18" charset="0"/>
                                <a:ea typeface="Palatino" pitchFamily="2" charset="77"/>
                                <a:cs typeface="Calibri Light" panose="020F0302020204030204" pitchFamily="34" charset="0"/>
                              </a:rPr>
                              <m:t>𝑃</m:t>
                            </m:r>
                          </m:e>
                          <m:sub>
                            <m:r>
                              <a:rPr lang="en-US" altLang="zh-CN" sz="2800" i="1">
                                <a:latin typeface="Cambria Math" panose="02040503050406030204" pitchFamily="18" charset="0"/>
                                <a:ea typeface="Palatino" pitchFamily="2" charset="77"/>
                                <a:cs typeface="Calibri Light" panose="020F0302020204030204" pitchFamily="34" charset="0"/>
                              </a:rPr>
                              <m:t>𝐵𝐸𝑅</m:t>
                            </m:r>
                          </m:sub>
                        </m:sSub>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𝑡𝑎𝑖𝑙𝑠</m:t>
                            </m:r>
                          </m:e>
                        </m:d>
                      </m:e>
                      <m:sup>
                        <m:r>
                          <a:rPr lang="en-US" altLang="zh-CN" sz="2800" i="1">
                            <a:latin typeface="Cambria Math" panose="02040503050406030204" pitchFamily="18" charset="0"/>
                            <a:ea typeface="Palatino" pitchFamily="2" charset="77"/>
                            <a:cs typeface="Calibri Light" panose="020F0302020204030204" pitchFamily="34" charset="0"/>
                          </a:rPr>
                          <m:t>𝑛</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𝑘</m:t>
                        </m:r>
                      </m:sup>
                    </m:sSup>
                  </m:oMath>
                </a14:m>
                <a:endParaRPr lang="en-US" altLang="zh-CN" sz="28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A</a:t>
                </a:r>
                <a:r>
                  <a:rPr lang="zh-CN" altLang="en-US" sz="2800"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multinomial distribution</a:t>
                </a:r>
                <a:r>
                  <a:rPr lang="en-US" altLang="zh-CN" sz="2800" dirty="0">
                    <a:latin typeface="Palatino" pitchFamily="2" charset="77"/>
                    <a:ea typeface="Palatino" pitchFamily="2" charset="77"/>
                    <a:cs typeface="Calibri Light" panose="020F0302020204030204" pitchFamily="34" charset="0"/>
                  </a:rPr>
                  <a:t>: the results of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𝑛</m:t>
                    </m:r>
                  </m:oMath>
                </a14:m>
                <a:r>
                  <a:rPr lang="en-US" altLang="zh-CN" sz="2800" dirty="0">
                    <a:latin typeface="Palatino" pitchFamily="2" charset="77"/>
                    <a:ea typeface="Palatino" pitchFamily="2" charset="77"/>
                    <a:cs typeface="Calibri Light" panose="020F0302020204030204" pitchFamily="34" charset="0"/>
                  </a:rPr>
                  <a:t> </a:t>
                </a:r>
                <a:r>
                  <a:rPr lang="en-US" altLang="zh-CN" sz="2800" dirty="0" err="1">
                    <a:latin typeface="Palatino" pitchFamily="2" charset="77"/>
                    <a:ea typeface="Palatino" pitchFamily="2" charset="77"/>
                    <a:cs typeface="Calibri Light" panose="020F0302020204030204" pitchFamily="34" charset="0"/>
                  </a:rPr>
                  <a:t>i.i.d</a:t>
                </a:r>
                <a:r>
                  <a:rPr lang="en-US" altLang="zh-CN" sz="2800" dirty="0">
                    <a:latin typeface="Palatino" pitchFamily="2" charset="77"/>
                    <a:ea typeface="Palatino" pitchFamily="2" charset="77"/>
                    <a:cs typeface="Calibri Light" panose="020F0302020204030204" pitchFamily="34" charset="0"/>
                  </a:rPr>
                  <a:t>. categorical 	distributions e.g., for dice casting:</a:t>
                </a:r>
              </a:p>
              <a:p>
                <a:pPr algn="ctr">
                  <a:lnSpc>
                    <a:spcPct val="150000"/>
                  </a:lnSpc>
                  <a:buSzPct val="100000"/>
                </a:pPr>
                <a14:m>
                  <m:oMath xmlns:m="http://schemas.openxmlformats.org/officeDocument/2006/math">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i="1">
                            <a:latin typeface="Cambria Math" panose="02040503050406030204" pitchFamily="18" charset="0"/>
                            <a:ea typeface="Palatino" pitchFamily="2" charset="77"/>
                            <a:cs typeface="Calibri Light" panose="020F0302020204030204" pitchFamily="34" charset="0"/>
                          </a:rPr>
                          <m:t>𝑃</m:t>
                        </m:r>
                      </m:e>
                      <m:sub>
                        <m:r>
                          <a:rPr lang="en-US" altLang="zh-CN" sz="2800" i="1">
                            <a:latin typeface="Cambria Math" panose="02040503050406030204" pitchFamily="18" charset="0"/>
                            <a:ea typeface="Palatino" pitchFamily="2" charset="77"/>
                            <a:cs typeface="Calibri Light" panose="020F0302020204030204" pitchFamily="34" charset="0"/>
                          </a:rPr>
                          <m:t>𝑀𝑈𝐿</m:t>
                        </m:r>
                      </m:sub>
                    </m:sSub>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𝑐</m:t>
                        </m:r>
                        <m:r>
                          <a:rPr lang="en-US" altLang="zh-CN" sz="2800" i="1" baseline="-25000">
                            <a:latin typeface="Cambria Math" panose="02040503050406030204" pitchFamily="18" charset="0"/>
                            <a:ea typeface="Palatino" pitchFamily="2" charset="77"/>
                            <a:cs typeface="Calibri Light" panose="020F0302020204030204" pitchFamily="34" charset="0"/>
                          </a:rPr>
                          <m:t>1</m:t>
                        </m:r>
                        <m:r>
                          <a:rPr lang="en-US" altLang="zh-CN" sz="2800" i="1">
                            <a:latin typeface="Cambria Math" panose="02040503050406030204" pitchFamily="18" charset="0"/>
                            <a:ea typeface="Palatino" pitchFamily="2" charset="77"/>
                            <a:cs typeface="Calibri Light" panose="020F0302020204030204" pitchFamily="34" charset="0"/>
                          </a:rPr>
                          <m:t>,</m:t>
                        </m:r>
                        <m:r>
                          <m:rPr>
                            <m:nor/>
                          </m:rPr>
                          <a:rPr lang="en-US" altLang="zh-CN" sz="2800">
                            <a:latin typeface="Cambria Math" panose="02040503050406030204" pitchFamily="18" charset="0"/>
                            <a:ea typeface="Palatino" pitchFamily="2" charset="77"/>
                            <a:cs typeface="Calibri Light" panose="020F0302020204030204" pitchFamily="34" charset="0"/>
                          </a:rPr>
                          <m:t>𝑐</m:t>
                        </m:r>
                        <m:r>
                          <m:rPr>
                            <m:nor/>
                          </m:rPr>
                          <a:rPr lang="en-US" altLang="zh-CN" sz="2800" baseline="-25000">
                            <a:latin typeface="Cambria Math" panose="02040503050406030204" pitchFamily="18" charset="0"/>
                            <a:ea typeface="Palatino" pitchFamily="2" charset="77"/>
                            <a:cs typeface="Calibri Light" panose="020F0302020204030204" pitchFamily="34" charset="0"/>
                          </a:rPr>
                          <m:t>2</m:t>
                        </m:r>
                        <m:r>
                          <m:rPr>
                            <m:nor/>
                          </m:rPr>
                          <a:rPr lang="en-US" altLang="zh-CN" sz="2800">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𝑐</m:t>
                        </m:r>
                        <m:r>
                          <a:rPr lang="en-US" altLang="zh-CN" sz="2800" i="1" baseline="-25000">
                            <a:latin typeface="Cambria Math" panose="02040503050406030204" pitchFamily="18" charset="0"/>
                            <a:ea typeface="Palatino" pitchFamily="2" charset="77"/>
                            <a:cs typeface="Calibri Light" panose="020F0302020204030204" pitchFamily="34" charset="0"/>
                          </a:rPr>
                          <m:t>6</m:t>
                        </m:r>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i="1">
                            <a:latin typeface="Cambria Math" panose="02040503050406030204" pitchFamily="18" charset="0"/>
                            <a:ea typeface="Palatino" pitchFamily="2" charset="77"/>
                            <a:cs typeface="Calibri Light" panose="020F0302020204030204" pitchFamily="34" charset="0"/>
                          </a:rPr>
                          <m:t>𝑛</m:t>
                        </m:r>
                      </m:e>
                    </m:d>
                    <m:r>
                      <a:rPr lang="en-US" altLang="zh-CN" sz="2800" i="1">
                        <a:latin typeface="Cambria Math" panose="02040503050406030204" pitchFamily="18" charset="0"/>
                        <a:ea typeface="Palatino" pitchFamily="2" charset="77"/>
                        <a:cs typeface="Calibri Light" panose="020F0302020204030204" pitchFamily="34" charset="0"/>
                      </a:rPr>
                      <m:t>=</m:t>
                    </m:r>
                    <m:f>
                      <m:fPr>
                        <m:ctrlPr>
                          <a:rPr lang="en-US" altLang="zh-CN" sz="2800" i="1">
                            <a:latin typeface="Cambria Math" panose="02040503050406030204" pitchFamily="18" charset="0"/>
                            <a:ea typeface="Palatino" pitchFamily="2" charset="77"/>
                            <a:cs typeface="Calibri Light" panose="020F0302020204030204" pitchFamily="34" charset="0"/>
                          </a:rPr>
                        </m:ctrlPr>
                      </m:fPr>
                      <m:num>
                        <m:r>
                          <a:rPr lang="en-US" altLang="zh-CN" sz="2800" i="1">
                            <a:latin typeface="Cambria Math" panose="02040503050406030204" pitchFamily="18" charset="0"/>
                            <a:ea typeface="Palatino" pitchFamily="2" charset="77"/>
                            <a:cs typeface="Calibri Light" panose="020F0302020204030204" pitchFamily="34" charset="0"/>
                          </a:rPr>
                          <m:t>𝑛</m:t>
                        </m:r>
                        <m:r>
                          <a:rPr lang="en-US" altLang="zh-CN" sz="2800" i="1">
                            <a:latin typeface="Cambria Math" panose="02040503050406030204" pitchFamily="18" charset="0"/>
                            <a:ea typeface="Palatino" pitchFamily="2" charset="77"/>
                            <a:cs typeface="Calibri Light" panose="020F0302020204030204" pitchFamily="34" charset="0"/>
                          </a:rPr>
                          <m:t>!</m:t>
                        </m:r>
                      </m:num>
                      <m:den>
                        <m:r>
                          <a:rPr lang="en-US" altLang="zh-CN" sz="2800" i="1">
                            <a:latin typeface="Cambria Math" panose="02040503050406030204" pitchFamily="18" charset="0"/>
                            <a:ea typeface="Palatino" pitchFamily="2" charset="77"/>
                            <a:cs typeface="Calibri Light" panose="020F0302020204030204" pitchFamily="34" charset="0"/>
                          </a:rPr>
                          <m:t>𝑐</m:t>
                        </m:r>
                        <m:r>
                          <a:rPr lang="en-US" altLang="zh-CN" sz="2800" i="1" baseline="-25000">
                            <a:latin typeface="Cambria Math" panose="02040503050406030204" pitchFamily="18" charset="0"/>
                            <a:ea typeface="Palatino" pitchFamily="2" charset="77"/>
                            <a:cs typeface="Calibri Light" panose="020F0302020204030204" pitchFamily="34" charset="0"/>
                          </a:rPr>
                          <m:t>1</m:t>
                        </m:r>
                        <m:r>
                          <a:rPr lang="en-US" altLang="zh-CN" sz="2800" i="1">
                            <a:latin typeface="Cambria Math" panose="02040503050406030204" pitchFamily="18" charset="0"/>
                            <a:ea typeface="Palatino" pitchFamily="2" charset="77"/>
                            <a:cs typeface="Calibri Light" panose="020F0302020204030204" pitchFamily="34" charset="0"/>
                          </a:rPr>
                          <m:t>! … </m:t>
                        </m:r>
                        <m:r>
                          <a:rPr lang="en-US" altLang="zh-CN" sz="2800" i="1">
                            <a:latin typeface="Cambria Math" panose="02040503050406030204" pitchFamily="18" charset="0"/>
                            <a:ea typeface="Palatino" pitchFamily="2" charset="77"/>
                            <a:cs typeface="Calibri Light" panose="020F0302020204030204" pitchFamily="34" charset="0"/>
                          </a:rPr>
                          <m:t>𝑐</m:t>
                        </m:r>
                        <m:r>
                          <a:rPr lang="en-US" altLang="zh-CN" sz="2800" i="1" baseline="-25000">
                            <a:latin typeface="Cambria Math" panose="02040503050406030204" pitchFamily="18" charset="0"/>
                            <a:ea typeface="Palatino" pitchFamily="2" charset="77"/>
                            <a:cs typeface="Calibri Light" panose="020F0302020204030204" pitchFamily="34" charset="0"/>
                          </a:rPr>
                          <m:t>6</m:t>
                        </m:r>
                        <m:r>
                          <a:rPr lang="en-US" altLang="zh-CN" sz="2800" i="1">
                            <a:latin typeface="Cambria Math" panose="02040503050406030204" pitchFamily="18" charset="0"/>
                            <a:ea typeface="Palatino" pitchFamily="2" charset="77"/>
                            <a:cs typeface="Calibri Light" panose="020F0302020204030204" pitchFamily="34" charset="0"/>
                          </a:rPr>
                          <m:t>!</m:t>
                        </m:r>
                      </m:den>
                    </m:f>
                  </m:oMath>
                </a14:m>
                <a:r>
                  <a:rPr lang="en-US" altLang="zh-CN" sz="2800" dirty="0">
                    <a:ea typeface="Palatino" pitchFamily="2" charset="77"/>
                    <a:cs typeface="Calibri Light" panose="020F0302020204030204" pitchFamily="34" charset="0"/>
                  </a:rPr>
                  <a:t> </a:t>
                </a:r>
                <a14:m>
                  <m:oMath xmlns:m="http://schemas.openxmlformats.org/officeDocument/2006/math">
                    <m:sSup>
                      <m:sSupPr>
                        <m:ctrlPr>
                          <a:rPr lang="en-US" altLang="zh-CN" sz="2800" i="1">
                            <a:latin typeface="Cambria Math" panose="02040503050406030204" pitchFamily="18" charset="0"/>
                            <a:ea typeface="Palatino" pitchFamily="2" charset="77"/>
                            <a:cs typeface="Calibri Light" panose="020F0302020204030204" pitchFamily="34" charset="0"/>
                          </a:rPr>
                        </m:ctrlPr>
                      </m:sSupPr>
                      <m:e>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i="1">
                                <a:latin typeface="Cambria Math" panose="02040503050406030204" pitchFamily="18" charset="0"/>
                                <a:ea typeface="Palatino" pitchFamily="2" charset="77"/>
                                <a:cs typeface="Calibri Light" panose="020F0302020204030204" pitchFamily="34" charset="0"/>
                              </a:rPr>
                              <m:t>𝑃</m:t>
                            </m:r>
                          </m:e>
                          <m:sub>
                            <m:r>
                              <a:rPr lang="en-US" altLang="zh-CN" sz="2800" i="1">
                                <a:latin typeface="Cambria Math" panose="02040503050406030204" pitchFamily="18" charset="0"/>
                                <a:ea typeface="Palatino" pitchFamily="2" charset="77"/>
                                <a:cs typeface="Calibri Light" panose="020F0302020204030204" pitchFamily="34" charset="0"/>
                              </a:rPr>
                              <m:t>𝐶𝐴𝑇</m:t>
                            </m:r>
                          </m:sub>
                        </m:sSub>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1</m:t>
                            </m:r>
                          </m:e>
                        </m:d>
                      </m:e>
                      <m:sup>
                        <m:r>
                          <a:rPr lang="en-US" altLang="zh-CN" sz="2800" i="1">
                            <a:latin typeface="Cambria Math" panose="02040503050406030204" pitchFamily="18" charset="0"/>
                            <a:ea typeface="Palatino" pitchFamily="2" charset="77"/>
                            <a:cs typeface="Calibri Light" panose="020F0302020204030204" pitchFamily="34" charset="0"/>
                          </a:rPr>
                          <m:t>𝑐</m:t>
                        </m:r>
                        <m:r>
                          <a:rPr lang="en-US" altLang="zh-CN" sz="2800" i="1" baseline="-25000">
                            <a:latin typeface="Cambria Math" panose="02040503050406030204" pitchFamily="18" charset="0"/>
                            <a:ea typeface="Palatino" pitchFamily="2" charset="77"/>
                            <a:cs typeface="Calibri Light" panose="020F0302020204030204" pitchFamily="34" charset="0"/>
                          </a:rPr>
                          <m:t>1</m:t>
                        </m:r>
                      </m:sup>
                    </m:sSup>
                  </m:oMath>
                </a14:m>
                <a:r>
                  <a:rPr lang="en-US" altLang="zh-CN" sz="2800" dirty="0">
                    <a:ea typeface="Palatino" pitchFamily="2" charset="77"/>
                    <a:cs typeface="Calibri Light" panose="020F0302020204030204" pitchFamily="34" charset="0"/>
                  </a:rPr>
                  <a:t> </a:t>
                </a:r>
                <a14:m>
                  <m:oMath xmlns:m="http://schemas.openxmlformats.org/officeDocument/2006/math">
                    <m:r>
                      <a:rPr lang="en-US" altLang="zh-CN" sz="2800" i="1">
                        <a:latin typeface="Cambria Math" panose="02040503050406030204" pitchFamily="18" charset="0"/>
                        <a:ea typeface="Palatino" pitchFamily="2" charset="77"/>
                        <a:cs typeface="Calibri Light" panose="020F0302020204030204" pitchFamily="34" charset="0"/>
                      </a:rPr>
                      <m:t>…</m:t>
                    </m:r>
                    <m:sSup>
                      <m:sSupPr>
                        <m:ctrlPr>
                          <a:rPr lang="en-US" altLang="zh-CN" sz="2800" i="1">
                            <a:latin typeface="Cambria Math" panose="02040503050406030204" pitchFamily="18" charset="0"/>
                            <a:ea typeface="Palatino" pitchFamily="2" charset="77"/>
                            <a:cs typeface="Calibri Light" panose="020F0302020204030204" pitchFamily="34" charset="0"/>
                          </a:rPr>
                        </m:ctrlPr>
                      </m:sSupPr>
                      <m:e>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i="1">
                                <a:latin typeface="Cambria Math" panose="02040503050406030204" pitchFamily="18" charset="0"/>
                                <a:ea typeface="Palatino" pitchFamily="2" charset="77"/>
                                <a:cs typeface="Calibri Light" panose="020F0302020204030204" pitchFamily="34" charset="0"/>
                              </a:rPr>
                              <m:t>𝑃</m:t>
                            </m:r>
                          </m:e>
                          <m:sub>
                            <m:r>
                              <a:rPr lang="en-US" altLang="zh-CN" sz="2800" i="1">
                                <a:latin typeface="Cambria Math" panose="02040503050406030204" pitchFamily="18" charset="0"/>
                                <a:ea typeface="Palatino" pitchFamily="2" charset="77"/>
                                <a:cs typeface="Calibri Light" panose="020F0302020204030204" pitchFamily="34" charset="0"/>
                              </a:rPr>
                              <m:t>𝐶𝐴𝑇</m:t>
                            </m:r>
                          </m:sub>
                        </m:sSub>
                        <m:d>
                          <m:dPr>
                            <m:ctrlPr>
                              <a:rPr lang="en-US" altLang="zh-CN" sz="2800" i="1">
                                <a:latin typeface="Cambria Math" panose="02040503050406030204" pitchFamily="18" charset="0"/>
                                <a:ea typeface="Palatino" pitchFamily="2" charset="77"/>
                                <a:cs typeface="Calibri Light" panose="020F0302020204030204" pitchFamily="34" charset="0"/>
                              </a:rPr>
                            </m:ctrlPr>
                          </m:dPr>
                          <m:e>
                            <m:r>
                              <a:rPr lang="en-US" altLang="zh-CN" sz="2800" i="1">
                                <a:latin typeface="Cambria Math" panose="02040503050406030204" pitchFamily="18" charset="0"/>
                                <a:ea typeface="Palatino" pitchFamily="2" charset="77"/>
                                <a:cs typeface="Calibri Light" panose="020F0302020204030204" pitchFamily="34" charset="0"/>
                              </a:rPr>
                              <m:t>6</m:t>
                            </m:r>
                          </m:e>
                        </m:d>
                      </m:e>
                      <m:sup>
                        <m:r>
                          <a:rPr lang="en-US" altLang="zh-CN" sz="2800" i="1">
                            <a:latin typeface="Cambria Math" panose="02040503050406030204" pitchFamily="18" charset="0"/>
                            <a:ea typeface="Palatino" pitchFamily="2" charset="77"/>
                            <a:cs typeface="Calibri Light" panose="020F0302020204030204" pitchFamily="34" charset="0"/>
                          </a:rPr>
                          <m:t>𝑐</m:t>
                        </m:r>
                        <m:r>
                          <a:rPr lang="en-US" altLang="zh-CN" sz="2800" i="1" baseline="-25000">
                            <a:latin typeface="Cambria Math" panose="02040503050406030204" pitchFamily="18" charset="0"/>
                            <a:ea typeface="Palatino" pitchFamily="2" charset="77"/>
                            <a:cs typeface="Calibri Light" panose="020F0302020204030204" pitchFamily="34" charset="0"/>
                          </a:rPr>
                          <m:t>6</m:t>
                        </m:r>
                      </m:sup>
                    </m:sSup>
                  </m:oMath>
                </a14:m>
                <a:endParaRPr lang="en-US" altLang="zh-CN" sz="2800" dirty="0">
                  <a:latin typeface="Palatino" pitchFamily="2" charset="77"/>
                  <a:ea typeface="Palatino" pitchFamily="2" charset="77"/>
                  <a:cs typeface="Calibri Light" panose="020F0302020204030204" pitchFamily="34" charset="0"/>
                </a:endParaRPr>
              </a:p>
            </p:txBody>
          </p:sp>
        </mc:Choice>
        <mc:Fallback xmlns="">
          <p:sp>
            <p:nvSpPr>
              <p:cNvPr id="5" name="矩形 8">
                <a:extLst>
                  <a:ext uri="{FF2B5EF4-FFF2-40B4-BE49-F238E27FC236}">
                    <a16:creationId xmlns:a16="http://schemas.microsoft.com/office/drawing/2014/main" id="{84893080-5A47-4389-9BAC-88DD2BDA7C65}"/>
                  </a:ext>
                </a:extLst>
              </p:cNvPr>
              <p:cNvSpPr>
                <a:spLocks noRot="1" noChangeAspect="1" noMove="1" noResize="1" noEditPoints="1" noAdjustHandles="1" noChangeArrowheads="1" noChangeShapeType="1" noTextEdit="1"/>
              </p:cNvSpPr>
              <p:nvPr/>
            </p:nvSpPr>
            <p:spPr>
              <a:xfrm>
                <a:off x="958637" y="1233212"/>
                <a:ext cx="9947496" cy="4528484"/>
              </a:xfrm>
              <a:prstGeom prst="rect">
                <a:avLst/>
              </a:prstGeom>
              <a:blipFill>
                <a:blip r:embed="rId2"/>
                <a:stretch>
                  <a:fillRect l="-1276" r="-1403" b="-2235"/>
                </a:stretch>
              </a:blipFill>
            </p:spPr>
            <p:txBody>
              <a:bodyPr/>
              <a:lstStyle/>
              <a:p>
                <a:r>
                  <a:rPr lang="en-CN">
                    <a:noFill/>
                  </a:rPr>
                  <a:t> </a:t>
                </a:r>
              </a:p>
            </p:txBody>
          </p:sp>
        </mc:Fallback>
      </mc:AlternateContent>
      <p:pic>
        <p:nvPicPr>
          <p:cNvPr id="7" name="Picture 6">
            <a:extLst>
              <a:ext uri="{FF2B5EF4-FFF2-40B4-BE49-F238E27FC236}">
                <a16:creationId xmlns:a16="http://schemas.microsoft.com/office/drawing/2014/main" id="{4A603FE9-7A18-1D40-8AC0-932802D586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1"/>
            <a:ext cx="3295168" cy="1031531"/>
          </a:xfrm>
          <a:prstGeom prst="rect">
            <a:avLst/>
          </a:prstGeom>
        </p:spPr>
      </p:pic>
      <p:sp>
        <p:nvSpPr>
          <p:cNvPr id="10" name="矩形 2">
            <a:extLst>
              <a:ext uri="{FF2B5EF4-FFF2-40B4-BE49-F238E27FC236}">
                <a16:creationId xmlns:a16="http://schemas.microsoft.com/office/drawing/2014/main" id="{BD4376A0-5308-B34A-8A2C-0919F65000F8}"/>
              </a:ext>
            </a:extLst>
          </p:cNvPr>
          <p:cNvSpPr/>
          <p:nvPr/>
        </p:nvSpPr>
        <p:spPr>
          <a:xfrm>
            <a:off x="400101" y="299903"/>
            <a:ext cx="6128601" cy="707886"/>
          </a:xfrm>
          <a:prstGeom prst="rect">
            <a:avLst/>
          </a:prstGeom>
        </p:spPr>
        <p:txBody>
          <a:bodyPr wrap="none">
            <a:spAutoFit/>
          </a:bodyPr>
          <a:lstStyle/>
          <a:p>
            <a:r>
              <a:rPr lang="en-US" altLang="zh-CN" sz="4000" b="1" dirty="0">
                <a:latin typeface="Palatino" pitchFamily="2" charset="77"/>
                <a:ea typeface="Palatino" pitchFamily="2" charset="77"/>
                <a:cs typeface="Calibri Light" panose="020F0302020204030204" pitchFamily="34" charset="0"/>
              </a:rPr>
              <a:t>Probability Distributions</a:t>
            </a:r>
          </a:p>
        </p:txBody>
      </p:sp>
    </p:spTree>
    <p:extLst>
      <p:ext uri="{BB962C8B-B14F-4D97-AF65-F5344CB8AC3E}">
        <p14:creationId xmlns:p14="http://schemas.microsoft.com/office/powerpoint/2010/main" val="350759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0" y="161822"/>
            <a:ext cx="4966087"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Model</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and</a:t>
            </a:r>
            <a:r>
              <a:rPr lang="zh-CN" altLang="en-US" sz="4000" b="1" dirty="0">
                <a:latin typeface="Palatino" pitchFamily="2" charset="77"/>
                <a:ea typeface="Palatino" pitchFamily="2" charset="77"/>
                <a:cs typeface="Calibri Light" panose="020F0302020204030204" pitchFamily="34" charset="0"/>
              </a:rPr>
              <a:t> </a:t>
            </a:r>
            <a:r>
              <a:rPr lang="en-US" altLang="zh-CN" sz="4000" b="1" dirty="0">
                <a:latin typeface="Palatino" pitchFamily="2" charset="77"/>
                <a:ea typeface="Palatino" pitchFamily="2" charset="77"/>
                <a:cs typeface="Calibri Light" panose="020F0302020204030204" pitchFamily="34" charset="0"/>
              </a:rPr>
              <a:t>Data</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pic>
        <p:nvPicPr>
          <p:cNvPr id="5" name="Picture 4">
            <a:extLst>
              <a:ext uri="{FF2B5EF4-FFF2-40B4-BE49-F238E27FC236}">
                <a16:creationId xmlns:a16="http://schemas.microsoft.com/office/drawing/2014/main" id="{82418475-AE67-B44C-869B-DF65D6EA857E}"/>
              </a:ext>
            </a:extLst>
          </p:cNvPr>
          <p:cNvPicPr>
            <a:picLocks noChangeAspect="1"/>
          </p:cNvPicPr>
          <p:nvPr/>
        </p:nvPicPr>
        <p:blipFill>
          <a:blip r:embed="rId4"/>
          <a:stretch>
            <a:fillRect/>
          </a:stretch>
        </p:blipFill>
        <p:spPr>
          <a:xfrm>
            <a:off x="1408897" y="2935301"/>
            <a:ext cx="9374205" cy="1399839"/>
          </a:xfrm>
          <a:prstGeom prst="rect">
            <a:avLst/>
          </a:prstGeom>
        </p:spPr>
      </p:pic>
    </p:spTree>
    <p:extLst>
      <p:ext uri="{BB962C8B-B14F-4D97-AF65-F5344CB8AC3E}">
        <p14:creationId xmlns:p14="http://schemas.microsoft.com/office/powerpoint/2010/main" val="4111748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C5F3D-42A9-4A4A-B034-47F3B1064BA7}"/>
              </a:ext>
            </a:extLst>
          </p:cNvPr>
          <p:cNvSpPr>
            <a:spLocks noGrp="1"/>
          </p:cNvSpPr>
          <p:nvPr>
            <p:ph type="sldNum" sz="quarter" idx="10"/>
          </p:nvPr>
        </p:nvSpPr>
        <p:spPr/>
        <p:txBody>
          <a:bodyPr/>
          <a:lstStyle/>
          <a:p>
            <a:fld id="{11D8FA19-E13B-4121-8BBF-5D41F5A04330}" type="slidenum">
              <a:rPr lang="zh-CN" altLang="en-US" smtClean="0"/>
              <a:t>80</a:t>
            </a:fld>
            <a:endParaRPr lang="zh-CN" altLang="en-US" dirty="0"/>
          </a:p>
        </p:txBody>
      </p:sp>
      <mc:AlternateContent xmlns:mc="http://schemas.openxmlformats.org/markup-compatibility/2006" xmlns:a14="http://schemas.microsoft.com/office/drawing/2010/main">
        <mc:Choice Requires="a14">
          <p:sp>
            <p:nvSpPr>
              <p:cNvPr id="5" name="矩形 8">
                <a:extLst>
                  <a:ext uri="{FF2B5EF4-FFF2-40B4-BE49-F238E27FC236}">
                    <a16:creationId xmlns:a16="http://schemas.microsoft.com/office/drawing/2014/main" id="{84893080-5A47-4389-9BAC-88DD2BDA7C65}"/>
                  </a:ext>
                </a:extLst>
              </p:cNvPr>
              <p:cNvSpPr/>
              <p:nvPr/>
            </p:nvSpPr>
            <p:spPr>
              <a:xfrm>
                <a:off x="1053386" y="1164135"/>
                <a:ext cx="6963150" cy="4284699"/>
              </a:xfrm>
              <a:prstGeom prst="rect">
                <a:avLst/>
              </a:prstGeom>
            </p:spPr>
            <p:txBody>
              <a:bodyPr wrap="square">
                <a:spAutoFit/>
              </a:bodyPr>
              <a:lstStyle/>
              <a:p>
                <a:pPr>
                  <a:lnSpc>
                    <a:spcPct val="150000"/>
                  </a:lnSpc>
                  <a:buSzPct val="100000"/>
                </a:pPr>
                <a:r>
                  <a:rPr lang="en-US" altLang="zh-CN" sz="2800" b="1" dirty="0">
                    <a:latin typeface="Palatino" pitchFamily="2" charset="77"/>
                    <a:ea typeface="Palatino" pitchFamily="2" charset="77"/>
                    <a:cs typeface="Calibri Light" panose="020F0302020204030204" pitchFamily="34" charset="0"/>
                  </a:rPr>
                  <a:t>Continuous random variable:</a:t>
                </a:r>
              </a:p>
              <a:p>
                <a:pPr marL="457200" indent="-4572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Probability density function</a:t>
                </a: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 A uniform distribution:</a:t>
                </a:r>
                <a:r>
                  <a:rPr lang="zh-CN" altLang="en-US" sz="2800" dirty="0">
                    <a:latin typeface="Palatino" pitchFamily="2" charset="77"/>
                    <a:ea typeface="Palatino" pitchFamily="2" charset="77"/>
                    <a:cs typeface="Calibri Light" panose="020F0302020204030204" pitchFamily="34" charset="0"/>
                  </a:rPr>
                  <a:t> </a:t>
                </a:r>
                <a:endParaRPr lang="en-US" altLang="zh-CN" sz="28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8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𝑓</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𝑦</m:t>
                        </m:r>
                      </m:e>
                    </m:d>
                    <m:r>
                      <a:rPr lang="en-US" altLang="zh-CN" sz="2400" i="1">
                        <a:latin typeface="Cambria Math" panose="02040503050406030204" pitchFamily="18" charset="0"/>
                        <a:ea typeface="Palatino" pitchFamily="2" charset="77"/>
                        <a:cs typeface="Calibri Light" panose="020F0302020204030204" pitchFamily="34" charset="0"/>
                      </a:rPr>
                      <m:t>= </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r>
                          <a:rPr lang="en-US" altLang="zh-CN" sz="2400" i="1">
                            <a:latin typeface="Cambria Math" panose="02040503050406030204" pitchFamily="18" charset="0"/>
                            <a:ea typeface="Palatino" pitchFamily="2" charset="77"/>
                            <a:cs typeface="Calibri Light" panose="020F0302020204030204" pitchFamily="34" charset="0"/>
                          </a:rPr>
                          <m:t>1</m:t>
                        </m:r>
                      </m:num>
                      <m:den>
                        <m:r>
                          <a:rPr lang="en-US" altLang="zh-CN" sz="2400" i="1">
                            <a:latin typeface="Cambria Math" panose="02040503050406030204" pitchFamily="18" charset="0"/>
                            <a:ea typeface="Palatino" pitchFamily="2" charset="77"/>
                            <a:cs typeface="Calibri Light" panose="020F0302020204030204" pitchFamily="34" charset="0"/>
                          </a:rPr>
                          <m:t>𝑏</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𝑎</m:t>
                        </m:r>
                      </m:den>
                    </m:f>
                    <m:r>
                      <a:rPr lang="en-US" altLang="zh-CN" sz="2400" i="1">
                        <a:latin typeface="Cambria Math" panose="02040503050406030204" pitchFamily="18" charset="0"/>
                        <a:ea typeface="Palatino" pitchFamily="2" charset="77"/>
                        <a:cs typeface="Calibri Light" panose="020F0302020204030204" pitchFamily="34" charset="0"/>
                      </a:rPr>
                      <m:t> </m:t>
                    </m:r>
                    <m:r>
                      <a:rPr lang="en-US" altLang="zh-CN" sz="2400" i="1">
                        <a:latin typeface="Cambria Math" panose="02040503050406030204" pitchFamily="18" charset="0"/>
                        <a:ea typeface="Palatino" pitchFamily="2" charset="77"/>
                        <a:cs typeface="Calibri Light" panose="020F0302020204030204" pitchFamily="34" charset="0"/>
                      </a:rPr>
                      <m:t>𝑓𝑜𝑟</m:t>
                    </m:r>
                    <m:r>
                      <a:rPr lang="en-US" altLang="zh-CN" sz="2400" i="1">
                        <a:latin typeface="Cambria Math" panose="02040503050406030204" pitchFamily="18" charset="0"/>
                        <a:ea typeface="Palatino" pitchFamily="2" charset="77"/>
                        <a:cs typeface="Calibri Light" panose="020F0302020204030204" pitchFamily="34" charset="0"/>
                      </a:rPr>
                      <m:t> </m:t>
                    </m:r>
                    <m:r>
                      <a:rPr lang="en-US" altLang="zh-CN" sz="2400" i="1">
                        <a:latin typeface="Cambria Math" panose="02040503050406030204" pitchFamily="18" charset="0"/>
                        <a:ea typeface="Palatino" pitchFamily="2" charset="77"/>
                        <a:cs typeface="Calibri Light" panose="020F0302020204030204" pitchFamily="34" charset="0"/>
                      </a:rPr>
                      <m:t>𝑦</m:t>
                    </m:r>
                    <m:r>
                      <a:rPr lang="en-US" altLang="zh-CN" sz="2400" i="1">
                        <a:latin typeface="Cambria Math" panose="02040503050406030204" pitchFamily="18" charset="0"/>
                        <a:ea typeface="Palatino" pitchFamily="2" charset="77"/>
                        <a:cs typeface="Calibri Light" panose="020F0302020204030204" pitchFamily="34" charset="0"/>
                      </a:rPr>
                      <m:t> </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𝜖</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 [</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𝑎</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𝑏</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oMath>
                </a14:m>
                <a:endParaRPr lang="en-US" altLang="zh-CN" sz="2400" baseline="-25000" dirty="0">
                  <a:ea typeface="Palatino" pitchFamily="2" charset="77"/>
                  <a:cs typeface="Calibri Light" panose="020F0302020204030204" pitchFamily="34" charset="0"/>
                </a:endParaRPr>
              </a:p>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	- A Gaussian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normal distribution:</a:t>
                </a:r>
              </a:p>
              <a:p>
                <a:pPr>
                  <a:lnSpc>
                    <a:spcPct val="150000"/>
                  </a:lnSpc>
                  <a:buSzPct val="100000"/>
                </a:pPr>
                <a:r>
                  <a:rPr lang="en-US" altLang="zh-CN" sz="28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𝑓</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𝑦</m:t>
                        </m:r>
                      </m:e>
                    </m:d>
                    <m:r>
                      <a:rPr lang="en-US" altLang="zh-CN" sz="2400" i="1">
                        <a:latin typeface="Cambria Math" panose="02040503050406030204" pitchFamily="18" charset="0"/>
                        <a:ea typeface="Palatino" pitchFamily="2" charset="77"/>
                        <a:cs typeface="Calibri Light" panose="020F0302020204030204" pitchFamily="34" charset="0"/>
                      </a:rPr>
                      <m:t>= </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r>
                          <a:rPr lang="en-US" altLang="zh-CN" sz="2400" i="1">
                            <a:latin typeface="Cambria Math" panose="02040503050406030204" pitchFamily="18" charset="0"/>
                            <a:ea typeface="Palatino" pitchFamily="2" charset="77"/>
                            <a:cs typeface="Calibri Light" panose="020F0302020204030204" pitchFamily="34" charset="0"/>
                          </a:rPr>
                          <m:t>1</m:t>
                        </m:r>
                      </m:num>
                      <m:den>
                        <m:rad>
                          <m:radPr>
                            <m:degHide m:val="on"/>
                            <m:ctrlPr>
                              <a:rPr lang="en-US" altLang="zh-CN" sz="2400" i="1">
                                <a:latin typeface="Cambria Math" panose="02040503050406030204" pitchFamily="18" charset="0"/>
                                <a:ea typeface="Palatino" pitchFamily="2" charset="77"/>
                                <a:cs typeface="Calibri Light" panose="020F0302020204030204" pitchFamily="34" charset="0"/>
                              </a:rPr>
                            </m:ctrlPr>
                          </m:radPr>
                          <m:deg/>
                          <m:e>
                            <m:r>
                              <a:rPr lang="en-US" altLang="zh-CN" sz="2400" i="1">
                                <a:latin typeface="Cambria Math" panose="02040503050406030204" pitchFamily="18" charset="0"/>
                                <a:ea typeface="Palatino" pitchFamily="2" charset="77"/>
                                <a:cs typeface="Calibri Light" panose="020F0302020204030204" pitchFamily="34" charset="0"/>
                              </a:rPr>
                              <m:t>2</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𝜋</m:t>
                            </m:r>
                          </m:e>
                        </m:rad>
                        <m:r>
                          <a:rPr lang="en-US" altLang="zh-CN" sz="2400" i="1">
                            <a:latin typeface="Cambria Math" panose="02040503050406030204" pitchFamily="18" charset="0"/>
                            <a:ea typeface="Cambria Math" panose="02040503050406030204" pitchFamily="18" charset="0"/>
                            <a:cs typeface="Calibri Light" panose="020F0302020204030204" pitchFamily="34" charset="0"/>
                          </a:rPr>
                          <m:t>𝜎</m:t>
                        </m:r>
                      </m:den>
                    </m:f>
                    <m:r>
                      <a:rPr lang="en-US" altLang="zh-CN" sz="2400" i="1">
                        <a:latin typeface="Cambria Math" panose="02040503050406030204" pitchFamily="18" charset="0"/>
                        <a:ea typeface="Palatino" pitchFamily="2" charset="77"/>
                        <a:cs typeface="Calibri Light" panose="020F0302020204030204" pitchFamily="34" charset="0"/>
                      </a:rPr>
                      <m:t> </m:t>
                    </m:r>
                    <m:r>
                      <m:rPr>
                        <m:sty m:val="p"/>
                      </m:rPr>
                      <a:rPr lang="en-US" altLang="zh-CN" sz="2400">
                        <a:latin typeface="Cambria Math" panose="02040503050406030204" pitchFamily="18" charset="0"/>
                        <a:ea typeface="Palatino" pitchFamily="2" charset="77"/>
                        <a:cs typeface="Calibri Light" panose="020F0302020204030204" pitchFamily="34" charset="0"/>
                      </a:rPr>
                      <m:t>exp</m:t>
                    </m:r>
                    <m:r>
                      <a:rPr lang="en-US" altLang="zh-CN" sz="2400" i="1">
                        <a:latin typeface="Cambria Math" panose="02040503050406030204" pitchFamily="18" charset="0"/>
                        <a:ea typeface="Palatino" pitchFamily="2" charset="77"/>
                        <a:cs typeface="Calibri Light" panose="020F0302020204030204" pitchFamily="34" charset="0"/>
                      </a:rPr>
                      <m:t>⁡(−</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𝑦</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𝜇</m:t>
                            </m:r>
                            <m:r>
                              <a:rPr lang="en-US" altLang="zh-CN" sz="2400" i="1">
                                <a:latin typeface="Cambria Math" panose="02040503050406030204" pitchFamily="18" charset="0"/>
                                <a:ea typeface="Palatino" pitchFamily="2" charset="77"/>
                                <a:cs typeface="Calibri Light" panose="020F0302020204030204" pitchFamily="34" charset="0"/>
                              </a:rPr>
                              <m:t>)</m:t>
                            </m:r>
                          </m:e>
                          <m:sup>
                            <m:r>
                              <a:rPr lang="en-US" altLang="zh-CN" sz="2400" i="1">
                                <a:latin typeface="Cambria Math" panose="02040503050406030204" pitchFamily="18" charset="0"/>
                                <a:ea typeface="Palatino" pitchFamily="2" charset="77"/>
                                <a:cs typeface="Calibri Light" panose="020F0302020204030204" pitchFamily="34" charset="0"/>
                              </a:rPr>
                              <m:t>2</m:t>
                            </m:r>
                          </m:sup>
                        </m:sSup>
                      </m:num>
                      <m:den>
                        <m:r>
                          <a:rPr lang="en-US" altLang="zh-CN" sz="2400" i="1">
                            <a:latin typeface="Cambria Math" panose="02040503050406030204" pitchFamily="18" charset="0"/>
                            <a:ea typeface="Palatino" pitchFamily="2" charset="77"/>
                            <a:cs typeface="Calibri Light" panose="020F0302020204030204" pitchFamily="34" charset="0"/>
                          </a:rPr>
                          <m:t>2</m:t>
                        </m:r>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𝜎</m:t>
                            </m:r>
                          </m:e>
                          <m:sup>
                            <m:r>
                              <a:rPr lang="en-US" altLang="zh-CN" sz="2400" i="1">
                                <a:latin typeface="Cambria Math" panose="02040503050406030204" pitchFamily="18" charset="0"/>
                                <a:ea typeface="Palatino" pitchFamily="2" charset="77"/>
                                <a:cs typeface="Calibri Light" panose="020F0302020204030204" pitchFamily="34" charset="0"/>
                              </a:rPr>
                              <m:t>2</m:t>
                            </m:r>
                          </m:sup>
                        </m:sSup>
                      </m:den>
                    </m:f>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800" dirty="0">
                  <a:latin typeface="Palatino" pitchFamily="2" charset="77"/>
                  <a:ea typeface="Palatino" pitchFamily="2" charset="77"/>
                  <a:cs typeface="Calibri Light" panose="020F0302020204030204" pitchFamily="34" charset="0"/>
                </a:endParaRPr>
              </a:p>
            </p:txBody>
          </p:sp>
        </mc:Choice>
        <mc:Fallback xmlns="">
          <p:sp>
            <p:nvSpPr>
              <p:cNvPr id="5" name="矩形 8">
                <a:extLst>
                  <a:ext uri="{FF2B5EF4-FFF2-40B4-BE49-F238E27FC236}">
                    <a16:creationId xmlns:a16="http://schemas.microsoft.com/office/drawing/2014/main" id="{84893080-5A47-4389-9BAC-88DD2BDA7C65}"/>
                  </a:ext>
                </a:extLst>
              </p:cNvPr>
              <p:cNvSpPr>
                <a:spLocks noRot="1" noChangeAspect="1" noMove="1" noResize="1" noEditPoints="1" noAdjustHandles="1" noChangeArrowheads="1" noChangeShapeType="1" noTextEdit="1"/>
              </p:cNvSpPr>
              <p:nvPr/>
            </p:nvSpPr>
            <p:spPr>
              <a:xfrm>
                <a:off x="1053386" y="1164135"/>
                <a:ext cx="6963150" cy="4284699"/>
              </a:xfrm>
              <a:prstGeom prst="rect">
                <a:avLst/>
              </a:prstGeom>
              <a:blipFill>
                <a:blip r:embed="rId2"/>
                <a:stretch>
                  <a:fillRect l="-2004"/>
                </a:stretch>
              </a:blipFill>
            </p:spPr>
            <p:txBody>
              <a:bodyPr/>
              <a:lstStyle/>
              <a:p>
                <a:r>
                  <a:rPr lang="en-CN">
                    <a:noFill/>
                  </a:rPr>
                  <a:t> </a:t>
                </a:r>
              </a:p>
            </p:txBody>
          </p:sp>
        </mc:Fallback>
      </mc:AlternateContent>
      <p:pic>
        <p:nvPicPr>
          <p:cNvPr id="4" name="图形 3">
            <a:extLst>
              <a:ext uri="{FF2B5EF4-FFF2-40B4-BE49-F238E27FC236}">
                <a16:creationId xmlns:a16="http://schemas.microsoft.com/office/drawing/2014/main" id="{9B11E7A1-9CF9-FD41-B211-1D5FE917C1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1917" y="1520074"/>
            <a:ext cx="2672499" cy="1908927"/>
          </a:xfrm>
          <a:prstGeom prst="rect">
            <a:avLst/>
          </a:prstGeom>
        </p:spPr>
      </p:pic>
      <p:pic>
        <p:nvPicPr>
          <p:cNvPr id="8" name="图形 7">
            <a:extLst>
              <a:ext uri="{FF2B5EF4-FFF2-40B4-BE49-F238E27FC236}">
                <a16:creationId xmlns:a16="http://schemas.microsoft.com/office/drawing/2014/main" id="{1191F5B7-9F2F-724D-BF2C-ED33EBDDE3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5500" y="4222071"/>
            <a:ext cx="3493115" cy="2231712"/>
          </a:xfrm>
          <a:prstGeom prst="rect">
            <a:avLst/>
          </a:prstGeom>
        </p:spPr>
      </p:pic>
      <p:pic>
        <p:nvPicPr>
          <p:cNvPr id="7" name="Picture 6">
            <a:extLst>
              <a:ext uri="{FF2B5EF4-FFF2-40B4-BE49-F238E27FC236}">
                <a16:creationId xmlns:a16="http://schemas.microsoft.com/office/drawing/2014/main" id="{8D403E7F-30A1-5843-B719-19B37A036FA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896832" y="0"/>
            <a:ext cx="3295168" cy="1031531"/>
          </a:xfrm>
          <a:prstGeom prst="rect">
            <a:avLst/>
          </a:prstGeom>
        </p:spPr>
      </p:pic>
      <p:sp>
        <p:nvSpPr>
          <p:cNvPr id="9" name="矩形 2">
            <a:extLst>
              <a:ext uri="{FF2B5EF4-FFF2-40B4-BE49-F238E27FC236}">
                <a16:creationId xmlns:a16="http://schemas.microsoft.com/office/drawing/2014/main" id="{FA3D0248-04F4-3D40-9FF3-3B4746F94186}"/>
              </a:ext>
            </a:extLst>
          </p:cNvPr>
          <p:cNvSpPr/>
          <p:nvPr/>
        </p:nvSpPr>
        <p:spPr>
          <a:xfrm>
            <a:off x="400101" y="299903"/>
            <a:ext cx="553228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Probability Distributions</a:t>
            </a:r>
          </a:p>
        </p:txBody>
      </p:sp>
    </p:spTree>
    <p:extLst>
      <p:ext uri="{BB962C8B-B14F-4D97-AF65-F5344CB8AC3E}">
        <p14:creationId xmlns:p14="http://schemas.microsoft.com/office/powerpoint/2010/main" val="3366097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C5F3D-42A9-4A4A-B034-47F3B1064BA7}"/>
              </a:ext>
            </a:extLst>
          </p:cNvPr>
          <p:cNvSpPr>
            <a:spLocks noGrp="1"/>
          </p:cNvSpPr>
          <p:nvPr>
            <p:ph type="sldNum" sz="quarter" idx="10"/>
          </p:nvPr>
        </p:nvSpPr>
        <p:spPr/>
        <p:txBody>
          <a:bodyPr/>
          <a:lstStyle/>
          <a:p>
            <a:fld id="{11D8FA19-E13B-4121-8BBF-5D41F5A04330}" type="slidenum">
              <a:rPr lang="zh-CN" altLang="en-US" smtClean="0"/>
              <a:t>81</a:t>
            </a:fld>
            <a:endParaRPr lang="zh-CN" altLang="en-US" dirty="0"/>
          </a:p>
        </p:txBody>
      </p:sp>
      <mc:AlternateContent xmlns:mc="http://schemas.openxmlformats.org/markup-compatibility/2006" xmlns:a14="http://schemas.microsoft.com/office/drawing/2010/main">
        <mc:Choice Requires="a14">
          <p:sp>
            <p:nvSpPr>
              <p:cNvPr id="5" name="矩形 8">
                <a:extLst>
                  <a:ext uri="{FF2B5EF4-FFF2-40B4-BE49-F238E27FC236}">
                    <a16:creationId xmlns:a16="http://schemas.microsoft.com/office/drawing/2014/main" id="{84893080-5A47-4389-9BAC-88DD2BDA7C65}"/>
                  </a:ext>
                </a:extLst>
              </p:cNvPr>
              <p:cNvSpPr/>
              <p:nvPr/>
            </p:nvSpPr>
            <p:spPr>
              <a:xfrm>
                <a:off x="1259478" y="1256649"/>
                <a:ext cx="8386036" cy="4912627"/>
              </a:xfrm>
              <a:prstGeom prst="rect">
                <a:avLst/>
              </a:prstGeom>
            </p:spPr>
            <p:txBody>
              <a:bodyPr wrap="square">
                <a:spAutoFit/>
              </a:bodyPr>
              <a:lstStyle/>
              <a:p>
                <a:pPr>
                  <a:lnSpc>
                    <a:spcPct val="150000"/>
                  </a:lnSpc>
                  <a:buSzPct val="100000"/>
                </a:pPr>
                <a:r>
                  <a:rPr lang="en-US" altLang="zh-CN" sz="2400" b="1" dirty="0">
                    <a:latin typeface="Palatino" pitchFamily="2" charset="77"/>
                    <a:ea typeface="Palatino" pitchFamily="2" charset="77"/>
                    <a:cs typeface="Calibri Light" panose="020F0302020204030204" pitchFamily="34" charset="0"/>
                  </a:rPr>
                  <a:t>Vector random variable:</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 uniform distribution:</a:t>
                </a:r>
                <a:r>
                  <a:rPr lang="zh-CN" altLang="en-US" sz="2400" dirty="0">
                    <a:latin typeface="Palatino" pitchFamily="2" charset="77"/>
                    <a:ea typeface="Palatino" pitchFamily="2" charset="77"/>
                    <a:cs typeface="Calibri Light" panose="020F0302020204030204" pitchFamily="34" charset="0"/>
                  </a:rPr>
                  <a:t> </a:t>
                </a: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𝑓</m:t>
                    </m:r>
                    <m:d>
                      <m:dPr>
                        <m:ctrlPr>
                          <a:rPr lang="en-US" altLang="zh-CN" sz="2400" i="1">
                            <a:latin typeface="Cambria Math" panose="02040503050406030204" pitchFamily="18" charset="0"/>
                            <a:ea typeface="Palatino" pitchFamily="2" charset="77"/>
                            <a:cs typeface="Calibri Light" panose="020F0302020204030204" pitchFamily="34" charset="0"/>
                          </a:rPr>
                        </m:ctrlPr>
                      </m:dPr>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1</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2</m:t>
                            </m:r>
                          </m:sub>
                        </m:sSub>
                        <m:r>
                          <a:rPr lang="en-US" altLang="zh-CN" sz="2400" i="1">
                            <a:latin typeface="Cambria Math" panose="02040503050406030204" pitchFamily="18" charset="0"/>
                            <a:ea typeface="Palatino" pitchFamily="2" charset="77"/>
                            <a:cs typeface="Calibri Light" panose="020F0302020204030204" pitchFamily="34" charset="0"/>
                          </a:rPr>
                          <m:t>, …,</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𝑛</m:t>
                            </m:r>
                          </m:sub>
                        </m:sSub>
                      </m:e>
                    </m:d>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i="1" dirty="0">
                  <a:latin typeface="Cambria Math" panose="02040503050406030204" pitchFamily="18" charset="0"/>
                  <a:ea typeface="Palatino" pitchFamily="2" charset="77"/>
                  <a:cs typeface="Calibri Light" panose="020F0302020204030204" pitchFamily="34" charset="0"/>
                </a:endParaRP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 </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r>
                          <a:rPr lang="en-US" altLang="zh-CN" sz="2400" i="1">
                            <a:latin typeface="Cambria Math" panose="02040503050406030204" pitchFamily="18" charset="0"/>
                            <a:ea typeface="Palatino" pitchFamily="2" charset="77"/>
                            <a:cs typeface="Calibri Light" panose="020F0302020204030204" pitchFamily="34" charset="0"/>
                          </a:rPr>
                          <m:t>1</m:t>
                        </m:r>
                      </m:num>
                      <m:den>
                        <m:nary>
                          <m:naryPr>
                            <m:chr m:val="∏"/>
                            <m:limLoc m:val="subSup"/>
                            <m:ctrlPr>
                              <a:rPr lang="en-US" altLang="zh-CN" sz="2400" i="1">
                                <a:latin typeface="Cambria Math" panose="02040503050406030204" pitchFamily="18" charset="0"/>
                                <a:ea typeface="Palatino" pitchFamily="2" charset="77"/>
                                <a:cs typeface="Calibri Light" panose="020F0302020204030204" pitchFamily="34" charset="0"/>
                              </a:rPr>
                            </m:ctrlPr>
                          </m:naryPr>
                          <m:sub>
                            <m:r>
                              <m:rPr>
                                <m:brk m:alnAt="25"/>
                              </m:rPr>
                              <a:rPr lang="en-US" altLang="zh-CN" sz="2400" i="1">
                                <a:latin typeface="Cambria Math" panose="02040503050406030204" pitchFamily="18" charset="0"/>
                                <a:ea typeface="Palatino" pitchFamily="2" charset="77"/>
                                <a:cs typeface="Calibri Light" panose="020F0302020204030204" pitchFamily="34" charset="0"/>
                              </a:rPr>
                              <m:t>𝑖</m:t>
                            </m:r>
                          </m:sub>
                          <m:sup>
                            <m:r>
                              <a:rPr lang="en-US" altLang="zh-CN" sz="2400" i="1">
                                <a:latin typeface="Cambria Math" panose="02040503050406030204" pitchFamily="18" charset="0"/>
                                <a:ea typeface="Palatino" pitchFamily="2" charset="77"/>
                                <a:cs typeface="Calibri Light" panose="020F0302020204030204" pitchFamily="34" charset="0"/>
                              </a:rPr>
                              <m:t>𝑛</m:t>
                            </m:r>
                          </m:sup>
                          <m:e>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𝐻</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𝐿</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den>
                    </m:f>
                  </m:oMath>
                </a14:m>
                <a:r>
                  <a:rPr lang="en-US" altLang="zh-CN" sz="2400" i="1" dirty="0">
                    <a:latin typeface="Cambria Math" panose="02040503050406030204" pitchFamily="18" charset="0"/>
                    <a:ea typeface="Palatino" pitchFamily="2" charset="77"/>
                    <a:cs typeface="Calibri Light" panose="020F0302020204030204" pitchFamily="34" charset="0"/>
                  </a:rPr>
                  <a:t> ,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𝑓𝑜𝑟</m:t>
                    </m:r>
                    <m:r>
                      <a:rPr lang="en-US" altLang="zh-CN" sz="2400" i="1">
                        <a:latin typeface="Cambria Math" panose="02040503050406030204" pitchFamily="18" charset="0"/>
                        <a:ea typeface="Palatino" pitchFamily="2" charset="77"/>
                        <a:cs typeface="Calibri Light" panose="020F0302020204030204" pitchFamily="34" charset="0"/>
                      </a:rPr>
                      <m:t> </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𝐿</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i="1">
                            <a:latin typeface="Cambria Math" panose="02040503050406030204" pitchFamily="18" charset="0"/>
                            <a:ea typeface="Cambria Math" panose="02040503050406030204" pitchFamily="18" charset="0"/>
                            <a:cs typeface="Calibri Light" panose="020F0302020204030204" pitchFamily="34" charset="0"/>
                          </a:rPr>
                          <m:t>𝑖</m:t>
                        </m:r>
                      </m:sub>
                    </m:sSub>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𝐻</m:t>
                        </m:r>
                      </m:e>
                      <m:sub>
                        <m:r>
                          <a:rPr lang="en-US" altLang="zh-CN" sz="2400" i="1">
                            <a:latin typeface="Cambria Math" panose="02040503050406030204" pitchFamily="18" charset="0"/>
                            <a:ea typeface="Cambria Math" panose="02040503050406030204" pitchFamily="18" charset="0"/>
                            <a:cs typeface="Calibri Light" panose="020F0302020204030204" pitchFamily="34" charset="0"/>
                          </a:rPr>
                          <m:t>𝐼</m:t>
                        </m:r>
                      </m:sub>
                    </m:sSub>
                    <m:r>
                      <a:rPr lang="en-US" altLang="zh-CN" sz="2400" i="1">
                        <a:latin typeface="Cambria Math" panose="02040503050406030204" pitchFamily="18" charset="0"/>
                        <a:ea typeface="Cambria Math" panose="02040503050406030204" pitchFamily="18" charset="0"/>
                        <a:cs typeface="Calibri Light" panose="020F0302020204030204" pitchFamily="34" charset="0"/>
                      </a:rPr>
                      <m:t>, 1≤</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𝑖</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𝑛</m:t>
                    </m:r>
                  </m:oMath>
                </a14:m>
                <a:endParaRPr lang="en-US" altLang="zh-CN" sz="2400" baseline="-25000" dirty="0">
                  <a:ea typeface="Palatino" pitchFamily="2" charset="77"/>
                  <a:cs typeface="Calibri Light" panose="020F0302020204030204" pitchFamily="34" charset="0"/>
                </a:endParaRPr>
              </a:p>
              <a:p>
                <a:pPr>
                  <a:lnSpc>
                    <a:spcPct val="150000"/>
                  </a:lnSpc>
                  <a:buSzPct val="100000"/>
                </a:pPr>
                <a:endParaRPr lang="en-US" altLang="zh-CN" sz="2400" baseline="-25000" dirty="0">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 Gaussian normal distribution:</a:t>
                </a: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𝑓</m:t>
                    </m:r>
                    <m:d>
                      <m:dPr>
                        <m:ctrlPr>
                          <a:rPr lang="en-US" altLang="zh-CN" sz="2400" i="1">
                            <a:latin typeface="Cambria Math" panose="02040503050406030204" pitchFamily="18" charset="0"/>
                            <a:ea typeface="Palatino" pitchFamily="2" charset="77"/>
                            <a:cs typeface="Calibri Light" panose="020F0302020204030204" pitchFamily="34" charset="0"/>
                          </a:rPr>
                        </m:ctrlPr>
                      </m:dPr>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1</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2</m:t>
                            </m:r>
                          </m:sub>
                        </m:sSub>
                        <m:r>
                          <a:rPr lang="en-US" altLang="zh-CN" sz="2400" i="1">
                            <a:latin typeface="Cambria Math" panose="02040503050406030204" pitchFamily="18" charset="0"/>
                            <a:ea typeface="Palatino" pitchFamily="2" charset="77"/>
                            <a:cs typeface="Calibri Light" panose="020F0302020204030204" pitchFamily="34" charset="0"/>
                          </a:rPr>
                          <m:t>, …,</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𝑛</m:t>
                            </m:r>
                          </m:sub>
                        </m:sSub>
                      </m:e>
                    </m:d>
                    <m:r>
                      <a:rPr lang="en-US" altLang="zh-CN" sz="2400" i="1">
                        <a:latin typeface="Cambria Math" panose="02040503050406030204" pitchFamily="18" charset="0"/>
                        <a:ea typeface="Palatino" pitchFamily="2" charset="77"/>
                        <a:cs typeface="Calibri Light" panose="020F0302020204030204" pitchFamily="34" charset="0"/>
                      </a:rPr>
                      <m:t>= </m:t>
                    </m:r>
                  </m:oMath>
                </a14:m>
                <a:endParaRPr lang="en-US" altLang="zh-CN" sz="2400" i="1" dirty="0">
                  <a:latin typeface="Cambria Math" panose="02040503050406030204" pitchFamily="18" charset="0"/>
                  <a:ea typeface="Palatino" pitchFamily="2" charset="77"/>
                  <a:cs typeface="Calibri Light" panose="020F0302020204030204" pitchFamily="34" charset="0"/>
                </a:endParaRP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f>
                      <m:fPr>
                        <m:ctrlPr>
                          <a:rPr lang="en-US" altLang="zh-CN" sz="2400" i="1">
                            <a:latin typeface="Cambria Math" panose="02040503050406030204" pitchFamily="18" charset="0"/>
                            <a:ea typeface="Palatino" pitchFamily="2" charset="77"/>
                            <a:cs typeface="Calibri Light" panose="020F0302020204030204" pitchFamily="34" charset="0"/>
                          </a:rPr>
                        </m:ctrlPr>
                      </m:fPr>
                      <m:num>
                        <m:r>
                          <a:rPr lang="en-US" altLang="zh-CN" sz="2400" i="1">
                            <a:latin typeface="Cambria Math" panose="02040503050406030204" pitchFamily="18" charset="0"/>
                            <a:ea typeface="Palatino" pitchFamily="2" charset="77"/>
                            <a:cs typeface="Calibri Light" panose="020F0302020204030204" pitchFamily="34" charset="0"/>
                          </a:rPr>
                          <m:t>1</m:t>
                        </m:r>
                      </m:num>
                      <m:den>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a:rPr lang="en-US" altLang="zh-CN" sz="2400" i="1">
                                <a:latin typeface="Cambria Math" panose="02040503050406030204" pitchFamily="18" charset="0"/>
                                <a:ea typeface="Palatino" pitchFamily="2" charset="77"/>
                                <a:cs typeface="Calibri Light" panose="020F0302020204030204" pitchFamily="34" charset="0"/>
                              </a:rPr>
                              <m:t>(2</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𝜋</m:t>
                            </m:r>
                            <m:r>
                              <a:rPr lang="en-US" altLang="zh-CN" sz="2400" i="1">
                                <a:latin typeface="Cambria Math" panose="02040503050406030204" pitchFamily="18" charset="0"/>
                                <a:ea typeface="Palatino" pitchFamily="2" charset="77"/>
                                <a:cs typeface="Calibri Light" panose="020F0302020204030204" pitchFamily="34" charset="0"/>
                              </a:rPr>
                              <m:t>)</m:t>
                            </m:r>
                          </m:e>
                          <m:sup>
                            <m:r>
                              <a:rPr lang="en-US" altLang="zh-CN" sz="2400" i="1">
                                <a:latin typeface="Cambria Math" panose="02040503050406030204" pitchFamily="18" charset="0"/>
                                <a:ea typeface="Palatino" pitchFamily="2" charset="77"/>
                                <a:cs typeface="Calibri Light" panose="020F0302020204030204" pitchFamily="34" charset="0"/>
                              </a:rPr>
                              <m:t>𝑛</m:t>
                            </m:r>
                            <m:r>
                              <a:rPr lang="en-US" altLang="zh-CN" sz="2400" i="1">
                                <a:latin typeface="Cambria Math" panose="02040503050406030204" pitchFamily="18" charset="0"/>
                                <a:ea typeface="Palatino" pitchFamily="2" charset="77"/>
                                <a:cs typeface="Calibri Light" panose="020F0302020204030204" pitchFamily="34" charset="0"/>
                              </a:rPr>
                              <m:t>/2</m:t>
                            </m:r>
                          </m:sup>
                        </m:sSup>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a:rPr lang="en-US" altLang="zh-CN" sz="2400" i="1">
                                <a:latin typeface="Cambria Math" panose="02040503050406030204" pitchFamily="18" charset="0"/>
                                <a:ea typeface="Palatino" pitchFamily="2" charset="77"/>
                                <a:cs typeface="Calibri Light" panose="020F0302020204030204" pitchFamily="34" charset="0"/>
                              </a:rPr>
                              <m:t>|</m:t>
                            </m:r>
                            <m:r>
                              <m:rPr>
                                <m:sty m:val="p"/>
                              </m:rPr>
                              <a:rPr lang="el-GR" altLang="zh-CN" sz="2400" i="1">
                                <a:latin typeface="Cambria Math" panose="02040503050406030204" pitchFamily="18" charset="0"/>
                                <a:ea typeface="Cambria Math" panose="02040503050406030204" pitchFamily="18" charset="0"/>
                                <a:cs typeface="Calibri Light" panose="020F0302020204030204" pitchFamily="34" charset="0"/>
                              </a:rPr>
                              <m:t>Σ</m:t>
                            </m:r>
                            <m:r>
                              <a:rPr lang="en-US" altLang="zh-CN" sz="2400" i="1">
                                <a:latin typeface="Cambria Math" panose="02040503050406030204" pitchFamily="18" charset="0"/>
                                <a:ea typeface="Palatino" pitchFamily="2" charset="77"/>
                                <a:cs typeface="Calibri Light" panose="020F0302020204030204" pitchFamily="34" charset="0"/>
                              </a:rPr>
                              <m:t>|</m:t>
                            </m:r>
                          </m:e>
                          <m:sup>
                            <m:r>
                              <a:rPr lang="en-US" altLang="zh-CN" sz="2400" i="1">
                                <a:latin typeface="Cambria Math" panose="02040503050406030204" pitchFamily="18" charset="0"/>
                                <a:ea typeface="Palatino" pitchFamily="2" charset="77"/>
                                <a:cs typeface="Calibri Light" panose="020F0302020204030204" pitchFamily="34" charset="0"/>
                              </a:rPr>
                              <m:t>1/2</m:t>
                            </m:r>
                          </m:sup>
                        </m:sSup>
                      </m:den>
                    </m:f>
                    <m:r>
                      <a:rPr lang="en-US" altLang="zh-CN" sz="2400" i="1">
                        <a:latin typeface="Cambria Math" panose="02040503050406030204" pitchFamily="18" charset="0"/>
                        <a:ea typeface="Palatino" pitchFamily="2" charset="77"/>
                        <a:cs typeface="Calibri Light" panose="020F0302020204030204" pitchFamily="34" charset="0"/>
                      </a:rPr>
                      <m:t> </m:t>
                    </m:r>
                    <m:r>
                      <m:rPr>
                        <m:sty m:val="p"/>
                      </m:rPr>
                      <a:rPr lang="en-US" altLang="zh-CN" sz="2400">
                        <a:latin typeface="Cambria Math" panose="02040503050406030204" pitchFamily="18" charset="0"/>
                        <a:ea typeface="Palatino" pitchFamily="2" charset="77"/>
                        <a:cs typeface="Calibri Light" panose="020F0302020204030204" pitchFamily="34" charset="0"/>
                      </a:rPr>
                      <m:t>exp</m:t>
                    </m:r>
                    <m:r>
                      <a:rPr lang="en-US" altLang="zh-CN" sz="2400" i="1">
                        <a:latin typeface="Cambria Math" panose="02040503050406030204" pitchFamily="18" charset="0"/>
                        <a:ea typeface="Palatino" pitchFamily="2" charset="77"/>
                        <a:cs typeface="Calibri Light" panose="020F0302020204030204" pitchFamily="34" charset="0"/>
                      </a:rPr>
                      <m:t>⁡(−</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r>
                          <a:rPr lang="en-US" altLang="zh-CN" sz="2400" i="1">
                            <a:latin typeface="Cambria Math" panose="02040503050406030204" pitchFamily="18" charset="0"/>
                            <a:ea typeface="Palatino" pitchFamily="2" charset="77"/>
                            <a:cs typeface="Calibri Light" panose="020F0302020204030204" pitchFamily="34" charset="0"/>
                          </a:rPr>
                          <m:t>1</m:t>
                        </m:r>
                      </m:num>
                      <m:den>
                        <m:r>
                          <a:rPr lang="en-US" altLang="zh-CN" sz="2400" i="1">
                            <a:latin typeface="Cambria Math" panose="02040503050406030204" pitchFamily="18" charset="0"/>
                            <a:ea typeface="Palatino" pitchFamily="2" charset="77"/>
                            <a:cs typeface="Calibri Light" panose="020F0302020204030204" pitchFamily="34" charset="0"/>
                          </a:rPr>
                          <m:t>2</m:t>
                        </m:r>
                      </m:den>
                    </m:f>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a:rPr lang="en-US" altLang="zh-CN" sz="2400" i="1">
                            <a:latin typeface="Cambria Math" panose="02040503050406030204" pitchFamily="18" charset="0"/>
                            <a:ea typeface="Palatino" pitchFamily="2" charset="77"/>
                            <a:cs typeface="Calibri Light" panose="020F0302020204030204" pitchFamily="34" charset="0"/>
                          </a:rPr>
                          <m:t>(</m:t>
                        </m:r>
                        <m:acc>
                          <m:accPr>
                            <m:chr m:val="⃗"/>
                            <m:ctrlPr>
                              <a:rPr lang="en-US" altLang="zh-CN" sz="2400" i="1">
                                <a:latin typeface="Cambria Math" panose="02040503050406030204" pitchFamily="18" charset="0"/>
                                <a:ea typeface="Palatino" pitchFamily="2" charset="77"/>
                                <a:cs typeface="Calibri Light" panose="020F0302020204030204" pitchFamily="34" charset="0"/>
                              </a:rPr>
                            </m:ctrlPr>
                          </m:accPr>
                          <m:e>
                            <m:r>
                              <a:rPr lang="en-US" altLang="zh-CN" sz="2400" i="1">
                                <a:latin typeface="Cambria Math" panose="02040503050406030204" pitchFamily="18" charset="0"/>
                                <a:ea typeface="Palatino" pitchFamily="2" charset="77"/>
                                <a:cs typeface="Calibri Light" panose="020F0302020204030204" pitchFamily="34" charset="0"/>
                              </a:rPr>
                              <m:t>𝑋</m:t>
                            </m:r>
                          </m:e>
                        </m:acc>
                        <m:r>
                          <a:rPr lang="en-US" altLang="zh-CN" sz="2400" i="1">
                            <a:latin typeface="Cambria Math" panose="02040503050406030204" pitchFamily="18" charset="0"/>
                            <a:ea typeface="Palatino" pitchFamily="2" charset="77"/>
                            <a:cs typeface="Calibri Light" panose="020F0302020204030204" pitchFamily="34" charset="0"/>
                          </a:rPr>
                          <m:t>−</m:t>
                        </m:r>
                        <m:acc>
                          <m:accPr>
                            <m:chr m:val="⃗"/>
                            <m:ctrlPr>
                              <a:rPr lang="en-US" altLang="zh-CN" sz="2400" i="1">
                                <a:latin typeface="Cambria Math" panose="02040503050406030204" pitchFamily="18" charset="0"/>
                                <a:ea typeface="Palatino" pitchFamily="2" charset="77"/>
                                <a:cs typeface="Calibri Light" panose="020F0302020204030204" pitchFamily="34" charset="0"/>
                              </a:rPr>
                            </m:ctrlPr>
                          </m:acc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𝜇</m:t>
                            </m:r>
                          </m:e>
                        </m:acc>
                        <m:r>
                          <a:rPr lang="en-US" altLang="zh-CN" sz="2400" i="1">
                            <a:latin typeface="Cambria Math" panose="02040503050406030204" pitchFamily="18" charset="0"/>
                            <a:ea typeface="Palatino" pitchFamily="2" charset="77"/>
                            <a:cs typeface="Calibri Light" panose="020F0302020204030204" pitchFamily="34" charset="0"/>
                          </a:rPr>
                          <m:t>)</m:t>
                        </m:r>
                      </m:e>
                      <m:sup>
                        <m:r>
                          <a:rPr lang="en-US" altLang="zh-CN" sz="2400" i="1">
                            <a:latin typeface="Cambria Math" panose="02040503050406030204" pitchFamily="18" charset="0"/>
                            <a:ea typeface="Palatino" pitchFamily="2" charset="77"/>
                            <a:cs typeface="Calibri Light" panose="020F0302020204030204" pitchFamily="34" charset="0"/>
                          </a:rPr>
                          <m:t>𝑇</m:t>
                        </m:r>
                      </m:sup>
                    </m:sSup>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m:rPr>
                            <m:sty m:val="p"/>
                          </m:rPr>
                          <a:rPr lang="el-GR" altLang="zh-CN" sz="2400" i="1">
                            <a:latin typeface="Cambria Math" panose="02040503050406030204" pitchFamily="18" charset="0"/>
                            <a:ea typeface="Cambria Math" panose="02040503050406030204" pitchFamily="18" charset="0"/>
                            <a:cs typeface="Calibri Light" panose="020F0302020204030204" pitchFamily="34" charset="0"/>
                          </a:rPr>
                          <m:t>Σ</m:t>
                        </m:r>
                      </m:e>
                      <m:sup>
                        <m:r>
                          <a:rPr lang="en-US" altLang="zh-CN" sz="2400" i="1">
                            <a:latin typeface="Cambria Math" panose="02040503050406030204" pitchFamily="18" charset="0"/>
                            <a:ea typeface="Palatino" pitchFamily="2" charset="77"/>
                            <a:cs typeface="Calibri Light" panose="020F0302020204030204" pitchFamily="34" charset="0"/>
                          </a:rPr>
                          <m:t>−1</m:t>
                        </m:r>
                      </m:sup>
                    </m:sSup>
                    <m:r>
                      <a:rPr lang="en-US" altLang="zh-CN" sz="2400" i="1">
                        <a:latin typeface="Cambria Math" panose="02040503050406030204" pitchFamily="18" charset="0"/>
                        <a:ea typeface="Palatino" pitchFamily="2" charset="77"/>
                        <a:cs typeface="Calibri Light" panose="020F0302020204030204" pitchFamily="34" charset="0"/>
                      </a:rPr>
                      <m:t>(</m:t>
                    </m:r>
                    <m:acc>
                      <m:accPr>
                        <m:chr m:val="⃗"/>
                        <m:ctrlPr>
                          <a:rPr lang="en-US" altLang="zh-CN" sz="2400" i="1">
                            <a:latin typeface="Cambria Math" panose="02040503050406030204" pitchFamily="18" charset="0"/>
                            <a:ea typeface="Palatino" pitchFamily="2" charset="77"/>
                            <a:cs typeface="Calibri Light" panose="020F0302020204030204" pitchFamily="34" charset="0"/>
                          </a:rPr>
                        </m:ctrlPr>
                      </m:accPr>
                      <m:e>
                        <m:r>
                          <a:rPr lang="en-US" altLang="zh-CN" sz="2400" i="1">
                            <a:latin typeface="Cambria Math" panose="02040503050406030204" pitchFamily="18" charset="0"/>
                            <a:ea typeface="Palatino" pitchFamily="2" charset="77"/>
                            <a:cs typeface="Calibri Light" panose="020F0302020204030204" pitchFamily="34" charset="0"/>
                          </a:rPr>
                          <m:t>𝑋</m:t>
                        </m:r>
                      </m:e>
                    </m:acc>
                    <m:r>
                      <a:rPr lang="en-US" altLang="zh-CN" sz="2400" i="1">
                        <a:latin typeface="Cambria Math" panose="02040503050406030204" pitchFamily="18" charset="0"/>
                        <a:ea typeface="Palatino" pitchFamily="2" charset="77"/>
                        <a:cs typeface="Calibri Light" panose="020F0302020204030204" pitchFamily="34" charset="0"/>
                      </a:rPr>
                      <m:t>−</m:t>
                    </m:r>
                    <m:acc>
                      <m:accPr>
                        <m:chr m:val="⃗"/>
                        <m:ctrlPr>
                          <a:rPr lang="en-US" altLang="zh-CN" sz="2400" i="1">
                            <a:latin typeface="Cambria Math" panose="02040503050406030204" pitchFamily="18" charset="0"/>
                            <a:ea typeface="Palatino" pitchFamily="2" charset="77"/>
                            <a:cs typeface="Calibri Light" panose="020F0302020204030204" pitchFamily="34" charset="0"/>
                          </a:rPr>
                        </m:ctrlPr>
                      </m:acc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𝜇</m:t>
                        </m:r>
                      </m:e>
                    </m:acc>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5" name="矩形 8">
                <a:extLst>
                  <a:ext uri="{FF2B5EF4-FFF2-40B4-BE49-F238E27FC236}">
                    <a16:creationId xmlns:a16="http://schemas.microsoft.com/office/drawing/2014/main" id="{84893080-5A47-4389-9BAC-88DD2BDA7C65}"/>
                  </a:ext>
                </a:extLst>
              </p:cNvPr>
              <p:cNvSpPr>
                <a:spLocks noRot="1" noChangeAspect="1" noMove="1" noResize="1" noEditPoints="1" noAdjustHandles="1" noChangeArrowheads="1" noChangeShapeType="1" noTextEdit="1"/>
              </p:cNvSpPr>
              <p:nvPr/>
            </p:nvSpPr>
            <p:spPr>
              <a:xfrm>
                <a:off x="1259478" y="1256649"/>
                <a:ext cx="8386036" cy="4912627"/>
              </a:xfrm>
              <a:prstGeom prst="rect">
                <a:avLst/>
              </a:prstGeom>
              <a:blipFill>
                <a:blip r:embed="rId2"/>
                <a:stretch>
                  <a:fillRect l="-1210" b="-258"/>
                </a:stretch>
              </a:blipFill>
            </p:spPr>
            <p:txBody>
              <a:bodyPr/>
              <a:lstStyle/>
              <a:p>
                <a:r>
                  <a:rPr lang="en-CN">
                    <a:noFill/>
                  </a:rPr>
                  <a:t> </a:t>
                </a:r>
              </a:p>
            </p:txBody>
          </p:sp>
        </mc:Fallback>
      </mc:AlternateContent>
      <p:pic>
        <p:nvPicPr>
          <p:cNvPr id="1026" name="Picture 2">
            <a:extLst>
              <a:ext uri="{FF2B5EF4-FFF2-40B4-BE49-F238E27FC236}">
                <a16:creationId xmlns:a16="http://schemas.microsoft.com/office/drawing/2014/main" id="{70E58122-1DA0-304A-AB9A-043E72102A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3677" y="4131274"/>
            <a:ext cx="3577047" cy="2235655"/>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9035B639-E73F-534D-815E-B85E185B6E1E}"/>
              </a:ext>
            </a:extLst>
          </p:cNvPr>
          <p:cNvPicPr>
            <a:picLocks noChangeAspect="1"/>
          </p:cNvPicPr>
          <p:nvPr/>
        </p:nvPicPr>
        <p:blipFill>
          <a:blip r:embed="rId4"/>
          <a:stretch>
            <a:fillRect/>
          </a:stretch>
        </p:blipFill>
        <p:spPr>
          <a:xfrm>
            <a:off x="8069858" y="1027364"/>
            <a:ext cx="3151311" cy="2557585"/>
          </a:xfrm>
          <a:prstGeom prst="rect">
            <a:avLst/>
          </a:prstGeom>
        </p:spPr>
      </p:pic>
      <p:pic>
        <p:nvPicPr>
          <p:cNvPr id="7" name="Picture 6">
            <a:extLst>
              <a:ext uri="{FF2B5EF4-FFF2-40B4-BE49-F238E27FC236}">
                <a16:creationId xmlns:a16="http://schemas.microsoft.com/office/drawing/2014/main" id="{F5BD0BA1-D7B6-A046-A186-0C0328F7BE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896832" y="0"/>
            <a:ext cx="3295168" cy="1031531"/>
          </a:xfrm>
          <a:prstGeom prst="rect">
            <a:avLst/>
          </a:prstGeom>
        </p:spPr>
      </p:pic>
      <p:sp>
        <p:nvSpPr>
          <p:cNvPr id="8" name="矩形 2">
            <a:extLst>
              <a:ext uri="{FF2B5EF4-FFF2-40B4-BE49-F238E27FC236}">
                <a16:creationId xmlns:a16="http://schemas.microsoft.com/office/drawing/2014/main" id="{E73306AB-0E2C-DD4C-9ADC-87E3FA605D06}"/>
              </a:ext>
            </a:extLst>
          </p:cNvPr>
          <p:cNvSpPr/>
          <p:nvPr/>
        </p:nvSpPr>
        <p:spPr>
          <a:xfrm>
            <a:off x="400101" y="299903"/>
            <a:ext cx="5532284"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Probability Distributions</a:t>
            </a:r>
          </a:p>
        </p:txBody>
      </p:sp>
    </p:spTree>
    <p:extLst>
      <p:ext uri="{BB962C8B-B14F-4D97-AF65-F5344CB8AC3E}">
        <p14:creationId xmlns:p14="http://schemas.microsoft.com/office/powerpoint/2010/main" val="17417677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82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Categorizing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NLP</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2.3.2</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Multiple</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random</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3014100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85C2AE78-C2A0-5446-B174-980938468F14}"/>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4BF699-954B-6142-839A-80A80BBCBA7A}"/>
                  </a:ext>
                </a:extLst>
              </p:cNvPr>
              <p:cNvSpPr txBox="1"/>
              <p:nvPr/>
            </p:nvSpPr>
            <p:spPr>
              <a:xfrm>
                <a:off x="803429" y="1133668"/>
                <a:ext cx="9707731" cy="3139321"/>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joint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events</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coin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head,			dice = 5</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In a sentence,</a:t>
                </a:r>
              </a:p>
              <a:p>
                <a:pPr lvl="2">
                  <a:spcAft>
                    <a:spcPts val="1200"/>
                  </a:spcAft>
                  <a:buSzPct val="100000"/>
                </a:pPr>
                <a:r>
                  <a:rPr lang="en-US" altLang="zh-CN" sz="2400" dirty="0">
                    <a:ea typeface="Palatino" pitchFamily="2" charset="77"/>
                    <a:cs typeface="Calibri Light" panose="020F0302020204030204" pitchFamily="34" charset="0"/>
                  </a:rPr>
                  <a:t>	</a:t>
                </a:r>
                <a14:m>
                  <m:oMath xmlns:m="http://schemas.openxmlformats.org/officeDocument/2006/math">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𝑤</m:t>
                        </m:r>
                      </m:e>
                      <m:sub>
                        <m:r>
                          <a:rPr lang="en-US" altLang="zh-CN" sz="2400" b="0" i="1" smtClean="0">
                            <a:latin typeface="Cambria Math" panose="02040503050406030204" pitchFamily="18" charset="0"/>
                            <a:ea typeface="Palatino" pitchFamily="2" charset="77"/>
                            <a:cs typeface="Calibri Light" panose="020F0302020204030204" pitchFamily="34" charset="0"/>
                          </a:rPr>
                          <m:t>1</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𝐻𝑒𝑙𝑙𝑜</m:t>
                    </m:r>
                    <m:r>
                      <a:rPr lang="en-US" altLang="zh-CN" sz="24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𝑤</m:t>
                        </m:r>
                      </m:e>
                      <m:sub>
                        <m:r>
                          <a:rPr lang="en-US" altLang="zh-CN" sz="2400" b="0" i="1" smtClean="0">
                            <a:latin typeface="Cambria Math" panose="02040503050406030204" pitchFamily="18" charset="0"/>
                            <a:ea typeface="Palatino" pitchFamily="2" charset="77"/>
                            <a:cs typeface="Calibri Light" panose="020F0302020204030204" pitchFamily="34" charset="0"/>
                          </a:rPr>
                          <m:t>2</m:t>
                        </m:r>
                      </m:sub>
                    </m:sSub>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𝑤</m:t>
                        </m:r>
                      </m:e>
                      <m:sub>
                        <m:r>
                          <a:rPr lang="en-US" altLang="zh-CN" sz="2400" b="0" i="1" smtClean="0">
                            <a:latin typeface="Cambria Math" panose="02040503050406030204" pitchFamily="18" charset="0"/>
                            <a:ea typeface="Palatino" pitchFamily="2" charset="77"/>
                            <a:cs typeface="Calibri Light" panose="020F0302020204030204" pitchFamily="34" charset="0"/>
                          </a:rPr>
                          <m:t>3</m:t>
                        </m:r>
                      </m:sub>
                    </m:sSub>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𝑤𝑜𝑟𝑙𝑑</m:t>
                    </m:r>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In a POS sequence,</a:t>
                </a:r>
              </a:p>
              <a:p>
                <a:pPr lvl="2">
                  <a:spcAft>
                    <a:spcPts val="1200"/>
                  </a:spcAft>
                  <a:buSzPct val="100000"/>
                </a:pPr>
                <a:r>
                  <a:rPr lang="en-US" altLang="zh-CN" sz="2400" dirty="0">
                    <a:ea typeface="Palatino" pitchFamily="2" charset="77"/>
                    <a:cs typeface="Calibri Light" panose="020F0302020204030204" pitchFamily="34" charset="0"/>
                  </a:rPr>
                  <a:t>	</a:t>
                </a:r>
                <a14:m>
                  <m:oMath xmlns:m="http://schemas.openxmlformats.org/officeDocument/2006/math">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𝑝</m:t>
                        </m:r>
                      </m:e>
                      <m:sub>
                        <m:r>
                          <a:rPr lang="en-US" altLang="zh-CN" sz="2400" b="0" i="1" smtClean="0">
                            <a:latin typeface="Cambria Math" panose="02040503050406030204" pitchFamily="18" charset="0"/>
                            <a:ea typeface="Palatino" pitchFamily="2" charset="77"/>
                            <a:cs typeface="Calibri Light" panose="020F0302020204030204" pitchFamily="34" charset="0"/>
                          </a:rPr>
                          <m:t>1</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𝑁𝑁𝑆</m:t>
                    </m:r>
                    <m:r>
                      <a:rPr lang="en-US" altLang="zh-CN" sz="24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𝑝</m:t>
                        </m:r>
                      </m:e>
                      <m:sub>
                        <m:r>
                          <a:rPr lang="en-US" altLang="zh-CN" sz="2400" b="0" i="1" smtClean="0">
                            <a:latin typeface="Cambria Math" panose="02040503050406030204" pitchFamily="18" charset="0"/>
                            <a:ea typeface="Palatino" pitchFamily="2" charset="77"/>
                            <a:cs typeface="Calibri Light" panose="020F0302020204030204" pitchFamily="34" charset="0"/>
                          </a:rPr>
                          <m:t>2</m:t>
                        </m:r>
                      </m:sub>
                    </m:sSub>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𝑉𝐵</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40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𝑝</m:t>
                        </m:r>
                      </m:e>
                      <m:sub>
                        <m:r>
                          <a:rPr lang="en-US" altLang="zh-CN" sz="2400" b="0" i="1" smtClean="0">
                            <a:latin typeface="Cambria Math" panose="02040503050406030204" pitchFamily="18" charset="0"/>
                            <a:ea typeface="Palatino" pitchFamily="2" charset="77"/>
                            <a:cs typeface="Calibri Light" panose="020F0302020204030204" pitchFamily="34" charset="0"/>
                          </a:rPr>
                          <m:t>3</m:t>
                        </m:r>
                      </m:sub>
                    </m:sSub>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𝐴𝐷𝐽</m:t>
                    </m:r>
                    <m:r>
                      <a:rPr lang="en-US" altLang="zh-CN" sz="24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𝑝</m:t>
                        </m:r>
                      </m:e>
                      <m:sub>
                        <m:r>
                          <a:rPr lang="en-US" altLang="zh-CN" sz="2400" b="0" i="1" smtClean="0">
                            <a:latin typeface="Cambria Math" panose="02040503050406030204" pitchFamily="18" charset="0"/>
                            <a:ea typeface="Palatino" pitchFamily="2" charset="77"/>
                            <a:cs typeface="Calibri Light" panose="020F0302020204030204" pitchFamily="34" charset="0"/>
                          </a:rPr>
                          <m:t>4</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𝑁𝑁</m:t>
                    </m:r>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TextBox 3">
                <a:extLst>
                  <a:ext uri="{FF2B5EF4-FFF2-40B4-BE49-F238E27FC236}">
                    <a16:creationId xmlns:a16="http://schemas.microsoft.com/office/drawing/2014/main" id="{AC4BF699-954B-6142-839A-80A80BBCBA7A}"/>
                  </a:ext>
                </a:extLst>
              </p:cNvPr>
              <p:cNvSpPr txBox="1">
                <a:spLocks noRot="1" noChangeAspect="1" noMove="1" noResize="1" noEditPoints="1" noAdjustHandles="1" noChangeArrowheads="1" noChangeShapeType="1" noTextEdit="1"/>
              </p:cNvSpPr>
              <p:nvPr/>
            </p:nvSpPr>
            <p:spPr>
              <a:xfrm>
                <a:off x="803429" y="1133668"/>
                <a:ext cx="9707731" cy="3139321"/>
              </a:xfrm>
              <a:prstGeom prst="rect">
                <a:avLst/>
              </a:prstGeom>
              <a:blipFill>
                <a:blip r:embed="rId2"/>
                <a:stretch>
                  <a:fillRect l="-1176" t="-2016" b="-2016"/>
                </a:stretch>
              </a:blipFill>
            </p:spPr>
            <p:txBody>
              <a:bodyPr/>
              <a:lstStyle/>
              <a:p>
                <a:r>
                  <a:rPr lang="en-CN">
                    <a:noFill/>
                  </a:rPr>
                  <a:t> </a:t>
                </a:r>
              </a:p>
            </p:txBody>
          </p:sp>
        </mc:Fallback>
      </mc:AlternateContent>
      <p:sp>
        <p:nvSpPr>
          <p:cNvPr id="5" name="Slide Number Placeholder 1">
            <a:extLst>
              <a:ext uri="{FF2B5EF4-FFF2-40B4-BE49-F238E27FC236}">
                <a16:creationId xmlns:a16="http://schemas.microsoft.com/office/drawing/2014/main" id="{50F30BE2-CFA9-8040-864C-91B416958C00}"/>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83</a:t>
            </a:fld>
            <a:endParaRPr lang="zh-CN" altLang="en-US" dirty="0"/>
          </a:p>
        </p:txBody>
      </p:sp>
    </p:spTree>
    <p:extLst>
      <p:ext uri="{BB962C8B-B14F-4D97-AF65-F5344CB8AC3E}">
        <p14:creationId xmlns:p14="http://schemas.microsoft.com/office/powerpoint/2010/main" val="1320887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ED140-6DCA-AA4E-A319-273EA9A8B697}"/>
              </a:ext>
            </a:extLst>
          </p:cNvPr>
          <p:cNvSpPr txBox="1"/>
          <p:nvPr/>
        </p:nvSpPr>
        <p:spPr>
          <a:xfrm>
            <a:off x="803429" y="1133668"/>
            <a:ext cx="9707731" cy="523220"/>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joint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events</a:t>
            </a:r>
          </a:p>
        </p:txBody>
      </p:sp>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pic>
        <p:nvPicPr>
          <p:cNvPr id="21" name="Picture 20">
            <a:extLst>
              <a:ext uri="{FF2B5EF4-FFF2-40B4-BE49-F238E27FC236}">
                <a16:creationId xmlns:a16="http://schemas.microsoft.com/office/drawing/2014/main" id="{61A92DA9-1E90-234A-95D8-5D5E06BD873A}"/>
              </a:ext>
            </a:extLst>
          </p:cNvPr>
          <p:cNvPicPr>
            <a:picLocks noChangeAspect="1"/>
          </p:cNvPicPr>
          <p:nvPr/>
        </p:nvPicPr>
        <p:blipFill>
          <a:blip r:embed="rId2"/>
          <a:stretch>
            <a:fillRect/>
          </a:stretch>
        </p:blipFill>
        <p:spPr>
          <a:xfrm>
            <a:off x="4591925" y="1344085"/>
            <a:ext cx="2623106" cy="1944454"/>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2D1B03-C2E0-0548-83BD-96955B34A903}"/>
                  </a:ext>
                </a:extLst>
              </p:cNvPr>
              <p:cNvSpPr txBox="1"/>
              <p:nvPr/>
            </p:nvSpPr>
            <p:spPr>
              <a:xfrm>
                <a:off x="2356338" y="3607751"/>
                <a:ext cx="8154822" cy="1200329"/>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𝐴</m:t>
                    </m:r>
                    <m:r>
                      <a:rPr lang="en-US" altLang="zh-CN" sz="2400" b="0" i="1" smtClean="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Cambria Math" panose="02040503050406030204" pitchFamily="18"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rPr>
                      <m:t>𝑐𝑜𝑖𝑛</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h𝑒𝑎𝑑</m:t>
                    </m:r>
                    <m:r>
                      <a:rPr lang="en-US" altLang="zh-CN" sz="2400" i="1">
                        <a:latin typeface="Cambria Math" panose="02040503050406030204" pitchFamily="18" charset="0"/>
                        <a:ea typeface="Cambria Math" panose="02040503050406030204" pitchFamily="18" charset="0"/>
                      </a:rPr>
                      <m:t> </m:t>
                    </m:r>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𝐴</m:t>
                    </m:r>
                    <m:r>
                      <a:rPr lang="en-US" altLang="zh-CN" sz="2400" i="1">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Cambria Math" panose="02040503050406030204" pitchFamily="18"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rPr>
                      <m:t>𝑐𝑜𝑖𝑛</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𝑡𝑎𝑖𝑙</m:t>
                    </m:r>
                  </m:oMath>
                </a14:m>
                <a:endParaRPr lang="en-US" altLang="zh-CN" sz="2400" dirty="0">
                  <a:latin typeface="Palatino" pitchFamily="2" charset="77"/>
                  <a:ea typeface="Palatino" pitchFamily="2" charset="77"/>
                  <a:cs typeface="Calibri Light" panose="020F0302020204030204" pitchFamily="34" charset="0"/>
                </a:endParaRPr>
              </a:p>
              <a:p>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𝐵</m:t>
                    </m:r>
                    <m:r>
                      <a:rPr lang="en-US" altLang="zh-CN" sz="2400" b="0" i="1" smtClean="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Cambria Math" panose="02040503050406030204" pitchFamily="18"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rPr>
                      <m:t>𝑑𝑖𝑐𝑒</m:t>
                    </m:r>
                    <m:r>
                      <a:rPr lang="en-US" altLang="zh-CN" sz="2400" i="1">
                        <a:latin typeface="Cambria Math" panose="02040503050406030204" pitchFamily="18" charset="0"/>
                        <a:ea typeface="Cambria Math" panose="02040503050406030204" pitchFamily="18" charset="0"/>
                      </a:rPr>
                      <m:t>=5 </m:t>
                    </m:r>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𝐵</m:t>
                    </m:r>
                    <m:r>
                      <a:rPr lang="en-US" altLang="zh-CN" sz="2400" i="1">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Cambria Math" panose="02040503050406030204" pitchFamily="18"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rPr>
                      <m:t>𝑑𝑖𝑐𝑒</m:t>
                    </m:r>
                    <m:r>
                      <a:rPr lang="en-US" altLang="zh-CN" sz="2400" i="1">
                        <a:latin typeface="Cambria Math" panose="02040503050406030204" pitchFamily="18" charset="0"/>
                        <a:ea typeface="Cambria Math" panose="02040503050406030204" pitchFamily="18" charset="0"/>
                      </a:rPr>
                      <m:t>=1, 2, 3, 4, 6 </m:t>
                    </m:r>
                  </m:oMath>
                </a14:m>
                <a:endParaRPr lang="en-US" altLang="zh-CN" sz="2400" i="1" dirty="0">
                  <a:latin typeface="Cambria Math" panose="02040503050406030204" pitchFamily="18" charset="0"/>
                  <a:ea typeface="Cambria Math" panose="02040503050406030204" pitchFamily="18" charset="0"/>
                </a:endParaRPr>
              </a:p>
              <a:p>
                <a:endParaRPr lang="en-US" altLang="zh-CN" sz="2400" i="1" dirty="0">
                  <a:latin typeface="Cambria Math" panose="02040503050406030204" pitchFamily="18" charset="0"/>
                  <a:ea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312D1B03-C2E0-0548-83BD-96955B34A903}"/>
                  </a:ext>
                </a:extLst>
              </p:cNvPr>
              <p:cNvSpPr txBox="1">
                <a:spLocks noRot="1" noChangeAspect="1" noMove="1" noResize="1" noEditPoints="1" noAdjustHandles="1" noChangeArrowheads="1" noChangeShapeType="1" noTextEdit="1"/>
              </p:cNvSpPr>
              <p:nvPr/>
            </p:nvSpPr>
            <p:spPr>
              <a:xfrm>
                <a:off x="2356338" y="3607751"/>
                <a:ext cx="8154822" cy="1200329"/>
              </a:xfrm>
              <a:prstGeom prst="rect">
                <a:avLst/>
              </a:prstGeom>
              <a:blipFill>
                <a:blip r:embed="rId3"/>
                <a:stretch>
                  <a:fillRect l="-15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F8B4A4B-07AA-4D45-AC45-DCF67432557C}"/>
                  </a:ext>
                </a:extLst>
              </p:cNvPr>
              <p:cNvSpPr txBox="1"/>
              <p:nvPr/>
            </p:nvSpPr>
            <p:spPr>
              <a:xfrm>
                <a:off x="1680840" y="4600693"/>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ea typeface="Cambria Math" panose="02040503050406030204" pitchFamily="18" charset="0"/>
                        </a:rPr>
                        <m:t> (        ):</m:t>
                      </m:r>
                      <m:r>
                        <a:rPr lang="zh-CN" altLang="en-US"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𝑐𝑜𝑖𝑛</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h𝑒𝑎𝑑</m:t>
                      </m:r>
                      <m:r>
                        <a:rPr lang="en-US" altLang="zh-CN" sz="2400" b="0" i="1" smtClean="0">
                          <a:latin typeface="Cambria Math" panose="02040503050406030204" pitchFamily="18" charset="0"/>
                          <a:ea typeface="Cambria Math" panose="02040503050406030204" pitchFamily="18" charset="0"/>
                        </a:rPr>
                        <m:t> &amp; </m:t>
                      </m:r>
                      <m:r>
                        <a:rPr lang="en-US" altLang="zh-CN" sz="2400" b="0" i="1" smtClean="0">
                          <a:latin typeface="Cambria Math" panose="02040503050406030204" pitchFamily="18" charset="0"/>
                          <a:ea typeface="Cambria Math" panose="02040503050406030204" pitchFamily="18" charset="0"/>
                        </a:rPr>
                        <m:t>𝑑𝑖𝑐𝑒</m:t>
                      </m:r>
                      <m:r>
                        <a:rPr lang="en-US" altLang="zh-CN" sz="2400" b="0" i="1" smtClean="0">
                          <a:latin typeface="Cambria Math" panose="02040503050406030204" pitchFamily="18" charset="0"/>
                          <a:ea typeface="Cambria Math" panose="02040503050406030204" pitchFamily="18" charset="0"/>
                        </a:rPr>
                        <m:t>=5</m:t>
                      </m:r>
                    </m:oMath>
                  </m:oMathPara>
                </a14:m>
                <a:endParaRPr lang="en-CN" sz="2400" dirty="0"/>
              </a:p>
            </p:txBody>
          </p:sp>
        </mc:Choice>
        <mc:Fallback xmlns="">
          <p:sp>
            <p:nvSpPr>
              <p:cNvPr id="25" name="TextBox 24">
                <a:extLst>
                  <a:ext uri="{FF2B5EF4-FFF2-40B4-BE49-F238E27FC236}">
                    <a16:creationId xmlns:a16="http://schemas.microsoft.com/office/drawing/2014/main" id="{8F8B4A4B-07AA-4D45-AC45-DCF67432557C}"/>
                  </a:ext>
                </a:extLst>
              </p:cNvPr>
              <p:cNvSpPr txBox="1">
                <a:spLocks noRot="1" noChangeAspect="1" noMove="1" noResize="1" noEditPoints="1" noAdjustHandles="1" noChangeArrowheads="1" noChangeShapeType="1" noTextEdit="1"/>
              </p:cNvSpPr>
              <p:nvPr/>
            </p:nvSpPr>
            <p:spPr>
              <a:xfrm>
                <a:off x="1680840" y="4600693"/>
                <a:ext cx="6096000" cy="461665"/>
              </a:xfrm>
              <a:prstGeom prst="rect">
                <a:avLst/>
              </a:prstGeom>
              <a:blipFill>
                <a:blip r:embed="rId4"/>
                <a:stretch>
                  <a:fillRect b="-21622"/>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6B62544-A9BA-2942-912E-E8A32FECE841}"/>
                  </a:ext>
                </a:extLst>
              </p:cNvPr>
              <p:cNvSpPr txBox="1"/>
              <p:nvPr/>
            </p:nvSpPr>
            <p:spPr>
              <a:xfrm>
                <a:off x="2160961" y="5619503"/>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27" name="TextBox 26">
                <a:extLst>
                  <a:ext uri="{FF2B5EF4-FFF2-40B4-BE49-F238E27FC236}">
                    <a16:creationId xmlns:a16="http://schemas.microsoft.com/office/drawing/2014/main" id="{06B62544-A9BA-2942-912E-E8A32FECE841}"/>
                  </a:ext>
                </a:extLst>
              </p:cNvPr>
              <p:cNvSpPr txBox="1">
                <a:spLocks noRot="1" noChangeAspect="1" noMove="1" noResize="1" noEditPoints="1" noAdjustHandles="1" noChangeArrowheads="1" noChangeShapeType="1" noTextEdit="1"/>
              </p:cNvSpPr>
              <p:nvPr/>
            </p:nvSpPr>
            <p:spPr>
              <a:xfrm>
                <a:off x="2160961" y="5619503"/>
                <a:ext cx="1704799" cy="461665"/>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B25B319-C8FD-354A-9FAA-662C05833504}"/>
                  </a:ext>
                </a:extLst>
              </p:cNvPr>
              <p:cNvSpPr txBox="1"/>
              <p:nvPr/>
            </p:nvSpPr>
            <p:spPr>
              <a:xfrm>
                <a:off x="4826788" y="5619502"/>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28" name="TextBox 27">
                <a:extLst>
                  <a:ext uri="{FF2B5EF4-FFF2-40B4-BE49-F238E27FC236}">
                    <a16:creationId xmlns:a16="http://schemas.microsoft.com/office/drawing/2014/main" id="{7B25B319-C8FD-354A-9FAA-662C05833504}"/>
                  </a:ext>
                </a:extLst>
              </p:cNvPr>
              <p:cNvSpPr txBox="1">
                <a:spLocks noRot="1" noChangeAspect="1" noMove="1" noResize="1" noEditPoints="1" noAdjustHandles="1" noChangeArrowheads="1" noChangeShapeType="1" noTextEdit="1"/>
              </p:cNvSpPr>
              <p:nvPr/>
            </p:nvSpPr>
            <p:spPr>
              <a:xfrm>
                <a:off x="4826788" y="5619502"/>
                <a:ext cx="1704799" cy="461665"/>
              </a:xfrm>
              <a:prstGeom prst="rect">
                <a:avLst/>
              </a:prstGeom>
              <a:blipFill>
                <a:blip r:embed="rId6"/>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81B07B3-CA13-5841-81AF-00A81AF16677}"/>
                  </a:ext>
                </a:extLst>
              </p:cNvPr>
              <p:cNvSpPr txBox="1"/>
              <p:nvPr/>
            </p:nvSpPr>
            <p:spPr>
              <a:xfrm>
                <a:off x="7737190" y="5619502"/>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29" name="TextBox 28">
                <a:extLst>
                  <a:ext uri="{FF2B5EF4-FFF2-40B4-BE49-F238E27FC236}">
                    <a16:creationId xmlns:a16="http://schemas.microsoft.com/office/drawing/2014/main" id="{E81B07B3-CA13-5841-81AF-00A81AF16677}"/>
                  </a:ext>
                </a:extLst>
              </p:cNvPr>
              <p:cNvSpPr txBox="1">
                <a:spLocks noRot="1" noChangeAspect="1" noMove="1" noResize="1" noEditPoints="1" noAdjustHandles="1" noChangeArrowheads="1" noChangeShapeType="1" noTextEdit="1"/>
              </p:cNvSpPr>
              <p:nvPr/>
            </p:nvSpPr>
            <p:spPr>
              <a:xfrm>
                <a:off x="7737190" y="5619502"/>
                <a:ext cx="1704799" cy="461665"/>
              </a:xfrm>
              <a:prstGeom prst="rect">
                <a:avLst/>
              </a:prstGeom>
              <a:blipFill>
                <a:blip r:embed="rId7"/>
                <a:stretch>
                  <a:fillRect/>
                </a:stretch>
              </a:blipFill>
            </p:spPr>
            <p:txBody>
              <a:bodyPr/>
              <a:lstStyle/>
              <a:p>
                <a:r>
                  <a:rPr lang="en-CN">
                    <a:noFill/>
                  </a:rPr>
                  <a:t> </a:t>
                </a:r>
              </a:p>
            </p:txBody>
          </p:sp>
        </mc:Fallback>
      </mc:AlternateContent>
      <p:grpSp>
        <p:nvGrpSpPr>
          <p:cNvPr id="36" name="Group 35">
            <a:extLst>
              <a:ext uri="{FF2B5EF4-FFF2-40B4-BE49-F238E27FC236}">
                <a16:creationId xmlns:a16="http://schemas.microsoft.com/office/drawing/2014/main" id="{7E5B4326-0AA2-134C-AA9C-52B082EBE55F}"/>
              </a:ext>
            </a:extLst>
          </p:cNvPr>
          <p:cNvGrpSpPr/>
          <p:nvPr/>
        </p:nvGrpSpPr>
        <p:grpSpPr>
          <a:xfrm>
            <a:off x="3677526" y="5326347"/>
            <a:ext cx="914399" cy="1011411"/>
            <a:chOff x="3587262" y="5209271"/>
            <a:chExt cx="914399" cy="1011411"/>
          </a:xfrm>
        </p:grpSpPr>
        <p:cxnSp>
          <p:nvCxnSpPr>
            <p:cNvPr id="31" name="Straight Connector 30">
              <a:extLst>
                <a:ext uri="{FF2B5EF4-FFF2-40B4-BE49-F238E27FC236}">
                  <a16:creationId xmlns:a16="http://schemas.microsoft.com/office/drawing/2014/main" id="{874EC096-B402-714F-B62C-22436B30A9E6}"/>
                </a:ext>
              </a:extLst>
            </p:cNvPr>
            <p:cNvCxnSpPr>
              <a:cxnSpLocks/>
            </p:cNvCxnSpPr>
            <p:nvPr/>
          </p:nvCxnSpPr>
          <p:spPr>
            <a:xfrm>
              <a:off x="3587262" y="5733260"/>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F2762BB-095A-0445-94B7-5F1026E9B3CD}"/>
                </a:ext>
              </a:extLst>
            </p:cNvPr>
            <p:cNvSpPr/>
            <p:nvPr/>
          </p:nvSpPr>
          <p:spPr>
            <a:xfrm>
              <a:off x="3837769" y="5209271"/>
              <a:ext cx="413384" cy="410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A</a:t>
              </a:r>
            </a:p>
          </p:txBody>
        </p:sp>
        <p:sp>
          <p:nvSpPr>
            <p:cNvPr id="35" name="Rectangle 34">
              <a:extLst>
                <a:ext uri="{FF2B5EF4-FFF2-40B4-BE49-F238E27FC236}">
                  <a16:creationId xmlns:a16="http://schemas.microsoft.com/office/drawing/2014/main" id="{50849937-A8EA-634B-818E-81810270FE53}"/>
                </a:ext>
              </a:extLst>
            </p:cNvPr>
            <p:cNvSpPr/>
            <p:nvPr/>
          </p:nvSpPr>
          <p:spPr>
            <a:xfrm>
              <a:off x="3755715" y="5874851"/>
              <a:ext cx="539261" cy="345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grpSp>
        <p:nvGrpSpPr>
          <p:cNvPr id="37" name="Group 36">
            <a:extLst>
              <a:ext uri="{FF2B5EF4-FFF2-40B4-BE49-F238E27FC236}">
                <a16:creationId xmlns:a16="http://schemas.microsoft.com/office/drawing/2014/main" id="{D64ED8A6-0DFE-0F4C-A927-40F4D34B1656}"/>
              </a:ext>
            </a:extLst>
          </p:cNvPr>
          <p:cNvGrpSpPr/>
          <p:nvPr/>
        </p:nvGrpSpPr>
        <p:grpSpPr>
          <a:xfrm>
            <a:off x="6309250" y="5326347"/>
            <a:ext cx="914399" cy="1011411"/>
            <a:chOff x="3587262" y="5209271"/>
            <a:chExt cx="914399" cy="1011411"/>
          </a:xfrm>
        </p:grpSpPr>
        <p:cxnSp>
          <p:nvCxnSpPr>
            <p:cNvPr id="38" name="Straight Connector 37">
              <a:extLst>
                <a:ext uri="{FF2B5EF4-FFF2-40B4-BE49-F238E27FC236}">
                  <a16:creationId xmlns:a16="http://schemas.microsoft.com/office/drawing/2014/main" id="{AD219466-0E9D-D042-9125-80D869AF640A}"/>
                </a:ext>
              </a:extLst>
            </p:cNvPr>
            <p:cNvCxnSpPr>
              <a:cxnSpLocks/>
            </p:cNvCxnSpPr>
            <p:nvPr/>
          </p:nvCxnSpPr>
          <p:spPr>
            <a:xfrm>
              <a:off x="3587262" y="5733260"/>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DA78E84-3B97-FE45-ADA9-8387E2AD24B7}"/>
                </a:ext>
              </a:extLst>
            </p:cNvPr>
            <p:cNvSpPr/>
            <p:nvPr/>
          </p:nvSpPr>
          <p:spPr>
            <a:xfrm>
              <a:off x="3837769" y="5209271"/>
              <a:ext cx="413384" cy="410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B</a:t>
              </a:r>
            </a:p>
          </p:txBody>
        </p:sp>
        <p:sp>
          <p:nvSpPr>
            <p:cNvPr id="40" name="Rectangle 39">
              <a:extLst>
                <a:ext uri="{FF2B5EF4-FFF2-40B4-BE49-F238E27FC236}">
                  <a16:creationId xmlns:a16="http://schemas.microsoft.com/office/drawing/2014/main" id="{7C27F610-B869-BE42-9B07-4726DD6FA5B1}"/>
                </a:ext>
              </a:extLst>
            </p:cNvPr>
            <p:cNvSpPr/>
            <p:nvPr/>
          </p:nvSpPr>
          <p:spPr>
            <a:xfrm>
              <a:off x="3755715" y="5874851"/>
              <a:ext cx="539261" cy="345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grpSp>
        <p:nvGrpSpPr>
          <p:cNvPr id="41" name="Group 40">
            <a:extLst>
              <a:ext uri="{FF2B5EF4-FFF2-40B4-BE49-F238E27FC236}">
                <a16:creationId xmlns:a16="http://schemas.microsoft.com/office/drawing/2014/main" id="{5746ADA5-CCD2-BE40-8B42-60742912E307}"/>
              </a:ext>
            </a:extLst>
          </p:cNvPr>
          <p:cNvGrpSpPr/>
          <p:nvPr/>
        </p:nvGrpSpPr>
        <p:grpSpPr>
          <a:xfrm>
            <a:off x="9439386" y="5862976"/>
            <a:ext cx="914399" cy="487422"/>
            <a:chOff x="3587262" y="5733260"/>
            <a:chExt cx="914399" cy="487422"/>
          </a:xfrm>
        </p:grpSpPr>
        <p:cxnSp>
          <p:nvCxnSpPr>
            <p:cNvPr id="42" name="Straight Connector 41">
              <a:extLst>
                <a:ext uri="{FF2B5EF4-FFF2-40B4-BE49-F238E27FC236}">
                  <a16:creationId xmlns:a16="http://schemas.microsoft.com/office/drawing/2014/main" id="{CEC388E2-1498-6341-817F-182FA347AEA9}"/>
                </a:ext>
              </a:extLst>
            </p:cNvPr>
            <p:cNvCxnSpPr>
              <a:cxnSpLocks/>
            </p:cNvCxnSpPr>
            <p:nvPr/>
          </p:nvCxnSpPr>
          <p:spPr>
            <a:xfrm>
              <a:off x="3587262" y="5733260"/>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5C5D6BA-74EB-DA45-9A87-7FEEC9573894}"/>
                </a:ext>
              </a:extLst>
            </p:cNvPr>
            <p:cNvSpPr/>
            <p:nvPr/>
          </p:nvSpPr>
          <p:spPr>
            <a:xfrm>
              <a:off x="3755715" y="5874851"/>
              <a:ext cx="539261" cy="345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45" name="Oval 44">
            <a:extLst>
              <a:ext uri="{FF2B5EF4-FFF2-40B4-BE49-F238E27FC236}">
                <a16:creationId xmlns:a16="http://schemas.microsoft.com/office/drawing/2014/main" id="{CAFF2777-3988-5C4C-B038-2C0A638A827D}"/>
              </a:ext>
            </a:extLst>
          </p:cNvPr>
          <p:cNvSpPr/>
          <p:nvPr/>
        </p:nvSpPr>
        <p:spPr>
          <a:xfrm>
            <a:off x="9773492" y="5273593"/>
            <a:ext cx="246185" cy="5158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6" name="Oval 45">
            <a:extLst>
              <a:ext uri="{FF2B5EF4-FFF2-40B4-BE49-F238E27FC236}">
                <a16:creationId xmlns:a16="http://schemas.microsoft.com/office/drawing/2014/main" id="{A54178F3-D870-A745-A166-95454F14D693}"/>
              </a:ext>
            </a:extLst>
          </p:cNvPr>
          <p:cNvSpPr/>
          <p:nvPr/>
        </p:nvSpPr>
        <p:spPr>
          <a:xfrm>
            <a:off x="3349280" y="4567208"/>
            <a:ext cx="246185" cy="5158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4" name="Slide Number Placeholder 1">
            <a:extLst>
              <a:ext uri="{FF2B5EF4-FFF2-40B4-BE49-F238E27FC236}">
                <a16:creationId xmlns:a16="http://schemas.microsoft.com/office/drawing/2014/main" id="{C748C94E-0BFE-7342-B580-C460D55A9E80}"/>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84</a:t>
            </a:fld>
            <a:endParaRPr lang="zh-CN" altLang="en-US" dirty="0"/>
          </a:p>
        </p:txBody>
      </p:sp>
    </p:spTree>
    <p:extLst>
      <p:ext uri="{BB962C8B-B14F-4D97-AF65-F5344CB8AC3E}">
        <p14:creationId xmlns:p14="http://schemas.microsoft.com/office/powerpoint/2010/main" val="855060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EED140-6DCA-AA4E-A319-273EA9A8B697}"/>
                  </a:ext>
                </a:extLst>
              </p:cNvPr>
              <p:cNvSpPr txBox="1"/>
              <p:nvPr/>
            </p:nvSpPr>
            <p:spPr>
              <a:xfrm>
                <a:off x="803429" y="1133668"/>
                <a:ext cx="10905971" cy="2277547"/>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conditional probability</a:t>
                </a:r>
              </a:p>
              <a:p>
                <a:pPr marL="914400" lvl="1" indent="-457200">
                  <a:spcAft>
                    <a:spcPts val="1200"/>
                  </a:spcAft>
                  <a:buSzPct val="100000"/>
                  <a:buFontTx/>
                  <a:buChar char="-"/>
                </a:pP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r>
                          <a:rPr lang="en-US" altLang="zh-CN" sz="2800" b="0" i="1" smtClean="0">
                            <a:latin typeface="Cambria Math" panose="02040503050406030204" pitchFamily="18" charset="0"/>
                            <a:ea typeface="Palatino" pitchFamily="2" charset="77"/>
                            <a:cs typeface="Calibri Light" panose="020F0302020204030204" pitchFamily="34" charset="0"/>
                          </a:rPr>
                          <m:t>𝑑𝑖𝑐𝑒</m:t>
                        </m:r>
                        <m:r>
                          <a:rPr lang="en-US" altLang="zh-CN" sz="2800" b="0" i="1" smtClean="0">
                            <a:latin typeface="Cambria Math" panose="02040503050406030204" pitchFamily="18" charset="0"/>
                            <a:ea typeface="Palatino" pitchFamily="2" charset="77"/>
                            <a:cs typeface="Calibri Light" panose="020F0302020204030204" pitchFamily="34" charset="0"/>
                          </a:rPr>
                          <m:t>=5 </m:t>
                        </m:r>
                      </m:e>
                    </m:d>
                    <m:r>
                      <a:rPr lang="en-US" altLang="zh-CN" sz="2800" b="0" i="1" smtClean="0">
                        <a:latin typeface="Cambria Math" panose="02040503050406030204" pitchFamily="18" charset="0"/>
                        <a:ea typeface="Palatino" pitchFamily="2" charset="77"/>
                        <a:cs typeface="Calibri Light" panose="020F0302020204030204" pitchFamily="34" charset="0"/>
                      </a:rPr>
                      <m:t> </m:t>
                    </m:r>
                    <m:r>
                      <a:rPr lang="en-US" altLang="zh-CN" sz="2800" b="0" i="1" smtClean="0">
                        <a:latin typeface="Cambria Math" panose="02040503050406030204" pitchFamily="18" charset="0"/>
                        <a:ea typeface="Palatino" pitchFamily="2" charset="77"/>
                        <a:cs typeface="Calibri Light" panose="020F0302020204030204" pitchFamily="34" charset="0"/>
                      </a:rPr>
                      <m:t>𝑐𝑜𝑖𝑛</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h𝑒𝑎𝑑</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endParaRPr lang="en-US" altLang="zh-CN" sz="2800" b="0" dirty="0">
                  <a:latin typeface="Palatino" pitchFamily="2" charset="77"/>
                  <a:ea typeface="Palatino" pitchFamily="2" charset="77"/>
                  <a:cs typeface="Calibri Light" panose="020F0302020204030204" pitchFamily="34" charset="0"/>
                </a:endParaRPr>
              </a:p>
              <a:p>
                <a:pPr marL="914400" lvl="1" indent="-457200">
                  <a:spcAft>
                    <a:spcPts val="1200"/>
                  </a:spcAft>
                  <a:buSzPct val="100000"/>
                  <a:buFontTx/>
                  <a:buChar char="-"/>
                </a:pPr>
                <a:r>
                  <a:rPr lang="en-US" altLang="zh-CN" sz="2800" dirty="0">
                    <a:latin typeface="Palatino" pitchFamily="2" charset="77"/>
                    <a:ea typeface="Palatino" pitchFamily="2" charset="77"/>
                    <a:cs typeface="Calibri Light" panose="020F0302020204030204" pitchFamily="34" charset="0"/>
                  </a:rPr>
                  <a:t>In a sentence,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𝑤</m:t>
                            </m:r>
                          </m:e>
                          <m:sub>
                            <m:r>
                              <a:rPr lang="en-US" altLang="zh-CN" sz="2800" b="0" i="1" smtClean="0">
                                <a:latin typeface="Cambria Math" panose="02040503050406030204" pitchFamily="18" charset="0"/>
                                <a:ea typeface="Palatino" pitchFamily="2" charset="77"/>
                                <a:cs typeface="Calibri Light" panose="020F0302020204030204" pitchFamily="34" charset="0"/>
                              </a:rPr>
                              <m:t>2</m:t>
                            </m:r>
                          </m:sub>
                        </m:sSub>
                        <m:r>
                          <a:rPr lang="en-US" altLang="zh-CN" sz="2800" b="0" i="1" smtClean="0">
                            <a:latin typeface="Cambria Math" panose="02040503050406030204" pitchFamily="18" charset="0"/>
                            <a:ea typeface="Palatino" pitchFamily="2" charset="77"/>
                            <a:cs typeface="Calibri Light" panose="020F0302020204030204" pitchFamily="34" charset="0"/>
                          </a:rPr>
                          <m:t> </m:t>
                        </m:r>
                      </m:e>
                    </m:d>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𝑤</m:t>
                        </m:r>
                      </m:e>
                      <m:sub>
                        <m:r>
                          <a:rPr lang="en-US" altLang="zh-CN" sz="2800" b="0" i="1" smtClean="0">
                            <a:latin typeface="Cambria Math" panose="02040503050406030204" pitchFamily="18" charset="0"/>
                            <a:ea typeface="Palatino" pitchFamily="2" charset="77"/>
                            <a:cs typeface="Calibri Light" panose="020F0302020204030204" pitchFamily="34" charset="0"/>
                          </a:rPr>
                          <m:t>1</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𝐻𝑒𝑙𝑙𝑜</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endParaRPr lang="en-US" altLang="zh-CN" sz="2400" b="0" dirty="0">
                  <a:latin typeface="Palatino" pitchFamily="2" charset="77"/>
                  <a:ea typeface="Palatino" pitchFamily="2" charset="77"/>
                  <a:cs typeface="Calibri Light" panose="020F0302020204030204" pitchFamily="34" charset="0"/>
                </a:endParaRPr>
              </a:p>
              <a:p>
                <a:pPr marL="914400" lvl="1" indent="-457200">
                  <a:spcAft>
                    <a:spcPts val="1200"/>
                  </a:spcAft>
                  <a:buSzPct val="100000"/>
                  <a:buFontTx/>
                  <a:buChar char="-"/>
                </a:pPr>
                <a:r>
                  <a:rPr lang="en-US" altLang="zh-CN" sz="2800" dirty="0">
                    <a:latin typeface="Palatino" pitchFamily="2" charset="77"/>
                    <a:ea typeface="Palatino" pitchFamily="2" charset="77"/>
                    <a:cs typeface="Calibri Light" panose="020F0302020204030204" pitchFamily="34" charset="0"/>
                  </a:rPr>
                  <a:t>In a POS sequence,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3</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𝐴𝐷𝐽</m:t>
                        </m:r>
                        <m:r>
                          <a:rPr lang="en-US" altLang="zh-CN" sz="2800" b="0" i="1" smtClean="0">
                            <a:latin typeface="Cambria Math" panose="02040503050406030204" pitchFamily="18" charset="0"/>
                            <a:ea typeface="Palatino" pitchFamily="2" charset="77"/>
                            <a:cs typeface="Calibri Light" panose="020F0302020204030204" pitchFamily="34" charset="0"/>
                          </a:rPr>
                          <m:t> </m:t>
                        </m:r>
                      </m:e>
                    </m:d>
                    <m:r>
                      <a:rPr lang="en-US" altLang="zh-CN" sz="28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1</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𝑁𝑁𝑆</m:t>
                    </m:r>
                    <m:r>
                      <a:rPr lang="en-US" altLang="zh-CN" sz="28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2</m:t>
                        </m:r>
                      </m:sub>
                    </m:sSub>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𝑉𝐵</m:t>
                    </m:r>
                    <m:r>
                      <a:rPr lang="en-US" altLang="zh-CN" sz="2800" i="1">
                        <a:latin typeface="Cambria Math" panose="02040503050406030204" pitchFamily="18" charset="0"/>
                        <a:ea typeface="Palatino" pitchFamily="2" charset="77"/>
                        <a:cs typeface="Calibri Light" panose="020F0302020204030204" pitchFamily="34" charset="0"/>
                      </a:rPr>
                      <m:t>,</m:t>
                    </m:r>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4</m:t>
                        </m:r>
                      </m:sub>
                    </m:sSub>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𝑁𝑁</m:t>
                    </m:r>
                    <m:r>
                      <a:rPr lang="en-US" altLang="zh-CN" sz="2800" i="1">
                        <a:latin typeface="Cambria Math" panose="02040503050406030204" pitchFamily="18" charset="0"/>
                        <a:ea typeface="Palatino" pitchFamily="2" charset="77"/>
                        <a:cs typeface="Calibri Light" panose="020F0302020204030204" pitchFamily="34" charset="0"/>
                      </a:rPr>
                      <m:t>)</m:t>
                    </m:r>
                  </m:oMath>
                </a14:m>
                <a:endParaRPr lang="en-US" altLang="zh-CN" sz="2800" b="0" dirty="0">
                  <a:latin typeface="Palatino" pitchFamily="2" charset="77"/>
                  <a:ea typeface="Palatino" pitchFamily="2" charset="77"/>
                  <a:cs typeface="Calibri Light" panose="020F0302020204030204" pitchFamily="34" charset="0"/>
                </a:endParaRPr>
              </a:p>
            </p:txBody>
          </p:sp>
        </mc:Choice>
        <mc:Fallback xmlns="">
          <p:sp>
            <p:nvSpPr>
              <p:cNvPr id="2" name="TextBox 1">
                <a:extLst>
                  <a:ext uri="{FF2B5EF4-FFF2-40B4-BE49-F238E27FC236}">
                    <a16:creationId xmlns:a16="http://schemas.microsoft.com/office/drawing/2014/main" id="{4FEED140-6DCA-AA4E-A319-273EA9A8B697}"/>
                  </a:ext>
                </a:extLst>
              </p:cNvPr>
              <p:cNvSpPr txBox="1">
                <a:spLocks noRot="1" noChangeAspect="1" noMove="1" noResize="1" noEditPoints="1" noAdjustHandles="1" noChangeArrowheads="1" noChangeShapeType="1" noTextEdit="1"/>
              </p:cNvSpPr>
              <p:nvPr/>
            </p:nvSpPr>
            <p:spPr>
              <a:xfrm>
                <a:off x="803429" y="1133668"/>
                <a:ext cx="10905971" cy="2277547"/>
              </a:xfrm>
              <a:prstGeom prst="rect">
                <a:avLst/>
              </a:prstGeom>
              <a:blipFill>
                <a:blip r:embed="rId2"/>
                <a:stretch>
                  <a:fillRect l="-1047" t="-2778" b="-6667"/>
                </a:stretch>
              </a:blipFill>
            </p:spPr>
            <p:txBody>
              <a:bodyPr/>
              <a:lstStyle/>
              <a:p>
                <a:r>
                  <a:rPr lang="en-CN">
                    <a:noFill/>
                  </a:rPr>
                  <a:t> </a:t>
                </a:r>
              </a:p>
            </p:txBody>
          </p:sp>
        </mc:Fallback>
      </mc:AlternateContent>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sp>
        <p:nvSpPr>
          <p:cNvPr id="4" name="Slide Number Placeholder 1">
            <a:extLst>
              <a:ext uri="{FF2B5EF4-FFF2-40B4-BE49-F238E27FC236}">
                <a16:creationId xmlns:a16="http://schemas.microsoft.com/office/drawing/2014/main" id="{D7D1F90C-39BA-B74B-BA2A-D21EA7AA009C}"/>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85</a:t>
            </a:fld>
            <a:endParaRPr lang="zh-CN" altLang="en-US" dirty="0"/>
          </a:p>
        </p:txBody>
      </p:sp>
    </p:spTree>
    <p:extLst>
      <p:ext uri="{BB962C8B-B14F-4D97-AF65-F5344CB8AC3E}">
        <p14:creationId xmlns:p14="http://schemas.microsoft.com/office/powerpoint/2010/main" val="3631796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pic>
        <p:nvPicPr>
          <p:cNvPr id="4" name="Picture 3">
            <a:extLst>
              <a:ext uri="{FF2B5EF4-FFF2-40B4-BE49-F238E27FC236}">
                <a16:creationId xmlns:a16="http://schemas.microsoft.com/office/drawing/2014/main" id="{FA2DA9A9-3C28-6044-A4F4-EDFF91E8A4F6}"/>
              </a:ext>
            </a:extLst>
          </p:cNvPr>
          <p:cNvPicPr>
            <a:picLocks noChangeAspect="1"/>
          </p:cNvPicPr>
          <p:nvPr/>
        </p:nvPicPr>
        <p:blipFill>
          <a:blip r:embed="rId2"/>
          <a:stretch>
            <a:fillRect/>
          </a:stretch>
        </p:blipFill>
        <p:spPr>
          <a:xfrm>
            <a:off x="558047" y="4111127"/>
            <a:ext cx="2623106" cy="194445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F0CAA0-515E-9F4D-8F32-7E956734A470}"/>
                  </a:ext>
                </a:extLst>
              </p:cNvPr>
              <p:cNvSpPr txBox="1"/>
              <p:nvPr/>
            </p:nvSpPr>
            <p:spPr>
              <a:xfrm>
                <a:off x="3609755" y="5454856"/>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5" name="TextBox 4">
                <a:extLst>
                  <a:ext uri="{FF2B5EF4-FFF2-40B4-BE49-F238E27FC236}">
                    <a16:creationId xmlns:a16="http://schemas.microsoft.com/office/drawing/2014/main" id="{6CF0CAA0-515E-9F4D-8F32-7E956734A470}"/>
                  </a:ext>
                </a:extLst>
              </p:cNvPr>
              <p:cNvSpPr txBox="1">
                <a:spLocks noRot="1" noChangeAspect="1" noMove="1" noResize="1" noEditPoints="1" noAdjustHandles="1" noChangeArrowheads="1" noChangeShapeType="1" noTextEdit="1"/>
              </p:cNvSpPr>
              <p:nvPr/>
            </p:nvSpPr>
            <p:spPr>
              <a:xfrm>
                <a:off x="3609755" y="5454856"/>
                <a:ext cx="1704799" cy="461665"/>
              </a:xfrm>
              <a:prstGeom prst="rect">
                <a:avLst/>
              </a:prstGeom>
              <a:blipFill>
                <a:blip r:embed="rId3"/>
                <a:stretch>
                  <a:fillRect b="-1578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846946-28FB-0A47-A66B-127E1D906EB9}"/>
                  </a:ext>
                </a:extLst>
              </p:cNvPr>
              <p:cNvSpPr txBox="1"/>
              <p:nvPr/>
            </p:nvSpPr>
            <p:spPr>
              <a:xfrm>
                <a:off x="7446250" y="5427609"/>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6" name="TextBox 5">
                <a:extLst>
                  <a:ext uri="{FF2B5EF4-FFF2-40B4-BE49-F238E27FC236}">
                    <a16:creationId xmlns:a16="http://schemas.microsoft.com/office/drawing/2014/main" id="{0D846946-28FB-0A47-A66B-127E1D906EB9}"/>
                  </a:ext>
                </a:extLst>
              </p:cNvPr>
              <p:cNvSpPr txBox="1">
                <a:spLocks noRot="1" noChangeAspect="1" noMove="1" noResize="1" noEditPoints="1" noAdjustHandles="1" noChangeArrowheads="1" noChangeShapeType="1" noTextEdit="1"/>
              </p:cNvSpPr>
              <p:nvPr/>
            </p:nvSpPr>
            <p:spPr>
              <a:xfrm>
                <a:off x="7446250" y="5427609"/>
                <a:ext cx="1704799" cy="461665"/>
              </a:xfrm>
              <a:prstGeom prst="rect">
                <a:avLst/>
              </a:prstGeom>
              <a:blipFill>
                <a:blip r:embed="rId4"/>
                <a:stretch>
                  <a:fillRect b="-18919"/>
                </a:stretch>
              </a:blipFill>
            </p:spPr>
            <p:txBody>
              <a:bodyPr/>
              <a:lstStyle/>
              <a:p>
                <a:r>
                  <a:rPr lang="en-CN">
                    <a:noFill/>
                  </a:rPr>
                  <a:t> </a:t>
                </a:r>
              </a:p>
            </p:txBody>
          </p:sp>
        </mc:Fallback>
      </mc:AlternateContent>
      <p:cxnSp>
        <p:nvCxnSpPr>
          <p:cNvPr id="8" name="Straight Connector 7">
            <a:extLst>
              <a:ext uri="{FF2B5EF4-FFF2-40B4-BE49-F238E27FC236}">
                <a16:creationId xmlns:a16="http://schemas.microsoft.com/office/drawing/2014/main" id="{4308751A-C9A5-304A-B399-FEE95E1D4C4A}"/>
              </a:ext>
            </a:extLst>
          </p:cNvPr>
          <p:cNvCxnSpPr>
            <a:cxnSpLocks/>
          </p:cNvCxnSpPr>
          <p:nvPr/>
        </p:nvCxnSpPr>
        <p:spPr>
          <a:xfrm>
            <a:off x="5208381" y="5650520"/>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1F703D9-4854-A748-8FD0-8CCC2B1F15EB}"/>
              </a:ext>
            </a:extLst>
          </p:cNvPr>
          <p:cNvSpPr/>
          <p:nvPr/>
        </p:nvSpPr>
        <p:spPr>
          <a:xfrm>
            <a:off x="5458888" y="5775925"/>
            <a:ext cx="413384" cy="410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B</a:t>
            </a:r>
          </a:p>
        </p:txBody>
      </p:sp>
      <p:sp>
        <p:nvSpPr>
          <p:cNvPr id="16" name="Oval 15">
            <a:extLst>
              <a:ext uri="{FF2B5EF4-FFF2-40B4-BE49-F238E27FC236}">
                <a16:creationId xmlns:a16="http://schemas.microsoft.com/office/drawing/2014/main" id="{64CD38AE-9E87-C24D-A620-3B1807D9CD07}"/>
              </a:ext>
            </a:extLst>
          </p:cNvPr>
          <p:cNvSpPr/>
          <p:nvPr/>
        </p:nvSpPr>
        <p:spPr>
          <a:xfrm>
            <a:off x="5542487" y="5005501"/>
            <a:ext cx="246185" cy="5158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1" name="Straight Connector 20">
            <a:extLst>
              <a:ext uri="{FF2B5EF4-FFF2-40B4-BE49-F238E27FC236}">
                <a16:creationId xmlns:a16="http://schemas.microsoft.com/office/drawing/2014/main" id="{161F8419-F865-114B-9759-40A1325347C1}"/>
              </a:ext>
            </a:extLst>
          </p:cNvPr>
          <p:cNvCxnSpPr>
            <a:cxnSpLocks/>
          </p:cNvCxnSpPr>
          <p:nvPr/>
        </p:nvCxnSpPr>
        <p:spPr>
          <a:xfrm>
            <a:off x="9102075" y="5637019"/>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5EA7E65-B50A-5D49-BACC-9FF963E623EA}"/>
              </a:ext>
            </a:extLst>
          </p:cNvPr>
          <p:cNvSpPr/>
          <p:nvPr/>
        </p:nvSpPr>
        <p:spPr>
          <a:xfrm>
            <a:off x="9352582" y="5762424"/>
            <a:ext cx="413384" cy="410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A</a:t>
            </a:r>
          </a:p>
        </p:txBody>
      </p:sp>
      <p:sp>
        <p:nvSpPr>
          <p:cNvPr id="23" name="Oval 22">
            <a:extLst>
              <a:ext uri="{FF2B5EF4-FFF2-40B4-BE49-F238E27FC236}">
                <a16:creationId xmlns:a16="http://schemas.microsoft.com/office/drawing/2014/main" id="{AE3E972C-D70D-454B-AE8A-5FB00AB907B5}"/>
              </a:ext>
            </a:extLst>
          </p:cNvPr>
          <p:cNvSpPr/>
          <p:nvPr/>
        </p:nvSpPr>
        <p:spPr>
          <a:xfrm>
            <a:off x="9436181" y="4992000"/>
            <a:ext cx="246185" cy="5158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EB17194-9D72-714C-A96C-DA625BA7C0C8}"/>
                  </a:ext>
                </a:extLst>
              </p:cNvPr>
              <p:cNvSpPr txBox="1"/>
              <p:nvPr/>
            </p:nvSpPr>
            <p:spPr>
              <a:xfrm>
                <a:off x="4327578" y="4340488"/>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24" name="TextBox 23">
                <a:extLst>
                  <a:ext uri="{FF2B5EF4-FFF2-40B4-BE49-F238E27FC236}">
                    <a16:creationId xmlns:a16="http://schemas.microsoft.com/office/drawing/2014/main" id="{AEB17194-9D72-714C-A96C-DA625BA7C0C8}"/>
                  </a:ext>
                </a:extLst>
              </p:cNvPr>
              <p:cNvSpPr txBox="1">
                <a:spLocks noRot="1" noChangeAspect="1" noMove="1" noResize="1" noEditPoints="1" noAdjustHandles="1" noChangeArrowheads="1" noChangeShapeType="1" noTextEdit="1"/>
              </p:cNvSpPr>
              <p:nvPr/>
            </p:nvSpPr>
            <p:spPr>
              <a:xfrm>
                <a:off x="4327578" y="4340488"/>
                <a:ext cx="1704799" cy="461665"/>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762BCA-FFDB-1F4A-8B16-A64982B561FF}"/>
                  </a:ext>
                </a:extLst>
              </p:cNvPr>
              <p:cNvSpPr txBox="1"/>
              <p:nvPr/>
            </p:nvSpPr>
            <p:spPr>
              <a:xfrm>
                <a:off x="6993405" y="4340487"/>
                <a:ext cx="17047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e>
                      </m:d>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25" name="TextBox 24">
                <a:extLst>
                  <a:ext uri="{FF2B5EF4-FFF2-40B4-BE49-F238E27FC236}">
                    <a16:creationId xmlns:a16="http://schemas.microsoft.com/office/drawing/2014/main" id="{F7762BCA-FFDB-1F4A-8B16-A64982B561FF}"/>
                  </a:ext>
                </a:extLst>
              </p:cNvPr>
              <p:cNvSpPr txBox="1">
                <a:spLocks noRot="1" noChangeAspect="1" noMove="1" noResize="1" noEditPoints="1" noAdjustHandles="1" noChangeArrowheads="1" noChangeShapeType="1" noTextEdit="1"/>
              </p:cNvSpPr>
              <p:nvPr/>
            </p:nvSpPr>
            <p:spPr>
              <a:xfrm>
                <a:off x="6993405" y="4340487"/>
                <a:ext cx="1704799" cy="461665"/>
              </a:xfrm>
              <a:prstGeom prst="rect">
                <a:avLst/>
              </a:prstGeom>
              <a:blipFill>
                <a:blip r:embed="rId6"/>
                <a:stretch>
                  <a:fillRect/>
                </a:stretch>
              </a:blipFill>
            </p:spPr>
            <p:txBody>
              <a:bodyPr/>
              <a:lstStyle/>
              <a:p>
                <a:r>
                  <a:rPr lang="en-CN">
                    <a:noFill/>
                  </a:rPr>
                  <a:t> </a:t>
                </a:r>
              </a:p>
            </p:txBody>
          </p:sp>
        </mc:Fallback>
      </mc:AlternateContent>
      <p:grpSp>
        <p:nvGrpSpPr>
          <p:cNvPr id="26" name="Group 25">
            <a:extLst>
              <a:ext uri="{FF2B5EF4-FFF2-40B4-BE49-F238E27FC236}">
                <a16:creationId xmlns:a16="http://schemas.microsoft.com/office/drawing/2014/main" id="{F6C57356-18E0-BB4D-AB74-DC109D9B0A92}"/>
              </a:ext>
            </a:extLst>
          </p:cNvPr>
          <p:cNvGrpSpPr/>
          <p:nvPr/>
        </p:nvGrpSpPr>
        <p:grpSpPr>
          <a:xfrm>
            <a:off x="5844143" y="4047332"/>
            <a:ext cx="914399" cy="1011411"/>
            <a:chOff x="3587262" y="5209271"/>
            <a:chExt cx="914399" cy="1011411"/>
          </a:xfrm>
        </p:grpSpPr>
        <p:cxnSp>
          <p:nvCxnSpPr>
            <p:cNvPr id="27" name="Straight Connector 26">
              <a:extLst>
                <a:ext uri="{FF2B5EF4-FFF2-40B4-BE49-F238E27FC236}">
                  <a16:creationId xmlns:a16="http://schemas.microsoft.com/office/drawing/2014/main" id="{8DB410F3-2E27-7B41-88C2-2BFE7675C5A2}"/>
                </a:ext>
              </a:extLst>
            </p:cNvPr>
            <p:cNvCxnSpPr>
              <a:cxnSpLocks/>
            </p:cNvCxnSpPr>
            <p:nvPr/>
          </p:nvCxnSpPr>
          <p:spPr>
            <a:xfrm>
              <a:off x="3587262" y="5733260"/>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77D3190-CA54-664A-A86A-A5442B96D3EF}"/>
                </a:ext>
              </a:extLst>
            </p:cNvPr>
            <p:cNvSpPr/>
            <p:nvPr/>
          </p:nvSpPr>
          <p:spPr>
            <a:xfrm>
              <a:off x="3837769" y="5209271"/>
              <a:ext cx="413384" cy="410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A</a:t>
              </a:r>
            </a:p>
          </p:txBody>
        </p:sp>
        <p:sp>
          <p:nvSpPr>
            <p:cNvPr id="29" name="Rectangle 28">
              <a:extLst>
                <a:ext uri="{FF2B5EF4-FFF2-40B4-BE49-F238E27FC236}">
                  <a16:creationId xmlns:a16="http://schemas.microsoft.com/office/drawing/2014/main" id="{88D85896-7FDE-0449-A22E-50619A4755E5}"/>
                </a:ext>
              </a:extLst>
            </p:cNvPr>
            <p:cNvSpPr/>
            <p:nvPr/>
          </p:nvSpPr>
          <p:spPr>
            <a:xfrm>
              <a:off x="3755715" y="5874851"/>
              <a:ext cx="539261" cy="345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grpSp>
        <p:nvGrpSpPr>
          <p:cNvPr id="30" name="Group 29">
            <a:extLst>
              <a:ext uri="{FF2B5EF4-FFF2-40B4-BE49-F238E27FC236}">
                <a16:creationId xmlns:a16="http://schemas.microsoft.com/office/drawing/2014/main" id="{50340891-AA0E-744D-8839-F7EBC941D85D}"/>
              </a:ext>
            </a:extLst>
          </p:cNvPr>
          <p:cNvGrpSpPr/>
          <p:nvPr/>
        </p:nvGrpSpPr>
        <p:grpSpPr>
          <a:xfrm>
            <a:off x="8475867" y="4047332"/>
            <a:ext cx="914399" cy="1011411"/>
            <a:chOff x="3587262" y="5209271"/>
            <a:chExt cx="914399" cy="1011411"/>
          </a:xfrm>
        </p:grpSpPr>
        <p:cxnSp>
          <p:nvCxnSpPr>
            <p:cNvPr id="31" name="Straight Connector 30">
              <a:extLst>
                <a:ext uri="{FF2B5EF4-FFF2-40B4-BE49-F238E27FC236}">
                  <a16:creationId xmlns:a16="http://schemas.microsoft.com/office/drawing/2014/main" id="{470EB064-021A-9B4A-BA6B-59E361370130}"/>
                </a:ext>
              </a:extLst>
            </p:cNvPr>
            <p:cNvCxnSpPr>
              <a:cxnSpLocks/>
            </p:cNvCxnSpPr>
            <p:nvPr/>
          </p:nvCxnSpPr>
          <p:spPr>
            <a:xfrm>
              <a:off x="3587262" y="5733260"/>
              <a:ext cx="914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EEE44A5-2BC6-4A46-BDFB-9B0665038285}"/>
                </a:ext>
              </a:extLst>
            </p:cNvPr>
            <p:cNvSpPr/>
            <p:nvPr/>
          </p:nvSpPr>
          <p:spPr>
            <a:xfrm>
              <a:off x="3837769" y="5209271"/>
              <a:ext cx="413384" cy="410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dirty="0">
                  <a:solidFill>
                    <a:schemeClr val="tx1"/>
                  </a:solidFill>
                </a:rPr>
                <a:t>B</a:t>
              </a:r>
            </a:p>
          </p:txBody>
        </p:sp>
        <p:sp>
          <p:nvSpPr>
            <p:cNvPr id="33" name="Rectangle 32">
              <a:extLst>
                <a:ext uri="{FF2B5EF4-FFF2-40B4-BE49-F238E27FC236}">
                  <a16:creationId xmlns:a16="http://schemas.microsoft.com/office/drawing/2014/main" id="{BBB05DF0-CF91-9241-B545-4716C7BD1B58}"/>
                </a:ext>
              </a:extLst>
            </p:cNvPr>
            <p:cNvSpPr/>
            <p:nvPr/>
          </p:nvSpPr>
          <p:spPr>
            <a:xfrm>
              <a:off x="3755715" y="5874851"/>
              <a:ext cx="539261" cy="3458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EACA173-85DB-C443-A175-DD0592291B3E}"/>
                  </a:ext>
                </a:extLst>
              </p:cNvPr>
              <p:cNvSpPr txBox="1"/>
              <p:nvPr/>
            </p:nvSpPr>
            <p:spPr>
              <a:xfrm>
                <a:off x="5966816" y="5243302"/>
                <a:ext cx="1704799"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𝐴𝐵</m:t>
                          </m:r>
                          <m:r>
                            <a:rPr lang="en-US" altLang="zh-CN" sz="2400" b="0" i="1" smtClean="0">
                              <a:latin typeface="Cambria Math" panose="02040503050406030204" pitchFamily="18" charset="0"/>
                              <a:ea typeface="Cambria Math" panose="02040503050406030204" pitchFamily="18" charset="0"/>
                            </a:rPr>
                            <m:t>)</m:t>
                          </m:r>
                        </m:num>
                        <m:den>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b="0" i="1" smtClean="0">
                              <a:latin typeface="Cambria Math" panose="02040503050406030204" pitchFamily="18" charset="0"/>
                              <a:ea typeface="Cambria Math" panose="02040503050406030204" pitchFamily="18" charset="0"/>
                            </a:rPr>
                            <m:t>)</m:t>
                          </m:r>
                        </m:den>
                      </m:f>
                    </m:oMath>
                  </m:oMathPara>
                </a14:m>
                <a:endParaRPr lang="en-CN" sz="2400" dirty="0"/>
              </a:p>
            </p:txBody>
          </p:sp>
        </mc:Choice>
        <mc:Fallback xmlns="">
          <p:sp>
            <p:nvSpPr>
              <p:cNvPr id="34" name="TextBox 33">
                <a:extLst>
                  <a:ext uri="{FF2B5EF4-FFF2-40B4-BE49-F238E27FC236}">
                    <a16:creationId xmlns:a16="http://schemas.microsoft.com/office/drawing/2014/main" id="{CEACA173-85DB-C443-A175-DD0592291B3E}"/>
                  </a:ext>
                </a:extLst>
              </p:cNvPr>
              <p:cNvSpPr txBox="1">
                <a:spLocks noRot="1" noChangeAspect="1" noMove="1" noResize="1" noEditPoints="1" noAdjustHandles="1" noChangeArrowheads="1" noChangeShapeType="1" noTextEdit="1"/>
              </p:cNvSpPr>
              <p:nvPr/>
            </p:nvSpPr>
            <p:spPr>
              <a:xfrm>
                <a:off x="5966816" y="5243302"/>
                <a:ext cx="1704799" cy="861326"/>
              </a:xfrm>
              <a:prstGeom prst="rect">
                <a:avLst/>
              </a:prstGeom>
              <a:blipFill>
                <a:blip r:embed="rId7"/>
                <a:stretch>
                  <a:fillRect b="-1014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9946264-10CA-7D4F-B00E-8B388E01F8D8}"/>
                  </a:ext>
                </a:extLst>
              </p:cNvPr>
              <p:cNvSpPr txBox="1"/>
              <p:nvPr/>
            </p:nvSpPr>
            <p:spPr>
              <a:xfrm>
                <a:off x="9942931" y="5203591"/>
                <a:ext cx="1704799"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𝐴𝐵</m:t>
                          </m:r>
                          <m:r>
                            <a:rPr lang="en-US" altLang="zh-CN" sz="2400" b="0" i="1" smtClean="0">
                              <a:latin typeface="Cambria Math" panose="02040503050406030204" pitchFamily="18" charset="0"/>
                              <a:ea typeface="Cambria Math" panose="02040503050406030204" pitchFamily="18" charset="0"/>
                            </a:rPr>
                            <m:t>)</m:t>
                          </m:r>
                        </m:num>
                        <m:den>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b="0" i="1" smtClean="0">
                              <a:latin typeface="Cambria Math" panose="02040503050406030204" pitchFamily="18" charset="0"/>
                              <a:ea typeface="Cambria Math" panose="02040503050406030204" pitchFamily="18" charset="0"/>
                            </a:rPr>
                            <m:t>)</m:t>
                          </m:r>
                        </m:den>
                      </m:f>
                    </m:oMath>
                  </m:oMathPara>
                </a14:m>
                <a:endParaRPr lang="en-CN" sz="2400" dirty="0"/>
              </a:p>
            </p:txBody>
          </p:sp>
        </mc:Choice>
        <mc:Fallback xmlns="">
          <p:sp>
            <p:nvSpPr>
              <p:cNvPr id="35" name="TextBox 34">
                <a:extLst>
                  <a:ext uri="{FF2B5EF4-FFF2-40B4-BE49-F238E27FC236}">
                    <a16:creationId xmlns:a16="http://schemas.microsoft.com/office/drawing/2014/main" id="{39946264-10CA-7D4F-B00E-8B388E01F8D8}"/>
                  </a:ext>
                </a:extLst>
              </p:cNvPr>
              <p:cNvSpPr txBox="1">
                <a:spLocks noRot="1" noChangeAspect="1" noMove="1" noResize="1" noEditPoints="1" noAdjustHandles="1" noChangeArrowheads="1" noChangeShapeType="1" noTextEdit="1"/>
              </p:cNvSpPr>
              <p:nvPr/>
            </p:nvSpPr>
            <p:spPr>
              <a:xfrm>
                <a:off x="9942931" y="5203591"/>
                <a:ext cx="1704799" cy="861326"/>
              </a:xfrm>
              <a:prstGeom prst="rect">
                <a:avLst/>
              </a:prstGeom>
              <a:blipFill>
                <a:blip r:embed="rId8"/>
                <a:stretch>
                  <a:fillRect b="-1014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347FE09-AB55-BA4D-B632-6E51BD4B47D6}"/>
                  </a:ext>
                </a:extLst>
              </p:cNvPr>
              <p:cNvSpPr txBox="1"/>
              <p:nvPr/>
            </p:nvSpPr>
            <p:spPr>
              <a:xfrm>
                <a:off x="803429" y="1133668"/>
                <a:ext cx="10905971" cy="2277547"/>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conditional probability</a:t>
                </a:r>
              </a:p>
              <a:p>
                <a:pPr marL="914400" lvl="1" indent="-457200">
                  <a:spcAft>
                    <a:spcPts val="1200"/>
                  </a:spcAft>
                  <a:buSzPct val="100000"/>
                  <a:buFontTx/>
                  <a:buChar char="-"/>
                </a:pP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r>
                          <a:rPr lang="en-US" altLang="zh-CN" sz="2800" b="0" i="1" smtClean="0">
                            <a:latin typeface="Cambria Math" panose="02040503050406030204" pitchFamily="18" charset="0"/>
                            <a:ea typeface="Palatino" pitchFamily="2" charset="77"/>
                            <a:cs typeface="Calibri Light" panose="020F0302020204030204" pitchFamily="34" charset="0"/>
                          </a:rPr>
                          <m:t>𝑑𝑖𝑐𝑒</m:t>
                        </m:r>
                        <m:r>
                          <a:rPr lang="en-US" altLang="zh-CN" sz="2800" b="0" i="1" smtClean="0">
                            <a:latin typeface="Cambria Math" panose="02040503050406030204" pitchFamily="18" charset="0"/>
                            <a:ea typeface="Palatino" pitchFamily="2" charset="77"/>
                            <a:cs typeface="Calibri Light" panose="020F0302020204030204" pitchFamily="34" charset="0"/>
                          </a:rPr>
                          <m:t>=5 </m:t>
                        </m:r>
                      </m:e>
                    </m:d>
                    <m:r>
                      <a:rPr lang="en-US" altLang="zh-CN" sz="2800" b="0" i="1" smtClean="0">
                        <a:latin typeface="Cambria Math" panose="02040503050406030204" pitchFamily="18" charset="0"/>
                        <a:ea typeface="Palatino" pitchFamily="2" charset="77"/>
                        <a:cs typeface="Calibri Light" panose="020F0302020204030204" pitchFamily="34" charset="0"/>
                      </a:rPr>
                      <m:t> </m:t>
                    </m:r>
                    <m:r>
                      <a:rPr lang="en-US" altLang="zh-CN" sz="2800" b="0" i="1" smtClean="0">
                        <a:latin typeface="Cambria Math" panose="02040503050406030204" pitchFamily="18" charset="0"/>
                        <a:ea typeface="Palatino" pitchFamily="2" charset="77"/>
                        <a:cs typeface="Calibri Light" panose="020F0302020204030204" pitchFamily="34" charset="0"/>
                      </a:rPr>
                      <m:t>𝑐𝑜𝑖𝑛</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h𝑒𝑎𝑑</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endParaRPr lang="en-US" altLang="zh-CN" sz="2800" b="0" dirty="0">
                  <a:latin typeface="Palatino" pitchFamily="2" charset="77"/>
                  <a:ea typeface="Palatino" pitchFamily="2" charset="77"/>
                  <a:cs typeface="Calibri Light" panose="020F0302020204030204" pitchFamily="34" charset="0"/>
                </a:endParaRPr>
              </a:p>
              <a:p>
                <a:pPr marL="914400" lvl="1" indent="-457200">
                  <a:spcAft>
                    <a:spcPts val="1200"/>
                  </a:spcAft>
                  <a:buSzPct val="100000"/>
                  <a:buFontTx/>
                  <a:buChar char="-"/>
                </a:pPr>
                <a:r>
                  <a:rPr lang="en-US" altLang="zh-CN" sz="2800" dirty="0">
                    <a:latin typeface="Palatino" pitchFamily="2" charset="77"/>
                    <a:ea typeface="Palatino" pitchFamily="2" charset="77"/>
                    <a:cs typeface="Calibri Light" panose="020F0302020204030204" pitchFamily="34" charset="0"/>
                  </a:rPr>
                  <a:t>In a sentence,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𝑤</m:t>
                            </m:r>
                          </m:e>
                          <m:sub>
                            <m:r>
                              <a:rPr lang="en-US" altLang="zh-CN" sz="2800" b="0" i="1" smtClean="0">
                                <a:latin typeface="Cambria Math" panose="02040503050406030204" pitchFamily="18" charset="0"/>
                                <a:ea typeface="Palatino" pitchFamily="2" charset="77"/>
                                <a:cs typeface="Calibri Light" panose="020F0302020204030204" pitchFamily="34" charset="0"/>
                              </a:rPr>
                              <m:t>2</m:t>
                            </m:r>
                          </m:sub>
                        </m:sSub>
                        <m:r>
                          <a:rPr lang="en-US" altLang="zh-CN" sz="2800" b="0" i="1" smtClean="0">
                            <a:latin typeface="Cambria Math" panose="02040503050406030204" pitchFamily="18" charset="0"/>
                            <a:ea typeface="Palatino" pitchFamily="2" charset="77"/>
                            <a:cs typeface="Calibri Light" panose="020F0302020204030204" pitchFamily="34" charset="0"/>
                          </a:rPr>
                          <m:t> </m:t>
                        </m:r>
                      </m:e>
                    </m:d>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𝑤</m:t>
                        </m:r>
                      </m:e>
                      <m:sub>
                        <m:r>
                          <a:rPr lang="en-US" altLang="zh-CN" sz="2800" b="0" i="1" smtClean="0">
                            <a:latin typeface="Cambria Math" panose="02040503050406030204" pitchFamily="18" charset="0"/>
                            <a:ea typeface="Palatino" pitchFamily="2" charset="77"/>
                            <a:cs typeface="Calibri Light" panose="020F0302020204030204" pitchFamily="34" charset="0"/>
                          </a:rPr>
                          <m:t>1</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𝐻𝑒𝑙𝑙𝑜</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endParaRPr lang="en-US" altLang="zh-CN" sz="2400" b="0" dirty="0">
                  <a:latin typeface="Palatino" pitchFamily="2" charset="77"/>
                  <a:ea typeface="Palatino" pitchFamily="2" charset="77"/>
                  <a:cs typeface="Calibri Light" panose="020F0302020204030204" pitchFamily="34" charset="0"/>
                </a:endParaRPr>
              </a:p>
              <a:p>
                <a:pPr marL="914400" lvl="1" indent="-457200">
                  <a:spcAft>
                    <a:spcPts val="1200"/>
                  </a:spcAft>
                  <a:buSzPct val="100000"/>
                  <a:buFontTx/>
                  <a:buChar char="-"/>
                </a:pPr>
                <a:r>
                  <a:rPr lang="en-US" altLang="zh-CN" sz="2800" dirty="0">
                    <a:latin typeface="Palatino" pitchFamily="2" charset="77"/>
                    <a:ea typeface="Palatino" pitchFamily="2" charset="77"/>
                    <a:cs typeface="Calibri Light" panose="020F0302020204030204" pitchFamily="34" charset="0"/>
                  </a:rPr>
                  <a:t>In a POS sequence,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3</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𝐴𝐷𝐽</m:t>
                        </m:r>
                        <m:r>
                          <a:rPr lang="en-US" altLang="zh-CN" sz="2800" b="0" i="1" smtClean="0">
                            <a:latin typeface="Cambria Math" panose="02040503050406030204" pitchFamily="18" charset="0"/>
                            <a:ea typeface="Palatino" pitchFamily="2" charset="77"/>
                            <a:cs typeface="Calibri Light" panose="020F0302020204030204" pitchFamily="34" charset="0"/>
                          </a:rPr>
                          <m:t> </m:t>
                        </m:r>
                      </m:e>
                    </m:d>
                    <m:r>
                      <a:rPr lang="en-US" altLang="zh-CN" sz="28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1</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𝑁𝑁𝑆</m:t>
                    </m:r>
                    <m:r>
                      <a:rPr lang="en-US" altLang="zh-CN" sz="28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2</m:t>
                        </m:r>
                      </m:sub>
                    </m:sSub>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𝑉𝐵</m:t>
                    </m:r>
                    <m:r>
                      <a:rPr lang="en-US" altLang="zh-CN" sz="2800" i="1">
                        <a:latin typeface="Cambria Math" panose="02040503050406030204" pitchFamily="18" charset="0"/>
                        <a:ea typeface="Palatino" pitchFamily="2" charset="77"/>
                        <a:cs typeface="Calibri Light" panose="020F0302020204030204" pitchFamily="34" charset="0"/>
                      </a:rPr>
                      <m:t>,</m:t>
                    </m:r>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4</m:t>
                        </m:r>
                      </m:sub>
                    </m:sSub>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𝑁𝑁</m:t>
                    </m:r>
                    <m:r>
                      <a:rPr lang="en-US" altLang="zh-CN" sz="2800" i="1">
                        <a:latin typeface="Cambria Math" panose="02040503050406030204" pitchFamily="18" charset="0"/>
                        <a:ea typeface="Palatino" pitchFamily="2" charset="77"/>
                        <a:cs typeface="Calibri Light" panose="020F0302020204030204" pitchFamily="34" charset="0"/>
                      </a:rPr>
                      <m:t>)</m:t>
                    </m:r>
                  </m:oMath>
                </a14:m>
                <a:endParaRPr lang="en-US" altLang="zh-CN" sz="2800" b="0" dirty="0">
                  <a:latin typeface="Palatino" pitchFamily="2" charset="77"/>
                  <a:ea typeface="Palatino" pitchFamily="2" charset="77"/>
                  <a:cs typeface="Calibri Light" panose="020F0302020204030204" pitchFamily="34" charset="0"/>
                </a:endParaRPr>
              </a:p>
            </p:txBody>
          </p:sp>
        </mc:Choice>
        <mc:Fallback xmlns="">
          <p:sp>
            <p:nvSpPr>
              <p:cNvPr id="38" name="TextBox 37">
                <a:extLst>
                  <a:ext uri="{FF2B5EF4-FFF2-40B4-BE49-F238E27FC236}">
                    <a16:creationId xmlns:a16="http://schemas.microsoft.com/office/drawing/2014/main" id="{3347FE09-AB55-BA4D-B632-6E51BD4B47D6}"/>
                  </a:ext>
                </a:extLst>
              </p:cNvPr>
              <p:cNvSpPr txBox="1">
                <a:spLocks noRot="1" noChangeAspect="1" noMove="1" noResize="1" noEditPoints="1" noAdjustHandles="1" noChangeArrowheads="1" noChangeShapeType="1" noTextEdit="1"/>
              </p:cNvSpPr>
              <p:nvPr/>
            </p:nvSpPr>
            <p:spPr>
              <a:xfrm>
                <a:off x="803429" y="1133668"/>
                <a:ext cx="10905971" cy="2277547"/>
              </a:xfrm>
              <a:prstGeom prst="rect">
                <a:avLst/>
              </a:prstGeom>
              <a:blipFill>
                <a:blip r:embed="rId9"/>
                <a:stretch>
                  <a:fillRect l="-1047" t="-2778" b="-6667"/>
                </a:stretch>
              </a:blipFill>
            </p:spPr>
            <p:txBody>
              <a:bodyPr/>
              <a:lstStyle/>
              <a:p>
                <a:r>
                  <a:rPr lang="en-CN">
                    <a:noFill/>
                  </a:rPr>
                  <a:t> </a:t>
                </a:r>
              </a:p>
            </p:txBody>
          </p:sp>
        </mc:Fallback>
      </mc:AlternateContent>
      <p:sp>
        <p:nvSpPr>
          <p:cNvPr id="36" name="Slide Number Placeholder 1">
            <a:extLst>
              <a:ext uri="{FF2B5EF4-FFF2-40B4-BE49-F238E27FC236}">
                <a16:creationId xmlns:a16="http://schemas.microsoft.com/office/drawing/2014/main" id="{857F428F-D4B0-E14E-93C5-0697DE3759C5}"/>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86</a:t>
            </a:fld>
            <a:endParaRPr lang="zh-CN" altLang="en-US" dirty="0"/>
          </a:p>
        </p:txBody>
      </p:sp>
    </p:spTree>
    <p:extLst>
      <p:ext uri="{BB962C8B-B14F-4D97-AF65-F5344CB8AC3E}">
        <p14:creationId xmlns:p14="http://schemas.microsoft.com/office/powerpoint/2010/main" val="1660900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sp>
        <p:nvSpPr>
          <p:cNvPr id="5" name="TextBox 4">
            <a:extLst>
              <a:ext uri="{FF2B5EF4-FFF2-40B4-BE49-F238E27FC236}">
                <a16:creationId xmlns:a16="http://schemas.microsoft.com/office/drawing/2014/main" id="{62A5C5CF-31A3-494B-AAD5-0D56E367BBA9}"/>
              </a:ext>
            </a:extLst>
          </p:cNvPr>
          <p:cNvSpPr txBox="1"/>
          <p:nvPr/>
        </p:nvSpPr>
        <p:spPr>
          <a:xfrm>
            <a:off x="803429" y="3611396"/>
            <a:ext cx="6096000" cy="523220"/>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conditional independence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76003F-72FB-964D-BC95-6E389D7C132F}"/>
                  </a:ext>
                </a:extLst>
              </p:cNvPr>
              <p:cNvSpPr txBox="1"/>
              <p:nvPr/>
            </p:nvSpPr>
            <p:spPr>
              <a:xfrm>
                <a:off x="5405399" y="4629795"/>
                <a:ext cx="2626199"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    </m:t>
                      </m:r>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𝐴𝐵</m:t>
                          </m:r>
                          <m:r>
                            <a:rPr lang="en-US" altLang="zh-CN" sz="2400" b="0" i="1" smtClean="0">
                              <a:latin typeface="Cambria Math" panose="02040503050406030204" pitchFamily="18" charset="0"/>
                              <a:ea typeface="Cambria Math" panose="02040503050406030204" pitchFamily="18" charset="0"/>
                            </a:rPr>
                            <m:t>)</m:t>
                          </m:r>
                        </m:num>
                        <m:den>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b="0" i="1" smtClean="0">
                              <a:latin typeface="Cambria Math" panose="02040503050406030204" pitchFamily="18" charset="0"/>
                              <a:ea typeface="Cambria Math" panose="02040503050406030204" pitchFamily="18" charset="0"/>
                            </a:rPr>
                            <m:t>)</m:t>
                          </m:r>
                        </m:den>
                      </m:f>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6" name="TextBox 5">
                <a:extLst>
                  <a:ext uri="{FF2B5EF4-FFF2-40B4-BE49-F238E27FC236}">
                    <a16:creationId xmlns:a16="http://schemas.microsoft.com/office/drawing/2014/main" id="{F276003F-72FB-964D-BC95-6E389D7C132F}"/>
                  </a:ext>
                </a:extLst>
              </p:cNvPr>
              <p:cNvSpPr txBox="1">
                <a:spLocks noRot="1" noChangeAspect="1" noMove="1" noResize="1" noEditPoints="1" noAdjustHandles="1" noChangeArrowheads="1" noChangeShapeType="1" noTextEdit="1"/>
              </p:cNvSpPr>
              <p:nvPr/>
            </p:nvSpPr>
            <p:spPr>
              <a:xfrm>
                <a:off x="5405399" y="4629795"/>
                <a:ext cx="2626199" cy="861326"/>
              </a:xfrm>
              <a:prstGeom prst="rect">
                <a:avLst/>
              </a:prstGeom>
              <a:blipFill>
                <a:blip r:embed="rId2"/>
                <a:stretch>
                  <a:fillRect r="-1442" b="-1014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0B8026-AE84-0342-B937-276AB7839B34}"/>
                  </a:ext>
                </a:extLst>
              </p:cNvPr>
              <p:cNvSpPr txBox="1"/>
              <p:nvPr/>
            </p:nvSpPr>
            <p:spPr>
              <a:xfrm>
                <a:off x="5671900" y="4103964"/>
                <a:ext cx="262619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𝑃</m:t>
                      </m:r>
                      <m:r>
                        <a:rPr lang="en-US" altLang="zh-CN" sz="2400" i="1" smtClean="0">
                          <a:latin typeface="Cambria Math" panose="02040503050406030204" pitchFamily="18" charset="0"/>
                          <a:ea typeface="Cambria Math" panose="02040503050406030204" pitchFamily="18" charset="0"/>
                        </a:rPr>
                        <m:t>(</m:t>
                      </m:r>
                      <m:r>
                        <a:rPr lang="en-US" altLang="zh-CN" sz="2400" i="1" smtClean="0">
                          <a:latin typeface="Cambria Math" panose="02040503050406030204" pitchFamily="18" charset="0"/>
                          <a:ea typeface="Cambria Math" panose="02040503050406030204" pitchFamily="18" charset="0"/>
                        </a:rPr>
                        <m:t>𝐴</m:t>
                      </m:r>
                      <m:r>
                        <a:rPr lang="en-US" altLang="zh-CN" sz="2400" b="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𝐴</m:t>
                      </m:r>
                      <m:r>
                        <a:rPr lang="en-US" altLang="zh-CN" sz="2400" i="1">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7" name="TextBox 6">
                <a:extLst>
                  <a:ext uri="{FF2B5EF4-FFF2-40B4-BE49-F238E27FC236}">
                    <a16:creationId xmlns:a16="http://schemas.microsoft.com/office/drawing/2014/main" id="{B90B8026-AE84-0342-B937-276AB7839B34}"/>
                  </a:ext>
                </a:extLst>
              </p:cNvPr>
              <p:cNvSpPr txBox="1">
                <a:spLocks noRot="1" noChangeAspect="1" noMove="1" noResize="1" noEditPoints="1" noAdjustHandles="1" noChangeArrowheads="1" noChangeShapeType="1" noTextEdit="1"/>
              </p:cNvSpPr>
              <p:nvPr/>
            </p:nvSpPr>
            <p:spPr>
              <a:xfrm>
                <a:off x="5671900" y="4103964"/>
                <a:ext cx="2626199" cy="461665"/>
              </a:xfrm>
              <a:prstGeom prst="rect">
                <a:avLst/>
              </a:prstGeom>
              <a:blipFill>
                <a:blip r:embed="rId3"/>
                <a:stretch>
                  <a:fillRect b="-1621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D7D461F-918E-904B-9395-3D634FFF2520}"/>
                  </a:ext>
                </a:extLst>
              </p:cNvPr>
              <p:cNvSpPr txBox="1"/>
              <p:nvPr/>
            </p:nvSpPr>
            <p:spPr>
              <a:xfrm>
                <a:off x="5405399" y="5555287"/>
                <a:ext cx="3947663" cy="461665"/>
              </a:xfrm>
              <a:prstGeom prst="rect">
                <a:avLst/>
              </a:prstGeom>
              <a:noFill/>
            </p:spPr>
            <p:txBody>
              <a:bodyPr wrap="square">
                <a:spAutoFit/>
              </a:bodyPr>
              <a:lstStyle/>
              <a:p>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𝐴𝐵</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𝐴</m:t>
                    </m:r>
                    <m:r>
                      <a:rPr lang="en-US" altLang="zh-CN" sz="2400" i="1">
                        <a:latin typeface="Cambria Math" panose="02040503050406030204" pitchFamily="18" charset="0"/>
                        <a:ea typeface="Cambria Math" panose="02040503050406030204" pitchFamily="18" charset="0"/>
                      </a:rPr>
                      <m:t>)</m:t>
                    </m:r>
                  </m:oMath>
                </a14:m>
                <a:r>
                  <a:rPr lang="en-US" altLang="zh-CN" sz="2400" dirty="0">
                    <a:ea typeface="Cambria Math" panose="02040503050406030204" pitchFamily="18" charset="0"/>
                  </a:rPr>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oMath>
                </a14:m>
                <a:endParaRPr lang="en-CN" sz="2400" dirty="0"/>
              </a:p>
            </p:txBody>
          </p:sp>
        </mc:Choice>
        <mc:Fallback xmlns="">
          <p:sp>
            <p:nvSpPr>
              <p:cNvPr id="8" name="TextBox 7">
                <a:extLst>
                  <a:ext uri="{FF2B5EF4-FFF2-40B4-BE49-F238E27FC236}">
                    <a16:creationId xmlns:a16="http://schemas.microsoft.com/office/drawing/2014/main" id="{FD7D461F-918E-904B-9395-3D634FFF2520}"/>
                  </a:ext>
                </a:extLst>
              </p:cNvPr>
              <p:cNvSpPr txBox="1">
                <a:spLocks noRot="1" noChangeAspect="1" noMove="1" noResize="1" noEditPoints="1" noAdjustHandles="1" noChangeArrowheads="1" noChangeShapeType="1" noTextEdit="1"/>
              </p:cNvSpPr>
              <p:nvPr/>
            </p:nvSpPr>
            <p:spPr>
              <a:xfrm>
                <a:off x="5405399" y="5555287"/>
                <a:ext cx="3947663" cy="461665"/>
              </a:xfrm>
              <a:prstGeom prst="rect">
                <a:avLst/>
              </a:prstGeom>
              <a:blipFill>
                <a:blip r:embed="rId4"/>
                <a:stretch>
                  <a:fillRect b="-21622"/>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342955-ECE5-0942-B2F3-3C31DCD71AB5}"/>
                  </a:ext>
                </a:extLst>
              </p:cNvPr>
              <p:cNvSpPr txBox="1"/>
              <p:nvPr/>
            </p:nvSpPr>
            <p:spPr>
              <a:xfrm>
                <a:off x="4818136" y="6104564"/>
                <a:ext cx="394766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9" name="TextBox 8">
                <a:extLst>
                  <a:ext uri="{FF2B5EF4-FFF2-40B4-BE49-F238E27FC236}">
                    <a16:creationId xmlns:a16="http://schemas.microsoft.com/office/drawing/2014/main" id="{DE342955-ECE5-0942-B2F3-3C31DCD71AB5}"/>
                  </a:ext>
                </a:extLst>
              </p:cNvPr>
              <p:cNvSpPr txBox="1">
                <a:spLocks noRot="1" noChangeAspect="1" noMove="1" noResize="1" noEditPoints="1" noAdjustHandles="1" noChangeArrowheads="1" noChangeShapeType="1" noTextEdit="1"/>
              </p:cNvSpPr>
              <p:nvPr/>
            </p:nvSpPr>
            <p:spPr>
              <a:xfrm>
                <a:off x="4818136" y="6104564"/>
                <a:ext cx="3947663" cy="461665"/>
              </a:xfrm>
              <a:prstGeom prst="rect">
                <a:avLst/>
              </a:prstGeom>
              <a:blipFill>
                <a:blip r:embed="rId5"/>
                <a:stretch>
                  <a:fillRect b="-21622"/>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1E80A3-9276-674D-8A6D-F35EEB69FCF0}"/>
                  </a:ext>
                </a:extLst>
              </p:cNvPr>
              <p:cNvSpPr txBox="1"/>
              <p:nvPr/>
            </p:nvSpPr>
            <p:spPr>
              <a:xfrm>
                <a:off x="803429" y="1133668"/>
                <a:ext cx="10905971" cy="2277547"/>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conditional probability</a:t>
                </a:r>
              </a:p>
              <a:p>
                <a:pPr marL="914400" lvl="1" indent="-457200">
                  <a:spcAft>
                    <a:spcPts val="1200"/>
                  </a:spcAft>
                  <a:buSzPct val="100000"/>
                  <a:buFontTx/>
                  <a:buChar char="-"/>
                </a:pP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r>
                          <a:rPr lang="en-US" altLang="zh-CN" sz="2800" b="0" i="1" smtClean="0">
                            <a:latin typeface="Cambria Math" panose="02040503050406030204" pitchFamily="18" charset="0"/>
                            <a:ea typeface="Palatino" pitchFamily="2" charset="77"/>
                            <a:cs typeface="Calibri Light" panose="020F0302020204030204" pitchFamily="34" charset="0"/>
                          </a:rPr>
                          <m:t>𝑑𝑖𝑐𝑒</m:t>
                        </m:r>
                        <m:r>
                          <a:rPr lang="en-US" altLang="zh-CN" sz="2800" b="0" i="1" smtClean="0">
                            <a:latin typeface="Cambria Math" panose="02040503050406030204" pitchFamily="18" charset="0"/>
                            <a:ea typeface="Palatino" pitchFamily="2" charset="77"/>
                            <a:cs typeface="Calibri Light" panose="020F0302020204030204" pitchFamily="34" charset="0"/>
                          </a:rPr>
                          <m:t>=5 </m:t>
                        </m:r>
                      </m:e>
                    </m:d>
                    <m:r>
                      <a:rPr lang="en-US" altLang="zh-CN" sz="2800" b="0" i="1" smtClean="0">
                        <a:latin typeface="Cambria Math" panose="02040503050406030204" pitchFamily="18" charset="0"/>
                        <a:ea typeface="Palatino" pitchFamily="2" charset="77"/>
                        <a:cs typeface="Calibri Light" panose="020F0302020204030204" pitchFamily="34" charset="0"/>
                      </a:rPr>
                      <m:t> </m:t>
                    </m:r>
                    <m:r>
                      <a:rPr lang="en-US" altLang="zh-CN" sz="2800" b="0" i="1" smtClean="0">
                        <a:latin typeface="Cambria Math" panose="02040503050406030204" pitchFamily="18" charset="0"/>
                        <a:ea typeface="Palatino" pitchFamily="2" charset="77"/>
                        <a:cs typeface="Calibri Light" panose="020F0302020204030204" pitchFamily="34" charset="0"/>
                      </a:rPr>
                      <m:t>𝑐𝑜𝑖𝑛</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h𝑒𝑎𝑑</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endParaRPr lang="en-US" altLang="zh-CN" sz="2800" b="0" dirty="0">
                  <a:latin typeface="Palatino" pitchFamily="2" charset="77"/>
                  <a:ea typeface="Palatino" pitchFamily="2" charset="77"/>
                  <a:cs typeface="Calibri Light" panose="020F0302020204030204" pitchFamily="34" charset="0"/>
                </a:endParaRPr>
              </a:p>
              <a:p>
                <a:pPr marL="914400" lvl="1" indent="-457200">
                  <a:spcAft>
                    <a:spcPts val="1200"/>
                  </a:spcAft>
                  <a:buSzPct val="100000"/>
                  <a:buFontTx/>
                  <a:buChar char="-"/>
                </a:pPr>
                <a:r>
                  <a:rPr lang="en-US" altLang="zh-CN" sz="2800" dirty="0">
                    <a:latin typeface="Palatino" pitchFamily="2" charset="77"/>
                    <a:ea typeface="Palatino" pitchFamily="2" charset="77"/>
                    <a:cs typeface="Calibri Light" panose="020F0302020204030204" pitchFamily="34" charset="0"/>
                  </a:rPr>
                  <a:t>In a sentence,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𝑤</m:t>
                            </m:r>
                          </m:e>
                          <m:sub>
                            <m:r>
                              <a:rPr lang="en-US" altLang="zh-CN" sz="2800" b="0" i="1" smtClean="0">
                                <a:latin typeface="Cambria Math" panose="02040503050406030204" pitchFamily="18" charset="0"/>
                                <a:ea typeface="Palatino" pitchFamily="2" charset="77"/>
                                <a:cs typeface="Calibri Light" panose="020F0302020204030204" pitchFamily="34" charset="0"/>
                              </a:rPr>
                              <m:t>2</m:t>
                            </m:r>
                          </m:sub>
                        </m:sSub>
                        <m:r>
                          <a:rPr lang="en-US" altLang="zh-CN" sz="2800" b="0" i="1" smtClean="0">
                            <a:latin typeface="Cambria Math" panose="02040503050406030204" pitchFamily="18" charset="0"/>
                            <a:ea typeface="Palatino" pitchFamily="2" charset="77"/>
                            <a:cs typeface="Calibri Light" panose="020F0302020204030204" pitchFamily="34" charset="0"/>
                          </a:rPr>
                          <m:t> </m:t>
                        </m:r>
                      </m:e>
                    </m:d>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𝑤</m:t>
                        </m:r>
                      </m:e>
                      <m:sub>
                        <m:r>
                          <a:rPr lang="en-US" altLang="zh-CN" sz="2800" b="0" i="1" smtClean="0">
                            <a:latin typeface="Cambria Math" panose="02040503050406030204" pitchFamily="18" charset="0"/>
                            <a:ea typeface="Palatino" pitchFamily="2" charset="77"/>
                            <a:cs typeface="Calibri Light" panose="020F0302020204030204" pitchFamily="34" charset="0"/>
                          </a:rPr>
                          <m:t>1</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𝐻𝑒𝑙𝑙𝑜</m:t>
                    </m:r>
                    <m:r>
                      <a:rPr lang="en-US" altLang="zh-CN" sz="2800" b="0" i="1" smtClean="0">
                        <a:latin typeface="Cambria Math" panose="02040503050406030204" pitchFamily="18" charset="0"/>
                        <a:ea typeface="Palatino" pitchFamily="2" charset="77"/>
                        <a:cs typeface="Calibri Light" panose="020F0302020204030204" pitchFamily="34" charset="0"/>
                      </a:rPr>
                      <m:t>”)</m:t>
                    </m:r>
                  </m:oMath>
                </a14:m>
                <a:endParaRPr lang="en-US" altLang="zh-CN" sz="2400" b="0" dirty="0">
                  <a:latin typeface="Palatino" pitchFamily="2" charset="77"/>
                  <a:ea typeface="Palatino" pitchFamily="2" charset="77"/>
                  <a:cs typeface="Calibri Light" panose="020F0302020204030204" pitchFamily="34" charset="0"/>
                </a:endParaRPr>
              </a:p>
              <a:p>
                <a:pPr marL="914400" lvl="1" indent="-457200">
                  <a:spcAft>
                    <a:spcPts val="1200"/>
                  </a:spcAft>
                  <a:buSzPct val="100000"/>
                  <a:buFontTx/>
                  <a:buChar char="-"/>
                </a:pPr>
                <a:r>
                  <a:rPr lang="en-US" altLang="zh-CN" sz="2800" dirty="0">
                    <a:latin typeface="Palatino" pitchFamily="2" charset="77"/>
                    <a:ea typeface="Palatino" pitchFamily="2" charset="77"/>
                    <a:cs typeface="Calibri Light" panose="020F0302020204030204" pitchFamily="34" charset="0"/>
                  </a:rPr>
                  <a:t>In a POS sequence, </a:t>
                </a:r>
                <a14:m>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𝑃</m:t>
                    </m:r>
                    <m:d>
                      <m:dPr>
                        <m:endChr m:val="|"/>
                        <m:ctrlPr>
                          <a:rPr lang="en-US" altLang="zh-CN" sz="2800" b="0" i="1" smtClean="0">
                            <a:latin typeface="Cambria Math" panose="02040503050406030204" pitchFamily="18" charset="0"/>
                            <a:ea typeface="Palatino" pitchFamily="2" charset="77"/>
                            <a:cs typeface="Calibri Light" panose="020F0302020204030204" pitchFamily="34" charset="0"/>
                          </a:rPr>
                        </m:ctrlPr>
                      </m:dPr>
                      <m:e>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3</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𝐴𝐷𝐽</m:t>
                        </m:r>
                        <m:r>
                          <a:rPr lang="en-US" altLang="zh-CN" sz="2800" b="0" i="1" smtClean="0">
                            <a:latin typeface="Cambria Math" panose="02040503050406030204" pitchFamily="18" charset="0"/>
                            <a:ea typeface="Palatino" pitchFamily="2" charset="77"/>
                            <a:cs typeface="Calibri Light" panose="020F0302020204030204" pitchFamily="34" charset="0"/>
                          </a:rPr>
                          <m:t> </m:t>
                        </m:r>
                      </m:e>
                    </m:d>
                    <m:r>
                      <a:rPr lang="en-US" altLang="zh-CN" sz="28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800" b="0" i="1" smtClean="0">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1</m:t>
                        </m:r>
                      </m:sub>
                    </m:sSub>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𝑁𝑁𝑆</m:t>
                    </m:r>
                    <m:r>
                      <a:rPr lang="en-US" altLang="zh-CN" sz="28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2</m:t>
                        </m:r>
                      </m:sub>
                    </m:sSub>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𝑉𝐵</m:t>
                    </m:r>
                    <m:r>
                      <a:rPr lang="en-US" altLang="zh-CN" sz="2800" i="1">
                        <a:latin typeface="Cambria Math" panose="02040503050406030204" pitchFamily="18" charset="0"/>
                        <a:ea typeface="Palatino" pitchFamily="2" charset="77"/>
                        <a:cs typeface="Calibri Light" panose="020F0302020204030204" pitchFamily="34" charset="0"/>
                      </a:rPr>
                      <m:t>,</m:t>
                    </m:r>
                    <m:sSub>
                      <m:sSubPr>
                        <m:ctrlPr>
                          <a:rPr lang="en-US" altLang="zh-CN" sz="2800" i="1">
                            <a:latin typeface="Cambria Math" panose="02040503050406030204" pitchFamily="18" charset="0"/>
                            <a:ea typeface="Palatino" pitchFamily="2" charset="77"/>
                            <a:cs typeface="Calibri Light" panose="020F0302020204030204" pitchFamily="34" charset="0"/>
                          </a:rPr>
                        </m:ctrlPr>
                      </m:sSubPr>
                      <m:e>
                        <m:r>
                          <a:rPr lang="en-US" altLang="zh-CN" sz="2800" b="0" i="1" smtClean="0">
                            <a:latin typeface="Cambria Math" panose="02040503050406030204" pitchFamily="18" charset="0"/>
                            <a:ea typeface="Palatino" pitchFamily="2" charset="77"/>
                            <a:cs typeface="Calibri Light" panose="020F0302020204030204" pitchFamily="34" charset="0"/>
                          </a:rPr>
                          <m:t>𝑝</m:t>
                        </m:r>
                      </m:e>
                      <m:sub>
                        <m:r>
                          <a:rPr lang="en-US" altLang="zh-CN" sz="2800" b="0" i="1" smtClean="0">
                            <a:latin typeface="Cambria Math" panose="02040503050406030204" pitchFamily="18" charset="0"/>
                            <a:ea typeface="Palatino" pitchFamily="2" charset="77"/>
                            <a:cs typeface="Calibri Light" panose="020F0302020204030204" pitchFamily="34" charset="0"/>
                          </a:rPr>
                          <m:t>4</m:t>
                        </m:r>
                      </m:sub>
                    </m:sSub>
                    <m:r>
                      <a:rPr lang="en-US" altLang="zh-CN" sz="2800" i="1">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𝑁𝑁</m:t>
                    </m:r>
                    <m:r>
                      <a:rPr lang="en-US" altLang="zh-CN" sz="2800" i="1">
                        <a:latin typeface="Cambria Math" panose="02040503050406030204" pitchFamily="18" charset="0"/>
                        <a:ea typeface="Palatino" pitchFamily="2" charset="77"/>
                        <a:cs typeface="Calibri Light" panose="020F0302020204030204" pitchFamily="34" charset="0"/>
                      </a:rPr>
                      <m:t>)</m:t>
                    </m:r>
                  </m:oMath>
                </a14:m>
                <a:endParaRPr lang="en-US" altLang="zh-CN" sz="2800" b="0" dirty="0">
                  <a:latin typeface="Palatino" pitchFamily="2" charset="77"/>
                  <a:ea typeface="Palatino" pitchFamily="2" charset="77"/>
                  <a:cs typeface="Calibri Light" panose="020F0302020204030204" pitchFamily="34" charset="0"/>
                </a:endParaRPr>
              </a:p>
            </p:txBody>
          </p:sp>
        </mc:Choice>
        <mc:Fallback xmlns="">
          <p:sp>
            <p:nvSpPr>
              <p:cNvPr id="10" name="TextBox 9">
                <a:extLst>
                  <a:ext uri="{FF2B5EF4-FFF2-40B4-BE49-F238E27FC236}">
                    <a16:creationId xmlns:a16="http://schemas.microsoft.com/office/drawing/2014/main" id="{281E80A3-9276-674D-8A6D-F35EEB69FCF0}"/>
                  </a:ext>
                </a:extLst>
              </p:cNvPr>
              <p:cNvSpPr txBox="1">
                <a:spLocks noRot="1" noChangeAspect="1" noMove="1" noResize="1" noEditPoints="1" noAdjustHandles="1" noChangeArrowheads="1" noChangeShapeType="1" noTextEdit="1"/>
              </p:cNvSpPr>
              <p:nvPr/>
            </p:nvSpPr>
            <p:spPr>
              <a:xfrm>
                <a:off x="803429" y="1133668"/>
                <a:ext cx="10905971" cy="2277547"/>
              </a:xfrm>
              <a:prstGeom prst="rect">
                <a:avLst/>
              </a:prstGeom>
              <a:blipFill>
                <a:blip r:embed="rId6"/>
                <a:stretch>
                  <a:fillRect l="-1047" t="-2778" b="-6667"/>
                </a:stretch>
              </a:blipFill>
            </p:spPr>
            <p:txBody>
              <a:bodyPr/>
              <a:lstStyle/>
              <a:p>
                <a:r>
                  <a:rPr lang="en-CN">
                    <a:noFill/>
                  </a:rPr>
                  <a:t> </a:t>
                </a:r>
              </a:p>
            </p:txBody>
          </p:sp>
        </mc:Fallback>
      </mc:AlternateContent>
      <p:pic>
        <p:nvPicPr>
          <p:cNvPr id="11" name="Picture 10">
            <a:extLst>
              <a:ext uri="{FF2B5EF4-FFF2-40B4-BE49-F238E27FC236}">
                <a16:creationId xmlns:a16="http://schemas.microsoft.com/office/drawing/2014/main" id="{C4D2EA66-27AE-2D46-903F-BB8C4941965F}"/>
              </a:ext>
            </a:extLst>
          </p:cNvPr>
          <p:cNvPicPr>
            <a:picLocks noChangeAspect="1"/>
          </p:cNvPicPr>
          <p:nvPr/>
        </p:nvPicPr>
        <p:blipFill>
          <a:blip r:embed="rId7"/>
          <a:stretch>
            <a:fillRect/>
          </a:stretch>
        </p:blipFill>
        <p:spPr>
          <a:xfrm>
            <a:off x="1481612" y="4408936"/>
            <a:ext cx="2623106" cy="1944454"/>
          </a:xfrm>
          <a:prstGeom prst="rect">
            <a:avLst/>
          </a:prstGeom>
        </p:spPr>
      </p:pic>
      <p:sp>
        <p:nvSpPr>
          <p:cNvPr id="12" name="Slide Number Placeholder 1">
            <a:extLst>
              <a:ext uri="{FF2B5EF4-FFF2-40B4-BE49-F238E27FC236}">
                <a16:creationId xmlns:a16="http://schemas.microsoft.com/office/drawing/2014/main" id="{8CFDADA4-6592-D147-BE43-15C8C0F8E7C1}"/>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87</a:t>
            </a:fld>
            <a:endParaRPr lang="zh-CN" altLang="en-US" dirty="0"/>
          </a:p>
        </p:txBody>
      </p:sp>
    </p:spTree>
    <p:extLst>
      <p:ext uri="{BB962C8B-B14F-4D97-AF65-F5344CB8AC3E}">
        <p14:creationId xmlns:p14="http://schemas.microsoft.com/office/powerpoint/2010/main" val="981774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ED140-6DCA-AA4E-A319-273EA9A8B697}"/>
              </a:ext>
            </a:extLst>
          </p:cNvPr>
          <p:cNvSpPr txBox="1"/>
          <p:nvPr/>
        </p:nvSpPr>
        <p:spPr>
          <a:xfrm>
            <a:off x="803429" y="1133668"/>
            <a:ext cx="9707731" cy="523220"/>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Bayes rule</a:t>
            </a:r>
          </a:p>
        </p:txBody>
      </p:sp>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DD5967-E274-7B4B-A821-5FE88D71B7DC}"/>
                  </a:ext>
                </a:extLst>
              </p:cNvPr>
              <p:cNvSpPr txBox="1"/>
              <p:nvPr/>
            </p:nvSpPr>
            <p:spPr>
              <a:xfrm>
                <a:off x="1255240" y="1848437"/>
                <a:ext cx="4402054"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𝑃</m:t>
                      </m:r>
                      <m:r>
                        <a:rPr lang="en-US" altLang="zh-CN" sz="2400" i="1" smtClean="0">
                          <a:latin typeface="Cambria Math" panose="02040503050406030204" pitchFamily="18" charset="0"/>
                          <a:ea typeface="Cambria Math" panose="02040503050406030204" pitchFamily="18" charset="0"/>
                        </a:rPr>
                        <m:t>(</m:t>
                      </m:r>
                      <m:r>
                        <a:rPr lang="en-US" altLang="zh-CN" sz="2400" i="1" smtClean="0">
                          <a:latin typeface="Cambria Math" panose="02040503050406030204" pitchFamily="18" charset="0"/>
                          <a:ea typeface="Cambria Math" panose="02040503050406030204" pitchFamily="18" charset="0"/>
                        </a:rPr>
                        <m:t>𝐴</m:t>
                      </m:r>
                      <m:r>
                        <a:rPr lang="en-US" altLang="zh-CN" sz="2400" i="1" smtClean="0">
                          <a:latin typeface="Cambria Math" panose="02040503050406030204" pitchFamily="18" charset="0"/>
                          <a:ea typeface="Cambria Math" panose="02040503050406030204" pitchFamily="18" charset="0"/>
                        </a:rPr>
                        <m:t>|</m:t>
                      </m:r>
                      <m:r>
                        <a:rPr lang="en-US" altLang="zh-CN" sz="2400" i="1" smtClean="0">
                          <a:latin typeface="Cambria Math" panose="02040503050406030204" pitchFamily="18" charset="0"/>
                          <a:ea typeface="Cambria Math" panose="02040503050406030204" pitchFamily="18" charset="0"/>
                        </a:rPr>
                        <m:t>𝐵</m:t>
                      </m:r>
                      <m:r>
                        <a:rPr lang="en-US" altLang="zh-CN" sz="240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i="1">
                              <a:latin typeface="Cambria Math" panose="02040503050406030204" pitchFamily="18" charset="0"/>
                              <a:ea typeface="Cambria Math" panose="02040503050406030204" pitchFamily="18" charset="0"/>
                            </a:rPr>
                            <m:t>)</m:t>
                          </m:r>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b="0" i="1" smtClean="0">
                              <a:latin typeface="Cambria Math" panose="02040503050406030204" pitchFamily="18" charset="0"/>
                              <a:ea typeface="Cambria Math" panose="02040503050406030204" pitchFamily="18" charset="0"/>
                            </a:rPr>
                            <m:t>)</m:t>
                          </m:r>
                        </m:num>
                        <m:den>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den>
                      </m:f>
                    </m:oMath>
                  </m:oMathPara>
                </a14:m>
                <a:endParaRPr lang="en-CN" sz="2400" dirty="0"/>
              </a:p>
            </p:txBody>
          </p:sp>
        </mc:Choice>
        <mc:Fallback xmlns="">
          <p:sp>
            <p:nvSpPr>
              <p:cNvPr id="4" name="TextBox 3">
                <a:extLst>
                  <a:ext uri="{FF2B5EF4-FFF2-40B4-BE49-F238E27FC236}">
                    <a16:creationId xmlns:a16="http://schemas.microsoft.com/office/drawing/2014/main" id="{8ADD5967-E274-7B4B-A821-5FE88D71B7DC}"/>
                  </a:ext>
                </a:extLst>
              </p:cNvPr>
              <p:cNvSpPr txBox="1">
                <a:spLocks noRot="1" noChangeAspect="1" noMove="1" noResize="1" noEditPoints="1" noAdjustHandles="1" noChangeArrowheads="1" noChangeShapeType="1" noTextEdit="1"/>
              </p:cNvSpPr>
              <p:nvPr/>
            </p:nvSpPr>
            <p:spPr>
              <a:xfrm>
                <a:off x="1255240" y="1848437"/>
                <a:ext cx="4402054" cy="861326"/>
              </a:xfrm>
              <a:prstGeom prst="rect">
                <a:avLst/>
              </a:prstGeom>
              <a:blipFill>
                <a:blip r:embed="rId2"/>
                <a:stretch>
                  <a:fillRect b="-1014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0EFECA-9556-274A-9040-EE56FE0D55A4}"/>
                  </a:ext>
                </a:extLst>
              </p:cNvPr>
              <p:cNvSpPr txBox="1"/>
              <p:nvPr/>
            </p:nvSpPr>
            <p:spPr>
              <a:xfrm>
                <a:off x="5937930" y="1848437"/>
                <a:ext cx="4402054"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𝑃</m:t>
                      </m:r>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i="1">
                              <a:latin typeface="Cambria Math" panose="02040503050406030204" pitchFamily="18" charset="0"/>
                              <a:ea typeface="Cambria Math" panose="02040503050406030204" pitchFamily="18" charset="0"/>
                            </a:rPr>
                            <m:t>)</m:t>
                          </m:r>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m:t>
                          </m:r>
                          <m:r>
                            <a:rPr lang="en-US" altLang="zh-CN" sz="2400" b="0" i="1" smtClean="0">
                              <a:latin typeface="Cambria Math" panose="02040503050406030204" pitchFamily="18" charset="0"/>
                              <a:ea typeface="Cambria Math" panose="02040503050406030204" pitchFamily="18" charset="0"/>
                            </a:rPr>
                            <m:t>)</m:t>
                          </m:r>
                        </m:num>
                        <m:den>
                          <m:r>
                            <a:rPr lang="en-US" altLang="zh-CN" sz="2400" i="1">
                              <a:latin typeface="Cambria Math" panose="02040503050406030204" pitchFamily="18" charset="0"/>
                              <a:ea typeface="Cambria Math" panose="02040503050406030204" pitchFamily="18" charset="0"/>
                            </a:rPr>
                            <m:t>𝑃</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m:t>
                          </m:r>
                          <m:r>
                            <a:rPr lang="en-US" altLang="zh-CN" sz="2400" i="1">
                              <a:latin typeface="Cambria Math" panose="02040503050406030204" pitchFamily="18" charset="0"/>
                              <a:ea typeface="Cambria Math" panose="02040503050406030204" pitchFamily="18" charset="0"/>
                            </a:rPr>
                            <m:t>)</m:t>
                          </m:r>
                        </m:den>
                      </m:f>
                    </m:oMath>
                  </m:oMathPara>
                </a14:m>
                <a:endParaRPr lang="en-CN" sz="2400" dirty="0"/>
              </a:p>
            </p:txBody>
          </p:sp>
        </mc:Choice>
        <mc:Fallback xmlns="">
          <p:sp>
            <p:nvSpPr>
              <p:cNvPr id="5" name="TextBox 4">
                <a:extLst>
                  <a:ext uri="{FF2B5EF4-FFF2-40B4-BE49-F238E27FC236}">
                    <a16:creationId xmlns:a16="http://schemas.microsoft.com/office/drawing/2014/main" id="{700EFECA-9556-274A-9040-EE56FE0D55A4}"/>
                  </a:ext>
                </a:extLst>
              </p:cNvPr>
              <p:cNvSpPr txBox="1">
                <a:spLocks noRot="1" noChangeAspect="1" noMove="1" noResize="1" noEditPoints="1" noAdjustHandles="1" noChangeArrowheads="1" noChangeShapeType="1" noTextEdit="1"/>
              </p:cNvSpPr>
              <p:nvPr/>
            </p:nvSpPr>
            <p:spPr>
              <a:xfrm>
                <a:off x="5937930" y="1848437"/>
                <a:ext cx="4402054" cy="861326"/>
              </a:xfrm>
              <a:prstGeom prst="rect">
                <a:avLst/>
              </a:prstGeom>
              <a:blipFill>
                <a:blip r:embed="rId3"/>
                <a:stretch>
                  <a:fillRect b="-10145"/>
                </a:stretch>
              </a:blipFill>
            </p:spPr>
            <p:txBody>
              <a:bodyPr/>
              <a:lstStyle/>
              <a:p>
                <a:r>
                  <a:rPr lang="en-CN">
                    <a:noFill/>
                  </a:rPr>
                  <a:t> </a:t>
                </a:r>
              </a:p>
            </p:txBody>
          </p:sp>
        </mc:Fallback>
      </mc:AlternateContent>
      <p:sp>
        <p:nvSpPr>
          <p:cNvPr id="6" name="TextBox 5">
            <a:extLst>
              <a:ext uri="{FF2B5EF4-FFF2-40B4-BE49-F238E27FC236}">
                <a16:creationId xmlns:a16="http://schemas.microsoft.com/office/drawing/2014/main" id="{797BD0A2-8510-5B4A-965E-A2961BBB1E5C}"/>
              </a:ext>
            </a:extLst>
          </p:cNvPr>
          <p:cNvSpPr txBox="1"/>
          <p:nvPr/>
        </p:nvSpPr>
        <p:spPr>
          <a:xfrm>
            <a:off x="803429" y="2905780"/>
            <a:ext cx="9707731" cy="523220"/>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Proof</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6B82F3-CDDD-CE44-8497-861A27B5EF13}"/>
                  </a:ext>
                </a:extLst>
              </p:cNvPr>
              <p:cNvSpPr txBox="1"/>
              <p:nvPr/>
            </p:nvSpPr>
            <p:spPr>
              <a:xfrm>
                <a:off x="4088594" y="3432120"/>
                <a:ext cx="6251389"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𝑃</m:t>
                      </m:r>
                      <m:d>
                        <m:dPr>
                          <m:ctrlPr>
                            <a:rPr lang="en-US" altLang="zh-CN" sz="2400" i="1" smtClean="0">
                              <a:latin typeface="Cambria Math" panose="02040503050406030204" pitchFamily="18" charset="0"/>
                              <a:ea typeface="Cambria Math" panose="02040503050406030204" pitchFamily="18" charset="0"/>
                            </a:rPr>
                          </m:ctrlPr>
                        </m:dPr>
                        <m:e>
                          <m:r>
                            <a:rPr lang="en-US" altLang="zh-CN" sz="2400" i="1" smtClean="0">
                              <a:latin typeface="Cambria Math" panose="02040503050406030204" pitchFamily="18" charset="0"/>
                              <a:ea typeface="Cambria Math" panose="02040503050406030204" pitchFamily="18" charset="0"/>
                            </a:rPr>
                            <m:t>𝐴</m:t>
                          </m:r>
                        </m:e>
                        <m:e>
                          <m:r>
                            <a:rPr lang="en-US" altLang="zh-CN" sz="2400" i="1" smtClean="0">
                              <a:latin typeface="Cambria Math" panose="02040503050406030204" pitchFamily="18" charset="0"/>
                              <a:ea typeface="Cambria Math" panose="02040503050406030204" pitchFamily="18" charset="0"/>
                            </a:rPr>
                            <m:t>𝐵</m:t>
                          </m:r>
                        </m:e>
                      </m:d>
                      <m:r>
                        <a:rPr lang="en-US" altLang="zh-CN" sz="240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𝐴𝐵</m:t>
                              </m:r>
                            </m:e>
                          </m:d>
                        </m:num>
                        <m:den>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𝐵</m:t>
                              </m:r>
                            </m:e>
                          </m:d>
                        </m:den>
                      </m:f>
                      <m:r>
                        <a:rPr lang="en-US" altLang="zh-CN" sz="240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𝐴</m:t>
                          </m:r>
                        </m:e>
                        <m:e>
                          <m:r>
                            <a:rPr lang="en-US" altLang="zh-CN" sz="2400" i="1">
                              <a:latin typeface="Cambria Math" panose="02040503050406030204" pitchFamily="18" charset="0"/>
                              <a:ea typeface="Cambria Math" panose="02040503050406030204" pitchFamily="18" charset="0"/>
                            </a:rPr>
                            <m:t>𝐵</m:t>
                          </m:r>
                        </m:e>
                      </m:d>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𝐴𝐵</m:t>
                      </m:r>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8" name="TextBox 7">
                <a:extLst>
                  <a:ext uri="{FF2B5EF4-FFF2-40B4-BE49-F238E27FC236}">
                    <a16:creationId xmlns:a16="http://schemas.microsoft.com/office/drawing/2014/main" id="{486B82F3-CDDD-CE44-8497-861A27B5EF13}"/>
                  </a:ext>
                </a:extLst>
              </p:cNvPr>
              <p:cNvSpPr txBox="1">
                <a:spLocks noRot="1" noChangeAspect="1" noMove="1" noResize="1" noEditPoints="1" noAdjustHandles="1" noChangeArrowheads="1" noChangeShapeType="1" noTextEdit="1"/>
              </p:cNvSpPr>
              <p:nvPr/>
            </p:nvSpPr>
            <p:spPr>
              <a:xfrm>
                <a:off x="4088594" y="3432120"/>
                <a:ext cx="6251389" cy="861326"/>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1FAFE09-8B69-8543-A343-67A675B2794D}"/>
                  </a:ext>
                </a:extLst>
              </p:cNvPr>
              <p:cNvSpPr txBox="1"/>
              <p:nvPr/>
            </p:nvSpPr>
            <p:spPr>
              <a:xfrm>
                <a:off x="4088594" y="4431381"/>
                <a:ext cx="6251389"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𝑃</m:t>
                      </m:r>
                      <m:d>
                        <m:dPr>
                          <m:ctrlPr>
                            <a:rPr lang="en-US" altLang="zh-CN" sz="240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e>
                        <m:e>
                          <m:r>
                            <a:rPr lang="en-US" altLang="zh-CN" sz="2400" b="0" i="1" smtClean="0">
                              <a:latin typeface="Cambria Math" panose="02040503050406030204" pitchFamily="18" charset="0"/>
                              <a:ea typeface="Cambria Math" panose="02040503050406030204" pitchFamily="18" charset="0"/>
                            </a:rPr>
                            <m:t>𝐴</m:t>
                          </m:r>
                        </m:e>
                      </m:d>
                      <m:r>
                        <a:rPr lang="en-US" altLang="zh-CN" sz="2400" i="1" smtClean="0">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𝐴𝐵</m:t>
                              </m:r>
                            </m:e>
                          </m:d>
                        </m:num>
                        <m:den>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e>
                          </m:d>
                        </m:den>
                      </m:f>
                      <m:r>
                        <a:rPr lang="en-US" altLang="zh-CN" sz="240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e>
                        <m:e>
                          <m:r>
                            <a:rPr lang="en-US" altLang="zh-CN" sz="2400" b="0" i="1" smtClean="0">
                              <a:latin typeface="Cambria Math" panose="02040503050406030204" pitchFamily="18" charset="0"/>
                              <a:ea typeface="Cambria Math" panose="02040503050406030204" pitchFamily="18" charset="0"/>
                            </a:rPr>
                            <m:t>𝐴</m:t>
                          </m:r>
                        </m:e>
                      </m:d>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𝐴𝐵</m:t>
                      </m:r>
                      <m:r>
                        <a:rPr lang="en-US" altLang="zh-CN" sz="2400" b="0" i="1" smtClean="0">
                          <a:latin typeface="Cambria Math" panose="02040503050406030204" pitchFamily="18" charset="0"/>
                          <a:ea typeface="Cambria Math" panose="02040503050406030204" pitchFamily="18" charset="0"/>
                        </a:rPr>
                        <m:t>)</m:t>
                      </m:r>
                    </m:oMath>
                  </m:oMathPara>
                </a14:m>
                <a:endParaRPr lang="en-CN" sz="2400" dirty="0"/>
              </a:p>
            </p:txBody>
          </p:sp>
        </mc:Choice>
        <mc:Fallback xmlns="">
          <p:sp>
            <p:nvSpPr>
              <p:cNvPr id="9" name="TextBox 8">
                <a:extLst>
                  <a:ext uri="{FF2B5EF4-FFF2-40B4-BE49-F238E27FC236}">
                    <a16:creationId xmlns:a16="http://schemas.microsoft.com/office/drawing/2014/main" id="{C1FAFE09-8B69-8543-A343-67A675B2794D}"/>
                  </a:ext>
                </a:extLst>
              </p:cNvPr>
              <p:cNvSpPr txBox="1">
                <a:spLocks noRot="1" noChangeAspect="1" noMove="1" noResize="1" noEditPoints="1" noAdjustHandles="1" noChangeArrowheads="1" noChangeShapeType="1" noTextEdit="1"/>
              </p:cNvSpPr>
              <p:nvPr/>
            </p:nvSpPr>
            <p:spPr>
              <a:xfrm>
                <a:off x="4088594" y="4431381"/>
                <a:ext cx="6251389" cy="861326"/>
              </a:xfrm>
              <a:prstGeom prst="rect">
                <a:avLst/>
              </a:prstGeom>
              <a:blipFill>
                <a:blip r:embed="rId6"/>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14D754-A995-044C-A881-5E5C22448616}"/>
                  </a:ext>
                </a:extLst>
              </p:cNvPr>
              <p:cNvSpPr txBox="1"/>
              <p:nvPr/>
            </p:nvSpPr>
            <p:spPr>
              <a:xfrm>
                <a:off x="4059478" y="5594766"/>
                <a:ext cx="625138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𝐴</m:t>
                          </m:r>
                        </m:e>
                        <m:e>
                          <m:r>
                            <a:rPr lang="en-US" altLang="zh-CN" sz="2400" i="1">
                              <a:latin typeface="Cambria Math" panose="02040503050406030204" pitchFamily="18" charset="0"/>
                              <a:ea typeface="Cambria Math" panose="02040503050406030204" pitchFamily="18" charset="0"/>
                            </a:rPr>
                            <m:t>𝐵</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𝐵</m:t>
                          </m:r>
                        </m:e>
                      </m:d>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𝑃</m:t>
                      </m:r>
                      <m:d>
                        <m:dPr>
                          <m:ctrlPr>
                            <a:rPr lang="en-US" altLang="zh-CN" sz="2400" i="1">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𝐵</m:t>
                          </m:r>
                        </m:e>
                        <m:e>
                          <m:r>
                            <a:rPr lang="en-US" altLang="zh-CN" sz="2400" b="0" i="1" smtClean="0">
                              <a:latin typeface="Cambria Math" panose="02040503050406030204" pitchFamily="18" charset="0"/>
                              <a:ea typeface="Cambria Math" panose="02040503050406030204" pitchFamily="18" charset="0"/>
                            </a:rPr>
                            <m:t>𝐴</m:t>
                          </m:r>
                        </m:e>
                      </m:d>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𝑃</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𝐴</m:t>
                          </m:r>
                        </m:e>
                      </m:d>
                    </m:oMath>
                  </m:oMathPara>
                </a14:m>
                <a:endParaRPr lang="en-CN" sz="2400" dirty="0"/>
              </a:p>
            </p:txBody>
          </p:sp>
        </mc:Choice>
        <mc:Fallback xmlns="">
          <p:sp>
            <p:nvSpPr>
              <p:cNvPr id="10" name="TextBox 9">
                <a:extLst>
                  <a:ext uri="{FF2B5EF4-FFF2-40B4-BE49-F238E27FC236}">
                    <a16:creationId xmlns:a16="http://schemas.microsoft.com/office/drawing/2014/main" id="{5E14D754-A995-044C-A881-5E5C22448616}"/>
                  </a:ext>
                </a:extLst>
              </p:cNvPr>
              <p:cNvSpPr txBox="1">
                <a:spLocks noRot="1" noChangeAspect="1" noMove="1" noResize="1" noEditPoints="1" noAdjustHandles="1" noChangeArrowheads="1" noChangeShapeType="1" noTextEdit="1"/>
              </p:cNvSpPr>
              <p:nvPr/>
            </p:nvSpPr>
            <p:spPr>
              <a:xfrm>
                <a:off x="4059478" y="5594766"/>
                <a:ext cx="6251389" cy="461665"/>
              </a:xfrm>
              <a:prstGeom prst="rect">
                <a:avLst/>
              </a:prstGeom>
              <a:blipFill>
                <a:blip r:embed="rId7"/>
                <a:stretch>
                  <a:fillRect b="-18421"/>
                </a:stretch>
              </a:blipFill>
            </p:spPr>
            <p:txBody>
              <a:bodyPr/>
              <a:lstStyle/>
              <a:p>
                <a:r>
                  <a:rPr lang="en-CN">
                    <a:noFill/>
                  </a:rPr>
                  <a:t> </a:t>
                </a:r>
              </a:p>
            </p:txBody>
          </p:sp>
        </mc:Fallback>
      </mc:AlternateContent>
      <p:pic>
        <p:nvPicPr>
          <p:cNvPr id="11" name="Picture 10">
            <a:extLst>
              <a:ext uri="{FF2B5EF4-FFF2-40B4-BE49-F238E27FC236}">
                <a16:creationId xmlns:a16="http://schemas.microsoft.com/office/drawing/2014/main" id="{F77CE533-0AB5-EB43-907A-24BC18E9C6CD}"/>
              </a:ext>
            </a:extLst>
          </p:cNvPr>
          <p:cNvPicPr>
            <a:picLocks noChangeAspect="1"/>
          </p:cNvPicPr>
          <p:nvPr/>
        </p:nvPicPr>
        <p:blipFill>
          <a:blip r:embed="rId8"/>
          <a:stretch>
            <a:fillRect/>
          </a:stretch>
        </p:blipFill>
        <p:spPr>
          <a:xfrm>
            <a:off x="1105343" y="3779878"/>
            <a:ext cx="2623106" cy="1944454"/>
          </a:xfrm>
          <a:prstGeom prst="rect">
            <a:avLst/>
          </a:prstGeom>
        </p:spPr>
      </p:pic>
      <p:sp>
        <p:nvSpPr>
          <p:cNvPr id="12" name="Slide Number Placeholder 1">
            <a:extLst>
              <a:ext uri="{FF2B5EF4-FFF2-40B4-BE49-F238E27FC236}">
                <a16:creationId xmlns:a16="http://schemas.microsoft.com/office/drawing/2014/main" id="{708196AB-64C4-6545-BDB4-E0B04982F4A6}"/>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88</a:t>
            </a:fld>
            <a:endParaRPr lang="zh-CN" altLang="en-US" dirty="0"/>
          </a:p>
        </p:txBody>
      </p:sp>
    </p:spTree>
    <p:extLst>
      <p:ext uri="{BB962C8B-B14F-4D97-AF65-F5344CB8AC3E}">
        <p14:creationId xmlns:p14="http://schemas.microsoft.com/office/powerpoint/2010/main" val="694779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ED140-6DCA-AA4E-A319-273EA9A8B697}"/>
              </a:ext>
            </a:extLst>
          </p:cNvPr>
          <p:cNvSpPr txBox="1"/>
          <p:nvPr/>
        </p:nvSpPr>
        <p:spPr>
          <a:xfrm>
            <a:off x="803429" y="1133668"/>
            <a:ext cx="9707731" cy="954107"/>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Marginal</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probability</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probability of some random variable(s) in a joint event.</a:t>
            </a:r>
          </a:p>
        </p:txBody>
      </p:sp>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sp>
        <p:nvSpPr>
          <p:cNvPr id="6" name="TextBox 5">
            <a:extLst>
              <a:ext uri="{FF2B5EF4-FFF2-40B4-BE49-F238E27FC236}">
                <a16:creationId xmlns:a16="http://schemas.microsoft.com/office/drawing/2014/main" id="{797BD0A2-8510-5B4A-965E-A2961BBB1E5C}"/>
              </a:ext>
            </a:extLst>
          </p:cNvPr>
          <p:cNvSpPr txBox="1"/>
          <p:nvPr/>
        </p:nvSpPr>
        <p:spPr>
          <a:xfrm>
            <a:off x="1311429" y="2087775"/>
            <a:ext cx="961872" cy="523220"/>
          </a:xfrm>
          <a:prstGeom prst="rect">
            <a:avLst/>
          </a:prstGeom>
          <a:noFill/>
        </p:spPr>
        <p:txBody>
          <a:bodyPr wrap="square">
            <a:spAutoFit/>
          </a:bodyPr>
          <a:lstStyle/>
          <a:p>
            <a:pPr>
              <a:spcAft>
                <a:spcPts val="1200"/>
              </a:spcAft>
              <a:buSzPct val="100000"/>
            </a:pPr>
            <a:r>
              <a:rPr lang="en-US" altLang="zh-CN" sz="2800" dirty="0">
                <a:latin typeface="Palatino" pitchFamily="2" charset="77"/>
                <a:ea typeface="Palatino" pitchFamily="2" charset="77"/>
                <a:cs typeface="Calibri Light" panose="020F0302020204030204" pitchFamily="34" charset="0"/>
              </a:rPr>
              <a:t>e.g.,</a:t>
            </a:r>
          </a:p>
        </p:txBody>
      </p:sp>
      <mc:AlternateContent xmlns:mc="http://schemas.openxmlformats.org/markup-compatibility/2006" xmlns:a14="http://schemas.microsoft.com/office/drawing/2010/main">
        <mc:Choice Requires="a14">
          <p:graphicFrame>
            <p:nvGraphicFramePr>
              <p:cNvPr id="11" name="Table 11">
                <a:extLst>
                  <a:ext uri="{FF2B5EF4-FFF2-40B4-BE49-F238E27FC236}">
                    <a16:creationId xmlns:a16="http://schemas.microsoft.com/office/drawing/2014/main" id="{25197D61-C496-F14D-9F33-64CCA0CD6624}"/>
                  </a:ext>
                </a:extLst>
              </p:cNvPr>
              <p:cNvGraphicFramePr>
                <a:graphicFrameLocks noGrp="1"/>
              </p:cNvGraphicFramePr>
              <p:nvPr>
                <p:extLst>
                  <p:ext uri="{D42A27DB-BD31-4B8C-83A1-F6EECF244321}">
                    <p14:modId xmlns:p14="http://schemas.microsoft.com/office/powerpoint/2010/main" val="1716202778"/>
                  </p:ext>
                </p:extLst>
              </p:nvPr>
            </p:nvGraphicFramePr>
            <p:xfrm>
              <a:off x="4115700" y="2287310"/>
              <a:ext cx="3437570" cy="1828800"/>
            </p:xfrm>
            <a:graphic>
              <a:graphicData uri="http://schemas.openxmlformats.org/drawingml/2006/table">
                <a:tbl>
                  <a:tblPr firstRow="1" bandRow="1">
                    <a:tableStyleId>{5C22544A-7EE6-4342-B048-85BDC9FD1C3A}</a:tableStyleId>
                  </a:tblPr>
                  <a:tblGrid>
                    <a:gridCol w="1643483">
                      <a:extLst>
                        <a:ext uri="{9D8B030D-6E8A-4147-A177-3AD203B41FA5}">
                          <a16:colId xmlns:a16="http://schemas.microsoft.com/office/drawing/2014/main" val="476812142"/>
                        </a:ext>
                      </a:extLst>
                    </a:gridCol>
                    <a:gridCol w="1794087">
                      <a:extLst>
                        <a:ext uri="{9D8B030D-6E8A-4147-A177-3AD203B41FA5}">
                          <a16:colId xmlns:a16="http://schemas.microsoft.com/office/drawing/2014/main" val="2341179840"/>
                        </a:ext>
                      </a:extLst>
                    </a:gridCol>
                  </a:tblGrid>
                  <a:tr h="425496">
                    <a:tc>
                      <a:txBody>
                        <a:bodyPr/>
                        <a:lstStyle/>
                        <a:p>
                          <a:pPr algn="ctr"/>
                          <a:r>
                            <a:rPr lang="en-CN" sz="2400" b="1" dirty="0">
                              <a:solidFill>
                                <a:schemeClr val="tx1"/>
                              </a:solidFill>
                              <a:latin typeface="Palatino" pitchFamily="2" charset="77"/>
                              <a:ea typeface="Palatino" pitchFamily="2" charset="77"/>
                            </a:rPr>
                            <a:t>joint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2400" b="1" dirty="0">
                              <a:solidFill>
                                <a:schemeClr val="tx1"/>
                              </a:solidFill>
                              <a:latin typeface="Palatino" pitchFamily="2" charset="77"/>
                              <a:ea typeface="Palatino" pitchFamily="2" charset="77"/>
                            </a:rPr>
                            <a:t>marginal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461335"/>
                      </a:ext>
                    </a:extLst>
                  </a:tr>
                  <a:tr h="425496">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Palatino" pitchFamily="2" charset="77"/>
                                  </a:rPr>
                                  <m:t>𝑃</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𝐴</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𝐵</m:t>
                                </m:r>
                                <m:r>
                                  <a:rPr lang="en-US" sz="2400" b="0" i="1" smtClean="0">
                                    <a:solidFill>
                                      <a:schemeClr val="tx1"/>
                                    </a:solidFill>
                                    <a:latin typeface="Cambria Math" panose="02040503050406030204" pitchFamily="18" charset="0"/>
                                    <a:ea typeface="Palatino" pitchFamily="2" charset="77"/>
                                  </a:rPr>
                                  <m:t>)</m:t>
                                </m:r>
                              </m:oMath>
                            </m:oMathPara>
                          </a14:m>
                          <a:endParaRPr lang="en-CN" sz="2400" b="0" dirty="0">
                            <a:solidFill>
                              <a:schemeClr val="tx1"/>
                            </a:solidFill>
                            <a:latin typeface="Palatino" pitchFamily="2" charset="77"/>
                            <a:ea typeface="Palatino" pitchFamily="2" charset="77"/>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Palatino" pitchFamily="2" charset="77"/>
                                  </a:rPr>
                                  <m:t>𝑃</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𝐴</m:t>
                                </m:r>
                                <m:r>
                                  <a:rPr lang="en-US" sz="2400" b="0" i="1" smtClean="0">
                                    <a:solidFill>
                                      <a:schemeClr val="tx1"/>
                                    </a:solidFill>
                                    <a:latin typeface="Cambria Math" panose="02040503050406030204" pitchFamily="18" charset="0"/>
                                    <a:ea typeface="Palatino" pitchFamily="2" charset="77"/>
                                  </a:rPr>
                                  <m:t>)</m:t>
                                </m:r>
                              </m:oMath>
                            </m:oMathPara>
                          </a14:m>
                          <a:endParaRPr lang="en-CN" sz="2400" b="0"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85614"/>
                      </a:ext>
                    </a:extLst>
                  </a:tr>
                  <a:tr h="425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Palatino" pitchFamily="2" charset="77"/>
                                  </a:rPr>
                                  <m:t>𝑃</m:t>
                                </m:r>
                                <m:d>
                                  <m:dPr>
                                    <m:ctrlPr>
                                      <a:rPr lang="en-US" sz="2400" b="0" i="1" smtClean="0">
                                        <a:solidFill>
                                          <a:schemeClr val="tx1"/>
                                        </a:solidFill>
                                        <a:latin typeface="Cambria Math" panose="02040503050406030204" pitchFamily="18" charset="0"/>
                                        <a:ea typeface="Palatino" pitchFamily="2" charset="77"/>
                                      </a:rPr>
                                    </m:ctrlPr>
                                  </m:dPr>
                                  <m:e>
                                    <m:r>
                                      <a:rPr lang="en-US" sz="2400" b="0" i="1" smtClean="0">
                                        <a:solidFill>
                                          <a:schemeClr val="tx1"/>
                                        </a:solidFill>
                                        <a:latin typeface="Cambria Math" panose="02040503050406030204" pitchFamily="18" charset="0"/>
                                        <a:ea typeface="Palatino" pitchFamily="2" charset="77"/>
                                      </a:rPr>
                                      <m:t>𝐴</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𝐵</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𝐶</m:t>
                                    </m:r>
                                  </m:e>
                                </m:d>
                              </m:oMath>
                            </m:oMathPara>
                          </a14:m>
                          <a:endParaRPr lang="en-CN" sz="2400" b="0" dirty="0">
                            <a:solidFill>
                              <a:schemeClr val="tx1"/>
                            </a:solidFill>
                            <a:latin typeface="Palatino" pitchFamily="2" charset="77"/>
                            <a:ea typeface="Palatino" pitchFamily="2" charset="77"/>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Palatino" pitchFamily="2" charset="77"/>
                                  </a:rPr>
                                  <m:t>𝑃</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𝐴</m:t>
                                </m:r>
                                <m:r>
                                  <a:rPr lang="en-US" sz="2400" b="0" i="1" smtClean="0">
                                    <a:solidFill>
                                      <a:schemeClr val="tx1"/>
                                    </a:solidFill>
                                    <a:latin typeface="Cambria Math" panose="02040503050406030204" pitchFamily="18" charset="0"/>
                                    <a:ea typeface="Palatino" pitchFamily="2" charset="77"/>
                                  </a:rPr>
                                  <m:t>)</m:t>
                                </m:r>
                              </m:oMath>
                            </m:oMathPara>
                          </a14:m>
                          <a:endParaRPr lang="en-CN" sz="2400" b="0"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246334"/>
                      </a:ext>
                    </a:extLst>
                  </a:tr>
                  <a:tr h="425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Palatino" pitchFamily="2" charset="77"/>
                                  </a:rPr>
                                  <m:t>𝑃</m:t>
                                </m:r>
                                <m:d>
                                  <m:dPr>
                                    <m:ctrlPr>
                                      <a:rPr lang="en-US" sz="2400" b="0" i="1" smtClean="0">
                                        <a:solidFill>
                                          <a:schemeClr val="tx1"/>
                                        </a:solidFill>
                                        <a:latin typeface="Cambria Math" panose="02040503050406030204" pitchFamily="18" charset="0"/>
                                        <a:ea typeface="Palatino" pitchFamily="2" charset="77"/>
                                      </a:rPr>
                                    </m:ctrlPr>
                                  </m:dPr>
                                  <m:e>
                                    <m:r>
                                      <a:rPr lang="en-US" sz="2400" b="0" i="1" smtClean="0">
                                        <a:solidFill>
                                          <a:schemeClr val="tx1"/>
                                        </a:solidFill>
                                        <a:latin typeface="Cambria Math" panose="02040503050406030204" pitchFamily="18" charset="0"/>
                                        <a:ea typeface="Palatino" pitchFamily="2" charset="77"/>
                                      </a:rPr>
                                      <m:t>𝐴</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𝐵</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𝐶</m:t>
                                    </m:r>
                                  </m:e>
                                </m:d>
                              </m:oMath>
                            </m:oMathPara>
                          </a14:m>
                          <a:endParaRPr lang="en-CN" sz="2400" b="0" dirty="0">
                            <a:solidFill>
                              <a:schemeClr val="tx1"/>
                            </a:solidFill>
                            <a:latin typeface="Palatino" pitchFamily="2" charset="77"/>
                            <a:ea typeface="Palatino" pitchFamily="2" charset="77"/>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Palatino" pitchFamily="2" charset="77"/>
                                  </a:rPr>
                                  <m:t>𝑃</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𝐴</m:t>
                                </m:r>
                                <m:r>
                                  <a:rPr lang="en-US" sz="2400" b="0" i="1" smtClean="0">
                                    <a:solidFill>
                                      <a:schemeClr val="tx1"/>
                                    </a:solidFill>
                                    <a:latin typeface="Cambria Math" panose="02040503050406030204" pitchFamily="18" charset="0"/>
                                    <a:ea typeface="Palatino" pitchFamily="2" charset="77"/>
                                  </a:rPr>
                                  <m:t>,</m:t>
                                </m:r>
                                <m:r>
                                  <a:rPr lang="en-US" sz="2400" b="0" i="1" smtClean="0">
                                    <a:solidFill>
                                      <a:schemeClr val="tx1"/>
                                    </a:solidFill>
                                    <a:latin typeface="Cambria Math" panose="02040503050406030204" pitchFamily="18" charset="0"/>
                                    <a:ea typeface="Palatino" pitchFamily="2" charset="77"/>
                                  </a:rPr>
                                  <m:t>𝐵</m:t>
                                </m:r>
                                <m:r>
                                  <a:rPr lang="en-US" sz="2400" b="0" i="1" smtClean="0">
                                    <a:solidFill>
                                      <a:schemeClr val="tx1"/>
                                    </a:solidFill>
                                    <a:latin typeface="Cambria Math" panose="02040503050406030204" pitchFamily="18" charset="0"/>
                                    <a:ea typeface="Palatino" pitchFamily="2" charset="77"/>
                                  </a:rPr>
                                  <m:t>)</m:t>
                                </m:r>
                              </m:oMath>
                            </m:oMathPara>
                          </a14:m>
                          <a:endParaRPr lang="en-CN" sz="2400" b="0"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9547456"/>
                      </a:ext>
                    </a:extLst>
                  </a:tr>
                </a:tbl>
              </a:graphicData>
            </a:graphic>
          </p:graphicFrame>
        </mc:Choice>
        <mc:Fallback xmlns="">
          <p:graphicFrame>
            <p:nvGraphicFramePr>
              <p:cNvPr id="11" name="Table 11">
                <a:extLst>
                  <a:ext uri="{FF2B5EF4-FFF2-40B4-BE49-F238E27FC236}">
                    <a16:creationId xmlns:a16="http://schemas.microsoft.com/office/drawing/2014/main" id="{25197D61-C496-F14D-9F33-64CCA0CD6624}"/>
                  </a:ext>
                </a:extLst>
              </p:cNvPr>
              <p:cNvGraphicFramePr>
                <a:graphicFrameLocks noGrp="1"/>
              </p:cNvGraphicFramePr>
              <p:nvPr>
                <p:extLst>
                  <p:ext uri="{D42A27DB-BD31-4B8C-83A1-F6EECF244321}">
                    <p14:modId xmlns:p14="http://schemas.microsoft.com/office/powerpoint/2010/main" val="1716202778"/>
                  </p:ext>
                </p:extLst>
              </p:nvPr>
            </p:nvGraphicFramePr>
            <p:xfrm>
              <a:off x="4115700" y="2287310"/>
              <a:ext cx="3437570" cy="1828800"/>
            </p:xfrm>
            <a:graphic>
              <a:graphicData uri="http://schemas.openxmlformats.org/drawingml/2006/table">
                <a:tbl>
                  <a:tblPr firstRow="1" bandRow="1">
                    <a:tableStyleId>{5C22544A-7EE6-4342-B048-85BDC9FD1C3A}</a:tableStyleId>
                  </a:tblPr>
                  <a:tblGrid>
                    <a:gridCol w="1643483">
                      <a:extLst>
                        <a:ext uri="{9D8B030D-6E8A-4147-A177-3AD203B41FA5}">
                          <a16:colId xmlns:a16="http://schemas.microsoft.com/office/drawing/2014/main" val="476812142"/>
                        </a:ext>
                      </a:extLst>
                    </a:gridCol>
                    <a:gridCol w="1794087">
                      <a:extLst>
                        <a:ext uri="{9D8B030D-6E8A-4147-A177-3AD203B41FA5}">
                          <a16:colId xmlns:a16="http://schemas.microsoft.com/office/drawing/2014/main" val="2341179840"/>
                        </a:ext>
                      </a:extLst>
                    </a:gridCol>
                  </a:tblGrid>
                  <a:tr h="457200">
                    <a:tc>
                      <a:txBody>
                        <a:bodyPr/>
                        <a:lstStyle/>
                        <a:p>
                          <a:pPr algn="ctr"/>
                          <a:r>
                            <a:rPr lang="en-CN" sz="2400" b="1" dirty="0">
                              <a:solidFill>
                                <a:schemeClr val="tx1"/>
                              </a:solidFill>
                              <a:latin typeface="Palatino" pitchFamily="2" charset="77"/>
                              <a:ea typeface="Palatino" pitchFamily="2" charset="77"/>
                            </a:rPr>
                            <a:t>joint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N" sz="2400" b="1" dirty="0">
                              <a:solidFill>
                                <a:schemeClr val="tx1"/>
                              </a:solidFill>
                              <a:latin typeface="Palatino" pitchFamily="2" charset="77"/>
                              <a:ea typeface="Palatino" pitchFamily="2" charset="77"/>
                            </a:rPr>
                            <a:t>marginal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461335"/>
                      </a:ext>
                    </a:extLst>
                  </a:tr>
                  <a:tr h="457200">
                    <a:tc>
                      <a:txBody>
                        <a:bodyPr/>
                        <a:lstStyle/>
                        <a:p>
                          <a:endParaRPr lang="en-CN"/>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8108" r="-109231" b="-208108"/>
                          </a:stretch>
                        </a:blipFill>
                      </a:tcPr>
                    </a:tc>
                    <a:tc>
                      <a:txBody>
                        <a:bodyPr/>
                        <a:lstStyle/>
                        <a:p>
                          <a:endParaRPr lang="en-CN"/>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2199" t="-108108" r="-709" b="-208108"/>
                          </a:stretch>
                        </a:blipFill>
                      </a:tcPr>
                    </a:tc>
                    <a:extLst>
                      <a:ext uri="{0D108BD9-81ED-4DB2-BD59-A6C34878D82A}">
                        <a16:rowId xmlns:a16="http://schemas.microsoft.com/office/drawing/2014/main" val="295685614"/>
                      </a:ext>
                    </a:extLst>
                  </a:tr>
                  <a:tr h="457200">
                    <a:tc>
                      <a:txBody>
                        <a:bodyPr/>
                        <a:lstStyle/>
                        <a:p>
                          <a:endParaRPr lang="en-CN"/>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13889" r="-109231" b="-113889"/>
                          </a:stretch>
                        </a:blipFill>
                      </a:tcPr>
                    </a:tc>
                    <a:tc>
                      <a:txBody>
                        <a:bodyPr/>
                        <a:lstStyle/>
                        <a:p>
                          <a:endParaRPr lang="en-CN"/>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92199" t="-213889" r="-709" b="-113889"/>
                          </a:stretch>
                        </a:blipFill>
                      </a:tcPr>
                    </a:tc>
                    <a:extLst>
                      <a:ext uri="{0D108BD9-81ED-4DB2-BD59-A6C34878D82A}">
                        <a16:rowId xmlns:a16="http://schemas.microsoft.com/office/drawing/2014/main" val="871246334"/>
                      </a:ext>
                    </a:extLst>
                  </a:tr>
                  <a:tr h="457200">
                    <a:tc>
                      <a:txBody>
                        <a:bodyPr/>
                        <a:lstStyle/>
                        <a:p>
                          <a:endParaRPr lang="en-CN"/>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t="-313889" r="-109231" b="-13889"/>
                          </a:stretch>
                        </a:blipFill>
                      </a:tcPr>
                    </a:tc>
                    <a:tc>
                      <a:txBody>
                        <a:bodyPr/>
                        <a:lstStyle/>
                        <a:p>
                          <a:endParaRPr lang="en-CN"/>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2199" t="-313889" r="-709" b="-13889"/>
                          </a:stretch>
                        </a:blipFill>
                      </a:tcPr>
                    </a:tc>
                    <a:extLst>
                      <a:ext uri="{0D108BD9-81ED-4DB2-BD59-A6C34878D82A}">
                        <a16:rowId xmlns:a16="http://schemas.microsoft.com/office/drawing/2014/main" val="3369547456"/>
                      </a:ext>
                    </a:extLst>
                  </a:tr>
                </a:tbl>
              </a:graphicData>
            </a:graphic>
          </p:graphicFrame>
        </mc:Fallback>
      </mc:AlternateContent>
      <p:sp>
        <p:nvSpPr>
          <p:cNvPr id="12" name="TextBox 11">
            <a:extLst>
              <a:ext uri="{FF2B5EF4-FFF2-40B4-BE49-F238E27FC236}">
                <a16:creationId xmlns:a16="http://schemas.microsoft.com/office/drawing/2014/main" id="{8B7240AF-0093-F84E-B540-6D9AC23624DB}"/>
              </a:ext>
            </a:extLst>
          </p:cNvPr>
          <p:cNvSpPr txBox="1"/>
          <p:nvPr/>
        </p:nvSpPr>
        <p:spPr>
          <a:xfrm>
            <a:off x="803429" y="4293172"/>
            <a:ext cx="9707731" cy="523220"/>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Marginalization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B74F41-DDAC-0B49-A180-F3A2585BA548}"/>
                  </a:ext>
                </a:extLst>
              </p:cNvPr>
              <p:cNvSpPr txBox="1"/>
              <p:nvPr/>
            </p:nvSpPr>
            <p:spPr>
              <a:xfrm>
                <a:off x="4546600" y="4690163"/>
                <a:ext cx="2575770"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sub>
                        <m:sup/>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e>
                      </m:nary>
                    </m:oMath>
                  </m:oMathPara>
                </a14:m>
                <a:endParaRPr lang="en-CN" sz="2400" dirty="0"/>
              </a:p>
            </p:txBody>
          </p:sp>
        </mc:Choice>
        <mc:Fallback xmlns="">
          <p:sp>
            <p:nvSpPr>
              <p:cNvPr id="13" name="TextBox 12">
                <a:extLst>
                  <a:ext uri="{FF2B5EF4-FFF2-40B4-BE49-F238E27FC236}">
                    <a16:creationId xmlns:a16="http://schemas.microsoft.com/office/drawing/2014/main" id="{D4B74F41-DDAC-0B49-A180-F3A2585BA548}"/>
                  </a:ext>
                </a:extLst>
              </p:cNvPr>
              <p:cNvSpPr txBox="1">
                <a:spLocks noRot="1" noChangeAspect="1" noMove="1" noResize="1" noEditPoints="1" noAdjustHandles="1" noChangeArrowheads="1" noChangeShapeType="1" noTextEdit="1"/>
              </p:cNvSpPr>
              <p:nvPr/>
            </p:nvSpPr>
            <p:spPr>
              <a:xfrm>
                <a:off x="4546600" y="4690163"/>
                <a:ext cx="2575770" cy="89620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91648D-6D4A-2D47-AC28-F624D57C46F1}"/>
                  </a:ext>
                </a:extLst>
              </p:cNvPr>
              <p:cNvSpPr txBox="1"/>
              <p:nvPr/>
            </p:nvSpPr>
            <p:spPr>
              <a:xfrm>
                <a:off x="4546600" y="5695564"/>
                <a:ext cx="3269357" cy="924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sub>
                        <m:sup/>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e>
                      </m:nary>
                    </m:oMath>
                  </m:oMathPara>
                </a14:m>
                <a:endParaRPr lang="en-CN" sz="2400" dirty="0"/>
              </a:p>
            </p:txBody>
          </p:sp>
        </mc:Choice>
        <mc:Fallback xmlns="">
          <p:sp>
            <p:nvSpPr>
              <p:cNvPr id="14" name="TextBox 13">
                <a:extLst>
                  <a:ext uri="{FF2B5EF4-FFF2-40B4-BE49-F238E27FC236}">
                    <a16:creationId xmlns:a16="http://schemas.microsoft.com/office/drawing/2014/main" id="{FA91648D-6D4A-2D47-AC28-F624D57C46F1}"/>
                  </a:ext>
                </a:extLst>
              </p:cNvPr>
              <p:cNvSpPr txBox="1">
                <a:spLocks noRot="1" noChangeAspect="1" noMove="1" noResize="1" noEditPoints="1" noAdjustHandles="1" noChangeArrowheads="1" noChangeShapeType="1" noTextEdit="1"/>
              </p:cNvSpPr>
              <p:nvPr/>
            </p:nvSpPr>
            <p:spPr>
              <a:xfrm>
                <a:off x="4546600" y="5695564"/>
                <a:ext cx="3269357" cy="924484"/>
              </a:xfrm>
              <a:prstGeom prst="rect">
                <a:avLst/>
              </a:prstGeom>
              <a:blipFill>
                <a:blip r:embed="rId4"/>
                <a:stretch>
                  <a:fillRect/>
                </a:stretch>
              </a:blipFill>
            </p:spPr>
            <p:txBody>
              <a:bodyPr/>
              <a:lstStyle/>
              <a:p>
                <a:r>
                  <a:rPr lang="zh-CN" altLang="en-US">
                    <a:noFill/>
                  </a:rPr>
                  <a:t> </a:t>
                </a:r>
              </a:p>
            </p:txBody>
          </p:sp>
        </mc:Fallback>
      </mc:AlternateContent>
      <p:sp>
        <p:nvSpPr>
          <p:cNvPr id="9" name="Slide Number Placeholder 1">
            <a:extLst>
              <a:ext uri="{FF2B5EF4-FFF2-40B4-BE49-F238E27FC236}">
                <a16:creationId xmlns:a16="http://schemas.microsoft.com/office/drawing/2014/main" id="{80ED539A-FEB8-2944-9CF2-61D876ADC5A7}"/>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89</a:t>
            </a:fld>
            <a:endParaRPr lang="zh-CN" altLang="en-US" dirty="0"/>
          </a:p>
        </p:txBody>
      </p:sp>
    </p:spTree>
    <p:extLst>
      <p:ext uri="{BB962C8B-B14F-4D97-AF65-F5344CB8AC3E}">
        <p14:creationId xmlns:p14="http://schemas.microsoft.com/office/powerpoint/2010/main" val="311365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74531" y="161822"/>
            <a:ext cx="3051468"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Outline</a:t>
            </a:r>
          </a:p>
        </p:txBody>
      </p:sp>
      <p:sp>
        <p:nvSpPr>
          <p:cNvPr id="4" name="矩形 8">
            <a:extLst>
              <a:ext uri="{FF2B5EF4-FFF2-40B4-BE49-F238E27FC236}">
                <a16:creationId xmlns:a16="http://schemas.microsoft.com/office/drawing/2014/main" id="{2918002F-8C64-4968-9ECA-DC63D9D4E45B}"/>
              </a:ext>
            </a:extLst>
          </p:cNvPr>
          <p:cNvSpPr/>
          <p:nvPr/>
        </p:nvSpPr>
        <p:spPr>
          <a:xfrm>
            <a:off x="1137649" y="808535"/>
            <a:ext cx="5083443" cy="5770811"/>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2.1</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The</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modeling paradigm</a:t>
            </a:r>
          </a:p>
          <a:p>
            <a:pPr marL="885794" lvl="1" indent="-428594">
              <a:lnSpc>
                <a:spcPct val="150000"/>
              </a:lnSpc>
              <a:buSzPct val="1000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2.1.1</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Categorizing</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NLP</a:t>
            </a:r>
            <a:r>
              <a:rPr lang="zh-CN" altLang="en-US" sz="2400" b="1"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tasks</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modeling</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paradigm</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Training</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2.1.4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Evaluation</a:t>
            </a:r>
          </a:p>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2.2 Data</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The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Framework</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Data</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Collection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2.2.3</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Annotation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2.2.4</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Quality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Control</a:t>
            </a:r>
          </a:p>
        </p:txBody>
      </p:sp>
      <p:pic>
        <p:nvPicPr>
          <p:cNvPr id="6" name="Picture 5">
            <a:extLst>
              <a:ext uri="{FF2B5EF4-FFF2-40B4-BE49-F238E27FC236}">
                <a16:creationId xmlns:a16="http://schemas.microsoft.com/office/drawing/2014/main" id="{072ED3CD-FEF5-F441-ABF9-13B9909EB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96832" y="0"/>
            <a:ext cx="3295168" cy="1031530"/>
          </a:xfrm>
          <a:prstGeom prst="rect">
            <a:avLst/>
          </a:prstGeom>
        </p:spPr>
      </p:pic>
      <p:sp>
        <p:nvSpPr>
          <p:cNvPr id="7" name="TextBox 6">
            <a:extLst>
              <a:ext uri="{FF2B5EF4-FFF2-40B4-BE49-F238E27FC236}">
                <a16:creationId xmlns:a16="http://schemas.microsoft.com/office/drawing/2014/main" id="{E9F1CAEE-56AE-E844-A63C-826ADA429B8E}"/>
              </a:ext>
            </a:extLst>
          </p:cNvPr>
          <p:cNvSpPr txBox="1"/>
          <p:nvPr/>
        </p:nvSpPr>
        <p:spPr>
          <a:xfrm>
            <a:off x="5621512" y="3729981"/>
            <a:ext cx="6116490" cy="1800493"/>
          </a:xfrm>
          <a:prstGeom prst="rect">
            <a:avLst/>
          </a:prstGeom>
          <a:noFill/>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solidFill>
                  <a:schemeClr val="bg2"/>
                </a:solidFill>
                <a:latin typeface="Palatino" pitchFamily="2" charset="77"/>
                <a:ea typeface="Palatino" pitchFamily="2" charset="77"/>
                <a:cs typeface="Calibri Light" panose="020F0302020204030204" pitchFamily="34" charset="0"/>
              </a:rPr>
              <a:t>2.3</a:t>
            </a:r>
            <a:r>
              <a:rPr lang="zh-CN" altLang="en-US" sz="2800" dirty="0">
                <a:solidFill>
                  <a:schemeClr val="bg2"/>
                </a:solidFill>
                <a:latin typeface="Palatino" pitchFamily="2" charset="77"/>
                <a:ea typeface="Palatino" pitchFamily="2" charset="77"/>
                <a:cs typeface="Calibri Light" panose="020F0302020204030204" pitchFamily="34" charset="0"/>
              </a:rPr>
              <a:t> </a:t>
            </a:r>
            <a:r>
              <a:rPr lang="en-US" altLang="zh-CN" sz="2800" dirty="0">
                <a:solidFill>
                  <a:schemeClr val="bg2"/>
                </a:solidFill>
                <a:latin typeface="Palatino" pitchFamily="2" charset="77"/>
                <a:ea typeface="Palatino" pitchFamily="2" charset="77"/>
                <a:cs typeface="Calibri Light" panose="020F0302020204030204" pitchFamily="34" charset="0"/>
              </a:rPr>
              <a:t>Probability</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2.3.1</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Probability</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distribution</a:t>
            </a:r>
          </a:p>
          <a:p>
            <a:pPr marL="885794" lvl="1" indent="-428594">
              <a:lnSpc>
                <a:spcPct val="15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2.3.2</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Multiple</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random</a:t>
            </a:r>
            <a:r>
              <a:rPr lang="zh-CN" altLang="en-US" sz="2400" dirty="0">
                <a:solidFill>
                  <a:schemeClr val="bg2"/>
                </a:solidFill>
                <a:latin typeface="Palatino" pitchFamily="2" charset="77"/>
                <a:ea typeface="Palatino" pitchFamily="2" charset="77"/>
                <a:cs typeface="Calibri Light" panose="020F0302020204030204" pitchFamily="34" charset="0"/>
              </a:rPr>
              <a:t> </a:t>
            </a:r>
            <a:r>
              <a:rPr lang="en-US" altLang="zh-CN" sz="2400" dirty="0">
                <a:solidFill>
                  <a:schemeClr val="bg2"/>
                </a:solidFill>
                <a:latin typeface="Palatino" pitchFamily="2" charset="77"/>
                <a:ea typeface="Palatino" pitchFamily="2" charset="77"/>
                <a:cs typeface="Calibri Light" panose="020F0302020204030204" pitchFamily="34" charset="0"/>
              </a:rPr>
              <a:t>variables</a:t>
            </a:r>
          </a:p>
        </p:txBody>
      </p:sp>
    </p:spTree>
    <p:extLst>
      <p:ext uri="{BB962C8B-B14F-4D97-AF65-F5344CB8AC3E}">
        <p14:creationId xmlns:p14="http://schemas.microsoft.com/office/powerpoint/2010/main" val="41561079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ED140-6DCA-AA4E-A319-273EA9A8B697}"/>
              </a:ext>
            </a:extLst>
          </p:cNvPr>
          <p:cNvSpPr txBox="1"/>
          <p:nvPr/>
        </p:nvSpPr>
        <p:spPr>
          <a:xfrm>
            <a:off x="803429" y="1133668"/>
            <a:ext cx="9707731" cy="954107"/>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Marginal</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probability</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probability of some random variable(s) in a joint event.</a:t>
            </a:r>
          </a:p>
        </p:txBody>
      </p:sp>
      <p:sp>
        <p:nvSpPr>
          <p:cNvPr id="3" name="矩形 2">
            <a:extLst>
              <a:ext uri="{FF2B5EF4-FFF2-40B4-BE49-F238E27FC236}">
                <a16:creationId xmlns:a16="http://schemas.microsoft.com/office/drawing/2014/main" id="{892EF8B1-B1DA-B54D-8425-2F3AD9544DA1}"/>
              </a:ext>
            </a:extLst>
          </p:cNvPr>
          <p:cNvSpPr/>
          <p:nvPr/>
        </p:nvSpPr>
        <p:spPr>
          <a:xfrm>
            <a:off x="231425" y="193371"/>
            <a:ext cx="6058197"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Multiple</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Random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7BD0A2-8510-5B4A-965E-A2961BBB1E5C}"/>
                  </a:ext>
                </a:extLst>
              </p:cNvPr>
              <p:cNvSpPr txBox="1"/>
              <p:nvPr/>
            </p:nvSpPr>
            <p:spPr>
              <a:xfrm>
                <a:off x="3705087" y="1977730"/>
                <a:ext cx="6168871" cy="1107996"/>
              </a:xfrm>
              <a:prstGeom prst="rect">
                <a:avLst/>
              </a:prstGeom>
              <a:noFill/>
            </p:spPr>
            <p:txBody>
              <a:bodyPr wrap="square">
                <a:spAutoFit/>
              </a:bodyPr>
              <a:lstStyle/>
              <a:p>
                <a:pPr>
                  <a:spcAft>
                    <a:spcPts val="1200"/>
                  </a:spcAft>
                  <a:buSzPct val="100000"/>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𝑐𝑜𝑖𝑛</m:t>
                      </m:r>
                      <m:r>
                        <a:rPr lang="en-US" altLang="zh-CN" sz="2800" b="0" i="1" smtClean="0">
                          <a:latin typeface="Cambria Math" panose="02040503050406030204" pitchFamily="18" charset="0"/>
                          <a:ea typeface="Palatino" pitchFamily="2" charset="77"/>
                          <a:cs typeface="Calibri Light" panose="020F0302020204030204" pitchFamily="34" charset="0"/>
                        </a:rPr>
                        <m:t>=</m:t>
                      </m:r>
                      <m:r>
                        <a:rPr lang="en-US" altLang="zh-CN" sz="2800" b="0" i="1" smtClean="0">
                          <a:latin typeface="Cambria Math" panose="02040503050406030204" pitchFamily="18" charset="0"/>
                          <a:ea typeface="Palatino" pitchFamily="2" charset="77"/>
                          <a:cs typeface="Calibri Light" panose="020F0302020204030204" pitchFamily="34" charset="0"/>
                        </a:rPr>
                        <m:t>h𝑒𝑎𝑑</m:t>
                      </m:r>
                      <m:r>
                        <a:rPr lang="en-US" altLang="zh-CN" sz="2800" b="0" i="1" smtClean="0">
                          <a:latin typeface="Cambria Math" panose="02040503050406030204" pitchFamily="18" charset="0"/>
                          <a:ea typeface="Palatino" pitchFamily="2" charset="77"/>
                          <a:cs typeface="Calibri Light" panose="020F0302020204030204" pitchFamily="34" charset="0"/>
                        </a:rPr>
                        <m:t>, </m:t>
                      </m:r>
                      <m:r>
                        <a:rPr lang="en-US" altLang="zh-CN" sz="2800" b="0" i="1" smtClean="0">
                          <a:latin typeface="Cambria Math" panose="02040503050406030204" pitchFamily="18" charset="0"/>
                          <a:ea typeface="Palatino" pitchFamily="2" charset="77"/>
                          <a:cs typeface="Calibri Light" panose="020F0302020204030204" pitchFamily="34" charset="0"/>
                        </a:rPr>
                        <m:t>𝑡𝑎𝑖𝑙</m:t>
                      </m:r>
                    </m:oMath>
                  </m:oMathPara>
                </a14:m>
                <a:endParaRPr lang="en-US" altLang="zh-CN" sz="2800" dirty="0">
                  <a:latin typeface="Palatino" pitchFamily="2" charset="77"/>
                  <a:ea typeface="Palatino" pitchFamily="2" charset="77"/>
                  <a:cs typeface="Calibri Light" panose="020F0302020204030204" pitchFamily="34" charset="0"/>
                </a:endParaRPr>
              </a:p>
              <a:p>
                <a:pPr>
                  <a:spcAft>
                    <a:spcPts val="1200"/>
                  </a:spcAft>
                  <a:buSzPct val="100000"/>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ea typeface="Palatino" pitchFamily="2" charset="77"/>
                          <a:cs typeface="Calibri Light" panose="020F0302020204030204" pitchFamily="34" charset="0"/>
                        </a:rPr>
                        <m:t>𝑑𝑖𝑐𝑒</m:t>
                      </m:r>
                      <m:r>
                        <a:rPr lang="en-US" altLang="zh-CN" sz="2800" b="0" i="1" smtClean="0">
                          <a:latin typeface="Cambria Math" panose="02040503050406030204" pitchFamily="18" charset="0"/>
                          <a:ea typeface="Palatino" pitchFamily="2" charset="77"/>
                          <a:cs typeface="Calibri Light" panose="020F0302020204030204" pitchFamily="34" charset="0"/>
                        </a:rPr>
                        <m:t>=1, 2, 3, 4, 5, 6</m:t>
                      </m:r>
                    </m:oMath>
                  </m:oMathPara>
                </a14:m>
                <a:endParaRPr lang="en-US" altLang="zh-CN" sz="2800" dirty="0">
                  <a:latin typeface="Palatino" pitchFamily="2" charset="77"/>
                  <a:ea typeface="Palatino" pitchFamily="2" charset="77"/>
                  <a:cs typeface="Calibri Light" panose="020F0302020204030204" pitchFamily="34" charset="0"/>
                </a:endParaRPr>
              </a:p>
            </p:txBody>
          </p:sp>
        </mc:Choice>
        <mc:Fallback xmlns="">
          <p:sp>
            <p:nvSpPr>
              <p:cNvPr id="6" name="TextBox 5">
                <a:extLst>
                  <a:ext uri="{FF2B5EF4-FFF2-40B4-BE49-F238E27FC236}">
                    <a16:creationId xmlns:a16="http://schemas.microsoft.com/office/drawing/2014/main" id="{797BD0A2-8510-5B4A-965E-A2961BBB1E5C}"/>
                  </a:ext>
                </a:extLst>
              </p:cNvPr>
              <p:cNvSpPr txBox="1">
                <a:spLocks noRot="1" noChangeAspect="1" noMove="1" noResize="1" noEditPoints="1" noAdjustHandles="1" noChangeArrowheads="1" noChangeShapeType="1" noTextEdit="1"/>
              </p:cNvSpPr>
              <p:nvPr/>
            </p:nvSpPr>
            <p:spPr>
              <a:xfrm>
                <a:off x="3705087" y="1977730"/>
                <a:ext cx="6168871" cy="1107996"/>
              </a:xfrm>
              <a:prstGeom prst="rect">
                <a:avLst/>
              </a:prstGeom>
              <a:blipFill>
                <a:blip r:embed="rId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B74F41-DDAC-0B49-A180-F3A2585BA548}"/>
                  </a:ext>
                </a:extLst>
              </p:cNvPr>
              <p:cNvSpPr txBox="1"/>
              <p:nvPr/>
            </p:nvSpPr>
            <p:spPr>
              <a:xfrm>
                <a:off x="4699000" y="4532729"/>
                <a:ext cx="22293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h𝑒𝑎𝑑</m:t>
                          </m:r>
                          <m:r>
                            <a:rPr lang="en-US" sz="2400" b="0" i="1" smtClean="0">
                              <a:latin typeface="Cambria Math" panose="02040503050406030204" pitchFamily="18" charset="0"/>
                            </a:rPr>
                            <m:t>,2</m:t>
                          </m:r>
                        </m:e>
                      </m:d>
                      <m:r>
                        <a:rPr lang="en-US" sz="2400" b="0" i="1" smtClean="0">
                          <a:latin typeface="Cambria Math" panose="02040503050406030204" pitchFamily="18" charset="0"/>
                        </a:rPr>
                        <m:t>=55</m:t>
                      </m:r>
                    </m:oMath>
                  </m:oMathPara>
                </a14:m>
                <a:endParaRPr lang="en-CN" sz="2400" dirty="0"/>
              </a:p>
            </p:txBody>
          </p:sp>
        </mc:Choice>
        <mc:Fallback xmlns="">
          <p:sp>
            <p:nvSpPr>
              <p:cNvPr id="13" name="TextBox 12">
                <a:extLst>
                  <a:ext uri="{FF2B5EF4-FFF2-40B4-BE49-F238E27FC236}">
                    <a16:creationId xmlns:a16="http://schemas.microsoft.com/office/drawing/2014/main" id="{D4B74F41-DDAC-0B49-A180-F3A2585BA548}"/>
                  </a:ext>
                </a:extLst>
              </p:cNvPr>
              <p:cNvSpPr txBox="1">
                <a:spLocks noRot="1" noChangeAspect="1" noMove="1" noResize="1" noEditPoints="1" noAdjustHandles="1" noChangeArrowheads="1" noChangeShapeType="1" noTextEdit="1"/>
              </p:cNvSpPr>
              <p:nvPr/>
            </p:nvSpPr>
            <p:spPr>
              <a:xfrm>
                <a:off x="4699000" y="4532729"/>
                <a:ext cx="2229393" cy="369332"/>
              </a:xfrm>
              <a:prstGeom prst="rect">
                <a:avLst/>
              </a:prstGeom>
              <a:blipFill>
                <a:blip r:embed="rId3"/>
                <a:stretch>
                  <a:fillRect l="-2841" r="-2841" b="-10345"/>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46E0CF-AFE1-BA48-8B12-B925860ED7BC}"/>
                  </a:ext>
                </a:extLst>
              </p:cNvPr>
              <p:cNvSpPr txBox="1"/>
              <p:nvPr/>
            </p:nvSpPr>
            <p:spPr>
              <a:xfrm>
                <a:off x="1877225" y="4902061"/>
                <a:ext cx="8665129" cy="10382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h𝑒𝑎𝑑</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6</m:t>
                          </m:r>
                        </m:sup>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h𝑒𝑎𝑑</m:t>
                              </m:r>
                              <m:r>
                                <a:rPr lang="en-US" sz="2400" b="0" i="1" smtClean="0">
                                  <a:latin typeface="Cambria Math" panose="02040503050406030204" pitchFamily="18" charset="0"/>
                                </a:rPr>
                                <m:t>,</m:t>
                              </m:r>
                              <m:r>
                                <a:rPr lang="en-US" sz="2400" b="0" i="1" smtClean="0">
                                  <a:latin typeface="Cambria Math" panose="02040503050406030204" pitchFamily="18" charset="0"/>
                                </a:rPr>
                                <m:t>𝑖</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80+55+90+60+95+50</m:t>
                              </m:r>
                            </m:num>
                            <m:den>
                              <m:r>
                                <a:rPr lang="en-US" sz="2400" b="0" i="1" smtClean="0">
                                  <a:latin typeface="Cambria Math" panose="02040503050406030204" pitchFamily="18" charset="0"/>
                                </a:rPr>
                                <m:t>1000</m:t>
                              </m:r>
                            </m:den>
                          </m:f>
                          <m:r>
                            <a:rPr lang="en-US" sz="2400" b="0" i="1" smtClean="0">
                              <a:latin typeface="Cambria Math" panose="02040503050406030204" pitchFamily="18" charset="0"/>
                            </a:rPr>
                            <m:t>=0.43</m:t>
                          </m:r>
                        </m:e>
                      </m:nary>
                    </m:oMath>
                  </m:oMathPara>
                </a14:m>
                <a:endParaRPr lang="en-CN" sz="2400" dirty="0"/>
              </a:p>
            </p:txBody>
          </p:sp>
        </mc:Choice>
        <mc:Fallback xmlns="">
          <p:sp>
            <p:nvSpPr>
              <p:cNvPr id="9" name="TextBox 8">
                <a:extLst>
                  <a:ext uri="{FF2B5EF4-FFF2-40B4-BE49-F238E27FC236}">
                    <a16:creationId xmlns:a16="http://schemas.microsoft.com/office/drawing/2014/main" id="{F346E0CF-AFE1-BA48-8B12-B925860ED7BC}"/>
                  </a:ext>
                </a:extLst>
              </p:cNvPr>
              <p:cNvSpPr txBox="1">
                <a:spLocks noRot="1" noChangeAspect="1" noMove="1" noResize="1" noEditPoints="1" noAdjustHandles="1" noChangeArrowheads="1" noChangeShapeType="1" noTextEdit="1"/>
              </p:cNvSpPr>
              <p:nvPr/>
            </p:nvSpPr>
            <p:spPr>
              <a:xfrm>
                <a:off x="1877225" y="4902061"/>
                <a:ext cx="8665129" cy="1038298"/>
              </a:xfrm>
              <a:prstGeom prst="rect">
                <a:avLst/>
              </a:prstGeom>
              <a:blipFill>
                <a:blip r:embed="rId4"/>
                <a:stretch>
                  <a:fillRect l="-293" t="-114458" r="-439" b="-175904"/>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F50835-2F6C-7A48-B7BF-E44DF74583BC}"/>
                  </a:ext>
                </a:extLst>
              </p:cNvPr>
              <p:cNvSpPr txBox="1"/>
              <p:nvPr/>
            </p:nvSpPr>
            <p:spPr>
              <a:xfrm>
                <a:off x="4546600" y="5940359"/>
                <a:ext cx="3280835"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60+85</m:t>
                          </m:r>
                        </m:num>
                        <m:den>
                          <m:r>
                            <a:rPr lang="en-US" sz="2400" b="0" i="1" smtClean="0">
                              <a:latin typeface="Cambria Math" panose="02040503050406030204" pitchFamily="18" charset="0"/>
                            </a:rPr>
                            <m:t>1000</m:t>
                          </m:r>
                        </m:den>
                      </m:f>
                      <m:r>
                        <a:rPr lang="en-US" sz="2400" b="0" i="1" smtClean="0">
                          <a:latin typeface="Cambria Math" panose="02040503050406030204" pitchFamily="18" charset="0"/>
                        </a:rPr>
                        <m:t>=0.145</m:t>
                      </m:r>
                    </m:oMath>
                  </m:oMathPara>
                </a14:m>
                <a:endParaRPr lang="en-CN" sz="2400" dirty="0"/>
              </a:p>
            </p:txBody>
          </p:sp>
        </mc:Choice>
        <mc:Fallback xmlns="">
          <p:sp>
            <p:nvSpPr>
              <p:cNvPr id="10" name="TextBox 9">
                <a:extLst>
                  <a:ext uri="{FF2B5EF4-FFF2-40B4-BE49-F238E27FC236}">
                    <a16:creationId xmlns:a16="http://schemas.microsoft.com/office/drawing/2014/main" id="{9FF50835-2F6C-7A48-B7BF-E44DF74583BC}"/>
                  </a:ext>
                </a:extLst>
              </p:cNvPr>
              <p:cNvSpPr txBox="1">
                <a:spLocks noRot="1" noChangeAspect="1" noMove="1" noResize="1" noEditPoints="1" noAdjustHandles="1" noChangeArrowheads="1" noChangeShapeType="1" noTextEdit="1"/>
              </p:cNvSpPr>
              <p:nvPr/>
            </p:nvSpPr>
            <p:spPr>
              <a:xfrm>
                <a:off x="4546600" y="5940359"/>
                <a:ext cx="3280835" cy="701346"/>
              </a:xfrm>
              <a:prstGeom prst="rect">
                <a:avLst/>
              </a:prstGeom>
              <a:blipFill>
                <a:blip r:embed="rId5"/>
                <a:stretch>
                  <a:fillRect l="-1931" t="-1754" r="-1931" b="-10526"/>
                </a:stretch>
              </a:blipFill>
            </p:spPr>
            <p:txBody>
              <a:bodyPr/>
              <a:lstStyle/>
              <a:p>
                <a:r>
                  <a:rPr lang="en-CN">
                    <a:noFill/>
                  </a:rPr>
                  <a:t> </a:t>
                </a:r>
              </a:p>
            </p:txBody>
          </p:sp>
        </mc:Fallback>
      </mc:AlternateContent>
      <p:graphicFrame>
        <p:nvGraphicFramePr>
          <p:cNvPr id="4" name="Table 4">
            <a:extLst>
              <a:ext uri="{FF2B5EF4-FFF2-40B4-BE49-F238E27FC236}">
                <a16:creationId xmlns:a16="http://schemas.microsoft.com/office/drawing/2014/main" id="{51C45932-9EC8-AF4C-837D-3B3CBB60CD08}"/>
              </a:ext>
            </a:extLst>
          </p:cNvPr>
          <p:cNvGraphicFramePr>
            <a:graphicFrameLocks noGrp="1"/>
          </p:cNvGraphicFramePr>
          <p:nvPr>
            <p:extLst>
              <p:ext uri="{D42A27DB-BD31-4B8C-83A1-F6EECF244321}">
                <p14:modId xmlns:p14="http://schemas.microsoft.com/office/powerpoint/2010/main" val="3063770292"/>
              </p:ext>
            </p:extLst>
          </p:nvPr>
        </p:nvGraphicFramePr>
        <p:xfrm>
          <a:off x="2123016" y="3270392"/>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48308113"/>
                    </a:ext>
                  </a:extLst>
                </a:gridCol>
                <a:gridCol w="1161143">
                  <a:extLst>
                    <a:ext uri="{9D8B030D-6E8A-4147-A177-3AD203B41FA5}">
                      <a16:colId xmlns:a16="http://schemas.microsoft.com/office/drawing/2014/main" val="3271109774"/>
                    </a:ext>
                  </a:extLst>
                </a:gridCol>
                <a:gridCol w="1161143">
                  <a:extLst>
                    <a:ext uri="{9D8B030D-6E8A-4147-A177-3AD203B41FA5}">
                      <a16:colId xmlns:a16="http://schemas.microsoft.com/office/drawing/2014/main" val="2468591244"/>
                    </a:ext>
                  </a:extLst>
                </a:gridCol>
                <a:gridCol w="1161143">
                  <a:extLst>
                    <a:ext uri="{9D8B030D-6E8A-4147-A177-3AD203B41FA5}">
                      <a16:colId xmlns:a16="http://schemas.microsoft.com/office/drawing/2014/main" val="435470544"/>
                    </a:ext>
                  </a:extLst>
                </a:gridCol>
                <a:gridCol w="1161143">
                  <a:extLst>
                    <a:ext uri="{9D8B030D-6E8A-4147-A177-3AD203B41FA5}">
                      <a16:colId xmlns:a16="http://schemas.microsoft.com/office/drawing/2014/main" val="314908130"/>
                    </a:ext>
                  </a:extLst>
                </a:gridCol>
                <a:gridCol w="1161143">
                  <a:extLst>
                    <a:ext uri="{9D8B030D-6E8A-4147-A177-3AD203B41FA5}">
                      <a16:colId xmlns:a16="http://schemas.microsoft.com/office/drawing/2014/main" val="3010509929"/>
                    </a:ext>
                  </a:extLst>
                </a:gridCol>
                <a:gridCol w="1161143">
                  <a:extLst>
                    <a:ext uri="{9D8B030D-6E8A-4147-A177-3AD203B41FA5}">
                      <a16:colId xmlns:a16="http://schemas.microsoft.com/office/drawing/2014/main" val="2026329315"/>
                    </a:ext>
                  </a:extLst>
                </a:gridCol>
              </a:tblGrid>
              <a:tr h="370840">
                <a:tc>
                  <a:txBody>
                    <a:bodyPr/>
                    <a:lstStyle/>
                    <a:p>
                      <a:pPr algn="ctr"/>
                      <a:endParaRPr lang="en-CN" dirty="0">
                        <a:solidFill>
                          <a:schemeClr val="tx1"/>
                        </a:solidFill>
                        <a:latin typeface="Palatino" pitchFamily="2" charset="77"/>
                        <a:ea typeface="Palatino"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0" dirty="0">
                          <a:solidFill>
                            <a:schemeClr val="tx1"/>
                          </a:solidFill>
                          <a:latin typeface="Palatino" pitchFamily="2" charset="77"/>
                          <a:ea typeface="Palatino" pitchFamily="2" charset="77"/>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0" dirty="0">
                          <a:solidFill>
                            <a:schemeClr val="tx1"/>
                          </a:solidFill>
                          <a:latin typeface="Palatino" pitchFamily="2" charset="77"/>
                          <a:ea typeface="Palatino" pitchFamily="2" charset="77"/>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0" dirty="0">
                          <a:solidFill>
                            <a:schemeClr val="tx1"/>
                          </a:solidFill>
                          <a:latin typeface="Palatino" pitchFamily="2" charset="77"/>
                          <a:ea typeface="Palatino" pitchFamily="2" charset="77"/>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0" dirty="0">
                          <a:solidFill>
                            <a:schemeClr val="tx1"/>
                          </a:solidFill>
                          <a:latin typeface="Palatino" pitchFamily="2" charset="77"/>
                          <a:ea typeface="Palatino" pitchFamily="2" charset="77"/>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0" dirty="0">
                          <a:solidFill>
                            <a:schemeClr val="tx1"/>
                          </a:solidFill>
                          <a:latin typeface="Palatino" pitchFamily="2" charset="77"/>
                          <a:ea typeface="Palatino" pitchFamily="2" charset="77"/>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b="0" dirty="0">
                          <a:solidFill>
                            <a:schemeClr val="tx1"/>
                          </a:solidFill>
                          <a:latin typeface="Palatino" pitchFamily="2" charset="77"/>
                          <a:ea typeface="Palatino" pitchFamily="2" charset="77"/>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5701576"/>
                  </a:ext>
                </a:extLst>
              </a:tr>
              <a:tr h="370840">
                <a:tc>
                  <a:txBody>
                    <a:bodyPr/>
                    <a:lstStyle/>
                    <a:p>
                      <a:pPr algn="ctr"/>
                      <a:r>
                        <a:rPr lang="en-CN" i="1" dirty="0">
                          <a:solidFill>
                            <a:schemeClr val="tx1"/>
                          </a:solidFill>
                          <a:latin typeface="Palatino" pitchFamily="2" charset="77"/>
                          <a:ea typeface="Palatino" pitchFamily="2" charset="77"/>
                        </a:rPr>
                        <a:t>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838012"/>
                  </a:ext>
                </a:extLst>
              </a:tr>
              <a:tr h="370840">
                <a:tc>
                  <a:txBody>
                    <a:bodyPr/>
                    <a:lstStyle/>
                    <a:p>
                      <a:pPr algn="ctr"/>
                      <a:r>
                        <a:rPr lang="en-CN" i="1" dirty="0">
                          <a:solidFill>
                            <a:schemeClr val="tx1"/>
                          </a:solidFill>
                          <a:latin typeface="Palatino" pitchFamily="2" charset="77"/>
                          <a:ea typeface="Palatino" pitchFamily="2" charset="77"/>
                        </a:rPr>
                        <a:t>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chemeClr val="tx1"/>
                          </a:solidFill>
                          <a:latin typeface="Palatino" pitchFamily="2" charset="77"/>
                          <a:ea typeface="Palatino" pitchFamily="2" charset="77"/>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7081789"/>
                  </a:ext>
                </a:extLst>
              </a:tr>
            </a:tbl>
          </a:graphicData>
        </a:graphic>
      </p:graphicFrame>
      <p:sp>
        <p:nvSpPr>
          <p:cNvPr id="15" name="TextBox 14">
            <a:extLst>
              <a:ext uri="{FF2B5EF4-FFF2-40B4-BE49-F238E27FC236}">
                <a16:creationId xmlns:a16="http://schemas.microsoft.com/office/drawing/2014/main" id="{92C1589B-2E63-E846-8A37-42ED91E1AE84}"/>
              </a:ext>
            </a:extLst>
          </p:cNvPr>
          <p:cNvSpPr txBox="1"/>
          <p:nvPr/>
        </p:nvSpPr>
        <p:spPr>
          <a:xfrm>
            <a:off x="2123016" y="2826439"/>
            <a:ext cx="6096000" cy="400110"/>
          </a:xfrm>
          <a:prstGeom prst="rect">
            <a:avLst/>
          </a:prstGeom>
          <a:noFill/>
        </p:spPr>
        <p:txBody>
          <a:bodyPr wrap="square">
            <a:spAutoFit/>
          </a:bodyPr>
          <a:lstStyle/>
          <a:p>
            <a:r>
              <a:rPr lang="en-US" altLang="zh-CN" sz="2000" dirty="0">
                <a:latin typeface="Palatino" pitchFamily="2" charset="77"/>
                <a:ea typeface="Palatino" pitchFamily="2" charset="77"/>
                <a:cs typeface="Calibri Light" panose="020F0302020204030204" pitchFamily="34" charset="0"/>
              </a:rPr>
              <a:t>1000 joint experiments</a:t>
            </a:r>
            <a:endParaRPr lang="en-CN" sz="2000" dirty="0"/>
          </a:p>
        </p:txBody>
      </p:sp>
      <p:sp>
        <p:nvSpPr>
          <p:cNvPr id="11" name="Slide Number Placeholder 1">
            <a:extLst>
              <a:ext uri="{FF2B5EF4-FFF2-40B4-BE49-F238E27FC236}">
                <a16:creationId xmlns:a16="http://schemas.microsoft.com/office/drawing/2014/main" id="{50B0F948-5BB9-794E-A4D2-23F1C013ABDB}"/>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90</a:t>
            </a:fld>
            <a:endParaRPr lang="zh-CN" altLang="en-US" dirty="0"/>
          </a:p>
        </p:txBody>
      </p:sp>
    </p:spTree>
    <p:extLst>
      <p:ext uri="{BB962C8B-B14F-4D97-AF65-F5344CB8AC3E}">
        <p14:creationId xmlns:p14="http://schemas.microsoft.com/office/powerpoint/2010/main" val="3746676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EED140-6DCA-AA4E-A319-273EA9A8B697}"/>
              </a:ext>
            </a:extLst>
          </p:cNvPr>
          <p:cNvSpPr txBox="1"/>
          <p:nvPr/>
        </p:nvSpPr>
        <p:spPr>
          <a:xfrm>
            <a:off x="2467935" y="1956994"/>
            <a:ext cx="9707731" cy="3139321"/>
          </a:xfrm>
          <a:prstGeom prst="rect">
            <a:avLst/>
          </a:prstGeom>
          <a:noFill/>
        </p:spPr>
        <p:txBody>
          <a:bodyPr wrap="square">
            <a:spAutoFit/>
          </a:bodyPr>
          <a:lstStyle/>
          <a:p>
            <a:pPr marL="428584" indent="-428584">
              <a:spcAft>
                <a:spcPts val="1200"/>
              </a:spcAft>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In </a:t>
            </a:r>
            <a:r>
              <a:rPr lang="en-US" altLang="zh-CN" sz="2800">
                <a:latin typeface="Palatino" pitchFamily="2" charset="77"/>
                <a:ea typeface="Palatino" pitchFamily="2" charset="77"/>
                <a:cs typeface="Calibri Light" panose="020F0302020204030204" pitchFamily="34" charset="0"/>
              </a:rPr>
              <a:t>this week, </a:t>
            </a:r>
            <a:r>
              <a:rPr lang="en-US" altLang="zh-CN" sz="2800" dirty="0">
                <a:latin typeface="Palatino" pitchFamily="2" charset="77"/>
                <a:ea typeface="Palatino" pitchFamily="2" charset="77"/>
                <a:cs typeface="Calibri Light" panose="020F0302020204030204" pitchFamily="34" charset="0"/>
              </a:rPr>
              <a:t>we have learned:</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Data and Model</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NLP Task Types</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Training and Evaluation</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Data Curation</a:t>
            </a:r>
          </a:p>
          <a:p>
            <a:pPr marL="885784" lvl="1" indent="-428584">
              <a:spcAft>
                <a:spcPts val="12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Probability Review</a:t>
            </a:r>
          </a:p>
        </p:txBody>
      </p:sp>
      <p:sp>
        <p:nvSpPr>
          <p:cNvPr id="3" name="矩形 2">
            <a:extLst>
              <a:ext uri="{FF2B5EF4-FFF2-40B4-BE49-F238E27FC236}">
                <a16:creationId xmlns:a16="http://schemas.microsoft.com/office/drawing/2014/main" id="{892EF8B1-B1DA-B54D-8425-2F3AD9544DA1}"/>
              </a:ext>
            </a:extLst>
          </p:cNvPr>
          <p:cNvSpPr/>
          <p:nvPr/>
        </p:nvSpPr>
        <p:spPr>
          <a:xfrm>
            <a:off x="231425" y="193371"/>
            <a:ext cx="2236510" cy="646331"/>
          </a:xfrm>
          <a:prstGeom prst="rect">
            <a:avLst/>
          </a:prstGeom>
        </p:spPr>
        <p:txBody>
          <a:bodyPr wrap="none">
            <a:spAutoFit/>
          </a:bodyPr>
          <a:lstStyle/>
          <a:p>
            <a:r>
              <a:rPr lang="en-US" altLang="zh-CN" sz="3600" b="1" dirty="0">
                <a:latin typeface="Palatino" pitchFamily="2" charset="77"/>
                <a:ea typeface="Palatino" pitchFamily="2" charset="77"/>
                <a:cs typeface="Calibri Light" panose="020F0302020204030204" pitchFamily="34" charset="0"/>
              </a:rPr>
              <a:t>Summary</a:t>
            </a:r>
          </a:p>
        </p:txBody>
      </p:sp>
      <p:sp>
        <p:nvSpPr>
          <p:cNvPr id="4" name="Slide Number Placeholder 1">
            <a:extLst>
              <a:ext uri="{FF2B5EF4-FFF2-40B4-BE49-F238E27FC236}">
                <a16:creationId xmlns:a16="http://schemas.microsoft.com/office/drawing/2014/main" id="{A74BE258-7F5F-8247-85FF-2D8C7BF45040}"/>
              </a:ext>
            </a:extLst>
          </p:cNvPr>
          <p:cNvSpPr>
            <a:spLocks noGrp="1"/>
          </p:cNvSpPr>
          <p:nvPr>
            <p:ph type="sldNum" sz="quarter" idx="10"/>
          </p:nvPr>
        </p:nvSpPr>
        <p:spPr>
          <a:xfrm>
            <a:off x="8610600" y="6356350"/>
            <a:ext cx="2743200" cy="365125"/>
          </a:xfrm>
        </p:spPr>
        <p:txBody>
          <a:bodyPr/>
          <a:lstStyle/>
          <a:p>
            <a:fld id="{11D8FA19-E13B-4121-8BBF-5D41F5A04330}" type="slidenum">
              <a:rPr lang="zh-CN" altLang="en-US" smtClean="0"/>
              <a:t>91</a:t>
            </a:fld>
            <a:endParaRPr lang="zh-CN" altLang="en-US" dirty="0"/>
          </a:p>
        </p:txBody>
      </p:sp>
    </p:spTree>
    <p:extLst>
      <p:ext uri="{BB962C8B-B14F-4D97-AF65-F5344CB8AC3E}">
        <p14:creationId xmlns:p14="http://schemas.microsoft.com/office/powerpoint/2010/main" val="1645323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0"/>
  <p:tag name="ORIGINALWIDTH" val="110"/>
  <p:tag name="OUTPUTTYPE" val="PDF"/>
  <p:tag name="IGUANATEXVERSION" val="160"/>
  <p:tag name="LATEXADDIN" val="\documentclass{article}&#10;\usepackage{amsmath}&#10;\pagestyle{empty}&#10;\begin{document}&#10;&#10;$\text{score}(x,y;\Theta)=f(x,y;\Theta)$&#10;&#10;&#10;\end{document}"/>
  <p:tag name="IGUANATEXSIZE" val="20"/>
  <p:tag name="IGUANATEXCURSOR" val="120"/>
  <p:tag name="TRANSPARENCY" val="True"/>
  <p:tag name="FILENAME" val=""/>
  <p:tag name="LATEXENGINEID" val="0"/>
  <p:tag name="TEMPFOLDER" val="/Users/panzhong171/Library/Containers/com.microsoft.Powerpoint/Data/tmp/TemporaryItems/"/>
  <p:tag name="LATEXFORMHEIGHT" val="426.65"/>
  <p:tag name="LATEXFORMWIDTH" val="513.3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0"/>
  <p:tag name="ORIGINALWIDTH" val="110"/>
  <p:tag name="OUTPUTTYPE" val="PDF"/>
  <p:tag name="IGUANATEXVERSION" val="160"/>
  <p:tag name="LATEXADDIN" val="\documentclass{article}&#10;\usepackage{amsmath}&#10;\pagestyle{empty}&#10;\begin{document}&#10;&#10;$\text{score}(x,y;\Theta)=f(x,y;\Theta)$&#10;&#10;&#10;\end{document}"/>
  <p:tag name="IGUANATEXSIZE" val="20"/>
  <p:tag name="IGUANATEXCURSOR" val="120"/>
  <p:tag name="TRANSPARENCY" val="True"/>
  <p:tag name="FILENAME" val=""/>
  <p:tag name="LATEXENGINEID" val="0"/>
  <p:tag name="TEMPFOLDER" val="/Users/panzhong171/Library/Containers/com.microsoft.Powerpoint/Data/tmp/TemporaryItems/"/>
  <p:tag name="LATEXFORMHEIGHT" val="426.65"/>
  <p:tag name="LATEXFORMWIDTH" val="513.3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0"/>
  <p:tag name="ORIGINALWIDTH" val="111"/>
  <p:tag name="OUTPUTTYPE" val="PDF"/>
  <p:tag name="IGUANATEXVERSION" val="160"/>
  <p:tag name="LATEXADDIN" val="\documentclass{article}&#10;\usepackage{amsmath}&#10;\pagestyle{empty}&#10;\begin{document}&#10;&#10;$\text{score}(x,y;\Theta)=P(y|x;\Theta)$&#10;&#10;&#10;\end{document}"/>
  <p:tag name="IGUANATEXSIZE" val="20"/>
  <p:tag name="IGUANATEXCURSOR" val="119"/>
  <p:tag name="TRANSPARENCY" val="True"/>
  <p:tag name="FILENAME" val=""/>
  <p:tag name="LATEXENGINEID" val="0"/>
  <p:tag name="TEMPFOLDER" val="/Users/panzhong171/Library/Containers/com.microsoft.Powerpoint/Data/tmp/TemporaryItems/"/>
  <p:tag name="LATEXFORMHEIGHT" val="426.65"/>
  <p:tag name="LATEXFORMWIDTH" val="513.3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6"/>
  <p:tag name="ORIGINALWIDTH" val="102"/>
  <p:tag name="OUTPUTTYPE" val="PDF"/>
  <p:tag name="IGUANATEXVERSION" val="160"/>
  <p:tag name="LATEXADDIN" val="\documentclass{article}&#10;\usepackage{amsmath}&#10;\pagestyle{empty}&#10;\begin{document}&#10;&#10;$f(x,y,\Theta)=\underline{\overrightarrow{\text{R}}(x,y)}\cdot\Theta$&#10;&#10;&#10;\end{document}"/>
  <p:tag name="IGUANATEXSIZE" val="20"/>
  <p:tag name="IGUANATEXCURSOR" val="80"/>
  <p:tag name="TRANSPARENCY" val="True"/>
  <p:tag name="FILENAME" val=""/>
  <p:tag name="LATEXENGINEID" val="0"/>
  <p:tag name="TEMPFOLDER" val="/Users/panzhong171/Library/Containers/com.microsoft.Powerpoint/Data/tmp/TemporaryItems/"/>
  <p:tag name="LATEXFORMHEIGHT" val="426.65"/>
  <p:tag name="LATEXFORMWIDTH" val="513.3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5"/>
  <p:tag name="ORIGINALWIDTH" val="121"/>
  <p:tag name="OUTPUTTYPE" val="PDF"/>
  <p:tag name="IGUANATEXVERSION" val="160"/>
  <p:tag name="LATEXADDIN" val="\documentclass{article}&#10;\usepackage{amsmath}&#10;\pagestyle{empty}&#10;\begin{document}&#10;&#10;&#10;$f(x,y,\Theta)=\text{NN}(\overrightarrow{\text{R}}(x),y,\Theta)$&#10;&#10;&#10;\end{document}"/>
  <p:tag name="IGUANATEXSIZE" val="20"/>
  <p:tag name="IGUANATEXCURSOR" val="82"/>
  <p:tag name="TRANSPARENCY" val="True"/>
  <p:tag name="FILENAME" val=""/>
  <p:tag name="LATEXENGINEID" val="0"/>
  <p:tag name="TEMPFOLDER" val="/Users/panzhong171/Library/Containers/com.microsoft.Powerpoint/Data/tmp/TemporaryItems/"/>
  <p:tag name="LATEXFORMHEIGHT" val="426.65"/>
  <p:tag name="LATEXFORMWIDTH" val="513.3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8"/>
  <p:tag name="ORIGINALWIDTH" val="109"/>
  <p:tag name="OUTPUTTYPE" val="PDF"/>
  <p:tag name="IGUANATEXVERSION" val="160"/>
  <p:tag name="LATEXADDIN" val="\documentclass{article}&#10;\usepackage{amsmath}&#10;\pagestyle{empty}&#10;\begin{document}&#10;&#10;$\begin{gathered}y=\underset{y \in Y}{\operatorname{argmax}} \operatorname{score}(x, y ; \Theta)\end{gathered}$&#10;&#10;&#10;\end{document}"/>
  <p:tag name="IGUANATEXSIZE" val="20"/>
  <p:tag name="IGUANATEXCURSOR" val="172"/>
  <p:tag name="TRANSPARENCY" val="True"/>
  <p:tag name="FILENAME" val=""/>
  <p:tag name="LATEXENGINEID" val="0"/>
  <p:tag name="TEMPFOLDER" val="/Users/panzhong171/Library/Containers/com.microsoft.Powerpoint/Data/tmp/TemporaryItems/"/>
  <p:tag name="LATEXFORMHEIGHT" val="426.65"/>
  <p:tag name="LATEXFORMWIDTH" val="513.35"/>
  <p:tag name="LATEXFORMWRAP" val="True"/>
  <p:tag name="BITMAPVECTOR" val="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ftware Development Bussines Plan by Slidesgo">
  <a:themeElements>
    <a:clrScheme name="Simple Light">
      <a:dk1>
        <a:srgbClr val="CEF3F5"/>
      </a:dk1>
      <a:lt1>
        <a:srgbClr val="FFFFFF"/>
      </a:lt1>
      <a:dk2>
        <a:srgbClr val="0A1D42"/>
      </a:dk2>
      <a:lt2>
        <a:srgbClr val="29272C"/>
      </a:lt2>
      <a:accent1>
        <a:srgbClr val="C8AEF8"/>
      </a:accent1>
      <a:accent2>
        <a:srgbClr val="878FFF"/>
      </a:accent2>
      <a:accent3>
        <a:srgbClr val="9154F8"/>
      </a:accent3>
      <a:accent4>
        <a:srgbClr val="35C2DF"/>
      </a:accent4>
      <a:accent5>
        <a:srgbClr val="CA7BEB"/>
      </a:accent5>
      <a:accent6>
        <a:srgbClr val="972CB4"/>
      </a:accent6>
      <a:hlink>
        <a:srgbClr val="CEF3F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25890</TotalTime>
  <Words>4939</Words>
  <Application>Microsoft Macintosh PowerPoint</Application>
  <PresentationFormat>Widescreen</PresentationFormat>
  <Paragraphs>1035</Paragraphs>
  <Slides>91</Slides>
  <Notes>46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91</vt:i4>
      </vt:variant>
    </vt:vector>
  </HeadingPairs>
  <TitlesOfParts>
    <vt:vector size="108" baseType="lpstr">
      <vt:lpstr>等线</vt:lpstr>
      <vt:lpstr>Andale Mono</vt:lpstr>
      <vt:lpstr>Arial</vt:lpstr>
      <vt:lpstr>Calibri</vt:lpstr>
      <vt:lpstr>Calibri Light</vt:lpstr>
      <vt:lpstr>Cambria Math</vt:lpstr>
      <vt:lpstr>Helvetica</vt:lpstr>
      <vt:lpstr>Livvic</vt:lpstr>
      <vt:lpstr>Oswald</vt:lpstr>
      <vt:lpstr>Palatino</vt:lpstr>
      <vt:lpstr>Raleway</vt:lpstr>
      <vt:lpstr>Roboto</vt:lpstr>
      <vt:lpstr>Roboto Condensed Light</vt:lpstr>
      <vt:lpstr>Office 主题​​</vt:lpstr>
      <vt:lpstr>Custom Design</vt:lpstr>
      <vt:lpstr>Office Theme</vt:lpstr>
      <vt:lpstr>Software Development Bussines Plan by Slidesgo</vt:lpstr>
      <vt:lpstr>Natural Language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DH Sean</dc:creator>
  <cp:lastModifiedBy>Yue ZHANG 张岳</cp:lastModifiedBy>
  <cp:revision>513</cp:revision>
  <cp:lastPrinted>2021-08-09T07:20:20Z</cp:lastPrinted>
  <dcterms:created xsi:type="dcterms:W3CDTF">2018-10-12T14:21:45Z</dcterms:created>
  <dcterms:modified xsi:type="dcterms:W3CDTF">2025-09-15T03:02:54Z</dcterms:modified>
</cp:coreProperties>
</file>