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96"/>
  </p:notesMasterIdLst>
  <p:handoutMasterIdLst>
    <p:handoutMasterId r:id="rId97"/>
  </p:handoutMasterIdLst>
  <p:sldIdLst>
    <p:sldId id="508" r:id="rId2"/>
    <p:sldId id="593" r:id="rId3"/>
    <p:sldId id="314" r:id="rId4"/>
    <p:sldId id="399" r:id="rId5"/>
    <p:sldId id="566" r:id="rId6"/>
    <p:sldId id="598" r:id="rId7"/>
    <p:sldId id="594" r:id="rId8"/>
    <p:sldId id="400" r:id="rId9"/>
    <p:sldId id="599" r:id="rId10"/>
    <p:sldId id="386" r:id="rId11"/>
    <p:sldId id="586" r:id="rId12"/>
    <p:sldId id="389" r:id="rId13"/>
    <p:sldId id="401" r:id="rId14"/>
    <p:sldId id="390" r:id="rId15"/>
    <p:sldId id="587" r:id="rId16"/>
    <p:sldId id="391" r:id="rId17"/>
    <p:sldId id="392" r:id="rId18"/>
    <p:sldId id="595" r:id="rId19"/>
    <p:sldId id="600" r:id="rId20"/>
    <p:sldId id="393" r:id="rId21"/>
    <p:sldId id="394" r:id="rId22"/>
    <p:sldId id="395" r:id="rId23"/>
    <p:sldId id="396" r:id="rId24"/>
    <p:sldId id="397" r:id="rId25"/>
    <p:sldId id="609" r:id="rId26"/>
    <p:sldId id="588" r:id="rId27"/>
    <p:sldId id="512" r:id="rId28"/>
    <p:sldId id="511" r:id="rId29"/>
    <p:sldId id="532" r:id="rId30"/>
    <p:sldId id="590" r:id="rId31"/>
    <p:sldId id="596" r:id="rId32"/>
    <p:sldId id="513" r:id="rId33"/>
    <p:sldId id="601" r:id="rId34"/>
    <p:sldId id="403" r:id="rId35"/>
    <p:sldId id="404" r:id="rId36"/>
    <p:sldId id="405" r:id="rId37"/>
    <p:sldId id="407" r:id="rId38"/>
    <p:sldId id="602" r:id="rId39"/>
    <p:sldId id="409" r:id="rId40"/>
    <p:sldId id="408" r:id="rId41"/>
    <p:sldId id="429" r:id="rId42"/>
    <p:sldId id="410" r:id="rId43"/>
    <p:sldId id="411" r:id="rId44"/>
    <p:sldId id="591" r:id="rId45"/>
    <p:sldId id="603" r:id="rId46"/>
    <p:sldId id="412" r:id="rId47"/>
    <p:sldId id="413" r:id="rId48"/>
    <p:sldId id="414" r:id="rId49"/>
    <p:sldId id="604" r:id="rId50"/>
    <p:sldId id="415" r:id="rId51"/>
    <p:sldId id="416" r:id="rId52"/>
    <p:sldId id="605" r:id="rId53"/>
    <p:sldId id="551" r:id="rId54"/>
    <p:sldId id="387" r:id="rId55"/>
    <p:sldId id="597" r:id="rId56"/>
    <p:sldId id="388" r:id="rId57"/>
    <p:sldId id="552" r:id="rId58"/>
    <p:sldId id="553" r:id="rId59"/>
    <p:sldId id="554" r:id="rId60"/>
    <p:sldId id="556" r:id="rId61"/>
    <p:sldId id="555" r:id="rId62"/>
    <p:sldId id="557" r:id="rId63"/>
    <p:sldId id="558" r:id="rId64"/>
    <p:sldId id="559" r:id="rId65"/>
    <p:sldId id="560" r:id="rId66"/>
    <p:sldId id="561" r:id="rId67"/>
    <p:sldId id="563" r:id="rId68"/>
    <p:sldId id="562" r:id="rId69"/>
    <p:sldId id="564" r:id="rId70"/>
    <p:sldId id="606" r:id="rId71"/>
    <p:sldId id="514" r:id="rId72"/>
    <p:sldId id="577" r:id="rId73"/>
    <p:sldId id="578" r:id="rId74"/>
    <p:sldId id="579" r:id="rId75"/>
    <p:sldId id="580" r:id="rId76"/>
    <p:sldId id="581" r:id="rId77"/>
    <p:sldId id="582" r:id="rId78"/>
    <p:sldId id="583" r:id="rId79"/>
    <p:sldId id="608" r:id="rId80"/>
    <p:sldId id="584" r:id="rId81"/>
    <p:sldId id="417" r:id="rId82"/>
    <p:sldId id="431" r:id="rId83"/>
    <p:sldId id="433" r:id="rId84"/>
    <p:sldId id="419" r:id="rId85"/>
    <p:sldId id="420" r:id="rId86"/>
    <p:sldId id="421" r:id="rId87"/>
    <p:sldId id="610" r:id="rId88"/>
    <p:sldId id="422" r:id="rId89"/>
    <p:sldId id="423" r:id="rId90"/>
    <p:sldId id="424" r:id="rId91"/>
    <p:sldId id="425" r:id="rId92"/>
    <p:sldId id="426" r:id="rId93"/>
    <p:sldId id="427" r:id="rId94"/>
    <p:sldId id="589" r:id="rId9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508"/>
            <p14:sldId id="593"/>
            <p14:sldId id="314"/>
            <p14:sldId id="399"/>
            <p14:sldId id="566"/>
            <p14:sldId id="598"/>
            <p14:sldId id="594"/>
            <p14:sldId id="400"/>
            <p14:sldId id="599"/>
            <p14:sldId id="386"/>
            <p14:sldId id="586"/>
            <p14:sldId id="389"/>
            <p14:sldId id="401"/>
            <p14:sldId id="390"/>
            <p14:sldId id="587"/>
            <p14:sldId id="391"/>
            <p14:sldId id="392"/>
            <p14:sldId id="595"/>
            <p14:sldId id="600"/>
            <p14:sldId id="393"/>
            <p14:sldId id="394"/>
            <p14:sldId id="395"/>
            <p14:sldId id="396"/>
            <p14:sldId id="397"/>
            <p14:sldId id="609"/>
            <p14:sldId id="588"/>
            <p14:sldId id="512"/>
            <p14:sldId id="511"/>
            <p14:sldId id="532"/>
            <p14:sldId id="590"/>
            <p14:sldId id="596"/>
            <p14:sldId id="513"/>
            <p14:sldId id="601"/>
            <p14:sldId id="403"/>
            <p14:sldId id="404"/>
            <p14:sldId id="405"/>
            <p14:sldId id="407"/>
            <p14:sldId id="602"/>
            <p14:sldId id="409"/>
            <p14:sldId id="408"/>
            <p14:sldId id="429"/>
            <p14:sldId id="410"/>
            <p14:sldId id="411"/>
            <p14:sldId id="591"/>
            <p14:sldId id="603"/>
            <p14:sldId id="412"/>
            <p14:sldId id="413"/>
            <p14:sldId id="414"/>
            <p14:sldId id="604"/>
            <p14:sldId id="415"/>
            <p14:sldId id="416"/>
            <p14:sldId id="605"/>
            <p14:sldId id="551"/>
            <p14:sldId id="387"/>
            <p14:sldId id="597"/>
            <p14:sldId id="388"/>
            <p14:sldId id="552"/>
            <p14:sldId id="553"/>
            <p14:sldId id="554"/>
            <p14:sldId id="556"/>
            <p14:sldId id="555"/>
            <p14:sldId id="557"/>
            <p14:sldId id="558"/>
            <p14:sldId id="559"/>
            <p14:sldId id="560"/>
            <p14:sldId id="561"/>
            <p14:sldId id="563"/>
            <p14:sldId id="562"/>
            <p14:sldId id="564"/>
            <p14:sldId id="606"/>
            <p14:sldId id="514"/>
            <p14:sldId id="577"/>
            <p14:sldId id="578"/>
            <p14:sldId id="579"/>
            <p14:sldId id="580"/>
            <p14:sldId id="581"/>
            <p14:sldId id="582"/>
            <p14:sldId id="583"/>
            <p14:sldId id="608"/>
            <p14:sldId id="584"/>
            <p14:sldId id="417"/>
            <p14:sldId id="431"/>
            <p14:sldId id="433"/>
            <p14:sldId id="419"/>
            <p14:sldId id="420"/>
            <p14:sldId id="421"/>
            <p14:sldId id="610"/>
            <p14:sldId id="422"/>
            <p14:sldId id="423"/>
            <p14:sldId id="424"/>
            <p14:sldId id="425"/>
            <p14:sldId id="426"/>
            <p14:sldId id="427"/>
            <p14:sldId id="5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FDF"/>
    <a:srgbClr val="02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349F0-A811-4526-ABF7-DA2756CA9E70}" v="2" dt="2025-05-04T14:21:18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 autoAdjust="0"/>
    <p:restoredTop sz="85200" autoAdjust="0"/>
  </p:normalViewPr>
  <p:slideViewPr>
    <p:cSldViewPr snapToGrid="0">
      <p:cViewPr varScale="1">
        <p:scale>
          <a:sx n="91" d="100"/>
          <a:sy n="91" d="100"/>
        </p:scale>
        <p:origin x="1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ran Ding" userId="69cc6ae2a3f0a812" providerId="LiveId" clId="{AB7349F0-A811-4526-ABF7-DA2756CA9E70}"/>
    <pc:docChg chg="addSld modSld">
      <pc:chgData name="Yiran Ding" userId="69cc6ae2a3f0a812" providerId="LiveId" clId="{AB7349F0-A811-4526-ABF7-DA2756CA9E70}" dt="2025-05-04T14:21:37.994" v="4" actId="108"/>
      <pc:docMkLst>
        <pc:docMk/>
      </pc:docMkLst>
      <pc:sldChg chg="addSp modSp mod">
        <pc:chgData name="Yiran Ding" userId="69cc6ae2a3f0a812" providerId="LiveId" clId="{AB7349F0-A811-4526-ABF7-DA2756CA9E70}" dt="2025-05-04T13:34:19.296" v="1" actId="164"/>
        <pc:sldMkLst>
          <pc:docMk/>
          <pc:sldMk cId="0" sldId="508"/>
        </pc:sldMkLst>
        <pc:spChg chg="mod">
          <ac:chgData name="Yiran Ding" userId="69cc6ae2a3f0a812" providerId="LiveId" clId="{AB7349F0-A811-4526-ABF7-DA2756CA9E70}" dt="2025-05-04T13:34:19.296" v="1" actId="164"/>
          <ac:spMkLst>
            <pc:docMk/>
            <pc:sldMk cId="0" sldId="508"/>
            <ac:spMk id="537" creationId="{00000000-0000-0000-0000-000000000000}"/>
          </ac:spMkLst>
        </pc:spChg>
        <pc:spChg chg="mod">
          <ac:chgData name="Yiran Ding" userId="69cc6ae2a3f0a812" providerId="LiveId" clId="{AB7349F0-A811-4526-ABF7-DA2756CA9E70}" dt="2025-05-04T13:34:19.296" v="1" actId="164"/>
          <ac:spMkLst>
            <pc:docMk/>
            <pc:sldMk cId="0" sldId="508"/>
            <ac:spMk id="545" creationId="{00000000-0000-0000-0000-000000000000}"/>
          </ac:spMkLst>
        </pc:spChg>
        <pc:spChg chg="mod">
          <ac:chgData name="Yiran Ding" userId="69cc6ae2a3f0a812" providerId="LiveId" clId="{AB7349F0-A811-4526-ABF7-DA2756CA9E70}" dt="2025-05-04T13:34:19.296" v="1" actId="164"/>
          <ac:spMkLst>
            <pc:docMk/>
            <pc:sldMk cId="0" sldId="508"/>
            <ac:spMk id="546" creationId="{00000000-0000-0000-0000-000000000000}"/>
          </ac:spMkLst>
        </pc:spChg>
        <pc:spChg chg="mod">
          <ac:chgData name="Yiran Ding" userId="69cc6ae2a3f0a812" providerId="LiveId" clId="{AB7349F0-A811-4526-ABF7-DA2756CA9E70}" dt="2025-05-04T13:34:19.296" v="1" actId="164"/>
          <ac:spMkLst>
            <pc:docMk/>
            <pc:sldMk cId="0" sldId="508"/>
            <ac:spMk id="553" creationId="{00000000-0000-0000-0000-000000000000}"/>
          </ac:spMkLst>
        </pc:spChg>
        <pc:spChg chg="mod">
          <ac:chgData name="Yiran Ding" userId="69cc6ae2a3f0a812" providerId="LiveId" clId="{AB7349F0-A811-4526-ABF7-DA2756CA9E70}" dt="2025-05-04T13:34:19.296" v="1" actId="164"/>
          <ac:spMkLst>
            <pc:docMk/>
            <pc:sldMk cId="0" sldId="508"/>
            <ac:spMk id="557" creationId="{00000000-0000-0000-0000-000000000000}"/>
          </ac:spMkLst>
        </pc:spChg>
        <pc:spChg chg="mod">
          <ac:chgData name="Yiran Ding" userId="69cc6ae2a3f0a812" providerId="LiveId" clId="{AB7349F0-A811-4526-ABF7-DA2756CA9E70}" dt="2025-05-04T13:34:19.296" v="1" actId="164"/>
          <ac:spMkLst>
            <pc:docMk/>
            <pc:sldMk cId="0" sldId="508"/>
            <ac:spMk id="584" creationId="{00000000-0000-0000-0000-000000000000}"/>
          </ac:spMkLst>
        </pc:spChg>
        <pc:spChg chg="mod">
          <ac:chgData name="Yiran Ding" userId="69cc6ae2a3f0a812" providerId="LiveId" clId="{AB7349F0-A811-4526-ABF7-DA2756CA9E70}" dt="2025-05-04T13:34:19.296" v="1" actId="164"/>
          <ac:spMkLst>
            <pc:docMk/>
            <pc:sldMk cId="0" sldId="508"/>
            <ac:spMk id="627" creationId="{00000000-0000-0000-0000-000000000000}"/>
          </ac:spMkLst>
        </pc:spChg>
        <pc:spChg chg="mod">
          <ac:chgData name="Yiran Ding" userId="69cc6ae2a3f0a812" providerId="LiveId" clId="{AB7349F0-A811-4526-ABF7-DA2756CA9E70}" dt="2025-05-04T13:34:19.296" v="1" actId="164"/>
          <ac:spMkLst>
            <pc:docMk/>
            <pc:sldMk cId="0" sldId="508"/>
            <ac:spMk id="645" creationId="{00000000-0000-0000-0000-000000000000}"/>
          </ac:spMkLst>
        </pc:spChg>
        <pc:spChg chg="mod">
          <ac:chgData name="Yiran Ding" userId="69cc6ae2a3f0a812" providerId="LiveId" clId="{AB7349F0-A811-4526-ABF7-DA2756CA9E70}" dt="2025-05-04T13:34:19.296" v="1" actId="164"/>
          <ac:spMkLst>
            <pc:docMk/>
            <pc:sldMk cId="0" sldId="508"/>
            <ac:spMk id="654" creationId="{00000000-0000-0000-0000-000000000000}"/>
          </ac:spMkLst>
        </pc:spChg>
        <pc:spChg chg="mod">
          <ac:chgData name="Yiran Ding" userId="69cc6ae2a3f0a812" providerId="LiveId" clId="{AB7349F0-A811-4526-ABF7-DA2756CA9E70}" dt="2025-05-04T13:34:19.296" v="1" actId="164"/>
          <ac:spMkLst>
            <pc:docMk/>
            <pc:sldMk cId="0" sldId="508"/>
            <ac:spMk id="696" creationId="{00000000-0000-0000-0000-000000000000}"/>
          </ac:spMkLst>
        </pc:spChg>
        <pc:picChg chg="mod">
          <ac:chgData name="Yiran Ding" userId="69cc6ae2a3f0a812" providerId="LiveId" clId="{AB7349F0-A811-4526-ABF7-DA2756CA9E70}" dt="2025-05-04T13:33:25.181" v="0" actId="1076"/>
          <ac:picMkLst>
            <pc:docMk/>
            <pc:sldMk cId="0" sldId="508"/>
            <ac:picMk id="188" creationId="{1B538891-FF27-D245-9D49-CCC56C0BA4A6}"/>
          </ac:picMkLst>
        </pc:picChg>
      </pc:sldChg>
      <pc:sldChg chg="modSp add mod">
        <pc:chgData name="Yiran Ding" userId="69cc6ae2a3f0a812" providerId="LiveId" clId="{AB7349F0-A811-4526-ABF7-DA2756CA9E70}" dt="2025-05-04T14:21:37.994" v="4" actId="108"/>
        <pc:sldMkLst>
          <pc:docMk/>
          <pc:sldMk cId="2321850742" sldId="611"/>
        </pc:sldMkLst>
        <pc:spChg chg="mod">
          <ac:chgData name="Yiran Ding" userId="69cc6ae2a3f0a812" providerId="LiveId" clId="{AB7349F0-A811-4526-ABF7-DA2756CA9E70}" dt="2025-05-04T14:21:31.733" v="3" actId="108"/>
          <ac:spMkLst>
            <pc:docMk/>
            <pc:sldMk cId="2321850742" sldId="611"/>
            <ac:spMk id="16" creationId="{7F7F82CE-B4E7-A481-956D-98341C6F4373}"/>
          </ac:spMkLst>
        </pc:spChg>
        <pc:spChg chg="mod">
          <ac:chgData name="Yiran Ding" userId="69cc6ae2a3f0a812" providerId="LiveId" clId="{AB7349F0-A811-4526-ABF7-DA2756CA9E70}" dt="2025-05-04T14:21:37.994" v="4" actId="108"/>
          <ac:spMkLst>
            <pc:docMk/>
            <pc:sldMk cId="2321850742" sldId="611"/>
            <ac:spMk id="17" creationId="{133EFB30-FFAF-785F-DCA6-36613E98FDB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27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4292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8759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1930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012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788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024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6331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1245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37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F2B17-E88E-148F-0F56-A036A9882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6ADA68-15FA-C4BB-100F-A79BED8FA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CB4426-B18C-4B4D-B04D-CD24364E4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959660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1638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1046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775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3480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2156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9026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1290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0841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29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99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9808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5827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40811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15276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79451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CD297-51E9-0BAB-3BA6-673086235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9D49493-26C0-9702-F231-AC426BC8A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708ABE2-D266-CD18-94D5-DFB0D8CE4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7536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92430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3747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66578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4742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528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90899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38283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63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C1432-4438-8482-DC31-05F26905B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459A04D-C304-AAC6-9610-5C5697F4A7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D505F19-B309-2C1A-2DDA-52D10621A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167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975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965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4791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755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872A8FE6-1F58-4FF2-B598-A1DD82612E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0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7">
            <a:extLst>
              <a:ext uri="{FF2B5EF4-FFF2-40B4-BE49-F238E27FC236}">
                <a16:creationId xmlns:a16="http://schemas.microsoft.com/office/drawing/2014/main" id="{2552B09C-74E7-4D2A-9B25-63A3E6B77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64ACD2E0-A5E1-436A-B88F-3E14FD651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0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48873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54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2" r:id="rId2"/>
    <p:sldLayoutId id="214748368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m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m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m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image" Target="../media/image27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image" Target="../media/image26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tmp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tmp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tmp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40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tiff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tiff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tiff"/><Relationship Id="rId5" Type="http://schemas.openxmlformats.org/officeDocument/2006/relationships/image" Target="../media/image67.png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11" Type="http://schemas.openxmlformats.org/officeDocument/2006/relationships/image" Target="../media/image86.png"/><Relationship Id="rId5" Type="http://schemas.openxmlformats.org/officeDocument/2006/relationships/image" Target="../media/image126.png"/><Relationship Id="rId10" Type="http://schemas.openxmlformats.org/officeDocument/2006/relationships/image" Target="../media/image85.png"/><Relationship Id="rId4" Type="http://schemas.openxmlformats.org/officeDocument/2006/relationships/image" Target="../media/image81.png"/><Relationship Id="rId9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90.png"/><Relationship Id="rId5" Type="http://schemas.openxmlformats.org/officeDocument/2006/relationships/image" Target="../media/image127.png"/><Relationship Id="rId10" Type="http://schemas.openxmlformats.org/officeDocument/2006/relationships/image" Target="../media/image83.png"/><Relationship Id="rId4" Type="http://schemas.openxmlformats.org/officeDocument/2006/relationships/image" Target="../media/image126.png"/><Relationship Id="rId9" Type="http://schemas.openxmlformats.org/officeDocument/2006/relationships/image" Target="../media/image8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9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8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8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1.png"/><Relationship Id="rId4" Type="http://schemas.openxmlformats.org/officeDocument/2006/relationships/image" Target="../media/image88.png"/><Relationship Id="rId9" Type="http://schemas.openxmlformats.org/officeDocument/2006/relationships/image" Target="../media/image10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88.png"/><Relationship Id="rId4" Type="http://schemas.openxmlformats.org/officeDocument/2006/relationships/image" Target="../media/image75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2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106.png"/><Relationship Id="rId5" Type="http://schemas.openxmlformats.org/officeDocument/2006/relationships/image" Target="../media/image91.png"/><Relationship Id="rId10" Type="http://schemas.openxmlformats.org/officeDocument/2006/relationships/image" Target="../media/image105.png"/><Relationship Id="rId4" Type="http://schemas.openxmlformats.org/officeDocument/2006/relationships/image" Target="../media/image88.png"/><Relationship Id="rId9" Type="http://schemas.openxmlformats.org/officeDocument/2006/relationships/image" Target="../media/image10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09.png"/><Relationship Id="rId4" Type="http://schemas.openxmlformats.org/officeDocument/2006/relationships/image" Target="../media/image15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0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30.png"/><Relationship Id="rId10" Type="http://schemas.openxmlformats.org/officeDocument/2006/relationships/image" Target="../media/image116.png"/><Relationship Id="rId4" Type="http://schemas.openxmlformats.org/officeDocument/2006/relationships/image" Target="../media/image129.png"/><Relationship Id="rId9" Type="http://schemas.openxmlformats.org/officeDocument/2006/relationships/image" Target="../media/image13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mp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1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1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1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4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0.png"/><Relationship Id="rId5" Type="http://schemas.openxmlformats.org/officeDocument/2006/relationships/image" Target="../media/image147.png"/><Relationship Id="rId4" Type="http://schemas.openxmlformats.org/officeDocument/2006/relationships/image" Target="../media/image14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8.png"/><Relationship Id="rId4" Type="http://schemas.openxmlformats.org/officeDocument/2006/relationships/image" Target="../media/image14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5.png"/><Relationship Id="rId4" Type="http://schemas.openxmlformats.org/officeDocument/2006/relationships/image" Target="../media/image14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5.png"/><Relationship Id="rId4" Type="http://schemas.openxmlformats.org/officeDocument/2006/relationships/image" Target="../media/image156.png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8.png"/><Relationship Id="rId3" Type="http://schemas.openxmlformats.org/officeDocument/2006/relationships/image" Target="../media/image146.png"/><Relationship Id="rId12" Type="http://schemas.openxmlformats.org/officeDocument/2006/relationships/image" Target="../media/image1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8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9" Type="http://schemas.openxmlformats.org/officeDocument/2006/relationships/image" Target="../media/image146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12" Type="http://schemas.openxmlformats.org/officeDocument/2006/relationships/image" Target="../media/image1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64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7" Type="http://schemas.openxmlformats.org/officeDocument/2006/relationships/image" Target="../media/image1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b="1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b="1" dirty="0"/>
              <a:t>Westlake University</a:t>
            </a:r>
            <a:endParaRPr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CC3C43-C185-B430-2CFF-84A0988D47F4}"/>
              </a:ext>
            </a:extLst>
          </p:cNvPr>
          <p:cNvGrpSpPr/>
          <p:nvPr/>
        </p:nvGrpSpPr>
        <p:grpSpPr>
          <a:xfrm>
            <a:off x="6656701" y="1092957"/>
            <a:ext cx="5535306" cy="4702798"/>
            <a:chOff x="6656701" y="1092957"/>
            <a:chExt cx="5535306" cy="4702798"/>
          </a:xfrm>
        </p:grpSpPr>
        <p:sp>
          <p:nvSpPr>
            <p:cNvPr id="514" name="Google Shape;514;p27"/>
            <p:cNvSpPr/>
            <p:nvPr/>
          </p:nvSpPr>
          <p:spPr>
            <a:xfrm>
              <a:off x="7769858" y="3637115"/>
              <a:ext cx="3446079" cy="2158640"/>
            </a:xfrm>
            <a:custGeom>
              <a:avLst/>
              <a:gdLst/>
              <a:ahLst/>
              <a:cxnLst/>
              <a:rect l="l" t="t" r="r" b="b"/>
              <a:pathLst>
                <a:path w="98572" h="61746" extrusionOk="0">
                  <a:moveTo>
                    <a:pt x="5705" y="1"/>
                  </a:moveTo>
                  <a:cubicBezTo>
                    <a:pt x="2569" y="1"/>
                    <a:pt x="1" y="2536"/>
                    <a:pt x="1" y="5672"/>
                  </a:cubicBezTo>
                  <a:lnTo>
                    <a:pt x="1" y="56074"/>
                  </a:lnTo>
                  <a:cubicBezTo>
                    <a:pt x="1" y="59210"/>
                    <a:pt x="2569" y="61745"/>
                    <a:pt x="5705" y="61745"/>
                  </a:cubicBezTo>
                  <a:lnTo>
                    <a:pt x="92867" y="61745"/>
                  </a:lnTo>
                  <a:cubicBezTo>
                    <a:pt x="96003" y="61745"/>
                    <a:pt x="98571" y="59210"/>
                    <a:pt x="98571" y="56074"/>
                  </a:cubicBezTo>
                  <a:lnTo>
                    <a:pt x="98571" y="5672"/>
                  </a:lnTo>
                  <a:cubicBezTo>
                    <a:pt x="98571" y="2536"/>
                    <a:pt x="96003" y="1"/>
                    <a:pt x="92867" y="1"/>
                  </a:cubicBezTo>
                  <a:close/>
                </a:path>
              </a:pathLst>
            </a:custGeom>
            <a:solidFill>
              <a:srgbClr val="D0DD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8048591" y="3869181"/>
              <a:ext cx="2888607" cy="1251359"/>
            </a:xfrm>
            <a:custGeom>
              <a:avLst/>
              <a:gdLst/>
              <a:ahLst/>
              <a:cxnLst/>
              <a:rect l="l" t="t" r="r" b="b"/>
              <a:pathLst>
                <a:path w="82626" h="35794" extrusionOk="0">
                  <a:moveTo>
                    <a:pt x="2002" y="1"/>
                  </a:moveTo>
                  <a:cubicBezTo>
                    <a:pt x="901" y="1"/>
                    <a:pt x="0" y="868"/>
                    <a:pt x="0" y="2002"/>
                  </a:cubicBezTo>
                  <a:lnTo>
                    <a:pt x="0" y="33792"/>
                  </a:lnTo>
                  <a:cubicBezTo>
                    <a:pt x="0" y="34893"/>
                    <a:pt x="901" y="35793"/>
                    <a:pt x="2002" y="35793"/>
                  </a:cubicBezTo>
                  <a:lnTo>
                    <a:pt x="80624" y="35793"/>
                  </a:lnTo>
                  <a:cubicBezTo>
                    <a:pt x="81725" y="35793"/>
                    <a:pt x="82626" y="34893"/>
                    <a:pt x="82626" y="33792"/>
                  </a:cubicBezTo>
                  <a:lnTo>
                    <a:pt x="82626" y="2002"/>
                  </a:lnTo>
                  <a:cubicBezTo>
                    <a:pt x="82626" y="868"/>
                    <a:pt x="81725" y="1"/>
                    <a:pt x="80624" y="1"/>
                  </a:cubicBezTo>
                  <a:close/>
                </a:path>
              </a:pathLst>
            </a:custGeom>
            <a:solidFill>
              <a:srgbClr val="BEC0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9072463" y="4687834"/>
              <a:ext cx="167983" cy="17551"/>
            </a:xfrm>
            <a:custGeom>
              <a:avLst/>
              <a:gdLst/>
              <a:ahLst/>
              <a:cxnLst/>
              <a:rect l="l" t="t" r="r" b="b"/>
              <a:pathLst>
                <a:path w="4805" h="502" extrusionOk="0">
                  <a:moveTo>
                    <a:pt x="401" y="1"/>
                  </a:moveTo>
                  <a:cubicBezTo>
                    <a:pt x="168" y="1"/>
                    <a:pt x="1" y="168"/>
                    <a:pt x="1" y="401"/>
                  </a:cubicBezTo>
                  <a:lnTo>
                    <a:pt x="1" y="501"/>
                  </a:lnTo>
                  <a:cubicBezTo>
                    <a:pt x="1" y="268"/>
                    <a:pt x="168" y="67"/>
                    <a:pt x="401" y="67"/>
                  </a:cubicBezTo>
                  <a:lnTo>
                    <a:pt x="4404" y="67"/>
                  </a:lnTo>
                  <a:cubicBezTo>
                    <a:pt x="4637" y="67"/>
                    <a:pt x="4804" y="268"/>
                    <a:pt x="4804" y="501"/>
                  </a:cubicBezTo>
                  <a:lnTo>
                    <a:pt x="4804" y="401"/>
                  </a:lnTo>
                  <a:cubicBezTo>
                    <a:pt x="4804" y="168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9072463" y="4272685"/>
              <a:ext cx="167983" cy="17515"/>
            </a:xfrm>
            <a:custGeom>
              <a:avLst/>
              <a:gdLst/>
              <a:ahLst/>
              <a:cxnLst/>
              <a:rect l="l" t="t" r="r" b="b"/>
              <a:pathLst>
                <a:path w="4805" h="501" extrusionOk="0">
                  <a:moveTo>
                    <a:pt x="401" y="1"/>
                  </a:moveTo>
                  <a:cubicBezTo>
                    <a:pt x="168" y="1"/>
                    <a:pt x="1" y="201"/>
                    <a:pt x="1" y="401"/>
                  </a:cubicBezTo>
                  <a:lnTo>
                    <a:pt x="1" y="501"/>
                  </a:lnTo>
                  <a:cubicBezTo>
                    <a:pt x="1" y="267"/>
                    <a:pt x="168" y="67"/>
                    <a:pt x="401" y="67"/>
                  </a:cubicBezTo>
                  <a:lnTo>
                    <a:pt x="4404" y="67"/>
                  </a:lnTo>
                  <a:cubicBezTo>
                    <a:pt x="4637" y="67"/>
                    <a:pt x="4804" y="267"/>
                    <a:pt x="4804" y="501"/>
                  </a:cubicBezTo>
                  <a:lnTo>
                    <a:pt x="4804" y="401"/>
                  </a:lnTo>
                  <a:cubicBezTo>
                    <a:pt x="4804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9072463" y="4081421"/>
              <a:ext cx="167983" cy="17551"/>
            </a:xfrm>
            <a:custGeom>
              <a:avLst/>
              <a:gdLst/>
              <a:ahLst/>
              <a:cxnLst/>
              <a:rect l="l" t="t" r="r" b="b"/>
              <a:pathLst>
                <a:path w="4805" h="502" extrusionOk="0">
                  <a:moveTo>
                    <a:pt x="401" y="1"/>
                  </a:moveTo>
                  <a:cubicBezTo>
                    <a:pt x="168" y="1"/>
                    <a:pt x="1" y="201"/>
                    <a:pt x="1" y="435"/>
                  </a:cubicBezTo>
                  <a:lnTo>
                    <a:pt x="1" y="501"/>
                  </a:lnTo>
                  <a:cubicBezTo>
                    <a:pt x="1" y="268"/>
                    <a:pt x="168" y="101"/>
                    <a:pt x="401" y="101"/>
                  </a:cubicBezTo>
                  <a:lnTo>
                    <a:pt x="4404" y="101"/>
                  </a:lnTo>
                  <a:cubicBezTo>
                    <a:pt x="4637" y="101"/>
                    <a:pt x="4804" y="268"/>
                    <a:pt x="4804" y="501"/>
                  </a:cubicBezTo>
                  <a:lnTo>
                    <a:pt x="4804" y="435"/>
                  </a:lnTo>
                  <a:cubicBezTo>
                    <a:pt x="4804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9072463" y="4480280"/>
              <a:ext cx="167983" cy="16361"/>
            </a:xfrm>
            <a:custGeom>
              <a:avLst/>
              <a:gdLst/>
              <a:ahLst/>
              <a:cxnLst/>
              <a:rect l="l" t="t" r="r" b="b"/>
              <a:pathLst>
                <a:path w="4805" h="468" extrusionOk="0">
                  <a:moveTo>
                    <a:pt x="401" y="0"/>
                  </a:moveTo>
                  <a:cubicBezTo>
                    <a:pt x="168" y="0"/>
                    <a:pt x="1" y="167"/>
                    <a:pt x="1" y="400"/>
                  </a:cubicBezTo>
                  <a:lnTo>
                    <a:pt x="1" y="467"/>
                  </a:lnTo>
                  <a:cubicBezTo>
                    <a:pt x="1" y="267"/>
                    <a:pt x="168" y="67"/>
                    <a:pt x="401" y="67"/>
                  </a:cubicBezTo>
                  <a:lnTo>
                    <a:pt x="4404" y="67"/>
                  </a:lnTo>
                  <a:cubicBezTo>
                    <a:pt x="4637" y="67"/>
                    <a:pt x="4804" y="267"/>
                    <a:pt x="4804" y="467"/>
                  </a:cubicBezTo>
                  <a:lnTo>
                    <a:pt x="4804" y="400"/>
                  </a:lnTo>
                  <a:cubicBezTo>
                    <a:pt x="4804" y="167"/>
                    <a:pt x="4637" y="0"/>
                    <a:pt x="4404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8384450" y="4480279"/>
              <a:ext cx="169103" cy="17515"/>
            </a:xfrm>
            <a:custGeom>
              <a:avLst/>
              <a:gdLst/>
              <a:ahLst/>
              <a:cxnLst/>
              <a:rect l="l" t="t" r="r" b="b"/>
              <a:pathLst>
                <a:path w="4837" h="501" extrusionOk="0">
                  <a:moveTo>
                    <a:pt x="400" y="0"/>
                  </a:moveTo>
                  <a:cubicBezTo>
                    <a:pt x="167" y="0"/>
                    <a:pt x="0" y="167"/>
                    <a:pt x="0" y="400"/>
                  </a:cubicBezTo>
                  <a:lnTo>
                    <a:pt x="0" y="500"/>
                  </a:lnTo>
                  <a:cubicBezTo>
                    <a:pt x="0" y="267"/>
                    <a:pt x="167" y="67"/>
                    <a:pt x="400" y="67"/>
                  </a:cubicBezTo>
                  <a:lnTo>
                    <a:pt x="4403" y="67"/>
                  </a:lnTo>
                  <a:cubicBezTo>
                    <a:pt x="4637" y="67"/>
                    <a:pt x="4837" y="267"/>
                    <a:pt x="4837" y="500"/>
                  </a:cubicBezTo>
                  <a:lnTo>
                    <a:pt x="4837" y="400"/>
                  </a:lnTo>
                  <a:cubicBezTo>
                    <a:pt x="4837" y="167"/>
                    <a:pt x="4637" y="0"/>
                    <a:pt x="4403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9072463" y="3956649"/>
              <a:ext cx="167983" cy="17551"/>
            </a:xfrm>
            <a:custGeom>
              <a:avLst/>
              <a:gdLst/>
              <a:ahLst/>
              <a:cxnLst/>
              <a:rect l="l" t="t" r="r" b="b"/>
              <a:pathLst>
                <a:path w="4805" h="502" extrusionOk="0">
                  <a:moveTo>
                    <a:pt x="401" y="1"/>
                  </a:moveTo>
                  <a:cubicBezTo>
                    <a:pt x="168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168" y="101"/>
                    <a:pt x="401" y="101"/>
                  </a:cubicBezTo>
                  <a:lnTo>
                    <a:pt x="4404" y="101"/>
                  </a:lnTo>
                  <a:cubicBezTo>
                    <a:pt x="4637" y="101"/>
                    <a:pt x="4804" y="268"/>
                    <a:pt x="4804" y="501"/>
                  </a:cubicBezTo>
                  <a:lnTo>
                    <a:pt x="4804" y="434"/>
                  </a:lnTo>
                  <a:cubicBezTo>
                    <a:pt x="4804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8384450" y="4081421"/>
              <a:ext cx="169103" cy="17551"/>
            </a:xfrm>
            <a:custGeom>
              <a:avLst/>
              <a:gdLst/>
              <a:ahLst/>
              <a:cxnLst/>
              <a:rect l="l" t="t" r="r" b="b"/>
              <a:pathLst>
                <a:path w="4837" h="502" extrusionOk="0">
                  <a:moveTo>
                    <a:pt x="400" y="1"/>
                  </a:moveTo>
                  <a:cubicBezTo>
                    <a:pt x="167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268"/>
                    <a:pt x="167" y="101"/>
                    <a:pt x="400" y="101"/>
                  </a:cubicBezTo>
                  <a:lnTo>
                    <a:pt x="4403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5"/>
                  </a:lnTo>
                  <a:cubicBezTo>
                    <a:pt x="4837" y="201"/>
                    <a:pt x="4637" y="1"/>
                    <a:pt x="4403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8154693" y="4272685"/>
              <a:ext cx="398859" cy="17515"/>
            </a:xfrm>
            <a:custGeom>
              <a:avLst/>
              <a:gdLst/>
              <a:ahLst/>
              <a:cxnLst/>
              <a:rect l="l" t="t" r="r" b="b"/>
              <a:pathLst>
                <a:path w="11409" h="501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lnTo>
                    <a:pt x="1" y="501"/>
                  </a:lnTo>
                  <a:cubicBezTo>
                    <a:pt x="1" y="267"/>
                    <a:pt x="201" y="67"/>
                    <a:pt x="434" y="67"/>
                  </a:cubicBezTo>
                  <a:lnTo>
                    <a:pt x="10975" y="67"/>
                  </a:lnTo>
                  <a:cubicBezTo>
                    <a:pt x="11209" y="67"/>
                    <a:pt x="11409" y="267"/>
                    <a:pt x="11409" y="501"/>
                  </a:cubicBezTo>
                  <a:lnTo>
                    <a:pt x="11409" y="401"/>
                  </a:lnTo>
                  <a:cubicBezTo>
                    <a:pt x="11409" y="167"/>
                    <a:pt x="11209" y="1"/>
                    <a:pt x="10975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8384450" y="4895425"/>
              <a:ext cx="169103" cy="17515"/>
            </a:xfrm>
            <a:custGeom>
              <a:avLst/>
              <a:gdLst/>
              <a:ahLst/>
              <a:cxnLst/>
              <a:rect l="l" t="t" r="r" b="b"/>
              <a:pathLst>
                <a:path w="4837" h="501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267"/>
                    <a:pt x="167" y="67"/>
                    <a:pt x="400" y="67"/>
                  </a:cubicBezTo>
                  <a:lnTo>
                    <a:pt x="4403" y="67"/>
                  </a:lnTo>
                  <a:cubicBezTo>
                    <a:pt x="4637" y="67"/>
                    <a:pt x="4837" y="267"/>
                    <a:pt x="4837" y="501"/>
                  </a:cubicBezTo>
                  <a:lnTo>
                    <a:pt x="4837" y="401"/>
                  </a:lnTo>
                  <a:cubicBezTo>
                    <a:pt x="4837" y="167"/>
                    <a:pt x="4637" y="0"/>
                    <a:pt x="4403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8384450" y="4687834"/>
              <a:ext cx="169103" cy="17551"/>
            </a:xfrm>
            <a:custGeom>
              <a:avLst/>
              <a:gdLst/>
              <a:ahLst/>
              <a:cxnLst/>
              <a:rect l="l" t="t" r="r" b="b"/>
              <a:pathLst>
                <a:path w="4837" h="502" extrusionOk="0">
                  <a:moveTo>
                    <a:pt x="400" y="1"/>
                  </a:moveTo>
                  <a:cubicBezTo>
                    <a:pt x="167" y="1"/>
                    <a:pt x="0" y="168"/>
                    <a:pt x="0" y="401"/>
                  </a:cubicBezTo>
                  <a:lnTo>
                    <a:pt x="0" y="501"/>
                  </a:lnTo>
                  <a:cubicBezTo>
                    <a:pt x="0" y="268"/>
                    <a:pt x="167" y="67"/>
                    <a:pt x="400" y="67"/>
                  </a:cubicBezTo>
                  <a:lnTo>
                    <a:pt x="4403" y="67"/>
                  </a:lnTo>
                  <a:cubicBezTo>
                    <a:pt x="4637" y="67"/>
                    <a:pt x="4837" y="268"/>
                    <a:pt x="4837" y="501"/>
                  </a:cubicBezTo>
                  <a:lnTo>
                    <a:pt x="4837" y="401"/>
                  </a:lnTo>
                  <a:cubicBezTo>
                    <a:pt x="4837" y="168"/>
                    <a:pt x="4637" y="1"/>
                    <a:pt x="4403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8384450" y="3956649"/>
              <a:ext cx="169103" cy="17551"/>
            </a:xfrm>
            <a:custGeom>
              <a:avLst/>
              <a:gdLst/>
              <a:ahLst/>
              <a:cxnLst/>
              <a:rect l="l" t="t" r="r" b="b"/>
              <a:pathLst>
                <a:path w="4837" h="502" extrusionOk="0">
                  <a:moveTo>
                    <a:pt x="400" y="1"/>
                  </a:moveTo>
                  <a:cubicBezTo>
                    <a:pt x="167" y="1"/>
                    <a:pt x="0" y="201"/>
                    <a:pt x="0" y="434"/>
                  </a:cubicBezTo>
                  <a:lnTo>
                    <a:pt x="0" y="501"/>
                  </a:lnTo>
                  <a:cubicBezTo>
                    <a:pt x="0" y="268"/>
                    <a:pt x="167" y="101"/>
                    <a:pt x="400" y="101"/>
                  </a:cubicBezTo>
                  <a:lnTo>
                    <a:pt x="4403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4"/>
                  </a:lnTo>
                  <a:cubicBezTo>
                    <a:pt x="4837" y="201"/>
                    <a:pt x="4637" y="1"/>
                    <a:pt x="4403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9529596" y="3956649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34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71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9529596" y="4081421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34" y="1"/>
                  </a:moveTo>
                  <a:cubicBezTo>
                    <a:pt x="201" y="1"/>
                    <a:pt x="1" y="201"/>
                    <a:pt x="1" y="435"/>
                  </a:cubicBezTo>
                  <a:lnTo>
                    <a:pt x="1" y="501"/>
                  </a:lnTo>
                  <a:cubicBezTo>
                    <a:pt x="34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71" y="101"/>
                    <a:pt x="4838" y="268"/>
                    <a:pt x="4838" y="501"/>
                  </a:cubicBezTo>
                  <a:lnTo>
                    <a:pt x="4838" y="435"/>
                  </a:lnTo>
                  <a:cubicBezTo>
                    <a:pt x="4838" y="201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9529596" y="4272685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34" y="1"/>
                  </a:moveTo>
                  <a:cubicBezTo>
                    <a:pt x="201" y="1"/>
                    <a:pt x="1" y="201"/>
                    <a:pt x="1" y="401"/>
                  </a:cubicBezTo>
                  <a:lnTo>
                    <a:pt x="1" y="501"/>
                  </a:lnTo>
                  <a:cubicBezTo>
                    <a:pt x="34" y="267"/>
                    <a:pt x="201" y="67"/>
                    <a:pt x="434" y="67"/>
                  </a:cubicBezTo>
                  <a:lnTo>
                    <a:pt x="4437" y="67"/>
                  </a:lnTo>
                  <a:cubicBezTo>
                    <a:pt x="4671" y="67"/>
                    <a:pt x="4838" y="267"/>
                    <a:pt x="4838" y="501"/>
                  </a:cubicBezTo>
                  <a:lnTo>
                    <a:pt x="4838" y="401"/>
                  </a:lnTo>
                  <a:cubicBezTo>
                    <a:pt x="4838" y="201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9301028" y="4081421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34" y="1"/>
                  </a:moveTo>
                  <a:cubicBezTo>
                    <a:pt x="201" y="1"/>
                    <a:pt x="1" y="201"/>
                    <a:pt x="1" y="435"/>
                  </a:cubicBezTo>
                  <a:lnTo>
                    <a:pt x="1" y="501"/>
                  </a:lnTo>
                  <a:cubicBezTo>
                    <a:pt x="1" y="268"/>
                    <a:pt x="201" y="101"/>
                    <a:pt x="434" y="101"/>
                  </a:cubicBezTo>
                  <a:lnTo>
                    <a:pt x="4404" y="101"/>
                  </a:lnTo>
                  <a:cubicBezTo>
                    <a:pt x="4637" y="101"/>
                    <a:pt x="4838" y="268"/>
                    <a:pt x="4838" y="501"/>
                  </a:cubicBezTo>
                  <a:lnTo>
                    <a:pt x="4838" y="435"/>
                  </a:lnTo>
                  <a:cubicBezTo>
                    <a:pt x="4838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9301028" y="4272685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34" y="1"/>
                  </a:moveTo>
                  <a:cubicBezTo>
                    <a:pt x="201" y="1"/>
                    <a:pt x="1" y="201"/>
                    <a:pt x="1" y="401"/>
                  </a:cubicBezTo>
                  <a:lnTo>
                    <a:pt x="1" y="501"/>
                  </a:lnTo>
                  <a:cubicBezTo>
                    <a:pt x="1" y="267"/>
                    <a:pt x="201" y="67"/>
                    <a:pt x="434" y="67"/>
                  </a:cubicBezTo>
                  <a:lnTo>
                    <a:pt x="4404" y="67"/>
                  </a:lnTo>
                  <a:cubicBezTo>
                    <a:pt x="4637" y="67"/>
                    <a:pt x="4838" y="267"/>
                    <a:pt x="4838" y="501"/>
                  </a:cubicBezTo>
                  <a:lnTo>
                    <a:pt x="4838" y="401"/>
                  </a:lnTo>
                  <a:cubicBezTo>
                    <a:pt x="4838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9301028" y="4480280"/>
              <a:ext cx="169136" cy="16361"/>
            </a:xfrm>
            <a:custGeom>
              <a:avLst/>
              <a:gdLst/>
              <a:ahLst/>
              <a:cxnLst/>
              <a:rect l="l" t="t" r="r" b="b"/>
              <a:pathLst>
                <a:path w="4838" h="468" extrusionOk="0">
                  <a:moveTo>
                    <a:pt x="434" y="0"/>
                  </a:moveTo>
                  <a:cubicBezTo>
                    <a:pt x="201" y="0"/>
                    <a:pt x="1" y="167"/>
                    <a:pt x="1" y="400"/>
                  </a:cubicBezTo>
                  <a:lnTo>
                    <a:pt x="1" y="467"/>
                  </a:lnTo>
                  <a:cubicBezTo>
                    <a:pt x="1" y="267"/>
                    <a:pt x="201" y="67"/>
                    <a:pt x="434" y="67"/>
                  </a:cubicBezTo>
                  <a:lnTo>
                    <a:pt x="4404" y="67"/>
                  </a:lnTo>
                  <a:cubicBezTo>
                    <a:pt x="4637" y="67"/>
                    <a:pt x="4838" y="267"/>
                    <a:pt x="4838" y="467"/>
                  </a:cubicBezTo>
                  <a:lnTo>
                    <a:pt x="4838" y="400"/>
                  </a:lnTo>
                  <a:cubicBezTo>
                    <a:pt x="4838" y="167"/>
                    <a:pt x="4637" y="0"/>
                    <a:pt x="4404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9529596" y="4480280"/>
              <a:ext cx="169136" cy="16361"/>
            </a:xfrm>
            <a:custGeom>
              <a:avLst/>
              <a:gdLst/>
              <a:ahLst/>
              <a:cxnLst/>
              <a:rect l="l" t="t" r="r" b="b"/>
              <a:pathLst>
                <a:path w="4838" h="468" extrusionOk="0">
                  <a:moveTo>
                    <a:pt x="434" y="0"/>
                  </a:moveTo>
                  <a:cubicBezTo>
                    <a:pt x="201" y="0"/>
                    <a:pt x="1" y="167"/>
                    <a:pt x="1" y="400"/>
                  </a:cubicBezTo>
                  <a:lnTo>
                    <a:pt x="1" y="467"/>
                  </a:lnTo>
                  <a:cubicBezTo>
                    <a:pt x="34" y="267"/>
                    <a:pt x="201" y="67"/>
                    <a:pt x="434" y="67"/>
                  </a:cubicBezTo>
                  <a:lnTo>
                    <a:pt x="4437" y="67"/>
                  </a:lnTo>
                  <a:cubicBezTo>
                    <a:pt x="4671" y="67"/>
                    <a:pt x="4838" y="267"/>
                    <a:pt x="4838" y="467"/>
                  </a:cubicBezTo>
                  <a:lnTo>
                    <a:pt x="4838" y="400"/>
                  </a:lnTo>
                  <a:cubicBezTo>
                    <a:pt x="4838" y="167"/>
                    <a:pt x="4671" y="0"/>
                    <a:pt x="4437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9301028" y="4687834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34" y="1"/>
                  </a:moveTo>
                  <a:cubicBezTo>
                    <a:pt x="201" y="1"/>
                    <a:pt x="1" y="168"/>
                    <a:pt x="1" y="401"/>
                  </a:cubicBezTo>
                  <a:lnTo>
                    <a:pt x="1" y="501"/>
                  </a:lnTo>
                  <a:cubicBezTo>
                    <a:pt x="1" y="268"/>
                    <a:pt x="201" y="67"/>
                    <a:pt x="434" y="67"/>
                  </a:cubicBezTo>
                  <a:lnTo>
                    <a:pt x="4404" y="67"/>
                  </a:lnTo>
                  <a:cubicBezTo>
                    <a:pt x="4637" y="67"/>
                    <a:pt x="4838" y="268"/>
                    <a:pt x="4838" y="501"/>
                  </a:cubicBezTo>
                  <a:lnTo>
                    <a:pt x="4838" y="401"/>
                  </a:lnTo>
                  <a:cubicBezTo>
                    <a:pt x="4838" y="168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9301028" y="3956649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201" y="101"/>
                    <a:pt x="434" y="101"/>
                  </a:cubicBezTo>
                  <a:lnTo>
                    <a:pt x="4404" y="101"/>
                  </a:lnTo>
                  <a:cubicBezTo>
                    <a:pt x="4637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9529596" y="4687834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34" y="1"/>
                  </a:moveTo>
                  <a:cubicBezTo>
                    <a:pt x="201" y="1"/>
                    <a:pt x="1" y="168"/>
                    <a:pt x="1" y="401"/>
                  </a:cubicBezTo>
                  <a:lnTo>
                    <a:pt x="1" y="501"/>
                  </a:lnTo>
                  <a:cubicBezTo>
                    <a:pt x="34" y="268"/>
                    <a:pt x="201" y="67"/>
                    <a:pt x="434" y="67"/>
                  </a:cubicBezTo>
                  <a:lnTo>
                    <a:pt x="4437" y="67"/>
                  </a:lnTo>
                  <a:cubicBezTo>
                    <a:pt x="4671" y="67"/>
                    <a:pt x="4838" y="268"/>
                    <a:pt x="4838" y="501"/>
                  </a:cubicBezTo>
                  <a:lnTo>
                    <a:pt x="4838" y="401"/>
                  </a:lnTo>
                  <a:cubicBezTo>
                    <a:pt x="4838" y="168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9072464" y="4895425"/>
              <a:ext cx="1085753" cy="17515"/>
            </a:xfrm>
            <a:custGeom>
              <a:avLst/>
              <a:gdLst/>
              <a:ahLst/>
              <a:cxnLst/>
              <a:rect l="l" t="t" r="r" b="b"/>
              <a:pathLst>
                <a:path w="31057" h="501" extrusionOk="0">
                  <a:moveTo>
                    <a:pt x="401" y="0"/>
                  </a:moveTo>
                  <a:cubicBezTo>
                    <a:pt x="168" y="0"/>
                    <a:pt x="1" y="167"/>
                    <a:pt x="1" y="401"/>
                  </a:cubicBezTo>
                  <a:lnTo>
                    <a:pt x="1" y="501"/>
                  </a:lnTo>
                  <a:cubicBezTo>
                    <a:pt x="1" y="267"/>
                    <a:pt x="168" y="67"/>
                    <a:pt x="401" y="67"/>
                  </a:cubicBezTo>
                  <a:lnTo>
                    <a:pt x="30623" y="67"/>
                  </a:lnTo>
                  <a:cubicBezTo>
                    <a:pt x="30856" y="67"/>
                    <a:pt x="31056" y="267"/>
                    <a:pt x="31056" y="501"/>
                  </a:cubicBezTo>
                  <a:lnTo>
                    <a:pt x="31056" y="401"/>
                  </a:lnTo>
                  <a:cubicBezTo>
                    <a:pt x="31056" y="167"/>
                    <a:pt x="30856" y="0"/>
                    <a:pt x="30623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8842740" y="4687834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01" y="1"/>
                  </a:moveTo>
                  <a:cubicBezTo>
                    <a:pt x="201" y="1"/>
                    <a:pt x="0" y="168"/>
                    <a:pt x="0" y="401"/>
                  </a:cubicBezTo>
                  <a:lnTo>
                    <a:pt x="0" y="501"/>
                  </a:lnTo>
                  <a:cubicBezTo>
                    <a:pt x="0" y="268"/>
                    <a:pt x="201" y="67"/>
                    <a:pt x="401" y="67"/>
                  </a:cubicBezTo>
                  <a:lnTo>
                    <a:pt x="4404" y="67"/>
                  </a:lnTo>
                  <a:cubicBezTo>
                    <a:pt x="4637" y="67"/>
                    <a:pt x="4837" y="268"/>
                    <a:pt x="4837" y="501"/>
                  </a:cubicBezTo>
                  <a:lnTo>
                    <a:pt x="4837" y="401"/>
                  </a:lnTo>
                  <a:cubicBezTo>
                    <a:pt x="4837" y="168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8613019" y="3956649"/>
              <a:ext cx="169103" cy="17551"/>
            </a:xfrm>
            <a:custGeom>
              <a:avLst/>
              <a:gdLst/>
              <a:ahLst/>
              <a:cxnLst/>
              <a:rect l="l" t="t" r="r" b="b"/>
              <a:pathLst>
                <a:path w="4837" h="5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lnTo>
                    <a:pt x="0" y="501"/>
                  </a:lnTo>
                  <a:cubicBezTo>
                    <a:pt x="0" y="268"/>
                    <a:pt x="200" y="101"/>
                    <a:pt x="434" y="101"/>
                  </a:cubicBezTo>
                  <a:lnTo>
                    <a:pt x="4437" y="101"/>
                  </a:lnTo>
                  <a:cubicBezTo>
                    <a:pt x="4670" y="101"/>
                    <a:pt x="4837" y="268"/>
                    <a:pt x="4837" y="501"/>
                  </a:cubicBezTo>
                  <a:lnTo>
                    <a:pt x="4837" y="434"/>
                  </a:lnTo>
                  <a:cubicBezTo>
                    <a:pt x="4837" y="201"/>
                    <a:pt x="4670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8842740" y="4895425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01" y="0"/>
                  </a:moveTo>
                  <a:cubicBezTo>
                    <a:pt x="201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267"/>
                    <a:pt x="201" y="67"/>
                    <a:pt x="401" y="67"/>
                  </a:cubicBezTo>
                  <a:lnTo>
                    <a:pt x="4404" y="67"/>
                  </a:lnTo>
                  <a:cubicBezTo>
                    <a:pt x="4637" y="67"/>
                    <a:pt x="4837" y="267"/>
                    <a:pt x="4837" y="501"/>
                  </a:cubicBezTo>
                  <a:lnTo>
                    <a:pt x="4837" y="401"/>
                  </a:lnTo>
                  <a:cubicBezTo>
                    <a:pt x="4837" y="167"/>
                    <a:pt x="4637" y="0"/>
                    <a:pt x="4404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13019" y="4895425"/>
              <a:ext cx="169103" cy="17515"/>
            </a:xfrm>
            <a:custGeom>
              <a:avLst/>
              <a:gdLst/>
              <a:ahLst/>
              <a:cxnLst/>
              <a:rect l="l" t="t" r="r" b="b"/>
              <a:pathLst>
                <a:path w="4837" h="501" extrusionOk="0">
                  <a:moveTo>
                    <a:pt x="434" y="0"/>
                  </a:moveTo>
                  <a:cubicBezTo>
                    <a:pt x="200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267"/>
                    <a:pt x="200" y="67"/>
                    <a:pt x="434" y="67"/>
                  </a:cubicBezTo>
                  <a:lnTo>
                    <a:pt x="4437" y="67"/>
                  </a:lnTo>
                  <a:cubicBezTo>
                    <a:pt x="4670" y="67"/>
                    <a:pt x="4837" y="267"/>
                    <a:pt x="4837" y="501"/>
                  </a:cubicBezTo>
                  <a:lnTo>
                    <a:pt x="4837" y="401"/>
                  </a:lnTo>
                  <a:cubicBezTo>
                    <a:pt x="4837" y="167"/>
                    <a:pt x="4670" y="0"/>
                    <a:pt x="4437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8613019" y="4081421"/>
              <a:ext cx="169103" cy="17551"/>
            </a:xfrm>
            <a:custGeom>
              <a:avLst/>
              <a:gdLst/>
              <a:ahLst/>
              <a:cxnLst/>
              <a:rect l="l" t="t" r="r" b="b"/>
              <a:pathLst>
                <a:path w="4837" h="502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268"/>
                    <a:pt x="200" y="101"/>
                    <a:pt x="434" y="101"/>
                  </a:cubicBezTo>
                  <a:lnTo>
                    <a:pt x="4437" y="101"/>
                  </a:lnTo>
                  <a:cubicBezTo>
                    <a:pt x="4670" y="101"/>
                    <a:pt x="4837" y="268"/>
                    <a:pt x="4837" y="501"/>
                  </a:cubicBezTo>
                  <a:lnTo>
                    <a:pt x="4837" y="435"/>
                  </a:lnTo>
                  <a:cubicBezTo>
                    <a:pt x="4837" y="201"/>
                    <a:pt x="4670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8613019" y="4687834"/>
              <a:ext cx="169103" cy="17551"/>
            </a:xfrm>
            <a:custGeom>
              <a:avLst/>
              <a:gdLst/>
              <a:ahLst/>
              <a:cxnLst/>
              <a:rect l="l" t="t" r="r" b="b"/>
              <a:pathLst>
                <a:path w="4837" h="502" extrusionOk="0">
                  <a:moveTo>
                    <a:pt x="434" y="1"/>
                  </a:moveTo>
                  <a:cubicBezTo>
                    <a:pt x="200" y="1"/>
                    <a:pt x="0" y="168"/>
                    <a:pt x="0" y="401"/>
                  </a:cubicBezTo>
                  <a:lnTo>
                    <a:pt x="0" y="501"/>
                  </a:lnTo>
                  <a:cubicBezTo>
                    <a:pt x="0" y="268"/>
                    <a:pt x="200" y="67"/>
                    <a:pt x="434" y="67"/>
                  </a:cubicBezTo>
                  <a:lnTo>
                    <a:pt x="4437" y="67"/>
                  </a:lnTo>
                  <a:cubicBezTo>
                    <a:pt x="4670" y="67"/>
                    <a:pt x="4837" y="268"/>
                    <a:pt x="4837" y="501"/>
                  </a:cubicBezTo>
                  <a:lnTo>
                    <a:pt x="4837" y="401"/>
                  </a:lnTo>
                  <a:cubicBezTo>
                    <a:pt x="4837" y="168"/>
                    <a:pt x="4670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8613019" y="4272685"/>
              <a:ext cx="169103" cy="17515"/>
            </a:xfrm>
            <a:custGeom>
              <a:avLst/>
              <a:gdLst/>
              <a:ahLst/>
              <a:cxnLst/>
              <a:rect l="l" t="t" r="r" b="b"/>
              <a:pathLst>
                <a:path w="4837" h="501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267"/>
                    <a:pt x="200" y="67"/>
                    <a:pt x="434" y="67"/>
                  </a:cubicBezTo>
                  <a:lnTo>
                    <a:pt x="4437" y="67"/>
                  </a:lnTo>
                  <a:cubicBezTo>
                    <a:pt x="4670" y="67"/>
                    <a:pt x="4837" y="267"/>
                    <a:pt x="4837" y="501"/>
                  </a:cubicBezTo>
                  <a:lnTo>
                    <a:pt x="4837" y="401"/>
                  </a:lnTo>
                  <a:cubicBezTo>
                    <a:pt x="4837" y="167"/>
                    <a:pt x="4670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8613019" y="4480279"/>
              <a:ext cx="169103" cy="17515"/>
            </a:xfrm>
            <a:custGeom>
              <a:avLst/>
              <a:gdLst/>
              <a:ahLst/>
              <a:cxnLst/>
              <a:rect l="l" t="t" r="r" b="b"/>
              <a:pathLst>
                <a:path w="4837" h="501" extrusionOk="0">
                  <a:moveTo>
                    <a:pt x="434" y="0"/>
                  </a:moveTo>
                  <a:cubicBezTo>
                    <a:pt x="200" y="0"/>
                    <a:pt x="0" y="167"/>
                    <a:pt x="0" y="400"/>
                  </a:cubicBezTo>
                  <a:lnTo>
                    <a:pt x="0" y="500"/>
                  </a:lnTo>
                  <a:cubicBezTo>
                    <a:pt x="0" y="267"/>
                    <a:pt x="200" y="67"/>
                    <a:pt x="434" y="67"/>
                  </a:cubicBezTo>
                  <a:lnTo>
                    <a:pt x="4437" y="67"/>
                  </a:lnTo>
                  <a:cubicBezTo>
                    <a:pt x="4670" y="67"/>
                    <a:pt x="4837" y="267"/>
                    <a:pt x="4837" y="500"/>
                  </a:cubicBezTo>
                  <a:lnTo>
                    <a:pt x="4837" y="400"/>
                  </a:lnTo>
                  <a:cubicBezTo>
                    <a:pt x="4837" y="167"/>
                    <a:pt x="4670" y="0"/>
                    <a:pt x="4437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8842740" y="3956649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01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501"/>
                  </a:lnTo>
                  <a:cubicBezTo>
                    <a:pt x="0" y="268"/>
                    <a:pt x="201" y="101"/>
                    <a:pt x="401" y="101"/>
                  </a:cubicBezTo>
                  <a:lnTo>
                    <a:pt x="4404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4"/>
                  </a:lnTo>
                  <a:cubicBezTo>
                    <a:pt x="4837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8842740" y="4272685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01" y="1"/>
                  </a:moveTo>
                  <a:cubicBezTo>
                    <a:pt x="201" y="1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267"/>
                    <a:pt x="201" y="67"/>
                    <a:pt x="401" y="67"/>
                  </a:cubicBezTo>
                  <a:lnTo>
                    <a:pt x="4404" y="67"/>
                  </a:lnTo>
                  <a:cubicBezTo>
                    <a:pt x="4637" y="67"/>
                    <a:pt x="4837" y="267"/>
                    <a:pt x="4837" y="501"/>
                  </a:cubicBezTo>
                  <a:lnTo>
                    <a:pt x="4837" y="401"/>
                  </a:lnTo>
                  <a:cubicBezTo>
                    <a:pt x="4837" y="167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8842740" y="4081421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01" y="1"/>
                  </a:moveTo>
                  <a:cubicBezTo>
                    <a:pt x="201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268"/>
                    <a:pt x="201" y="101"/>
                    <a:pt x="401" y="101"/>
                  </a:cubicBezTo>
                  <a:lnTo>
                    <a:pt x="4404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5"/>
                  </a:lnTo>
                  <a:cubicBezTo>
                    <a:pt x="4837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842740" y="4480279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01" y="0"/>
                  </a:moveTo>
                  <a:cubicBezTo>
                    <a:pt x="201" y="0"/>
                    <a:pt x="0" y="167"/>
                    <a:pt x="0" y="400"/>
                  </a:cubicBezTo>
                  <a:lnTo>
                    <a:pt x="0" y="500"/>
                  </a:lnTo>
                  <a:cubicBezTo>
                    <a:pt x="0" y="267"/>
                    <a:pt x="201" y="67"/>
                    <a:pt x="401" y="67"/>
                  </a:cubicBezTo>
                  <a:lnTo>
                    <a:pt x="4404" y="67"/>
                  </a:lnTo>
                  <a:cubicBezTo>
                    <a:pt x="4637" y="67"/>
                    <a:pt x="4837" y="267"/>
                    <a:pt x="4837" y="500"/>
                  </a:cubicBezTo>
                  <a:lnTo>
                    <a:pt x="4837" y="400"/>
                  </a:lnTo>
                  <a:cubicBezTo>
                    <a:pt x="4837" y="167"/>
                    <a:pt x="4637" y="0"/>
                    <a:pt x="4404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9056137" y="5189298"/>
              <a:ext cx="866519" cy="507305"/>
            </a:xfrm>
            <a:custGeom>
              <a:avLst/>
              <a:gdLst/>
              <a:ahLst/>
              <a:cxnLst/>
              <a:rect l="l" t="t" r="r" b="b"/>
              <a:pathLst>
                <a:path w="24786" h="14511" extrusionOk="0">
                  <a:moveTo>
                    <a:pt x="2002" y="0"/>
                  </a:moveTo>
                  <a:cubicBezTo>
                    <a:pt x="901" y="0"/>
                    <a:pt x="1" y="901"/>
                    <a:pt x="1" y="2002"/>
                  </a:cubicBezTo>
                  <a:lnTo>
                    <a:pt x="1" y="12509"/>
                  </a:lnTo>
                  <a:cubicBezTo>
                    <a:pt x="1" y="13610"/>
                    <a:pt x="901" y="14511"/>
                    <a:pt x="2002" y="14511"/>
                  </a:cubicBezTo>
                  <a:lnTo>
                    <a:pt x="22784" y="14511"/>
                  </a:lnTo>
                  <a:cubicBezTo>
                    <a:pt x="23884" y="14511"/>
                    <a:pt x="24785" y="13610"/>
                    <a:pt x="24785" y="12509"/>
                  </a:cubicBezTo>
                  <a:lnTo>
                    <a:pt x="24785" y="2002"/>
                  </a:lnTo>
                  <a:cubicBezTo>
                    <a:pt x="24785" y="901"/>
                    <a:pt x="23884" y="0"/>
                    <a:pt x="22784" y="0"/>
                  </a:cubicBezTo>
                  <a:close/>
                </a:path>
              </a:pathLst>
            </a:custGeom>
            <a:solidFill>
              <a:srgbClr val="C1B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8154695" y="3956649"/>
              <a:ext cx="2690383" cy="1096241"/>
            </a:xfrm>
            <a:custGeom>
              <a:avLst/>
              <a:gdLst/>
              <a:ahLst/>
              <a:cxnLst/>
              <a:rect l="l" t="t" r="r" b="b"/>
              <a:pathLst>
                <a:path w="76956" h="31357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lnTo>
                    <a:pt x="1" y="2369"/>
                  </a:lnTo>
                  <a:cubicBezTo>
                    <a:pt x="1" y="2603"/>
                    <a:pt x="201" y="2769"/>
                    <a:pt x="434" y="2769"/>
                  </a:cubicBezTo>
                  <a:lnTo>
                    <a:pt x="4437" y="2769"/>
                  </a:lnTo>
                  <a:cubicBezTo>
                    <a:pt x="4671" y="2769"/>
                    <a:pt x="4837" y="2603"/>
                    <a:pt x="4837" y="2369"/>
                  </a:cubicBezTo>
                  <a:lnTo>
                    <a:pt x="4837" y="434"/>
                  </a:lnTo>
                  <a:cubicBezTo>
                    <a:pt x="4837" y="201"/>
                    <a:pt x="4671" y="1"/>
                    <a:pt x="4437" y="1"/>
                  </a:cubicBezTo>
                  <a:close/>
                  <a:moveTo>
                    <a:pt x="6972" y="1"/>
                  </a:moveTo>
                  <a:cubicBezTo>
                    <a:pt x="6739" y="1"/>
                    <a:pt x="6572" y="201"/>
                    <a:pt x="6572" y="434"/>
                  </a:cubicBezTo>
                  <a:lnTo>
                    <a:pt x="6572" y="2369"/>
                  </a:lnTo>
                  <a:cubicBezTo>
                    <a:pt x="6572" y="2603"/>
                    <a:pt x="6739" y="2769"/>
                    <a:pt x="6972" y="2769"/>
                  </a:cubicBezTo>
                  <a:lnTo>
                    <a:pt x="10975" y="2769"/>
                  </a:lnTo>
                  <a:cubicBezTo>
                    <a:pt x="11209" y="2769"/>
                    <a:pt x="11409" y="2603"/>
                    <a:pt x="11409" y="2369"/>
                  </a:cubicBezTo>
                  <a:lnTo>
                    <a:pt x="11409" y="434"/>
                  </a:lnTo>
                  <a:cubicBezTo>
                    <a:pt x="11409" y="201"/>
                    <a:pt x="11209" y="1"/>
                    <a:pt x="10975" y="1"/>
                  </a:cubicBezTo>
                  <a:close/>
                  <a:moveTo>
                    <a:pt x="13544" y="1"/>
                  </a:moveTo>
                  <a:cubicBezTo>
                    <a:pt x="13310" y="1"/>
                    <a:pt x="13110" y="201"/>
                    <a:pt x="13110" y="434"/>
                  </a:cubicBezTo>
                  <a:lnTo>
                    <a:pt x="13110" y="2369"/>
                  </a:lnTo>
                  <a:cubicBezTo>
                    <a:pt x="13110" y="2603"/>
                    <a:pt x="13310" y="2769"/>
                    <a:pt x="13544" y="2769"/>
                  </a:cubicBezTo>
                  <a:lnTo>
                    <a:pt x="17547" y="2769"/>
                  </a:lnTo>
                  <a:cubicBezTo>
                    <a:pt x="17780" y="2769"/>
                    <a:pt x="17947" y="2603"/>
                    <a:pt x="17947" y="2369"/>
                  </a:cubicBezTo>
                  <a:lnTo>
                    <a:pt x="17947" y="434"/>
                  </a:lnTo>
                  <a:cubicBezTo>
                    <a:pt x="17947" y="201"/>
                    <a:pt x="17780" y="1"/>
                    <a:pt x="17547" y="1"/>
                  </a:cubicBezTo>
                  <a:close/>
                  <a:moveTo>
                    <a:pt x="20082" y="1"/>
                  </a:moveTo>
                  <a:cubicBezTo>
                    <a:pt x="19882" y="1"/>
                    <a:pt x="19681" y="201"/>
                    <a:pt x="19681" y="434"/>
                  </a:cubicBezTo>
                  <a:lnTo>
                    <a:pt x="19681" y="2369"/>
                  </a:lnTo>
                  <a:cubicBezTo>
                    <a:pt x="19681" y="2603"/>
                    <a:pt x="19882" y="2769"/>
                    <a:pt x="20082" y="2769"/>
                  </a:cubicBezTo>
                  <a:lnTo>
                    <a:pt x="24085" y="2769"/>
                  </a:lnTo>
                  <a:cubicBezTo>
                    <a:pt x="24318" y="2769"/>
                    <a:pt x="24518" y="2603"/>
                    <a:pt x="24518" y="2369"/>
                  </a:cubicBezTo>
                  <a:lnTo>
                    <a:pt x="24518" y="434"/>
                  </a:lnTo>
                  <a:cubicBezTo>
                    <a:pt x="24518" y="201"/>
                    <a:pt x="24318" y="1"/>
                    <a:pt x="24085" y="1"/>
                  </a:cubicBezTo>
                  <a:close/>
                  <a:moveTo>
                    <a:pt x="26653" y="1"/>
                  </a:moveTo>
                  <a:cubicBezTo>
                    <a:pt x="26420" y="1"/>
                    <a:pt x="26253" y="201"/>
                    <a:pt x="26253" y="434"/>
                  </a:cubicBezTo>
                  <a:lnTo>
                    <a:pt x="26253" y="2369"/>
                  </a:lnTo>
                  <a:cubicBezTo>
                    <a:pt x="26253" y="2603"/>
                    <a:pt x="26420" y="2769"/>
                    <a:pt x="26653" y="2769"/>
                  </a:cubicBezTo>
                  <a:lnTo>
                    <a:pt x="30656" y="2769"/>
                  </a:lnTo>
                  <a:cubicBezTo>
                    <a:pt x="30889" y="2769"/>
                    <a:pt x="31056" y="2603"/>
                    <a:pt x="31056" y="2369"/>
                  </a:cubicBezTo>
                  <a:lnTo>
                    <a:pt x="31056" y="434"/>
                  </a:lnTo>
                  <a:cubicBezTo>
                    <a:pt x="31056" y="201"/>
                    <a:pt x="30889" y="1"/>
                    <a:pt x="30656" y="1"/>
                  </a:cubicBezTo>
                  <a:close/>
                  <a:moveTo>
                    <a:pt x="33224" y="1"/>
                  </a:moveTo>
                  <a:cubicBezTo>
                    <a:pt x="32991" y="1"/>
                    <a:pt x="32791" y="201"/>
                    <a:pt x="32791" y="434"/>
                  </a:cubicBezTo>
                  <a:lnTo>
                    <a:pt x="32791" y="2369"/>
                  </a:lnTo>
                  <a:cubicBezTo>
                    <a:pt x="32791" y="2603"/>
                    <a:pt x="32991" y="2769"/>
                    <a:pt x="33224" y="2769"/>
                  </a:cubicBezTo>
                  <a:lnTo>
                    <a:pt x="37194" y="2769"/>
                  </a:lnTo>
                  <a:cubicBezTo>
                    <a:pt x="37427" y="2769"/>
                    <a:pt x="37628" y="2603"/>
                    <a:pt x="37628" y="2369"/>
                  </a:cubicBezTo>
                  <a:lnTo>
                    <a:pt x="37628" y="434"/>
                  </a:lnTo>
                  <a:cubicBezTo>
                    <a:pt x="37628" y="201"/>
                    <a:pt x="37427" y="1"/>
                    <a:pt x="37194" y="1"/>
                  </a:cubicBezTo>
                  <a:close/>
                  <a:moveTo>
                    <a:pt x="39762" y="1"/>
                  </a:moveTo>
                  <a:cubicBezTo>
                    <a:pt x="39529" y="1"/>
                    <a:pt x="39329" y="201"/>
                    <a:pt x="39329" y="434"/>
                  </a:cubicBezTo>
                  <a:lnTo>
                    <a:pt x="39329" y="2369"/>
                  </a:lnTo>
                  <a:cubicBezTo>
                    <a:pt x="39362" y="2603"/>
                    <a:pt x="39529" y="2769"/>
                    <a:pt x="39762" y="2769"/>
                  </a:cubicBezTo>
                  <a:lnTo>
                    <a:pt x="43765" y="2769"/>
                  </a:lnTo>
                  <a:cubicBezTo>
                    <a:pt x="43999" y="2769"/>
                    <a:pt x="44166" y="2603"/>
                    <a:pt x="44166" y="2369"/>
                  </a:cubicBezTo>
                  <a:lnTo>
                    <a:pt x="44166" y="434"/>
                  </a:lnTo>
                  <a:cubicBezTo>
                    <a:pt x="44166" y="201"/>
                    <a:pt x="43999" y="1"/>
                    <a:pt x="43765" y="1"/>
                  </a:cubicBezTo>
                  <a:close/>
                  <a:moveTo>
                    <a:pt x="46334" y="1"/>
                  </a:moveTo>
                  <a:cubicBezTo>
                    <a:pt x="46100" y="1"/>
                    <a:pt x="45900" y="201"/>
                    <a:pt x="45900" y="434"/>
                  </a:cubicBezTo>
                  <a:lnTo>
                    <a:pt x="45900" y="2369"/>
                  </a:lnTo>
                  <a:cubicBezTo>
                    <a:pt x="45900" y="2603"/>
                    <a:pt x="46100" y="2769"/>
                    <a:pt x="46334" y="2769"/>
                  </a:cubicBezTo>
                  <a:lnTo>
                    <a:pt x="50337" y="2769"/>
                  </a:lnTo>
                  <a:cubicBezTo>
                    <a:pt x="50537" y="2769"/>
                    <a:pt x="50737" y="2603"/>
                    <a:pt x="50737" y="2369"/>
                  </a:cubicBezTo>
                  <a:lnTo>
                    <a:pt x="50737" y="434"/>
                  </a:lnTo>
                  <a:cubicBezTo>
                    <a:pt x="50737" y="201"/>
                    <a:pt x="50537" y="1"/>
                    <a:pt x="50337" y="1"/>
                  </a:cubicBezTo>
                  <a:close/>
                  <a:moveTo>
                    <a:pt x="52872" y="1"/>
                  </a:moveTo>
                  <a:cubicBezTo>
                    <a:pt x="52638" y="1"/>
                    <a:pt x="52471" y="201"/>
                    <a:pt x="52471" y="434"/>
                  </a:cubicBezTo>
                  <a:lnTo>
                    <a:pt x="52471" y="2369"/>
                  </a:lnTo>
                  <a:cubicBezTo>
                    <a:pt x="52471" y="2603"/>
                    <a:pt x="52638" y="2769"/>
                    <a:pt x="52872" y="2769"/>
                  </a:cubicBezTo>
                  <a:lnTo>
                    <a:pt x="56875" y="2769"/>
                  </a:lnTo>
                  <a:cubicBezTo>
                    <a:pt x="57108" y="2769"/>
                    <a:pt x="57308" y="2603"/>
                    <a:pt x="57308" y="2369"/>
                  </a:cubicBezTo>
                  <a:lnTo>
                    <a:pt x="57308" y="434"/>
                  </a:lnTo>
                  <a:cubicBezTo>
                    <a:pt x="57308" y="201"/>
                    <a:pt x="57108" y="1"/>
                    <a:pt x="56875" y="1"/>
                  </a:cubicBezTo>
                  <a:close/>
                  <a:moveTo>
                    <a:pt x="59443" y="1"/>
                  </a:moveTo>
                  <a:cubicBezTo>
                    <a:pt x="59210" y="1"/>
                    <a:pt x="59009" y="201"/>
                    <a:pt x="59009" y="434"/>
                  </a:cubicBezTo>
                  <a:lnTo>
                    <a:pt x="59009" y="2369"/>
                  </a:lnTo>
                  <a:cubicBezTo>
                    <a:pt x="59009" y="2603"/>
                    <a:pt x="59210" y="2769"/>
                    <a:pt x="59443" y="2769"/>
                  </a:cubicBezTo>
                  <a:lnTo>
                    <a:pt x="63446" y="2769"/>
                  </a:lnTo>
                  <a:cubicBezTo>
                    <a:pt x="63646" y="2769"/>
                    <a:pt x="63846" y="2603"/>
                    <a:pt x="63846" y="2369"/>
                  </a:cubicBezTo>
                  <a:lnTo>
                    <a:pt x="63846" y="434"/>
                  </a:lnTo>
                  <a:cubicBezTo>
                    <a:pt x="63846" y="201"/>
                    <a:pt x="63646" y="1"/>
                    <a:pt x="63446" y="1"/>
                  </a:cubicBezTo>
                  <a:close/>
                  <a:moveTo>
                    <a:pt x="65981" y="1"/>
                  </a:moveTo>
                  <a:cubicBezTo>
                    <a:pt x="65748" y="1"/>
                    <a:pt x="65581" y="201"/>
                    <a:pt x="65581" y="434"/>
                  </a:cubicBezTo>
                  <a:lnTo>
                    <a:pt x="65581" y="2369"/>
                  </a:lnTo>
                  <a:cubicBezTo>
                    <a:pt x="65581" y="2603"/>
                    <a:pt x="65748" y="2769"/>
                    <a:pt x="65981" y="2769"/>
                  </a:cubicBezTo>
                  <a:lnTo>
                    <a:pt x="69984" y="2769"/>
                  </a:lnTo>
                  <a:cubicBezTo>
                    <a:pt x="70217" y="2769"/>
                    <a:pt x="70418" y="2603"/>
                    <a:pt x="70418" y="2369"/>
                  </a:cubicBezTo>
                  <a:lnTo>
                    <a:pt x="70418" y="434"/>
                  </a:lnTo>
                  <a:cubicBezTo>
                    <a:pt x="70418" y="201"/>
                    <a:pt x="70217" y="1"/>
                    <a:pt x="69984" y="1"/>
                  </a:cubicBezTo>
                  <a:close/>
                  <a:moveTo>
                    <a:pt x="72552" y="1"/>
                  </a:moveTo>
                  <a:cubicBezTo>
                    <a:pt x="72319" y="1"/>
                    <a:pt x="72119" y="201"/>
                    <a:pt x="72119" y="434"/>
                  </a:cubicBezTo>
                  <a:lnTo>
                    <a:pt x="72119" y="2369"/>
                  </a:lnTo>
                  <a:cubicBezTo>
                    <a:pt x="72119" y="2603"/>
                    <a:pt x="72319" y="2769"/>
                    <a:pt x="72552" y="2769"/>
                  </a:cubicBezTo>
                  <a:lnTo>
                    <a:pt x="76555" y="2769"/>
                  </a:lnTo>
                  <a:cubicBezTo>
                    <a:pt x="76789" y="2769"/>
                    <a:pt x="76956" y="2603"/>
                    <a:pt x="76956" y="2369"/>
                  </a:cubicBezTo>
                  <a:lnTo>
                    <a:pt x="76956" y="434"/>
                  </a:lnTo>
                  <a:cubicBezTo>
                    <a:pt x="76956" y="201"/>
                    <a:pt x="76789" y="1"/>
                    <a:pt x="76555" y="1"/>
                  </a:cubicBezTo>
                  <a:close/>
                  <a:moveTo>
                    <a:pt x="434" y="3570"/>
                  </a:moveTo>
                  <a:cubicBezTo>
                    <a:pt x="201" y="3570"/>
                    <a:pt x="1" y="3770"/>
                    <a:pt x="1" y="4004"/>
                  </a:cubicBezTo>
                  <a:lnTo>
                    <a:pt x="1" y="7673"/>
                  </a:lnTo>
                  <a:cubicBezTo>
                    <a:pt x="1" y="7906"/>
                    <a:pt x="201" y="8073"/>
                    <a:pt x="434" y="8073"/>
                  </a:cubicBezTo>
                  <a:lnTo>
                    <a:pt x="4437" y="8073"/>
                  </a:lnTo>
                  <a:cubicBezTo>
                    <a:pt x="4671" y="8073"/>
                    <a:pt x="4837" y="7906"/>
                    <a:pt x="4837" y="7673"/>
                  </a:cubicBezTo>
                  <a:lnTo>
                    <a:pt x="4837" y="4004"/>
                  </a:lnTo>
                  <a:cubicBezTo>
                    <a:pt x="4837" y="3770"/>
                    <a:pt x="4671" y="3570"/>
                    <a:pt x="4437" y="3570"/>
                  </a:cubicBezTo>
                  <a:close/>
                  <a:moveTo>
                    <a:pt x="6972" y="3570"/>
                  </a:moveTo>
                  <a:cubicBezTo>
                    <a:pt x="6739" y="3570"/>
                    <a:pt x="6572" y="3770"/>
                    <a:pt x="6572" y="4004"/>
                  </a:cubicBezTo>
                  <a:lnTo>
                    <a:pt x="6572" y="7673"/>
                  </a:lnTo>
                  <a:cubicBezTo>
                    <a:pt x="6572" y="7906"/>
                    <a:pt x="6739" y="8073"/>
                    <a:pt x="6972" y="8073"/>
                  </a:cubicBezTo>
                  <a:lnTo>
                    <a:pt x="10975" y="8073"/>
                  </a:lnTo>
                  <a:cubicBezTo>
                    <a:pt x="11209" y="8073"/>
                    <a:pt x="11409" y="7906"/>
                    <a:pt x="11409" y="7673"/>
                  </a:cubicBezTo>
                  <a:lnTo>
                    <a:pt x="11409" y="4004"/>
                  </a:lnTo>
                  <a:cubicBezTo>
                    <a:pt x="11409" y="3770"/>
                    <a:pt x="11209" y="3570"/>
                    <a:pt x="10975" y="3570"/>
                  </a:cubicBezTo>
                  <a:close/>
                  <a:moveTo>
                    <a:pt x="13544" y="3570"/>
                  </a:moveTo>
                  <a:cubicBezTo>
                    <a:pt x="13310" y="3570"/>
                    <a:pt x="13110" y="3770"/>
                    <a:pt x="13110" y="4004"/>
                  </a:cubicBezTo>
                  <a:lnTo>
                    <a:pt x="13110" y="7673"/>
                  </a:lnTo>
                  <a:cubicBezTo>
                    <a:pt x="13110" y="7906"/>
                    <a:pt x="13310" y="8073"/>
                    <a:pt x="13544" y="8073"/>
                  </a:cubicBezTo>
                  <a:lnTo>
                    <a:pt x="17547" y="8073"/>
                  </a:lnTo>
                  <a:cubicBezTo>
                    <a:pt x="17780" y="8073"/>
                    <a:pt x="17947" y="7906"/>
                    <a:pt x="17947" y="7673"/>
                  </a:cubicBezTo>
                  <a:lnTo>
                    <a:pt x="17947" y="4004"/>
                  </a:lnTo>
                  <a:cubicBezTo>
                    <a:pt x="17947" y="3770"/>
                    <a:pt x="17780" y="3570"/>
                    <a:pt x="17547" y="3570"/>
                  </a:cubicBezTo>
                  <a:close/>
                  <a:moveTo>
                    <a:pt x="20082" y="3570"/>
                  </a:moveTo>
                  <a:cubicBezTo>
                    <a:pt x="19882" y="3570"/>
                    <a:pt x="19681" y="3770"/>
                    <a:pt x="19681" y="4004"/>
                  </a:cubicBezTo>
                  <a:lnTo>
                    <a:pt x="19681" y="7673"/>
                  </a:lnTo>
                  <a:cubicBezTo>
                    <a:pt x="19681" y="7906"/>
                    <a:pt x="19882" y="8073"/>
                    <a:pt x="20082" y="8073"/>
                  </a:cubicBezTo>
                  <a:lnTo>
                    <a:pt x="24085" y="8073"/>
                  </a:lnTo>
                  <a:cubicBezTo>
                    <a:pt x="24318" y="8073"/>
                    <a:pt x="24518" y="7906"/>
                    <a:pt x="24518" y="7673"/>
                  </a:cubicBezTo>
                  <a:lnTo>
                    <a:pt x="24518" y="4004"/>
                  </a:lnTo>
                  <a:cubicBezTo>
                    <a:pt x="24518" y="3770"/>
                    <a:pt x="24318" y="3570"/>
                    <a:pt x="24085" y="3570"/>
                  </a:cubicBezTo>
                  <a:close/>
                  <a:moveTo>
                    <a:pt x="26653" y="3570"/>
                  </a:moveTo>
                  <a:cubicBezTo>
                    <a:pt x="26420" y="3570"/>
                    <a:pt x="26253" y="3770"/>
                    <a:pt x="26253" y="4004"/>
                  </a:cubicBezTo>
                  <a:lnTo>
                    <a:pt x="26253" y="7673"/>
                  </a:lnTo>
                  <a:cubicBezTo>
                    <a:pt x="26253" y="7906"/>
                    <a:pt x="26420" y="8073"/>
                    <a:pt x="26653" y="8073"/>
                  </a:cubicBezTo>
                  <a:lnTo>
                    <a:pt x="30656" y="8073"/>
                  </a:lnTo>
                  <a:cubicBezTo>
                    <a:pt x="30889" y="8073"/>
                    <a:pt x="31056" y="7906"/>
                    <a:pt x="31056" y="7673"/>
                  </a:cubicBezTo>
                  <a:lnTo>
                    <a:pt x="31056" y="4004"/>
                  </a:lnTo>
                  <a:cubicBezTo>
                    <a:pt x="31056" y="3770"/>
                    <a:pt x="30889" y="3570"/>
                    <a:pt x="30656" y="3570"/>
                  </a:cubicBezTo>
                  <a:close/>
                  <a:moveTo>
                    <a:pt x="33224" y="3570"/>
                  </a:moveTo>
                  <a:cubicBezTo>
                    <a:pt x="32991" y="3570"/>
                    <a:pt x="32791" y="3770"/>
                    <a:pt x="32791" y="4004"/>
                  </a:cubicBezTo>
                  <a:lnTo>
                    <a:pt x="32791" y="7673"/>
                  </a:lnTo>
                  <a:cubicBezTo>
                    <a:pt x="32791" y="7906"/>
                    <a:pt x="32991" y="8073"/>
                    <a:pt x="33224" y="8073"/>
                  </a:cubicBezTo>
                  <a:lnTo>
                    <a:pt x="37194" y="8073"/>
                  </a:lnTo>
                  <a:cubicBezTo>
                    <a:pt x="37427" y="8073"/>
                    <a:pt x="37628" y="7906"/>
                    <a:pt x="37628" y="7673"/>
                  </a:cubicBezTo>
                  <a:lnTo>
                    <a:pt x="37628" y="4004"/>
                  </a:lnTo>
                  <a:cubicBezTo>
                    <a:pt x="37628" y="3770"/>
                    <a:pt x="37427" y="3570"/>
                    <a:pt x="37194" y="3570"/>
                  </a:cubicBezTo>
                  <a:close/>
                  <a:moveTo>
                    <a:pt x="39762" y="3570"/>
                  </a:moveTo>
                  <a:cubicBezTo>
                    <a:pt x="39529" y="3570"/>
                    <a:pt x="39329" y="3770"/>
                    <a:pt x="39329" y="4004"/>
                  </a:cubicBezTo>
                  <a:lnTo>
                    <a:pt x="39329" y="7673"/>
                  </a:lnTo>
                  <a:cubicBezTo>
                    <a:pt x="39362" y="7906"/>
                    <a:pt x="39529" y="8073"/>
                    <a:pt x="39762" y="8073"/>
                  </a:cubicBezTo>
                  <a:lnTo>
                    <a:pt x="43765" y="8073"/>
                  </a:lnTo>
                  <a:cubicBezTo>
                    <a:pt x="43999" y="8073"/>
                    <a:pt x="44166" y="7906"/>
                    <a:pt x="44166" y="7673"/>
                  </a:cubicBezTo>
                  <a:lnTo>
                    <a:pt x="44166" y="4004"/>
                  </a:lnTo>
                  <a:cubicBezTo>
                    <a:pt x="44166" y="3770"/>
                    <a:pt x="43999" y="3570"/>
                    <a:pt x="43765" y="3570"/>
                  </a:cubicBezTo>
                  <a:close/>
                  <a:moveTo>
                    <a:pt x="46334" y="3570"/>
                  </a:moveTo>
                  <a:cubicBezTo>
                    <a:pt x="46100" y="3570"/>
                    <a:pt x="45900" y="3770"/>
                    <a:pt x="45900" y="4004"/>
                  </a:cubicBezTo>
                  <a:lnTo>
                    <a:pt x="45900" y="7673"/>
                  </a:lnTo>
                  <a:cubicBezTo>
                    <a:pt x="45900" y="7906"/>
                    <a:pt x="46100" y="8073"/>
                    <a:pt x="46334" y="8073"/>
                  </a:cubicBezTo>
                  <a:lnTo>
                    <a:pt x="50337" y="8073"/>
                  </a:lnTo>
                  <a:cubicBezTo>
                    <a:pt x="50537" y="8073"/>
                    <a:pt x="50737" y="7906"/>
                    <a:pt x="50737" y="7673"/>
                  </a:cubicBezTo>
                  <a:lnTo>
                    <a:pt x="50737" y="4004"/>
                  </a:lnTo>
                  <a:cubicBezTo>
                    <a:pt x="50737" y="3770"/>
                    <a:pt x="50537" y="3570"/>
                    <a:pt x="50337" y="3570"/>
                  </a:cubicBezTo>
                  <a:close/>
                  <a:moveTo>
                    <a:pt x="52872" y="3570"/>
                  </a:moveTo>
                  <a:cubicBezTo>
                    <a:pt x="52638" y="3570"/>
                    <a:pt x="52471" y="3770"/>
                    <a:pt x="52471" y="4004"/>
                  </a:cubicBezTo>
                  <a:lnTo>
                    <a:pt x="52471" y="7673"/>
                  </a:lnTo>
                  <a:cubicBezTo>
                    <a:pt x="52471" y="7906"/>
                    <a:pt x="52638" y="8073"/>
                    <a:pt x="52872" y="8073"/>
                  </a:cubicBezTo>
                  <a:lnTo>
                    <a:pt x="56875" y="8073"/>
                  </a:lnTo>
                  <a:cubicBezTo>
                    <a:pt x="57108" y="8073"/>
                    <a:pt x="57308" y="7906"/>
                    <a:pt x="57308" y="7673"/>
                  </a:cubicBezTo>
                  <a:lnTo>
                    <a:pt x="57308" y="4004"/>
                  </a:lnTo>
                  <a:cubicBezTo>
                    <a:pt x="57308" y="3770"/>
                    <a:pt x="57108" y="3570"/>
                    <a:pt x="56875" y="3570"/>
                  </a:cubicBezTo>
                  <a:close/>
                  <a:moveTo>
                    <a:pt x="59443" y="3570"/>
                  </a:moveTo>
                  <a:cubicBezTo>
                    <a:pt x="59210" y="3570"/>
                    <a:pt x="59009" y="3770"/>
                    <a:pt x="59009" y="4004"/>
                  </a:cubicBezTo>
                  <a:lnTo>
                    <a:pt x="59009" y="7673"/>
                  </a:lnTo>
                  <a:cubicBezTo>
                    <a:pt x="59009" y="7906"/>
                    <a:pt x="59210" y="8073"/>
                    <a:pt x="59443" y="8073"/>
                  </a:cubicBezTo>
                  <a:lnTo>
                    <a:pt x="63446" y="8073"/>
                  </a:lnTo>
                  <a:cubicBezTo>
                    <a:pt x="63646" y="8073"/>
                    <a:pt x="63846" y="7906"/>
                    <a:pt x="63846" y="7673"/>
                  </a:cubicBezTo>
                  <a:lnTo>
                    <a:pt x="63846" y="4004"/>
                  </a:lnTo>
                  <a:cubicBezTo>
                    <a:pt x="63846" y="3770"/>
                    <a:pt x="63646" y="3570"/>
                    <a:pt x="63446" y="3570"/>
                  </a:cubicBezTo>
                  <a:close/>
                  <a:moveTo>
                    <a:pt x="65981" y="3570"/>
                  </a:moveTo>
                  <a:cubicBezTo>
                    <a:pt x="65748" y="3570"/>
                    <a:pt x="65581" y="3770"/>
                    <a:pt x="65581" y="4004"/>
                  </a:cubicBezTo>
                  <a:lnTo>
                    <a:pt x="65581" y="7673"/>
                  </a:lnTo>
                  <a:cubicBezTo>
                    <a:pt x="65581" y="7906"/>
                    <a:pt x="65748" y="8073"/>
                    <a:pt x="65981" y="8073"/>
                  </a:cubicBezTo>
                  <a:lnTo>
                    <a:pt x="76555" y="8073"/>
                  </a:lnTo>
                  <a:cubicBezTo>
                    <a:pt x="76789" y="8073"/>
                    <a:pt x="76956" y="7906"/>
                    <a:pt x="76956" y="7673"/>
                  </a:cubicBezTo>
                  <a:lnTo>
                    <a:pt x="76956" y="4004"/>
                  </a:lnTo>
                  <a:cubicBezTo>
                    <a:pt x="76956" y="3770"/>
                    <a:pt x="76789" y="3570"/>
                    <a:pt x="76555" y="3570"/>
                  </a:cubicBezTo>
                  <a:close/>
                  <a:moveTo>
                    <a:pt x="434" y="9041"/>
                  </a:moveTo>
                  <a:cubicBezTo>
                    <a:pt x="201" y="9041"/>
                    <a:pt x="1" y="9207"/>
                    <a:pt x="1" y="9441"/>
                  </a:cubicBezTo>
                  <a:lnTo>
                    <a:pt x="1" y="13110"/>
                  </a:lnTo>
                  <a:cubicBezTo>
                    <a:pt x="1" y="13344"/>
                    <a:pt x="201" y="13544"/>
                    <a:pt x="434" y="13544"/>
                  </a:cubicBezTo>
                  <a:lnTo>
                    <a:pt x="10975" y="13544"/>
                  </a:lnTo>
                  <a:cubicBezTo>
                    <a:pt x="11209" y="13544"/>
                    <a:pt x="11409" y="13344"/>
                    <a:pt x="11409" y="13110"/>
                  </a:cubicBezTo>
                  <a:lnTo>
                    <a:pt x="11409" y="9441"/>
                  </a:lnTo>
                  <a:cubicBezTo>
                    <a:pt x="11409" y="9207"/>
                    <a:pt x="11209" y="9041"/>
                    <a:pt x="10975" y="9041"/>
                  </a:cubicBezTo>
                  <a:close/>
                  <a:moveTo>
                    <a:pt x="13544" y="9041"/>
                  </a:moveTo>
                  <a:cubicBezTo>
                    <a:pt x="13310" y="9041"/>
                    <a:pt x="13110" y="9207"/>
                    <a:pt x="13110" y="9441"/>
                  </a:cubicBezTo>
                  <a:lnTo>
                    <a:pt x="13110" y="13110"/>
                  </a:lnTo>
                  <a:cubicBezTo>
                    <a:pt x="13110" y="13344"/>
                    <a:pt x="13310" y="13544"/>
                    <a:pt x="13544" y="13544"/>
                  </a:cubicBezTo>
                  <a:lnTo>
                    <a:pt x="17547" y="13544"/>
                  </a:lnTo>
                  <a:cubicBezTo>
                    <a:pt x="17780" y="13544"/>
                    <a:pt x="17947" y="13344"/>
                    <a:pt x="17947" y="13110"/>
                  </a:cubicBezTo>
                  <a:lnTo>
                    <a:pt x="17947" y="9441"/>
                  </a:lnTo>
                  <a:cubicBezTo>
                    <a:pt x="17947" y="9207"/>
                    <a:pt x="17780" y="9041"/>
                    <a:pt x="17547" y="9041"/>
                  </a:cubicBezTo>
                  <a:close/>
                  <a:moveTo>
                    <a:pt x="20082" y="9041"/>
                  </a:moveTo>
                  <a:cubicBezTo>
                    <a:pt x="19882" y="9041"/>
                    <a:pt x="19681" y="9207"/>
                    <a:pt x="19681" y="9441"/>
                  </a:cubicBezTo>
                  <a:lnTo>
                    <a:pt x="19681" y="13110"/>
                  </a:lnTo>
                  <a:cubicBezTo>
                    <a:pt x="19681" y="13344"/>
                    <a:pt x="19882" y="13544"/>
                    <a:pt x="20082" y="13544"/>
                  </a:cubicBezTo>
                  <a:lnTo>
                    <a:pt x="24085" y="13544"/>
                  </a:lnTo>
                  <a:cubicBezTo>
                    <a:pt x="24318" y="13544"/>
                    <a:pt x="24518" y="13344"/>
                    <a:pt x="24518" y="13110"/>
                  </a:cubicBezTo>
                  <a:lnTo>
                    <a:pt x="24518" y="9441"/>
                  </a:lnTo>
                  <a:cubicBezTo>
                    <a:pt x="24518" y="9207"/>
                    <a:pt x="24318" y="9041"/>
                    <a:pt x="24085" y="9041"/>
                  </a:cubicBezTo>
                  <a:close/>
                  <a:moveTo>
                    <a:pt x="26653" y="9041"/>
                  </a:moveTo>
                  <a:cubicBezTo>
                    <a:pt x="26420" y="9041"/>
                    <a:pt x="26253" y="9207"/>
                    <a:pt x="26253" y="9441"/>
                  </a:cubicBezTo>
                  <a:lnTo>
                    <a:pt x="26253" y="13110"/>
                  </a:lnTo>
                  <a:cubicBezTo>
                    <a:pt x="26253" y="13344"/>
                    <a:pt x="26420" y="13544"/>
                    <a:pt x="26653" y="13544"/>
                  </a:cubicBezTo>
                  <a:lnTo>
                    <a:pt x="30656" y="13544"/>
                  </a:lnTo>
                  <a:cubicBezTo>
                    <a:pt x="30889" y="13544"/>
                    <a:pt x="31056" y="13344"/>
                    <a:pt x="31056" y="13110"/>
                  </a:cubicBezTo>
                  <a:lnTo>
                    <a:pt x="31056" y="9441"/>
                  </a:lnTo>
                  <a:cubicBezTo>
                    <a:pt x="31056" y="9207"/>
                    <a:pt x="30889" y="9041"/>
                    <a:pt x="30656" y="9041"/>
                  </a:cubicBezTo>
                  <a:close/>
                  <a:moveTo>
                    <a:pt x="33224" y="9041"/>
                  </a:moveTo>
                  <a:cubicBezTo>
                    <a:pt x="32991" y="9041"/>
                    <a:pt x="32791" y="9207"/>
                    <a:pt x="32791" y="9441"/>
                  </a:cubicBezTo>
                  <a:lnTo>
                    <a:pt x="32791" y="13110"/>
                  </a:lnTo>
                  <a:cubicBezTo>
                    <a:pt x="32791" y="13344"/>
                    <a:pt x="32991" y="13544"/>
                    <a:pt x="33224" y="13544"/>
                  </a:cubicBezTo>
                  <a:lnTo>
                    <a:pt x="37194" y="13544"/>
                  </a:lnTo>
                  <a:cubicBezTo>
                    <a:pt x="37427" y="13544"/>
                    <a:pt x="37628" y="13344"/>
                    <a:pt x="37628" y="13110"/>
                  </a:cubicBezTo>
                  <a:lnTo>
                    <a:pt x="37628" y="9441"/>
                  </a:lnTo>
                  <a:cubicBezTo>
                    <a:pt x="37628" y="9207"/>
                    <a:pt x="37427" y="9041"/>
                    <a:pt x="37194" y="9041"/>
                  </a:cubicBezTo>
                  <a:close/>
                  <a:moveTo>
                    <a:pt x="39762" y="9041"/>
                  </a:moveTo>
                  <a:cubicBezTo>
                    <a:pt x="39529" y="9041"/>
                    <a:pt x="39329" y="9207"/>
                    <a:pt x="39329" y="9441"/>
                  </a:cubicBezTo>
                  <a:lnTo>
                    <a:pt x="39329" y="13110"/>
                  </a:lnTo>
                  <a:cubicBezTo>
                    <a:pt x="39362" y="13344"/>
                    <a:pt x="39529" y="13544"/>
                    <a:pt x="39762" y="13544"/>
                  </a:cubicBezTo>
                  <a:lnTo>
                    <a:pt x="43765" y="13544"/>
                  </a:lnTo>
                  <a:cubicBezTo>
                    <a:pt x="43999" y="13544"/>
                    <a:pt x="44166" y="13344"/>
                    <a:pt x="44166" y="13110"/>
                  </a:cubicBezTo>
                  <a:lnTo>
                    <a:pt x="44166" y="9441"/>
                  </a:lnTo>
                  <a:cubicBezTo>
                    <a:pt x="44166" y="9207"/>
                    <a:pt x="43999" y="9041"/>
                    <a:pt x="43765" y="9041"/>
                  </a:cubicBezTo>
                  <a:close/>
                  <a:moveTo>
                    <a:pt x="46334" y="9041"/>
                  </a:moveTo>
                  <a:cubicBezTo>
                    <a:pt x="46100" y="9041"/>
                    <a:pt x="45900" y="9207"/>
                    <a:pt x="45900" y="9441"/>
                  </a:cubicBezTo>
                  <a:lnTo>
                    <a:pt x="45900" y="13110"/>
                  </a:lnTo>
                  <a:cubicBezTo>
                    <a:pt x="45900" y="13344"/>
                    <a:pt x="46100" y="13544"/>
                    <a:pt x="46334" y="13544"/>
                  </a:cubicBezTo>
                  <a:lnTo>
                    <a:pt x="50337" y="13544"/>
                  </a:lnTo>
                  <a:cubicBezTo>
                    <a:pt x="50537" y="13544"/>
                    <a:pt x="50737" y="13344"/>
                    <a:pt x="50737" y="13110"/>
                  </a:cubicBezTo>
                  <a:lnTo>
                    <a:pt x="50737" y="9441"/>
                  </a:lnTo>
                  <a:cubicBezTo>
                    <a:pt x="50737" y="9207"/>
                    <a:pt x="50537" y="9041"/>
                    <a:pt x="50337" y="9041"/>
                  </a:cubicBezTo>
                  <a:close/>
                  <a:moveTo>
                    <a:pt x="52872" y="9041"/>
                  </a:moveTo>
                  <a:cubicBezTo>
                    <a:pt x="52638" y="9041"/>
                    <a:pt x="52471" y="9207"/>
                    <a:pt x="52471" y="9441"/>
                  </a:cubicBezTo>
                  <a:lnTo>
                    <a:pt x="52471" y="13110"/>
                  </a:lnTo>
                  <a:cubicBezTo>
                    <a:pt x="52471" y="13344"/>
                    <a:pt x="52638" y="13544"/>
                    <a:pt x="52872" y="13544"/>
                  </a:cubicBezTo>
                  <a:lnTo>
                    <a:pt x="56875" y="13544"/>
                  </a:lnTo>
                  <a:cubicBezTo>
                    <a:pt x="57108" y="13544"/>
                    <a:pt x="57308" y="13344"/>
                    <a:pt x="57308" y="13110"/>
                  </a:cubicBezTo>
                  <a:lnTo>
                    <a:pt x="57308" y="9441"/>
                  </a:lnTo>
                  <a:cubicBezTo>
                    <a:pt x="57308" y="9207"/>
                    <a:pt x="57108" y="9041"/>
                    <a:pt x="56875" y="9041"/>
                  </a:cubicBezTo>
                  <a:close/>
                  <a:moveTo>
                    <a:pt x="59443" y="9041"/>
                  </a:moveTo>
                  <a:cubicBezTo>
                    <a:pt x="59210" y="9041"/>
                    <a:pt x="59009" y="9207"/>
                    <a:pt x="59009" y="9441"/>
                  </a:cubicBezTo>
                  <a:lnTo>
                    <a:pt x="59009" y="13110"/>
                  </a:lnTo>
                  <a:cubicBezTo>
                    <a:pt x="59009" y="13344"/>
                    <a:pt x="59210" y="13544"/>
                    <a:pt x="59443" y="13544"/>
                  </a:cubicBezTo>
                  <a:lnTo>
                    <a:pt x="63446" y="13544"/>
                  </a:lnTo>
                  <a:cubicBezTo>
                    <a:pt x="63646" y="13544"/>
                    <a:pt x="63846" y="13344"/>
                    <a:pt x="63846" y="13110"/>
                  </a:cubicBezTo>
                  <a:lnTo>
                    <a:pt x="63846" y="9441"/>
                  </a:lnTo>
                  <a:cubicBezTo>
                    <a:pt x="63846" y="9207"/>
                    <a:pt x="63646" y="9041"/>
                    <a:pt x="63446" y="9041"/>
                  </a:cubicBezTo>
                  <a:close/>
                  <a:moveTo>
                    <a:pt x="434" y="14978"/>
                  </a:moveTo>
                  <a:cubicBezTo>
                    <a:pt x="201" y="14978"/>
                    <a:pt x="1" y="15145"/>
                    <a:pt x="1" y="15378"/>
                  </a:cubicBezTo>
                  <a:lnTo>
                    <a:pt x="1" y="19048"/>
                  </a:lnTo>
                  <a:cubicBezTo>
                    <a:pt x="1" y="19281"/>
                    <a:pt x="201" y="19481"/>
                    <a:pt x="434" y="19481"/>
                  </a:cubicBezTo>
                  <a:lnTo>
                    <a:pt x="4437" y="19481"/>
                  </a:lnTo>
                  <a:cubicBezTo>
                    <a:pt x="4671" y="19481"/>
                    <a:pt x="4837" y="19281"/>
                    <a:pt x="4837" y="19048"/>
                  </a:cubicBezTo>
                  <a:lnTo>
                    <a:pt x="4837" y="15378"/>
                  </a:lnTo>
                  <a:cubicBezTo>
                    <a:pt x="4837" y="15145"/>
                    <a:pt x="4671" y="14978"/>
                    <a:pt x="4437" y="14978"/>
                  </a:cubicBezTo>
                  <a:close/>
                  <a:moveTo>
                    <a:pt x="6972" y="14978"/>
                  </a:moveTo>
                  <a:cubicBezTo>
                    <a:pt x="6739" y="14978"/>
                    <a:pt x="6572" y="15145"/>
                    <a:pt x="6572" y="15378"/>
                  </a:cubicBezTo>
                  <a:lnTo>
                    <a:pt x="6572" y="19048"/>
                  </a:lnTo>
                  <a:cubicBezTo>
                    <a:pt x="6572" y="19281"/>
                    <a:pt x="6739" y="19481"/>
                    <a:pt x="6972" y="19481"/>
                  </a:cubicBezTo>
                  <a:lnTo>
                    <a:pt x="10975" y="19481"/>
                  </a:lnTo>
                  <a:cubicBezTo>
                    <a:pt x="11209" y="19481"/>
                    <a:pt x="11409" y="19281"/>
                    <a:pt x="11409" y="19048"/>
                  </a:cubicBezTo>
                  <a:lnTo>
                    <a:pt x="11409" y="15378"/>
                  </a:lnTo>
                  <a:cubicBezTo>
                    <a:pt x="11409" y="15145"/>
                    <a:pt x="11209" y="14978"/>
                    <a:pt x="10975" y="14978"/>
                  </a:cubicBezTo>
                  <a:close/>
                  <a:moveTo>
                    <a:pt x="13544" y="14978"/>
                  </a:moveTo>
                  <a:cubicBezTo>
                    <a:pt x="13310" y="14978"/>
                    <a:pt x="13110" y="15145"/>
                    <a:pt x="13110" y="15378"/>
                  </a:cubicBezTo>
                  <a:lnTo>
                    <a:pt x="13110" y="19048"/>
                  </a:lnTo>
                  <a:cubicBezTo>
                    <a:pt x="13110" y="19281"/>
                    <a:pt x="13310" y="19481"/>
                    <a:pt x="13544" y="19481"/>
                  </a:cubicBezTo>
                  <a:lnTo>
                    <a:pt x="17547" y="19481"/>
                  </a:lnTo>
                  <a:cubicBezTo>
                    <a:pt x="17780" y="19481"/>
                    <a:pt x="17947" y="19281"/>
                    <a:pt x="17947" y="19048"/>
                  </a:cubicBezTo>
                  <a:lnTo>
                    <a:pt x="17947" y="15378"/>
                  </a:lnTo>
                  <a:cubicBezTo>
                    <a:pt x="17947" y="15145"/>
                    <a:pt x="17780" y="14978"/>
                    <a:pt x="17547" y="14978"/>
                  </a:cubicBezTo>
                  <a:close/>
                  <a:moveTo>
                    <a:pt x="20082" y="14978"/>
                  </a:moveTo>
                  <a:cubicBezTo>
                    <a:pt x="19882" y="14978"/>
                    <a:pt x="19681" y="15145"/>
                    <a:pt x="19681" y="15378"/>
                  </a:cubicBezTo>
                  <a:lnTo>
                    <a:pt x="19681" y="19048"/>
                  </a:lnTo>
                  <a:cubicBezTo>
                    <a:pt x="19681" y="19281"/>
                    <a:pt x="19882" y="19481"/>
                    <a:pt x="20082" y="19481"/>
                  </a:cubicBezTo>
                  <a:lnTo>
                    <a:pt x="24085" y="19481"/>
                  </a:lnTo>
                  <a:cubicBezTo>
                    <a:pt x="24318" y="19481"/>
                    <a:pt x="24518" y="19281"/>
                    <a:pt x="24518" y="19048"/>
                  </a:cubicBezTo>
                  <a:lnTo>
                    <a:pt x="24518" y="15378"/>
                  </a:lnTo>
                  <a:cubicBezTo>
                    <a:pt x="24518" y="15145"/>
                    <a:pt x="24318" y="14978"/>
                    <a:pt x="24085" y="14978"/>
                  </a:cubicBezTo>
                  <a:close/>
                  <a:moveTo>
                    <a:pt x="26653" y="14978"/>
                  </a:moveTo>
                  <a:cubicBezTo>
                    <a:pt x="26420" y="14978"/>
                    <a:pt x="26253" y="15145"/>
                    <a:pt x="26253" y="15378"/>
                  </a:cubicBezTo>
                  <a:lnTo>
                    <a:pt x="26253" y="19048"/>
                  </a:lnTo>
                  <a:cubicBezTo>
                    <a:pt x="26253" y="19281"/>
                    <a:pt x="26420" y="19481"/>
                    <a:pt x="26653" y="19481"/>
                  </a:cubicBezTo>
                  <a:lnTo>
                    <a:pt x="30656" y="19481"/>
                  </a:lnTo>
                  <a:cubicBezTo>
                    <a:pt x="30889" y="19481"/>
                    <a:pt x="31056" y="19281"/>
                    <a:pt x="31056" y="19048"/>
                  </a:cubicBezTo>
                  <a:lnTo>
                    <a:pt x="31056" y="15378"/>
                  </a:lnTo>
                  <a:cubicBezTo>
                    <a:pt x="31056" y="15145"/>
                    <a:pt x="30889" y="14978"/>
                    <a:pt x="30656" y="14978"/>
                  </a:cubicBezTo>
                  <a:close/>
                  <a:moveTo>
                    <a:pt x="33224" y="14978"/>
                  </a:moveTo>
                  <a:cubicBezTo>
                    <a:pt x="32991" y="14978"/>
                    <a:pt x="32791" y="15145"/>
                    <a:pt x="32791" y="15378"/>
                  </a:cubicBezTo>
                  <a:lnTo>
                    <a:pt x="32791" y="19048"/>
                  </a:lnTo>
                  <a:cubicBezTo>
                    <a:pt x="32791" y="19281"/>
                    <a:pt x="32991" y="19481"/>
                    <a:pt x="33224" y="19481"/>
                  </a:cubicBezTo>
                  <a:lnTo>
                    <a:pt x="37194" y="19481"/>
                  </a:lnTo>
                  <a:cubicBezTo>
                    <a:pt x="37427" y="19481"/>
                    <a:pt x="37628" y="19281"/>
                    <a:pt x="37628" y="19048"/>
                  </a:cubicBezTo>
                  <a:lnTo>
                    <a:pt x="37628" y="15378"/>
                  </a:lnTo>
                  <a:cubicBezTo>
                    <a:pt x="37628" y="15145"/>
                    <a:pt x="37427" y="14978"/>
                    <a:pt x="37194" y="14978"/>
                  </a:cubicBezTo>
                  <a:close/>
                  <a:moveTo>
                    <a:pt x="39762" y="14978"/>
                  </a:moveTo>
                  <a:cubicBezTo>
                    <a:pt x="39529" y="14978"/>
                    <a:pt x="39329" y="15145"/>
                    <a:pt x="39329" y="15378"/>
                  </a:cubicBezTo>
                  <a:lnTo>
                    <a:pt x="39329" y="19048"/>
                  </a:lnTo>
                  <a:cubicBezTo>
                    <a:pt x="39362" y="19281"/>
                    <a:pt x="39529" y="19481"/>
                    <a:pt x="39762" y="19481"/>
                  </a:cubicBezTo>
                  <a:lnTo>
                    <a:pt x="43765" y="19481"/>
                  </a:lnTo>
                  <a:cubicBezTo>
                    <a:pt x="43999" y="19481"/>
                    <a:pt x="44166" y="19281"/>
                    <a:pt x="44166" y="19048"/>
                  </a:cubicBezTo>
                  <a:lnTo>
                    <a:pt x="44166" y="15378"/>
                  </a:lnTo>
                  <a:cubicBezTo>
                    <a:pt x="44166" y="15145"/>
                    <a:pt x="43999" y="14978"/>
                    <a:pt x="43765" y="14978"/>
                  </a:cubicBezTo>
                  <a:close/>
                  <a:moveTo>
                    <a:pt x="46334" y="14978"/>
                  </a:moveTo>
                  <a:cubicBezTo>
                    <a:pt x="46100" y="14978"/>
                    <a:pt x="45900" y="15145"/>
                    <a:pt x="45900" y="15378"/>
                  </a:cubicBezTo>
                  <a:lnTo>
                    <a:pt x="45900" y="19048"/>
                  </a:lnTo>
                  <a:cubicBezTo>
                    <a:pt x="45900" y="19281"/>
                    <a:pt x="46100" y="19481"/>
                    <a:pt x="46334" y="19481"/>
                  </a:cubicBezTo>
                  <a:lnTo>
                    <a:pt x="50337" y="19481"/>
                  </a:lnTo>
                  <a:cubicBezTo>
                    <a:pt x="50537" y="19481"/>
                    <a:pt x="50737" y="19281"/>
                    <a:pt x="50737" y="19048"/>
                  </a:cubicBezTo>
                  <a:lnTo>
                    <a:pt x="50737" y="15378"/>
                  </a:lnTo>
                  <a:cubicBezTo>
                    <a:pt x="50737" y="15145"/>
                    <a:pt x="50537" y="14978"/>
                    <a:pt x="50337" y="14978"/>
                  </a:cubicBezTo>
                  <a:close/>
                  <a:moveTo>
                    <a:pt x="52872" y="14978"/>
                  </a:moveTo>
                  <a:cubicBezTo>
                    <a:pt x="52638" y="14978"/>
                    <a:pt x="52471" y="15145"/>
                    <a:pt x="52471" y="15378"/>
                  </a:cubicBezTo>
                  <a:lnTo>
                    <a:pt x="52471" y="19048"/>
                  </a:lnTo>
                  <a:cubicBezTo>
                    <a:pt x="52471" y="19281"/>
                    <a:pt x="52638" y="19481"/>
                    <a:pt x="52872" y="19481"/>
                  </a:cubicBezTo>
                  <a:lnTo>
                    <a:pt x="56875" y="19481"/>
                  </a:lnTo>
                  <a:cubicBezTo>
                    <a:pt x="57108" y="19481"/>
                    <a:pt x="57308" y="19281"/>
                    <a:pt x="57308" y="19048"/>
                  </a:cubicBezTo>
                  <a:lnTo>
                    <a:pt x="57308" y="15378"/>
                  </a:lnTo>
                  <a:cubicBezTo>
                    <a:pt x="57308" y="15145"/>
                    <a:pt x="57108" y="14978"/>
                    <a:pt x="56875" y="14978"/>
                  </a:cubicBezTo>
                  <a:close/>
                  <a:moveTo>
                    <a:pt x="59443" y="14978"/>
                  </a:moveTo>
                  <a:cubicBezTo>
                    <a:pt x="59210" y="14978"/>
                    <a:pt x="59009" y="15145"/>
                    <a:pt x="59009" y="15378"/>
                  </a:cubicBezTo>
                  <a:lnTo>
                    <a:pt x="59009" y="19048"/>
                  </a:lnTo>
                  <a:cubicBezTo>
                    <a:pt x="59009" y="19281"/>
                    <a:pt x="59210" y="19481"/>
                    <a:pt x="59443" y="19481"/>
                  </a:cubicBezTo>
                  <a:lnTo>
                    <a:pt x="63446" y="19481"/>
                  </a:lnTo>
                  <a:cubicBezTo>
                    <a:pt x="63646" y="19481"/>
                    <a:pt x="63846" y="19281"/>
                    <a:pt x="63846" y="19048"/>
                  </a:cubicBezTo>
                  <a:lnTo>
                    <a:pt x="63846" y="15378"/>
                  </a:lnTo>
                  <a:cubicBezTo>
                    <a:pt x="63846" y="15145"/>
                    <a:pt x="63646" y="14978"/>
                    <a:pt x="63446" y="14978"/>
                  </a:cubicBezTo>
                  <a:close/>
                  <a:moveTo>
                    <a:pt x="65981" y="14978"/>
                  </a:moveTo>
                  <a:cubicBezTo>
                    <a:pt x="65748" y="14978"/>
                    <a:pt x="65581" y="15145"/>
                    <a:pt x="65581" y="15378"/>
                  </a:cubicBezTo>
                  <a:lnTo>
                    <a:pt x="65581" y="19048"/>
                  </a:lnTo>
                  <a:cubicBezTo>
                    <a:pt x="65581" y="19281"/>
                    <a:pt x="65748" y="19481"/>
                    <a:pt x="65981" y="19481"/>
                  </a:cubicBezTo>
                  <a:lnTo>
                    <a:pt x="69984" y="19481"/>
                  </a:lnTo>
                  <a:cubicBezTo>
                    <a:pt x="70217" y="19481"/>
                    <a:pt x="70418" y="19281"/>
                    <a:pt x="70418" y="19048"/>
                  </a:cubicBezTo>
                  <a:lnTo>
                    <a:pt x="70418" y="15378"/>
                  </a:lnTo>
                  <a:cubicBezTo>
                    <a:pt x="70418" y="15145"/>
                    <a:pt x="70217" y="14978"/>
                    <a:pt x="69984" y="14978"/>
                  </a:cubicBezTo>
                  <a:close/>
                  <a:moveTo>
                    <a:pt x="65981" y="9041"/>
                  </a:moveTo>
                  <a:cubicBezTo>
                    <a:pt x="65748" y="9041"/>
                    <a:pt x="65581" y="9207"/>
                    <a:pt x="65581" y="9441"/>
                  </a:cubicBezTo>
                  <a:lnTo>
                    <a:pt x="65581" y="13110"/>
                  </a:lnTo>
                  <a:cubicBezTo>
                    <a:pt x="65581" y="13344"/>
                    <a:pt x="65748" y="13544"/>
                    <a:pt x="65981" y="13544"/>
                  </a:cubicBezTo>
                  <a:lnTo>
                    <a:pt x="71719" y="13544"/>
                  </a:lnTo>
                  <a:cubicBezTo>
                    <a:pt x="71952" y="13544"/>
                    <a:pt x="72119" y="13744"/>
                    <a:pt x="72119" y="13944"/>
                  </a:cubicBezTo>
                  <a:lnTo>
                    <a:pt x="72119" y="19048"/>
                  </a:lnTo>
                  <a:cubicBezTo>
                    <a:pt x="72119" y="19281"/>
                    <a:pt x="72319" y="19481"/>
                    <a:pt x="72552" y="19481"/>
                  </a:cubicBezTo>
                  <a:lnTo>
                    <a:pt x="76555" y="19481"/>
                  </a:lnTo>
                  <a:cubicBezTo>
                    <a:pt x="76789" y="19481"/>
                    <a:pt x="76956" y="19281"/>
                    <a:pt x="76956" y="19048"/>
                  </a:cubicBezTo>
                  <a:lnTo>
                    <a:pt x="76956" y="9441"/>
                  </a:lnTo>
                  <a:cubicBezTo>
                    <a:pt x="76956" y="9207"/>
                    <a:pt x="76789" y="9041"/>
                    <a:pt x="76555" y="9041"/>
                  </a:cubicBezTo>
                  <a:close/>
                  <a:moveTo>
                    <a:pt x="434" y="20916"/>
                  </a:moveTo>
                  <a:cubicBezTo>
                    <a:pt x="201" y="20916"/>
                    <a:pt x="1" y="21083"/>
                    <a:pt x="1" y="21316"/>
                  </a:cubicBezTo>
                  <a:lnTo>
                    <a:pt x="1" y="24985"/>
                  </a:lnTo>
                  <a:cubicBezTo>
                    <a:pt x="1" y="25219"/>
                    <a:pt x="201" y="25419"/>
                    <a:pt x="434" y="25419"/>
                  </a:cubicBezTo>
                  <a:lnTo>
                    <a:pt x="4437" y="25419"/>
                  </a:lnTo>
                  <a:cubicBezTo>
                    <a:pt x="4671" y="25419"/>
                    <a:pt x="4837" y="25219"/>
                    <a:pt x="4837" y="24985"/>
                  </a:cubicBezTo>
                  <a:lnTo>
                    <a:pt x="4837" y="21316"/>
                  </a:lnTo>
                  <a:cubicBezTo>
                    <a:pt x="4837" y="21083"/>
                    <a:pt x="4671" y="20916"/>
                    <a:pt x="4437" y="20916"/>
                  </a:cubicBezTo>
                  <a:close/>
                  <a:moveTo>
                    <a:pt x="6972" y="20916"/>
                  </a:moveTo>
                  <a:cubicBezTo>
                    <a:pt x="6739" y="20916"/>
                    <a:pt x="6572" y="21083"/>
                    <a:pt x="6572" y="21316"/>
                  </a:cubicBezTo>
                  <a:lnTo>
                    <a:pt x="6572" y="24985"/>
                  </a:lnTo>
                  <a:cubicBezTo>
                    <a:pt x="6572" y="25219"/>
                    <a:pt x="6739" y="25419"/>
                    <a:pt x="6972" y="25419"/>
                  </a:cubicBezTo>
                  <a:lnTo>
                    <a:pt x="10975" y="25419"/>
                  </a:lnTo>
                  <a:cubicBezTo>
                    <a:pt x="11209" y="25419"/>
                    <a:pt x="11409" y="25219"/>
                    <a:pt x="11409" y="24985"/>
                  </a:cubicBezTo>
                  <a:lnTo>
                    <a:pt x="11409" y="21316"/>
                  </a:lnTo>
                  <a:cubicBezTo>
                    <a:pt x="11409" y="21083"/>
                    <a:pt x="11209" y="20916"/>
                    <a:pt x="10975" y="20916"/>
                  </a:cubicBezTo>
                  <a:close/>
                  <a:moveTo>
                    <a:pt x="13544" y="20916"/>
                  </a:moveTo>
                  <a:cubicBezTo>
                    <a:pt x="13310" y="20916"/>
                    <a:pt x="13110" y="21083"/>
                    <a:pt x="13110" y="21316"/>
                  </a:cubicBezTo>
                  <a:lnTo>
                    <a:pt x="13110" y="24985"/>
                  </a:lnTo>
                  <a:cubicBezTo>
                    <a:pt x="13110" y="25219"/>
                    <a:pt x="13310" y="25419"/>
                    <a:pt x="13544" y="25419"/>
                  </a:cubicBezTo>
                  <a:lnTo>
                    <a:pt x="17547" y="25419"/>
                  </a:lnTo>
                  <a:cubicBezTo>
                    <a:pt x="17780" y="25419"/>
                    <a:pt x="17947" y="25219"/>
                    <a:pt x="17947" y="24985"/>
                  </a:cubicBezTo>
                  <a:lnTo>
                    <a:pt x="17947" y="21316"/>
                  </a:lnTo>
                  <a:cubicBezTo>
                    <a:pt x="17947" y="21083"/>
                    <a:pt x="17780" y="20916"/>
                    <a:pt x="17547" y="20916"/>
                  </a:cubicBezTo>
                  <a:close/>
                  <a:moveTo>
                    <a:pt x="20082" y="20916"/>
                  </a:moveTo>
                  <a:cubicBezTo>
                    <a:pt x="19882" y="20916"/>
                    <a:pt x="19681" y="21083"/>
                    <a:pt x="19681" y="21316"/>
                  </a:cubicBezTo>
                  <a:lnTo>
                    <a:pt x="19681" y="24985"/>
                  </a:lnTo>
                  <a:cubicBezTo>
                    <a:pt x="19681" y="25219"/>
                    <a:pt x="19882" y="25419"/>
                    <a:pt x="20082" y="25419"/>
                  </a:cubicBezTo>
                  <a:lnTo>
                    <a:pt x="24085" y="25419"/>
                  </a:lnTo>
                  <a:cubicBezTo>
                    <a:pt x="24318" y="25419"/>
                    <a:pt x="24518" y="25219"/>
                    <a:pt x="24518" y="24985"/>
                  </a:cubicBezTo>
                  <a:lnTo>
                    <a:pt x="24518" y="21316"/>
                  </a:lnTo>
                  <a:cubicBezTo>
                    <a:pt x="24518" y="21083"/>
                    <a:pt x="24318" y="20916"/>
                    <a:pt x="24085" y="20916"/>
                  </a:cubicBezTo>
                  <a:close/>
                  <a:moveTo>
                    <a:pt x="26653" y="20916"/>
                  </a:moveTo>
                  <a:cubicBezTo>
                    <a:pt x="26420" y="20916"/>
                    <a:pt x="26253" y="21083"/>
                    <a:pt x="26253" y="21316"/>
                  </a:cubicBezTo>
                  <a:lnTo>
                    <a:pt x="26253" y="24985"/>
                  </a:lnTo>
                  <a:cubicBezTo>
                    <a:pt x="26253" y="25219"/>
                    <a:pt x="26420" y="25419"/>
                    <a:pt x="26653" y="25419"/>
                  </a:cubicBezTo>
                  <a:lnTo>
                    <a:pt x="30656" y="25419"/>
                  </a:lnTo>
                  <a:cubicBezTo>
                    <a:pt x="30889" y="25419"/>
                    <a:pt x="31056" y="25219"/>
                    <a:pt x="31056" y="24985"/>
                  </a:cubicBezTo>
                  <a:lnTo>
                    <a:pt x="31056" y="21316"/>
                  </a:lnTo>
                  <a:cubicBezTo>
                    <a:pt x="31056" y="21083"/>
                    <a:pt x="30889" y="20916"/>
                    <a:pt x="30656" y="20916"/>
                  </a:cubicBezTo>
                  <a:close/>
                  <a:moveTo>
                    <a:pt x="33224" y="20916"/>
                  </a:moveTo>
                  <a:cubicBezTo>
                    <a:pt x="32991" y="20916"/>
                    <a:pt x="32791" y="21083"/>
                    <a:pt x="32791" y="21316"/>
                  </a:cubicBezTo>
                  <a:lnTo>
                    <a:pt x="32791" y="24985"/>
                  </a:lnTo>
                  <a:cubicBezTo>
                    <a:pt x="32791" y="25219"/>
                    <a:pt x="32991" y="25419"/>
                    <a:pt x="33224" y="25419"/>
                  </a:cubicBezTo>
                  <a:lnTo>
                    <a:pt x="37194" y="25419"/>
                  </a:lnTo>
                  <a:cubicBezTo>
                    <a:pt x="37427" y="25419"/>
                    <a:pt x="37628" y="25219"/>
                    <a:pt x="37628" y="24985"/>
                  </a:cubicBezTo>
                  <a:lnTo>
                    <a:pt x="37628" y="21316"/>
                  </a:lnTo>
                  <a:cubicBezTo>
                    <a:pt x="37628" y="21083"/>
                    <a:pt x="37427" y="20916"/>
                    <a:pt x="37194" y="20916"/>
                  </a:cubicBezTo>
                  <a:close/>
                  <a:moveTo>
                    <a:pt x="39762" y="20916"/>
                  </a:moveTo>
                  <a:cubicBezTo>
                    <a:pt x="39529" y="20916"/>
                    <a:pt x="39329" y="21083"/>
                    <a:pt x="39329" y="21316"/>
                  </a:cubicBezTo>
                  <a:lnTo>
                    <a:pt x="39329" y="24985"/>
                  </a:lnTo>
                  <a:cubicBezTo>
                    <a:pt x="39362" y="25219"/>
                    <a:pt x="39529" y="25419"/>
                    <a:pt x="39762" y="25419"/>
                  </a:cubicBezTo>
                  <a:lnTo>
                    <a:pt x="43765" y="25419"/>
                  </a:lnTo>
                  <a:cubicBezTo>
                    <a:pt x="43999" y="25419"/>
                    <a:pt x="44166" y="25219"/>
                    <a:pt x="44166" y="24985"/>
                  </a:cubicBezTo>
                  <a:lnTo>
                    <a:pt x="44166" y="21316"/>
                  </a:lnTo>
                  <a:cubicBezTo>
                    <a:pt x="44166" y="21083"/>
                    <a:pt x="43999" y="20916"/>
                    <a:pt x="43765" y="20916"/>
                  </a:cubicBezTo>
                  <a:close/>
                  <a:moveTo>
                    <a:pt x="46334" y="20916"/>
                  </a:moveTo>
                  <a:cubicBezTo>
                    <a:pt x="46100" y="20916"/>
                    <a:pt x="45900" y="21083"/>
                    <a:pt x="45900" y="21316"/>
                  </a:cubicBezTo>
                  <a:lnTo>
                    <a:pt x="45900" y="24985"/>
                  </a:lnTo>
                  <a:cubicBezTo>
                    <a:pt x="45900" y="25219"/>
                    <a:pt x="46100" y="25419"/>
                    <a:pt x="46334" y="25419"/>
                  </a:cubicBezTo>
                  <a:lnTo>
                    <a:pt x="50337" y="25419"/>
                  </a:lnTo>
                  <a:cubicBezTo>
                    <a:pt x="50537" y="25419"/>
                    <a:pt x="50737" y="25219"/>
                    <a:pt x="50737" y="24985"/>
                  </a:cubicBezTo>
                  <a:lnTo>
                    <a:pt x="50737" y="21316"/>
                  </a:lnTo>
                  <a:cubicBezTo>
                    <a:pt x="50737" y="21083"/>
                    <a:pt x="50537" y="20916"/>
                    <a:pt x="50337" y="20916"/>
                  </a:cubicBezTo>
                  <a:close/>
                  <a:moveTo>
                    <a:pt x="52872" y="20916"/>
                  </a:moveTo>
                  <a:cubicBezTo>
                    <a:pt x="52638" y="20916"/>
                    <a:pt x="52471" y="21083"/>
                    <a:pt x="52471" y="21316"/>
                  </a:cubicBezTo>
                  <a:lnTo>
                    <a:pt x="52471" y="24985"/>
                  </a:lnTo>
                  <a:cubicBezTo>
                    <a:pt x="52471" y="25219"/>
                    <a:pt x="52638" y="25419"/>
                    <a:pt x="52872" y="25419"/>
                  </a:cubicBezTo>
                  <a:lnTo>
                    <a:pt x="56875" y="25419"/>
                  </a:lnTo>
                  <a:cubicBezTo>
                    <a:pt x="57108" y="25419"/>
                    <a:pt x="57308" y="25219"/>
                    <a:pt x="57308" y="24985"/>
                  </a:cubicBezTo>
                  <a:lnTo>
                    <a:pt x="57308" y="21316"/>
                  </a:lnTo>
                  <a:cubicBezTo>
                    <a:pt x="57308" y="21083"/>
                    <a:pt x="57108" y="20916"/>
                    <a:pt x="56875" y="20916"/>
                  </a:cubicBezTo>
                  <a:close/>
                  <a:moveTo>
                    <a:pt x="59443" y="20916"/>
                  </a:moveTo>
                  <a:cubicBezTo>
                    <a:pt x="59210" y="20916"/>
                    <a:pt x="59009" y="21083"/>
                    <a:pt x="59009" y="21316"/>
                  </a:cubicBezTo>
                  <a:lnTo>
                    <a:pt x="59009" y="24985"/>
                  </a:lnTo>
                  <a:cubicBezTo>
                    <a:pt x="59009" y="25219"/>
                    <a:pt x="59210" y="25419"/>
                    <a:pt x="59443" y="25419"/>
                  </a:cubicBezTo>
                  <a:lnTo>
                    <a:pt x="63446" y="25419"/>
                  </a:lnTo>
                  <a:cubicBezTo>
                    <a:pt x="63646" y="25419"/>
                    <a:pt x="63846" y="25219"/>
                    <a:pt x="63846" y="24985"/>
                  </a:cubicBezTo>
                  <a:lnTo>
                    <a:pt x="63846" y="21316"/>
                  </a:lnTo>
                  <a:cubicBezTo>
                    <a:pt x="63846" y="21083"/>
                    <a:pt x="63646" y="20916"/>
                    <a:pt x="63446" y="20916"/>
                  </a:cubicBezTo>
                  <a:close/>
                  <a:moveTo>
                    <a:pt x="65981" y="20916"/>
                  </a:moveTo>
                  <a:cubicBezTo>
                    <a:pt x="65748" y="20916"/>
                    <a:pt x="65581" y="21083"/>
                    <a:pt x="65581" y="21316"/>
                  </a:cubicBezTo>
                  <a:lnTo>
                    <a:pt x="65581" y="24985"/>
                  </a:lnTo>
                  <a:cubicBezTo>
                    <a:pt x="65581" y="25219"/>
                    <a:pt x="65748" y="25419"/>
                    <a:pt x="65981" y="25419"/>
                  </a:cubicBezTo>
                  <a:lnTo>
                    <a:pt x="69984" y="25419"/>
                  </a:lnTo>
                  <a:cubicBezTo>
                    <a:pt x="70217" y="25419"/>
                    <a:pt x="70418" y="25219"/>
                    <a:pt x="70418" y="24985"/>
                  </a:cubicBezTo>
                  <a:lnTo>
                    <a:pt x="70418" y="21316"/>
                  </a:lnTo>
                  <a:cubicBezTo>
                    <a:pt x="70418" y="21083"/>
                    <a:pt x="70217" y="20916"/>
                    <a:pt x="69984" y="20916"/>
                  </a:cubicBezTo>
                  <a:close/>
                  <a:moveTo>
                    <a:pt x="72552" y="20916"/>
                  </a:moveTo>
                  <a:cubicBezTo>
                    <a:pt x="72319" y="20916"/>
                    <a:pt x="72119" y="21083"/>
                    <a:pt x="72119" y="21316"/>
                  </a:cubicBezTo>
                  <a:lnTo>
                    <a:pt x="72119" y="24985"/>
                  </a:lnTo>
                  <a:cubicBezTo>
                    <a:pt x="72119" y="25219"/>
                    <a:pt x="72319" y="25419"/>
                    <a:pt x="72552" y="25419"/>
                  </a:cubicBezTo>
                  <a:lnTo>
                    <a:pt x="76555" y="25419"/>
                  </a:lnTo>
                  <a:cubicBezTo>
                    <a:pt x="76789" y="25419"/>
                    <a:pt x="76956" y="25219"/>
                    <a:pt x="76956" y="24985"/>
                  </a:cubicBezTo>
                  <a:lnTo>
                    <a:pt x="76956" y="21316"/>
                  </a:lnTo>
                  <a:cubicBezTo>
                    <a:pt x="76956" y="21083"/>
                    <a:pt x="76789" y="20916"/>
                    <a:pt x="76555" y="20916"/>
                  </a:cubicBezTo>
                  <a:close/>
                  <a:moveTo>
                    <a:pt x="434" y="26853"/>
                  </a:moveTo>
                  <a:cubicBezTo>
                    <a:pt x="201" y="26853"/>
                    <a:pt x="1" y="27020"/>
                    <a:pt x="1" y="27254"/>
                  </a:cubicBezTo>
                  <a:lnTo>
                    <a:pt x="1" y="30923"/>
                  </a:lnTo>
                  <a:cubicBezTo>
                    <a:pt x="1" y="31156"/>
                    <a:pt x="201" y="31357"/>
                    <a:pt x="434" y="31357"/>
                  </a:cubicBezTo>
                  <a:lnTo>
                    <a:pt x="4437" y="31357"/>
                  </a:lnTo>
                  <a:cubicBezTo>
                    <a:pt x="4671" y="31357"/>
                    <a:pt x="4837" y="31156"/>
                    <a:pt x="4837" y="30923"/>
                  </a:cubicBezTo>
                  <a:lnTo>
                    <a:pt x="4837" y="27254"/>
                  </a:lnTo>
                  <a:cubicBezTo>
                    <a:pt x="4837" y="27020"/>
                    <a:pt x="4671" y="26853"/>
                    <a:pt x="4437" y="26853"/>
                  </a:cubicBezTo>
                  <a:close/>
                  <a:moveTo>
                    <a:pt x="6972" y="26853"/>
                  </a:moveTo>
                  <a:cubicBezTo>
                    <a:pt x="6739" y="26853"/>
                    <a:pt x="6572" y="27020"/>
                    <a:pt x="6572" y="27254"/>
                  </a:cubicBezTo>
                  <a:lnTo>
                    <a:pt x="6572" y="30923"/>
                  </a:lnTo>
                  <a:cubicBezTo>
                    <a:pt x="6572" y="31156"/>
                    <a:pt x="6739" y="31357"/>
                    <a:pt x="6972" y="31357"/>
                  </a:cubicBezTo>
                  <a:lnTo>
                    <a:pt x="10975" y="31357"/>
                  </a:lnTo>
                  <a:cubicBezTo>
                    <a:pt x="11209" y="31357"/>
                    <a:pt x="11409" y="31156"/>
                    <a:pt x="11409" y="30923"/>
                  </a:cubicBezTo>
                  <a:lnTo>
                    <a:pt x="11409" y="27254"/>
                  </a:lnTo>
                  <a:cubicBezTo>
                    <a:pt x="11409" y="27020"/>
                    <a:pt x="11209" y="26853"/>
                    <a:pt x="10975" y="26853"/>
                  </a:cubicBezTo>
                  <a:close/>
                  <a:moveTo>
                    <a:pt x="13544" y="26853"/>
                  </a:moveTo>
                  <a:cubicBezTo>
                    <a:pt x="13310" y="26853"/>
                    <a:pt x="13110" y="27020"/>
                    <a:pt x="13110" y="27254"/>
                  </a:cubicBezTo>
                  <a:lnTo>
                    <a:pt x="13110" y="30923"/>
                  </a:lnTo>
                  <a:cubicBezTo>
                    <a:pt x="13110" y="31156"/>
                    <a:pt x="13310" y="31357"/>
                    <a:pt x="13544" y="31357"/>
                  </a:cubicBezTo>
                  <a:lnTo>
                    <a:pt x="17547" y="31357"/>
                  </a:lnTo>
                  <a:cubicBezTo>
                    <a:pt x="17780" y="31357"/>
                    <a:pt x="17947" y="31156"/>
                    <a:pt x="17947" y="30923"/>
                  </a:cubicBezTo>
                  <a:lnTo>
                    <a:pt x="17947" y="27254"/>
                  </a:lnTo>
                  <a:cubicBezTo>
                    <a:pt x="17947" y="27020"/>
                    <a:pt x="17780" y="26853"/>
                    <a:pt x="17547" y="26853"/>
                  </a:cubicBezTo>
                  <a:close/>
                  <a:moveTo>
                    <a:pt x="20082" y="26853"/>
                  </a:moveTo>
                  <a:cubicBezTo>
                    <a:pt x="19882" y="26853"/>
                    <a:pt x="19681" y="27020"/>
                    <a:pt x="19681" y="27254"/>
                  </a:cubicBezTo>
                  <a:lnTo>
                    <a:pt x="19681" y="30923"/>
                  </a:lnTo>
                  <a:cubicBezTo>
                    <a:pt x="19681" y="31156"/>
                    <a:pt x="19882" y="31357"/>
                    <a:pt x="20082" y="31357"/>
                  </a:cubicBezTo>
                  <a:lnTo>
                    <a:pt x="24085" y="31357"/>
                  </a:lnTo>
                  <a:cubicBezTo>
                    <a:pt x="24318" y="31357"/>
                    <a:pt x="24518" y="31156"/>
                    <a:pt x="24518" y="30923"/>
                  </a:cubicBezTo>
                  <a:lnTo>
                    <a:pt x="24518" y="27254"/>
                  </a:lnTo>
                  <a:cubicBezTo>
                    <a:pt x="24518" y="27020"/>
                    <a:pt x="24318" y="26853"/>
                    <a:pt x="24085" y="26853"/>
                  </a:cubicBezTo>
                  <a:close/>
                  <a:moveTo>
                    <a:pt x="26653" y="26853"/>
                  </a:moveTo>
                  <a:cubicBezTo>
                    <a:pt x="26420" y="26853"/>
                    <a:pt x="26253" y="27020"/>
                    <a:pt x="26253" y="27254"/>
                  </a:cubicBezTo>
                  <a:lnTo>
                    <a:pt x="26253" y="30923"/>
                  </a:lnTo>
                  <a:cubicBezTo>
                    <a:pt x="26253" y="31156"/>
                    <a:pt x="26420" y="31357"/>
                    <a:pt x="26653" y="31357"/>
                  </a:cubicBezTo>
                  <a:lnTo>
                    <a:pt x="56875" y="31357"/>
                  </a:lnTo>
                  <a:cubicBezTo>
                    <a:pt x="57108" y="31357"/>
                    <a:pt x="57308" y="31156"/>
                    <a:pt x="57308" y="30923"/>
                  </a:cubicBezTo>
                  <a:lnTo>
                    <a:pt x="57308" y="27254"/>
                  </a:lnTo>
                  <a:cubicBezTo>
                    <a:pt x="57308" y="27020"/>
                    <a:pt x="57108" y="26853"/>
                    <a:pt x="56875" y="26853"/>
                  </a:cubicBezTo>
                  <a:close/>
                  <a:moveTo>
                    <a:pt x="59443" y="26853"/>
                  </a:moveTo>
                  <a:cubicBezTo>
                    <a:pt x="59210" y="26853"/>
                    <a:pt x="59009" y="27020"/>
                    <a:pt x="59009" y="27254"/>
                  </a:cubicBezTo>
                  <a:lnTo>
                    <a:pt x="59009" y="30923"/>
                  </a:lnTo>
                  <a:cubicBezTo>
                    <a:pt x="59009" y="31156"/>
                    <a:pt x="59210" y="31357"/>
                    <a:pt x="59443" y="31357"/>
                  </a:cubicBezTo>
                  <a:lnTo>
                    <a:pt x="63446" y="31357"/>
                  </a:lnTo>
                  <a:cubicBezTo>
                    <a:pt x="63646" y="31357"/>
                    <a:pt x="63846" y="31156"/>
                    <a:pt x="63846" y="30923"/>
                  </a:cubicBezTo>
                  <a:lnTo>
                    <a:pt x="63846" y="27254"/>
                  </a:lnTo>
                  <a:cubicBezTo>
                    <a:pt x="63846" y="27020"/>
                    <a:pt x="63646" y="26853"/>
                    <a:pt x="63446" y="26853"/>
                  </a:cubicBezTo>
                  <a:close/>
                  <a:moveTo>
                    <a:pt x="65981" y="26853"/>
                  </a:moveTo>
                  <a:cubicBezTo>
                    <a:pt x="65748" y="26853"/>
                    <a:pt x="65581" y="27020"/>
                    <a:pt x="65581" y="27254"/>
                  </a:cubicBezTo>
                  <a:lnTo>
                    <a:pt x="65581" y="30923"/>
                  </a:lnTo>
                  <a:cubicBezTo>
                    <a:pt x="65581" y="31156"/>
                    <a:pt x="65748" y="31357"/>
                    <a:pt x="65981" y="31357"/>
                  </a:cubicBezTo>
                  <a:lnTo>
                    <a:pt x="69984" y="31357"/>
                  </a:lnTo>
                  <a:cubicBezTo>
                    <a:pt x="70217" y="31357"/>
                    <a:pt x="70418" y="31156"/>
                    <a:pt x="70418" y="30923"/>
                  </a:cubicBezTo>
                  <a:lnTo>
                    <a:pt x="70418" y="27254"/>
                  </a:lnTo>
                  <a:cubicBezTo>
                    <a:pt x="70418" y="27020"/>
                    <a:pt x="70217" y="26853"/>
                    <a:pt x="69984" y="26853"/>
                  </a:cubicBezTo>
                  <a:close/>
                  <a:moveTo>
                    <a:pt x="72552" y="26853"/>
                  </a:moveTo>
                  <a:cubicBezTo>
                    <a:pt x="72319" y="26853"/>
                    <a:pt x="72119" y="27020"/>
                    <a:pt x="72119" y="27254"/>
                  </a:cubicBezTo>
                  <a:lnTo>
                    <a:pt x="72119" y="30923"/>
                  </a:lnTo>
                  <a:cubicBezTo>
                    <a:pt x="72119" y="31156"/>
                    <a:pt x="72319" y="31357"/>
                    <a:pt x="72552" y="31357"/>
                  </a:cubicBezTo>
                  <a:lnTo>
                    <a:pt x="76555" y="31357"/>
                  </a:lnTo>
                  <a:cubicBezTo>
                    <a:pt x="76789" y="31357"/>
                    <a:pt x="76956" y="31156"/>
                    <a:pt x="76956" y="30923"/>
                  </a:cubicBezTo>
                  <a:lnTo>
                    <a:pt x="76956" y="27254"/>
                  </a:lnTo>
                  <a:cubicBezTo>
                    <a:pt x="76956" y="27020"/>
                    <a:pt x="76789" y="26853"/>
                    <a:pt x="76555" y="268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154695" y="4081421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34" y="1"/>
                  </a:moveTo>
                  <a:cubicBezTo>
                    <a:pt x="201" y="1"/>
                    <a:pt x="1" y="201"/>
                    <a:pt x="1" y="435"/>
                  </a:cubicBezTo>
                  <a:lnTo>
                    <a:pt x="1" y="501"/>
                  </a:lnTo>
                  <a:cubicBezTo>
                    <a:pt x="1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71" y="101"/>
                    <a:pt x="4837" y="268"/>
                    <a:pt x="4837" y="501"/>
                  </a:cubicBezTo>
                  <a:lnTo>
                    <a:pt x="4837" y="435"/>
                  </a:lnTo>
                  <a:cubicBezTo>
                    <a:pt x="4837" y="201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8154695" y="4895425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34" y="0"/>
                  </a:moveTo>
                  <a:cubicBezTo>
                    <a:pt x="201" y="0"/>
                    <a:pt x="1" y="167"/>
                    <a:pt x="1" y="401"/>
                  </a:cubicBezTo>
                  <a:lnTo>
                    <a:pt x="1" y="501"/>
                  </a:lnTo>
                  <a:cubicBezTo>
                    <a:pt x="1" y="267"/>
                    <a:pt x="201" y="67"/>
                    <a:pt x="434" y="67"/>
                  </a:cubicBezTo>
                  <a:lnTo>
                    <a:pt x="4437" y="67"/>
                  </a:lnTo>
                  <a:cubicBezTo>
                    <a:pt x="4671" y="67"/>
                    <a:pt x="4837" y="267"/>
                    <a:pt x="4837" y="501"/>
                  </a:cubicBezTo>
                  <a:lnTo>
                    <a:pt x="4837" y="401"/>
                  </a:lnTo>
                  <a:cubicBezTo>
                    <a:pt x="4837" y="167"/>
                    <a:pt x="4671" y="0"/>
                    <a:pt x="4437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8154695" y="4687834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34" y="1"/>
                  </a:moveTo>
                  <a:cubicBezTo>
                    <a:pt x="201" y="1"/>
                    <a:pt x="1" y="168"/>
                    <a:pt x="1" y="401"/>
                  </a:cubicBezTo>
                  <a:lnTo>
                    <a:pt x="1" y="501"/>
                  </a:lnTo>
                  <a:cubicBezTo>
                    <a:pt x="1" y="268"/>
                    <a:pt x="201" y="67"/>
                    <a:pt x="434" y="67"/>
                  </a:cubicBezTo>
                  <a:lnTo>
                    <a:pt x="4437" y="67"/>
                  </a:lnTo>
                  <a:cubicBezTo>
                    <a:pt x="4671" y="67"/>
                    <a:pt x="4837" y="268"/>
                    <a:pt x="4837" y="501"/>
                  </a:cubicBezTo>
                  <a:lnTo>
                    <a:pt x="4837" y="401"/>
                  </a:lnTo>
                  <a:cubicBezTo>
                    <a:pt x="4837" y="168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8154695" y="4480279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34" y="0"/>
                  </a:moveTo>
                  <a:cubicBezTo>
                    <a:pt x="201" y="0"/>
                    <a:pt x="1" y="167"/>
                    <a:pt x="1" y="400"/>
                  </a:cubicBezTo>
                  <a:lnTo>
                    <a:pt x="1" y="500"/>
                  </a:lnTo>
                  <a:cubicBezTo>
                    <a:pt x="1" y="267"/>
                    <a:pt x="201" y="67"/>
                    <a:pt x="434" y="67"/>
                  </a:cubicBezTo>
                  <a:lnTo>
                    <a:pt x="4437" y="67"/>
                  </a:lnTo>
                  <a:cubicBezTo>
                    <a:pt x="4671" y="67"/>
                    <a:pt x="4837" y="267"/>
                    <a:pt x="4837" y="500"/>
                  </a:cubicBezTo>
                  <a:lnTo>
                    <a:pt x="4837" y="400"/>
                  </a:lnTo>
                  <a:cubicBezTo>
                    <a:pt x="4837" y="167"/>
                    <a:pt x="4671" y="0"/>
                    <a:pt x="4437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9759351" y="4687834"/>
              <a:ext cx="169103" cy="17551"/>
            </a:xfrm>
            <a:custGeom>
              <a:avLst/>
              <a:gdLst/>
              <a:ahLst/>
              <a:cxnLst/>
              <a:rect l="l" t="t" r="r" b="b"/>
              <a:pathLst>
                <a:path w="4837" h="502" extrusionOk="0">
                  <a:moveTo>
                    <a:pt x="434" y="1"/>
                  </a:moveTo>
                  <a:cubicBezTo>
                    <a:pt x="200" y="1"/>
                    <a:pt x="0" y="168"/>
                    <a:pt x="0" y="401"/>
                  </a:cubicBezTo>
                  <a:lnTo>
                    <a:pt x="0" y="501"/>
                  </a:lnTo>
                  <a:cubicBezTo>
                    <a:pt x="0" y="268"/>
                    <a:pt x="200" y="67"/>
                    <a:pt x="434" y="67"/>
                  </a:cubicBezTo>
                  <a:lnTo>
                    <a:pt x="4437" y="67"/>
                  </a:lnTo>
                  <a:cubicBezTo>
                    <a:pt x="4637" y="67"/>
                    <a:pt x="4837" y="268"/>
                    <a:pt x="4837" y="501"/>
                  </a:cubicBezTo>
                  <a:lnTo>
                    <a:pt x="4837" y="401"/>
                  </a:lnTo>
                  <a:cubicBezTo>
                    <a:pt x="4837" y="168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9759351" y="4272685"/>
              <a:ext cx="169103" cy="17515"/>
            </a:xfrm>
            <a:custGeom>
              <a:avLst/>
              <a:gdLst/>
              <a:ahLst/>
              <a:cxnLst/>
              <a:rect l="l" t="t" r="r" b="b"/>
              <a:pathLst>
                <a:path w="4837" h="501" extrusionOk="0">
                  <a:moveTo>
                    <a:pt x="434" y="1"/>
                  </a:moveTo>
                  <a:cubicBezTo>
                    <a:pt x="200" y="1"/>
                    <a:pt x="0" y="201"/>
                    <a:pt x="0" y="401"/>
                  </a:cubicBezTo>
                  <a:lnTo>
                    <a:pt x="0" y="501"/>
                  </a:lnTo>
                  <a:cubicBezTo>
                    <a:pt x="0" y="267"/>
                    <a:pt x="200" y="67"/>
                    <a:pt x="434" y="67"/>
                  </a:cubicBezTo>
                  <a:lnTo>
                    <a:pt x="4437" y="67"/>
                  </a:lnTo>
                  <a:cubicBezTo>
                    <a:pt x="4637" y="67"/>
                    <a:pt x="4837" y="267"/>
                    <a:pt x="4837" y="501"/>
                  </a:cubicBezTo>
                  <a:lnTo>
                    <a:pt x="4837" y="401"/>
                  </a:lnTo>
                  <a:cubicBezTo>
                    <a:pt x="4837" y="201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9759351" y="4480280"/>
              <a:ext cx="169103" cy="16361"/>
            </a:xfrm>
            <a:custGeom>
              <a:avLst/>
              <a:gdLst/>
              <a:ahLst/>
              <a:cxnLst/>
              <a:rect l="l" t="t" r="r" b="b"/>
              <a:pathLst>
                <a:path w="4837" h="468" extrusionOk="0">
                  <a:moveTo>
                    <a:pt x="434" y="0"/>
                  </a:moveTo>
                  <a:cubicBezTo>
                    <a:pt x="200" y="0"/>
                    <a:pt x="0" y="167"/>
                    <a:pt x="0" y="400"/>
                  </a:cubicBezTo>
                  <a:lnTo>
                    <a:pt x="0" y="467"/>
                  </a:lnTo>
                  <a:cubicBezTo>
                    <a:pt x="0" y="267"/>
                    <a:pt x="200" y="67"/>
                    <a:pt x="434" y="67"/>
                  </a:cubicBezTo>
                  <a:lnTo>
                    <a:pt x="4437" y="67"/>
                  </a:lnTo>
                  <a:cubicBezTo>
                    <a:pt x="4637" y="67"/>
                    <a:pt x="4837" y="267"/>
                    <a:pt x="4837" y="467"/>
                  </a:cubicBezTo>
                  <a:lnTo>
                    <a:pt x="4837" y="400"/>
                  </a:lnTo>
                  <a:cubicBezTo>
                    <a:pt x="4837" y="167"/>
                    <a:pt x="4637" y="0"/>
                    <a:pt x="4437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10447364" y="3956649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01" y="1"/>
                  </a:moveTo>
                  <a:cubicBezTo>
                    <a:pt x="168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168" y="101"/>
                    <a:pt x="401" y="101"/>
                  </a:cubicBezTo>
                  <a:lnTo>
                    <a:pt x="4404" y="101"/>
                  </a:lnTo>
                  <a:cubicBezTo>
                    <a:pt x="4637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9759351" y="4081421"/>
              <a:ext cx="169103" cy="17551"/>
            </a:xfrm>
            <a:custGeom>
              <a:avLst/>
              <a:gdLst/>
              <a:ahLst/>
              <a:cxnLst/>
              <a:rect l="l" t="t" r="r" b="b"/>
              <a:pathLst>
                <a:path w="4837" h="502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268"/>
                    <a:pt x="200" y="101"/>
                    <a:pt x="434" y="101"/>
                  </a:cubicBezTo>
                  <a:lnTo>
                    <a:pt x="4437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5"/>
                  </a:lnTo>
                  <a:cubicBezTo>
                    <a:pt x="4837" y="201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9759351" y="3956649"/>
              <a:ext cx="169103" cy="17551"/>
            </a:xfrm>
            <a:custGeom>
              <a:avLst/>
              <a:gdLst/>
              <a:ahLst/>
              <a:cxnLst/>
              <a:rect l="l" t="t" r="r" b="b"/>
              <a:pathLst>
                <a:path w="4837" h="5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lnTo>
                    <a:pt x="0" y="501"/>
                  </a:lnTo>
                  <a:cubicBezTo>
                    <a:pt x="0" y="268"/>
                    <a:pt x="200" y="101"/>
                    <a:pt x="434" y="101"/>
                  </a:cubicBezTo>
                  <a:lnTo>
                    <a:pt x="4437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4"/>
                  </a:lnTo>
                  <a:cubicBezTo>
                    <a:pt x="4837" y="201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10447364" y="4895425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01" y="0"/>
                  </a:moveTo>
                  <a:cubicBezTo>
                    <a:pt x="168" y="0"/>
                    <a:pt x="1" y="167"/>
                    <a:pt x="1" y="401"/>
                  </a:cubicBezTo>
                  <a:lnTo>
                    <a:pt x="1" y="501"/>
                  </a:lnTo>
                  <a:cubicBezTo>
                    <a:pt x="1" y="267"/>
                    <a:pt x="168" y="67"/>
                    <a:pt x="401" y="67"/>
                  </a:cubicBezTo>
                  <a:lnTo>
                    <a:pt x="4404" y="67"/>
                  </a:lnTo>
                  <a:cubicBezTo>
                    <a:pt x="4637" y="67"/>
                    <a:pt x="4838" y="267"/>
                    <a:pt x="4838" y="501"/>
                  </a:cubicBezTo>
                  <a:lnTo>
                    <a:pt x="4838" y="401"/>
                  </a:lnTo>
                  <a:cubicBezTo>
                    <a:pt x="4838" y="167"/>
                    <a:pt x="4637" y="0"/>
                    <a:pt x="4404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10217641" y="3956649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501"/>
                  </a:lnTo>
                  <a:cubicBezTo>
                    <a:pt x="0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4"/>
                  </a:lnTo>
                  <a:cubicBezTo>
                    <a:pt x="4837" y="201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10217641" y="4272685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34" y="1"/>
                  </a:moveTo>
                  <a:cubicBezTo>
                    <a:pt x="201" y="1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267"/>
                    <a:pt x="201" y="67"/>
                    <a:pt x="434" y="67"/>
                  </a:cubicBezTo>
                  <a:lnTo>
                    <a:pt x="4437" y="67"/>
                  </a:lnTo>
                  <a:cubicBezTo>
                    <a:pt x="4637" y="67"/>
                    <a:pt x="4837" y="267"/>
                    <a:pt x="4837" y="501"/>
                  </a:cubicBezTo>
                  <a:lnTo>
                    <a:pt x="4837" y="401"/>
                  </a:lnTo>
                  <a:cubicBezTo>
                    <a:pt x="4837" y="167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10217641" y="4081421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34" y="1"/>
                  </a:moveTo>
                  <a:cubicBezTo>
                    <a:pt x="201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5"/>
                  </a:lnTo>
                  <a:cubicBezTo>
                    <a:pt x="4837" y="201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10217641" y="4480279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34" y="0"/>
                  </a:moveTo>
                  <a:cubicBezTo>
                    <a:pt x="201" y="0"/>
                    <a:pt x="0" y="167"/>
                    <a:pt x="0" y="400"/>
                  </a:cubicBezTo>
                  <a:lnTo>
                    <a:pt x="0" y="500"/>
                  </a:lnTo>
                  <a:cubicBezTo>
                    <a:pt x="0" y="267"/>
                    <a:pt x="201" y="67"/>
                    <a:pt x="434" y="67"/>
                  </a:cubicBezTo>
                  <a:lnTo>
                    <a:pt x="4437" y="67"/>
                  </a:lnTo>
                  <a:cubicBezTo>
                    <a:pt x="4637" y="67"/>
                    <a:pt x="4837" y="267"/>
                    <a:pt x="4837" y="500"/>
                  </a:cubicBezTo>
                  <a:lnTo>
                    <a:pt x="4837" y="400"/>
                  </a:lnTo>
                  <a:cubicBezTo>
                    <a:pt x="4837" y="167"/>
                    <a:pt x="4637" y="0"/>
                    <a:pt x="4437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10217641" y="4895425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267"/>
                    <a:pt x="201" y="67"/>
                    <a:pt x="434" y="67"/>
                  </a:cubicBezTo>
                  <a:lnTo>
                    <a:pt x="4437" y="67"/>
                  </a:lnTo>
                  <a:cubicBezTo>
                    <a:pt x="4637" y="67"/>
                    <a:pt x="4837" y="267"/>
                    <a:pt x="4837" y="501"/>
                  </a:cubicBezTo>
                  <a:lnTo>
                    <a:pt x="4837" y="401"/>
                  </a:lnTo>
                  <a:cubicBezTo>
                    <a:pt x="4837" y="167"/>
                    <a:pt x="4637" y="0"/>
                    <a:pt x="4437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10217641" y="4687834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34" y="1"/>
                  </a:moveTo>
                  <a:cubicBezTo>
                    <a:pt x="201" y="1"/>
                    <a:pt x="0" y="168"/>
                    <a:pt x="0" y="401"/>
                  </a:cubicBezTo>
                  <a:lnTo>
                    <a:pt x="0" y="501"/>
                  </a:lnTo>
                  <a:cubicBezTo>
                    <a:pt x="0" y="268"/>
                    <a:pt x="201" y="67"/>
                    <a:pt x="434" y="67"/>
                  </a:cubicBezTo>
                  <a:lnTo>
                    <a:pt x="4437" y="67"/>
                  </a:lnTo>
                  <a:cubicBezTo>
                    <a:pt x="4637" y="67"/>
                    <a:pt x="4837" y="268"/>
                    <a:pt x="4837" y="501"/>
                  </a:cubicBezTo>
                  <a:lnTo>
                    <a:pt x="4837" y="401"/>
                  </a:lnTo>
                  <a:cubicBezTo>
                    <a:pt x="4837" y="168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10675929" y="3956649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71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10447364" y="4687834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01" y="1"/>
                  </a:moveTo>
                  <a:cubicBezTo>
                    <a:pt x="168" y="1"/>
                    <a:pt x="1" y="168"/>
                    <a:pt x="1" y="401"/>
                  </a:cubicBezTo>
                  <a:lnTo>
                    <a:pt x="1" y="501"/>
                  </a:lnTo>
                  <a:cubicBezTo>
                    <a:pt x="1" y="268"/>
                    <a:pt x="168" y="67"/>
                    <a:pt x="401" y="67"/>
                  </a:cubicBezTo>
                  <a:lnTo>
                    <a:pt x="4404" y="67"/>
                  </a:lnTo>
                  <a:cubicBezTo>
                    <a:pt x="4637" y="67"/>
                    <a:pt x="4838" y="268"/>
                    <a:pt x="4838" y="501"/>
                  </a:cubicBezTo>
                  <a:lnTo>
                    <a:pt x="4838" y="401"/>
                  </a:lnTo>
                  <a:cubicBezTo>
                    <a:pt x="4838" y="168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9989075" y="3956649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01" y="1"/>
                  </a:moveTo>
                  <a:cubicBezTo>
                    <a:pt x="167" y="1"/>
                    <a:pt x="0" y="201"/>
                    <a:pt x="0" y="434"/>
                  </a:cubicBezTo>
                  <a:lnTo>
                    <a:pt x="0" y="501"/>
                  </a:lnTo>
                  <a:cubicBezTo>
                    <a:pt x="0" y="268"/>
                    <a:pt x="167" y="101"/>
                    <a:pt x="401" y="101"/>
                  </a:cubicBezTo>
                  <a:lnTo>
                    <a:pt x="4404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4"/>
                  </a:lnTo>
                  <a:cubicBezTo>
                    <a:pt x="4837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10447368" y="4272685"/>
              <a:ext cx="397705" cy="17515"/>
            </a:xfrm>
            <a:custGeom>
              <a:avLst/>
              <a:gdLst/>
              <a:ahLst/>
              <a:cxnLst/>
              <a:rect l="l" t="t" r="r" b="b"/>
              <a:pathLst>
                <a:path w="11376" h="501" extrusionOk="0">
                  <a:moveTo>
                    <a:pt x="401" y="1"/>
                  </a:moveTo>
                  <a:cubicBezTo>
                    <a:pt x="168" y="1"/>
                    <a:pt x="1" y="167"/>
                    <a:pt x="1" y="401"/>
                  </a:cubicBezTo>
                  <a:lnTo>
                    <a:pt x="1" y="501"/>
                  </a:lnTo>
                  <a:cubicBezTo>
                    <a:pt x="1" y="267"/>
                    <a:pt x="168" y="67"/>
                    <a:pt x="401" y="67"/>
                  </a:cubicBezTo>
                  <a:lnTo>
                    <a:pt x="10975" y="67"/>
                  </a:lnTo>
                  <a:cubicBezTo>
                    <a:pt x="11209" y="67"/>
                    <a:pt x="11376" y="267"/>
                    <a:pt x="11376" y="501"/>
                  </a:cubicBezTo>
                  <a:lnTo>
                    <a:pt x="11376" y="401"/>
                  </a:lnTo>
                  <a:cubicBezTo>
                    <a:pt x="11376" y="167"/>
                    <a:pt x="11209" y="1"/>
                    <a:pt x="10975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10447368" y="4081421"/>
              <a:ext cx="397705" cy="17551"/>
            </a:xfrm>
            <a:custGeom>
              <a:avLst/>
              <a:gdLst/>
              <a:ahLst/>
              <a:cxnLst/>
              <a:rect l="l" t="t" r="r" b="b"/>
              <a:pathLst>
                <a:path w="11376" h="502" extrusionOk="0">
                  <a:moveTo>
                    <a:pt x="401" y="1"/>
                  </a:moveTo>
                  <a:cubicBezTo>
                    <a:pt x="168" y="1"/>
                    <a:pt x="1" y="201"/>
                    <a:pt x="1" y="435"/>
                  </a:cubicBezTo>
                  <a:lnTo>
                    <a:pt x="1" y="501"/>
                  </a:lnTo>
                  <a:cubicBezTo>
                    <a:pt x="1" y="268"/>
                    <a:pt x="168" y="101"/>
                    <a:pt x="401" y="101"/>
                  </a:cubicBezTo>
                  <a:lnTo>
                    <a:pt x="10975" y="101"/>
                  </a:lnTo>
                  <a:cubicBezTo>
                    <a:pt x="11209" y="101"/>
                    <a:pt x="11376" y="268"/>
                    <a:pt x="11376" y="501"/>
                  </a:cubicBezTo>
                  <a:lnTo>
                    <a:pt x="11376" y="435"/>
                  </a:lnTo>
                  <a:cubicBezTo>
                    <a:pt x="11376" y="201"/>
                    <a:pt x="11209" y="1"/>
                    <a:pt x="10975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10675929" y="4687834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34" y="1"/>
                  </a:moveTo>
                  <a:cubicBezTo>
                    <a:pt x="201" y="1"/>
                    <a:pt x="1" y="168"/>
                    <a:pt x="1" y="401"/>
                  </a:cubicBezTo>
                  <a:lnTo>
                    <a:pt x="1" y="501"/>
                  </a:lnTo>
                  <a:cubicBezTo>
                    <a:pt x="1" y="268"/>
                    <a:pt x="201" y="67"/>
                    <a:pt x="434" y="67"/>
                  </a:cubicBezTo>
                  <a:lnTo>
                    <a:pt x="4437" y="67"/>
                  </a:lnTo>
                  <a:cubicBezTo>
                    <a:pt x="4671" y="67"/>
                    <a:pt x="4838" y="268"/>
                    <a:pt x="4838" y="501"/>
                  </a:cubicBezTo>
                  <a:lnTo>
                    <a:pt x="4838" y="401"/>
                  </a:lnTo>
                  <a:cubicBezTo>
                    <a:pt x="4838" y="168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10447364" y="4480279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01" y="0"/>
                  </a:moveTo>
                  <a:cubicBezTo>
                    <a:pt x="168" y="0"/>
                    <a:pt x="1" y="167"/>
                    <a:pt x="1" y="400"/>
                  </a:cubicBezTo>
                  <a:lnTo>
                    <a:pt x="1" y="500"/>
                  </a:lnTo>
                  <a:cubicBezTo>
                    <a:pt x="1" y="267"/>
                    <a:pt x="168" y="67"/>
                    <a:pt x="401" y="67"/>
                  </a:cubicBezTo>
                  <a:lnTo>
                    <a:pt x="4404" y="67"/>
                  </a:lnTo>
                  <a:cubicBezTo>
                    <a:pt x="4637" y="67"/>
                    <a:pt x="4838" y="267"/>
                    <a:pt x="4838" y="500"/>
                  </a:cubicBezTo>
                  <a:lnTo>
                    <a:pt x="4838" y="400"/>
                  </a:lnTo>
                  <a:cubicBezTo>
                    <a:pt x="4838" y="167"/>
                    <a:pt x="4637" y="0"/>
                    <a:pt x="4404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10675929" y="4895425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34" y="0"/>
                  </a:moveTo>
                  <a:cubicBezTo>
                    <a:pt x="201" y="0"/>
                    <a:pt x="1" y="167"/>
                    <a:pt x="1" y="401"/>
                  </a:cubicBezTo>
                  <a:lnTo>
                    <a:pt x="1" y="501"/>
                  </a:lnTo>
                  <a:cubicBezTo>
                    <a:pt x="1" y="267"/>
                    <a:pt x="201" y="67"/>
                    <a:pt x="434" y="67"/>
                  </a:cubicBezTo>
                  <a:lnTo>
                    <a:pt x="4437" y="67"/>
                  </a:lnTo>
                  <a:cubicBezTo>
                    <a:pt x="4671" y="67"/>
                    <a:pt x="4838" y="267"/>
                    <a:pt x="4838" y="501"/>
                  </a:cubicBezTo>
                  <a:lnTo>
                    <a:pt x="4838" y="401"/>
                  </a:lnTo>
                  <a:cubicBezTo>
                    <a:pt x="4838" y="167"/>
                    <a:pt x="4671" y="0"/>
                    <a:pt x="4437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9989075" y="4480279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01" y="0"/>
                  </a:moveTo>
                  <a:cubicBezTo>
                    <a:pt x="167" y="0"/>
                    <a:pt x="0" y="167"/>
                    <a:pt x="0" y="400"/>
                  </a:cubicBezTo>
                  <a:lnTo>
                    <a:pt x="0" y="500"/>
                  </a:lnTo>
                  <a:cubicBezTo>
                    <a:pt x="0" y="267"/>
                    <a:pt x="167" y="67"/>
                    <a:pt x="401" y="67"/>
                  </a:cubicBezTo>
                  <a:lnTo>
                    <a:pt x="4404" y="67"/>
                  </a:lnTo>
                  <a:cubicBezTo>
                    <a:pt x="4637" y="67"/>
                    <a:pt x="4837" y="267"/>
                    <a:pt x="4837" y="500"/>
                  </a:cubicBezTo>
                  <a:lnTo>
                    <a:pt x="4837" y="400"/>
                  </a:lnTo>
                  <a:cubicBezTo>
                    <a:pt x="4837" y="167"/>
                    <a:pt x="4637" y="0"/>
                    <a:pt x="4404" y="0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9989075" y="4687834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01" y="1"/>
                  </a:moveTo>
                  <a:cubicBezTo>
                    <a:pt x="167" y="1"/>
                    <a:pt x="0" y="168"/>
                    <a:pt x="0" y="401"/>
                  </a:cubicBezTo>
                  <a:lnTo>
                    <a:pt x="0" y="501"/>
                  </a:lnTo>
                  <a:cubicBezTo>
                    <a:pt x="0" y="268"/>
                    <a:pt x="167" y="67"/>
                    <a:pt x="401" y="67"/>
                  </a:cubicBezTo>
                  <a:lnTo>
                    <a:pt x="4404" y="67"/>
                  </a:lnTo>
                  <a:cubicBezTo>
                    <a:pt x="4637" y="67"/>
                    <a:pt x="4837" y="268"/>
                    <a:pt x="4837" y="501"/>
                  </a:cubicBezTo>
                  <a:lnTo>
                    <a:pt x="4837" y="401"/>
                  </a:lnTo>
                  <a:cubicBezTo>
                    <a:pt x="4837" y="168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9989075" y="4081421"/>
              <a:ext cx="169136" cy="17551"/>
            </a:xfrm>
            <a:custGeom>
              <a:avLst/>
              <a:gdLst/>
              <a:ahLst/>
              <a:cxnLst/>
              <a:rect l="l" t="t" r="r" b="b"/>
              <a:pathLst>
                <a:path w="4838" h="502" extrusionOk="0">
                  <a:moveTo>
                    <a:pt x="401" y="1"/>
                  </a:moveTo>
                  <a:cubicBezTo>
                    <a:pt x="167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268"/>
                    <a:pt x="167" y="101"/>
                    <a:pt x="401" y="101"/>
                  </a:cubicBezTo>
                  <a:lnTo>
                    <a:pt x="4404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5"/>
                  </a:lnTo>
                  <a:cubicBezTo>
                    <a:pt x="4837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9989075" y="4272685"/>
              <a:ext cx="169136" cy="17515"/>
            </a:xfrm>
            <a:custGeom>
              <a:avLst/>
              <a:gdLst/>
              <a:ahLst/>
              <a:cxnLst/>
              <a:rect l="l" t="t" r="r" b="b"/>
              <a:pathLst>
                <a:path w="4838" h="501" extrusionOk="0">
                  <a:moveTo>
                    <a:pt x="401" y="1"/>
                  </a:moveTo>
                  <a:cubicBezTo>
                    <a:pt x="167" y="1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267"/>
                    <a:pt x="167" y="67"/>
                    <a:pt x="401" y="67"/>
                  </a:cubicBezTo>
                  <a:lnTo>
                    <a:pt x="4404" y="67"/>
                  </a:lnTo>
                  <a:cubicBezTo>
                    <a:pt x="4637" y="67"/>
                    <a:pt x="4837" y="267"/>
                    <a:pt x="4837" y="501"/>
                  </a:cubicBezTo>
                  <a:lnTo>
                    <a:pt x="4837" y="401"/>
                  </a:lnTo>
                  <a:cubicBezTo>
                    <a:pt x="4837" y="167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10883522" y="3696617"/>
              <a:ext cx="149316" cy="152775"/>
            </a:xfrm>
            <a:custGeom>
              <a:avLst/>
              <a:gdLst/>
              <a:ahLst/>
              <a:cxnLst/>
              <a:rect l="l" t="t" r="r" b="b"/>
              <a:pathLst>
                <a:path w="4271" h="4370" extrusionOk="0">
                  <a:moveTo>
                    <a:pt x="2135" y="0"/>
                  </a:moveTo>
                  <a:cubicBezTo>
                    <a:pt x="968" y="0"/>
                    <a:pt x="0" y="967"/>
                    <a:pt x="0" y="2168"/>
                  </a:cubicBezTo>
                  <a:cubicBezTo>
                    <a:pt x="0" y="3403"/>
                    <a:pt x="968" y="4370"/>
                    <a:pt x="2135" y="4370"/>
                  </a:cubicBezTo>
                  <a:cubicBezTo>
                    <a:pt x="3336" y="4370"/>
                    <a:pt x="4270" y="3403"/>
                    <a:pt x="4270" y="2168"/>
                  </a:cubicBezTo>
                  <a:cubicBezTo>
                    <a:pt x="4270" y="967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10883522" y="3696619"/>
              <a:ext cx="149316" cy="149279"/>
            </a:xfrm>
            <a:custGeom>
              <a:avLst/>
              <a:gdLst/>
              <a:ahLst/>
              <a:cxnLst/>
              <a:rect l="l" t="t" r="r" b="b"/>
              <a:pathLst>
                <a:path w="4271" h="4270" extrusionOk="0">
                  <a:moveTo>
                    <a:pt x="2135" y="0"/>
                  </a:moveTo>
                  <a:cubicBezTo>
                    <a:pt x="968" y="0"/>
                    <a:pt x="0" y="934"/>
                    <a:pt x="0" y="2135"/>
                  </a:cubicBezTo>
                  <a:cubicBezTo>
                    <a:pt x="0" y="3302"/>
                    <a:pt x="968" y="4270"/>
                    <a:pt x="2135" y="4270"/>
                  </a:cubicBezTo>
                  <a:cubicBezTo>
                    <a:pt x="3336" y="4270"/>
                    <a:pt x="4270" y="3302"/>
                    <a:pt x="4270" y="2135"/>
                  </a:cubicBezTo>
                  <a:cubicBezTo>
                    <a:pt x="4270" y="934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B6BA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10897509" y="3709445"/>
              <a:ext cx="122500" cy="123620"/>
            </a:xfrm>
            <a:custGeom>
              <a:avLst/>
              <a:gdLst/>
              <a:ahLst/>
              <a:cxnLst/>
              <a:rect l="l" t="t" r="r" b="b"/>
              <a:pathLst>
                <a:path w="3504" h="3536" extrusionOk="0">
                  <a:moveTo>
                    <a:pt x="1735" y="0"/>
                  </a:moveTo>
                  <a:cubicBezTo>
                    <a:pt x="768" y="0"/>
                    <a:pt x="1" y="801"/>
                    <a:pt x="1" y="1768"/>
                  </a:cubicBezTo>
                  <a:cubicBezTo>
                    <a:pt x="1" y="2735"/>
                    <a:pt x="768" y="3536"/>
                    <a:pt x="1735" y="3536"/>
                  </a:cubicBezTo>
                  <a:cubicBezTo>
                    <a:pt x="2703" y="3536"/>
                    <a:pt x="3503" y="2735"/>
                    <a:pt x="3503" y="1768"/>
                  </a:cubicBezTo>
                  <a:cubicBezTo>
                    <a:pt x="3503" y="801"/>
                    <a:pt x="2703" y="0"/>
                    <a:pt x="1735" y="0"/>
                  </a:cubicBezTo>
                  <a:close/>
                </a:path>
              </a:pathLst>
            </a:custGeom>
            <a:solidFill>
              <a:srgbClr val="D0DD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10897509" y="3770067"/>
              <a:ext cx="122500" cy="62997"/>
            </a:xfrm>
            <a:custGeom>
              <a:avLst/>
              <a:gdLst/>
              <a:ahLst/>
              <a:cxnLst/>
              <a:rect l="l" t="t" r="r" b="b"/>
              <a:pathLst>
                <a:path w="3504" h="1802" extrusionOk="0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1" y="1001"/>
                    <a:pt x="768" y="1802"/>
                    <a:pt x="1735" y="1802"/>
                  </a:cubicBezTo>
                  <a:cubicBezTo>
                    <a:pt x="2703" y="1802"/>
                    <a:pt x="3503" y="1001"/>
                    <a:pt x="3503" y="34"/>
                  </a:cubicBezTo>
                  <a:cubicBezTo>
                    <a:pt x="3503" y="34"/>
                    <a:pt x="3503" y="34"/>
                    <a:pt x="3503" y="1"/>
                  </a:cubicBezTo>
                  <a:cubicBezTo>
                    <a:pt x="3503" y="968"/>
                    <a:pt x="2703" y="1735"/>
                    <a:pt x="1735" y="1735"/>
                  </a:cubicBezTo>
                  <a:cubicBezTo>
                    <a:pt x="768" y="1735"/>
                    <a:pt x="1" y="968"/>
                    <a:pt x="1" y="1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7528196" y="3602231"/>
              <a:ext cx="91888" cy="42100"/>
            </a:xfrm>
            <a:custGeom>
              <a:avLst/>
              <a:gdLst/>
              <a:ahLst/>
              <a:cxnLst/>
              <a:rect l="l" t="t" r="r" b="b"/>
              <a:pathLst>
                <a:path w="2259" h="1035" extrusionOk="0">
                  <a:moveTo>
                    <a:pt x="125" y="899"/>
                  </a:moveTo>
                  <a:lnTo>
                    <a:pt x="125" y="899"/>
                  </a:lnTo>
                  <a:cubicBezTo>
                    <a:pt x="132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5" y="899"/>
                  </a:cubicBezTo>
                  <a:close/>
                  <a:moveTo>
                    <a:pt x="891" y="1"/>
                  </a:moveTo>
                  <a:cubicBezTo>
                    <a:pt x="329" y="1"/>
                    <a:pt x="1" y="409"/>
                    <a:pt x="125" y="899"/>
                  </a:cubicBezTo>
                  <a:lnTo>
                    <a:pt x="125" y="899"/>
                  </a:lnTo>
                  <a:cubicBezTo>
                    <a:pt x="49" y="429"/>
                    <a:pt x="373" y="67"/>
                    <a:pt x="891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8" y="1"/>
                    <a:pt x="891" y="1"/>
                  </a:cubicBezTo>
                  <a:close/>
                </a:path>
              </a:pathLst>
            </a:custGeom>
            <a:solidFill>
              <a:srgbClr val="FFF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7685609" y="3602231"/>
              <a:ext cx="91849" cy="42100"/>
            </a:xfrm>
            <a:custGeom>
              <a:avLst/>
              <a:gdLst/>
              <a:ahLst/>
              <a:cxnLst/>
              <a:rect l="l" t="t" r="r" b="b"/>
              <a:pathLst>
                <a:path w="2258" h="1035" extrusionOk="0">
                  <a:moveTo>
                    <a:pt x="124" y="899"/>
                  </a:moveTo>
                  <a:cubicBezTo>
                    <a:pt x="131" y="943"/>
                    <a:pt x="142" y="989"/>
                    <a:pt x="156" y="1035"/>
                  </a:cubicBezTo>
                  <a:cubicBezTo>
                    <a:pt x="156" y="1001"/>
                    <a:pt x="156" y="1001"/>
                    <a:pt x="156" y="1001"/>
                  </a:cubicBezTo>
                  <a:cubicBezTo>
                    <a:pt x="143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8" y="1"/>
                    <a:pt x="0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0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7" y="1"/>
                    <a:pt x="890" y="1"/>
                  </a:cubicBezTo>
                  <a:close/>
                </a:path>
              </a:pathLst>
            </a:custGeom>
            <a:solidFill>
              <a:srgbClr val="FF52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7842977" y="3602231"/>
              <a:ext cx="91888" cy="42100"/>
            </a:xfrm>
            <a:custGeom>
              <a:avLst/>
              <a:gdLst/>
              <a:ahLst/>
              <a:cxnLst/>
              <a:rect l="l" t="t" r="r" b="b"/>
              <a:pathLst>
                <a:path w="2259" h="1035" extrusionOk="0">
                  <a:moveTo>
                    <a:pt x="124" y="899"/>
                  </a:moveTo>
                  <a:cubicBezTo>
                    <a:pt x="131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9" y="1"/>
                    <a:pt x="1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91" y="1"/>
                    <a:pt x="890" y="1"/>
                  </a:cubicBezTo>
                  <a:close/>
                </a:path>
              </a:pathLst>
            </a:custGeom>
            <a:solidFill>
              <a:srgbClr val="45F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9544770" y="3103034"/>
              <a:ext cx="36" cy="69989"/>
            </a:xfrm>
            <a:custGeom>
              <a:avLst/>
              <a:gdLst/>
              <a:ahLst/>
              <a:cxnLst/>
              <a:rect l="l" t="t" r="r" b="b"/>
              <a:pathLst>
                <a:path w="1" h="2002" extrusionOk="0">
                  <a:moveTo>
                    <a:pt x="0" y="2002"/>
                  </a:moveTo>
                  <a:lnTo>
                    <a:pt x="0" y="0"/>
                  </a:lnTo>
                </a:path>
              </a:pathLst>
            </a:custGeom>
            <a:solidFill>
              <a:srgbClr val="1FF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10410063" y="3112728"/>
              <a:ext cx="143476" cy="43211"/>
            </a:xfrm>
            <a:custGeom>
              <a:avLst/>
              <a:gdLst/>
              <a:ahLst/>
              <a:cxnLst/>
              <a:rect l="l" t="t" r="r" b="b"/>
              <a:pathLst>
                <a:path w="4104" h="1236" extrusionOk="0">
                  <a:moveTo>
                    <a:pt x="634" y="1"/>
                  </a:moveTo>
                  <a:cubicBezTo>
                    <a:pt x="301" y="1"/>
                    <a:pt x="0" y="268"/>
                    <a:pt x="0" y="601"/>
                  </a:cubicBezTo>
                  <a:cubicBezTo>
                    <a:pt x="0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0580318" y="3112728"/>
              <a:ext cx="143476" cy="43211"/>
            </a:xfrm>
            <a:custGeom>
              <a:avLst/>
              <a:gdLst/>
              <a:ahLst/>
              <a:cxnLst/>
              <a:rect l="l" t="t" r="r" b="b"/>
              <a:pathLst>
                <a:path w="4104" h="1236" extrusionOk="0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0195481" y="3364615"/>
              <a:ext cx="929481" cy="43211"/>
            </a:xfrm>
            <a:custGeom>
              <a:avLst/>
              <a:gdLst/>
              <a:ahLst/>
              <a:cxnLst/>
              <a:rect l="l" t="t" r="r" b="b"/>
              <a:pathLst>
                <a:path w="26587" h="1236" extrusionOk="0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25953" y="1235"/>
                  </a:lnTo>
                  <a:cubicBezTo>
                    <a:pt x="26286" y="1235"/>
                    <a:pt x="26586" y="968"/>
                    <a:pt x="26586" y="601"/>
                  </a:cubicBezTo>
                  <a:cubicBezTo>
                    <a:pt x="26586" y="268"/>
                    <a:pt x="26286" y="1"/>
                    <a:pt x="25953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10894013" y="3453276"/>
              <a:ext cx="181967" cy="44329"/>
            </a:xfrm>
            <a:custGeom>
              <a:avLst/>
              <a:gdLst/>
              <a:ahLst/>
              <a:cxnLst/>
              <a:rect l="l" t="t" r="r" b="b"/>
              <a:pathLst>
                <a:path w="5205" h="1268" extrusionOk="0">
                  <a:moveTo>
                    <a:pt x="634" y="0"/>
                  </a:moveTo>
                  <a:cubicBezTo>
                    <a:pt x="267" y="0"/>
                    <a:pt x="1" y="300"/>
                    <a:pt x="1" y="634"/>
                  </a:cubicBezTo>
                  <a:cubicBezTo>
                    <a:pt x="1" y="1001"/>
                    <a:pt x="267" y="1268"/>
                    <a:pt x="634" y="1268"/>
                  </a:cubicBezTo>
                  <a:lnTo>
                    <a:pt x="4571" y="1268"/>
                  </a:lnTo>
                  <a:cubicBezTo>
                    <a:pt x="4937" y="1268"/>
                    <a:pt x="5204" y="1001"/>
                    <a:pt x="5204" y="634"/>
                  </a:cubicBezTo>
                  <a:cubicBezTo>
                    <a:pt x="5204" y="300"/>
                    <a:pt x="4937" y="0"/>
                    <a:pt x="457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10702781" y="3453276"/>
              <a:ext cx="164452" cy="44329"/>
            </a:xfrm>
            <a:custGeom>
              <a:avLst/>
              <a:gdLst/>
              <a:ahLst/>
              <a:cxnLst/>
              <a:rect l="l" t="t" r="r" b="b"/>
              <a:pathLst>
                <a:path w="4704" h="1268" extrusionOk="0">
                  <a:moveTo>
                    <a:pt x="634" y="0"/>
                  </a:moveTo>
                  <a:cubicBezTo>
                    <a:pt x="300" y="0"/>
                    <a:pt x="0" y="300"/>
                    <a:pt x="0" y="634"/>
                  </a:cubicBezTo>
                  <a:cubicBezTo>
                    <a:pt x="0" y="1001"/>
                    <a:pt x="300" y="1268"/>
                    <a:pt x="634" y="1268"/>
                  </a:cubicBezTo>
                  <a:lnTo>
                    <a:pt x="4070" y="1268"/>
                  </a:lnTo>
                  <a:cubicBezTo>
                    <a:pt x="4437" y="1268"/>
                    <a:pt x="4703" y="1001"/>
                    <a:pt x="4703" y="634"/>
                  </a:cubicBezTo>
                  <a:cubicBezTo>
                    <a:pt x="4703" y="300"/>
                    <a:pt x="4403" y="0"/>
                    <a:pt x="407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10555845" y="2830532"/>
              <a:ext cx="866484" cy="727728"/>
            </a:xfrm>
            <a:custGeom>
              <a:avLst/>
              <a:gdLst/>
              <a:ahLst/>
              <a:cxnLst/>
              <a:rect l="l" t="t" r="r" b="b"/>
              <a:pathLst>
                <a:path w="24785" h="20816" extrusionOk="0">
                  <a:moveTo>
                    <a:pt x="20815" y="0"/>
                  </a:moveTo>
                  <a:lnTo>
                    <a:pt x="0" y="20815"/>
                  </a:lnTo>
                  <a:lnTo>
                    <a:pt x="4303" y="20815"/>
                  </a:lnTo>
                  <a:lnTo>
                    <a:pt x="24584" y="534"/>
                  </a:lnTo>
                  <a:lnTo>
                    <a:pt x="24784" y="0"/>
                  </a:lnTo>
                  <a:close/>
                </a:path>
              </a:pathLst>
            </a:custGeom>
            <a:solidFill>
              <a:srgbClr val="E1F1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6656701" y="1396086"/>
              <a:ext cx="3499375" cy="2271425"/>
            </a:xfrm>
            <a:custGeom>
              <a:avLst/>
              <a:gdLst/>
              <a:ahLst/>
              <a:cxnLst/>
              <a:rect l="l" t="t" r="r" b="b"/>
              <a:pathLst>
                <a:path w="86029" h="55841" extrusionOk="0">
                  <a:moveTo>
                    <a:pt x="2102" y="1"/>
                  </a:moveTo>
                  <a:cubicBezTo>
                    <a:pt x="935" y="1"/>
                    <a:pt x="1" y="935"/>
                    <a:pt x="1" y="2102"/>
                  </a:cubicBezTo>
                  <a:lnTo>
                    <a:pt x="1" y="53739"/>
                  </a:lnTo>
                  <a:cubicBezTo>
                    <a:pt x="1" y="54907"/>
                    <a:pt x="935" y="55841"/>
                    <a:pt x="2102" y="55841"/>
                  </a:cubicBezTo>
                  <a:lnTo>
                    <a:pt x="83894" y="55841"/>
                  </a:lnTo>
                  <a:cubicBezTo>
                    <a:pt x="85062" y="55841"/>
                    <a:pt x="86029" y="54907"/>
                    <a:pt x="86029" y="53739"/>
                  </a:cubicBezTo>
                  <a:lnTo>
                    <a:pt x="86029" y="2102"/>
                  </a:lnTo>
                  <a:cubicBezTo>
                    <a:pt x="86029" y="935"/>
                    <a:pt x="85062" y="1"/>
                    <a:pt x="83894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6656701" y="1396084"/>
              <a:ext cx="3499375" cy="366416"/>
            </a:xfrm>
            <a:custGeom>
              <a:avLst/>
              <a:gdLst/>
              <a:ahLst/>
              <a:cxnLst/>
              <a:rect l="l" t="t" r="r" b="b"/>
              <a:pathLst>
                <a:path w="86029" h="9008" extrusionOk="0">
                  <a:moveTo>
                    <a:pt x="2436" y="1"/>
                  </a:moveTo>
                  <a:cubicBezTo>
                    <a:pt x="1102" y="1"/>
                    <a:pt x="1" y="1068"/>
                    <a:pt x="1" y="2436"/>
                  </a:cubicBezTo>
                  <a:lnTo>
                    <a:pt x="1" y="9007"/>
                  </a:lnTo>
                  <a:lnTo>
                    <a:pt x="86029" y="9007"/>
                  </a:lnTo>
                  <a:lnTo>
                    <a:pt x="86029" y="2436"/>
                  </a:lnTo>
                  <a:cubicBezTo>
                    <a:pt x="86029" y="1102"/>
                    <a:pt x="84928" y="1"/>
                    <a:pt x="8359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6797843" y="1872345"/>
              <a:ext cx="3223911" cy="1675756"/>
            </a:xfrm>
            <a:custGeom>
              <a:avLst/>
              <a:gdLst/>
              <a:ahLst/>
              <a:cxnLst/>
              <a:rect l="l" t="t" r="r" b="b"/>
              <a:pathLst>
                <a:path w="79257" h="41197" extrusionOk="0">
                  <a:moveTo>
                    <a:pt x="77522" y="41196"/>
                  </a:moveTo>
                  <a:lnTo>
                    <a:pt x="1735" y="41196"/>
                  </a:lnTo>
                  <a:cubicBezTo>
                    <a:pt x="767" y="41196"/>
                    <a:pt x="0" y="40429"/>
                    <a:pt x="0" y="39462"/>
                  </a:cubicBezTo>
                  <a:lnTo>
                    <a:pt x="0" y="1735"/>
                  </a:lnTo>
                  <a:cubicBezTo>
                    <a:pt x="0" y="768"/>
                    <a:pt x="767" y="0"/>
                    <a:pt x="1735" y="0"/>
                  </a:cubicBezTo>
                  <a:lnTo>
                    <a:pt x="77522" y="0"/>
                  </a:lnTo>
                  <a:cubicBezTo>
                    <a:pt x="78489" y="0"/>
                    <a:pt x="79257" y="768"/>
                    <a:pt x="79257" y="1735"/>
                  </a:cubicBezTo>
                  <a:lnTo>
                    <a:pt x="79257" y="39462"/>
                  </a:lnTo>
                  <a:cubicBezTo>
                    <a:pt x="79257" y="40429"/>
                    <a:pt x="78489" y="41196"/>
                    <a:pt x="77522" y="41196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6891436" y="1970042"/>
              <a:ext cx="76025" cy="154693"/>
            </a:xfrm>
            <a:custGeom>
              <a:avLst/>
              <a:gdLst/>
              <a:ahLst/>
              <a:cxnLst/>
              <a:rect l="l" t="t" r="r" b="b"/>
              <a:pathLst>
                <a:path w="1869" h="3803" fill="none" extrusionOk="0">
                  <a:moveTo>
                    <a:pt x="1869" y="0"/>
                  </a:moveTo>
                  <a:lnTo>
                    <a:pt x="1" y="1901"/>
                  </a:lnTo>
                  <a:lnTo>
                    <a:pt x="1869" y="3803"/>
                  </a:lnTo>
                </a:path>
              </a:pathLst>
            </a:custGeom>
            <a:noFill/>
            <a:ln w="20850" cap="rnd" cmpd="sng">
              <a:solidFill>
                <a:srgbClr val="12D77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7161429" y="1970042"/>
              <a:ext cx="77408" cy="154693"/>
            </a:xfrm>
            <a:custGeom>
              <a:avLst/>
              <a:gdLst/>
              <a:ahLst/>
              <a:cxnLst/>
              <a:rect l="l" t="t" r="r" b="b"/>
              <a:pathLst>
                <a:path w="1903" h="3803" fill="none" extrusionOk="0">
                  <a:moveTo>
                    <a:pt x="1" y="0"/>
                  </a:moveTo>
                  <a:lnTo>
                    <a:pt x="1902" y="1901"/>
                  </a:lnTo>
                  <a:lnTo>
                    <a:pt x="1" y="3803"/>
                  </a:lnTo>
                </a:path>
              </a:pathLst>
            </a:custGeom>
            <a:noFill/>
            <a:ln w="20850" cap="rnd" cmpd="sng">
              <a:solidFill>
                <a:srgbClr val="12D77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7032533" y="1970041"/>
              <a:ext cx="61097" cy="168281"/>
            </a:xfrm>
            <a:custGeom>
              <a:avLst/>
              <a:gdLst/>
              <a:ahLst/>
              <a:cxnLst/>
              <a:rect l="l" t="t" r="r" b="b"/>
              <a:pathLst>
                <a:path w="1502" h="4137" fill="none" extrusionOk="0">
                  <a:moveTo>
                    <a:pt x="1" y="4136"/>
                  </a:moveTo>
                  <a:lnTo>
                    <a:pt x="1502" y="0"/>
                  </a:lnTo>
                </a:path>
              </a:pathLst>
            </a:custGeom>
            <a:noFill/>
            <a:ln w="20850" cap="rnd" cmpd="sng">
              <a:solidFill>
                <a:srgbClr val="12D77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7298465" y="2117895"/>
              <a:ext cx="43484" cy="43484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535" y="1"/>
                  </a:moveTo>
                  <a:cubicBezTo>
                    <a:pt x="234" y="1"/>
                    <a:pt x="1" y="234"/>
                    <a:pt x="1" y="535"/>
                  </a:cubicBezTo>
                  <a:cubicBezTo>
                    <a:pt x="1" y="802"/>
                    <a:pt x="234" y="1068"/>
                    <a:pt x="535" y="1068"/>
                  </a:cubicBezTo>
                  <a:cubicBezTo>
                    <a:pt x="835" y="1068"/>
                    <a:pt x="1068" y="802"/>
                    <a:pt x="1068" y="535"/>
                  </a:cubicBezTo>
                  <a:cubicBezTo>
                    <a:pt x="1068" y="234"/>
                    <a:pt x="835" y="1"/>
                    <a:pt x="535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7362247" y="2117895"/>
              <a:ext cx="43444" cy="43484"/>
            </a:xfrm>
            <a:custGeom>
              <a:avLst/>
              <a:gdLst/>
              <a:ahLst/>
              <a:cxnLst/>
              <a:rect l="l" t="t" r="r" b="b"/>
              <a:pathLst>
                <a:path w="1068" h="1069" extrusionOk="0">
                  <a:moveTo>
                    <a:pt x="534" y="1"/>
                  </a:moveTo>
                  <a:cubicBezTo>
                    <a:pt x="267" y="1"/>
                    <a:pt x="0" y="234"/>
                    <a:pt x="0" y="535"/>
                  </a:cubicBezTo>
                  <a:cubicBezTo>
                    <a:pt x="0" y="802"/>
                    <a:pt x="267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7453155" y="2117895"/>
              <a:ext cx="43444" cy="43484"/>
            </a:xfrm>
            <a:custGeom>
              <a:avLst/>
              <a:gdLst/>
              <a:ahLst/>
              <a:cxnLst/>
              <a:rect l="l" t="t" r="r" b="b"/>
              <a:pathLst>
                <a:path w="1068" h="1069" extrusionOk="0">
                  <a:moveTo>
                    <a:pt x="534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2"/>
                    <a:pt x="234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6929426" y="2295644"/>
              <a:ext cx="2316212" cy="41"/>
            </a:xfrm>
            <a:custGeom>
              <a:avLst/>
              <a:gdLst/>
              <a:ahLst/>
              <a:cxnLst/>
              <a:rect l="l" t="t" r="r" b="b"/>
              <a:pathLst>
                <a:path w="56942" h="1" fill="none" extrusionOk="0">
                  <a:moveTo>
                    <a:pt x="1" y="1"/>
                  </a:moveTo>
                  <a:lnTo>
                    <a:pt x="56941" y="1"/>
                  </a:lnTo>
                </a:path>
              </a:pathLst>
            </a:custGeom>
            <a:noFill/>
            <a:ln w="20850" cap="rnd" cmpd="sng">
              <a:solidFill>
                <a:srgbClr val="12D77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9385229" y="2295644"/>
              <a:ext cx="179140" cy="41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0" y="1"/>
                  </a:moveTo>
                  <a:lnTo>
                    <a:pt x="4403" y="1"/>
                  </a:lnTo>
                </a:path>
              </a:pathLst>
            </a:custGeom>
            <a:noFill/>
            <a:ln w="20850" cap="rnd" cmpd="sng">
              <a:solidFill>
                <a:srgbClr val="12D77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9663362" y="2295644"/>
              <a:ext cx="227993" cy="41"/>
            </a:xfrm>
            <a:custGeom>
              <a:avLst/>
              <a:gdLst/>
              <a:ahLst/>
              <a:cxnLst/>
              <a:rect l="l" t="t" r="r" b="b"/>
              <a:pathLst>
                <a:path w="5605" h="1" fill="none" extrusionOk="0">
                  <a:moveTo>
                    <a:pt x="0" y="1"/>
                  </a:moveTo>
                  <a:lnTo>
                    <a:pt x="5604" y="1"/>
                  </a:lnTo>
                </a:path>
              </a:pathLst>
            </a:custGeom>
            <a:noFill/>
            <a:ln w="20850" cap="rnd" cmpd="sng">
              <a:solidFill>
                <a:srgbClr val="12D77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6929425" y="2477458"/>
              <a:ext cx="1449188" cy="41"/>
            </a:xfrm>
            <a:custGeom>
              <a:avLst/>
              <a:gdLst/>
              <a:ahLst/>
              <a:cxnLst/>
              <a:rect l="l" t="t" r="r" b="b"/>
              <a:pathLst>
                <a:path w="35627" h="1" fill="none" extrusionOk="0">
                  <a:moveTo>
                    <a:pt x="1" y="1"/>
                  </a:moveTo>
                  <a:lnTo>
                    <a:pt x="35626" y="1"/>
                  </a:lnTo>
                </a:path>
              </a:pathLst>
            </a:custGeom>
            <a:noFill/>
            <a:ln w="20850" cap="rnd" cmpd="sng">
              <a:solidFill>
                <a:srgbClr val="12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8592851" y="2477458"/>
              <a:ext cx="260575" cy="41"/>
            </a:xfrm>
            <a:custGeom>
              <a:avLst/>
              <a:gdLst/>
              <a:ahLst/>
              <a:cxnLst/>
              <a:rect l="l" t="t" r="r" b="b"/>
              <a:pathLst>
                <a:path w="6406" h="1" fill="none" extrusionOk="0">
                  <a:moveTo>
                    <a:pt x="1" y="1"/>
                  </a:moveTo>
                  <a:lnTo>
                    <a:pt x="6405" y="1"/>
                  </a:lnTo>
                </a:path>
              </a:pathLst>
            </a:custGeom>
            <a:noFill/>
            <a:ln w="20850" cap="rnd" cmpd="sng">
              <a:solidFill>
                <a:srgbClr val="12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8147829" y="2581953"/>
              <a:ext cx="705620" cy="41"/>
            </a:xfrm>
            <a:custGeom>
              <a:avLst/>
              <a:gdLst/>
              <a:ahLst/>
              <a:cxnLst/>
              <a:rect l="l" t="t" r="r" b="b"/>
              <a:pathLst>
                <a:path w="17347" h="1" fill="none" extrusionOk="0">
                  <a:moveTo>
                    <a:pt x="17346" y="0"/>
                  </a:moveTo>
                  <a:lnTo>
                    <a:pt x="0" y="0"/>
                  </a:lnTo>
                </a:path>
              </a:pathLst>
            </a:custGeom>
            <a:noFill/>
            <a:ln w="20850" cap="rnd" cmpd="sng">
              <a:solidFill>
                <a:srgbClr val="12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7909029" y="2581953"/>
              <a:ext cx="142532" cy="41"/>
            </a:xfrm>
            <a:custGeom>
              <a:avLst/>
              <a:gdLst/>
              <a:ahLst/>
              <a:cxnLst/>
              <a:rect l="l" t="t" r="r" b="b"/>
              <a:pathLst>
                <a:path w="3504" h="1" fill="none" extrusionOk="0">
                  <a:moveTo>
                    <a:pt x="3503" y="0"/>
                  </a:moveTo>
                  <a:lnTo>
                    <a:pt x="1" y="0"/>
                  </a:lnTo>
                </a:path>
              </a:pathLst>
            </a:custGeom>
            <a:noFill/>
            <a:ln w="20850" cap="rnd" cmpd="sng">
              <a:solidFill>
                <a:srgbClr val="12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7653959" y="2581953"/>
              <a:ext cx="142491" cy="41"/>
            </a:xfrm>
            <a:custGeom>
              <a:avLst/>
              <a:gdLst/>
              <a:ahLst/>
              <a:cxnLst/>
              <a:rect l="l" t="t" r="r" b="b"/>
              <a:pathLst>
                <a:path w="3503" h="1" fill="none" extrusionOk="0">
                  <a:moveTo>
                    <a:pt x="3503" y="0"/>
                  </a:moveTo>
                  <a:lnTo>
                    <a:pt x="0" y="0"/>
                  </a:lnTo>
                </a:path>
              </a:pathLst>
            </a:custGeom>
            <a:noFill/>
            <a:ln w="20850" cap="rnd" cmpd="sng">
              <a:solidFill>
                <a:srgbClr val="12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7400233" y="2581953"/>
              <a:ext cx="141148" cy="41"/>
            </a:xfrm>
            <a:custGeom>
              <a:avLst/>
              <a:gdLst/>
              <a:ahLst/>
              <a:cxnLst/>
              <a:rect l="l" t="t" r="r" b="b"/>
              <a:pathLst>
                <a:path w="3470" h="1" fill="none" extrusionOk="0">
                  <a:moveTo>
                    <a:pt x="3470" y="0"/>
                  </a:moveTo>
                  <a:lnTo>
                    <a:pt x="1" y="0"/>
                  </a:lnTo>
                </a:path>
              </a:pathLst>
            </a:custGeom>
            <a:noFill/>
            <a:ln w="20850" cap="rnd" cmpd="sng">
              <a:solidFill>
                <a:srgbClr val="12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7145163" y="2581953"/>
              <a:ext cx="141148" cy="41"/>
            </a:xfrm>
            <a:custGeom>
              <a:avLst/>
              <a:gdLst/>
              <a:ahLst/>
              <a:cxnLst/>
              <a:rect l="l" t="t" r="r" b="b"/>
              <a:pathLst>
                <a:path w="3470" h="1" fill="none" extrusionOk="0">
                  <a:moveTo>
                    <a:pt x="3470" y="0"/>
                  </a:moveTo>
                  <a:lnTo>
                    <a:pt x="0" y="0"/>
                  </a:lnTo>
                </a:path>
              </a:pathLst>
            </a:custGeom>
            <a:noFill/>
            <a:ln w="20850" cap="rnd" cmpd="sng">
              <a:solidFill>
                <a:srgbClr val="12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7145161" y="2709468"/>
              <a:ext cx="2196784" cy="41"/>
            </a:xfrm>
            <a:custGeom>
              <a:avLst/>
              <a:gdLst/>
              <a:ahLst/>
              <a:cxnLst/>
              <a:rect l="l" t="t" r="r" b="b"/>
              <a:pathLst>
                <a:path w="54006" h="1" fill="none" extrusionOk="0">
                  <a:moveTo>
                    <a:pt x="54006" y="1"/>
                  </a:moveTo>
                  <a:lnTo>
                    <a:pt x="0" y="1"/>
                  </a:lnTo>
                </a:path>
              </a:pathLst>
            </a:custGeom>
            <a:noFill/>
            <a:ln w="20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6929425" y="2581953"/>
              <a:ext cx="51620" cy="41"/>
            </a:xfrm>
            <a:custGeom>
              <a:avLst/>
              <a:gdLst/>
              <a:ahLst/>
              <a:cxnLst/>
              <a:rect l="l" t="t" r="r" b="b"/>
              <a:pathLst>
                <a:path w="1269" h="1" fill="none" extrusionOk="0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w="20850" cap="rnd" cmpd="sng">
              <a:solidFill>
                <a:srgbClr val="12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6929425" y="2709468"/>
              <a:ext cx="51620" cy="41"/>
            </a:xfrm>
            <a:custGeom>
              <a:avLst/>
              <a:gdLst/>
              <a:ahLst/>
              <a:cxnLst/>
              <a:rect l="l" t="t" r="r" b="b"/>
              <a:pathLst>
                <a:path w="1269" h="1" fill="none" extrusionOk="0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w="20850" cap="rnd" cmpd="sng">
              <a:solidFill>
                <a:srgbClr val="12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6929425" y="2837021"/>
              <a:ext cx="51620" cy="41"/>
            </a:xfrm>
            <a:custGeom>
              <a:avLst/>
              <a:gdLst/>
              <a:ahLst/>
              <a:cxnLst/>
              <a:rect l="l" t="t" r="r" b="b"/>
              <a:pathLst>
                <a:path w="1269" h="1" fill="none" extrusionOk="0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w="20850" cap="rnd" cmpd="sng">
              <a:solidFill>
                <a:srgbClr val="12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6929425" y="2964536"/>
              <a:ext cx="51620" cy="41"/>
            </a:xfrm>
            <a:custGeom>
              <a:avLst/>
              <a:gdLst/>
              <a:ahLst/>
              <a:cxnLst/>
              <a:rect l="l" t="t" r="r" b="b"/>
              <a:pathLst>
                <a:path w="1269" h="1" fill="none" extrusionOk="0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w="20850" cap="rnd" cmpd="sng">
              <a:solidFill>
                <a:srgbClr val="12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9474753" y="2709468"/>
              <a:ext cx="302635" cy="41"/>
            </a:xfrm>
            <a:custGeom>
              <a:avLst/>
              <a:gdLst/>
              <a:ahLst/>
              <a:cxnLst/>
              <a:rect l="l" t="t" r="r" b="b"/>
              <a:pathLst>
                <a:path w="7440" h="1" fill="none" extrusionOk="0">
                  <a:moveTo>
                    <a:pt x="1" y="1"/>
                  </a:moveTo>
                  <a:lnTo>
                    <a:pt x="7439" y="1"/>
                  </a:lnTo>
                </a:path>
              </a:pathLst>
            </a:custGeom>
            <a:noFill/>
            <a:ln w="20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7139754" y="2837021"/>
              <a:ext cx="607913" cy="41"/>
            </a:xfrm>
            <a:custGeom>
              <a:avLst/>
              <a:gdLst/>
              <a:ahLst/>
              <a:cxnLst/>
              <a:rect l="l" t="t" r="r" b="b"/>
              <a:pathLst>
                <a:path w="14945" h="1" fill="none" extrusionOk="0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w="20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7139754" y="2967261"/>
              <a:ext cx="607913" cy="41"/>
            </a:xfrm>
            <a:custGeom>
              <a:avLst/>
              <a:gdLst/>
              <a:ahLst/>
              <a:cxnLst/>
              <a:rect l="l" t="t" r="r" b="b"/>
              <a:pathLst>
                <a:path w="14945" h="1" fill="none" extrusionOk="0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w="20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7139754" y="3098885"/>
              <a:ext cx="607913" cy="41"/>
            </a:xfrm>
            <a:custGeom>
              <a:avLst/>
              <a:gdLst/>
              <a:ahLst/>
              <a:cxnLst/>
              <a:rect l="l" t="t" r="r" b="b"/>
              <a:pathLst>
                <a:path w="14945" h="1" fill="none" extrusionOk="0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w="20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7139754" y="3229125"/>
              <a:ext cx="607913" cy="41"/>
            </a:xfrm>
            <a:custGeom>
              <a:avLst/>
              <a:gdLst/>
              <a:ahLst/>
              <a:cxnLst/>
              <a:rect l="l" t="t" r="r" b="b"/>
              <a:pathLst>
                <a:path w="14945" h="1" fill="none" extrusionOk="0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w="20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8147829" y="3229125"/>
              <a:ext cx="1237508" cy="41"/>
            </a:xfrm>
            <a:custGeom>
              <a:avLst/>
              <a:gdLst/>
              <a:ahLst/>
              <a:cxnLst/>
              <a:rect l="l" t="t" r="r" b="b"/>
              <a:pathLst>
                <a:path w="30423" h="1" fill="none" extrusionOk="0">
                  <a:moveTo>
                    <a:pt x="0" y="1"/>
                  </a:moveTo>
                  <a:lnTo>
                    <a:pt x="30422" y="1"/>
                  </a:ln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8881843" y="3098885"/>
              <a:ext cx="503455" cy="41"/>
            </a:xfrm>
            <a:custGeom>
              <a:avLst/>
              <a:gdLst/>
              <a:ahLst/>
              <a:cxnLst/>
              <a:rect l="l" t="t" r="r" b="b"/>
              <a:pathLst>
                <a:path w="12377" h="1" fill="none" extrusionOk="0">
                  <a:moveTo>
                    <a:pt x="1" y="0"/>
                  </a:moveTo>
                  <a:lnTo>
                    <a:pt x="12376" y="0"/>
                  </a:ln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9185763" y="2964536"/>
              <a:ext cx="199519" cy="41"/>
            </a:xfrm>
            <a:custGeom>
              <a:avLst/>
              <a:gdLst/>
              <a:ahLst/>
              <a:cxnLst/>
              <a:rect l="l" t="t" r="r" b="b"/>
              <a:pathLst>
                <a:path w="4905" h="1" fill="none" extrusionOk="0">
                  <a:moveTo>
                    <a:pt x="1" y="1"/>
                  </a:moveTo>
                  <a:lnTo>
                    <a:pt x="4904" y="1"/>
                  </a:ln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0136010" y="1747162"/>
              <a:ext cx="1485732" cy="2312535"/>
            </a:xfrm>
            <a:custGeom>
              <a:avLst/>
              <a:gdLst/>
              <a:ahLst/>
              <a:cxnLst/>
              <a:rect l="l" t="t" r="r" b="b"/>
              <a:pathLst>
                <a:path w="42498" h="66148" extrusionOk="0">
                  <a:moveTo>
                    <a:pt x="2169" y="1"/>
                  </a:moveTo>
                  <a:cubicBezTo>
                    <a:pt x="968" y="1"/>
                    <a:pt x="0" y="968"/>
                    <a:pt x="0" y="2169"/>
                  </a:cubicBezTo>
                  <a:lnTo>
                    <a:pt x="0" y="63980"/>
                  </a:lnTo>
                  <a:cubicBezTo>
                    <a:pt x="0" y="65181"/>
                    <a:pt x="968" y="66148"/>
                    <a:pt x="2169" y="66148"/>
                  </a:cubicBezTo>
                  <a:lnTo>
                    <a:pt x="40329" y="66148"/>
                  </a:lnTo>
                  <a:cubicBezTo>
                    <a:pt x="41530" y="66148"/>
                    <a:pt x="42497" y="65181"/>
                    <a:pt x="42497" y="63980"/>
                  </a:cubicBezTo>
                  <a:lnTo>
                    <a:pt x="42497" y="2169"/>
                  </a:lnTo>
                  <a:cubicBezTo>
                    <a:pt x="42497" y="968"/>
                    <a:pt x="41530" y="1"/>
                    <a:pt x="40329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0136010" y="1747162"/>
              <a:ext cx="1485732" cy="209935"/>
            </a:xfrm>
            <a:custGeom>
              <a:avLst/>
              <a:gdLst/>
              <a:ahLst/>
              <a:cxnLst/>
              <a:rect l="l" t="t" r="r" b="b"/>
              <a:pathLst>
                <a:path w="42498" h="6005" extrusionOk="0">
                  <a:moveTo>
                    <a:pt x="1635" y="1"/>
                  </a:moveTo>
                  <a:cubicBezTo>
                    <a:pt x="734" y="1"/>
                    <a:pt x="0" y="734"/>
                    <a:pt x="0" y="1635"/>
                  </a:cubicBezTo>
                  <a:lnTo>
                    <a:pt x="0" y="6005"/>
                  </a:lnTo>
                  <a:lnTo>
                    <a:pt x="42497" y="6005"/>
                  </a:lnTo>
                  <a:lnTo>
                    <a:pt x="42497" y="1635"/>
                  </a:lnTo>
                  <a:cubicBezTo>
                    <a:pt x="42497" y="734"/>
                    <a:pt x="41764" y="1"/>
                    <a:pt x="408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0216490" y="2020059"/>
              <a:ext cx="1328271" cy="1970836"/>
            </a:xfrm>
            <a:custGeom>
              <a:avLst/>
              <a:gdLst/>
              <a:ahLst/>
              <a:cxnLst/>
              <a:rect l="l" t="t" r="r" b="b"/>
              <a:pathLst>
                <a:path w="37994" h="56374" extrusionOk="0">
                  <a:moveTo>
                    <a:pt x="36259" y="56374"/>
                  </a:moveTo>
                  <a:lnTo>
                    <a:pt x="1768" y="56374"/>
                  </a:lnTo>
                  <a:cubicBezTo>
                    <a:pt x="801" y="56374"/>
                    <a:pt x="0" y="55607"/>
                    <a:pt x="0" y="54639"/>
                  </a:cubicBezTo>
                  <a:lnTo>
                    <a:pt x="0" y="1735"/>
                  </a:lnTo>
                  <a:cubicBezTo>
                    <a:pt x="0" y="767"/>
                    <a:pt x="801" y="0"/>
                    <a:pt x="1768" y="0"/>
                  </a:cubicBezTo>
                  <a:lnTo>
                    <a:pt x="36259" y="0"/>
                  </a:lnTo>
                  <a:cubicBezTo>
                    <a:pt x="37227" y="0"/>
                    <a:pt x="37994" y="767"/>
                    <a:pt x="37994" y="1735"/>
                  </a:cubicBezTo>
                  <a:lnTo>
                    <a:pt x="37994" y="54639"/>
                  </a:lnTo>
                  <a:cubicBezTo>
                    <a:pt x="37994" y="55607"/>
                    <a:pt x="37227" y="56374"/>
                    <a:pt x="36259" y="56374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10540672" y="1817115"/>
              <a:ext cx="71179" cy="36219"/>
            </a:xfrm>
            <a:custGeom>
              <a:avLst/>
              <a:gdLst/>
              <a:ahLst/>
              <a:cxnLst/>
              <a:rect l="l" t="t" r="r" b="b"/>
              <a:pathLst>
                <a:path w="2036" h="1036" extrusionOk="0">
                  <a:moveTo>
                    <a:pt x="1001" y="1"/>
                  </a:moveTo>
                  <a:cubicBezTo>
                    <a:pt x="434" y="1"/>
                    <a:pt x="0" y="435"/>
                    <a:pt x="0" y="1002"/>
                  </a:cubicBezTo>
                  <a:lnTo>
                    <a:pt x="0" y="1035"/>
                  </a:lnTo>
                  <a:cubicBezTo>
                    <a:pt x="0" y="468"/>
                    <a:pt x="434" y="1"/>
                    <a:pt x="1001" y="1"/>
                  </a:cubicBezTo>
                  <a:close/>
                  <a:moveTo>
                    <a:pt x="1001" y="1"/>
                  </a:moveTo>
                  <a:cubicBezTo>
                    <a:pt x="1568" y="1"/>
                    <a:pt x="2035" y="468"/>
                    <a:pt x="2035" y="1035"/>
                  </a:cubicBezTo>
                  <a:lnTo>
                    <a:pt x="2035" y="1002"/>
                  </a:lnTo>
                  <a:cubicBezTo>
                    <a:pt x="2035" y="435"/>
                    <a:pt x="1568" y="1"/>
                    <a:pt x="1001" y="1"/>
                  </a:cubicBezTo>
                  <a:close/>
                </a:path>
              </a:pathLst>
            </a:custGeom>
            <a:solidFill>
              <a:srgbClr val="84FA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10280608" y="2250932"/>
              <a:ext cx="943465" cy="22201"/>
            </a:xfrm>
            <a:custGeom>
              <a:avLst/>
              <a:gdLst/>
              <a:ahLst/>
              <a:cxnLst/>
              <a:rect l="l" t="t" r="r" b="b"/>
              <a:pathLst>
                <a:path w="26987" h="635" extrusionOk="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26686" y="635"/>
                  </a:lnTo>
                  <a:cubicBezTo>
                    <a:pt x="26853" y="635"/>
                    <a:pt x="26987" y="501"/>
                    <a:pt x="26987" y="301"/>
                  </a:cubicBezTo>
                  <a:cubicBezTo>
                    <a:pt x="26987" y="134"/>
                    <a:pt x="26853" y="1"/>
                    <a:pt x="2668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11282348" y="2250932"/>
              <a:ext cx="91001" cy="22201"/>
            </a:xfrm>
            <a:custGeom>
              <a:avLst/>
              <a:gdLst/>
              <a:ahLst/>
              <a:cxnLst/>
              <a:rect l="l" t="t" r="r" b="b"/>
              <a:pathLst>
                <a:path w="2603" h="635" extrusionOk="0">
                  <a:moveTo>
                    <a:pt x="301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01" y="635"/>
                  </a:cubicBezTo>
                  <a:lnTo>
                    <a:pt x="2269" y="635"/>
                  </a:lnTo>
                  <a:cubicBezTo>
                    <a:pt x="2436" y="635"/>
                    <a:pt x="2602" y="501"/>
                    <a:pt x="2602" y="301"/>
                  </a:cubicBezTo>
                  <a:cubicBezTo>
                    <a:pt x="2602" y="134"/>
                    <a:pt x="2436" y="1"/>
                    <a:pt x="2269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11408305" y="2250932"/>
              <a:ext cx="73487" cy="22201"/>
            </a:xfrm>
            <a:custGeom>
              <a:avLst/>
              <a:gdLst/>
              <a:ahLst/>
              <a:cxnLst/>
              <a:rect l="l" t="t" r="r" b="b"/>
              <a:pathLst>
                <a:path w="2102" h="635" extrusionOk="0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5"/>
                    <a:pt x="300" y="635"/>
                  </a:cubicBezTo>
                  <a:lnTo>
                    <a:pt x="1768" y="635"/>
                  </a:lnTo>
                  <a:cubicBezTo>
                    <a:pt x="1968" y="635"/>
                    <a:pt x="2102" y="501"/>
                    <a:pt x="2102" y="301"/>
                  </a:cubicBezTo>
                  <a:cubicBezTo>
                    <a:pt x="2102" y="134"/>
                    <a:pt x="1968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10280605" y="2354728"/>
              <a:ext cx="539993" cy="22201"/>
            </a:xfrm>
            <a:custGeom>
              <a:avLst/>
              <a:gdLst/>
              <a:ahLst/>
              <a:cxnLst/>
              <a:rect l="l" t="t" r="r" b="b"/>
              <a:pathLst>
                <a:path w="15446" h="635" extrusionOk="0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5112" y="634"/>
                  </a:lnTo>
                  <a:cubicBezTo>
                    <a:pt x="15312" y="634"/>
                    <a:pt x="15445" y="501"/>
                    <a:pt x="15445" y="334"/>
                  </a:cubicBezTo>
                  <a:cubicBezTo>
                    <a:pt x="15445" y="134"/>
                    <a:pt x="15312" y="1"/>
                    <a:pt x="15112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10829860" y="2354728"/>
              <a:ext cx="170325" cy="22201"/>
            </a:xfrm>
            <a:custGeom>
              <a:avLst/>
              <a:gdLst/>
              <a:ahLst/>
              <a:cxnLst/>
              <a:rect l="l" t="t" r="r" b="b"/>
              <a:pathLst>
                <a:path w="4872" h="635" extrusionOk="0">
                  <a:moveTo>
                    <a:pt x="301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4571" y="634"/>
                  </a:lnTo>
                  <a:cubicBezTo>
                    <a:pt x="4738" y="634"/>
                    <a:pt x="4871" y="501"/>
                    <a:pt x="4871" y="334"/>
                  </a:cubicBezTo>
                  <a:cubicBezTo>
                    <a:pt x="4871" y="134"/>
                    <a:pt x="4738" y="1"/>
                    <a:pt x="4571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10885867" y="2414197"/>
              <a:ext cx="114319" cy="23353"/>
            </a:xfrm>
            <a:custGeom>
              <a:avLst/>
              <a:gdLst/>
              <a:ahLst/>
              <a:cxnLst/>
              <a:rect l="l" t="t" r="r" b="b"/>
              <a:pathLst>
                <a:path w="3270" h="668" extrusionOk="0">
                  <a:moveTo>
                    <a:pt x="334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34" y="668"/>
                  </a:cubicBezTo>
                  <a:lnTo>
                    <a:pt x="2969" y="668"/>
                  </a:lnTo>
                  <a:cubicBezTo>
                    <a:pt x="3136" y="668"/>
                    <a:pt x="3269" y="501"/>
                    <a:pt x="3269" y="334"/>
                  </a:cubicBezTo>
                  <a:cubicBezTo>
                    <a:pt x="3269" y="168"/>
                    <a:pt x="3136" y="1"/>
                    <a:pt x="296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10829861" y="2414197"/>
              <a:ext cx="33876" cy="23353"/>
            </a:xfrm>
            <a:custGeom>
              <a:avLst/>
              <a:gdLst/>
              <a:ahLst/>
              <a:cxnLst/>
              <a:rect l="l" t="t" r="r" b="b"/>
              <a:pathLst>
                <a:path w="969" h="668" extrusionOk="0">
                  <a:moveTo>
                    <a:pt x="335" y="1"/>
                  </a:moveTo>
                  <a:cubicBezTo>
                    <a:pt x="168" y="1"/>
                    <a:pt x="1" y="168"/>
                    <a:pt x="1" y="334"/>
                  </a:cubicBezTo>
                  <a:cubicBezTo>
                    <a:pt x="1" y="535"/>
                    <a:pt x="168" y="668"/>
                    <a:pt x="335" y="668"/>
                  </a:cubicBezTo>
                  <a:lnTo>
                    <a:pt x="635" y="668"/>
                  </a:lnTo>
                  <a:cubicBezTo>
                    <a:pt x="802" y="668"/>
                    <a:pt x="968" y="501"/>
                    <a:pt x="968" y="334"/>
                  </a:cubicBezTo>
                  <a:cubicBezTo>
                    <a:pt x="968" y="168"/>
                    <a:pt x="835" y="1"/>
                    <a:pt x="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10695754" y="2414197"/>
              <a:ext cx="102677" cy="23353"/>
            </a:xfrm>
            <a:custGeom>
              <a:avLst/>
              <a:gdLst/>
              <a:ahLst/>
              <a:cxnLst/>
              <a:rect l="l" t="t" r="r" b="b"/>
              <a:pathLst>
                <a:path w="2937" h="668" extrusionOk="0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36" y="501"/>
                    <a:pt x="2936" y="334"/>
                  </a:cubicBezTo>
                  <a:cubicBezTo>
                    <a:pt x="2936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10550007" y="2414197"/>
              <a:ext cx="103831" cy="23353"/>
            </a:xfrm>
            <a:custGeom>
              <a:avLst/>
              <a:gdLst/>
              <a:ahLst/>
              <a:cxnLst/>
              <a:rect l="l" t="t" r="r" b="b"/>
              <a:pathLst>
                <a:path w="2970" h="668" extrusionOk="0">
                  <a:moveTo>
                    <a:pt x="300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00" y="668"/>
                  </a:cubicBezTo>
                  <a:lnTo>
                    <a:pt x="2635" y="668"/>
                  </a:lnTo>
                  <a:cubicBezTo>
                    <a:pt x="2802" y="668"/>
                    <a:pt x="2969" y="501"/>
                    <a:pt x="2936" y="334"/>
                  </a:cubicBezTo>
                  <a:cubicBezTo>
                    <a:pt x="2936" y="168"/>
                    <a:pt x="2802" y="1"/>
                    <a:pt x="2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10404226" y="2414197"/>
              <a:ext cx="103831" cy="23353"/>
            </a:xfrm>
            <a:custGeom>
              <a:avLst/>
              <a:gdLst/>
              <a:ahLst/>
              <a:cxnLst/>
              <a:rect l="l" t="t" r="r" b="b"/>
              <a:pathLst>
                <a:path w="2970" h="668" extrusionOk="0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69" y="501"/>
                    <a:pt x="2969" y="334"/>
                  </a:cubicBezTo>
                  <a:cubicBezTo>
                    <a:pt x="2969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10404226" y="2487680"/>
              <a:ext cx="875817" cy="22201"/>
            </a:xfrm>
            <a:custGeom>
              <a:avLst/>
              <a:gdLst/>
              <a:ahLst/>
              <a:cxnLst/>
              <a:rect l="l" t="t" r="r" b="b"/>
              <a:pathLst>
                <a:path w="25052" h="635" extrusionOk="0">
                  <a:moveTo>
                    <a:pt x="301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24718" y="634"/>
                  </a:lnTo>
                  <a:cubicBezTo>
                    <a:pt x="24885" y="634"/>
                    <a:pt x="25052" y="501"/>
                    <a:pt x="25018" y="334"/>
                  </a:cubicBezTo>
                  <a:cubicBezTo>
                    <a:pt x="25018" y="134"/>
                    <a:pt x="24885" y="0"/>
                    <a:pt x="2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10280606" y="2414197"/>
              <a:ext cx="52511" cy="23353"/>
            </a:xfrm>
            <a:custGeom>
              <a:avLst/>
              <a:gdLst/>
              <a:ahLst/>
              <a:cxnLst/>
              <a:rect l="l" t="t" r="r" b="b"/>
              <a:pathLst>
                <a:path w="1502" h="668" extrusionOk="0">
                  <a:moveTo>
                    <a:pt x="334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8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10280606" y="2487680"/>
              <a:ext cx="52511" cy="22201"/>
            </a:xfrm>
            <a:custGeom>
              <a:avLst/>
              <a:gdLst/>
              <a:ahLst/>
              <a:cxnLst/>
              <a:rect l="l" t="t" r="r" b="b"/>
              <a:pathLst>
                <a:path w="1502" h="635" extrusionOk="0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1"/>
                    <a:pt x="1468" y="334"/>
                  </a:cubicBezTo>
                  <a:cubicBezTo>
                    <a:pt x="1468" y="134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10280606" y="2559978"/>
              <a:ext cx="52511" cy="23353"/>
            </a:xfrm>
            <a:custGeom>
              <a:avLst/>
              <a:gdLst/>
              <a:ahLst/>
              <a:cxnLst/>
              <a:rect l="l" t="t" r="r" b="b"/>
              <a:pathLst>
                <a:path w="1502" h="668" extrusionOk="0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7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10280606" y="2633466"/>
              <a:ext cx="52511" cy="22164"/>
            </a:xfrm>
            <a:custGeom>
              <a:avLst/>
              <a:gdLst/>
              <a:ahLst/>
              <a:cxnLst/>
              <a:rect l="l" t="t" r="r" b="b"/>
              <a:pathLst>
                <a:path w="1502" h="634" extrusionOk="0">
                  <a:moveTo>
                    <a:pt x="334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0"/>
                    <a:pt x="1468" y="300"/>
                  </a:cubicBezTo>
                  <a:cubicBezTo>
                    <a:pt x="1468" y="133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11333669" y="2487680"/>
              <a:ext cx="128303" cy="22201"/>
            </a:xfrm>
            <a:custGeom>
              <a:avLst/>
              <a:gdLst/>
              <a:ahLst/>
              <a:cxnLst/>
              <a:rect l="l" t="t" r="r" b="b"/>
              <a:pathLst>
                <a:path w="3670" h="635" extrusionOk="0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3336" y="634"/>
                  </a:lnTo>
                  <a:cubicBezTo>
                    <a:pt x="3503" y="634"/>
                    <a:pt x="3670" y="501"/>
                    <a:pt x="3670" y="334"/>
                  </a:cubicBezTo>
                  <a:cubicBezTo>
                    <a:pt x="3670" y="134"/>
                    <a:pt x="3536" y="0"/>
                    <a:pt x="3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10400728" y="2559978"/>
              <a:ext cx="369701" cy="23353"/>
            </a:xfrm>
            <a:custGeom>
              <a:avLst/>
              <a:gdLst/>
              <a:ahLst/>
              <a:cxnLst/>
              <a:rect l="l" t="t" r="r" b="b"/>
              <a:pathLst>
                <a:path w="10575" h="668" extrusionOk="0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0275" y="668"/>
                  </a:lnTo>
                  <a:cubicBezTo>
                    <a:pt x="10441" y="668"/>
                    <a:pt x="10575" y="501"/>
                    <a:pt x="10575" y="334"/>
                  </a:cubicBezTo>
                  <a:cubicBezTo>
                    <a:pt x="10575" y="167"/>
                    <a:pt x="10441" y="1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10885868" y="2783898"/>
              <a:ext cx="418681" cy="23353"/>
            </a:xfrm>
            <a:custGeom>
              <a:avLst/>
              <a:gdLst/>
              <a:ahLst/>
              <a:cxnLst/>
              <a:rect l="l" t="t" r="r" b="b"/>
              <a:pathLst>
                <a:path w="11976" h="668" extrusionOk="0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0"/>
                    <a:pt x="134" y="667"/>
                    <a:pt x="300" y="667"/>
                  </a:cubicBezTo>
                  <a:lnTo>
                    <a:pt x="11642" y="667"/>
                  </a:lnTo>
                  <a:cubicBezTo>
                    <a:pt x="11842" y="667"/>
                    <a:pt x="11975" y="500"/>
                    <a:pt x="11975" y="334"/>
                  </a:cubicBezTo>
                  <a:cubicBezTo>
                    <a:pt x="11975" y="134"/>
                    <a:pt x="11842" y="0"/>
                    <a:pt x="116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10994311" y="2709258"/>
              <a:ext cx="310235" cy="23353"/>
            </a:xfrm>
            <a:custGeom>
              <a:avLst/>
              <a:gdLst/>
              <a:ahLst/>
              <a:cxnLst/>
              <a:rect l="l" t="t" r="r" b="b"/>
              <a:pathLst>
                <a:path w="8874" h="668" extrusionOk="0">
                  <a:moveTo>
                    <a:pt x="334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67"/>
                    <a:pt x="334" y="667"/>
                  </a:cubicBezTo>
                  <a:lnTo>
                    <a:pt x="8540" y="667"/>
                  </a:lnTo>
                  <a:cubicBezTo>
                    <a:pt x="8740" y="667"/>
                    <a:pt x="8873" y="501"/>
                    <a:pt x="8873" y="334"/>
                  </a:cubicBezTo>
                  <a:cubicBezTo>
                    <a:pt x="8873" y="134"/>
                    <a:pt x="8740" y="0"/>
                    <a:pt x="8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11168063" y="2633466"/>
              <a:ext cx="136484" cy="22164"/>
            </a:xfrm>
            <a:custGeom>
              <a:avLst/>
              <a:gdLst/>
              <a:ahLst/>
              <a:cxnLst/>
              <a:rect l="l" t="t" r="r" b="b"/>
              <a:pathLst>
                <a:path w="3904" h="634" extrusionOk="0">
                  <a:moveTo>
                    <a:pt x="301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01" y="634"/>
                  </a:cubicBezTo>
                  <a:lnTo>
                    <a:pt x="3570" y="634"/>
                  </a:lnTo>
                  <a:cubicBezTo>
                    <a:pt x="3770" y="634"/>
                    <a:pt x="3903" y="500"/>
                    <a:pt x="3903" y="300"/>
                  </a:cubicBezTo>
                  <a:cubicBezTo>
                    <a:pt x="3903" y="133"/>
                    <a:pt x="3770" y="0"/>
                    <a:pt x="3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10280606" y="2149477"/>
              <a:ext cx="437349" cy="22201"/>
            </a:xfrm>
            <a:custGeom>
              <a:avLst/>
              <a:gdLst/>
              <a:ahLst/>
              <a:cxnLst/>
              <a:rect l="l" t="t" r="r" b="b"/>
              <a:pathLst>
                <a:path w="12510" h="635" extrusionOk="0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2176" y="635"/>
                  </a:lnTo>
                  <a:cubicBezTo>
                    <a:pt x="12376" y="635"/>
                    <a:pt x="12510" y="501"/>
                    <a:pt x="12510" y="334"/>
                  </a:cubicBezTo>
                  <a:cubicBezTo>
                    <a:pt x="12510" y="134"/>
                    <a:pt x="12376" y="1"/>
                    <a:pt x="12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10280604" y="2961145"/>
              <a:ext cx="706752" cy="23353"/>
            </a:xfrm>
            <a:custGeom>
              <a:avLst/>
              <a:gdLst/>
              <a:ahLst/>
              <a:cxnLst/>
              <a:rect l="l" t="t" r="r" b="b"/>
              <a:pathLst>
                <a:path w="20216" h="668" extrusionOk="0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10280604" y="3050921"/>
              <a:ext cx="706752" cy="23388"/>
            </a:xfrm>
            <a:custGeom>
              <a:avLst/>
              <a:gdLst/>
              <a:ahLst/>
              <a:cxnLst/>
              <a:rect l="l" t="t" r="r" b="b"/>
              <a:pathLst>
                <a:path w="20216" h="669" extrusionOk="0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10280607" y="3140734"/>
              <a:ext cx="705563" cy="23353"/>
            </a:xfrm>
            <a:custGeom>
              <a:avLst/>
              <a:gdLst/>
              <a:ahLst/>
              <a:cxnLst/>
              <a:rect l="l" t="t" r="r" b="b"/>
              <a:pathLst>
                <a:path w="20182" h="668" extrusionOk="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182" y="501"/>
                    <a:pt x="20182" y="334"/>
                  </a:cubicBezTo>
                  <a:cubicBezTo>
                    <a:pt x="20182" y="167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10280607" y="3677156"/>
              <a:ext cx="705563" cy="22201"/>
            </a:xfrm>
            <a:custGeom>
              <a:avLst/>
              <a:gdLst/>
              <a:ahLst/>
              <a:cxnLst/>
              <a:rect l="l" t="t" r="r" b="b"/>
              <a:pathLst>
                <a:path w="20182" h="635" extrusionOk="0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9882" y="635"/>
                  </a:lnTo>
                  <a:cubicBezTo>
                    <a:pt x="20048" y="635"/>
                    <a:pt x="20182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10923170" y="2857346"/>
              <a:ext cx="209935" cy="22201"/>
            </a:xfrm>
            <a:custGeom>
              <a:avLst/>
              <a:gdLst/>
              <a:ahLst/>
              <a:cxnLst/>
              <a:rect l="l" t="t" r="r" b="b"/>
              <a:pathLst>
                <a:path w="6005" h="635" extrusionOk="0">
                  <a:moveTo>
                    <a:pt x="334" y="1"/>
                  </a:moveTo>
                  <a:cubicBezTo>
                    <a:pt x="167" y="1"/>
                    <a:pt x="1" y="134"/>
                    <a:pt x="1" y="334"/>
                  </a:cubicBezTo>
                  <a:cubicBezTo>
                    <a:pt x="1" y="501"/>
                    <a:pt x="167" y="634"/>
                    <a:pt x="334" y="634"/>
                  </a:cubicBezTo>
                  <a:lnTo>
                    <a:pt x="5671" y="634"/>
                  </a:lnTo>
                  <a:cubicBezTo>
                    <a:pt x="5838" y="634"/>
                    <a:pt x="6005" y="501"/>
                    <a:pt x="6005" y="334"/>
                  </a:cubicBezTo>
                  <a:cubicBezTo>
                    <a:pt x="6005" y="134"/>
                    <a:pt x="5838" y="1"/>
                    <a:pt x="5671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11201868" y="2857346"/>
              <a:ext cx="279925" cy="22201"/>
            </a:xfrm>
            <a:custGeom>
              <a:avLst/>
              <a:gdLst/>
              <a:ahLst/>
              <a:cxnLst/>
              <a:rect l="l" t="t" r="r" b="b"/>
              <a:pathLst>
                <a:path w="8007" h="635" extrusionOk="0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7673" y="634"/>
                  </a:lnTo>
                  <a:cubicBezTo>
                    <a:pt x="7873" y="634"/>
                    <a:pt x="8007" y="501"/>
                    <a:pt x="8007" y="334"/>
                  </a:cubicBezTo>
                  <a:cubicBezTo>
                    <a:pt x="8007" y="134"/>
                    <a:pt x="7873" y="1"/>
                    <a:pt x="7673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11201868" y="2961145"/>
              <a:ext cx="279925" cy="23353"/>
            </a:xfrm>
            <a:custGeom>
              <a:avLst/>
              <a:gdLst/>
              <a:ahLst/>
              <a:cxnLst/>
              <a:rect l="l" t="t" r="r" b="b"/>
              <a:pathLst>
                <a:path w="8007" h="668" extrusionOk="0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7673" y="668"/>
                  </a:lnTo>
                  <a:cubicBezTo>
                    <a:pt x="7873" y="668"/>
                    <a:pt x="8007" y="501"/>
                    <a:pt x="8007" y="334"/>
                  </a:cubicBezTo>
                  <a:cubicBezTo>
                    <a:pt x="8007" y="134"/>
                    <a:pt x="7873" y="0"/>
                    <a:pt x="7673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10280607" y="3813604"/>
              <a:ext cx="107327" cy="22201"/>
            </a:xfrm>
            <a:custGeom>
              <a:avLst/>
              <a:gdLst/>
              <a:ahLst/>
              <a:cxnLst/>
              <a:rect l="l" t="t" r="r" b="b"/>
              <a:pathLst>
                <a:path w="3070" h="635" extrusionOk="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70" y="501"/>
                    <a:pt x="3070" y="301"/>
                  </a:cubicBezTo>
                  <a:cubicBezTo>
                    <a:pt x="3070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10280607" y="3881253"/>
              <a:ext cx="107327" cy="23353"/>
            </a:xfrm>
            <a:custGeom>
              <a:avLst/>
              <a:gdLst/>
              <a:ahLst/>
              <a:cxnLst/>
              <a:rect l="l" t="t" r="r" b="b"/>
              <a:pathLst>
                <a:path w="3070" h="668" extrusionOk="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7"/>
                    <a:pt x="334" y="667"/>
                  </a:cubicBezTo>
                  <a:lnTo>
                    <a:pt x="2736" y="667"/>
                  </a:lnTo>
                  <a:cubicBezTo>
                    <a:pt x="2903" y="667"/>
                    <a:pt x="3070" y="501"/>
                    <a:pt x="3070" y="334"/>
                  </a:cubicBezTo>
                  <a:cubicBezTo>
                    <a:pt x="3070" y="167"/>
                    <a:pt x="2903" y="0"/>
                    <a:pt x="2736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10415901" y="3881253"/>
              <a:ext cx="656585" cy="23353"/>
            </a:xfrm>
            <a:custGeom>
              <a:avLst/>
              <a:gdLst/>
              <a:ahLst/>
              <a:cxnLst/>
              <a:rect l="l" t="t" r="r" b="b"/>
              <a:pathLst>
                <a:path w="18781" h="668" extrusionOk="0">
                  <a:moveTo>
                    <a:pt x="300" y="0"/>
                  </a:moveTo>
                  <a:cubicBezTo>
                    <a:pt x="134" y="0"/>
                    <a:pt x="0" y="167"/>
                    <a:pt x="0" y="334"/>
                  </a:cubicBezTo>
                  <a:cubicBezTo>
                    <a:pt x="0" y="501"/>
                    <a:pt x="134" y="667"/>
                    <a:pt x="300" y="667"/>
                  </a:cubicBezTo>
                  <a:lnTo>
                    <a:pt x="18447" y="667"/>
                  </a:lnTo>
                  <a:cubicBezTo>
                    <a:pt x="18647" y="667"/>
                    <a:pt x="18780" y="501"/>
                    <a:pt x="18780" y="334"/>
                  </a:cubicBezTo>
                  <a:cubicBezTo>
                    <a:pt x="18780" y="167"/>
                    <a:pt x="18647" y="0"/>
                    <a:pt x="18447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10446211" y="3813604"/>
              <a:ext cx="106139" cy="22201"/>
            </a:xfrm>
            <a:custGeom>
              <a:avLst/>
              <a:gdLst/>
              <a:ahLst/>
              <a:cxnLst/>
              <a:rect l="l" t="t" r="r" b="b"/>
              <a:pathLst>
                <a:path w="3036" h="635" extrusionOk="0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10610629" y="3813604"/>
              <a:ext cx="107327" cy="22201"/>
            </a:xfrm>
            <a:custGeom>
              <a:avLst/>
              <a:gdLst/>
              <a:ahLst/>
              <a:cxnLst/>
              <a:rect l="l" t="t" r="r" b="b"/>
              <a:pathLst>
                <a:path w="3070" h="635" extrusionOk="0">
                  <a:moveTo>
                    <a:pt x="334" y="1"/>
                  </a:moveTo>
                  <a:cubicBezTo>
                    <a:pt x="168" y="1"/>
                    <a:pt x="1" y="134"/>
                    <a:pt x="1" y="301"/>
                  </a:cubicBezTo>
                  <a:cubicBezTo>
                    <a:pt x="1" y="501"/>
                    <a:pt x="168" y="634"/>
                    <a:pt x="334" y="634"/>
                  </a:cubicBezTo>
                  <a:lnTo>
                    <a:pt x="2736" y="634"/>
                  </a:lnTo>
                  <a:cubicBezTo>
                    <a:pt x="2936" y="634"/>
                    <a:pt x="3070" y="501"/>
                    <a:pt x="3070" y="301"/>
                  </a:cubicBezTo>
                  <a:cubicBezTo>
                    <a:pt x="3070" y="134"/>
                    <a:pt x="2936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10776233" y="3813604"/>
              <a:ext cx="106175" cy="22201"/>
            </a:xfrm>
            <a:custGeom>
              <a:avLst/>
              <a:gdLst/>
              <a:ahLst/>
              <a:cxnLst/>
              <a:rect l="l" t="t" r="r" b="b"/>
              <a:pathLst>
                <a:path w="3037" h="635" extrusionOk="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10941837" y="3813604"/>
              <a:ext cx="106139" cy="22201"/>
            </a:xfrm>
            <a:custGeom>
              <a:avLst/>
              <a:gdLst/>
              <a:ahLst/>
              <a:cxnLst/>
              <a:rect l="l" t="t" r="r" b="b"/>
              <a:pathLst>
                <a:path w="3036" h="635" extrusionOk="0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2702" y="634"/>
                  </a:lnTo>
                  <a:cubicBezTo>
                    <a:pt x="2902" y="634"/>
                    <a:pt x="3036" y="501"/>
                    <a:pt x="3036" y="301"/>
                  </a:cubicBezTo>
                  <a:cubicBezTo>
                    <a:pt x="3036" y="134"/>
                    <a:pt x="2902" y="1"/>
                    <a:pt x="27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11106254" y="3813604"/>
              <a:ext cx="107327" cy="22201"/>
            </a:xfrm>
            <a:custGeom>
              <a:avLst/>
              <a:gdLst/>
              <a:ahLst/>
              <a:cxnLst/>
              <a:rect l="l" t="t" r="r" b="b"/>
              <a:pathLst>
                <a:path w="3070" h="635" extrusionOk="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69" y="501"/>
                    <a:pt x="3069" y="301"/>
                  </a:cubicBezTo>
                  <a:cubicBezTo>
                    <a:pt x="3069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11271859" y="3813604"/>
              <a:ext cx="72332" cy="22201"/>
            </a:xfrm>
            <a:custGeom>
              <a:avLst/>
              <a:gdLst/>
              <a:ahLst/>
              <a:cxnLst/>
              <a:rect l="l" t="t" r="r" b="b"/>
              <a:pathLst>
                <a:path w="2069" h="635" extrusionOk="0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1768" y="634"/>
                  </a:lnTo>
                  <a:cubicBezTo>
                    <a:pt x="1935" y="634"/>
                    <a:pt x="2068" y="501"/>
                    <a:pt x="2068" y="301"/>
                  </a:cubicBezTo>
                  <a:cubicBezTo>
                    <a:pt x="2068" y="134"/>
                    <a:pt x="1935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11050283" y="1102257"/>
              <a:ext cx="1141724" cy="1046108"/>
            </a:xfrm>
            <a:custGeom>
              <a:avLst/>
              <a:gdLst/>
              <a:ahLst/>
              <a:cxnLst/>
              <a:rect l="l" t="t" r="r" b="b"/>
              <a:pathLst>
                <a:path w="32658" h="29923" extrusionOk="0">
                  <a:moveTo>
                    <a:pt x="1335" y="1"/>
                  </a:moveTo>
                  <a:cubicBezTo>
                    <a:pt x="601" y="1"/>
                    <a:pt x="0" y="601"/>
                    <a:pt x="0" y="1302"/>
                  </a:cubicBezTo>
                  <a:lnTo>
                    <a:pt x="0" y="28621"/>
                  </a:lnTo>
                  <a:cubicBezTo>
                    <a:pt x="0" y="29355"/>
                    <a:pt x="601" y="29922"/>
                    <a:pt x="1335" y="29922"/>
                  </a:cubicBezTo>
                  <a:lnTo>
                    <a:pt x="31356" y="29922"/>
                  </a:lnTo>
                  <a:cubicBezTo>
                    <a:pt x="32090" y="29922"/>
                    <a:pt x="32657" y="29355"/>
                    <a:pt x="32657" y="28621"/>
                  </a:cubicBezTo>
                  <a:lnTo>
                    <a:pt x="32657" y="1302"/>
                  </a:lnTo>
                  <a:cubicBezTo>
                    <a:pt x="32657" y="601"/>
                    <a:pt x="32090" y="1"/>
                    <a:pt x="31356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11050283" y="1092957"/>
              <a:ext cx="1141724" cy="52511"/>
            </a:xfrm>
            <a:custGeom>
              <a:avLst/>
              <a:gdLst/>
              <a:ahLst/>
              <a:cxnLst/>
              <a:rect l="l" t="t" r="r" b="b"/>
              <a:pathLst>
                <a:path w="32658" h="1502" extrusionOk="0">
                  <a:moveTo>
                    <a:pt x="1268" y="0"/>
                  </a:moveTo>
                  <a:cubicBezTo>
                    <a:pt x="568" y="0"/>
                    <a:pt x="0" y="567"/>
                    <a:pt x="0" y="1234"/>
                  </a:cubicBezTo>
                  <a:lnTo>
                    <a:pt x="0" y="1501"/>
                  </a:lnTo>
                  <a:cubicBezTo>
                    <a:pt x="0" y="834"/>
                    <a:pt x="568" y="267"/>
                    <a:pt x="1268" y="267"/>
                  </a:cubicBezTo>
                  <a:lnTo>
                    <a:pt x="31423" y="267"/>
                  </a:lnTo>
                  <a:cubicBezTo>
                    <a:pt x="32123" y="267"/>
                    <a:pt x="32657" y="834"/>
                    <a:pt x="32657" y="1501"/>
                  </a:cubicBezTo>
                  <a:lnTo>
                    <a:pt x="32657" y="1234"/>
                  </a:lnTo>
                  <a:cubicBezTo>
                    <a:pt x="32657" y="567"/>
                    <a:pt x="32123" y="0"/>
                    <a:pt x="31423" y="0"/>
                  </a:cubicBezTo>
                  <a:close/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11050283" y="1102257"/>
              <a:ext cx="1141724" cy="160991"/>
            </a:xfrm>
            <a:custGeom>
              <a:avLst/>
              <a:gdLst/>
              <a:ahLst/>
              <a:cxnLst/>
              <a:rect l="l" t="t" r="r" b="b"/>
              <a:pathLst>
                <a:path w="32658" h="4605" extrusionOk="0">
                  <a:moveTo>
                    <a:pt x="1268" y="1"/>
                  </a:moveTo>
                  <a:cubicBezTo>
                    <a:pt x="568" y="1"/>
                    <a:pt x="0" y="568"/>
                    <a:pt x="0" y="1235"/>
                  </a:cubicBezTo>
                  <a:lnTo>
                    <a:pt x="0" y="4604"/>
                  </a:lnTo>
                  <a:lnTo>
                    <a:pt x="32657" y="4604"/>
                  </a:lnTo>
                  <a:lnTo>
                    <a:pt x="32657" y="1235"/>
                  </a:lnTo>
                  <a:cubicBezTo>
                    <a:pt x="32657" y="568"/>
                    <a:pt x="32123" y="1"/>
                    <a:pt x="31423" y="1"/>
                  </a:cubicBezTo>
                  <a:close/>
                </a:path>
              </a:pathLst>
            </a:custGeom>
            <a:solidFill>
              <a:srgbClr val="469A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11113243" y="1311002"/>
              <a:ext cx="1020448" cy="784887"/>
            </a:xfrm>
            <a:custGeom>
              <a:avLst/>
              <a:gdLst/>
              <a:ahLst/>
              <a:cxnLst/>
              <a:rect l="l" t="t" r="r" b="b"/>
              <a:pathLst>
                <a:path w="29189" h="22451" extrusionOk="0">
                  <a:moveTo>
                    <a:pt x="28188" y="22450"/>
                  </a:moveTo>
                  <a:lnTo>
                    <a:pt x="1001" y="22450"/>
                  </a:lnTo>
                  <a:cubicBezTo>
                    <a:pt x="434" y="22450"/>
                    <a:pt x="1" y="22017"/>
                    <a:pt x="1" y="21450"/>
                  </a:cubicBezTo>
                  <a:lnTo>
                    <a:pt x="1" y="1002"/>
                  </a:lnTo>
                  <a:cubicBezTo>
                    <a:pt x="1" y="468"/>
                    <a:pt x="434" y="1"/>
                    <a:pt x="1001" y="1"/>
                  </a:cubicBezTo>
                  <a:lnTo>
                    <a:pt x="28188" y="1"/>
                  </a:lnTo>
                  <a:cubicBezTo>
                    <a:pt x="28755" y="1"/>
                    <a:pt x="29188" y="468"/>
                    <a:pt x="29188" y="1002"/>
                  </a:cubicBezTo>
                  <a:lnTo>
                    <a:pt x="29188" y="21450"/>
                  </a:lnTo>
                  <a:cubicBezTo>
                    <a:pt x="29188" y="22017"/>
                    <a:pt x="28755" y="22450"/>
                    <a:pt x="28188" y="22450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11162226" y="1488281"/>
              <a:ext cx="725385" cy="17515"/>
            </a:xfrm>
            <a:custGeom>
              <a:avLst/>
              <a:gdLst/>
              <a:ahLst/>
              <a:cxnLst/>
              <a:rect l="l" t="t" r="r" b="b"/>
              <a:pathLst>
                <a:path w="20749" h="501" extrusionOk="0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0482" y="501"/>
                  </a:lnTo>
                  <a:cubicBezTo>
                    <a:pt x="20615" y="501"/>
                    <a:pt x="20749" y="401"/>
                    <a:pt x="20716" y="267"/>
                  </a:cubicBezTo>
                  <a:cubicBezTo>
                    <a:pt x="20716" y="134"/>
                    <a:pt x="20615" y="0"/>
                    <a:pt x="20482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11931902" y="1488281"/>
              <a:ext cx="69989" cy="17515"/>
            </a:xfrm>
            <a:custGeom>
              <a:avLst/>
              <a:gdLst/>
              <a:ahLst/>
              <a:cxnLst/>
              <a:rect l="l" t="t" r="r" b="b"/>
              <a:pathLst>
                <a:path w="2002" h="501" extrusionOk="0">
                  <a:moveTo>
                    <a:pt x="234" y="0"/>
                  </a:moveTo>
                  <a:cubicBezTo>
                    <a:pt x="101" y="0"/>
                    <a:pt x="0" y="134"/>
                    <a:pt x="0" y="267"/>
                  </a:cubicBezTo>
                  <a:cubicBezTo>
                    <a:pt x="0" y="401"/>
                    <a:pt x="101" y="501"/>
                    <a:pt x="234" y="501"/>
                  </a:cubicBezTo>
                  <a:lnTo>
                    <a:pt x="1735" y="501"/>
                  </a:lnTo>
                  <a:cubicBezTo>
                    <a:pt x="1868" y="501"/>
                    <a:pt x="2002" y="401"/>
                    <a:pt x="2002" y="267"/>
                  </a:cubicBezTo>
                  <a:cubicBezTo>
                    <a:pt x="2002" y="134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12028706" y="1488281"/>
              <a:ext cx="56005" cy="17515"/>
            </a:xfrm>
            <a:custGeom>
              <a:avLst/>
              <a:gdLst/>
              <a:ahLst/>
              <a:cxnLst/>
              <a:rect l="l" t="t" r="r" b="b"/>
              <a:pathLst>
                <a:path w="1602" h="501" extrusionOk="0">
                  <a:moveTo>
                    <a:pt x="234" y="0"/>
                  </a:moveTo>
                  <a:cubicBezTo>
                    <a:pt x="100" y="0"/>
                    <a:pt x="0" y="134"/>
                    <a:pt x="0" y="267"/>
                  </a:cubicBezTo>
                  <a:cubicBezTo>
                    <a:pt x="0" y="401"/>
                    <a:pt x="100" y="501"/>
                    <a:pt x="234" y="501"/>
                  </a:cubicBezTo>
                  <a:lnTo>
                    <a:pt x="1368" y="501"/>
                  </a:lnTo>
                  <a:cubicBezTo>
                    <a:pt x="1501" y="501"/>
                    <a:pt x="1601" y="401"/>
                    <a:pt x="1601" y="267"/>
                  </a:cubicBezTo>
                  <a:cubicBezTo>
                    <a:pt x="1601" y="134"/>
                    <a:pt x="1501" y="0"/>
                    <a:pt x="1368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11162225" y="1568725"/>
              <a:ext cx="415185" cy="17551"/>
            </a:xfrm>
            <a:custGeom>
              <a:avLst/>
              <a:gdLst/>
              <a:ahLst/>
              <a:cxnLst/>
              <a:rect l="l" t="t" r="r" b="b"/>
              <a:pathLst>
                <a:path w="11876" h="502" extrusionOk="0">
                  <a:moveTo>
                    <a:pt x="234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11609" y="501"/>
                  </a:lnTo>
                  <a:cubicBezTo>
                    <a:pt x="11742" y="501"/>
                    <a:pt x="11876" y="401"/>
                    <a:pt x="11876" y="268"/>
                  </a:cubicBezTo>
                  <a:cubicBezTo>
                    <a:pt x="11876" y="134"/>
                    <a:pt x="11742" y="1"/>
                    <a:pt x="1160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11583209" y="1568725"/>
              <a:ext cx="131835" cy="17551"/>
            </a:xfrm>
            <a:custGeom>
              <a:avLst/>
              <a:gdLst/>
              <a:ahLst/>
              <a:cxnLst/>
              <a:rect l="l" t="t" r="r" b="b"/>
              <a:pathLst>
                <a:path w="3771" h="502" extrusionOk="0">
                  <a:moveTo>
                    <a:pt x="268" y="1"/>
                  </a:moveTo>
                  <a:cubicBezTo>
                    <a:pt x="134" y="1"/>
                    <a:pt x="1" y="134"/>
                    <a:pt x="1" y="268"/>
                  </a:cubicBezTo>
                  <a:cubicBezTo>
                    <a:pt x="1" y="401"/>
                    <a:pt x="134" y="501"/>
                    <a:pt x="268" y="501"/>
                  </a:cubicBezTo>
                  <a:lnTo>
                    <a:pt x="3537" y="501"/>
                  </a:lnTo>
                  <a:cubicBezTo>
                    <a:pt x="3670" y="501"/>
                    <a:pt x="3770" y="401"/>
                    <a:pt x="3770" y="268"/>
                  </a:cubicBezTo>
                  <a:cubicBezTo>
                    <a:pt x="3770" y="134"/>
                    <a:pt x="3670" y="1"/>
                    <a:pt x="3537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11627541" y="1615398"/>
              <a:ext cx="87505" cy="16361"/>
            </a:xfrm>
            <a:custGeom>
              <a:avLst/>
              <a:gdLst/>
              <a:ahLst/>
              <a:cxnLst/>
              <a:rect l="l" t="t" r="r" b="b"/>
              <a:pathLst>
                <a:path w="2503" h="468" extrusionOk="0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269" y="467"/>
                  </a:lnTo>
                  <a:cubicBezTo>
                    <a:pt x="2402" y="467"/>
                    <a:pt x="2502" y="367"/>
                    <a:pt x="2502" y="234"/>
                  </a:cubicBezTo>
                  <a:cubicBezTo>
                    <a:pt x="2502" y="100"/>
                    <a:pt x="2402" y="0"/>
                    <a:pt x="2269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11584401" y="1615398"/>
              <a:ext cx="25660" cy="16361"/>
            </a:xfrm>
            <a:custGeom>
              <a:avLst/>
              <a:gdLst/>
              <a:ahLst/>
              <a:cxnLst/>
              <a:rect l="l" t="t" r="r" b="b"/>
              <a:pathLst>
                <a:path w="734" h="468" extrusionOk="0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467" y="467"/>
                  </a:lnTo>
                  <a:cubicBezTo>
                    <a:pt x="600" y="467"/>
                    <a:pt x="734" y="367"/>
                    <a:pt x="734" y="234"/>
                  </a:cubicBezTo>
                  <a:cubicBezTo>
                    <a:pt x="734" y="100"/>
                    <a:pt x="600" y="0"/>
                    <a:pt x="467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11480603" y="1615398"/>
              <a:ext cx="79324" cy="16361"/>
            </a:xfrm>
            <a:custGeom>
              <a:avLst/>
              <a:gdLst/>
              <a:ahLst/>
              <a:cxnLst/>
              <a:rect l="l" t="t" r="r" b="b"/>
              <a:pathLst>
                <a:path w="2269" h="468" extrusionOk="0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035" y="467"/>
                  </a:lnTo>
                  <a:cubicBezTo>
                    <a:pt x="2168" y="467"/>
                    <a:pt x="2269" y="367"/>
                    <a:pt x="2269" y="234"/>
                  </a:cubicBezTo>
                  <a:cubicBezTo>
                    <a:pt x="2269" y="100"/>
                    <a:pt x="2168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11368629" y="1615398"/>
              <a:ext cx="79359" cy="16361"/>
            </a:xfrm>
            <a:custGeom>
              <a:avLst/>
              <a:gdLst/>
              <a:ahLst/>
              <a:cxnLst/>
              <a:rect l="l" t="t" r="r" b="b"/>
              <a:pathLst>
                <a:path w="2270" h="468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6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6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11256687" y="1615398"/>
              <a:ext cx="79324" cy="16361"/>
            </a:xfrm>
            <a:custGeom>
              <a:avLst/>
              <a:gdLst/>
              <a:ahLst/>
              <a:cxnLst/>
              <a:rect l="l" t="t" r="r" b="b"/>
              <a:pathLst>
                <a:path w="2269" h="468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5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11256687" y="1671370"/>
              <a:ext cx="672911" cy="16361"/>
            </a:xfrm>
            <a:custGeom>
              <a:avLst/>
              <a:gdLst/>
              <a:ahLst/>
              <a:cxnLst/>
              <a:rect l="l" t="t" r="r" b="b"/>
              <a:pathLst>
                <a:path w="19248" h="468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19014" y="467"/>
                  </a:lnTo>
                  <a:cubicBezTo>
                    <a:pt x="19148" y="467"/>
                    <a:pt x="19248" y="367"/>
                    <a:pt x="19248" y="234"/>
                  </a:cubicBezTo>
                  <a:cubicBezTo>
                    <a:pt x="19248" y="100"/>
                    <a:pt x="19148" y="0"/>
                    <a:pt x="190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11162223" y="1615398"/>
              <a:ext cx="39680" cy="16361"/>
            </a:xfrm>
            <a:custGeom>
              <a:avLst/>
              <a:gdLst/>
              <a:ahLst/>
              <a:cxnLst/>
              <a:rect l="l" t="t" r="r" b="b"/>
              <a:pathLst>
                <a:path w="1135" h="468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11162223" y="1671370"/>
              <a:ext cx="39680" cy="16361"/>
            </a:xfrm>
            <a:custGeom>
              <a:avLst/>
              <a:gdLst/>
              <a:ahLst/>
              <a:cxnLst/>
              <a:rect l="l" t="t" r="r" b="b"/>
              <a:pathLst>
                <a:path w="1135" h="468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11162223" y="1727340"/>
              <a:ext cx="39680" cy="16361"/>
            </a:xfrm>
            <a:custGeom>
              <a:avLst/>
              <a:gdLst/>
              <a:ahLst/>
              <a:cxnLst/>
              <a:rect l="l" t="t" r="r" b="b"/>
              <a:pathLst>
                <a:path w="1135" h="468" extrusionOk="0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1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11970389" y="1671370"/>
              <a:ext cx="99147" cy="16361"/>
            </a:xfrm>
            <a:custGeom>
              <a:avLst/>
              <a:gdLst/>
              <a:ahLst/>
              <a:cxnLst/>
              <a:rect l="l" t="t" r="r" b="b"/>
              <a:pathLst>
                <a:path w="2836" h="468" extrusionOk="0">
                  <a:moveTo>
                    <a:pt x="267" y="0"/>
                  </a:moveTo>
                  <a:cubicBezTo>
                    <a:pt x="134" y="0"/>
                    <a:pt x="0" y="100"/>
                    <a:pt x="0" y="234"/>
                  </a:cubicBezTo>
                  <a:cubicBezTo>
                    <a:pt x="0" y="367"/>
                    <a:pt x="134" y="467"/>
                    <a:pt x="267" y="467"/>
                  </a:cubicBezTo>
                  <a:lnTo>
                    <a:pt x="2602" y="467"/>
                  </a:lnTo>
                  <a:cubicBezTo>
                    <a:pt x="2736" y="467"/>
                    <a:pt x="2836" y="367"/>
                    <a:pt x="2836" y="234"/>
                  </a:cubicBezTo>
                  <a:cubicBezTo>
                    <a:pt x="2836" y="100"/>
                    <a:pt x="2736" y="0"/>
                    <a:pt x="2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11254345" y="1727340"/>
              <a:ext cx="284609" cy="16361"/>
            </a:xfrm>
            <a:custGeom>
              <a:avLst/>
              <a:gdLst/>
              <a:ahLst/>
              <a:cxnLst/>
              <a:rect l="l" t="t" r="r" b="b"/>
              <a:pathLst>
                <a:path w="8141" h="468" extrusionOk="0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7873" y="467"/>
                  </a:lnTo>
                  <a:cubicBezTo>
                    <a:pt x="8007" y="467"/>
                    <a:pt x="8140" y="367"/>
                    <a:pt x="8140" y="234"/>
                  </a:cubicBezTo>
                  <a:cubicBezTo>
                    <a:pt x="8140" y="101"/>
                    <a:pt x="8007" y="0"/>
                    <a:pt x="7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11627539" y="1799633"/>
              <a:ext cx="320724" cy="17515"/>
            </a:xfrm>
            <a:custGeom>
              <a:avLst/>
              <a:gdLst/>
              <a:ahLst/>
              <a:cxnLst/>
              <a:rect l="l" t="t" r="r" b="b"/>
              <a:pathLst>
                <a:path w="9174" h="501" extrusionOk="0">
                  <a:moveTo>
                    <a:pt x="234" y="1"/>
                  </a:moveTo>
                  <a:cubicBezTo>
                    <a:pt x="100" y="1"/>
                    <a:pt x="0" y="134"/>
                    <a:pt x="0" y="267"/>
                  </a:cubicBezTo>
                  <a:cubicBezTo>
                    <a:pt x="0" y="401"/>
                    <a:pt x="100" y="501"/>
                    <a:pt x="234" y="501"/>
                  </a:cubicBezTo>
                  <a:lnTo>
                    <a:pt x="8940" y="501"/>
                  </a:lnTo>
                  <a:cubicBezTo>
                    <a:pt x="9073" y="501"/>
                    <a:pt x="9173" y="401"/>
                    <a:pt x="9173" y="267"/>
                  </a:cubicBezTo>
                  <a:cubicBezTo>
                    <a:pt x="9173" y="134"/>
                    <a:pt x="9073" y="1"/>
                    <a:pt x="8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11843277" y="1761145"/>
              <a:ext cx="104985" cy="17551"/>
            </a:xfrm>
            <a:custGeom>
              <a:avLst/>
              <a:gdLst/>
              <a:ahLst/>
              <a:cxnLst/>
              <a:rect l="l" t="t" r="r" b="b"/>
              <a:pathLst>
                <a:path w="3003" h="502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2769" y="501"/>
                  </a:lnTo>
                  <a:cubicBezTo>
                    <a:pt x="2902" y="501"/>
                    <a:pt x="3002" y="401"/>
                    <a:pt x="3002" y="268"/>
                  </a:cubicBezTo>
                  <a:cubicBezTo>
                    <a:pt x="3002" y="101"/>
                    <a:pt x="2902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11162221" y="1411301"/>
              <a:ext cx="335897" cy="17551"/>
            </a:xfrm>
            <a:custGeom>
              <a:avLst/>
              <a:gdLst/>
              <a:ahLst/>
              <a:cxnLst/>
              <a:rect l="l" t="t" r="r" b="b"/>
              <a:pathLst>
                <a:path w="9608" h="502" extrusionOk="0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501"/>
                    <a:pt x="234" y="501"/>
                  </a:cubicBezTo>
                  <a:lnTo>
                    <a:pt x="9341" y="501"/>
                  </a:lnTo>
                  <a:cubicBezTo>
                    <a:pt x="9474" y="501"/>
                    <a:pt x="9608" y="368"/>
                    <a:pt x="9608" y="234"/>
                  </a:cubicBezTo>
                  <a:cubicBezTo>
                    <a:pt x="9608" y="101"/>
                    <a:pt x="9474" y="1"/>
                    <a:pt x="9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11162225" y="1957062"/>
              <a:ext cx="542300" cy="16361"/>
            </a:xfrm>
            <a:custGeom>
              <a:avLst/>
              <a:gdLst/>
              <a:ahLst/>
              <a:cxnLst/>
              <a:rect l="l" t="t" r="r" b="b"/>
              <a:pathLst>
                <a:path w="15512" h="468" extrusionOk="0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468"/>
                    <a:pt x="234" y="468"/>
                  </a:cubicBezTo>
                  <a:lnTo>
                    <a:pt x="15278" y="468"/>
                  </a:lnTo>
                  <a:cubicBezTo>
                    <a:pt x="15412" y="468"/>
                    <a:pt x="15512" y="368"/>
                    <a:pt x="15512" y="234"/>
                  </a:cubicBezTo>
                  <a:cubicBezTo>
                    <a:pt x="15512" y="101"/>
                    <a:pt x="15412" y="1"/>
                    <a:pt x="15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11655509" y="1856797"/>
              <a:ext cx="160991" cy="16361"/>
            </a:xfrm>
            <a:custGeom>
              <a:avLst/>
              <a:gdLst/>
              <a:ahLst/>
              <a:cxnLst/>
              <a:rect l="l" t="t" r="r" b="b"/>
              <a:pathLst>
                <a:path w="4605" h="468" extrusionOk="0">
                  <a:moveTo>
                    <a:pt x="268" y="0"/>
                  </a:moveTo>
                  <a:cubicBezTo>
                    <a:pt x="134" y="0"/>
                    <a:pt x="1" y="100"/>
                    <a:pt x="1" y="234"/>
                  </a:cubicBezTo>
                  <a:cubicBezTo>
                    <a:pt x="1" y="367"/>
                    <a:pt x="134" y="467"/>
                    <a:pt x="268" y="467"/>
                  </a:cubicBezTo>
                  <a:lnTo>
                    <a:pt x="4371" y="467"/>
                  </a:lnTo>
                  <a:cubicBezTo>
                    <a:pt x="4504" y="467"/>
                    <a:pt x="4604" y="367"/>
                    <a:pt x="4604" y="234"/>
                  </a:cubicBezTo>
                  <a:cubicBezTo>
                    <a:pt x="4604" y="100"/>
                    <a:pt x="4504" y="0"/>
                    <a:pt x="4371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11870091" y="1856797"/>
              <a:ext cx="214620" cy="16361"/>
            </a:xfrm>
            <a:custGeom>
              <a:avLst/>
              <a:gdLst/>
              <a:ahLst/>
              <a:cxnLst/>
              <a:rect l="l" t="t" r="r" b="b"/>
              <a:pathLst>
                <a:path w="6139" h="468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5905" y="467"/>
                  </a:lnTo>
                  <a:cubicBezTo>
                    <a:pt x="6038" y="467"/>
                    <a:pt x="6138" y="367"/>
                    <a:pt x="6138" y="234"/>
                  </a:cubicBezTo>
                  <a:cubicBezTo>
                    <a:pt x="6138" y="100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11870091" y="1936084"/>
              <a:ext cx="214620" cy="17515"/>
            </a:xfrm>
            <a:custGeom>
              <a:avLst/>
              <a:gdLst/>
              <a:ahLst/>
              <a:cxnLst/>
              <a:rect l="l" t="t" r="r" b="b"/>
              <a:pathLst>
                <a:path w="6139" h="501" extrusionOk="0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5905" y="501"/>
                  </a:lnTo>
                  <a:cubicBezTo>
                    <a:pt x="6038" y="501"/>
                    <a:pt x="6138" y="401"/>
                    <a:pt x="6138" y="267"/>
                  </a:cubicBezTo>
                  <a:cubicBezTo>
                    <a:pt x="6138" y="134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11162221" y="2011876"/>
              <a:ext cx="81668" cy="17515"/>
            </a:xfrm>
            <a:custGeom>
              <a:avLst/>
              <a:gdLst/>
              <a:ahLst/>
              <a:cxnLst/>
              <a:rect l="l" t="t" r="r" b="b"/>
              <a:pathLst>
                <a:path w="2336" h="501" extrusionOk="0">
                  <a:moveTo>
                    <a:pt x="234" y="1"/>
                  </a:moveTo>
                  <a:cubicBezTo>
                    <a:pt x="101" y="1"/>
                    <a:pt x="1" y="101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102" y="501"/>
                  </a:lnTo>
                  <a:cubicBezTo>
                    <a:pt x="2236" y="501"/>
                    <a:pt x="2336" y="401"/>
                    <a:pt x="2336" y="267"/>
                  </a:cubicBezTo>
                  <a:cubicBezTo>
                    <a:pt x="2336" y="101"/>
                    <a:pt x="2236" y="1"/>
                    <a:pt x="21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11264866" y="2011876"/>
              <a:ext cx="504964" cy="17515"/>
            </a:xfrm>
            <a:custGeom>
              <a:avLst/>
              <a:gdLst/>
              <a:ahLst/>
              <a:cxnLst/>
              <a:rect l="l" t="t" r="r" b="b"/>
              <a:pathLst>
                <a:path w="14444" h="501" extrusionOk="0">
                  <a:moveTo>
                    <a:pt x="267" y="1"/>
                  </a:moveTo>
                  <a:cubicBezTo>
                    <a:pt x="134" y="1"/>
                    <a:pt x="0" y="101"/>
                    <a:pt x="0" y="267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14210" y="501"/>
                  </a:lnTo>
                  <a:cubicBezTo>
                    <a:pt x="14344" y="501"/>
                    <a:pt x="14444" y="401"/>
                    <a:pt x="14444" y="267"/>
                  </a:cubicBezTo>
                  <a:cubicBezTo>
                    <a:pt x="14444" y="101"/>
                    <a:pt x="14344" y="1"/>
                    <a:pt x="14210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6832" y="0"/>
            <a:ext cx="3295168" cy="10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139A2CB-8E96-45AC-9809-FB122EBF8349}"/>
              </a:ext>
            </a:extLst>
          </p:cNvPr>
          <p:cNvSpPr txBox="1"/>
          <p:nvPr/>
        </p:nvSpPr>
        <p:spPr>
          <a:xfrm>
            <a:off x="1052286" y="1245399"/>
            <a:ext cx="9832461" cy="105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Turning multiple child nodes into one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by summing up their hidden states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bottom-up recurrent computation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of hidden states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9B938EA-AEE7-4520-9C65-D87BE5A95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0"/>
          <a:stretch/>
        </p:blipFill>
        <p:spPr>
          <a:xfrm>
            <a:off x="7227588" y="3892540"/>
            <a:ext cx="3089966" cy="1930906"/>
          </a:xfrm>
          <a:prstGeom prst="rect">
            <a:avLst/>
          </a:prstGeom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id="{F8C22C7E-53C7-8843-0F28-BFC5393DC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4556479"/>
            <a:ext cx="4179147" cy="75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9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139A2CB-8E96-45AC-9809-FB122EBF8349}"/>
              </a:ext>
            </a:extLst>
          </p:cNvPr>
          <p:cNvSpPr txBox="1"/>
          <p:nvPr/>
        </p:nvSpPr>
        <p:spPr>
          <a:xfrm>
            <a:off x="1052287" y="1245399"/>
            <a:ext cx="9207342" cy="548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Depending Trees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A9176B6-C41C-49C4-9DAE-3643EE095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954" y="3251964"/>
            <a:ext cx="4660644" cy="16645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9B938EA-AEE7-4520-9C65-D87BE5A955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0"/>
          <a:stretch/>
        </p:blipFill>
        <p:spPr>
          <a:xfrm>
            <a:off x="7177820" y="3251964"/>
            <a:ext cx="2663671" cy="166451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0508FB7-E9EA-411D-84C2-597BADEFBC50}"/>
              </a:ext>
            </a:extLst>
          </p:cNvPr>
          <p:cNvSpPr txBox="1"/>
          <p:nvPr/>
        </p:nvSpPr>
        <p:spPr>
          <a:xfrm>
            <a:off x="3938357" y="5107071"/>
            <a:ext cx="37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alatino"/>
              </a:rPr>
              <a:t>Word order</a:t>
            </a:r>
            <a:endParaRPr lang="zh-CN" altLang="en-US" dirty="0">
              <a:latin typeface="Palatino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5769905-FEB6-43DF-A80D-8F23E59481ED}"/>
              </a:ext>
            </a:extLst>
          </p:cNvPr>
          <p:cNvSpPr txBox="1"/>
          <p:nvPr/>
        </p:nvSpPr>
        <p:spPr>
          <a:xfrm>
            <a:off x="7868863" y="5107071"/>
            <a:ext cx="37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alatino"/>
              </a:rPr>
              <a:t>Hierarchy</a:t>
            </a:r>
            <a:endParaRPr lang="zh-CN" altLang="en-US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82032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139A2CB-8E96-45AC-9809-FB122EBF8349}"/>
                  </a:ext>
                </a:extLst>
              </p:cNvPr>
              <p:cNvSpPr txBox="1"/>
              <p:nvPr/>
            </p:nvSpPr>
            <p:spPr>
              <a:xfrm>
                <a:off x="1132114" y="1129355"/>
                <a:ext cx="9707336" cy="341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embedding vectors of an input sentence</a:t>
                </a:r>
                <a:endParaRPr lang="zh-CN" altLang="en-US" sz="2400" dirty="0">
                  <a:solidFill>
                    <a:schemeClr val="tx1"/>
                  </a:solidFill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∈[1,...,</m:t>
                        </m:r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hidden state vectors of the input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word embedding vector indexed in the bottom-up order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i="1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layer index from the bottom,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index within the layer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hidden state vector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node 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layer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400" dirty="0">
                  <a:solidFill>
                    <a:schemeClr val="tx1"/>
                  </a:solidFill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139A2CB-8E96-45AC-9809-FB122EBF8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1129355"/>
                <a:ext cx="9707336" cy="3412088"/>
              </a:xfrm>
              <a:prstGeom prst="rect">
                <a:avLst/>
              </a:prstGeom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AAB918EE-D09B-4083-BB25-B9BBBDF31497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  <p:pic>
        <p:nvPicPr>
          <p:cNvPr id="3" name="图片 10">
            <a:extLst>
              <a:ext uri="{FF2B5EF4-FFF2-40B4-BE49-F238E27FC236}">
                <a16:creationId xmlns:a16="http://schemas.microsoft.com/office/drawing/2014/main" id="{5BE19DB8-CF29-2690-042D-2DCFA4571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141" y="4091613"/>
            <a:ext cx="4660644" cy="1664516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8D038C39-1AAB-0810-ECB3-4EF456A131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0"/>
          <a:stretch/>
        </p:blipFill>
        <p:spPr>
          <a:xfrm>
            <a:off x="6724007" y="4091613"/>
            <a:ext cx="2663671" cy="1664516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99DEA84E-4BFA-610D-BA1E-0C063BE76C3B}"/>
              </a:ext>
            </a:extLst>
          </p:cNvPr>
          <p:cNvSpPr txBox="1"/>
          <p:nvPr/>
        </p:nvSpPr>
        <p:spPr>
          <a:xfrm>
            <a:off x="3484544" y="5946720"/>
            <a:ext cx="37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alatino"/>
              </a:rPr>
              <a:t>Word order</a:t>
            </a:r>
            <a:endParaRPr lang="zh-CN" altLang="en-US" dirty="0">
              <a:latin typeface="Palatino"/>
            </a:endParaRP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5FB11593-5E2B-68F2-18A8-C5D747F10DF6}"/>
              </a:ext>
            </a:extLst>
          </p:cNvPr>
          <p:cNvSpPr txBox="1"/>
          <p:nvPr/>
        </p:nvSpPr>
        <p:spPr>
          <a:xfrm>
            <a:off x="7415050" y="5946720"/>
            <a:ext cx="37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alatino"/>
              </a:rPr>
              <a:t>Hierarchy</a:t>
            </a:r>
            <a:endParaRPr lang="zh-CN" altLang="en-US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87241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9106779-D137-4880-97ED-902007DEB665}"/>
                  </a:ext>
                </a:extLst>
              </p:cNvPr>
              <p:cNvSpPr txBox="1"/>
              <p:nvPr/>
            </p:nvSpPr>
            <p:spPr>
              <a:xfrm>
                <a:off x="788669" y="1115815"/>
                <a:ext cx="10283371" cy="5108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an embedding node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/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its predecessor node hidden state can be represented as 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,...,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sup>
                    </m:sSubSup>
                  </m:oMath>
                </a14:m>
                <a:r>
                  <a:rPr lang="en-US" altLang="zh-CN" sz="24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corresponding cell states can be represented as   			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,...,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sup>
                    </m:sSubSup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number of child nodes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sz="2400" dirty="0"/>
                  <a:t>: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index of the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4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child node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among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nodes on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4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layer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9106779-D137-4880-97ED-902007DEB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69" y="1115815"/>
                <a:ext cx="10283371" cy="5108258"/>
              </a:xfrm>
              <a:prstGeom prst="rect">
                <a:avLst/>
              </a:prstGeom>
              <a:blipFill>
                <a:blip r:embed="rId2"/>
                <a:stretch>
                  <a:fillRect l="-889" b="-59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26BD6189-9A5C-4067-91CF-342F6FC3A6BA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3EF6102-A4EB-48A0-8FF5-83D12ECAB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570" y="2361819"/>
            <a:ext cx="3585852" cy="2251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E1AE37F-167A-44BA-A41A-71485425BBFD}"/>
                  </a:ext>
                </a:extLst>
              </p:cNvPr>
              <p:cNvSpPr/>
              <p:nvPr/>
            </p:nvSpPr>
            <p:spPr>
              <a:xfrm>
                <a:off x="9498419" y="4954265"/>
                <a:ext cx="16365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2,2,1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=1</m:t>
                      </m:r>
                    </m:oMath>
                  </m:oMathPara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E1AE37F-167A-44BA-A41A-71485425B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419" y="4954265"/>
                <a:ext cx="1636538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10BEED-1525-ED77-2D43-AEEA561AEB22}"/>
              </a:ext>
            </a:extLst>
          </p:cNvPr>
          <p:cNvCxnSpPr>
            <a:cxnSpLocks/>
          </p:cNvCxnSpPr>
          <p:nvPr/>
        </p:nvCxnSpPr>
        <p:spPr>
          <a:xfrm>
            <a:off x="788669" y="4429760"/>
            <a:ext cx="7495118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1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9106779-D137-4880-97ED-902007DEB665}"/>
              </a:ext>
            </a:extLst>
          </p:cNvPr>
          <p:cNvSpPr txBox="1"/>
          <p:nvPr/>
        </p:nvSpPr>
        <p:spPr>
          <a:xfrm>
            <a:off x="1308067" y="1212998"/>
            <a:ext cx="9963991" cy="2251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Basic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idea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up previous hidden states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Use multiple gates for multiple previous cell states.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8A1108DC-F579-48C2-89DC-F511AF70E34E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565EDDEC-58C9-9438-78FD-062EEAFAB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136" y="3357900"/>
            <a:ext cx="3585852" cy="22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1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8A1108DC-F579-48C2-89DC-F511AF70E34E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309B71-B260-9C42-8819-71B8CC018DF3}"/>
                  </a:ext>
                </a:extLst>
              </p:cNvPr>
              <p:cNvSpPr txBox="1"/>
              <p:nvPr/>
            </p:nvSpPr>
            <p:spPr>
              <a:xfrm>
                <a:off x="1071767" y="1168454"/>
                <a:ext cx="8769885" cy="4984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Hidden computation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000" b="1" dirty="0">
                    <a:solidFill>
                      <a:srgbClr val="836967"/>
                    </a:solidFill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∈[1,...,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a</a:t>
                </a:r>
                <a:r>
                  <a:rPr lang="en-US" altLang="zh-CN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re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summed up into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Cell computation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000" b="1" dirty="0">
                    <a:solidFill>
                      <a:srgbClr val="836967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𝑖h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𝑖𝑥</m:t>
                        </m:r>
                      </m:sup>
                    </m:sSup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are model parameters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309B71-B260-9C42-8819-71B8CC018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67" y="1168454"/>
                <a:ext cx="8769885" cy="4984891"/>
              </a:xfrm>
              <a:prstGeom prst="rect">
                <a:avLst/>
              </a:prstGeom>
              <a:blipFill>
                <a:blip r:embed="rId2"/>
                <a:stretch>
                  <a:fillRect l="-1113" b="-1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对象 7">
                <a:extLst>
                  <a:ext uri="{FF2B5EF4-FFF2-40B4-BE49-F238E27FC236}">
                    <a16:creationId xmlns:a16="http://schemas.microsoft.com/office/drawing/2014/main" id="{791986B7-EEAF-334A-A443-5DA9E804F6FF}"/>
                  </a:ext>
                </a:extLst>
              </p:cNvPr>
              <p:cNvSpPr txBox="1"/>
              <p:nvPr/>
            </p:nvSpPr>
            <p:spPr bwMode="auto">
              <a:xfrm>
                <a:off x="2510831" y="4264153"/>
                <a:ext cx="5359782" cy="180283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r>
                  <a:rPr lang="en-US" altLang="zh-CN" sz="2000" dirty="0">
                    <a:solidFill>
                      <a:srgbClr val="000000"/>
                    </a:solidFill>
                    <a:latin typeface="Palatino"/>
                  </a:rPr>
                  <a:t>Input: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m:rPr>
                        <m:aln/>
                      </m:rP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𝑔h</m:t>
                        </m:r>
                      </m:sup>
                    </m:sSup>
                    <m:sSubSup>
                      <m:sSubSup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𝑔𝑥</m:t>
                        </m:r>
                      </m:sup>
                    </m:sSup>
                    <m:sSubSup>
                      <m:sSubSup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altLang="zh-CN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CN" sz="2000" dirty="0">
                    <a:solidFill>
                      <a:srgbClr val="000000"/>
                    </a:solidFill>
                    <a:latin typeface="Palatino"/>
                  </a:rPr>
                  <a:t>Cell: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m:rPr>
                        <m:aln/>
                      </m:rP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Sup>
                          <m:sSubSupPr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sup>
                      <m:e>
                        <m:sSubSup>
                          <m:sSubSupPr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对象 7">
                <a:extLst>
                  <a:ext uri="{FF2B5EF4-FFF2-40B4-BE49-F238E27FC236}">
                    <a16:creationId xmlns:a16="http://schemas.microsoft.com/office/drawing/2014/main" id="{791986B7-EEAF-334A-A443-5DA9E804F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0831" y="4264153"/>
                <a:ext cx="5359782" cy="1802833"/>
              </a:xfrm>
              <a:prstGeom prst="rect">
                <a:avLst/>
              </a:prstGeom>
              <a:blipFill>
                <a:blip r:embed="rId3"/>
                <a:stretch>
                  <a:fillRect l="-1251" t="-10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8851E46-10DD-4856-865F-F7EE73F02244}"/>
                  </a:ext>
                </a:extLst>
              </p:cNvPr>
              <p:cNvSpPr txBox="1"/>
              <p:nvPr/>
            </p:nvSpPr>
            <p:spPr>
              <a:xfrm>
                <a:off x="1635528" y="2368699"/>
                <a:ext cx="5539214" cy="1065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Sup>
                            <m:sSub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sup>
                        <m:e>
                          <m:sSubSup>
                            <m:sSub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d>
                                <m:dPr>
                                  <m:begChr m:val="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8851E46-10DD-4856-865F-F7EE73F02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28" y="2368699"/>
                <a:ext cx="5539214" cy="1065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7">
            <a:extLst>
              <a:ext uri="{FF2B5EF4-FFF2-40B4-BE49-F238E27FC236}">
                <a16:creationId xmlns:a16="http://schemas.microsoft.com/office/drawing/2014/main" id="{565EDDEC-58C9-9438-78FD-062EEAFAB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004" y="2714055"/>
            <a:ext cx="3248286" cy="20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3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79863" y="1022866"/>
                <a:ext cx="10273937" cy="3301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Gates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m:rPr>
                        <m:aln/>
                      </m:rP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Sup>
                          <m:sSubSup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sup>
                      <m:e>
                        <m:sSubSup>
                          <m:sSubSup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, the input 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output 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𝐨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are calculated as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b="1" dirty="0">
                    <a:solidFill>
                      <a:srgbClr val="836967"/>
                    </a:solidFill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𝑔h</m:t>
                        </m:r>
                      </m:sup>
                    </m:sSup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𝑔𝑥</m:t>
                        </m:r>
                      </m:sup>
                    </m:sSup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: model parameters.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a cell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[1,...,</m:t>
                    </m:r>
                    <m:sSubSup>
                      <m:sSubSup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 forget gates are calculated as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63" y="1022866"/>
                <a:ext cx="10273937" cy="3301866"/>
              </a:xfrm>
              <a:prstGeom prst="rect">
                <a:avLst/>
              </a:prstGeom>
              <a:blipFill>
                <a:blip r:embed="rId2"/>
                <a:stretch>
                  <a:fillRect l="-890" r="-593" b="-2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FF2CF78-6F15-4EBA-97AF-E70723F5579A}"/>
                  </a:ext>
                </a:extLst>
              </p:cNvPr>
              <p:cNvSpPr txBox="1"/>
              <p:nvPr/>
            </p:nvSpPr>
            <p:spPr>
              <a:xfrm>
                <a:off x="3302976" y="2569188"/>
                <a:ext cx="4762072" cy="772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sz="2400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𝑖h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𝑖𝑥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FF2CF78-6F15-4EBA-97AF-E70723F55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976" y="2569188"/>
                <a:ext cx="4762072" cy="772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>
            <a:extLst>
              <a:ext uri="{FF2B5EF4-FFF2-40B4-BE49-F238E27FC236}">
                <a16:creationId xmlns:a16="http://schemas.microsoft.com/office/drawing/2014/main" id="{E5A79589-A38B-4C55-90EF-85702A54C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408BF53-283D-4B8C-AD95-F8BD174D2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11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6C7996F3-5792-4E70-B60B-FC0DF5806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40174A3-8895-4E58-AC4B-4BDC130DE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535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AA2D2A3-5696-451E-8ACD-083874FBF632}"/>
                  </a:ext>
                </a:extLst>
              </p:cNvPr>
              <p:cNvSpPr txBox="1"/>
              <p:nvPr/>
            </p:nvSpPr>
            <p:spPr>
              <a:xfrm>
                <a:off x="2933514" y="4521606"/>
                <a:ext cx="5970232" cy="566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𝑓h</m:t>
                          </m:r>
                        </m:sup>
                      </m:sSup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𝑓𝑥</m:t>
                          </m:r>
                        </m:sup>
                      </m:sSup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AA2D2A3-5696-451E-8ACD-083874FBF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514" y="4521606"/>
                <a:ext cx="5970232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863D1479-2ECA-43A0-B709-25FAD9DF2DD0}"/>
                  </a:ext>
                </a:extLst>
              </p:cNvPr>
              <p:cNvSpPr txBox="1"/>
              <p:nvPr/>
            </p:nvSpPr>
            <p:spPr>
              <a:xfrm>
                <a:off x="1524000" y="5300636"/>
                <a:ext cx="5970232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𝑓h</m:t>
                        </m:r>
                      </m:sup>
                    </m:sSup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𝑓𝑥</m:t>
                        </m:r>
                      </m:sup>
                    </m:sSup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are model parameters.</a:t>
                </a:r>
                <a:endParaRPr lang="zh-CN" altLang="en-US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863D1479-2ECA-43A0-B709-25FAD9DF2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300636"/>
                <a:ext cx="5970232" cy="440313"/>
              </a:xfrm>
              <a:prstGeom prst="rect">
                <a:avLst/>
              </a:prstGeom>
              <a:blipFill>
                <a:blip r:embed="rId5"/>
                <a:stretch>
                  <a:fillRect l="-102" t="-6944" b="-2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2">
            <a:extLst>
              <a:ext uri="{FF2B5EF4-FFF2-40B4-BE49-F238E27FC236}">
                <a16:creationId xmlns:a16="http://schemas.microsoft.com/office/drawing/2014/main" id="{4B423EBA-8E82-48F7-9EA2-A366FE8A7387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FE178B26-2458-5AE8-4C0C-2F1832625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851" y="4892999"/>
            <a:ext cx="2802696" cy="17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54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8">
                <a:extLst>
                  <a:ext uri="{FF2B5EF4-FFF2-40B4-BE49-F238E27FC236}">
                    <a16:creationId xmlns:a16="http://schemas.microsoft.com/office/drawing/2014/main" id="{854E6449-3F04-45C8-A384-C2BA993BC24D}"/>
                  </a:ext>
                </a:extLst>
              </p:cNvPr>
              <p:cNvSpPr/>
              <p:nvPr/>
            </p:nvSpPr>
            <p:spPr>
              <a:xfrm>
                <a:off x="1095830" y="1527672"/>
                <a:ext cx="9769212" cy="1169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be calculated as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8" name="矩形 8">
                <a:extLst>
                  <a:ext uri="{FF2B5EF4-FFF2-40B4-BE49-F238E27FC236}">
                    <a16:creationId xmlns:a16="http://schemas.microsoft.com/office/drawing/2014/main" id="{854E6449-3F04-45C8-A384-C2BA993BC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30" y="1527672"/>
                <a:ext cx="9769212" cy="1169936"/>
              </a:xfrm>
              <a:prstGeom prst="rect">
                <a:avLst/>
              </a:prstGeom>
              <a:blipFill>
                <a:blip r:embed="rId2"/>
                <a:stretch>
                  <a:fillRect l="-8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533014-7A96-4521-B6BD-DC61356C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E937E4E-7B11-4E08-9E89-3DE41100D165}"/>
                  </a:ext>
                </a:extLst>
              </p:cNvPr>
              <p:cNvSpPr txBox="1"/>
              <p:nvPr/>
            </p:nvSpPr>
            <p:spPr>
              <a:xfrm>
                <a:off x="1947912" y="3758753"/>
                <a:ext cx="5428694" cy="510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2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𝐨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m:rPr>
                              <m:sty m:val="p"/>
                            </m:rPr>
                            <a:rPr lang="zh-CN" altLang="en-US" sz="2400">
                              <a:latin typeface="Cambria Math" panose="02040503050406030204" pitchFamily="18" charset="0"/>
                            </a:rPr>
                            <m:t>tanh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E937E4E-7B11-4E08-9E89-3DE41100D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12" y="3758753"/>
                <a:ext cx="5428694" cy="510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2">
            <a:extLst>
              <a:ext uri="{FF2B5EF4-FFF2-40B4-BE49-F238E27FC236}">
                <a16:creationId xmlns:a16="http://schemas.microsoft.com/office/drawing/2014/main" id="{1168E5D0-29E8-4544-AFB5-7F3A716796D9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C5CCA7-678E-C84D-95D5-26A8CC454259}"/>
                  </a:ext>
                </a:extLst>
              </p:cNvPr>
              <p:cNvSpPr txBox="1"/>
              <p:nvPr/>
            </p:nvSpPr>
            <p:spPr>
              <a:xfrm>
                <a:off x="2478590" y="2949710"/>
                <a:ext cx="4800600" cy="482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𝐨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𝑜h</m:t>
                          </m:r>
                        </m:sup>
                      </m:sSup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𝑜𝑥</m:t>
                          </m:r>
                        </m:sup>
                      </m:sSup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C5CCA7-678E-C84D-95D5-26A8CC45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590" y="2949710"/>
                <a:ext cx="4800600" cy="4828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7CB47A-8BA9-2A4D-A95F-442153A42819}"/>
                  </a:ext>
                </a:extLst>
              </p:cNvPr>
              <p:cNvSpPr txBox="1"/>
              <p:nvPr/>
            </p:nvSpPr>
            <p:spPr>
              <a:xfrm>
                <a:off x="1524000" y="5111616"/>
                <a:ext cx="6097656" cy="436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𝑜h</m:t>
                        </m:r>
                      </m:sup>
                    </m:sSup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𝑜𝑥</m:t>
                        </m:r>
                      </m:sup>
                    </m:sSup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are model parameters</a:t>
                </a:r>
                <a:endParaRPr lang="en-CN" sz="2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7CB47A-8BA9-2A4D-A95F-442153A42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111616"/>
                <a:ext cx="6097656" cy="436979"/>
              </a:xfrm>
              <a:prstGeom prst="rect">
                <a:avLst/>
              </a:prstGeom>
              <a:blipFill>
                <a:blip r:embed="rId5"/>
                <a:stretch>
                  <a:fillRect l="-100" t="-8451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7">
            <a:extLst>
              <a:ext uri="{FF2B5EF4-FFF2-40B4-BE49-F238E27FC236}">
                <a16:creationId xmlns:a16="http://schemas.microsoft.com/office/drawing/2014/main" id="{0FE7B391-AE84-BE41-AB58-15DA1ED71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194" y="2489603"/>
            <a:ext cx="3585852" cy="22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67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42F40-F4B2-8208-DF76-5B5EEBB30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F8CF2-FA64-27E0-084B-3880EB97C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5A0B8E2-2575-14DF-5AE8-88AB8D455862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211FD4A4-3EEF-109E-D373-493053256A4F}"/>
              </a:ext>
            </a:extLst>
          </p:cNvPr>
          <p:cNvSpPr/>
          <p:nvPr/>
        </p:nvSpPr>
        <p:spPr>
          <a:xfrm>
            <a:off x="1079863" y="1022866"/>
            <a:ext cx="10273937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Putting it all together: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E7D96B8-1E4F-8678-8599-C103AD38F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0728AC39-5CD1-19F8-481C-C7FEFD78D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11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DBE366DB-70C0-F43D-E078-F7FCC9719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FC19D08-0CFC-038C-2B13-9FED83029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535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4" name="矩形 2">
            <a:extLst>
              <a:ext uri="{FF2B5EF4-FFF2-40B4-BE49-F238E27FC236}">
                <a16:creationId xmlns:a16="http://schemas.microsoft.com/office/drawing/2014/main" id="{0B5B8345-3442-5706-635C-740D3CFC76C7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2ED2F48F-1DCE-A4AD-9ACF-1C505CAF6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181" y="2415096"/>
            <a:ext cx="4018027" cy="2522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对象 7">
                <a:extLst>
                  <a:ext uri="{FF2B5EF4-FFF2-40B4-BE49-F238E27FC236}">
                    <a16:creationId xmlns:a16="http://schemas.microsoft.com/office/drawing/2014/main" id="{04900B22-9EFD-5472-E861-21F02B0914A6}"/>
                  </a:ext>
                </a:extLst>
              </p:cNvPr>
              <p:cNvSpPr txBox="1"/>
              <p:nvPr/>
            </p:nvSpPr>
            <p:spPr bwMode="auto">
              <a:xfrm>
                <a:off x="1934644" y="1726808"/>
                <a:ext cx="5359782" cy="497083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sup>
                        <m:e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d>
                                <m:dPr>
                                  <m:begChr m:val="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zh-C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altLang="zh-C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𝑔h</m:t>
                          </m:r>
                        </m:sup>
                      </m:sSup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𝑔𝑥</m:t>
                          </m:r>
                        </m:sup>
                      </m:sSup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sup>
                        <m:e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𝑖h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𝑖𝑥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𝑓h</m:t>
                          </m:r>
                        </m:sup>
                      </m:sSup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𝑓𝑥</m:t>
                          </m:r>
                        </m:sup>
                      </m:sSup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𝐨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𝑜h</m:t>
                          </m:r>
                        </m:sup>
                      </m:sSup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𝑜𝑥</m:t>
                          </m:r>
                        </m:sup>
                      </m:sSup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𝐨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tanh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对象 7">
                <a:extLst>
                  <a:ext uri="{FF2B5EF4-FFF2-40B4-BE49-F238E27FC236}">
                    <a16:creationId xmlns:a16="http://schemas.microsoft.com/office/drawing/2014/main" id="{04900B22-9EFD-5472-E861-21F02B091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4644" y="1726808"/>
                <a:ext cx="5359782" cy="4970836"/>
              </a:xfrm>
              <a:prstGeom prst="rect">
                <a:avLst/>
              </a:prstGeom>
              <a:blipFill>
                <a:blip r:embed="rId3"/>
                <a:stretch>
                  <a:fillRect b="-12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34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0E6DE-0B10-F4BC-61CF-4E3499BAA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2EA884-781E-3E3A-CDBE-769AB019B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0329D9E9-5BA3-32C0-6D75-ADFCEB21BA83}"/>
              </a:ext>
            </a:extLst>
          </p:cNvPr>
          <p:cNvSpPr/>
          <p:nvPr/>
        </p:nvSpPr>
        <p:spPr>
          <a:xfrm>
            <a:off x="223180" y="126863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CB078839-A823-9583-BD46-74E0E4C59CEB}"/>
              </a:ext>
            </a:extLst>
          </p:cNvPr>
          <p:cNvSpPr/>
          <p:nvPr/>
        </p:nvSpPr>
        <p:spPr>
          <a:xfrm>
            <a:off x="3274648" y="773194"/>
            <a:ext cx="8457156" cy="531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Binary Tree LSTM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11.2.3 Graph Attention Neural Network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Representing</a:t>
            </a:r>
            <a:r>
              <a:rPr lang="zh-CN" altLang="en-US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Structures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Representing Processes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Searching for Answer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Muti-hop Search</a:t>
            </a:r>
            <a:endParaRPr lang="en-CN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2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9248-27D8-7D1C-1212-254A593FE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3B4A789-CAAF-5AD1-0895-BA265063FEE9}"/>
              </a:ext>
            </a:extLst>
          </p:cNvPr>
          <p:cNvSpPr/>
          <p:nvPr/>
        </p:nvSpPr>
        <p:spPr>
          <a:xfrm>
            <a:off x="113924" y="1245019"/>
            <a:ext cx="11858517" cy="1487763"/>
          </a:xfrm>
          <a:prstGeom prst="roundRect">
            <a:avLst>
              <a:gd name="adj" fmla="val 10197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61E4411D-0780-B268-D64E-38A0B8F92BD2}"/>
              </a:ext>
            </a:extLst>
          </p:cNvPr>
          <p:cNvSpPr/>
          <p:nvPr/>
        </p:nvSpPr>
        <p:spPr>
          <a:xfrm>
            <a:off x="425119" y="2969738"/>
            <a:ext cx="11279034" cy="2397623"/>
          </a:xfrm>
          <a:prstGeom prst="roundRect">
            <a:avLst>
              <a:gd name="adj" fmla="val 7969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281B4C0A-EFC5-BF54-1209-136BC52342D8}"/>
              </a:ext>
            </a:extLst>
          </p:cNvPr>
          <p:cNvSpPr/>
          <p:nvPr/>
        </p:nvSpPr>
        <p:spPr>
          <a:xfrm>
            <a:off x="194217" y="194682"/>
            <a:ext cx="2286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Overview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9BB1FD-293E-29FB-D275-D6519CE433BB}"/>
              </a:ext>
            </a:extLst>
          </p:cNvPr>
          <p:cNvGrpSpPr/>
          <p:nvPr/>
        </p:nvGrpSpPr>
        <p:grpSpPr>
          <a:xfrm>
            <a:off x="2753915" y="208330"/>
            <a:ext cx="5881598" cy="759600"/>
            <a:chOff x="2466575" y="527996"/>
            <a:chExt cx="5881598" cy="7596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9A07EFC-B3B0-6062-8036-4EE6965F99CE}"/>
                </a:ext>
              </a:extLst>
            </p:cNvPr>
            <p:cNvSpPr/>
            <p:nvPr/>
          </p:nvSpPr>
          <p:spPr>
            <a:xfrm>
              <a:off x="2466575" y="527996"/>
              <a:ext cx="5881598" cy="759600"/>
            </a:xfrm>
            <a:prstGeom prst="roundRect">
              <a:avLst/>
            </a:prstGeom>
            <a:noFill/>
            <a:ln w="15875">
              <a:solidFill>
                <a:srgbClr val="024990"/>
              </a:solidFill>
            </a:ln>
            <a:effectLst>
              <a:outerShdw blurRad="40169" dist="12700" dir="3120000" algn="tl" rotWithShape="0">
                <a:prstClr val="black">
                  <a:alpha val="2862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1A8709-4073-0F90-893D-C9F9A7AB8BA3}"/>
                </a:ext>
              </a:extLst>
            </p:cNvPr>
            <p:cNvSpPr txBox="1"/>
            <p:nvPr/>
          </p:nvSpPr>
          <p:spPr>
            <a:xfrm>
              <a:off x="2504996" y="567367"/>
              <a:ext cx="943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Week</a:t>
              </a:r>
              <a:r>
                <a:rPr lang="zh-CN" alt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2</a:t>
              </a:r>
              <a:endParaRPr lang="en-CN" b="1" dirty="0">
                <a:solidFill>
                  <a:srgbClr val="F18D01"/>
                </a:solidFill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A1FBE91-5981-EED3-8D1F-FFDEB9FBF196}"/>
                </a:ext>
              </a:extLst>
            </p:cNvPr>
            <p:cNvSpPr txBox="1"/>
            <p:nvPr/>
          </p:nvSpPr>
          <p:spPr>
            <a:xfrm>
              <a:off x="3515292" y="753092"/>
              <a:ext cx="17059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600" dirty="0">
                  <a:latin typeface="Palatino" pitchFamily="2" charset="77"/>
                  <a:ea typeface="Palatino" pitchFamily="2" charset="77"/>
                </a:rPr>
                <a:t>Data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and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Model</a:t>
              </a:r>
              <a:endParaRPr lang="en-CN" sz="1600" dirty="0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A5CEB511-A027-08F7-1F0A-D12AFA3E277E}"/>
                </a:ext>
              </a:extLst>
            </p:cNvPr>
            <p:cNvSpPr/>
            <p:nvPr/>
          </p:nvSpPr>
          <p:spPr>
            <a:xfrm>
              <a:off x="5147872" y="639108"/>
              <a:ext cx="178875" cy="549077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ADB70F9-E62D-2FBD-F40E-CF7030C98ED6}"/>
                </a:ext>
              </a:extLst>
            </p:cNvPr>
            <p:cNvSpPr txBox="1"/>
            <p:nvPr/>
          </p:nvSpPr>
          <p:spPr>
            <a:xfrm>
              <a:off x="5391849" y="583815"/>
              <a:ext cx="29102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600" dirty="0">
                  <a:latin typeface="Palatino" pitchFamily="2" charset="77"/>
                  <a:ea typeface="Palatino" pitchFamily="2" charset="77"/>
                </a:rPr>
                <a:t>Overview of NLP architecture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A77B02-EDE1-2581-E4D9-C5965BBCE20B}"/>
                </a:ext>
              </a:extLst>
            </p:cNvPr>
            <p:cNvSpPr txBox="1"/>
            <p:nvPr/>
          </p:nvSpPr>
          <p:spPr>
            <a:xfrm>
              <a:off x="5390961" y="939768"/>
              <a:ext cx="2242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600" dirty="0">
                  <a:latin typeface="Palatino" pitchFamily="2" charset="77"/>
                  <a:ea typeface="Palatino" pitchFamily="2" charset="77"/>
                </a:rPr>
                <a:t>Review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of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background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AFC13AF-59C0-42FD-EB5F-38E439F7E7FD}"/>
              </a:ext>
            </a:extLst>
          </p:cNvPr>
          <p:cNvGrpSpPr/>
          <p:nvPr/>
        </p:nvGrpSpPr>
        <p:grpSpPr>
          <a:xfrm>
            <a:off x="271452" y="1590561"/>
            <a:ext cx="11607052" cy="1036945"/>
            <a:chOff x="271452" y="1999353"/>
            <a:chExt cx="11607052" cy="103694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3401A29-39E1-63E6-45F6-C1E03B7B4498}"/>
                </a:ext>
              </a:extLst>
            </p:cNvPr>
            <p:cNvGrpSpPr/>
            <p:nvPr/>
          </p:nvGrpSpPr>
          <p:grpSpPr>
            <a:xfrm>
              <a:off x="271452" y="2006612"/>
              <a:ext cx="2271315" cy="994276"/>
              <a:chOff x="277039" y="1574403"/>
              <a:chExt cx="2271315" cy="994276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421B18D-AE5F-E05F-0D5E-1378BA649E03}"/>
                  </a:ext>
                </a:extLst>
              </p:cNvPr>
              <p:cNvSpPr/>
              <p:nvPr/>
            </p:nvSpPr>
            <p:spPr>
              <a:xfrm>
                <a:off x="277039" y="1578225"/>
                <a:ext cx="2209579" cy="990454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752F15-6549-7805-17BE-352B31B0E0E6}"/>
                  </a:ext>
                </a:extLst>
              </p:cNvPr>
              <p:cNvSpPr txBox="1"/>
              <p:nvPr/>
            </p:nvSpPr>
            <p:spPr>
              <a:xfrm>
                <a:off x="277040" y="1574403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3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63D7F61-5D28-896D-1CFE-E63AD0BC9934}"/>
                  </a:ext>
                </a:extLst>
              </p:cNvPr>
              <p:cNvSpPr txBox="1"/>
              <p:nvPr/>
            </p:nvSpPr>
            <p:spPr>
              <a:xfrm>
                <a:off x="338775" y="1897056"/>
                <a:ext cx="2209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N-gram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Language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Models</a:t>
                </a:r>
              </a:p>
              <a:p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Naïve Bayes</a:t>
                </a:r>
              </a:p>
              <a:p>
                <a:r>
                  <a:rPr lang="en-US" sz="1200" dirty="0">
                    <a:latin typeface="Palatino" pitchFamily="2" charset="77"/>
                    <a:ea typeface="Palatino" pitchFamily="2" charset="77"/>
                  </a:rPr>
                  <a:t>Generative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endParaRPr lang="en-CN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D113EB9-B544-2FC4-B823-0C594FBF6ED5}"/>
                </a:ext>
              </a:extLst>
            </p:cNvPr>
            <p:cNvGrpSpPr/>
            <p:nvPr/>
          </p:nvGrpSpPr>
          <p:grpSpPr>
            <a:xfrm>
              <a:off x="2749958" y="2014469"/>
              <a:ext cx="2500265" cy="994275"/>
              <a:chOff x="2842231" y="1453364"/>
              <a:chExt cx="2500265" cy="994275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A157A61-07CA-1F89-8280-436A1ECC3638}"/>
                  </a:ext>
                </a:extLst>
              </p:cNvPr>
              <p:cNvSpPr/>
              <p:nvPr/>
            </p:nvSpPr>
            <p:spPr>
              <a:xfrm>
                <a:off x="2842231" y="1453364"/>
                <a:ext cx="2412020" cy="994275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52A2DF-314E-AB25-926D-DD887EBF8DA4}"/>
                  </a:ext>
                </a:extLst>
              </p:cNvPr>
              <p:cNvSpPr txBox="1"/>
              <p:nvPr/>
            </p:nvSpPr>
            <p:spPr>
              <a:xfrm>
                <a:off x="2850519" y="1463303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4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D7B341-AACF-E439-8C33-8F8A822831B4}"/>
                  </a:ext>
                </a:extLst>
              </p:cNvPr>
              <p:cNvSpPr txBox="1"/>
              <p:nvPr/>
            </p:nvSpPr>
            <p:spPr>
              <a:xfrm>
                <a:off x="2873230" y="1776578"/>
                <a:ext cx="24692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Features</a:t>
                </a:r>
              </a:p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Document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Representation</a:t>
                </a:r>
              </a:p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Discriminative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endParaRPr lang="en-CN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DF01B00-1AB6-2DB0-FCF0-98688E7AD281}"/>
                </a:ext>
              </a:extLst>
            </p:cNvPr>
            <p:cNvGrpSpPr/>
            <p:nvPr/>
          </p:nvGrpSpPr>
          <p:grpSpPr>
            <a:xfrm>
              <a:off x="5412048" y="2021478"/>
              <a:ext cx="935845" cy="989153"/>
              <a:chOff x="5393046" y="1555249"/>
              <a:chExt cx="1193871" cy="764407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AECCCBC-9A2B-C34D-28FB-584F93D3DA64}"/>
                  </a:ext>
                </a:extLst>
              </p:cNvPr>
              <p:cNvSpPr/>
              <p:nvPr/>
            </p:nvSpPr>
            <p:spPr>
              <a:xfrm>
                <a:off x="5407418" y="1555249"/>
                <a:ext cx="1179499" cy="764407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1656A2-175B-A66C-7506-D9D9D3BC56E7}"/>
                  </a:ext>
                </a:extLst>
              </p:cNvPr>
              <p:cNvSpPr txBox="1"/>
              <p:nvPr/>
            </p:nvSpPr>
            <p:spPr>
              <a:xfrm>
                <a:off x="5393046" y="1563168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5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0595017-3054-E8C3-AECB-6ECCCD66E03B}"/>
                  </a:ext>
                </a:extLst>
              </p:cNvPr>
              <p:cNvSpPr txBox="1"/>
              <p:nvPr/>
            </p:nvSpPr>
            <p:spPr>
              <a:xfrm>
                <a:off x="5461036" y="1858031"/>
                <a:ext cx="1018888" cy="404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Neuron</a:t>
                </a:r>
              </a:p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SGD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A40E3CE-0C33-9A7A-60ED-F42AE5C4F0F1}"/>
                </a:ext>
              </a:extLst>
            </p:cNvPr>
            <p:cNvGrpSpPr/>
            <p:nvPr/>
          </p:nvGrpSpPr>
          <p:grpSpPr>
            <a:xfrm>
              <a:off x="6692346" y="2014469"/>
              <a:ext cx="1664229" cy="994275"/>
              <a:chOff x="7045398" y="1555249"/>
              <a:chExt cx="1664229" cy="764407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D416306-F430-DBB2-1EEF-1169B9DC4E23}"/>
                  </a:ext>
                </a:extLst>
              </p:cNvPr>
              <p:cNvSpPr/>
              <p:nvPr/>
            </p:nvSpPr>
            <p:spPr>
              <a:xfrm>
                <a:off x="7045398" y="1555249"/>
                <a:ext cx="1664229" cy="764407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7A41A3-70AA-780E-548A-08746BBDFD8B}"/>
                  </a:ext>
                </a:extLst>
              </p:cNvPr>
              <p:cNvSpPr txBox="1"/>
              <p:nvPr/>
            </p:nvSpPr>
            <p:spPr>
              <a:xfrm>
                <a:off x="7052192" y="1560489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6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53C2085-7FCE-DB4D-9506-57FA90EAD324}"/>
                  </a:ext>
                </a:extLst>
              </p:cNvPr>
              <p:cNvSpPr txBox="1"/>
              <p:nvPr/>
            </p:nvSpPr>
            <p:spPr>
              <a:xfrm>
                <a:off x="7085721" y="1845785"/>
                <a:ext cx="1623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Entropy, Perplexity</a:t>
                </a:r>
              </a:p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Word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Representation</a:t>
                </a:r>
                <a:endParaRPr lang="en-CN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37F24FA-CB82-7E7A-7394-66B76174BB5F}"/>
                </a:ext>
              </a:extLst>
            </p:cNvPr>
            <p:cNvGrpSpPr/>
            <p:nvPr/>
          </p:nvGrpSpPr>
          <p:grpSpPr>
            <a:xfrm>
              <a:off x="8679371" y="1999353"/>
              <a:ext cx="3199133" cy="1036945"/>
              <a:chOff x="8657103" y="1547744"/>
              <a:chExt cx="3199133" cy="797562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7DDF230-54DA-B4F1-B2A6-36F5071F9B3C}"/>
                  </a:ext>
                </a:extLst>
              </p:cNvPr>
              <p:cNvSpPr/>
              <p:nvPr/>
            </p:nvSpPr>
            <p:spPr>
              <a:xfrm>
                <a:off x="8657103" y="1547744"/>
                <a:ext cx="3199133" cy="782641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9932EA-98FD-AD11-FED6-36250369B10C}"/>
                  </a:ext>
                </a:extLst>
              </p:cNvPr>
              <p:cNvSpPr txBox="1"/>
              <p:nvPr/>
            </p:nvSpPr>
            <p:spPr>
              <a:xfrm>
                <a:off x="8663966" y="1560773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7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8A7996-7653-B500-2D96-D28085C8C990}"/>
                  </a:ext>
                </a:extLst>
              </p:cNvPr>
              <p:cNvSpPr txBox="1"/>
              <p:nvPr/>
            </p:nvSpPr>
            <p:spPr>
              <a:xfrm>
                <a:off x="8711289" y="1883641"/>
                <a:ext cx="3140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HMM -- Generative Sturctured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Prediction</a:t>
                </a:r>
              </a:p>
              <a:p>
                <a:r>
                  <a:rPr lang="en-US" sz="1200" dirty="0">
                    <a:latin typeface="Palatino" pitchFamily="2" charset="77"/>
                    <a:ea typeface="Palatino" pitchFamily="2" charset="77"/>
                  </a:rPr>
                  <a:t>CRF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–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Discriminative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Structured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Prediction</a:t>
                </a:r>
                <a:endParaRPr lang="en-CN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2D757B5-0C4F-10F1-81F8-C0D4030A6509}"/>
              </a:ext>
            </a:extLst>
          </p:cNvPr>
          <p:cNvGrpSpPr/>
          <p:nvPr/>
        </p:nvGrpSpPr>
        <p:grpSpPr>
          <a:xfrm>
            <a:off x="581675" y="3074115"/>
            <a:ext cx="10984118" cy="2168269"/>
            <a:chOff x="258946" y="3384909"/>
            <a:chExt cx="10984118" cy="216826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878336C-FB9E-FE33-E645-144F3B8CFC47}"/>
                </a:ext>
              </a:extLst>
            </p:cNvPr>
            <p:cNvGrpSpPr/>
            <p:nvPr/>
          </p:nvGrpSpPr>
          <p:grpSpPr>
            <a:xfrm>
              <a:off x="3789540" y="3384909"/>
              <a:ext cx="3583399" cy="910285"/>
              <a:chOff x="2834546" y="2645985"/>
              <a:chExt cx="3583399" cy="910285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FE32203-8257-B52A-7088-ADDE0B28AA3E}"/>
                  </a:ext>
                </a:extLst>
              </p:cNvPr>
              <p:cNvSpPr/>
              <p:nvPr/>
            </p:nvSpPr>
            <p:spPr>
              <a:xfrm>
                <a:off x="2842232" y="2645985"/>
                <a:ext cx="3540970" cy="910285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2E2F04-A48C-A93F-AA38-7B01D699AEDC}"/>
                  </a:ext>
                </a:extLst>
              </p:cNvPr>
              <p:cNvSpPr txBox="1"/>
              <p:nvPr/>
            </p:nvSpPr>
            <p:spPr>
              <a:xfrm>
                <a:off x="2834546" y="2666939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8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EFF4FCF-474C-7479-FE06-C08113EC2A5A}"/>
                  </a:ext>
                </a:extLst>
              </p:cNvPr>
              <p:cNvSpPr txBox="1"/>
              <p:nvPr/>
            </p:nvSpPr>
            <p:spPr>
              <a:xfrm>
                <a:off x="2876976" y="2982427"/>
                <a:ext cx="35409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MLP</a:t>
                </a:r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, Multi-Layer Perception</a:t>
                </a:r>
              </a:p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Neural N-gram LM and Word Embedding</a:t>
                </a:r>
                <a:endParaRPr lang="en-CN" sz="14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0D6930D-146B-9924-8C30-05A9C2A357AD}"/>
                </a:ext>
              </a:extLst>
            </p:cNvPr>
            <p:cNvGrpSpPr/>
            <p:nvPr/>
          </p:nvGrpSpPr>
          <p:grpSpPr>
            <a:xfrm>
              <a:off x="5777661" y="4444563"/>
              <a:ext cx="2282861" cy="976233"/>
              <a:chOff x="3342554" y="3527724"/>
              <a:chExt cx="2282861" cy="976233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E9E8DB3-FF58-D603-3F04-67755A36AFD2}"/>
                  </a:ext>
                </a:extLst>
              </p:cNvPr>
              <p:cNvSpPr/>
              <p:nvPr/>
            </p:nvSpPr>
            <p:spPr>
              <a:xfrm>
                <a:off x="3349042" y="3527724"/>
                <a:ext cx="2269885" cy="976233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323747-CA8B-0C3B-7CE0-8C64C4C93788}"/>
                  </a:ext>
                </a:extLst>
              </p:cNvPr>
              <p:cNvSpPr txBox="1"/>
              <p:nvPr/>
            </p:nvSpPr>
            <p:spPr>
              <a:xfrm>
                <a:off x="3342554" y="3546301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9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C0D7E8-195C-2895-AAF2-2B2C1BC78A9B}"/>
                  </a:ext>
                </a:extLst>
              </p:cNvPr>
              <p:cNvSpPr txBox="1"/>
              <p:nvPr/>
            </p:nvSpPr>
            <p:spPr>
              <a:xfrm>
                <a:off x="3390957" y="3909584"/>
                <a:ext cx="2234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Sequence Representation</a:t>
                </a:r>
              </a:p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Neural Text Classification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B3ABC22-5E66-1087-4A1F-6FFED99B4CDF}"/>
                </a:ext>
              </a:extLst>
            </p:cNvPr>
            <p:cNvGrpSpPr/>
            <p:nvPr/>
          </p:nvGrpSpPr>
          <p:grpSpPr>
            <a:xfrm>
              <a:off x="7820908" y="3545620"/>
              <a:ext cx="2857449" cy="757025"/>
              <a:chOff x="7553405" y="3741211"/>
              <a:chExt cx="2857449" cy="757025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B1E537E4-4DE7-2724-855C-64D06A649253}"/>
                  </a:ext>
                </a:extLst>
              </p:cNvPr>
              <p:cNvSpPr/>
              <p:nvPr/>
            </p:nvSpPr>
            <p:spPr>
              <a:xfrm>
                <a:off x="7553406" y="3742724"/>
                <a:ext cx="2857448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C8CB50-FE0C-D7EC-050B-3984E8744AA5}"/>
                  </a:ext>
                </a:extLst>
              </p:cNvPr>
              <p:cNvSpPr txBox="1"/>
              <p:nvPr/>
            </p:nvSpPr>
            <p:spPr>
              <a:xfrm>
                <a:off x="7553405" y="3741211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10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C33321B-D4EF-DFBC-0CC8-ACE10F757CFF}"/>
                  </a:ext>
                </a:extLst>
              </p:cNvPr>
              <p:cNvSpPr txBox="1"/>
              <p:nvPr/>
            </p:nvSpPr>
            <p:spPr>
              <a:xfrm>
                <a:off x="7593223" y="4075419"/>
                <a:ext cx="28176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Neural Structured Prediction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D5F5C63-9104-57B8-26F0-EF0C1AD1B50A}"/>
                </a:ext>
              </a:extLst>
            </p:cNvPr>
            <p:cNvGrpSpPr/>
            <p:nvPr/>
          </p:nvGrpSpPr>
          <p:grpSpPr>
            <a:xfrm>
              <a:off x="8634527" y="4827980"/>
              <a:ext cx="2608537" cy="670596"/>
              <a:chOff x="5924808" y="4807539"/>
              <a:chExt cx="2608537" cy="75866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F866F1BB-9BF7-7EF3-2418-452E3E94F725}"/>
                  </a:ext>
                </a:extLst>
              </p:cNvPr>
              <p:cNvSpPr/>
              <p:nvPr/>
            </p:nvSpPr>
            <p:spPr>
              <a:xfrm>
                <a:off x="5924808" y="4810694"/>
                <a:ext cx="2608537" cy="755512"/>
              </a:xfrm>
              <a:prstGeom prst="roundRect">
                <a:avLst/>
              </a:prstGeom>
              <a:solidFill>
                <a:srgbClr val="F9DFDF"/>
              </a:solidFill>
              <a:ln w="28575">
                <a:solidFill>
                  <a:srgbClr val="FF000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C56FFE-17EA-AC47-1BF2-D3C83AEF3136}"/>
                  </a:ext>
                </a:extLst>
              </p:cNvPr>
              <p:cNvSpPr txBox="1"/>
              <p:nvPr/>
            </p:nvSpPr>
            <p:spPr>
              <a:xfrm>
                <a:off x="5924808" y="4807539"/>
                <a:ext cx="1050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11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5EBCCF0-F36C-71B7-B265-5295F56D42F2}"/>
                  </a:ext>
                </a:extLst>
              </p:cNvPr>
              <p:cNvSpPr txBox="1"/>
              <p:nvPr/>
            </p:nvSpPr>
            <p:spPr>
              <a:xfrm>
                <a:off x="5967386" y="5148197"/>
                <a:ext cx="25659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Structured Representation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713AF0B-EC28-CF57-E6E5-D6836E81B94D}"/>
                </a:ext>
              </a:extLst>
            </p:cNvPr>
            <p:cNvGrpSpPr/>
            <p:nvPr/>
          </p:nvGrpSpPr>
          <p:grpSpPr>
            <a:xfrm>
              <a:off x="312165" y="3700258"/>
              <a:ext cx="3059217" cy="850246"/>
              <a:chOff x="277039" y="3750293"/>
              <a:chExt cx="3059217" cy="850246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202DF2E-B306-07E8-A8B2-06383E4BF799}"/>
                  </a:ext>
                </a:extLst>
              </p:cNvPr>
              <p:cNvSpPr/>
              <p:nvPr/>
            </p:nvSpPr>
            <p:spPr>
              <a:xfrm>
                <a:off x="277039" y="3750293"/>
                <a:ext cx="3039678" cy="850246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C46E95F-FBB7-E4B6-1810-8FE6E4FF80B2}"/>
                  </a:ext>
                </a:extLst>
              </p:cNvPr>
              <p:cNvSpPr txBox="1"/>
              <p:nvPr/>
            </p:nvSpPr>
            <p:spPr>
              <a:xfrm>
                <a:off x="277040" y="3767899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12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017BE0A-1CC9-07A0-84E3-F7316606B76A}"/>
                  </a:ext>
                </a:extLst>
              </p:cNvPr>
              <p:cNvSpPr txBox="1"/>
              <p:nvPr/>
            </p:nvSpPr>
            <p:spPr>
              <a:xfrm>
                <a:off x="296578" y="4073492"/>
                <a:ext cx="30396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Sequence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-to-sequence</a:t>
                </a:r>
              </a:p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Neural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Recurrent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Language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Models</a:t>
                </a:r>
                <a:endParaRPr lang="en-CN" sz="14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3FFCDE7-52F8-35BE-5925-B1137F1446D5}"/>
                </a:ext>
              </a:extLst>
            </p:cNvPr>
            <p:cNvGrpSpPr/>
            <p:nvPr/>
          </p:nvGrpSpPr>
          <p:grpSpPr>
            <a:xfrm>
              <a:off x="258946" y="4734278"/>
              <a:ext cx="5174132" cy="818900"/>
              <a:chOff x="277040" y="4814892"/>
              <a:chExt cx="5174132" cy="818900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AEF2A31D-AADF-CC64-2E4A-4FB6D46EEDC0}"/>
                  </a:ext>
                </a:extLst>
              </p:cNvPr>
              <p:cNvSpPr/>
              <p:nvPr/>
            </p:nvSpPr>
            <p:spPr>
              <a:xfrm>
                <a:off x="277043" y="4814892"/>
                <a:ext cx="5130375" cy="818900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7AFBCA2-F19E-86F9-B3C2-E7B050742144}"/>
                  </a:ext>
                </a:extLst>
              </p:cNvPr>
              <p:cNvSpPr txBox="1"/>
              <p:nvPr/>
            </p:nvSpPr>
            <p:spPr>
              <a:xfrm>
                <a:off x="277040" y="4814892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13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72973D-F0F8-8D70-F0D8-A792134F2D09}"/>
                  </a:ext>
                </a:extLst>
              </p:cNvPr>
              <p:cNvSpPr txBox="1"/>
              <p:nvPr/>
            </p:nvSpPr>
            <p:spPr>
              <a:xfrm>
                <a:off x="286297" y="5081751"/>
                <a:ext cx="51648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Sequence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-level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Pre-training</a:t>
                </a:r>
              </a:p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Pre-trained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Models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for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and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other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NLP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tasks</a:t>
                </a:r>
                <a:endParaRPr lang="en-CN" sz="14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4E5BA5-D881-4EB6-8EAA-D549CC5A48CA}"/>
              </a:ext>
            </a:extLst>
          </p:cNvPr>
          <p:cNvGrpSpPr/>
          <p:nvPr/>
        </p:nvGrpSpPr>
        <p:grpSpPr>
          <a:xfrm>
            <a:off x="1938024" y="5871748"/>
            <a:ext cx="7336547" cy="767557"/>
            <a:chOff x="179766" y="5958774"/>
            <a:chExt cx="7336547" cy="76755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061944B-BC9A-F261-D853-FE63053986AC}"/>
                </a:ext>
              </a:extLst>
            </p:cNvPr>
            <p:cNvGrpSpPr/>
            <p:nvPr/>
          </p:nvGrpSpPr>
          <p:grpSpPr>
            <a:xfrm>
              <a:off x="179766" y="5970819"/>
              <a:ext cx="3843498" cy="755512"/>
              <a:chOff x="271453" y="5941195"/>
              <a:chExt cx="3843498" cy="755512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CAFA5F8-40EE-1FCE-B3DA-C170869C2C0E}"/>
                  </a:ext>
                </a:extLst>
              </p:cNvPr>
              <p:cNvSpPr/>
              <p:nvPr/>
            </p:nvSpPr>
            <p:spPr>
              <a:xfrm>
                <a:off x="277043" y="5941195"/>
                <a:ext cx="3837908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D724E7-4A33-AA77-E096-587D4F0CC69C}"/>
                  </a:ext>
                </a:extLst>
              </p:cNvPr>
              <p:cNvSpPr txBox="1"/>
              <p:nvPr/>
            </p:nvSpPr>
            <p:spPr>
              <a:xfrm>
                <a:off x="271453" y="5946462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14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C3DA197-56A0-8B0B-C881-FCE4A356768A}"/>
                  </a:ext>
                </a:extLst>
              </p:cNvPr>
              <p:cNvSpPr txBox="1"/>
              <p:nvPr/>
            </p:nvSpPr>
            <p:spPr>
              <a:xfrm>
                <a:off x="277040" y="6271497"/>
                <a:ext cx="3837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Scaling, instruction following and LLMs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E032E32-FC90-6AF9-C085-452E1BB85D7C}"/>
                </a:ext>
              </a:extLst>
            </p:cNvPr>
            <p:cNvGrpSpPr/>
            <p:nvPr/>
          </p:nvGrpSpPr>
          <p:grpSpPr>
            <a:xfrm>
              <a:off x="4377887" y="5958774"/>
              <a:ext cx="3138426" cy="755512"/>
              <a:chOff x="5916344" y="5941195"/>
              <a:chExt cx="3138426" cy="755512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C031D0D-8D80-6C48-0074-A96C9A5404DC}"/>
                  </a:ext>
                </a:extLst>
              </p:cNvPr>
              <p:cNvSpPr/>
              <p:nvPr/>
            </p:nvSpPr>
            <p:spPr>
              <a:xfrm>
                <a:off x="5924808" y="5941195"/>
                <a:ext cx="3087385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D263470-21FF-AC24-3EE1-214E37B54803}"/>
                  </a:ext>
                </a:extLst>
              </p:cNvPr>
              <p:cNvSpPr txBox="1"/>
              <p:nvPr/>
            </p:nvSpPr>
            <p:spPr>
              <a:xfrm>
                <a:off x="5916344" y="5946462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15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2190EE2-EE2C-13E6-3EFF-4CEFEF0E14DD}"/>
                  </a:ext>
                </a:extLst>
              </p:cNvPr>
              <p:cNvSpPr txBox="1"/>
              <p:nvPr/>
            </p:nvSpPr>
            <p:spPr>
              <a:xfrm>
                <a:off x="5967386" y="6288991"/>
                <a:ext cx="30873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LLMs for NLP, AGI and beyond</a:t>
                </a:r>
              </a:p>
            </p:txBody>
          </p:sp>
        </p:grp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4FF0EFC-21B1-286D-40E6-C226989E2AB1}"/>
              </a:ext>
            </a:extLst>
          </p:cNvPr>
          <p:cNvCxnSpPr>
            <a:cxnSpLocks/>
          </p:cNvCxnSpPr>
          <p:nvPr/>
        </p:nvCxnSpPr>
        <p:spPr>
          <a:xfrm>
            <a:off x="5727981" y="971105"/>
            <a:ext cx="0" cy="268834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0F0FFB1-B8E8-BA2D-CE0C-19C57653461A}"/>
              </a:ext>
            </a:extLst>
          </p:cNvPr>
          <p:cNvCxnSpPr>
            <a:cxnSpLocks/>
          </p:cNvCxnSpPr>
          <p:nvPr/>
        </p:nvCxnSpPr>
        <p:spPr>
          <a:xfrm flipV="1">
            <a:off x="2481031" y="2092887"/>
            <a:ext cx="2628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F5D7E48-0D9F-54C1-D5EF-D4F7EDAC5F67}"/>
              </a:ext>
            </a:extLst>
          </p:cNvPr>
          <p:cNvCxnSpPr>
            <a:cxnSpLocks/>
          </p:cNvCxnSpPr>
          <p:nvPr/>
        </p:nvCxnSpPr>
        <p:spPr>
          <a:xfrm flipV="1">
            <a:off x="5161978" y="2087685"/>
            <a:ext cx="2556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58B912F-D4C1-2906-B3BB-F4A6B3105F54}"/>
              </a:ext>
            </a:extLst>
          </p:cNvPr>
          <p:cNvCxnSpPr>
            <a:cxnSpLocks/>
          </p:cNvCxnSpPr>
          <p:nvPr/>
        </p:nvCxnSpPr>
        <p:spPr>
          <a:xfrm flipV="1">
            <a:off x="6345952" y="2092819"/>
            <a:ext cx="3420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930EE59-12CB-D448-5792-3EE682A0E6D5}"/>
              </a:ext>
            </a:extLst>
          </p:cNvPr>
          <p:cNvCxnSpPr>
            <a:cxnSpLocks/>
          </p:cNvCxnSpPr>
          <p:nvPr/>
        </p:nvCxnSpPr>
        <p:spPr>
          <a:xfrm flipV="1">
            <a:off x="8363369" y="2087684"/>
            <a:ext cx="3096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2698AF8-E4A4-BFE7-8865-768C2683DAB1}"/>
              </a:ext>
            </a:extLst>
          </p:cNvPr>
          <p:cNvCxnSpPr>
            <a:cxnSpLocks/>
          </p:cNvCxnSpPr>
          <p:nvPr/>
        </p:nvCxnSpPr>
        <p:spPr>
          <a:xfrm>
            <a:off x="2214402" y="2854728"/>
            <a:ext cx="2618487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7814685-868F-1972-0041-095BC7869DDA}"/>
              </a:ext>
            </a:extLst>
          </p:cNvPr>
          <p:cNvCxnSpPr>
            <a:cxnSpLocks/>
          </p:cNvCxnSpPr>
          <p:nvPr/>
        </p:nvCxnSpPr>
        <p:spPr>
          <a:xfrm>
            <a:off x="2214402" y="2592096"/>
            <a:ext cx="0" cy="268982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5AF260C-C026-BEC2-D69A-2569A6691862}"/>
              </a:ext>
            </a:extLst>
          </p:cNvPr>
          <p:cNvCxnSpPr>
            <a:cxnSpLocks/>
          </p:cNvCxnSpPr>
          <p:nvPr/>
        </p:nvCxnSpPr>
        <p:spPr>
          <a:xfrm>
            <a:off x="4828271" y="2612723"/>
            <a:ext cx="0" cy="246623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5867F93-9E48-77C2-206F-66C87A2912A1}"/>
              </a:ext>
            </a:extLst>
          </p:cNvPr>
          <p:cNvCxnSpPr>
            <a:cxnSpLocks/>
          </p:cNvCxnSpPr>
          <p:nvPr/>
        </p:nvCxnSpPr>
        <p:spPr>
          <a:xfrm>
            <a:off x="2730663" y="2854731"/>
            <a:ext cx="0" cy="523678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C798279-2504-E318-1464-5E3280429D38}"/>
              </a:ext>
            </a:extLst>
          </p:cNvPr>
          <p:cNvCxnSpPr>
            <a:cxnSpLocks/>
          </p:cNvCxnSpPr>
          <p:nvPr/>
        </p:nvCxnSpPr>
        <p:spPr>
          <a:xfrm>
            <a:off x="4485573" y="2854731"/>
            <a:ext cx="0" cy="2124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7FA57FFA-A9EF-D959-0EC9-4169FA757447}"/>
              </a:ext>
            </a:extLst>
          </p:cNvPr>
          <p:cNvSpPr txBox="1"/>
          <p:nvPr/>
        </p:nvSpPr>
        <p:spPr>
          <a:xfrm>
            <a:off x="113924" y="1264147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Linear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6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FDECB1D-CF15-F51E-6C11-227D82AD7AF5}"/>
              </a:ext>
            </a:extLst>
          </p:cNvPr>
          <p:cNvSpPr txBox="1"/>
          <p:nvPr/>
        </p:nvSpPr>
        <p:spPr>
          <a:xfrm>
            <a:off x="487847" y="3014388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Neural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6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C271F30-A753-F390-8E46-094221507B37}"/>
              </a:ext>
            </a:extLst>
          </p:cNvPr>
          <p:cNvCxnSpPr>
            <a:cxnSpLocks/>
          </p:cNvCxnSpPr>
          <p:nvPr/>
        </p:nvCxnSpPr>
        <p:spPr>
          <a:xfrm>
            <a:off x="5672064" y="2869511"/>
            <a:ext cx="1580983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0D9C5913-A98D-D14C-18FC-0A1740DDCBFC}"/>
              </a:ext>
            </a:extLst>
          </p:cNvPr>
          <p:cNvCxnSpPr>
            <a:cxnSpLocks/>
          </p:cNvCxnSpPr>
          <p:nvPr/>
        </p:nvCxnSpPr>
        <p:spPr>
          <a:xfrm>
            <a:off x="5672064" y="2606879"/>
            <a:ext cx="0" cy="268982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AE227AB-E782-3157-16BF-145571F7AD20}"/>
              </a:ext>
            </a:extLst>
          </p:cNvPr>
          <p:cNvCxnSpPr>
            <a:cxnSpLocks/>
          </p:cNvCxnSpPr>
          <p:nvPr/>
        </p:nvCxnSpPr>
        <p:spPr>
          <a:xfrm>
            <a:off x="7254516" y="2598703"/>
            <a:ext cx="0" cy="272586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EA73675-5075-BF18-2A8E-0E3FCC7BC664}"/>
              </a:ext>
            </a:extLst>
          </p:cNvPr>
          <p:cNvCxnSpPr>
            <a:cxnSpLocks/>
          </p:cNvCxnSpPr>
          <p:nvPr/>
        </p:nvCxnSpPr>
        <p:spPr>
          <a:xfrm>
            <a:off x="6464654" y="2864441"/>
            <a:ext cx="0" cy="205199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FBE6BB62-830E-1B82-25D1-A3AE9A1EA054}"/>
              </a:ext>
            </a:extLst>
          </p:cNvPr>
          <p:cNvCxnSpPr>
            <a:cxnSpLocks/>
          </p:cNvCxnSpPr>
          <p:nvPr/>
        </p:nvCxnSpPr>
        <p:spPr>
          <a:xfrm>
            <a:off x="9903741" y="2606762"/>
            <a:ext cx="0" cy="628064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7FB8CB6-76AA-F4F0-C4CF-40F5F3FFEB7F}"/>
              </a:ext>
            </a:extLst>
          </p:cNvPr>
          <p:cNvCxnSpPr>
            <a:cxnSpLocks/>
          </p:cNvCxnSpPr>
          <p:nvPr/>
        </p:nvCxnSpPr>
        <p:spPr>
          <a:xfrm flipH="1">
            <a:off x="3677747" y="3529257"/>
            <a:ext cx="435600" cy="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08DCCE8-D9D0-F9B2-3055-C083728AFA14}"/>
              </a:ext>
            </a:extLst>
          </p:cNvPr>
          <p:cNvCxnSpPr>
            <a:cxnSpLocks/>
          </p:cNvCxnSpPr>
          <p:nvPr/>
        </p:nvCxnSpPr>
        <p:spPr>
          <a:xfrm>
            <a:off x="7043918" y="3991536"/>
            <a:ext cx="0" cy="1332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5C6B728-4588-9B71-EEF8-FD7D0B64691E}"/>
              </a:ext>
            </a:extLst>
          </p:cNvPr>
          <p:cNvCxnSpPr>
            <a:cxnSpLocks/>
          </p:cNvCxnSpPr>
          <p:nvPr/>
        </p:nvCxnSpPr>
        <p:spPr>
          <a:xfrm flipV="1">
            <a:off x="7660925" y="3575873"/>
            <a:ext cx="4788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26772BF-8F1D-C89D-18DA-E075FA089E0C}"/>
              </a:ext>
            </a:extLst>
          </p:cNvPr>
          <p:cNvCxnSpPr>
            <a:cxnSpLocks/>
          </p:cNvCxnSpPr>
          <p:nvPr/>
        </p:nvCxnSpPr>
        <p:spPr>
          <a:xfrm>
            <a:off x="8370276" y="4358772"/>
            <a:ext cx="1580983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6D08E731-8084-2501-0C01-88870A16419A}"/>
              </a:ext>
            </a:extLst>
          </p:cNvPr>
          <p:cNvCxnSpPr>
            <a:cxnSpLocks/>
          </p:cNvCxnSpPr>
          <p:nvPr/>
        </p:nvCxnSpPr>
        <p:spPr>
          <a:xfrm>
            <a:off x="9954938" y="3991851"/>
            <a:ext cx="0" cy="525335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0A2CA95-6485-4F36-C3FA-5E199B55DFC2}"/>
              </a:ext>
            </a:extLst>
          </p:cNvPr>
          <p:cNvCxnSpPr>
            <a:cxnSpLocks/>
          </p:cNvCxnSpPr>
          <p:nvPr/>
        </p:nvCxnSpPr>
        <p:spPr>
          <a:xfrm flipH="1">
            <a:off x="3612569" y="4219296"/>
            <a:ext cx="2520074" cy="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05BA44E9-D6E6-2012-F6A8-E32B7986ADD8}"/>
              </a:ext>
            </a:extLst>
          </p:cNvPr>
          <p:cNvCxnSpPr>
            <a:cxnSpLocks/>
          </p:cNvCxnSpPr>
          <p:nvPr/>
        </p:nvCxnSpPr>
        <p:spPr>
          <a:xfrm>
            <a:off x="2081553" y="4243140"/>
            <a:ext cx="0" cy="1764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09FB5E9C-4055-D19C-31C1-F3D179B50C1F}"/>
              </a:ext>
            </a:extLst>
          </p:cNvPr>
          <p:cNvSpPr txBox="1"/>
          <p:nvPr/>
        </p:nvSpPr>
        <p:spPr>
          <a:xfrm>
            <a:off x="1818087" y="5523306"/>
            <a:ext cx="242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Large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Language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6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D613011-59AC-8E80-68E3-92CED9067C52}"/>
              </a:ext>
            </a:extLst>
          </p:cNvPr>
          <p:cNvCxnSpPr>
            <a:cxnSpLocks/>
          </p:cNvCxnSpPr>
          <p:nvPr/>
        </p:nvCxnSpPr>
        <p:spPr>
          <a:xfrm>
            <a:off x="4985245" y="5242384"/>
            <a:ext cx="0" cy="6336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C13C7DC7-14EC-FEC2-3F84-71445CBB3228}"/>
              </a:ext>
            </a:extLst>
          </p:cNvPr>
          <p:cNvCxnSpPr>
            <a:cxnSpLocks/>
          </p:cNvCxnSpPr>
          <p:nvPr/>
        </p:nvCxnSpPr>
        <p:spPr>
          <a:xfrm flipV="1">
            <a:off x="5784696" y="6235088"/>
            <a:ext cx="3528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3BDE28BC-053A-EF70-0BD5-5DB13F7F30C3}"/>
              </a:ext>
            </a:extLst>
          </p:cNvPr>
          <p:cNvSpPr/>
          <p:nvPr/>
        </p:nvSpPr>
        <p:spPr>
          <a:xfrm>
            <a:off x="1818088" y="5523306"/>
            <a:ext cx="7518418" cy="1269316"/>
          </a:xfrm>
          <a:prstGeom prst="roundRect">
            <a:avLst>
              <a:gd name="adj" fmla="val 7609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5" name="Slide Number Placeholder 1">
            <a:extLst>
              <a:ext uri="{FF2B5EF4-FFF2-40B4-BE49-F238E27FC236}">
                <a16:creationId xmlns:a16="http://schemas.microsoft.com/office/drawing/2014/main" id="{9878BCD4-39A7-14E4-6F7E-74853D3872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9070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582479" y="179310"/>
            <a:ext cx="4069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Tree LSTM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B345D75-6F1F-45BB-B9B1-6F1948D7257F}"/>
                  </a:ext>
                </a:extLst>
              </p:cNvPr>
              <p:cNvSpPr txBox="1"/>
              <p:nvPr/>
            </p:nvSpPr>
            <p:spPr>
              <a:xfrm>
                <a:off x="1106714" y="1245398"/>
                <a:ext cx="9153791" cy="2119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Binary tree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each node has at most two child nodes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More fine-grained in computing gate and cell values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By calculating a hidden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200" dirty="0"/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each node in a tree LSTM.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(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bottom-up layer index and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in-layer node index)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B345D75-6F1F-45BB-B9B1-6F1948D7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14" y="1245398"/>
                <a:ext cx="9153791" cy="2119683"/>
              </a:xfrm>
              <a:prstGeom prst="rect">
                <a:avLst/>
              </a:prstGeom>
              <a:blipFill>
                <a:blip r:embed="rId30"/>
                <a:stretch>
                  <a:fillRect l="-799" b="-4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17E1889-2A22-6A44-B988-1B2F34F663EC}"/>
              </a:ext>
            </a:extLst>
          </p:cNvPr>
          <p:cNvGrpSpPr/>
          <p:nvPr/>
        </p:nvGrpSpPr>
        <p:grpSpPr>
          <a:xfrm>
            <a:off x="4578567" y="4016655"/>
            <a:ext cx="2368886" cy="2152143"/>
            <a:chOff x="3902008" y="1480420"/>
            <a:chExt cx="3052463" cy="2878214"/>
          </a:xfrm>
        </p:grpSpPr>
        <p:sp>
          <p:nvSpPr>
            <p:cNvPr id="9" name="矩形: 圆角 39">
              <a:extLst>
                <a:ext uri="{FF2B5EF4-FFF2-40B4-BE49-F238E27FC236}">
                  <a16:creationId xmlns:a16="http://schemas.microsoft.com/office/drawing/2014/main" id="{C92BB411-F371-AA42-9CF2-9896F54A8D2F}"/>
                </a:ext>
              </a:extLst>
            </p:cNvPr>
            <p:cNvSpPr/>
            <p:nvPr/>
          </p:nvSpPr>
          <p:spPr>
            <a:xfrm>
              <a:off x="6241665" y="2764377"/>
              <a:ext cx="712806" cy="2628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…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直接连接符 41">
              <a:extLst>
                <a:ext uri="{FF2B5EF4-FFF2-40B4-BE49-F238E27FC236}">
                  <a16:creationId xmlns:a16="http://schemas.microsoft.com/office/drawing/2014/main" id="{0E0FB711-61C0-6642-BCED-55B19FECECC2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 flipH="1">
              <a:off x="5163893" y="2236460"/>
              <a:ext cx="731475" cy="53569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3">
              <a:extLst>
                <a:ext uri="{FF2B5EF4-FFF2-40B4-BE49-F238E27FC236}">
                  <a16:creationId xmlns:a16="http://schemas.microsoft.com/office/drawing/2014/main" id="{4183464A-D026-0544-A0F5-5F517723E256}"/>
                </a:ext>
              </a:extLst>
            </p:cNvPr>
            <p:cNvCxnSpPr>
              <a:cxnSpLocks/>
              <a:stCxn id="19" idx="2"/>
              <a:endCxn id="20" idx="0"/>
            </p:cNvCxnSpPr>
            <p:nvPr/>
          </p:nvCxnSpPr>
          <p:spPr>
            <a:xfrm flipH="1">
              <a:off x="4468194" y="3141491"/>
              <a:ext cx="695699" cy="5145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5">
              <a:extLst>
                <a:ext uri="{FF2B5EF4-FFF2-40B4-BE49-F238E27FC236}">
                  <a16:creationId xmlns:a16="http://schemas.microsoft.com/office/drawing/2014/main" id="{FEEC2A69-8CD1-384B-B9C5-12878370BE77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>
              <a:off x="5163893" y="3141491"/>
              <a:ext cx="734340" cy="5145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47">
              <a:extLst>
                <a:ext uri="{FF2B5EF4-FFF2-40B4-BE49-F238E27FC236}">
                  <a16:creationId xmlns:a16="http://schemas.microsoft.com/office/drawing/2014/main" id="{F2D29833-7045-3A4D-A118-0067DC18F414}"/>
                </a:ext>
              </a:extLst>
            </p:cNvPr>
            <p:cNvCxnSpPr>
              <a:cxnSpLocks/>
              <a:stCxn id="18" idx="2"/>
              <a:endCxn id="9" idx="0"/>
            </p:cNvCxnSpPr>
            <p:nvPr/>
          </p:nvCxnSpPr>
          <p:spPr>
            <a:xfrm>
              <a:off x="5895368" y="2236460"/>
              <a:ext cx="702700" cy="52791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组合 195" descr="\documentclass{article}&#10;\usepackage{amsmath}&#10;\pagestyle{empty}&#10;\begin{document}&#10;&#10;\begin{equation*}&#10;h_{t+1}^1&#10;\end{equation*}&#10;&#10;&#10;\end{document}" title="IguanaTex Vector Display">
              <a:extLst>
                <a:ext uri="{FF2B5EF4-FFF2-40B4-BE49-F238E27FC236}">
                  <a16:creationId xmlns:a16="http://schemas.microsoft.com/office/drawing/2014/main" id="{2ABF2230-0FB3-0546-BCF9-90BB09BFB918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694734" y="1480420"/>
              <a:ext cx="401266" cy="292497"/>
              <a:chOff x="2540000" y="2538413"/>
              <a:chExt cx="433388" cy="315913"/>
            </a:xfrm>
          </p:grpSpPr>
          <p:sp>
            <p:nvSpPr>
              <p:cNvPr id="41" name="Freeform 42 1 2">
                <a:extLst>
                  <a:ext uri="{FF2B5EF4-FFF2-40B4-BE49-F238E27FC236}">
                    <a16:creationId xmlns:a16="http://schemas.microsoft.com/office/drawing/2014/main" id="{BC5502B3-FB05-EB48-B7EC-C5BB528E837B}"/>
                  </a:ext>
                </a:extLst>
              </p:cNvPr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540000" y="2587626"/>
                <a:ext cx="120650" cy="184150"/>
              </a:xfrm>
              <a:custGeom>
                <a:avLst/>
                <a:gdLst>
                  <a:gd name="T0" fmla="*/ 116 w 245"/>
                  <a:gd name="T1" fmla="*/ 6 h 351"/>
                  <a:gd name="T2" fmla="*/ 109 w 245"/>
                  <a:gd name="T3" fmla="*/ 0 h 351"/>
                  <a:gd name="T4" fmla="*/ 49 w 245"/>
                  <a:gd name="T5" fmla="*/ 5 h 351"/>
                  <a:gd name="T6" fmla="*/ 39 w 245"/>
                  <a:gd name="T7" fmla="*/ 15 h 351"/>
                  <a:gd name="T8" fmla="*/ 51 w 245"/>
                  <a:gd name="T9" fmla="*/ 21 h 351"/>
                  <a:gd name="T10" fmla="*/ 76 w 245"/>
                  <a:gd name="T11" fmla="*/ 30 h 351"/>
                  <a:gd name="T12" fmla="*/ 75 w 245"/>
                  <a:gd name="T13" fmla="*/ 40 h 351"/>
                  <a:gd name="T14" fmla="*/ 2 w 245"/>
                  <a:gd name="T15" fmla="*/ 326 h 351"/>
                  <a:gd name="T16" fmla="*/ 0 w 245"/>
                  <a:gd name="T17" fmla="*/ 337 h 351"/>
                  <a:gd name="T18" fmla="*/ 15 w 245"/>
                  <a:gd name="T19" fmla="*/ 351 h 351"/>
                  <a:gd name="T20" fmla="*/ 33 w 245"/>
                  <a:gd name="T21" fmla="*/ 338 h 351"/>
                  <a:gd name="T22" fmla="*/ 43 w 245"/>
                  <a:gd name="T23" fmla="*/ 300 h 351"/>
                  <a:gd name="T24" fmla="*/ 54 w 245"/>
                  <a:gd name="T25" fmla="*/ 255 h 351"/>
                  <a:gd name="T26" fmla="*/ 62 w 245"/>
                  <a:gd name="T27" fmla="*/ 222 h 351"/>
                  <a:gd name="T28" fmla="*/ 68 w 245"/>
                  <a:gd name="T29" fmla="*/ 200 h 351"/>
                  <a:gd name="T30" fmla="*/ 101 w 245"/>
                  <a:gd name="T31" fmla="*/ 154 h 351"/>
                  <a:gd name="T32" fmla="*/ 149 w 245"/>
                  <a:gd name="T33" fmla="*/ 137 h 351"/>
                  <a:gd name="T34" fmla="*/ 176 w 245"/>
                  <a:gd name="T35" fmla="*/ 171 h 351"/>
                  <a:gd name="T36" fmla="*/ 145 w 245"/>
                  <a:gd name="T37" fmla="*/ 283 h 351"/>
                  <a:gd name="T38" fmla="*/ 139 w 245"/>
                  <a:gd name="T39" fmla="*/ 310 h 351"/>
                  <a:gd name="T40" fmla="*/ 179 w 245"/>
                  <a:gd name="T41" fmla="*/ 351 h 351"/>
                  <a:gd name="T42" fmla="*/ 245 w 245"/>
                  <a:gd name="T43" fmla="*/ 274 h 351"/>
                  <a:gd name="T44" fmla="*/ 239 w 245"/>
                  <a:gd name="T45" fmla="*/ 269 h 351"/>
                  <a:gd name="T46" fmla="*/ 231 w 245"/>
                  <a:gd name="T47" fmla="*/ 278 h 351"/>
                  <a:gd name="T48" fmla="*/ 180 w 245"/>
                  <a:gd name="T49" fmla="*/ 340 h 351"/>
                  <a:gd name="T50" fmla="*/ 169 w 245"/>
                  <a:gd name="T51" fmla="*/ 323 h 351"/>
                  <a:gd name="T52" fmla="*/ 177 w 245"/>
                  <a:gd name="T53" fmla="*/ 288 h 351"/>
                  <a:gd name="T54" fmla="*/ 208 w 245"/>
                  <a:gd name="T55" fmla="*/ 179 h 351"/>
                  <a:gd name="T56" fmla="*/ 151 w 245"/>
                  <a:gd name="T57" fmla="*/ 126 h 351"/>
                  <a:gd name="T58" fmla="*/ 77 w 245"/>
                  <a:gd name="T59" fmla="*/ 164 h 351"/>
                  <a:gd name="T60" fmla="*/ 116 w 245"/>
                  <a:gd name="T61" fmla="*/ 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351">
                    <a:moveTo>
                      <a:pt x="116" y="6"/>
                    </a:moveTo>
                    <a:cubicBezTo>
                      <a:pt x="116" y="5"/>
                      <a:pt x="116" y="0"/>
                      <a:pt x="109" y="0"/>
                    </a:cubicBezTo>
                    <a:cubicBezTo>
                      <a:pt x="98" y="0"/>
                      <a:pt x="62" y="4"/>
                      <a:pt x="49" y="5"/>
                    </a:cubicBezTo>
                    <a:cubicBezTo>
                      <a:pt x="45" y="6"/>
                      <a:pt x="39" y="6"/>
                      <a:pt x="39" y="15"/>
                    </a:cubicBezTo>
                    <a:cubicBezTo>
                      <a:pt x="39" y="21"/>
                      <a:pt x="44" y="21"/>
                      <a:pt x="51" y="21"/>
                    </a:cubicBezTo>
                    <a:cubicBezTo>
                      <a:pt x="75" y="21"/>
                      <a:pt x="76" y="25"/>
                      <a:pt x="76" y="30"/>
                    </a:cubicBezTo>
                    <a:lnTo>
                      <a:pt x="75" y="40"/>
                    </a:lnTo>
                    <a:lnTo>
                      <a:pt x="2" y="326"/>
                    </a:lnTo>
                    <a:cubicBezTo>
                      <a:pt x="0" y="333"/>
                      <a:pt x="0" y="334"/>
                      <a:pt x="0" y="337"/>
                    </a:cubicBezTo>
                    <a:cubicBezTo>
                      <a:pt x="0" y="348"/>
                      <a:pt x="10" y="351"/>
                      <a:pt x="15" y="351"/>
                    </a:cubicBezTo>
                    <a:cubicBezTo>
                      <a:pt x="23" y="351"/>
                      <a:pt x="31" y="345"/>
                      <a:pt x="33" y="338"/>
                    </a:cubicBezTo>
                    <a:lnTo>
                      <a:pt x="43" y="300"/>
                    </a:lnTo>
                    <a:lnTo>
                      <a:pt x="54" y="255"/>
                    </a:lnTo>
                    <a:cubicBezTo>
                      <a:pt x="57" y="244"/>
                      <a:pt x="60" y="233"/>
                      <a:pt x="62" y="222"/>
                    </a:cubicBezTo>
                    <a:cubicBezTo>
                      <a:pt x="63" y="219"/>
                      <a:pt x="67" y="203"/>
                      <a:pt x="68" y="200"/>
                    </a:cubicBezTo>
                    <a:cubicBezTo>
                      <a:pt x="69" y="195"/>
                      <a:pt x="84" y="167"/>
                      <a:pt x="101" y="154"/>
                    </a:cubicBezTo>
                    <a:cubicBezTo>
                      <a:pt x="112" y="146"/>
                      <a:pt x="128" y="137"/>
                      <a:pt x="149" y="137"/>
                    </a:cubicBezTo>
                    <a:cubicBezTo>
                      <a:pt x="170" y="137"/>
                      <a:pt x="176" y="153"/>
                      <a:pt x="176" y="171"/>
                    </a:cubicBezTo>
                    <a:cubicBezTo>
                      <a:pt x="176" y="198"/>
                      <a:pt x="157" y="252"/>
                      <a:pt x="145" y="283"/>
                    </a:cubicBezTo>
                    <a:cubicBezTo>
                      <a:pt x="141" y="294"/>
                      <a:pt x="139" y="300"/>
                      <a:pt x="139" y="310"/>
                    </a:cubicBezTo>
                    <a:cubicBezTo>
                      <a:pt x="139" y="333"/>
                      <a:pt x="156" y="351"/>
                      <a:pt x="179" y="351"/>
                    </a:cubicBezTo>
                    <a:cubicBezTo>
                      <a:pt x="226" y="351"/>
                      <a:pt x="245" y="278"/>
                      <a:pt x="245" y="274"/>
                    </a:cubicBezTo>
                    <a:cubicBezTo>
                      <a:pt x="245" y="269"/>
                      <a:pt x="240" y="269"/>
                      <a:pt x="239" y="269"/>
                    </a:cubicBezTo>
                    <a:cubicBezTo>
                      <a:pt x="234" y="269"/>
                      <a:pt x="234" y="271"/>
                      <a:pt x="231" y="278"/>
                    </a:cubicBezTo>
                    <a:cubicBezTo>
                      <a:pt x="224" y="305"/>
                      <a:pt x="208" y="340"/>
                      <a:pt x="180" y="340"/>
                    </a:cubicBezTo>
                    <a:cubicBezTo>
                      <a:pt x="172" y="340"/>
                      <a:pt x="169" y="335"/>
                      <a:pt x="169" y="323"/>
                    </a:cubicBezTo>
                    <a:cubicBezTo>
                      <a:pt x="169" y="311"/>
                      <a:pt x="173" y="299"/>
                      <a:pt x="177" y="288"/>
                    </a:cubicBezTo>
                    <a:cubicBezTo>
                      <a:pt x="185" y="267"/>
                      <a:pt x="208" y="208"/>
                      <a:pt x="208" y="179"/>
                    </a:cubicBezTo>
                    <a:cubicBezTo>
                      <a:pt x="208" y="147"/>
                      <a:pt x="188" y="126"/>
                      <a:pt x="151" y="126"/>
                    </a:cubicBezTo>
                    <a:cubicBezTo>
                      <a:pt x="119" y="126"/>
                      <a:pt x="95" y="141"/>
                      <a:pt x="77" y="164"/>
                    </a:cubicBezTo>
                    <a:lnTo>
                      <a:pt x="116" y="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43 1 2">
                <a:extLst>
                  <a:ext uri="{FF2B5EF4-FFF2-40B4-BE49-F238E27FC236}">
                    <a16:creationId xmlns:a16="http://schemas.microsoft.com/office/drawing/2014/main" id="{6B2B8FD9-4C51-9342-B51B-87037C5E2C7D}"/>
                  </a:ext>
                </a:extLst>
              </p:cNvPr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686050" y="2538413"/>
                <a:ext cx="63500" cy="122238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5 h 233"/>
                  <a:gd name="T12" fmla="*/ 16 w 128"/>
                  <a:gd name="T13" fmla="*/ 221 h 233"/>
                  <a:gd name="T14" fmla="*/ 2 w 128"/>
                  <a:gd name="T15" fmla="*/ 221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1 h 233"/>
                  <a:gd name="T24" fmla="*/ 114 w 128"/>
                  <a:gd name="T25" fmla="*/ 221 h 233"/>
                  <a:gd name="T26" fmla="*/ 79 w 128"/>
                  <a:gd name="T27" fmla="*/ 205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9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1" y="25"/>
                    </a:cubicBezTo>
                    <a:lnTo>
                      <a:pt x="51" y="205"/>
                    </a:lnTo>
                    <a:cubicBezTo>
                      <a:pt x="51" y="216"/>
                      <a:pt x="51" y="221"/>
                      <a:pt x="16" y="221"/>
                    </a:cubicBezTo>
                    <a:lnTo>
                      <a:pt x="2" y="221"/>
                    </a:lnTo>
                    <a:lnTo>
                      <a:pt x="2" y="233"/>
                    </a:lnTo>
                    <a:cubicBezTo>
                      <a:pt x="9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1"/>
                    </a:lnTo>
                    <a:lnTo>
                      <a:pt x="114" y="221"/>
                    </a:lnTo>
                    <a:cubicBezTo>
                      <a:pt x="79" y="221"/>
                      <a:pt x="79" y="216"/>
                      <a:pt x="79" y="205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4 1 2">
                <a:extLst>
                  <a:ext uri="{FF2B5EF4-FFF2-40B4-BE49-F238E27FC236}">
                    <a16:creationId xmlns:a16="http://schemas.microsoft.com/office/drawing/2014/main" id="{C380527C-DD38-9942-8EEE-31D56CA09840}"/>
                  </a:ext>
                </a:extLst>
              </p:cNvPr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674938" y="2717801"/>
                <a:ext cx="58738" cy="117475"/>
              </a:xfrm>
              <a:custGeom>
                <a:avLst/>
                <a:gdLst>
                  <a:gd name="T0" fmla="*/ 72 w 119"/>
                  <a:gd name="T1" fmla="*/ 81 h 223"/>
                  <a:gd name="T2" fmla="*/ 108 w 119"/>
                  <a:gd name="T3" fmla="*/ 81 h 223"/>
                  <a:gd name="T4" fmla="*/ 119 w 119"/>
                  <a:gd name="T5" fmla="*/ 73 h 223"/>
                  <a:gd name="T6" fmla="*/ 109 w 119"/>
                  <a:gd name="T7" fmla="*/ 68 h 223"/>
                  <a:gd name="T8" fmla="*/ 75 w 119"/>
                  <a:gd name="T9" fmla="*/ 68 h 223"/>
                  <a:gd name="T10" fmla="*/ 88 w 119"/>
                  <a:gd name="T11" fmla="*/ 16 h 223"/>
                  <a:gd name="T12" fmla="*/ 89 w 119"/>
                  <a:gd name="T13" fmla="*/ 11 h 223"/>
                  <a:gd name="T14" fmla="*/ 77 w 119"/>
                  <a:gd name="T15" fmla="*/ 0 h 223"/>
                  <a:gd name="T16" fmla="*/ 61 w 119"/>
                  <a:gd name="T17" fmla="*/ 15 h 223"/>
                  <a:gd name="T18" fmla="*/ 47 w 119"/>
                  <a:gd name="T19" fmla="*/ 68 h 223"/>
                  <a:gd name="T20" fmla="*/ 11 w 119"/>
                  <a:gd name="T21" fmla="*/ 68 h 223"/>
                  <a:gd name="T22" fmla="*/ 0 w 119"/>
                  <a:gd name="T23" fmla="*/ 76 h 223"/>
                  <a:gd name="T24" fmla="*/ 11 w 119"/>
                  <a:gd name="T25" fmla="*/ 81 h 223"/>
                  <a:gd name="T26" fmla="*/ 44 w 119"/>
                  <a:gd name="T27" fmla="*/ 81 h 223"/>
                  <a:gd name="T28" fmla="*/ 23 w 119"/>
                  <a:gd name="T29" fmla="*/ 164 h 223"/>
                  <a:gd name="T30" fmla="*/ 18 w 119"/>
                  <a:gd name="T31" fmla="*/ 190 h 223"/>
                  <a:gd name="T32" fmla="*/ 56 w 119"/>
                  <a:gd name="T33" fmla="*/ 223 h 223"/>
                  <a:gd name="T34" fmla="*/ 117 w 119"/>
                  <a:gd name="T35" fmla="*/ 169 h 223"/>
                  <a:gd name="T36" fmla="*/ 111 w 119"/>
                  <a:gd name="T37" fmla="*/ 165 h 223"/>
                  <a:gd name="T38" fmla="*/ 104 w 119"/>
                  <a:gd name="T39" fmla="*/ 172 h 223"/>
                  <a:gd name="T40" fmla="*/ 57 w 119"/>
                  <a:gd name="T41" fmla="*/ 213 h 223"/>
                  <a:gd name="T42" fmla="*/ 45 w 119"/>
                  <a:gd name="T43" fmla="*/ 196 h 223"/>
                  <a:gd name="T44" fmla="*/ 47 w 119"/>
                  <a:gd name="T45" fmla="*/ 182 h 223"/>
                  <a:gd name="T46" fmla="*/ 72 w 119"/>
                  <a:gd name="T47" fmla="*/ 8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223">
                    <a:moveTo>
                      <a:pt x="72" y="81"/>
                    </a:moveTo>
                    <a:lnTo>
                      <a:pt x="108" y="81"/>
                    </a:lnTo>
                    <a:cubicBezTo>
                      <a:pt x="115" y="81"/>
                      <a:pt x="119" y="81"/>
                      <a:pt x="119" y="73"/>
                    </a:cubicBezTo>
                    <a:cubicBezTo>
                      <a:pt x="119" y="68"/>
                      <a:pt x="115" y="68"/>
                      <a:pt x="109" y="68"/>
                    </a:cubicBezTo>
                    <a:lnTo>
                      <a:pt x="75" y="68"/>
                    </a:lnTo>
                    <a:lnTo>
                      <a:pt x="88" y="16"/>
                    </a:lnTo>
                    <a:cubicBezTo>
                      <a:pt x="89" y="14"/>
                      <a:pt x="89" y="13"/>
                      <a:pt x="89" y="11"/>
                    </a:cubicBezTo>
                    <a:cubicBezTo>
                      <a:pt x="89" y="5"/>
                      <a:pt x="84" y="0"/>
                      <a:pt x="77" y="0"/>
                    </a:cubicBezTo>
                    <a:cubicBezTo>
                      <a:pt x="68" y="0"/>
                      <a:pt x="63" y="6"/>
                      <a:pt x="61" y="15"/>
                    </a:cubicBezTo>
                    <a:cubicBezTo>
                      <a:pt x="58" y="24"/>
                      <a:pt x="63" y="7"/>
                      <a:pt x="47" y="68"/>
                    </a:cubicBezTo>
                    <a:lnTo>
                      <a:pt x="11" y="68"/>
                    </a:lnTo>
                    <a:cubicBezTo>
                      <a:pt x="5" y="68"/>
                      <a:pt x="0" y="68"/>
                      <a:pt x="0" y="76"/>
                    </a:cubicBezTo>
                    <a:cubicBezTo>
                      <a:pt x="0" y="81"/>
                      <a:pt x="4" y="81"/>
                      <a:pt x="11" y="81"/>
                    </a:cubicBezTo>
                    <a:lnTo>
                      <a:pt x="44" y="81"/>
                    </a:lnTo>
                    <a:lnTo>
                      <a:pt x="23" y="164"/>
                    </a:lnTo>
                    <a:cubicBezTo>
                      <a:pt x="21" y="173"/>
                      <a:pt x="18" y="185"/>
                      <a:pt x="18" y="190"/>
                    </a:cubicBezTo>
                    <a:cubicBezTo>
                      <a:pt x="18" y="211"/>
                      <a:pt x="36" y="223"/>
                      <a:pt x="56" y="223"/>
                    </a:cubicBezTo>
                    <a:cubicBezTo>
                      <a:pt x="95" y="223"/>
                      <a:pt x="117" y="174"/>
                      <a:pt x="117" y="169"/>
                    </a:cubicBezTo>
                    <a:cubicBezTo>
                      <a:pt x="117" y="165"/>
                      <a:pt x="112" y="165"/>
                      <a:pt x="111" y="165"/>
                    </a:cubicBezTo>
                    <a:cubicBezTo>
                      <a:pt x="107" y="165"/>
                      <a:pt x="107" y="166"/>
                      <a:pt x="104" y="172"/>
                    </a:cubicBezTo>
                    <a:cubicBezTo>
                      <a:pt x="94" y="194"/>
                      <a:pt x="76" y="213"/>
                      <a:pt x="57" y="213"/>
                    </a:cubicBezTo>
                    <a:cubicBezTo>
                      <a:pt x="49" y="213"/>
                      <a:pt x="45" y="209"/>
                      <a:pt x="45" y="196"/>
                    </a:cubicBezTo>
                    <a:cubicBezTo>
                      <a:pt x="45" y="193"/>
                      <a:pt x="46" y="185"/>
                      <a:pt x="47" y="182"/>
                    </a:cubicBezTo>
                    <a:lnTo>
                      <a:pt x="72" y="8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45 1 2">
                <a:extLst>
                  <a:ext uri="{FF2B5EF4-FFF2-40B4-BE49-F238E27FC236}">
                    <a16:creationId xmlns:a16="http://schemas.microsoft.com/office/drawing/2014/main" id="{0D9FD683-D5F4-054F-8982-45ABFE7B5BC0}"/>
                  </a:ext>
                </a:extLst>
              </p:cNvPr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752725" y="2719388"/>
                <a:ext cx="127000" cy="134938"/>
              </a:xfrm>
              <a:custGeom>
                <a:avLst/>
                <a:gdLst>
                  <a:gd name="T0" fmla="*/ 139 w 259"/>
                  <a:gd name="T1" fmla="*/ 138 h 259"/>
                  <a:gd name="T2" fmla="*/ 246 w 259"/>
                  <a:gd name="T3" fmla="*/ 138 h 259"/>
                  <a:gd name="T4" fmla="*/ 259 w 259"/>
                  <a:gd name="T5" fmla="*/ 130 h 259"/>
                  <a:gd name="T6" fmla="*/ 246 w 259"/>
                  <a:gd name="T7" fmla="*/ 121 h 259"/>
                  <a:gd name="T8" fmla="*/ 139 w 259"/>
                  <a:gd name="T9" fmla="*/ 121 h 259"/>
                  <a:gd name="T10" fmla="*/ 139 w 259"/>
                  <a:gd name="T11" fmla="*/ 13 h 259"/>
                  <a:gd name="T12" fmla="*/ 130 w 259"/>
                  <a:gd name="T13" fmla="*/ 0 h 259"/>
                  <a:gd name="T14" fmla="*/ 121 w 259"/>
                  <a:gd name="T15" fmla="*/ 13 h 259"/>
                  <a:gd name="T16" fmla="*/ 121 w 259"/>
                  <a:gd name="T17" fmla="*/ 121 h 259"/>
                  <a:gd name="T18" fmla="*/ 13 w 259"/>
                  <a:gd name="T19" fmla="*/ 121 h 259"/>
                  <a:gd name="T20" fmla="*/ 0 w 259"/>
                  <a:gd name="T21" fmla="*/ 130 h 259"/>
                  <a:gd name="T22" fmla="*/ 13 w 259"/>
                  <a:gd name="T23" fmla="*/ 138 h 259"/>
                  <a:gd name="T24" fmla="*/ 121 w 259"/>
                  <a:gd name="T25" fmla="*/ 138 h 259"/>
                  <a:gd name="T26" fmla="*/ 121 w 259"/>
                  <a:gd name="T27" fmla="*/ 246 h 259"/>
                  <a:gd name="T28" fmla="*/ 130 w 259"/>
                  <a:gd name="T29" fmla="*/ 259 h 259"/>
                  <a:gd name="T30" fmla="*/ 139 w 259"/>
                  <a:gd name="T31" fmla="*/ 246 h 259"/>
                  <a:gd name="T32" fmla="*/ 139 w 259"/>
                  <a:gd name="T33" fmla="*/ 138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9" h="259">
                    <a:moveTo>
                      <a:pt x="139" y="138"/>
                    </a:moveTo>
                    <a:lnTo>
                      <a:pt x="246" y="138"/>
                    </a:lnTo>
                    <a:cubicBezTo>
                      <a:pt x="251" y="138"/>
                      <a:pt x="259" y="138"/>
                      <a:pt x="259" y="130"/>
                    </a:cubicBezTo>
                    <a:cubicBezTo>
                      <a:pt x="259" y="121"/>
                      <a:pt x="251" y="121"/>
                      <a:pt x="246" y="121"/>
                    </a:cubicBezTo>
                    <a:lnTo>
                      <a:pt x="139" y="121"/>
                    </a:lnTo>
                    <a:lnTo>
                      <a:pt x="139" y="13"/>
                    </a:lnTo>
                    <a:cubicBezTo>
                      <a:pt x="139" y="9"/>
                      <a:pt x="139" y="0"/>
                      <a:pt x="130" y="0"/>
                    </a:cubicBezTo>
                    <a:cubicBezTo>
                      <a:pt x="121" y="0"/>
                      <a:pt x="121" y="8"/>
                      <a:pt x="121" y="13"/>
                    </a:cubicBezTo>
                    <a:lnTo>
                      <a:pt x="121" y="121"/>
                    </a:lnTo>
                    <a:lnTo>
                      <a:pt x="13" y="121"/>
                    </a:lnTo>
                    <a:cubicBezTo>
                      <a:pt x="9" y="121"/>
                      <a:pt x="0" y="121"/>
                      <a:pt x="0" y="130"/>
                    </a:cubicBezTo>
                    <a:cubicBezTo>
                      <a:pt x="0" y="138"/>
                      <a:pt x="9" y="138"/>
                      <a:pt x="13" y="138"/>
                    </a:cubicBezTo>
                    <a:lnTo>
                      <a:pt x="121" y="138"/>
                    </a:lnTo>
                    <a:lnTo>
                      <a:pt x="121" y="246"/>
                    </a:lnTo>
                    <a:cubicBezTo>
                      <a:pt x="121" y="251"/>
                      <a:pt x="121" y="259"/>
                      <a:pt x="130" y="259"/>
                    </a:cubicBezTo>
                    <a:cubicBezTo>
                      <a:pt x="139" y="259"/>
                      <a:pt x="139" y="251"/>
                      <a:pt x="139" y="246"/>
                    </a:cubicBezTo>
                    <a:lnTo>
                      <a:pt x="139" y="13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6 1 2">
                <a:extLst>
                  <a:ext uri="{FF2B5EF4-FFF2-40B4-BE49-F238E27FC236}">
                    <a16:creationId xmlns:a16="http://schemas.microsoft.com/office/drawing/2014/main" id="{345BD7EB-FA25-9B49-A069-6795EEE4F61D}"/>
                  </a:ext>
                </a:extLst>
              </p:cNvPr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909888" y="2711451"/>
                <a:ext cx="63500" cy="122238"/>
              </a:xfrm>
              <a:custGeom>
                <a:avLst/>
                <a:gdLst>
                  <a:gd name="T0" fmla="*/ 79 w 128"/>
                  <a:gd name="T1" fmla="*/ 10 h 234"/>
                  <a:gd name="T2" fmla="*/ 69 w 128"/>
                  <a:gd name="T3" fmla="*/ 0 h 234"/>
                  <a:gd name="T4" fmla="*/ 0 w 128"/>
                  <a:gd name="T5" fmla="*/ 23 h 234"/>
                  <a:gd name="T6" fmla="*/ 0 w 128"/>
                  <a:gd name="T7" fmla="*/ 35 h 234"/>
                  <a:gd name="T8" fmla="*/ 51 w 128"/>
                  <a:gd name="T9" fmla="*/ 26 h 234"/>
                  <a:gd name="T10" fmla="*/ 51 w 128"/>
                  <a:gd name="T11" fmla="*/ 205 h 234"/>
                  <a:gd name="T12" fmla="*/ 15 w 128"/>
                  <a:gd name="T13" fmla="*/ 221 h 234"/>
                  <a:gd name="T14" fmla="*/ 2 w 128"/>
                  <a:gd name="T15" fmla="*/ 221 h 234"/>
                  <a:gd name="T16" fmla="*/ 2 w 128"/>
                  <a:gd name="T17" fmla="*/ 234 h 234"/>
                  <a:gd name="T18" fmla="*/ 65 w 128"/>
                  <a:gd name="T19" fmla="*/ 232 h 234"/>
                  <a:gd name="T20" fmla="*/ 128 w 128"/>
                  <a:gd name="T21" fmla="*/ 234 h 234"/>
                  <a:gd name="T22" fmla="*/ 128 w 128"/>
                  <a:gd name="T23" fmla="*/ 221 h 234"/>
                  <a:gd name="T24" fmla="*/ 114 w 128"/>
                  <a:gd name="T25" fmla="*/ 221 h 234"/>
                  <a:gd name="T26" fmla="*/ 79 w 128"/>
                  <a:gd name="T27" fmla="*/ 205 h 234"/>
                  <a:gd name="T28" fmla="*/ 79 w 128"/>
                  <a:gd name="T29" fmla="*/ 1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4">
                    <a:moveTo>
                      <a:pt x="79" y="10"/>
                    </a:moveTo>
                    <a:cubicBezTo>
                      <a:pt x="79" y="1"/>
                      <a:pt x="78" y="0"/>
                      <a:pt x="69" y="0"/>
                    </a:cubicBezTo>
                    <a:cubicBezTo>
                      <a:pt x="46" y="22"/>
                      <a:pt x="14" y="23"/>
                      <a:pt x="0" y="23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1" y="26"/>
                    </a:cubicBezTo>
                    <a:lnTo>
                      <a:pt x="51" y="205"/>
                    </a:lnTo>
                    <a:cubicBezTo>
                      <a:pt x="51" y="217"/>
                      <a:pt x="51" y="221"/>
                      <a:pt x="15" y="221"/>
                    </a:cubicBezTo>
                    <a:lnTo>
                      <a:pt x="2" y="221"/>
                    </a:lnTo>
                    <a:lnTo>
                      <a:pt x="2" y="234"/>
                    </a:lnTo>
                    <a:cubicBezTo>
                      <a:pt x="8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4"/>
                    </a:cubicBezTo>
                    <a:lnTo>
                      <a:pt x="128" y="221"/>
                    </a:lnTo>
                    <a:lnTo>
                      <a:pt x="114" y="221"/>
                    </a:lnTo>
                    <a:cubicBezTo>
                      <a:pt x="79" y="221"/>
                      <a:pt x="79" y="217"/>
                      <a:pt x="79" y="205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" name="组合 226" descr="\documentclass{article}&#10;\usepackage{amsmath}&#10;\pagestyle{empty}&#10;\begin{document}&#10;&#10;\begin{equation*}&#10;h_{t}^{1,L}&#10;\end{equation*}&#10;&#10;&#10;\end{document}" title="IguanaTex Vector Display">
              <a:extLst>
                <a:ext uri="{FF2B5EF4-FFF2-40B4-BE49-F238E27FC236}">
                  <a16:creationId xmlns:a16="http://schemas.microsoft.com/office/drawing/2014/main" id="{14BD8654-6D64-734B-88A4-54729CDA25E7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4600717" y="2392621"/>
              <a:ext cx="445709" cy="352204"/>
              <a:chOff x="8301038" y="2071688"/>
              <a:chExt cx="227013" cy="179388"/>
            </a:xfrm>
          </p:grpSpPr>
          <p:sp>
            <p:nvSpPr>
              <p:cNvPr id="36" name="Freeform 95 1">
                <a:extLst>
                  <a:ext uri="{FF2B5EF4-FFF2-40B4-BE49-F238E27FC236}">
                    <a16:creationId xmlns:a16="http://schemas.microsoft.com/office/drawing/2014/main" id="{D5093CA8-2B4E-284A-A930-09BBB42DC406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8301038" y="2112963"/>
                <a:ext cx="66675" cy="101600"/>
              </a:xfrm>
              <a:custGeom>
                <a:avLst/>
                <a:gdLst>
                  <a:gd name="T0" fmla="*/ 116 w 244"/>
                  <a:gd name="T1" fmla="*/ 6 h 350"/>
                  <a:gd name="T2" fmla="*/ 109 w 244"/>
                  <a:gd name="T3" fmla="*/ 0 h 350"/>
                  <a:gd name="T4" fmla="*/ 49 w 244"/>
                  <a:gd name="T5" fmla="*/ 5 h 350"/>
                  <a:gd name="T6" fmla="*/ 39 w 244"/>
                  <a:gd name="T7" fmla="*/ 15 h 350"/>
                  <a:gd name="T8" fmla="*/ 51 w 244"/>
                  <a:gd name="T9" fmla="*/ 21 h 350"/>
                  <a:gd name="T10" fmla="*/ 76 w 244"/>
                  <a:gd name="T11" fmla="*/ 29 h 350"/>
                  <a:gd name="T12" fmla="*/ 74 w 244"/>
                  <a:gd name="T13" fmla="*/ 39 h 350"/>
                  <a:gd name="T14" fmla="*/ 2 w 244"/>
                  <a:gd name="T15" fmla="*/ 325 h 350"/>
                  <a:gd name="T16" fmla="*/ 0 w 244"/>
                  <a:gd name="T17" fmla="*/ 336 h 350"/>
                  <a:gd name="T18" fmla="*/ 15 w 244"/>
                  <a:gd name="T19" fmla="*/ 350 h 350"/>
                  <a:gd name="T20" fmla="*/ 33 w 244"/>
                  <a:gd name="T21" fmla="*/ 337 h 350"/>
                  <a:gd name="T22" fmla="*/ 43 w 244"/>
                  <a:gd name="T23" fmla="*/ 300 h 350"/>
                  <a:gd name="T24" fmla="*/ 54 w 244"/>
                  <a:gd name="T25" fmla="*/ 255 h 350"/>
                  <a:gd name="T26" fmla="*/ 62 w 244"/>
                  <a:gd name="T27" fmla="*/ 222 h 350"/>
                  <a:gd name="T28" fmla="*/ 68 w 244"/>
                  <a:gd name="T29" fmla="*/ 199 h 350"/>
                  <a:gd name="T30" fmla="*/ 101 w 244"/>
                  <a:gd name="T31" fmla="*/ 154 h 350"/>
                  <a:gd name="T32" fmla="*/ 149 w 244"/>
                  <a:gd name="T33" fmla="*/ 136 h 350"/>
                  <a:gd name="T34" fmla="*/ 176 w 244"/>
                  <a:gd name="T35" fmla="*/ 171 h 350"/>
                  <a:gd name="T36" fmla="*/ 145 w 244"/>
                  <a:gd name="T37" fmla="*/ 282 h 350"/>
                  <a:gd name="T38" fmla="*/ 138 w 244"/>
                  <a:gd name="T39" fmla="*/ 309 h 350"/>
                  <a:gd name="T40" fmla="*/ 179 w 244"/>
                  <a:gd name="T41" fmla="*/ 350 h 350"/>
                  <a:gd name="T42" fmla="*/ 244 w 244"/>
                  <a:gd name="T43" fmla="*/ 274 h 350"/>
                  <a:gd name="T44" fmla="*/ 238 w 244"/>
                  <a:gd name="T45" fmla="*/ 269 h 350"/>
                  <a:gd name="T46" fmla="*/ 231 w 244"/>
                  <a:gd name="T47" fmla="*/ 278 h 350"/>
                  <a:gd name="T48" fmla="*/ 180 w 244"/>
                  <a:gd name="T49" fmla="*/ 339 h 350"/>
                  <a:gd name="T50" fmla="*/ 168 w 244"/>
                  <a:gd name="T51" fmla="*/ 323 h 350"/>
                  <a:gd name="T52" fmla="*/ 177 w 244"/>
                  <a:gd name="T53" fmla="*/ 288 h 350"/>
                  <a:gd name="T54" fmla="*/ 208 w 244"/>
                  <a:gd name="T55" fmla="*/ 178 h 350"/>
                  <a:gd name="T56" fmla="*/ 150 w 244"/>
                  <a:gd name="T57" fmla="*/ 125 h 350"/>
                  <a:gd name="T58" fmla="*/ 77 w 244"/>
                  <a:gd name="T59" fmla="*/ 163 h 350"/>
                  <a:gd name="T60" fmla="*/ 116 w 244"/>
                  <a:gd name="T61" fmla="*/ 6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4" h="350">
                    <a:moveTo>
                      <a:pt x="116" y="6"/>
                    </a:moveTo>
                    <a:cubicBezTo>
                      <a:pt x="116" y="5"/>
                      <a:pt x="116" y="0"/>
                      <a:pt x="109" y="0"/>
                    </a:cubicBezTo>
                    <a:cubicBezTo>
                      <a:pt x="98" y="0"/>
                      <a:pt x="62" y="4"/>
                      <a:pt x="49" y="5"/>
                    </a:cubicBezTo>
                    <a:cubicBezTo>
                      <a:pt x="45" y="6"/>
                      <a:pt x="39" y="6"/>
                      <a:pt x="39" y="15"/>
                    </a:cubicBezTo>
                    <a:cubicBezTo>
                      <a:pt x="39" y="21"/>
                      <a:pt x="44" y="21"/>
                      <a:pt x="51" y="21"/>
                    </a:cubicBezTo>
                    <a:cubicBezTo>
                      <a:pt x="75" y="21"/>
                      <a:pt x="76" y="24"/>
                      <a:pt x="76" y="29"/>
                    </a:cubicBezTo>
                    <a:lnTo>
                      <a:pt x="74" y="39"/>
                    </a:lnTo>
                    <a:lnTo>
                      <a:pt x="2" y="325"/>
                    </a:lnTo>
                    <a:cubicBezTo>
                      <a:pt x="0" y="332"/>
                      <a:pt x="0" y="333"/>
                      <a:pt x="0" y="336"/>
                    </a:cubicBezTo>
                    <a:cubicBezTo>
                      <a:pt x="0" y="348"/>
                      <a:pt x="10" y="350"/>
                      <a:pt x="15" y="350"/>
                    </a:cubicBezTo>
                    <a:cubicBezTo>
                      <a:pt x="23" y="350"/>
                      <a:pt x="31" y="344"/>
                      <a:pt x="33" y="337"/>
                    </a:cubicBezTo>
                    <a:lnTo>
                      <a:pt x="43" y="300"/>
                    </a:lnTo>
                    <a:lnTo>
                      <a:pt x="54" y="255"/>
                    </a:lnTo>
                    <a:cubicBezTo>
                      <a:pt x="57" y="244"/>
                      <a:pt x="60" y="233"/>
                      <a:pt x="62" y="222"/>
                    </a:cubicBezTo>
                    <a:cubicBezTo>
                      <a:pt x="63" y="219"/>
                      <a:pt x="67" y="202"/>
                      <a:pt x="68" y="199"/>
                    </a:cubicBezTo>
                    <a:cubicBezTo>
                      <a:pt x="69" y="195"/>
                      <a:pt x="84" y="167"/>
                      <a:pt x="101" y="154"/>
                    </a:cubicBezTo>
                    <a:cubicBezTo>
                      <a:pt x="112" y="146"/>
                      <a:pt x="128" y="136"/>
                      <a:pt x="149" y="136"/>
                    </a:cubicBezTo>
                    <a:cubicBezTo>
                      <a:pt x="170" y="136"/>
                      <a:pt x="176" y="153"/>
                      <a:pt x="176" y="171"/>
                    </a:cubicBezTo>
                    <a:cubicBezTo>
                      <a:pt x="176" y="198"/>
                      <a:pt x="157" y="252"/>
                      <a:pt x="145" y="282"/>
                    </a:cubicBezTo>
                    <a:cubicBezTo>
                      <a:pt x="141" y="294"/>
                      <a:pt x="138" y="300"/>
                      <a:pt x="138" y="309"/>
                    </a:cubicBezTo>
                    <a:cubicBezTo>
                      <a:pt x="138" y="333"/>
                      <a:pt x="156" y="350"/>
                      <a:pt x="179" y="350"/>
                    </a:cubicBezTo>
                    <a:cubicBezTo>
                      <a:pt x="226" y="350"/>
                      <a:pt x="244" y="278"/>
                      <a:pt x="244" y="274"/>
                    </a:cubicBezTo>
                    <a:cubicBezTo>
                      <a:pt x="244" y="269"/>
                      <a:pt x="240" y="269"/>
                      <a:pt x="238" y="269"/>
                    </a:cubicBezTo>
                    <a:cubicBezTo>
                      <a:pt x="233" y="269"/>
                      <a:pt x="233" y="270"/>
                      <a:pt x="231" y="278"/>
                    </a:cubicBezTo>
                    <a:cubicBezTo>
                      <a:pt x="223" y="304"/>
                      <a:pt x="208" y="339"/>
                      <a:pt x="180" y="339"/>
                    </a:cubicBezTo>
                    <a:cubicBezTo>
                      <a:pt x="172" y="339"/>
                      <a:pt x="168" y="334"/>
                      <a:pt x="168" y="323"/>
                    </a:cubicBezTo>
                    <a:cubicBezTo>
                      <a:pt x="168" y="310"/>
                      <a:pt x="173" y="299"/>
                      <a:pt x="177" y="288"/>
                    </a:cubicBezTo>
                    <a:cubicBezTo>
                      <a:pt x="185" y="266"/>
                      <a:pt x="208" y="207"/>
                      <a:pt x="208" y="178"/>
                    </a:cubicBezTo>
                    <a:cubicBezTo>
                      <a:pt x="208" y="146"/>
                      <a:pt x="188" y="125"/>
                      <a:pt x="150" y="125"/>
                    </a:cubicBezTo>
                    <a:cubicBezTo>
                      <a:pt x="119" y="125"/>
                      <a:pt x="95" y="141"/>
                      <a:pt x="77" y="163"/>
                    </a:cubicBezTo>
                    <a:lnTo>
                      <a:pt x="116" y="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96 1">
                <a:extLst>
                  <a:ext uri="{FF2B5EF4-FFF2-40B4-BE49-F238E27FC236}">
                    <a16:creationId xmlns:a16="http://schemas.microsoft.com/office/drawing/2014/main" id="{9FB08993-6526-FF48-884E-A9198FAC41AA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382001" y="2074863"/>
                <a:ext cx="36513" cy="68263"/>
              </a:xfrm>
              <a:custGeom>
                <a:avLst/>
                <a:gdLst>
                  <a:gd name="T0" fmla="*/ 80 w 128"/>
                  <a:gd name="T1" fmla="*/ 10 h 234"/>
                  <a:gd name="T2" fmla="*/ 69 w 128"/>
                  <a:gd name="T3" fmla="*/ 0 h 234"/>
                  <a:gd name="T4" fmla="*/ 0 w 128"/>
                  <a:gd name="T5" fmla="*/ 23 h 234"/>
                  <a:gd name="T6" fmla="*/ 0 w 128"/>
                  <a:gd name="T7" fmla="*/ 35 h 234"/>
                  <a:gd name="T8" fmla="*/ 51 w 128"/>
                  <a:gd name="T9" fmla="*/ 26 h 234"/>
                  <a:gd name="T10" fmla="*/ 51 w 128"/>
                  <a:gd name="T11" fmla="*/ 205 h 234"/>
                  <a:gd name="T12" fmla="*/ 16 w 128"/>
                  <a:gd name="T13" fmla="*/ 221 h 234"/>
                  <a:gd name="T14" fmla="*/ 3 w 128"/>
                  <a:gd name="T15" fmla="*/ 221 h 234"/>
                  <a:gd name="T16" fmla="*/ 3 w 128"/>
                  <a:gd name="T17" fmla="*/ 234 h 234"/>
                  <a:gd name="T18" fmla="*/ 65 w 128"/>
                  <a:gd name="T19" fmla="*/ 232 h 234"/>
                  <a:gd name="T20" fmla="*/ 128 w 128"/>
                  <a:gd name="T21" fmla="*/ 234 h 234"/>
                  <a:gd name="T22" fmla="*/ 128 w 128"/>
                  <a:gd name="T23" fmla="*/ 221 h 234"/>
                  <a:gd name="T24" fmla="*/ 115 w 128"/>
                  <a:gd name="T25" fmla="*/ 221 h 234"/>
                  <a:gd name="T26" fmla="*/ 80 w 128"/>
                  <a:gd name="T27" fmla="*/ 205 h 234"/>
                  <a:gd name="T28" fmla="*/ 80 w 128"/>
                  <a:gd name="T29" fmla="*/ 1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4">
                    <a:moveTo>
                      <a:pt x="80" y="10"/>
                    </a:moveTo>
                    <a:cubicBezTo>
                      <a:pt x="80" y="1"/>
                      <a:pt x="79" y="0"/>
                      <a:pt x="69" y="0"/>
                    </a:cubicBezTo>
                    <a:cubicBezTo>
                      <a:pt x="47" y="23"/>
                      <a:pt x="15" y="23"/>
                      <a:pt x="0" y="23"/>
                    </a:cubicBezTo>
                    <a:lnTo>
                      <a:pt x="0" y="35"/>
                    </a:lnTo>
                    <a:cubicBezTo>
                      <a:pt x="9" y="35"/>
                      <a:pt x="32" y="35"/>
                      <a:pt x="51" y="26"/>
                    </a:cubicBezTo>
                    <a:lnTo>
                      <a:pt x="51" y="205"/>
                    </a:lnTo>
                    <a:cubicBezTo>
                      <a:pt x="51" y="216"/>
                      <a:pt x="51" y="221"/>
                      <a:pt x="16" y="221"/>
                    </a:cubicBezTo>
                    <a:lnTo>
                      <a:pt x="3" y="221"/>
                    </a:lnTo>
                    <a:lnTo>
                      <a:pt x="3" y="234"/>
                    </a:lnTo>
                    <a:cubicBezTo>
                      <a:pt x="9" y="233"/>
                      <a:pt x="52" y="232"/>
                      <a:pt x="65" y="232"/>
                    </a:cubicBezTo>
                    <a:cubicBezTo>
                      <a:pt x="76" y="232"/>
                      <a:pt x="121" y="233"/>
                      <a:pt x="128" y="234"/>
                    </a:cubicBezTo>
                    <a:lnTo>
                      <a:pt x="128" y="221"/>
                    </a:lnTo>
                    <a:lnTo>
                      <a:pt x="115" y="221"/>
                    </a:lnTo>
                    <a:cubicBezTo>
                      <a:pt x="80" y="221"/>
                      <a:pt x="80" y="216"/>
                      <a:pt x="80" y="205"/>
                    </a:cubicBezTo>
                    <a:lnTo>
                      <a:pt x="80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97 1">
                <a:extLst>
                  <a:ext uri="{FF2B5EF4-FFF2-40B4-BE49-F238E27FC236}">
                    <a16:creationId xmlns:a16="http://schemas.microsoft.com/office/drawing/2014/main" id="{2F8CEC37-78F9-504B-9B8D-F19C4E90E85B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8437563" y="2130426"/>
                <a:ext cx="11113" cy="31750"/>
              </a:xfrm>
              <a:custGeom>
                <a:avLst/>
                <a:gdLst>
                  <a:gd name="T0" fmla="*/ 34 w 44"/>
                  <a:gd name="T1" fmla="*/ 35 h 108"/>
                  <a:gd name="T2" fmla="*/ 7 w 44"/>
                  <a:gd name="T3" fmla="*/ 99 h 108"/>
                  <a:gd name="T4" fmla="*/ 4 w 44"/>
                  <a:gd name="T5" fmla="*/ 104 h 108"/>
                  <a:gd name="T6" fmla="*/ 9 w 44"/>
                  <a:gd name="T7" fmla="*/ 108 h 108"/>
                  <a:gd name="T8" fmla="*/ 44 w 44"/>
                  <a:gd name="T9" fmla="*/ 39 h 108"/>
                  <a:gd name="T10" fmla="*/ 20 w 44"/>
                  <a:gd name="T11" fmla="*/ 0 h 108"/>
                  <a:gd name="T12" fmla="*/ 0 w 44"/>
                  <a:gd name="T13" fmla="*/ 20 h 108"/>
                  <a:gd name="T14" fmla="*/ 20 w 44"/>
                  <a:gd name="T15" fmla="*/ 41 h 108"/>
                  <a:gd name="T16" fmla="*/ 34 w 44"/>
                  <a:gd name="T17" fmla="*/ 3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8">
                    <a:moveTo>
                      <a:pt x="34" y="35"/>
                    </a:moveTo>
                    <a:cubicBezTo>
                      <a:pt x="34" y="54"/>
                      <a:pt x="31" y="77"/>
                      <a:pt x="7" y="99"/>
                    </a:cubicBezTo>
                    <a:cubicBezTo>
                      <a:pt x="6" y="101"/>
                      <a:pt x="4" y="102"/>
                      <a:pt x="4" y="104"/>
                    </a:cubicBezTo>
                    <a:cubicBezTo>
                      <a:pt x="4" y="106"/>
                      <a:pt x="7" y="108"/>
                      <a:pt x="9" y="108"/>
                    </a:cubicBezTo>
                    <a:cubicBezTo>
                      <a:pt x="14" y="108"/>
                      <a:pt x="44" y="80"/>
                      <a:pt x="44" y="39"/>
                    </a:cubicBezTo>
                    <a:cubicBezTo>
                      <a:pt x="44" y="17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2"/>
                      <a:pt x="8" y="41"/>
                      <a:pt x="20" y="41"/>
                    </a:cubicBezTo>
                    <a:cubicBezTo>
                      <a:pt x="28" y="41"/>
                      <a:pt x="34" y="35"/>
                      <a:pt x="34" y="3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98 1">
                <a:extLst>
                  <a:ext uri="{FF2B5EF4-FFF2-40B4-BE49-F238E27FC236}">
                    <a16:creationId xmlns:a16="http://schemas.microsoft.com/office/drawing/2014/main" id="{63514269-5507-024C-AEEE-297EC2528025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464551" y="2071688"/>
                <a:ext cx="63500" cy="71438"/>
              </a:xfrm>
              <a:custGeom>
                <a:avLst/>
                <a:gdLst>
                  <a:gd name="T0" fmla="*/ 121 w 229"/>
                  <a:gd name="T1" fmla="*/ 29 h 240"/>
                  <a:gd name="T2" fmla="*/ 157 w 229"/>
                  <a:gd name="T3" fmla="*/ 12 h 240"/>
                  <a:gd name="T4" fmla="*/ 172 w 229"/>
                  <a:gd name="T5" fmla="*/ 5 h 240"/>
                  <a:gd name="T6" fmla="*/ 166 w 229"/>
                  <a:gd name="T7" fmla="*/ 0 h 240"/>
                  <a:gd name="T8" fmla="*/ 140 w 229"/>
                  <a:gd name="T9" fmla="*/ 1 h 240"/>
                  <a:gd name="T10" fmla="*/ 111 w 229"/>
                  <a:gd name="T11" fmla="*/ 1 h 240"/>
                  <a:gd name="T12" fmla="*/ 87 w 229"/>
                  <a:gd name="T13" fmla="*/ 1 h 240"/>
                  <a:gd name="T14" fmla="*/ 64 w 229"/>
                  <a:gd name="T15" fmla="*/ 0 h 240"/>
                  <a:gd name="T16" fmla="*/ 57 w 229"/>
                  <a:gd name="T17" fmla="*/ 7 h 240"/>
                  <a:gd name="T18" fmla="*/ 68 w 229"/>
                  <a:gd name="T19" fmla="*/ 12 h 240"/>
                  <a:gd name="T20" fmla="*/ 82 w 229"/>
                  <a:gd name="T21" fmla="*/ 13 h 240"/>
                  <a:gd name="T22" fmla="*/ 90 w 229"/>
                  <a:gd name="T23" fmla="*/ 18 h 240"/>
                  <a:gd name="T24" fmla="*/ 88 w 229"/>
                  <a:gd name="T25" fmla="*/ 26 h 240"/>
                  <a:gd name="T26" fmla="*/ 42 w 229"/>
                  <a:gd name="T27" fmla="*/ 212 h 240"/>
                  <a:gd name="T28" fmla="*/ 11 w 229"/>
                  <a:gd name="T29" fmla="*/ 227 h 240"/>
                  <a:gd name="T30" fmla="*/ 0 w 229"/>
                  <a:gd name="T31" fmla="*/ 234 h 240"/>
                  <a:gd name="T32" fmla="*/ 11 w 229"/>
                  <a:gd name="T33" fmla="*/ 240 h 240"/>
                  <a:gd name="T34" fmla="*/ 187 w 229"/>
                  <a:gd name="T35" fmla="*/ 240 h 240"/>
                  <a:gd name="T36" fmla="*/ 199 w 229"/>
                  <a:gd name="T37" fmla="*/ 233 h 240"/>
                  <a:gd name="T38" fmla="*/ 229 w 229"/>
                  <a:gd name="T39" fmla="*/ 152 h 240"/>
                  <a:gd name="T40" fmla="*/ 223 w 229"/>
                  <a:gd name="T41" fmla="*/ 147 h 240"/>
                  <a:gd name="T42" fmla="*/ 216 w 229"/>
                  <a:gd name="T43" fmla="*/ 155 h 240"/>
                  <a:gd name="T44" fmla="*/ 123 w 229"/>
                  <a:gd name="T45" fmla="*/ 227 h 240"/>
                  <a:gd name="T46" fmla="*/ 83 w 229"/>
                  <a:gd name="T47" fmla="*/ 227 h 240"/>
                  <a:gd name="T48" fmla="*/ 72 w 229"/>
                  <a:gd name="T49" fmla="*/ 224 h 240"/>
                  <a:gd name="T50" fmla="*/ 73 w 229"/>
                  <a:gd name="T51" fmla="*/ 216 h 240"/>
                  <a:gd name="T52" fmla="*/ 121 w 229"/>
                  <a:gd name="T53" fmla="*/ 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9" h="240">
                    <a:moveTo>
                      <a:pt x="121" y="29"/>
                    </a:moveTo>
                    <a:cubicBezTo>
                      <a:pt x="124" y="16"/>
                      <a:pt x="125" y="12"/>
                      <a:pt x="157" y="12"/>
                    </a:cubicBezTo>
                    <a:cubicBezTo>
                      <a:pt x="168" y="12"/>
                      <a:pt x="172" y="12"/>
                      <a:pt x="172" y="5"/>
                    </a:cubicBezTo>
                    <a:cubicBezTo>
                      <a:pt x="172" y="4"/>
                      <a:pt x="171" y="0"/>
                      <a:pt x="166" y="0"/>
                    </a:cubicBezTo>
                    <a:cubicBezTo>
                      <a:pt x="157" y="0"/>
                      <a:pt x="148" y="0"/>
                      <a:pt x="140" y="1"/>
                    </a:cubicBezTo>
                    <a:cubicBezTo>
                      <a:pt x="131" y="1"/>
                      <a:pt x="120" y="1"/>
                      <a:pt x="111" y="1"/>
                    </a:cubicBezTo>
                    <a:cubicBezTo>
                      <a:pt x="104" y="1"/>
                      <a:pt x="95" y="1"/>
                      <a:pt x="87" y="1"/>
                    </a:cubicBezTo>
                    <a:cubicBezTo>
                      <a:pt x="80" y="1"/>
                      <a:pt x="71" y="0"/>
                      <a:pt x="64" y="0"/>
                    </a:cubicBezTo>
                    <a:cubicBezTo>
                      <a:pt x="62" y="0"/>
                      <a:pt x="57" y="0"/>
                      <a:pt x="57" y="7"/>
                    </a:cubicBezTo>
                    <a:cubicBezTo>
                      <a:pt x="57" y="12"/>
                      <a:pt x="61" y="12"/>
                      <a:pt x="68" y="12"/>
                    </a:cubicBezTo>
                    <a:cubicBezTo>
                      <a:pt x="69" y="12"/>
                      <a:pt x="75" y="12"/>
                      <a:pt x="82" y="13"/>
                    </a:cubicBezTo>
                    <a:cubicBezTo>
                      <a:pt x="89" y="14"/>
                      <a:pt x="90" y="14"/>
                      <a:pt x="90" y="18"/>
                    </a:cubicBezTo>
                    <a:cubicBezTo>
                      <a:pt x="90" y="19"/>
                      <a:pt x="90" y="20"/>
                      <a:pt x="88" y="26"/>
                    </a:cubicBezTo>
                    <a:lnTo>
                      <a:pt x="42" y="212"/>
                    </a:lnTo>
                    <a:cubicBezTo>
                      <a:pt x="38" y="224"/>
                      <a:pt x="38" y="227"/>
                      <a:pt x="11" y="227"/>
                    </a:cubicBezTo>
                    <a:cubicBezTo>
                      <a:pt x="5" y="227"/>
                      <a:pt x="0" y="227"/>
                      <a:pt x="0" y="234"/>
                    </a:cubicBezTo>
                    <a:cubicBezTo>
                      <a:pt x="0" y="240"/>
                      <a:pt x="4" y="240"/>
                      <a:pt x="11" y="240"/>
                    </a:cubicBezTo>
                    <a:lnTo>
                      <a:pt x="187" y="240"/>
                    </a:lnTo>
                    <a:cubicBezTo>
                      <a:pt x="196" y="240"/>
                      <a:pt x="197" y="239"/>
                      <a:pt x="199" y="233"/>
                    </a:cubicBezTo>
                    <a:cubicBezTo>
                      <a:pt x="203" y="223"/>
                      <a:pt x="229" y="155"/>
                      <a:pt x="229" y="152"/>
                    </a:cubicBezTo>
                    <a:cubicBezTo>
                      <a:pt x="229" y="151"/>
                      <a:pt x="228" y="147"/>
                      <a:pt x="223" y="147"/>
                    </a:cubicBezTo>
                    <a:cubicBezTo>
                      <a:pt x="219" y="147"/>
                      <a:pt x="218" y="149"/>
                      <a:pt x="216" y="155"/>
                    </a:cubicBezTo>
                    <a:cubicBezTo>
                      <a:pt x="203" y="188"/>
                      <a:pt x="187" y="227"/>
                      <a:pt x="123" y="227"/>
                    </a:cubicBezTo>
                    <a:lnTo>
                      <a:pt x="83" y="227"/>
                    </a:lnTo>
                    <a:cubicBezTo>
                      <a:pt x="72" y="227"/>
                      <a:pt x="72" y="227"/>
                      <a:pt x="72" y="224"/>
                    </a:cubicBezTo>
                    <a:cubicBezTo>
                      <a:pt x="72" y="223"/>
                      <a:pt x="72" y="221"/>
                      <a:pt x="73" y="216"/>
                    </a:cubicBezTo>
                    <a:lnTo>
                      <a:pt x="121" y="29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99 1">
                <a:extLst>
                  <a:ext uri="{FF2B5EF4-FFF2-40B4-BE49-F238E27FC236}">
                    <a16:creationId xmlns:a16="http://schemas.microsoft.com/office/drawing/2014/main" id="{1887A71F-7F68-074C-9529-A88DA0833D1F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8377238" y="2185988"/>
                <a:ext cx="31750" cy="65088"/>
              </a:xfrm>
              <a:custGeom>
                <a:avLst/>
                <a:gdLst>
                  <a:gd name="T0" fmla="*/ 72 w 119"/>
                  <a:gd name="T1" fmla="*/ 80 h 223"/>
                  <a:gd name="T2" fmla="*/ 107 w 119"/>
                  <a:gd name="T3" fmla="*/ 80 h 223"/>
                  <a:gd name="T4" fmla="*/ 119 w 119"/>
                  <a:gd name="T5" fmla="*/ 73 h 223"/>
                  <a:gd name="T6" fmla="*/ 108 w 119"/>
                  <a:gd name="T7" fmla="*/ 68 h 223"/>
                  <a:gd name="T8" fmla="*/ 75 w 119"/>
                  <a:gd name="T9" fmla="*/ 68 h 223"/>
                  <a:gd name="T10" fmla="*/ 88 w 119"/>
                  <a:gd name="T11" fmla="*/ 16 h 223"/>
                  <a:gd name="T12" fmla="*/ 89 w 119"/>
                  <a:gd name="T13" fmla="*/ 11 h 223"/>
                  <a:gd name="T14" fmla="*/ 77 w 119"/>
                  <a:gd name="T15" fmla="*/ 0 h 223"/>
                  <a:gd name="T16" fmla="*/ 60 w 119"/>
                  <a:gd name="T17" fmla="*/ 15 h 223"/>
                  <a:gd name="T18" fmla="*/ 47 w 119"/>
                  <a:gd name="T19" fmla="*/ 68 h 223"/>
                  <a:gd name="T20" fmla="*/ 11 w 119"/>
                  <a:gd name="T21" fmla="*/ 68 h 223"/>
                  <a:gd name="T22" fmla="*/ 0 w 119"/>
                  <a:gd name="T23" fmla="*/ 75 h 223"/>
                  <a:gd name="T24" fmla="*/ 10 w 119"/>
                  <a:gd name="T25" fmla="*/ 80 h 223"/>
                  <a:gd name="T26" fmla="*/ 44 w 119"/>
                  <a:gd name="T27" fmla="*/ 80 h 223"/>
                  <a:gd name="T28" fmla="*/ 23 w 119"/>
                  <a:gd name="T29" fmla="*/ 163 h 223"/>
                  <a:gd name="T30" fmla="*/ 18 w 119"/>
                  <a:gd name="T31" fmla="*/ 189 h 223"/>
                  <a:gd name="T32" fmla="*/ 55 w 119"/>
                  <a:gd name="T33" fmla="*/ 223 h 223"/>
                  <a:gd name="T34" fmla="*/ 117 w 119"/>
                  <a:gd name="T35" fmla="*/ 169 h 223"/>
                  <a:gd name="T36" fmla="*/ 111 w 119"/>
                  <a:gd name="T37" fmla="*/ 164 h 223"/>
                  <a:gd name="T38" fmla="*/ 104 w 119"/>
                  <a:gd name="T39" fmla="*/ 171 h 223"/>
                  <a:gd name="T40" fmla="*/ 57 w 119"/>
                  <a:gd name="T41" fmla="*/ 213 h 223"/>
                  <a:gd name="T42" fmla="*/ 44 w 119"/>
                  <a:gd name="T43" fmla="*/ 196 h 223"/>
                  <a:gd name="T44" fmla="*/ 46 w 119"/>
                  <a:gd name="T45" fmla="*/ 181 h 223"/>
                  <a:gd name="T46" fmla="*/ 72 w 119"/>
                  <a:gd name="T47" fmla="*/ 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223">
                    <a:moveTo>
                      <a:pt x="72" y="80"/>
                    </a:moveTo>
                    <a:lnTo>
                      <a:pt x="107" y="80"/>
                    </a:lnTo>
                    <a:cubicBezTo>
                      <a:pt x="114" y="80"/>
                      <a:pt x="119" y="80"/>
                      <a:pt x="119" y="73"/>
                    </a:cubicBezTo>
                    <a:cubicBezTo>
                      <a:pt x="119" y="68"/>
                      <a:pt x="114" y="68"/>
                      <a:pt x="108" y="68"/>
                    </a:cubicBezTo>
                    <a:lnTo>
                      <a:pt x="75" y="68"/>
                    </a:lnTo>
                    <a:lnTo>
                      <a:pt x="88" y="16"/>
                    </a:lnTo>
                    <a:cubicBezTo>
                      <a:pt x="88" y="14"/>
                      <a:pt x="89" y="12"/>
                      <a:pt x="89" y="11"/>
                    </a:cubicBezTo>
                    <a:cubicBezTo>
                      <a:pt x="89" y="4"/>
                      <a:pt x="84" y="0"/>
                      <a:pt x="77" y="0"/>
                    </a:cubicBezTo>
                    <a:cubicBezTo>
                      <a:pt x="68" y="0"/>
                      <a:pt x="63" y="6"/>
                      <a:pt x="60" y="15"/>
                    </a:cubicBezTo>
                    <a:cubicBezTo>
                      <a:pt x="58" y="23"/>
                      <a:pt x="62" y="7"/>
                      <a:pt x="47" y="68"/>
                    </a:cubicBezTo>
                    <a:lnTo>
                      <a:pt x="11" y="68"/>
                    </a:lnTo>
                    <a:cubicBezTo>
                      <a:pt x="4" y="68"/>
                      <a:pt x="0" y="68"/>
                      <a:pt x="0" y="75"/>
                    </a:cubicBezTo>
                    <a:cubicBezTo>
                      <a:pt x="0" y="80"/>
                      <a:pt x="4" y="80"/>
                      <a:pt x="10" y="80"/>
                    </a:cubicBezTo>
                    <a:lnTo>
                      <a:pt x="44" y="80"/>
                    </a:lnTo>
                    <a:lnTo>
                      <a:pt x="23" y="163"/>
                    </a:lnTo>
                    <a:cubicBezTo>
                      <a:pt x="21" y="172"/>
                      <a:pt x="18" y="185"/>
                      <a:pt x="18" y="189"/>
                    </a:cubicBezTo>
                    <a:cubicBezTo>
                      <a:pt x="18" y="210"/>
                      <a:pt x="35" y="223"/>
                      <a:pt x="55" y="223"/>
                    </a:cubicBezTo>
                    <a:cubicBezTo>
                      <a:pt x="94" y="223"/>
                      <a:pt x="117" y="173"/>
                      <a:pt x="117" y="169"/>
                    </a:cubicBezTo>
                    <a:cubicBezTo>
                      <a:pt x="117" y="164"/>
                      <a:pt x="112" y="164"/>
                      <a:pt x="111" y="164"/>
                    </a:cubicBezTo>
                    <a:cubicBezTo>
                      <a:pt x="107" y="164"/>
                      <a:pt x="106" y="165"/>
                      <a:pt x="104" y="171"/>
                    </a:cubicBezTo>
                    <a:cubicBezTo>
                      <a:pt x="94" y="193"/>
                      <a:pt x="76" y="213"/>
                      <a:pt x="57" y="213"/>
                    </a:cubicBezTo>
                    <a:cubicBezTo>
                      <a:pt x="49" y="213"/>
                      <a:pt x="44" y="208"/>
                      <a:pt x="44" y="196"/>
                    </a:cubicBezTo>
                    <a:cubicBezTo>
                      <a:pt x="44" y="192"/>
                      <a:pt x="46" y="185"/>
                      <a:pt x="46" y="181"/>
                    </a:cubicBezTo>
                    <a:lnTo>
                      <a:pt x="72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" name="组合 254" descr="\documentclass{article}&#10;\usepackage{amsmath}&#10;\pagestyle{empty}&#10;\begin{document}&#10;&#10;\begin{equation*}&#10;h_{t-1}^{1,L}&#10;\end{equation*}&#10;&#10;&#10;\end{document}" title="IguanaTex Vector Display">
              <a:extLst>
                <a:ext uri="{FF2B5EF4-FFF2-40B4-BE49-F238E27FC236}">
                  <a16:creationId xmlns:a16="http://schemas.microsoft.com/office/drawing/2014/main" id="{7857D4F1-8834-2648-AFFA-ADF76F3B7E57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4240169" y="4047554"/>
              <a:ext cx="412972" cy="311080"/>
              <a:chOff x="8121650" y="3338508"/>
              <a:chExt cx="244475" cy="184156"/>
            </a:xfrm>
          </p:grpSpPr>
          <p:sp>
            <p:nvSpPr>
              <p:cNvPr id="29" name="Freeform 106 1">
                <a:extLst>
                  <a:ext uri="{FF2B5EF4-FFF2-40B4-BE49-F238E27FC236}">
                    <a16:creationId xmlns:a16="http://schemas.microsoft.com/office/drawing/2014/main" id="{268FD34C-1C8C-2B40-8ECD-D901E405D8D0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8121650" y="3378201"/>
                <a:ext cx="66675" cy="104775"/>
              </a:xfrm>
              <a:custGeom>
                <a:avLst/>
                <a:gdLst>
                  <a:gd name="T0" fmla="*/ 116 w 244"/>
                  <a:gd name="T1" fmla="*/ 5 h 350"/>
                  <a:gd name="T2" fmla="*/ 109 w 244"/>
                  <a:gd name="T3" fmla="*/ 0 h 350"/>
                  <a:gd name="T4" fmla="*/ 49 w 244"/>
                  <a:gd name="T5" fmla="*/ 5 h 350"/>
                  <a:gd name="T6" fmla="*/ 39 w 244"/>
                  <a:gd name="T7" fmla="*/ 15 h 350"/>
                  <a:gd name="T8" fmla="*/ 51 w 244"/>
                  <a:gd name="T9" fmla="*/ 21 h 350"/>
                  <a:gd name="T10" fmla="*/ 76 w 244"/>
                  <a:gd name="T11" fmla="*/ 29 h 350"/>
                  <a:gd name="T12" fmla="*/ 75 w 244"/>
                  <a:gd name="T13" fmla="*/ 39 h 350"/>
                  <a:gd name="T14" fmla="*/ 2 w 244"/>
                  <a:gd name="T15" fmla="*/ 325 h 350"/>
                  <a:gd name="T16" fmla="*/ 0 w 244"/>
                  <a:gd name="T17" fmla="*/ 336 h 350"/>
                  <a:gd name="T18" fmla="*/ 15 w 244"/>
                  <a:gd name="T19" fmla="*/ 350 h 350"/>
                  <a:gd name="T20" fmla="*/ 33 w 244"/>
                  <a:gd name="T21" fmla="*/ 337 h 350"/>
                  <a:gd name="T22" fmla="*/ 43 w 244"/>
                  <a:gd name="T23" fmla="*/ 299 h 350"/>
                  <a:gd name="T24" fmla="*/ 54 w 244"/>
                  <a:gd name="T25" fmla="*/ 254 h 350"/>
                  <a:gd name="T26" fmla="*/ 62 w 244"/>
                  <a:gd name="T27" fmla="*/ 221 h 350"/>
                  <a:gd name="T28" fmla="*/ 68 w 244"/>
                  <a:gd name="T29" fmla="*/ 199 h 350"/>
                  <a:gd name="T30" fmla="*/ 101 w 244"/>
                  <a:gd name="T31" fmla="*/ 153 h 350"/>
                  <a:gd name="T32" fmla="*/ 149 w 244"/>
                  <a:gd name="T33" fmla="*/ 136 h 350"/>
                  <a:gd name="T34" fmla="*/ 176 w 244"/>
                  <a:gd name="T35" fmla="*/ 170 h 350"/>
                  <a:gd name="T36" fmla="*/ 145 w 244"/>
                  <a:gd name="T37" fmla="*/ 282 h 350"/>
                  <a:gd name="T38" fmla="*/ 139 w 244"/>
                  <a:gd name="T39" fmla="*/ 309 h 350"/>
                  <a:gd name="T40" fmla="*/ 179 w 244"/>
                  <a:gd name="T41" fmla="*/ 350 h 350"/>
                  <a:gd name="T42" fmla="*/ 244 w 244"/>
                  <a:gd name="T43" fmla="*/ 273 h 350"/>
                  <a:gd name="T44" fmla="*/ 238 w 244"/>
                  <a:gd name="T45" fmla="*/ 268 h 350"/>
                  <a:gd name="T46" fmla="*/ 231 w 244"/>
                  <a:gd name="T47" fmla="*/ 277 h 350"/>
                  <a:gd name="T48" fmla="*/ 180 w 244"/>
                  <a:gd name="T49" fmla="*/ 339 h 350"/>
                  <a:gd name="T50" fmla="*/ 168 w 244"/>
                  <a:gd name="T51" fmla="*/ 322 h 350"/>
                  <a:gd name="T52" fmla="*/ 177 w 244"/>
                  <a:gd name="T53" fmla="*/ 287 h 350"/>
                  <a:gd name="T54" fmla="*/ 208 w 244"/>
                  <a:gd name="T55" fmla="*/ 178 h 350"/>
                  <a:gd name="T56" fmla="*/ 151 w 244"/>
                  <a:gd name="T57" fmla="*/ 125 h 350"/>
                  <a:gd name="T58" fmla="*/ 77 w 244"/>
                  <a:gd name="T59" fmla="*/ 163 h 350"/>
                  <a:gd name="T60" fmla="*/ 116 w 244"/>
                  <a:gd name="T61" fmla="*/ 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4" h="350">
                    <a:moveTo>
                      <a:pt x="116" y="5"/>
                    </a:moveTo>
                    <a:cubicBezTo>
                      <a:pt x="116" y="5"/>
                      <a:pt x="116" y="0"/>
                      <a:pt x="109" y="0"/>
                    </a:cubicBezTo>
                    <a:cubicBezTo>
                      <a:pt x="98" y="0"/>
                      <a:pt x="62" y="4"/>
                      <a:pt x="49" y="5"/>
                    </a:cubicBezTo>
                    <a:cubicBezTo>
                      <a:pt x="45" y="5"/>
                      <a:pt x="39" y="6"/>
                      <a:pt x="39" y="15"/>
                    </a:cubicBezTo>
                    <a:cubicBezTo>
                      <a:pt x="39" y="21"/>
                      <a:pt x="44" y="21"/>
                      <a:pt x="51" y="21"/>
                    </a:cubicBezTo>
                    <a:cubicBezTo>
                      <a:pt x="75" y="21"/>
                      <a:pt x="76" y="24"/>
                      <a:pt x="76" y="29"/>
                    </a:cubicBezTo>
                    <a:lnTo>
                      <a:pt x="75" y="39"/>
                    </a:lnTo>
                    <a:lnTo>
                      <a:pt x="2" y="325"/>
                    </a:lnTo>
                    <a:cubicBezTo>
                      <a:pt x="0" y="332"/>
                      <a:pt x="0" y="333"/>
                      <a:pt x="0" y="336"/>
                    </a:cubicBezTo>
                    <a:cubicBezTo>
                      <a:pt x="0" y="347"/>
                      <a:pt x="10" y="350"/>
                      <a:pt x="15" y="350"/>
                    </a:cubicBezTo>
                    <a:cubicBezTo>
                      <a:pt x="23" y="350"/>
                      <a:pt x="31" y="344"/>
                      <a:pt x="33" y="337"/>
                    </a:cubicBezTo>
                    <a:lnTo>
                      <a:pt x="43" y="299"/>
                    </a:lnTo>
                    <a:lnTo>
                      <a:pt x="54" y="254"/>
                    </a:lnTo>
                    <a:cubicBezTo>
                      <a:pt x="57" y="243"/>
                      <a:pt x="60" y="233"/>
                      <a:pt x="62" y="221"/>
                    </a:cubicBezTo>
                    <a:cubicBezTo>
                      <a:pt x="63" y="218"/>
                      <a:pt x="67" y="202"/>
                      <a:pt x="68" y="199"/>
                    </a:cubicBezTo>
                    <a:cubicBezTo>
                      <a:pt x="69" y="194"/>
                      <a:pt x="84" y="166"/>
                      <a:pt x="101" y="153"/>
                    </a:cubicBezTo>
                    <a:cubicBezTo>
                      <a:pt x="112" y="145"/>
                      <a:pt x="128" y="136"/>
                      <a:pt x="149" y="136"/>
                    </a:cubicBezTo>
                    <a:cubicBezTo>
                      <a:pt x="170" y="136"/>
                      <a:pt x="176" y="153"/>
                      <a:pt x="176" y="170"/>
                    </a:cubicBezTo>
                    <a:cubicBezTo>
                      <a:pt x="176" y="197"/>
                      <a:pt x="157" y="251"/>
                      <a:pt x="145" y="282"/>
                    </a:cubicBezTo>
                    <a:cubicBezTo>
                      <a:pt x="141" y="293"/>
                      <a:pt x="139" y="299"/>
                      <a:pt x="139" y="309"/>
                    </a:cubicBezTo>
                    <a:cubicBezTo>
                      <a:pt x="139" y="332"/>
                      <a:pt x="156" y="350"/>
                      <a:pt x="179" y="350"/>
                    </a:cubicBezTo>
                    <a:cubicBezTo>
                      <a:pt x="226" y="350"/>
                      <a:pt x="244" y="277"/>
                      <a:pt x="244" y="273"/>
                    </a:cubicBezTo>
                    <a:cubicBezTo>
                      <a:pt x="244" y="268"/>
                      <a:pt x="240" y="268"/>
                      <a:pt x="238" y="268"/>
                    </a:cubicBezTo>
                    <a:cubicBezTo>
                      <a:pt x="233" y="268"/>
                      <a:pt x="233" y="270"/>
                      <a:pt x="231" y="277"/>
                    </a:cubicBezTo>
                    <a:cubicBezTo>
                      <a:pt x="224" y="304"/>
                      <a:pt x="208" y="339"/>
                      <a:pt x="180" y="339"/>
                    </a:cubicBezTo>
                    <a:cubicBezTo>
                      <a:pt x="172" y="339"/>
                      <a:pt x="168" y="334"/>
                      <a:pt x="168" y="322"/>
                    </a:cubicBezTo>
                    <a:cubicBezTo>
                      <a:pt x="168" y="310"/>
                      <a:pt x="173" y="298"/>
                      <a:pt x="177" y="287"/>
                    </a:cubicBezTo>
                    <a:cubicBezTo>
                      <a:pt x="185" y="266"/>
                      <a:pt x="208" y="207"/>
                      <a:pt x="208" y="178"/>
                    </a:cubicBezTo>
                    <a:cubicBezTo>
                      <a:pt x="208" y="146"/>
                      <a:pt x="188" y="125"/>
                      <a:pt x="151" y="125"/>
                    </a:cubicBezTo>
                    <a:cubicBezTo>
                      <a:pt x="119" y="125"/>
                      <a:pt x="95" y="140"/>
                      <a:pt x="77" y="163"/>
                    </a:cubicBezTo>
                    <a:lnTo>
                      <a:pt x="116" y="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07 1">
                <a:extLst>
                  <a:ext uri="{FF2B5EF4-FFF2-40B4-BE49-F238E27FC236}">
                    <a16:creationId xmlns:a16="http://schemas.microsoft.com/office/drawing/2014/main" id="{405020AB-9081-334A-99F6-DFE801E665FD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8204200" y="3340101"/>
                <a:ext cx="34925" cy="69850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4 h 233"/>
                  <a:gd name="T12" fmla="*/ 15 w 128"/>
                  <a:gd name="T13" fmla="*/ 220 h 233"/>
                  <a:gd name="T14" fmla="*/ 2 w 128"/>
                  <a:gd name="T15" fmla="*/ 220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0 h 233"/>
                  <a:gd name="T24" fmla="*/ 114 w 128"/>
                  <a:gd name="T25" fmla="*/ 220 h 233"/>
                  <a:gd name="T26" fmla="*/ 79 w 128"/>
                  <a:gd name="T27" fmla="*/ 204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8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1" y="25"/>
                    </a:cubicBezTo>
                    <a:lnTo>
                      <a:pt x="51" y="204"/>
                    </a:lnTo>
                    <a:cubicBezTo>
                      <a:pt x="51" y="216"/>
                      <a:pt x="51" y="220"/>
                      <a:pt x="15" y="220"/>
                    </a:cubicBezTo>
                    <a:lnTo>
                      <a:pt x="2" y="220"/>
                    </a:lnTo>
                    <a:lnTo>
                      <a:pt x="2" y="233"/>
                    </a:lnTo>
                    <a:cubicBezTo>
                      <a:pt x="8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0"/>
                    </a:lnTo>
                    <a:lnTo>
                      <a:pt x="114" y="220"/>
                    </a:lnTo>
                    <a:cubicBezTo>
                      <a:pt x="79" y="220"/>
                      <a:pt x="79" y="216"/>
                      <a:pt x="79" y="204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08 1">
                <a:extLst>
                  <a:ext uri="{FF2B5EF4-FFF2-40B4-BE49-F238E27FC236}">
                    <a16:creationId xmlns:a16="http://schemas.microsoft.com/office/drawing/2014/main" id="{DF288F9A-4A93-8A4F-97B9-EBA3C6525FB7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259763" y="3397251"/>
                <a:ext cx="11113" cy="33338"/>
              </a:xfrm>
              <a:custGeom>
                <a:avLst/>
                <a:gdLst>
                  <a:gd name="T0" fmla="*/ 35 w 44"/>
                  <a:gd name="T1" fmla="*/ 34 h 108"/>
                  <a:gd name="T2" fmla="*/ 7 w 44"/>
                  <a:gd name="T3" fmla="*/ 99 h 108"/>
                  <a:gd name="T4" fmla="*/ 5 w 44"/>
                  <a:gd name="T5" fmla="*/ 103 h 108"/>
                  <a:gd name="T6" fmla="*/ 10 w 44"/>
                  <a:gd name="T7" fmla="*/ 108 h 108"/>
                  <a:gd name="T8" fmla="*/ 44 w 44"/>
                  <a:gd name="T9" fmla="*/ 38 h 108"/>
                  <a:gd name="T10" fmla="*/ 20 w 44"/>
                  <a:gd name="T11" fmla="*/ 0 h 108"/>
                  <a:gd name="T12" fmla="*/ 0 w 44"/>
                  <a:gd name="T13" fmla="*/ 20 h 108"/>
                  <a:gd name="T14" fmla="*/ 20 w 44"/>
                  <a:gd name="T15" fmla="*/ 40 h 108"/>
                  <a:gd name="T16" fmla="*/ 35 w 44"/>
                  <a:gd name="T17" fmla="*/ 3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8">
                    <a:moveTo>
                      <a:pt x="35" y="34"/>
                    </a:moveTo>
                    <a:cubicBezTo>
                      <a:pt x="35" y="54"/>
                      <a:pt x="31" y="76"/>
                      <a:pt x="7" y="99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8"/>
                      <a:pt x="10" y="108"/>
                    </a:cubicBezTo>
                    <a:cubicBezTo>
                      <a:pt x="15" y="108"/>
                      <a:pt x="44" y="80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4"/>
                      <a:pt x="35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09 1">
                <a:extLst>
                  <a:ext uri="{FF2B5EF4-FFF2-40B4-BE49-F238E27FC236}">
                    <a16:creationId xmlns:a16="http://schemas.microsoft.com/office/drawing/2014/main" id="{995FD2C0-F3B5-814C-99B0-C00BDE00267D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286750" y="3338508"/>
                <a:ext cx="63500" cy="71438"/>
              </a:xfrm>
              <a:custGeom>
                <a:avLst/>
                <a:gdLst>
                  <a:gd name="T0" fmla="*/ 121 w 230"/>
                  <a:gd name="T1" fmla="*/ 29 h 240"/>
                  <a:gd name="T2" fmla="*/ 158 w 230"/>
                  <a:gd name="T3" fmla="*/ 13 h 240"/>
                  <a:gd name="T4" fmla="*/ 172 w 230"/>
                  <a:gd name="T5" fmla="*/ 5 h 240"/>
                  <a:gd name="T6" fmla="*/ 166 w 230"/>
                  <a:gd name="T7" fmla="*/ 0 h 240"/>
                  <a:gd name="T8" fmla="*/ 140 w 230"/>
                  <a:gd name="T9" fmla="*/ 1 h 240"/>
                  <a:gd name="T10" fmla="*/ 112 w 230"/>
                  <a:gd name="T11" fmla="*/ 1 h 240"/>
                  <a:gd name="T12" fmla="*/ 88 w 230"/>
                  <a:gd name="T13" fmla="*/ 1 h 240"/>
                  <a:gd name="T14" fmla="*/ 65 w 230"/>
                  <a:gd name="T15" fmla="*/ 0 h 240"/>
                  <a:gd name="T16" fmla="*/ 57 w 230"/>
                  <a:gd name="T17" fmla="*/ 8 h 240"/>
                  <a:gd name="T18" fmla="*/ 69 w 230"/>
                  <a:gd name="T19" fmla="*/ 13 h 240"/>
                  <a:gd name="T20" fmla="*/ 82 w 230"/>
                  <a:gd name="T21" fmla="*/ 13 h 240"/>
                  <a:gd name="T22" fmla="*/ 90 w 230"/>
                  <a:gd name="T23" fmla="*/ 18 h 240"/>
                  <a:gd name="T24" fmla="*/ 89 w 230"/>
                  <a:gd name="T25" fmla="*/ 26 h 240"/>
                  <a:gd name="T26" fmla="*/ 42 w 230"/>
                  <a:gd name="T27" fmla="*/ 213 h 240"/>
                  <a:gd name="T28" fmla="*/ 11 w 230"/>
                  <a:gd name="T29" fmla="*/ 227 h 240"/>
                  <a:gd name="T30" fmla="*/ 0 w 230"/>
                  <a:gd name="T31" fmla="*/ 235 h 240"/>
                  <a:gd name="T32" fmla="*/ 11 w 230"/>
                  <a:gd name="T33" fmla="*/ 240 h 240"/>
                  <a:gd name="T34" fmla="*/ 188 w 230"/>
                  <a:gd name="T35" fmla="*/ 240 h 240"/>
                  <a:gd name="T36" fmla="*/ 200 w 230"/>
                  <a:gd name="T37" fmla="*/ 233 h 240"/>
                  <a:gd name="T38" fmla="*/ 230 w 230"/>
                  <a:gd name="T39" fmla="*/ 153 h 240"/>
                  <a:gd name="T40" fmla="*/ 224 w 230"/>
                  <a:gd name="T41" fmla="*/ 148 h 240"/>
                  <a:gd name="T42" fmla="*/ 217 w 230"/>
                  <a:gd name="T43" fmla="*/ 155 h 240"/>
                  <a:gd name="T44" fmla="*/ 123 w 230"/>
                  <a:gd name="T45" fmla="*/ 227 h 240"/>
                  <a:gd name="T46" fmla="*/ 84 w 230"/>
                  <a:gd name="T47" fmla="*/ 227 h 240"/>
                  <a:gd name="T48" fmla="*/ 72 w 230"/>
                  <a:gd name="T49" fmla="*/ 224 h 240"/>
                  <a:gd name="T50" fmla="*/ 74 w 230"/>
                  <a:gd name="T51" fmla="*/ 217 h 240"/>
                  <a:gd name="T52" fmla="*/ 121 w 230"/>
                  <a:gd name="T53" fmla="*/ 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0" h="240">
                    <a:moveTo>
                      <a:pt x="121" y="29"/>
                    </a:moveTo>
                    <a:cubicBezTo>
                      <a:pt x="124" y="16"/>
                      <a:pt x="125" y="13"/>
                      <a:pt x="158" y="13"/>
                    </a:cubicBezTo>
                    <a:cubicBezTo>
                      <a:pt x="168" y="13"/>
                      <a:pt x="172" y="13"/>
                      <a:pt x="172" y="5"/>
                    </a:cubicBezTo>
                    <a:cubicBezTo>
                      <a:pt x="172" y="5"/>
                      <a:pt x="172" y="0"/>
                      <a:pt x="166" y="0"/>
                    </a:cubicBezTo>
                    <a:cubicBezTo>
                      <a:pt x="158" y="0"/>
                      <a:pt x="148" y="1"/>
                      <a:pt x="140" y="1"/>
                    </a:cubicBezTo>
                    <a:cubicBezTo>
                      <a:pt x="131" y="1"/>
                      <a:pt x="121" y="1"/>
                      <a:pt x="112" y="1"/>
                    </a:cubicBezTo>
                    <a:cubicBezTo>
                      <a:pt x="104" y="1"/>
                      <a:pt x="95" y="1"/>
                      <a:pt x="88" y="1"/>
                    </a:cubicBezTo>
                    <a:cubicBezTo>
                      <a:pt x="80" y="1"/>
                      <a:pt x="72" y="0"/>
                      <a:pt x="65" y="0"/>
                    </a:cubicBezTo>
                    <a:cubicBezTo>
                      <a:pt x="63" y="0"/>
                      <a:pt x="57" y="0"/>
                      <a:pt x="57" y="8"/>
                    </a:cubicBezTo>
                    <a:cubicBezTo>
                      <a:pt x="57" y="13"/>
                      <a:pt x="62" y="13"/>
                      <a:pt x="69" y="13"/>
                    </a:cubicBezTo>
                    <a:cubicBezTo>
                      <a:pt x="69" y="13"/>
                      <a:pt x="76" y="13"/>
                      <a:pt x="82" y="13"/>
                    </a:cubicBezTo>
                    <a:cubicBezTo>
                      <a:pt x="89" y="14"/>
                      <a:pt x="90" y="15"/>
                      <a:pt x="90" y="18"/>
                    </a:cubicBezTo>
                    <a:cubicBezTo>
                      <a:pt x="90" y="19"/>
                      <a:pt x="90" y="21"/>
                      <a:pt x="89" y="26"/>
                    </a:cubicBezTo>
                    <a:lnTo>
                      <a:pt x="42" y="213"/>
                    </a:lnTo>
                    <a:cubicBezTo>
                      <a:pt x="39" y="225"/>
                      <a:pt x="38" y="227"/>
                      <a:pt x="11" y="227"/>
                    </a:cubicBezTo>
                    <a:cubicBezTo>
                      <a:pt x="5" y="227"/>
                      <a:pt x="0" y="227"/>
                      <a:pt x="0" y="235"/>
                    </a:cubicBezTo>
                    <a:cubicBezTo>
                      <a:pt x="0" y="240"/>
                      <a:pt x="5" y="240"/>
                      <a:pt x="11" y="240"/>
                    </a:cubicBezTo>
                    <a:lnTo>
                      <a:pt x="188" y="240"/>
                    </a:lnTo>
                    <a:cubicBezTo>
                      <a:pt x="197" y="240"/>
                      <a:pt x="197" y="240"/>
                      <a:pt x="200" y="233"/>
                    </a:cubicBezTo>
                    <a:cubicBezTo>
                      <a:pt x="203" y="224"/>
                      <a:pt x="230" y="155"/>
                      <a:pt x="230" y="153"/>
                    </a:cubicBezTo>
                    <a:cubicBezTo>
                      <a:pt x="230" y="151"/>
                      <a:pt x="229" y="148"/>
                      <a:pt x="224" y="148"/>
                    </a:cubicBezTo>
                    <a:cubicBezTo>
                      <a:pt x="219" y="148"/>
                      <a:pt x="219" y="149"/>
                      <a:pt x="217" y="155"/>
                    </a:cubicBezTo>
                    <a:cubicBezTo>
                      <a:pt x="203" y="188"/>
                      <a:pt x="188" y="227"/>
                      <a:pt x="123" y="227"/>
                    </a:cubicBezTo>
                    <a:lnTo>
                      <a:pt x="84" y="227"/>
                    </a:lnTo>
                    <a:cubicBezTo>
                      <a:pt x="73" y="227"/>
                      <a:pt x="72" y="227"/>
                      <a:pt x="72" y="224"/>
                    </a:cubicBezTo>
                    <a:cubicBezTo>
                      <a:pt x="72" y="224"/>
                      <a:pt x="72" y="222"/>
                      <a:pt x="74" y="217"/>
                    </a:cubicBezTo>
                    <a:lnTo>
                      <a:pt x="121" y="29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10 1">
                <a:extLst>
                  <a:ext uri="{FF2B5EF4-FFF2-40B4-BE49-F238E27FC236}">
                    <a16:creationId xmlns:a16="http://schemas.microsoft.com/office/drawing/2014/main" id="{F0AC931D-70BB-3B49-AB74-8D53B0AD6CEA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8197850" y="3455988"/>
                <a:ext cx="31750" cy="66675"/>
              </a:xfrm>
              <a:custGeom>
                <a:avLst/>
                <a:gdLst>
                  <a:gd name="T0" fmla="*/ 72 w 119"/>
                  <a:gd name="T1" fmla="*/ 80 h 223"/>
                  <a:gd name="T2" fmla="*/ 108 w 119"/>
                  <a:gd name="T3" fmla="*/ 80 h 223"/>
                  <a:gd name="T4" fmla="*/ 119 w 119"/>
                  <a:gd name="T5" fmla="*/ 73 h 223"/>
                  <a:gd name="T6" fmla="*/ 108 w 119"/>
                  <a:gd name="T7" fmla="*/ 68 h 223"/>
                  <a:gd name="T8" fmla="*/ 75 w 119"/>
                  <a:gd name="T9" fmla="*/ 68 h 223"/>
                  <a:gd name="T10" fmla="*/ 88 w 119"/>
                  <a:gd name="T11" fmla="*/ 16 h 223"/>
                  <a:gd name="T12" fmla="*/ 89 w 119"/>
                  <a:gd name="T13" fmla="*/ 11 h 223"/>
                  <a:gd name="T14" fmla="*/ 77 w 119"/>
                  <a:gd name="T15" fmla="*/ 0 h 223"/>
                  <a:gd name="T16" fmla="*/ 61 w 119"/>
                  <a:gd name="T17" fmla="*/ 15 h 223"/>
                  <a:gd name="T18" fmla="*/ 47 w 119"/>
                  <a:gd name="T19" fmla="*/ 68 h 223"/>
                  <a:gd name="T20" fmla="*/ 11 w 119"/>
                  <a:gd name="T21" fmla="*/ 68 h 223"/>
                  <a:gd name="T22" fmla="*/ 0 w 119"/>
                  <a:gd name="T23" fmla="*/ 75 h 223"/>
                  <a:gd name="T24" fmla="*/ 11 w 119"/>
                  <a:gd name="T25" fmla="*/ 80 h 223"/>
                  <a:gd name="T26" fmla="*/ 44 w 119"/>
                  <a:gd name="T27" fmla="*/ 80 h 223"/>
                  <a:gd name="T28" fmla="*/ 23 w 119"/>
                  <a:gd name="T29" fmla="*/ 163 h 223"/>
                  <a:gd name="T30" fmla="*/ 18 w 119"/>
                  <a:gd name="T31" fmla="*/ 189 h 223"/>
                  <a:gd name="T32" fmla="*/ 56 w 119"/>
                  <a:gd name="T33" fmla="*/ 223 h 223"/>
                  <a:gd name="T34" fmla="*/ 117 w 119"/>
                  <a:gd name="T35" fmla="*/ 169 h 223"/>
                  <a:gd name="T36" fmla="*/ 111 w 119"/>
                  <a:gd name="T37" fmla="*/ 164 h 223"/>
                  <a:gd name="T38" fmla="*/ 104 w 119"/>
                  <a:gd name="T39" fmla="*/ 171 h 223"/>
                  <a:gd name="T40" fmla="*/ 57 w 119"/>
                  <a:gd name="T41" fmla="*/ 213 h 223"/>
                  <a:gd name="T42" fmla="*/ 44 w 119"/>
                  <a:gd name="T43" fmla="*/ 196 h 223"/>
                  <a:gd name="T44" fmla="*/ 46 w 119"/>
                  <a:gd name="T45" fmla="*/ 181 h 223"/>
                  <a:gd name="T46" fmla="*/ 72 w 119"/>
                  <a:gd name="T47" fmla="*/ 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223">
                    <a:moveTo>
                      <a:pt x="72" y="80"/>
                    </a:moveTo>
                    <a:lnTo>
                      <a:pt x="108" y="80"/>
                    </a:lnTo>
                    <a:cubicBezTo>
                      <a:pt x="114" y="80"/>
                      <a:pt x="119" y="80"/>
                      <a:pt x="119" y="73"/>
                    </a:cubicBezTo>
                    <a:cubicBezTo>
                      <a:pt x="119" y="68"/>
                      <a:pt x="114" y="68"/>
                      <a:pt x="108" y="68"/>
                    </a:cubicBezTo>
                    <a:lnTo>
                      <a:pt x="75" y="68"/>
                    </a:lnTo>
                    <a:lnTo>
                      <a:pt x="88" y="16"/>
                    </a:lnTo>
                    <a:cubicBezTo>
                      <a:pt x="88" y="14"/>
                      <a:pt x="89" y="12"/>
                      <a:pt x="89" y="11"/>
                    </a:cubicBezTo>
                    <a:cubicBezTo>
                      <a:pt x="89" y="4"/>
                      <a:pt x="84" y="0"/>
                      <a:pt x="77" y="0"/>
                    </a:cubicBezTo>
                    <a:cubicBezTo>
                      <a:pt x="68" y="0"/>
                      <a:pt x="63" y="6"/>
                      <a:pt x="61" y="15"/>
                    </a:cubicBezTo>
                    <a:cubicBezTo>
                      <a:pt x="58" y="23"/>
                      <a:pt x="63" y="7"/>
                      <a:pt x="47" y="68"/>
                    </a:cubicBezTo>
                    <a:lnTo>
                      <a:pt x="11" y="68"/>
                    </a:lnTo>
                    <a:cubicBezTo>
                      <a:pt x="5" y="68"/>
                      <a:pt x="0" y="68"/>
                      <a:pt x="0" y="75"/>
                    </a:cubicBezTo>
                    <a:cubicBezTo>
                      <a:pt x="0" y="80"/>
                      <a:pt x="4" y="80"/>
                      <a:pt x="11" y="80"/>
                    </a:cubicBezTo>
                    <a:lnTo>
                      <a:pt x="44" y="80"/>
                    </a:lnTo>
                    <a:lnTo>
                      <a:pt x="23" y="163"/>
                    </a:lnTo>
                    <a:cubicBezTo>
                      <a:pt x="21" y="172"/>
                      <a:pt x="18" y="185"/>
                      <a:pt x="18" y="189"/>
                    </a:cubicBezTo>
                    <a:cubicBezTo>
                      <a:pt x="18" y="210"/>
                      <a:pt x="36" y="223"/>
                      <a:pt x="56" y="223"/>
                    </a:cubicBezTo>
                    <a:cubicBezTo>
                      <a:pt x="95" y="223"/>
                      <a:pt x="117" y="173"/>
                      <a:pt x="117" y="169"/>
                    </a:cubicBezTo>
                    <a:cubicBezTo>
                      <a:pt x="117" y="164"/>
                      <a:pt x="112" y="164"/>
                      <a:pt x="111" y="164"/>
                    </a:cubicBezTo>
                    <a:cubicBezTo>
                      <a:pt x="107" y="164"/>
                      <a:pt x="107" y="165"/>
                      <a:pt x="104" y="171"/>
                    </a:cubicBezTo>
                    <a:cubicBezTo>
                      <a:pt x="94" y="193"/>
                      <a:pt x="76" y="213"/>
                      <a:pt x="57" y="213"/>
                    </a:cubicBezTo>
                    <a:cubicBezTo>
                      <a:pt x="49" y="213"/>
                      <a:pt x="44" y="208"/>
                      <a:pt x="44" y="196"/>
                    </a:cubicBezTo>
                    <a:cubicBezTo>
                      <a:pt x="44" y="192"/>
                      <a:pt x="46" y="185"/>
                      <a:pt x="46" y="181"/>
                    </a:cubicBezTo>
                    <a:lnTo>
                      <a:pt x="72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11 1">
                <a:extLst>
                  <a:ext uri="{FF2B5EF4-FFF2-40B4-BE49-F238E27FC236}">
                    <a16:creationId xmlns:a16="http://schemas.microsoft.com/office/drawing/2014/main" id="{1B0398DF-D29A-BA4F-8C5B-9BA2231F38E8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245475" y="3492501"/>
                <a:ext cx="65088" cy="6350"/>
              </a:xfrm>
              <a:custGeom>
                <a:avLst/>
                <a:gdLst>
                  <a:gd name="T0" fmla="*/ 223 w 237"/>
                  <a:gd name="T1" fmla="*/ 17 h 17"/>
                  <a:gd name="T2" fmla="*/ 237 w 237"/>
                  <a:gd name="T3" fmla="*/ 8 h 17"/>
                  <a:gd name="T4" fmla="*/ 223 w 237"/>
                  <a:gd name="T5" fmla="*/ 0 h 17"/>
                  <a:gd name="T6" fmla="*/ 14 w 237"/>
                  <a:gd name="T7" fmla="*/ 0 h 17"/>
                  <a:gd name="T8" fmla="*/ 0 w 237"/>
                  <a:gd name="T9" fmla="*/ 8 h 17"/>
                  <a:gd name="T10" fmla="*/ 14 w 237"/>
                  <a:gd name="T11" fmla="*/ 17 h 17"/>
                  <a:gd name="T12" fmla="*/ 223 w 23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7">
                    <a:moveTo>
                      <a:pt x="223" y="17"/>
                    </a:moveTo>
                    <a:cubicBezTo>
                      <a:pt x="229" y="17"/>
                      <a:pt x="237" y="17"/>
                      <a:pt x="237" y="8"/>
                    </a:cubicBezTo>
                    <a:cubicBezTo>
                      <a:pt x="237" y="0"/>
                      <a:pt x="229" y="0"/>
                      <a:pt x="223" y="0"/>
                    </a:cubicBezTo>
                    <a:lnTo>
                      <a:pt x="14" y="0"/>
                    </a:lnTo>
                    <a:cubicBezTo>
                      <a:pt x="8" y="0"/>
                      <a:pt x="0" y="0"/>
                      <a:pt x="0" y="8"/>
                    </a:cubicBezTo>
                    <a:cubicBezTo>
                      <a:pt x="0" y="17"/>
                      <a:pt x="8" y="17"/>
                      <a:pt x="14" y="17"/>
                    </a:cubicBezTo>
                    <a:lnTo>
                      <a:pt x="223" y="1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12 1">
                <a:extLst>
                  <a:ext uri="{FF2B5EF4-FFF2-40B4-BE49-F238E27FC236}">
                    <a16:creationId xmlns:a16="http://schemas.microsoft.com/office/drawing/2014/main" id="{5B310D91-1E45-4B4E-87D4-9CE19EE835F9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8331200" y="3451226"/>
                <a:ext cx="34925" cy="71438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4 h 233"/>
                  <a:gd name="T12" fmla="*/ 16 w 128"/>
                  <a:gd name="T13" fmla="*/ 220 h 233"/>
                  <a:gd name="T14" fmla="*/ 2 w 128"/>
                  <a:gd name="T15" fmla="*/ 220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0 h 233"/>
                  <a:gd name="T24" fmla="*/ 115 w 128"/>
                  <a:gd name="T25" fmla="*/ 220 h 233"/>
                  <a:gd name="T26" fmla="*/ 79 w 128"/>
                  <a:gd name="T27" fmla="*/ 204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9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2" y="35"/>
                      <a:pt x="51" y="25"/>
                    </a:cubicBezTo>
                    <a:lnTo>
                      <a:pt x="51" y="204"/>
                    </a:lnTo>
                    <a:cubicBezTo>
                      <a:pt x="51" y="216"/>
                      <a:pt x="51" y="220"/>
                      <a:pt x="16" y="220"/>
                    </a:cubicBezTo>
                    <a:lnTo>
                      <a:pt x="2" y="220"/>
                    </a:lnTo>
                    <a:lnTo>
                      <a:pt x="2" y="233"/>
                    </a:lnTo>
                    <a:cubicBezTo>
                      <a:pt x="9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0"/>
                    </a:lnTo>
                    <a:lnTo>
                      <a:pt x="115" y="220"/>
                    </a:lnTo>
                    <a:cubicBezTo>
                      <a:pt x="79" y="220"/>
                      <a:pt x="79" y="216"/>
                      <a:pt x="79" y="204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" name="组合 284" descr="\documentclass{article}&#10;\usepackage{amsmath}&#10;\pagestyle{empty}&#10;\begin{document}&#10;&#10;\begin{equation*}&#10;h_{t-1}^{1,R}&#10;\end{equation*}&#10;&#10;&#10;\end{document}" title="IguanaTex Vector Display">
              <a:extLst>
                <a:ext uri="{FF2B5EF4-FFF2-40B4-BE49-F238E27FC236}">
                  <a16:creationId xmlns:a16="http://schemas.microsoft.com/office/drawing/2014/main" id="{912897D3-82BF-5843-8468-CA1DC6695DCD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5697696" y="4060369"/>
              <a:ext cx="387992" cy="289735"/>
              <a:chOff x="9047163" y="3335338"/>
              <a:chExt cx="244475" cy="182563"/>
            </a:xfrm>
          </p:grpSpPr>
          <p:sp>
            <p:nvSpPr>
              <p:cNvPr id="22" name="Freeform 119">
                <a:extLst>
                  <a:ext uri="{FF2B5EF4-FFF2-40B4-BE49-F238E27FC236}">
                    <a16:creationId xmlns:a16="http://schemas.microsoft.com/office/drawing/2014/main" id="{588AA071-62E7-DD4E-B020-F6DB9D3E4B4A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9047163" y="3375026"/>
                <a:ext cx="66675" cy="103188"/>
              </a:xfrm>
              <a:custGeom>
                <a:avLst/>
                <a:gdLst>
                  <a:gd name="T0" fmla="*/ 116 w 244"/>
                  <a:gd name="T1" fmla="*/ 5 h 350"/>
                  <a:gd name="T2" fmla="*/ 109 w 244"/>
                  <a:gd name="T3" fmla="*/ 0 h 350"/>
                  <a:gd name="T4" fmla="*/ 49 w 244"/>
                  <a:gd name="T5" fmla="*/ 5 h 350"/>
                  <a:gd name="T6" fmla="*/ 39 w 244"/>
                  <a:gd name="T7" fmla="*/ 15 h 350"/>
                  <a:gd name="T8" fmla="*/ 51 w 244"/>
                  <a:gd name="T9" fmla="*/ 21 h 350"/>
                  <a:gd name="T10" fmla="*/ 76 w 244"/>
                  <a:gd name="T11" fmla="*/ 29 h 350"/>
                  <a:gd name="T12" fmla="*/ 75 w 244"/>
                  <a:gd name="T13" fmla="*/ 39 h 350"/>
                  <a:gd name="T14" fmla="*/ 2 w 244"/>
                  <a:gd name="T15" fmla="*/ 325 h 350"/>
                  <a:gd name="T16" fmla="*/ 0 w 244"/>
                  <a:gd name="T17" fmla="*/ 336 h 350"/>
                  <a:gd name="T18" fmla="*/ 15 w 244"/>
                  <a:gd name="T19" fmla="*/ 350 h 350"/>
                  <a:gd name="T20" fmla="*/ 33 w 244"/>
                  <a:gd name="T21" fmla="*/ 337 h 350"/>
                  <a:gd name="T22" fmla="*/ 43 w 244"/>
                  <a:gd name="T23" fmla="*/ 299 h 350"/>
                  <a:gd name="T24" fmla="*/ 54 w 244"/>
                  <a:gd name="T25" fmla="*/ 254 h 350"/>
                  <a:gd name="T26" fmla="*/ 62 w 244"/>
                  <a:gd name="T27" fmla="*/ 221 h 350"/>
                  <a:gd name="T28" fmla="*/ 68 w 244"/>
                  <a:gd name="T29" fmla="*/ 199 h 350"/>
                  <a:gd name="T30" fmla="*/ 101 w 244"/>
                  <a:gd name="T31" fmla="*/ 153 h 350"/>
                  <a:gd name="T32" fmla="*/ 149 w 244"/>
                  <a:gd name="T33" fmla="*/ 136 h 350"/>
                  <a:gd name="T34" fmla="*/ 176 w 244"/>
                  <a:gd name="T35" fmla="*/ 170 h 350"/>
                  <a:gd name="T36" fmla="*/ 145 w 244"/>
                  <a:gd name="T37" fmla="*/ 282 h 350"/>
                  <a:gd name="T38" fmla="*/ 139 w 244"/>
                  <a:gd name="T39" fmla="*/ 309 h 350"/>
                  <a:gd name="T40" fmla="*/ 179 w 244"/>
                  <a:gd name="T41" fmla="*/ 350 h 350"/>
                  <a:gd name="T42" fmla="*/ 244 w 244"/>
                  <a:gd name="T43" fmla="*/ 273 h 350"/>
                  <a:gd name="T44" fmla="*/ 238 w 244"/>
                  <a:gd name="T45" fmla="*/ 268 h 350"/>
                  <a:gd name="T46" fmla="*/ 231 w 244"/>
                  <a:gd name="T47" fmla="*/ 277 h 350"/>
                  <a:gd name="T48" fmla="*/ 180 w 244"/>
                  <a:gd name="T49" fmla="*/ 339 h 350"/>
                  <a:gd name="T50" fmla="*/ 168 w 244"/>
                  <a:gd name="T51" fmla="*/ 322 h 350"/>
                  <a:gd name="T52" fmla="*/ 177 w 244"/>
                  <a:gd name="T53" fmla="*/ 287 h 350"/>
                  <a:gd name="T54" fmla="*/ 208 w 244"/>
                  <a:gd name="T55" fmla="*/ 178 h 350"/>
                  <a:gd name="T56" fmla="*/ 151 w 244"/>
                  <a:gd name="T57" fmla="*/ 125 h 350"/>
                  <a:gd name="T58" fmla="*/ 77 w 244"/>
                  <a:gd name="T59" fmla="*/ 163 h 350"/>
                  <a:gd name="T60" fmla="*/ 116 w 244"/>
                  <a:gd name="T61" fmla="*/ 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4" h="350">
                    <a:moveTo>
                      <a:pt x="116" y="5"/>
                    </a:moveTo>
                    <a:cubicBezTo>
                      <a:pt x="116" y="5"/>
                      <a:pt x="116" y="0"/>
                      <a:pt x="109" y="0"/>
                    </a:cubicBezTo>
                    <a:cubicBezTo>
                      <a:pt x="98" y="0"/>
                      <a:pt x="62" y="4"/>
                      <a:pt x="49" y="5"/>
                    </a:cubicBezTo>
                    <a:cubicBezTo>
                      <a:pt x="45" y="5"/>
                      <a:pt x="39" y="6"/>
                      <a:pt x="39" y="15"/>
                    </a:cubicBezTo>
                    <a:cubicBezTo>
                      <a:pt x="39" y="21"/>
                      <a:pt x="44" y="21"/>
                      <a:pt x="51" y="21"/>
                    </a:cubicBezTo>
                    <a:cubicBezTo>
                      <a:pt x="75" y="21"/>
                      <a:pt x="76" y="24"/>
                      <a:pt x="76" y="29"/>
                    </a:cubicBezTo>
                    <a:lnTo>
                      <a:pt x="75" y="39"/>
                    </a:lnTo>
                    <a:lnTo>
                      <a:pt x="2" y="325"/>
                    </a:lnTo>
                    <a:cubicBezTo>
                      <a:pt x="0" y="332"/>
                      <a:pt x="0" y="333"/>
                      <a:pt x="0" y="336"/>
                    </a:cubicBezTo>
                    <a:cubicBezTo>
                      <a:pt x="0" y="347"/>
                      <a:pt x="10" y="350"/>
                      <a:pt x="15" y="350"/>
                    </a:cubicBezTo>
                    <a:cubicBezTo>
                      <a:pt x="23" y="350"/>
                      <a:pt x="31" y="344"/>
                      <a:pt x="33" y="337"/>
                    </a:cubicBezTo>
                    <a:lnTo>
                      <a:pt x="43" y="299"/>
                    </a:lnTo>
                    <a:lnTo>
                      <a:pt x="54" y="254"/>
                    </a:lnTo>
                    <a:cubicBezTo>
                      <a:pt x="57" y="243"/>
                      <a:pt x="60" y="233"/>
                      <a:pt x="62" y="221"/>
                    </a:cubicBezTo>
                    <a:cubicBezTo>
                      <a:pt x="63" y="218"/>
                      <a:pt x="67" y="202"/>
                      <a:pt x="68" y="199"/>
                    </a:cubicBezTo>
                    <a:cubicBezTo>
                      <a:pt x="69" y="194"/>
                      <a:pt x="84" y="166"/>
                      <a:pt x="101" y="153"/>
                    </a:cubicBezTo>
                    <a:cubicBezTo>
                      <a:pt x="112" y="145"/>
                      <a:pt x="128" y="136"/>
                      <a:pt x="149" y="136"/>
                    </a:cubicBezTo>
                    <a:cubicBezTo>
                      <a:pt x="170" y="136"/>
                      <a:pt x="176" y="153"/>
                      <a:pt x="176" y="170"/>
                    </a:cubicBezTo>
                    <a:cubicBezTo>
                      <a:pt x="176" y="197"/>
                      <a:pt x="157" y="251"/>
                      <a:pt x="145" y="282"/>
                    </a:cubicBezTo>
                    <a:cubicBezTo>
                      <a:pt x="141" y="293"/>
                      <a:pt x="139" y="299"/>
                      <a:pt x="139" y="309"/>
                    </a:cubicBezTo>
                    <a:cubicBezTo>
                      <a:pt x="139" y="332"/>
                      <a:pt x="156" y="350"/>
                      <a:pt x="179" y="350"/>
                    </a:cubicBezTo>
                    <a:cubicBezTo>
                      <a:pt x="226" y="350"/>
                      <a:pt x="244" y="277"/>
                      <a:pt x="244" y="273"/>
                    </a:cubicBezTo>
                    <a:cubicBezTo>
                      <a:pt x="244" y="268"/>
                      <a:pt x="240" y="268"/>
                      <a:pt x="238" y="268"/>
                    </a:cubicBezTo>
                    <a:cubicBezTo>
                      <a:pt x="233" y="268"/>
                      <a:pt x="233" y="270"/>
                      <a:pt x="231" y="277"/>
                    </a:cubicBezTo>
                    <a:cubicBezTo>
                      <a:pt x="224" y="304"/>
                      <a:pt x="208" y="339"/>
                      <a:pt x="180" y="339"/>
                    </a:cubicBezTo>
                    <a:cubicBezTo>
                      <a:pt x="172" y="339"/>
                      <a:pt x="168" y="334"/>
                      <a:pt x="168" y="322"/>
                    </a:cubicBezTo>
                    <a:cubicBezTo>
                      <a:pt x="168" y="310"/>
                      <a:pt x="173" y="298"/>
                      <a:pt x="177" y="287"/>
                    </a:cubicBezTo>
                    <a:cubicBezTo>
                      <a:pt x="185" y="266"/>
                      <a:pt x="208" y="207"/>
                      <a:pt x="208" y="178"/>
                    </a:cubicBezTo>
                    <a:cubicBezTo>
                      <a:pt x="208" y="146"/>
                      <a:pt x="188" y="125"/>
                      <a:pt x="151" y="125"/>
                    </a:cubicBezTo>
                    <a:cubicBezTo>
                      <a:pt x="119" y="125"/>
                      <a:pt x="95" y="140"/>
                      <a:pt x="77" y="163"/>
                    </a:cubicBezTo>
                    <a:lnTo>
                      <a:pt x="116" y="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20">
                <a:extLst>
                  <a:ext uri="{FF2B5EF4-FFF2-40B4-BE49-F238E27FC236}">
                    <a16:creationId xmlns:a16="http://schemas.microsoft.com/office/drawing/2014/main" id="{0BB86E6F-7AFB-2746-BCB2-869D37B01DDB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9129713" y="3336926"/>
                <a:ext cx="34925" cy="69850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4 h 233"/>
                  <a:gd name="T12" fmla="*/ 15 w 128"/>
                  <a:gd name="T13" fmla="*/ 220 h 233"/>
                  <a:gd name="T14" fmla="*/ 2 w 128"/>
                  <a:gd name="T15" fmla="*/ 220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0 h 233"/>
                  <a:gd name="T24" fmla="*/ 114 w 128"/>
                  <a:gd name="T25" fmla="*/ 220 h 233"/>
                  <a:gd name="T26" fmla="*/ 79 w 128"/>
                  <a:gd name="T27" fmla="*/ 204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8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1" y="25"/>
                    </a:cubicBezTo>
                    <a:lnTo>
                      <a:pt x="51" y="204"/>
                    </a:lnTo>
                    <a:cubicBezTo>
                      <a:pt x="51" y="216"/>
                      <a:pt x="51" y="220"/>
                      <a:pt x="15" y="220"/>
                    </a:cubicBezTo>
                    <a:lnTo>
                      <a:pt x="2" y="220"/>
                    </a:lnTo>
                    <a:lnTo>
                      <a:pt x="2" y="233"/>
                    </a:lnTo>
                    <a:cubicBezTo>
                      <a:pt x="8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0"/>
                    </a:lnTo>
                    <a:lnTo>
                      <a:pt x="114" y="220"/>
                    </a:lnTo>
                    <a:cubicBezTo>
                      <a:pt x="79" y="220"/>
                      <a:pt x="79" y="216"/>
                      <a:pt x="79" y="204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21">
                <a:extLst>
                  <a:ext uri="{FF2B5EF4-FFF2-40B4-BE49-F238E27FC236}">
                    <a16:creationId xmlns:a16="http://schemas.microsoft.com/office/drawing/2014/main" id="{B64E36C4-3FEA-1243-957E-89BD9A5037B8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9185276" y="3394076"/>
                <a:ext cx="11113" cy="31750"/>
              </a:xfrm>
              <a:custGeom>
                <a:avLst/>
                <a:gdLst>
                  <a:gd name="T0" fmla="*/ 35 w 44"/>
                  <a:gd name="T1" fmla="*/ 34 h 108"/>
                  <a:gd name="T2" fmla="*/ 7 w 44"/>
                  <a:gd name="T3" fmla="*/ 99 h 108"/>
                  <a:gd name="T4" fmla="*/ 5 w 44"/>
                  <a:gd name="T5" fmla="*/ 103 h 108"/>
                  <a:gd name="T6" fmla="*/ 10 w 44"/>
                  <a:gd name="T7" fmla="*/ 108 h 108"/>
                  <a:gd name="T8" fmla="*/ 44 w 44"/>
                  <a:gd name="T9" fmla="*/ 38 h 108"/>
                  <a:gd name="T10" fmla="*/ 20 w 44"/>
                  <a:gd name="T11" fmla="*/ 0 h 108"/>
                  <a:gd name="T12" fmla="*/ 0 w 44"/>
                  <a:gd name="T13" fmla="*/ 20 h 108"/>
                  <a:gd name="T14" fmla="*/ 20 w 44"/>
                  <a:gd name="T15" fmla="*/ 40 h 108"/>
                  <a:gd name="T16" fmla="*/ 35 w 44"/>
                  <a:gd name="T17" fmla="*/ 3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8">
                    <a:moveTo>
                      <a:pt x="35" y="34"/>
                    </a:moveTo>
                    <a:cubicBezTo>
                      <a:pt x="35" y="54"/>
                      <a:pt x="31" y="76"/>
                      <a:pt x="7" y="99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8"/>
                      <a:pt x="10" y="108"/>
                    </a:cubicBezTo>
                    <a:cubicBezTo>
                      <a:pt x="15" y="108"/>
                      <a:pt x="44" y="80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4"/>
                      <a:pt x="35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22">
                <a:extLst>
                  <a:ext uri="{FF2B5EF4-FFF2-40B4-BE49-F238E27FC236}">
                    <a16:creationId xmlns:a16="http://schemas.microsoft.com/office/drawing/2014/main" id="{839A070C-D4D3-A445-B9DB-3A284CD5EFBC}"/>
                  </a:ext>
                </a:extLst>
              </p:cNvPr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212263" y="3335338"/>
                <a:ext cx="76200" cy="73025"/>
              </a:xfrm>
              <a:custGeom>
                <a:avLst/>
                <a:gdLst>
                  <a:gd name="T0" fmla="*/ 120 w 274"/>
                  <a:gd name="T1" fmla="*/ 25 h 247"/>
                  <a:gd name="T2" fmla="*/ 131 w 274"/>
                  <a:gd name="T3" fmla="*/ 13 h 247"/>
                  <a:gd name="T4" fmla="*/ 154 w 274"/>
                  <a:gd name="T5" fmla="*/ 13 h 247"/>
                  <a:gd name="T6" fmla="*/ 227 w 274"/>
                  <a:gd name="T7" fmla="*/ 49 h 247"/>
                  <a:gd name="T8" fmla="*/ 204 w 274"/>
                  <a:gd name="T9" fmla="*/ 98 h 247"/>
                  <a:gd name="T10" fmla="*/ 143 w 274"/>
                  <a:gd name="T11" fmla="*/ 115 h 247"/>
                  <a:gd name="T12" fmla="*/ 98 w 274"/>
                  <a:gd name="T13" fmla="*/ 115 h 247"/>
                  <a:gd name="T14" fmla="*/ 120 w 274"/>
                  <a:gd name="T15" fmla="*/ 25 h 247"/>
                  <a:gd name="T16" fmla="*/ 184 w 274"/>
                  <a:gd name="T17" fmla="*/ 121 h 247"/>
                  <a:gd name="T18" fmla="*/ 263 w 274"/>
                  <a:gd name="T19" fmla="*/ 54 h 247"/>
                  <a:gd name="T20" fmla="*/ 176 w 274"/>
                  <a:gd name="T21" fmla="*/ 0 h 247"/>
                  <a:gd name="T22" fmla="*/ 68 w 274"/>
                  <a:gd name="T23" fmla="*/ 0 h 247"/>
                  <a:gd name="T24" fmla="*/ 57 w 274"/>
                  <a:gd name="T25" fmla="*/ 8 h 247"/>
                  <a:gd name="T26" fmla="*/ 68 w 274"/>
                  <a:gd name="T27" fmla="*/ 13 h 247"/>
                  <a:gd name="T28" fmla="*/ 82 w 274"/>
                  <a:gd name="T29" fmla="*/ 13 h 247"/>
                  <a:gd name="T30" fmla="*/ 90 w 274"/>
                  <a:gd name="T31" fmla="*/ 18 h 247"/>
                  <a:gd name="T32" fmla="*/ 88 w 274"/>
                  <a:gd name="T33" fmla="*/ 26 h 247"/>
                  <a:gd name="T34" fmla="*/ 42 w 274"/>
                  <a:gd name="T35" fmla="*/ 213 h 247"/>
                  <a:gd name="T36" fmla="*/ 11 w 274"/>
                  <a:gd name="T37" fmla="*/ 227 h 247"/>
                  <a:gd name="T38" fmla="*/ 0 w 274"/>
                  <a:gd name="T39" fmla="*/ 235 h 247"/>
                  <a:gd name="T40" fmla="*/ 6 w 274"/>
                  <a:gd name="T41" fmla="*/ 240 h 247"/>
                  <a:gd name="T42" fmla="*/ 28 w 274"/>
                  <a:gd name="T43" fmla="*/ 239 h 247"/>
                  <a:gd name="T44" fmla="*/ 51 w 274"/>
                  <a:gd name="T45" fmla="*/ 239 h 247"/>
                  <a:gd name="T46" fmla="*/ 73 w 274"/>
                  <a:gd name="T47" fmla="*/ 239 h 247"/>
                  <a:gd name="T48" fmla="*/ 97 w 274"/>
                  <a:gd name="T49" fmla="*/ 240 h 247"/>
                  <a:gd name="T50" fmla="*/ 104 w 274"/>
                  <a:gd name="T51" fmla="*/ 233 h 247"/>
                  <a:gd name="T52" fmla="*/ 93 w 274"/>
                  <a:gd name="T53" fmla="*/ 227 h 247"/>
                  <a:gd name="T54" fmla="*/ 79 w 274"/>
                  <a:gd name="T55" fmla="*/ 227 h 247"/>
                  <a:gd name="T56" fmla="*/ 71 w 274"/>
                  <a:gd name="T57" fmla="*/ 221 h 247"/>
                  <a:gd name="T58" fmla="*/ 73 w 274"/>
                  <a:gd name="T59" fmla="*/ 214 h 247"/>
                  <a:gd name="T60" fmla="*/ 95 w 274"/>
                  <a:gd name="T61" fmla="*/ 125 h 247"/>
                  <a:gd name="T62" fmla="*/ 143 w 274"/>
                  <a:gd name="T63" fmla="*/ 125 h 247"/>
                  <a:gd name="T64" fmla="*/ 186 w 274"/>
                  <a:gd name="T65" fmla="*/ 156 h 247"/>
                  <a:gd name="T66" fmla="*/ 181 w 274"/>
                  <a:gd name="T67" fmla="*/ 181 h 247"/>
                  <a:gd name="T68" fmla="*/ 176 w 274"/>
                  <a:gd name="T69" fmla="*/ 208 h 247"/>
                  <a:gd name="T70" fmla="*/ 227 w 274"/>
                  <a:gd name="T71" fmla="*/ 247 h 247"/>
                  <a:gd name="T72" fmla="*/ 274 w 274"/>
                  <a:gd name="T73" fmla="*/ 206 h 247"/>
                  <a:gd name="T74" fmla="*/ 268 w 274"/>
                  <a:gd name="T75" fmla="*/ 201 h 247"/>
                  <a:gd name="T76" fmla="*/ 261 w 274"/>
                  <a:gd name="T77" fmla="*/ 207 h 247"/>
                  <a:gd name="T78" fmla="*/ 229 w 274"/>
                  <a:gd name="T79" fmla="*/ 237 h 247"/>
                  <a:gd name="T80" fmla="*/ 213 w 274"/>
                  <a:gd name="T81" fmla="*/ 214 h 247"/>
                  <a:gd name="T82" fmla="*/ 216 w 274"/>
                  <a:gd name="T83" fmla="*/ 178 h 247"/>
                  <a:gd name="T84" fmla="*/ 218 w 274"/>
                  <a:gd name="T85" fmla="*/ 161 h 247"/>
                  <a:gd name="T86" fmla="*/ 208 w 274"/>
                  <a:gd name="T87" fmla="*/ 135 h 247"/>
                  <a:gd name="T88" fmla="*/ 184 w 274"/>
                  <a:gd name="T89" fmla="*/ 12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4" h="247">
                    <a:moveTo>
                      <a:pt x="120" y="25"/>
                    </a:moveTo>
                    <a:cubicBezTo>
                      <a:pt x="123" y="15"/>
                      <a:pt x="124" y="14"/>
                      <a:pt x="131" y="13"/>
                    </a:cubicBezTo>
                    <a:lnTo>
                      <a:pt x="154" y="13"/>
                    </a:lnTo>
                    <a:cubicBezTo>
                      <a:pt x="186" y="13"/>
                      <a:pt x="227" y="13"/>
                      <a:pt x="227" y="49"/>
                    </a:cubicBezTo>
                    <a:cubicBezTo>
                      <a:pt x="227" y="63"/>
                      <a:pt x="220" y="85"/>
                      <a:pt x="204" y="98"/>
                    </a:cubicBezTo>
                    <a:cubicBezTo>
                      <a:pt x="189" y="109"/>
                      <a:pt x="167" y="115"/>
                      <a:pt x="143" y="115"/>
                    </a:cubicBezTo>
                    <a:lnTo>
                      <a:pt x="98" y="115"/>
                    </a:lnTo>
                    <a:lnTo>
                      <a:pt x="120" y="25"/>
                    </a:lnTo>
                    <a:close/>
                    <a:moveTo>
                      <a:pt x="184" y="121"/>
                    </a:moveTo>
                    <a:cubicBezTo>
                      <a:pt x="226" y="111"/>
                      <a:pt x="263" y="85"/>
                      <a:pt x="263" y="54"/>
                    </a:cubicBezTo>
                    <a:cubicBezTo>
                      <a:pt x="263" y="24"/>
                      <a:pt x="227" y="0"/>
                      <a:pt x="176" y="0"/>
                    </a:cubicBezTo>
                    <a:lnTo>
                      <a:pt x="68" y="0"/>
                    </a:lnTo>
                    <a:cubicBezTo>
                      <a:pt x="62" y="0"/>
                      <a:pt x="57" y="0"/>
                      <a:pt x="57" y="8"/>
                    </a:cubicBezTo>
                    <a:cubicBezTo>
                      <a:pt x="57" y="13"/>
                      <a:pt x="61" y="13"/>
                      <a:pt x="68" y="13"/>
                    </a:cubicBezTo>
                    <a:cubicBezTo>
                      <a:pt x="69" y="13"/>
                      <a:pt x="75" y="13"/>
                      <a:pt x="82" y="13"/>
                    </a:cubicBezTo>
                    <a:cubicBezTo>
                      <a:pt x="89" y="14"/>
                      <a:pt x="90" y="15"/>
                      <a:pt x="90" y="18"/>
                    </a:cubicBezTo>
                    <a:cubicBezTo>
                      <a:pt x="90" y="19"/>
                      <a:pt x="90" y="21"/>
                      <a:pt x="88" y="26"/>
                    </a:cubicBezTo>
                    <a:lnTo>
                      <a:pt x="42" y="213"/>
                    </a:lnTo>
                    <a:cubicBezTo>
                      <a:pt x="39" y="225"/>
                      <a:pt x="38" y="227"/>
                      <a:pt x="11" y="227"/>
                    </a:cubicBezTo>
                    <a:cubicBezTo>
                      <a:pt x="5" y="227"/>
                      <a:pt x="0" y="227"/>
                      <a:pt x="0" y="235"/>
                    </a:cubicBezTo>
                    <a:cubicBezTo>
                      <a:pt x="0" y="238"/>
                      <a:pt x="3" y="240"/>
                      <a:pt x="6" y="240"/>
                    </a:cubicBezTo>
                    <a:cubicBezTo>
                      <a:pt x="12" y="240"/>
                      <a:pt x="21" y="239"/>
                      <a:pt x="28" y="239"/>
                    </a:cubicBezTo>
                    <a:cubicBezTo>
                      <a:pt x="34" y="239"/>
                      <a:pt x="44" y="239"/>
                      <a:pt x="51" y="239"/>
                    </a:cubicBezTo>
                    <a:cubicBezTo>
                      <a:pt x="58" y="239"/>
                      <a:pt x="66" y="239"/>
                      <a:pt x="73" y="239"/>
                    </a:cubicBezTo>
                    <a:cubicBezTo>
                      <a:pt x="81" y="239"/>
                      <a:pt x="89" y="240"/>
                      <a:pt x="97" y="240"/>
                    </a:cubicBezTo>
                    <a:cubicBezTo>
                      <a:pt x="99" y="240"/>
                      <a:pt x="104" y="240"/>
                      <a:pt x="104" y="233"/>
                    </a:cubicBezTo>
                    <a:cubicBezTo>
                      <a:pt x="104" y="227"/>
                      <a:pt x="101" y="227"/>
                      <a:pt x="93" y="227"/>
                    </a:cubicBezTo>
                    <a:cubicBezTo>
                      <a:pt x="87" y="227"/>
                      <a:pt x="86" y="227"/>
                      <a:pt x="79" y="227"/>
                    </a:cubicBezTo>
                    <a:cubicBezTo>
                      <a:pt x="71" y="226"/>
                      <a:pt x="71" y="225"/>
                      <a:pt x="71" y="221"/>
                    </a:cubicBezTo>
                    <a:cubicBezTo>
                      <a:pt x="71" y="221"/>
                      <a:pt x="71" y="219"/>
                      <a:pt x="73" y="214"/>
                    </a:cubicBezTo>
                    <a:lnTo>
                      <a:pt x="95" y="125"/>
                    </a:lnTo>
                    <a:lnTo>
                      <a:pt x="143" y="125"/>
                    </a:lnTo>
                    <a:cubicBezTo>
                      <a:pt x="173" y="125"/>
                      <a:pt x="186" y="140"/>
                      <a:pt x="186" y="156"/>
                    </a:cubicBezTo>
                    <a:cubicBezTo>
                      <a:pt x="186" y="161"/>
                      <a:pt x="183" y="173"/>
                      <a:pt x="181" y="181"/>
                    </a:cubicBezTo>
                    <a:cubicBezTo>
                      <a:pt x="177" y="197"/>
                      <a:pt x="176" y="202"/>
                      <a:pt x="176" y="208"/>
                    </a:cubicBezTo>
                    <a:cubicBezTo>
                      <a:pt x="176" y="236"/>
                      <a:pt x="201" y="247"/>
                      <a:pt x="227" y="247"/>
                    </a:cubicBezTo>
                    <a:cubicBezTo>
                      <a:pt x="260" y="247"/>
                      <a:pt x="274" y="213"/>
                      <a:pt x="274" y="206"/>
                    </a:cubicBezTo>
                    <a:cubicBezTo>
                      <a:pt x="274" y="205"/>
                      <a:pt x="273" y="201"/>
                      <a:pt x="268" y="201"/>
                    </a:cubicBezTo>
                    <a:cubicBezTo>
                      <a:pt x="263" y="201"/>
                      <a:pt x="262" y="204"/>
                      <a:pt x="261" y="207"/>
                    </a:cubicBezTo>
                    <a:cubicBezTo>
                      <a:pt x="256" y="223"/>
                      <a:pt x="243" y="237"/>
                      <a:pt x="229" y="237"/>
                    </a:cubicBezTo>
                    <a:cubicBezTo>
                      <a:pt x="219" y="237"/>
                      <a:pt x="213" y="233"/>
                      <a:pt x="213" y="214"/>
                    </a:cubicBezTo>
                    <a:cubicBezTo>
                      <a:pt x="213" y="206"/>
                      <a:pt x="215" y="187"/>
                      <a:pt x="216" y="178"/>
                    </a:cubicBezTo>
                    <a:cubicBezTo>
                      <a:pt x="218" y="168"/>
                      <a:pt x="218" y="165"/>
                      <a:pt x="218" y="161"/>
                    </a:cubicBezTo>
                    <a:cubicBezTo>
                      <a:pt x="218" y="157"/>
                      <a:pt x="218" y="146"/>
                      <a:pt x="208" y="135"/>
                    </a:cubicBezTo>
                    <a:cubicBezTo>
                      <a:pt x="201" y="128"/>
                      <a:pt x="192" y="123"/>
                      <a:pt x="184" y="121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23">
                <a:extLst>
                  <a:ext uri="{FF2B5EF4-FFF2-40B4-BE49-F238E27FC236}">
                    <a16:creationId xmlns:a16="http://schemas.microsoft.com/office/drawing/2014/main" id="{8A54C6CE-1DAB-5341-8C22-1CB7BC418D98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123363" y="3452813"/>
                <a:ext cx="31750" cy="65088"/>
              </a:xfrm>
              <a:custGeom>
                <a:avLst/>
                <a:gdLst>
                  <a:gd name="T0" fmla="*/ 72 w 119"/>
                  <a:gd name="T1" fmla="*/ 80 h 223"/>
                  <a:gd name="T2" fmla="*/ 108 w 119"/>
                  <a:gd name="T3" fmla="*/ 80 h 223"/>
                  <a:gd name="T4" fmla="*/ 119 w 119"/>
                  <a:gd name="T5" fmla="*/ 73 h 223"/>
                  <a:gd name="T6" fmla="*/ 108 w 119"/>
                  <a:gd name="T7" fmla="*/ 68 h 223"/>
                  <a:gd name="T8" fmla="*/ 75 w 119"/>
                  <a:gd name="T9" fmla="*/ 68 h 223"/>
                  <a:gd name="T10" fmla="*/ 88 w 119"/>
                  <a:gd name="T11" fmla="*/ 16 h 223"/>
                  <a:gd name="T12" fmla="*/ 89 w 119"/>
                  <a:gd name="T13" fmla="*/ 11 h 223"/>
                  <a:gd name="T14" fmla="*/ 77 w 119"/>
                  <a:gd name="T15" fmla="*/ 0 h 223"/>
                  <a:gd name="T16" fmla="*/ 61 w 119"/>
                  <a:gd name="T17" fmla="*/ 15 h 223"/>
                  <a:gd name="T18" fmla="*/ 47 w 119"/>
                  <a:gd name="T19" fmla="*/ 68 h 223"/>
                  <a:gd name="T20" fmla="*/ 11 w 119"/>
                  <a:gd name="T21" fmla="*/ 68 h 223"/>
                  <a:gd name="T22" fmla="*/ 0 w 119"/>
                  <a:gd name="T23" fmla="*/ 75 h 223"/>
                  <a:gd name="T24" fmla="*/ 11 w 119"/>
                  <a:gd name="T25" fmla="*/ 80 h 223"/>
                  <a:gd name="T26" fmla="*/ 44 w 119"/>
                  <a:gd name="T27" fmla="*/ 80 h 223"/>
                  <a:gd name="T28" fmla="*/ 23 w 119"/>
                  <a:gd name="T29" fmla="*/ 163 h 223"/>
                  <a:gd name="T30" fmla="*/ 18 w 119"/>
                  <a:gd name="T31" fmla="*/ 189 h 223"/>
                  <a:gd name="T32" fmla="*/ 56 w 119"/>
                  <a:gd name="T33" fmla="*/ 223 h 223"/>
                  <a:gd name="T34" fmla="*/ 117 w 119"/>
                  <a:gd name="T35" fmla="*/ 169 h 223"/>
                  <a:gd name="T36" fmla="*/ 111 w 119"/>
                  <a:gd name="T37" fmla="*/ 164 h 223"/>
                  <a:gd name="T38" fmla="*/ 104 w 119"/>
                  <a:gd name="T39" fmla="*/ 171 h 223"/>
                  <a:gd name="T40" fmla="*/ 57 w 119"/>
                  <a:gd name="T41" fmla="*/ 213 h 223"/>
                  <a:gd name="T42" fmla="*/ 44 w 119"/>
                  <a:gd name="T43" fmla="*/ 196 h 223"/>
                  <a:gd name="T44" fmla="*/ 46 w 119"/>
                  <a:gd name="T45" fmla="*/ 181 h 223"/>
                  <a:gd name="T46" fmla="*/ 72 w 119"/>
                  <a:gd name="T47" fmla="*/ 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223">
                    <a:moveTo>
                      <a:pt x="72" y="80"/>
                    </a:moveTo>
                    <a:lnTo>
                      <a:pt x="108" y="80"/>
                    </a:lnTo>
                    <a:cubicBezTo>
                      <a:pt x="114" y="80"/>
                      <a:pt x="119" y="80"/>
                      <a:pt x="119" y="73"/>
                    </a:cubicBezTo>
                    <a:cubicBezTo>
                      <a:pt x="119" y="68"/>
                      <a:pt x="114" y="68"/>
                      <a:pt x="108" y="68"/>
                    </a:cubicBezTo>
                    <a:lnTo>
                      <a:pt x="75" y="68"/>
                    </a:lnTo>
                    <a:lnTo>
                      <a:pt x="88" y="16"/>
                    </a:lnTo>
                    <a:cubicBezTo>
                      <a:pt x="88" y="14"/>
                      <a:pt x="89" y="12"/>
                      <a:pt x="89" y="11"/>
                    </a:cubicBezTo>
                    <a:cubicBezTo>
                      <a:pt x="89" y="4"/>
                      <a:pt x="84" y="0"/>
                      <a:pt x="77" y="0"/>
                    </a:cubicBezTo>
                    <a:cubicBezTo>
                      <a:pt x="68" y="0"/>
                      <a:pt x="63" y="6"/>
                      <a:pt x="61" y="15"/>
                    </a:cubicBezTo>
                    <a:cubicBezTo>
                      <a:pt x="58" y="23"/>
                      <a:pt x="63" y="7"/>
                      <a:pt x="47" y="68"/>
                    </a:cubicBezTo>
                    <a:lnTo>
                      <a:pt x="11" y="68"/>
                    </a:lnTo>
                    <a:cubicBezTo>
                      <a:pt x="5" y="68"/>
                      <a:pt x="0" y="68"/>
                      <a:pt x="0" y="75"/>
                    </a:cubicBezTo>
                    <a:cubicBezTo>
                      <a:pt x="0" y="80"/>
                      <a:pt x="4" y="80"/>
                      <a:pt x="11" y="80"/>
                    </a:cubicBezTo>
                    <a:lnTo>
                      <a:pt x="44" y="80"/>
                    </a:lnTo>
                    <a:lnTo>
                      <a:pt x="23" y="163"/>
                    </a:lnTo>
                    <a:cubicBezTo>
                      <a:pt x="21" y="172"/>
                      <a:pt x="18" y="185"/>
                      <a:pt x="18" y="189"/>
                    </a:cubicBezTo>
                    <a:cubicBezTo>
                      <a:pt x="18" y="210"/>
                      <a:pt x="36" y="223"/>
                      <a:pt x="56" y="223"/>
                    </a:cubicBezTo>
                    <a:cubicBezTo>
                      <a:pt x="95" y="223"/>
                      <a:pt x="117" y="173"/>
                      <a:pt x="117" y="169"/>
                    </a:cubicBezTo>
                    <a:cubicBezTo>
                      <a:pt x="117" y="164"/>
                      <a:pt x="112" y="164"/>
                      <a:pt x="111" y="164"/>
                    </a:cubicBezTo>
                    <a:cubicBezTo>
                      <a:pt x="107" y="164"/>
                      <a:pt x="107" y="165"/>
                      <a:pt x="104" y="171"/>
                    </a:cubicBezTo>
                    <a:cubicBezTo>
                      <a:pt x="94" y="193"/>
                      <a:pt x="76" y="213"/>
                      <a:pt x="57" y="213"/>
                    </a:cubicBezTo>
                    <a:cubicBezTo>
                      <a:pt x="49" y="213"/>
                      <a:pt x="44" y="208"/>
                      <a:pt x="44" y="196"/>
                    </a:cubicBezTo>
                    <a:cubicBezTo>
                      <a:pt x="44" y="192"/>
                      <a:pt x="46" y="185"/>
                      <a:pt x="46" y="181"/>
                    </a:cubicBezTo>
                    <a:lnTo>
                      <a:pt x="72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24">
                <a:extLst>
                  <a:ext uri="{FF2B5EF4-FFF2-40B4-BE49-F238E27FC236}">
                    <a16:creationId xmlns:a16="http://schemas.microsoft.com/office/drawing/2014/main" id="{5D201853-2DFE-E44C-AFD4-D7C8DD39A476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9170988" y="3489326"/>
                <a:ext cx="65088" cy="4763"/>
              </a:xfrm>
              <a:custGeom>
                <a:avLst/>
                <a:gdLst>
                  <a:gd name="T0" fmla="*/ 223 w 237"/>
                  <a:gd name="T1" fmla="*/ 17 h 17"/>
                  <a:gd name="T2" fmla="*/ 237 w 237"/>
                  <a:gd name="T3" fmla="*/ 8 h 17"/>
                  <a:gd name="T4" fmla="*/ 223 w 237"/>
                  <a:gd name="T5" fmla="*/ 0 h 17"/>
                  <a:gd name="T6" fmla="*/ 14 w 237"/>
                  <a:gd name="T7" fmla="*/ 0 h 17"/>
                  <a:gd name="T8" fmla="*/ 0 w 237"/>
                  <a:gd name="T9" fmla="*/ 8 h 17"/>
                  <a:gd name="T10" fmla="*/ 14 w 237"/>
                  <a:gd name="T11" fmla="*/ 17 h 17"/>
                  <a:gd name="T12" fmla="*/ 223 w 23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7">
                    <a:moveTo>
                      <a:pt x="223" y="17"/>
                    </a:moveTo>
                    <a:cubicBezTo>
                      <a:pt x="229" y="17"/>
                      <a:pt x="237" y="17"/>
                      <a:pt x="237" y="8"/>
                    </a:cubicBezTo>
                    <a:cubicBezTo>
                      <a:pt x="237" y="0"/>
                      <a:pt x="229" y="0"/>
                      <a:pt x="223" y="0"/>
                    </a:cubicBezTo>
                    <a:lnTo>
                      <a:pt x="14" y="0"/>
                    </a:lnTo>
                    <a:cubicBezTo>
                      <a:pt x="8" y="0"/>
                      <a:pt x="0" y="0"/>
                      <a:pt x="0" y="8"/>
                    </a:cubicBezTo>
                    <a:cubicBezTo>
                      <a:pt x="0" y="17"/>
                      <a:pt x="8" y="17"/>
                      <a:pt x="14" y="17"/>
                    </a:cubicBezTo>
                    <a:lnTo>
                      <a:pt x="223" y="1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25">
                <a:extLst>
                  <a:ext uri="{FF2B5EF4-FFF2-40B4-BE49-F238E27FC236}">
                    <a16:creationId xmlns:a16="http://schemas.microsoft.com/office/drawing/2014/main" id="{2CC7120F-AD54-F946-9C45-0A48FB19F618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9256713" y="3448051"/>
                <a:ext cx="34925" cy="69850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4 h 233"/>
                  <a:gd name="T12" fmla="*/ 16 w 128"/>
                  <a:gd name="T13" fmla="*/ 220 h 233"/>
                  <a:gd name="T14" fmla="*/ 2 w 128"/>
                  <a:gd name="T15" fmla="*/ 220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0 h 233"/>
                  <a:gd name="T24" fmla="*/ 115 w 128"/>
                  <a:gd name="T25" fmla="*/ 220 h 233"/>
                  <a:gd name="T26" fmla="*/ 79 w 128"/>
                  <a:gd name="T27" fmla="*/ 204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9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2" y="35"/>
                      <a:pt x="51" y="25"/>
                    </a:cubicBezTo>
                    <a:lnTo>
                      <a:pt x="51" y="204"/>
                    </a:lnTo>
                    <a:cubicBezTo>
                      <a:pt x="51" y="216"/>
                      <a:pt x="51" y="220"/>
                      <a:pt x="16" y="220"/>
                    </a:cubicBezTo>
                    <a:lnTo>
                      <a:pt x="2" y="220"/>
                    </a:lnTo>
                    <a:lnTo>
                      <a:pt x="2" y="233"/>
                    </a:lnTo>
                    <a:cubicBezTo>
                      <a:pt x="9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0"/>
                    </a:lnTo>
                    <a:lnTo>
                      <a:pt x="115" y="220"/>
                    </a:lnTo>
                    <a:cubicBezTo>
                      <a:pt x="79" y="220"/>
                      <a:pt x="79" y="216"/>
                      <a:pt x="79" y="204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8" name="矩形: 圆角 367">
              <a:extLst>
                <a:ext uri="{FF2B5EF4-FFF2-40B4-BE49-F238E27FC236}">
                  <a16:creationId xmlns:a16="http://schemas.microsoft.com/office/drawing/2014/main" id="{A5834447-9A3C-304E-BD27-2598D7FD17C0}"/>
                </a:ext>
              </a:extLst>
            </p:cNvPr>
            <p:cNvSpPr/>
            <p:nvPr/>
          </p:nvSpPr>
          <p:spPr>
            <a:xfrm>
              <a:off x="5329182" y="1867128"/>
              <a:ext cx="1132371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: 圆角 369">
              <a:extLst>
                <a:ext uri="{FF2B5EF4-FFF2-40B4-BE49-F238E27FC236}">
                  <a16:creationId xmlns:a16="http://schemas.microsoft.com/office/drawing/2014/main" id="{4EEFF563-63A9-9142-BDB2-BCA27DB24ADB}"/>
                </a:ext>
              </a:extLst>
            </p:cNvPr>
            <p:cNvSpPr/>
            <p:nvPr/>
          </p:nvSpPr>
          <p:spPr>
            <a:xfrm>
              <a:off x="4597707" y="2772159"/>
              <a:ext cx="1132371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矩形: 圆角 370">
              <a:extLst>
                <a:ext uri="{FF2B5EF4-FFF2-40B4-BE49-F238E27FC236}">
                  <a16:creationId xmlns:a16="http://schemas.microsoft.com/office/drawing/2014/main" id="{519186F5-319E-714C-AA71-94B06D158496}"/>
                </a:ext>
              </a:extLst>
            </p:cNvPr>
            <p:cNvSpPr/>
            <p:nvPr/>
          </p:nvSpPr>
          <p:spPr>
            <a:xfrm>
              <a:off x="3902008" y="3656049"/>
              <a:ext cx="1132371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矩形: 圆角 371">
              <a:extLst>
                <a:ext uri="{FF2B5EF4-FFF2-40B4-BE49-F238E27FC236}">
                  <a16:creationId xmlns:a16="http://schemas.microsoft.com/office/drawing/2014/main" id="{39E53FF1-C313-0548-9932-8207A82D5DBB}"/>
                </a:ext>
              </a:extLst>
            </p:cNvPr>
            <p:cNvSpPr/>
            <p:nvPr/>
          </p:nvSpPr>
          <p:spPr>
            <a:xfrm>
              <a:off x="5332047" y="3656049"/>
              <a:ext cx="1132371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3842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3C54BD8-4691-40F5-B46B-23A637742CE5}"/>
                  </a:ext>
                </a:extLst>
              </p:cNvPr>
              <p:cNvSpPr txBox="1"/>
              <p:nvPr/>
            </p:nvSpPr>
            <p:spPr>
              <a:xfrm>
                <a:off x="553977" y="1021011"/>
                <a:ext cx="8207902" cy="4545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word embedding vector indexed in the bottom-up order, 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layer index from the bottom, and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index within the layer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hidden state vector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node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layer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cell state vector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node 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layer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hidden state values of left and right child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cell values of left and right child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index of the left and right child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among nodes on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layer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3C54BD8-4691-40F5-B46B-23A637742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77" y="1021011"/>
                <a:ext cx="8207902" cy="4545924"/>
              </a:xfrm>
              <a:prstGeom prst="rect">
                <a:avLst/>
              </a:prstGeom>
              <a:blipFill>
                <a:blip r:embed="rId30"/>
                <a:stretch>
                  <a:fillRect l="-817" b="-57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C7D4912C-C7E0-4694-9269-C5675D8AC4B2}"/>
              </a:ext>
            </a:extLst>
          </p:cNvPr>
          <p:cNvSpPr/>
          <p:nvPr/>
        </p:nvSpPr>
        <p:spPr>
          <a:xfrm>
            <a:off x="582479" y="179310"/>
            <a:ext cx="4069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Tree LSTM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54EC13-649D-8548-9BEE-3510CDEF666C}"/>
              </a:ext>
            </a:extLst>
          </p:cNvPr>
          <p:cNvGrpSpPr/>
          <p:nvPr/>
        </p:nvGrpSpPr>
        <p:grpSpPr>
          <a:xfrm>
            <a:off x="8390964" y="2381828"/>
            <a:ext cx="3065930" cy="2661895"/>
            <a:chOff x="3902008" y="1480420"/>
            <a:chExt cx="3052463" cy="2878214"/>
          </a:xfrm>
        </p:grpSpPr>
        <p:sp>
          <p:nvSpPr>
            <p:cNvPr id="9" name="矩形: 圆角 39">
              <a:extLst>
                <a:ext uri="{FF2B5EF4-FFF2-40B4-BE49-F238E27FC236}">
                  <a16:creationId xmlns:a16="http://schemas.microsoft.com/office/drawing/2014/main" id="{CB2017B3-81B2-E645-87FA-F6C935CB7679}"/>
                </a:ext>
              </a:extLst>
            </p:cNvPr>
            <p:cNvSpPr/>
            <p:nvPr/>
          </p:nvSpPr>
          <p:spPr>
            <a:xfrm>
              <a:off x="6241665" y="2764377"/>
              <a:ext cx="712806" cy="2628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…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直接连接符 41">
              <a:extLst>
                <a:ext uri="{FF2B5EF4-FFF2-40B4-BE49-F238E27FC236}">
                  <a16:creationId xmlns:a16="http://schemas.microsoft.com/office/drawing/2014/main" id="{3924F74F-3604-264D-97C9-34D9D3DDBA10}"/>
                </a:ext>
              </a:extLst>
            </p:cNvPr>
            <p:cNvCxnSpPr>
              <a:cxnSpLocks/>
              <a:stCxn id="19" idx="2"/>
              <a:endCxn id="20" idx="0"/>
            </p:cNvCxnSpPr>
            <p:nvPr/>
          </p:nvCxnSpPr>
          <p:spPr>
            <a:xfrm flipH="1">
              <a:off x="5163893" y="2236460"/>
              <a:ext cx="731475" cy="53569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3">
              <a:extLst>
                <a:ext uri="{FF2B5EF4-FFF2-40B4-BE49-F238E27FC236}">
                  <a16:creationId xmlns:a16="http://schemas.microsoft.com/office/drawing/2014/main" id="{C670CA26-F299-A648-A585-163760359094}"/>
                </a:ext>
              </a:extLst>
            </p:cNvPr>
            <p:cNvCxnSpPr>
              <a:cxnSpLocks/>
              <a:stCxn id="20" idx="2"/>
              <a:endCxn id="21" idx="0"/>
            </p:cNvCxnSpPr>
            <p:nvPr/>
          </p:nvCxnSpPr>
          <p:spPr>
            <a:xfrm flipH="1">
              <a:off x="4468194" y="3141491"/>
              <a:ext cx="695699" cy="5145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5">
              <a:extLst>
                <a:ext uri="{FF2B5EF4-FFF2-40B4-BE49-F238E27FC236}">
                  <a16:creationId xmlns:a16="http://schemas.microsoft.com/office/drawing/2014/main" id="{C7552E3B-2CD5-A148-890E-E5E834514FF1}"/>
                </a:ext>
              </a:extLst>
            </p:cNvPr>
            <p:cNvCxnSpPr>
              <a:cxnSpLocks/>
              <a:stCxn id="20" idx="2"/>
              <a:endCxn id="22" idx="0"/>
            </p:cNvCxnSpPr>
            <p:nvPr/>
          </p:nvCxnSpPr>
          <p:spPr>
            <a:xfrm>
              <a:off x="5163893" y="3141491"/>
              <a:ext cx="734340" cy="5145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47">
              <a:extLst>
                <a:ext uri="{FF2B5EF4-FFF2-40B4-BE49-F238E27FC236}">
                  <a16:creationId xmlns:a16="http://schemas.microsoft.com/office/drawing/2014/main" id="{0763A8B4-90E0-C543-8E03-B6832B4298B5}"/>
                </a:ext>
              </a:extLst>
            </p:cNvPr>
            <p:cNvCxnSpPr>
              <a:cxnSpLocks/>
              <a:stCxn id="19" idx="2"/>
              <a:endCxn id="9" idx="0"/>
            </p:cNvCxnSpPr>
            <p:nvPr/>
          </p:nvCxnSpPr>
          <p:spPr>
            <a:xfrm>
              <a:off x="5895368" y="2236460"/>
              <a:ext cx="702700" cy="52791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组合 195" descr="\documentclass{article}&#10;\usepackage{amsmath}&#10;\pagestyle{empty}&#10;\begin{document}&#10;&#10;\begin{equation*}&#10;h_{t+1}^1&#10;\end{equation*}&#10;&#10;&#10;\end{document}" title="IguanaTex Vector Display">
              <a:extLst>
                <a:ext uri="{FF2B5EF4-FFF2-40B4-BE49-F238E27FC236}">
                  <a16:creationId xmlns:a16="http://schemas.microsoft.com/office/drawing/2014/main" id="{1733FBA0-2AE6-8F4E-B1EF-9C9BC2F92686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694734" y="1480420"/>
              <a:ext cx="401266" cy="292497"/>
              <a:chOff x="2540000" y="2538413"/>
              <a:chExt cx="433388" cy="315913"/>
            </a:xfrm>
          </p:grpSpPr>
          <p:sp>
            <p:nvSpPr>
              <p:cNvPr id="42" name="Freeform 42 1 2">
                <a:extLst>
                  <a:ext uri="{FF2B5EF4-FFF2-40B4-BE49-F238E27FC236}">
                    <a16:creationId xmlns:a16="http://schemas.microsoft.com/office/drawing/2014/main" id="{103937A2-53B0-564A-8FA4-420FA282147C}"/>
                  </a:ext>
                </a:extLst>
              </p:cNvPr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540000" y="2587626"/>
                <a:ext cx="120650" cy="184150"/>
              </a:xfrm>
              <a:custGeom>
                <a:avLst/>
                <a:gdLst>
                  <a:gd name="T0" fmla="*/ 116 w 245"/>
                  <a:gd name="T1" fmla="*/ 6 h 351"/>
                  <a:gd name="T2" fmla="*/ 109 w 245"/>
                  <a:gd name="T3" fmla="*/ 0 h 351"/>
                  <a:gd name="T4" fmla="*/ 49 w 245"/>
                  <a:gd name="T5" fmla="*/ 5 h 351"/>
                  <a:gd name="T6" fmla="*/ 39 w 245"/>
                  <a:gd name="T7" fmla="*/ 15 h 351"/>
                  <a:gd name="T8" fmla="*/ 51 w 245"/>
                  <a:gd name="T9" fmla="*/ 21 h 351"/>
                  <a:gd name="T10" fmla="*/ 76 w 245"/>
                  <a:gd name="T11" fmla="*/ 30 h 351"/>
                  <a:gd name="T12" fmla="*/ 75 w 245"/>
                  <a:gd name="T13" fmla="*/ 40 h 351"/>
                  <a:gd name="T14" fmla="*/ 2 w 245"/>
                  <a:gd name="T15" fmla="*/ 326 h 351"/>
                  <a:gd name="T16" fmla="*/ 0 w 245"/>
                  <a:gd name="T17" fmla="*/ 337 h 351"/>
                  <a:gd name="T18" fmla="*/ 15 w 245"/>
                  <a:gd name="T19" fmla="*/ 351 h 351"/>
                  <a:gd name="T20" fmla="*/ 33 w 245"/>
                  <a:gd name="T21" fmla="*/ 338 h 351"/>
                  <a:gd name="T22" fmla="*/ 43 w 245"/>
                  <a:gd name="T23" fmla="*/ 300 h 351"/>
                  <a:gd name="T24" fmla="*/ 54 w 245"/>
                  <a:gd name="T25" fmla="*/ 255 h 351"/>
                  <a:gd name="T26" fmla="*/ 62 w 245"/>
                  <a:gd name="T27" fmla="*/ 222 h 351"/>
                  <a:gd name="T28" fmla="*/ 68 w 245"/>
                  <a:gd name="T29" fmla="*/ 200 h 351"/>
                  <a:gd name="T30" fmla="*/ 101 w 245"/>
                  <a:gd name="T31" fmla="*/ 154 h 351"/>
                  <a:gd name="T32" fmla="*/ 149 w 245"/>
                  <a:gd name="T33" fmla="*/ 137 h 351"/>
                  <a:gd name="T34" fmla="*/ 176 w 245"/>
                  <a:gd name="T35" fmla="*/ 171 h 351"/>
                  <a:gd name="T36" fmla="*/ 145 w 245"/>
                  <a:gd name="T37" fmla="*/ 283 h 351"/>
                  <a:gd name="T38" fmla="*/ 139 w 245"/>
                  <a:gd name="T39" fmla="*/ 310 h 351"/>
                  <a:gd name="T40" fmla="*/ 179 w 245"/>
                  <a:gd name="T41" fmla="*/ 351 h 351"/>
                  <a:gd name="T42" fmla="*/ 245 w 245"/>
                  <a:gd name="T43" fmla="*/ 274 h 351"/>
                  <a:gd name="T44" fmla="*/ 239 w 245"/>
                  <a:gd name="T45" fmla="*/ 269 h 351"/>
                  <a:gd name="T46" fmla="*/ 231 w 245"/>
                  <a:gd name="T47" fmla="*/ 278 h 351"/>
                  <a:gd name="T48" fmla="*/ 180 w 245"/>
                  <a:gd name="T49" fmla="*/ 340 h 351"/>
                  <a:gd name="T50" fmla="*/ 169 w 245"/>
                  <a:gd name="T51" fmla="*/ 323 h 351"/>
                  <a:gd name="T52" fmla="*/ 177 w 245"/>
                  <a:gd name="T53" fmla="*/ 288 h 351"/>
                  <a:gd name="T54" fmla="*/ 208 w 245"/>
                  <a:gd name="T55" fmla="*/ 179 h 351"/>
                  <a:gd name="T56" fmla="*/ 151 w 245"/>
                  <a:gd name="T57" fmla="*/ 126 h 351"/>
                  <a:gd name="T58" fmla="*/ 77 w 245"/>
                  <a:gd name="T59" fmla="*/ 164 h 351"/>
                  <a:gd name="T60" fmla="*/ 116 w 245"/>
                  <a:gd name="T61" fmla="*/ 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351">
                    <a:moveTo>
                      <a:pt x="116" y="6"/>
                    </a:moveTo>
                    <a:cubicBezTo>
                      <a:pt x="116" y="5"/>
                      <a:pt x="116" y="0"/>
                      <a:pt x="109" y="0"/>
                    </a:cubicBezTo>
                    <a:cubicBezTo>
                      <a:pt x="98" y="0"/>
                      <a:pt x="62" y="4"/>
                      <a:pt x="49" y="5"/>
                    </a:cubicBezTo>
                    <a:cubicBezTo>
                      <a:pt x="45" y="6"/>
                      <a:pt x="39" y="6"/>
                      <a:pt x="39" y="15"/>
                    </a:cubicBezTo>
                    <a:cubicBezTo>
                      <a:pt x="39" y="21"/>
                      <a:pt x="44" y="21"/>
                      <a:pt x="51" y="21"/>
                    </a:cubicBezTo>
                    <a:cubicBezTo>
                      <a:pt x="75" y="21"/>
                      <a:pt x="76" y="25"/>
                      <a:pt x="76" y="30"/>
                    </a:cubicBezTo>
                    <a:lnTo>
                      <a:pt x="75" y="40"/>
                    </a:lnTo>
                    <a:lnTo>
                      <a:pt x="2" y="326"/>
                    </a:lnTo>
                    <a:cubicBezTo>
                      <a:pt x="0" y="333"/>
                      <a:pt x="0" y="334"/>
                      <a:pt x="0" y="337"/>
                    </a:cubicBezTo>
                    <a:cubicBezTo>
                      <a:pt x="0" y="348"/>
                      <a:pt x="10" y="351"/>
                      <a:pt x="15" y="351"/>
                    </a:cubicBezTo>
                    <a:cubicBezTo>
                      <a:pt x="23" y="351"/>
                      <a:pt x="31" y="345"/>
                      <a:pt x="33" y="338"/>
                    </a:cubicBezTo>
                    <a:lnTo>
                      <a:pt x="43" y="300"/>
                    </a:lnTo>
                    <a:lnTo>
                      <a:pt x="54" y="255"/>
                    </a:lnTo>
                    <a:cubicBezTo>
                      <a:pt x="57" y="244"/>
                      <a:pt x="60" y="233"/>
                      <a:pt x="62" y="222"/>
                    </a:cubicBezTo>
                    <a:cubicBezTo>
                      <a:pt x="63" y="219"/>
                      <a:pt x="67" y="203"/>
                      <a:pt x="68" y="200"/>
                    </a:cubicBezTo>
                    <a:cubicBezTo>
                      <a:pt x="69" y="195"/>
                      <a:pt x="84" y="167"/>
                      <a:pt x="101" y="154"/>
                    </a:cubicBezTo>
                    <a:cubicBezTo>
                      <a:pt x="112" y="146"/>
                      <a:pt x="128" y="137"/>
                      <a:pt x="149" y="137"/>
                    </a:cubicBezTo>
                    <a:cubicBezTo>
                      <a:pt x="170" y="137"/>
                      <a:pt x="176" y="153"/>
                      <a:pt x="176" y="171"/>
                    </a:cubicBezTo>
                    <a:cubicBezTo>
                      <a:pt x="176" y="198"/>
                      <a:pt x="157" y="252"/>
                      <a:pt x="145" y="283"/>
                    </a:cubicBezTo>
                    <a:cubicBezTo>
                      <a:pt x="141" y="294"/>
                      <a:pt x="139" y="300"/>
                      <a:pt x="139" y="310"/>
                    </a:cubicBezTo>
                    <a:cubicBezTo>
                      <a:pt x="139" y="333"/>
                      <a:pt x="156" y="351"/>
                      <a:pt x="179" y="351"/>
                    </a:cubicBezTo>
                    <a:cubicBezTo>
                      <a:pt x="226" y="351"/>
                      <a:pt x="245" y="278"/>
                      <a:pt x="245" y="274"/>
                    </a:cubicBezTo>
                    <a:cubicBezTo>
                      <a:pt x="245" y="269"/>
                      <a:pt x="240" y="269"/>
                      <a:pt x="239" y="269"/>
                    </a:cubicBezTo>
                    <a:cubicBezTo>
                      <a:pt x="234" y="269"/>
                      <a:pt x="234" y="271"/>
                      <a:pt x="231" y="278"/>
                    </a:cubicBezTo>
                    <a:cubicBezTo>
                      <a:pt x="224" y="305"/>
                      <a:pt x="208" y="340"/>
                      <a:pt x="180" y="340"/>
                    </a:cubicBezTo>
                    <a:cubicBezTo>
                      <a:pt x="172" y="340"/>
                      <a:pt x="169" y="335"/>
                      <a:pt x="169" y="323"/>
                    </a:cubicBezTo>
                    <a:cubicBezTo>
                      <a:pt x="169" y="311"/>
                      <a:pt x="173" y="299"/>
                      <a:pt x="177" y="288"/>
                    </a:cubicBezTo>
                    <a:cubicBezTo>
                      <a:pt x="185" y="267"/>
                      <a:pt x="208" y="208"/>
                      <a:pt x="208" y="179"/>
                    </a:cubicBezTo>
                    <a:cubicBezTo>
                      <a:pt x="208" y="147"/>
                      <a:pt x="188" y="126"/>
                      <a:pt x="151" y="126"/>
                    </a:cubicBezTo>
                    <a:cubicBezTo>
                      <a:pt x="119" y="126"/>
                      <a:pt x="95" y="141"/>
                      <a:pt x="77" y="164"/>
                    </a:cubicBezTo>
                    <a:lnTo>
                      <a:pt x="116" y="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3 1 2">
                <a:extLst>
                  <a:ext uri="{FF2B5EF4-FFF2-40B4-BE49-F238E27FC236}">
                    <a16:creationId xmlns:a16="http://schemas.microsoft.com/office/drawing/2014/main" id="{7D2A9F33-78AA-7842-A1B6-2EAF75C35BDA}"/>
                  </a:ext>
                </a:extLst>
              </p:cNvPr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686050" y="2538413"/>
                <a:ext cx="63500" cy="122238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5 h 233"/>
                  <a:gd name="T12" fmla="*/ 16 w 128"/>
                  <a:gd name="T13" fmla="*/ 221 h 233"/>
                  <a:gd name="T14" fmla="*/ 2 w 128"/>
                  <a:gd name="T15" fmla="*/ 221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1 h 233"/>
                  <a:gd name="T24" fmla="*/ 114 w 128"/>
                  <a:gd name="T25" fmla="*/ 221 h 233"/>
                  <a:gd name="T26" fmla="*/ 79 w 128"/>
                  <a:gd name="T27" fmla="*/ 205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9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1" y="25"/>
                    </a:cubicBezTo>
                    <a:lnTo>
                      <a:pt x="51" y="205"/>
                    </a:lnTo>
                    <a:cubicBezTo>
                      <a:pt x="51" y="216"/>
                      <a:pt x="51" y="221"/>
                      <a:pt x="16" y="221"/>
                    </a:cubicBezTo>
                    <a:lnTo>
                      <a:pt x="2" y="221"/>
                    </a:lnTo>
                    <a:lnTo>
                      <a:pt x="2" y="233"/>
                    </a:lnTo>
                    <a:cubicBezTo>
                      <a:pt x="9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1"/>
                    </a:lnTo>
                    <a:lnTo>
                      <a:pt x="114" y="221"/>
                    </a:lnTo>
                    <a:cubicBezTo>
                      <a:pt x="79" y="221"/>
                      <a:pt x="79" y="216"/>
                      <a:pt x="79" y="205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44 1 2">
                <a:extLst>
                  <a:ext uri="{FF2B5EF4-FFF2-40B4-BE49-F238E27FC236}">
                    <a16:creationId xmlns:a16="http://schemas.microsoft.com/office/drawing/2014/main" id="{93D70840-9F47-C14D-875C-9F258D70F77C}"/>
                  </a:ext>
                </a:extLst>
              </p:cNvPr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674938" y="2717801"/>
                <a:ext cx="58738" cy="117475"/>
              </a:xfrm>
              <a:custGeom>
                <a:avLst/>
                <a:gdLst>
                  <a:gd name="T0" fmla="*/ 72 w 119"/>
                  <a:gd name="T1" fmla="*/ 81 h 223"/>
                  <a:gd name="T2" fmla="*/ 108 w 119"/>
                  <a:gd name="T3" fmla="*/ 81 h 223"/>
                  <a:gd name="T4" fmla="*/ 119 w 119"/>
                  <a:gd name="T5" fmla="*/ 73 h 223"/>
                  <a:gd name="T6" fmla="*/ 109 w 119"/>
                  <a:gd name="T7" fmla="*/ 68 h 223"/>
                  <a:gd name="T8" fmla="*/ 75 w 119"/>
                  <a:gd name="T9" fmla="*/ 68 h 223"/>
                  <a:gd name="T10" fmla="*/ 88 w 119"/>
                  <a:gd name="T11" fmla="*/ 16 h 223"/>
                  <a:gd name="T12" fmla="*/ 89 w 119"/>
                  <a:gd name="T13" fmla="*/ 11 h 223"/>
                  <a:gd name="T14" fmla="*/ 77 w 119"/>
                  <a:gd name="T15" fmla="*/ 0 h 223"/>
                  <a:gd name="T16" fmla="*/ 61 w 119"/>
                  <a:gd name="T17" fmla="*/ 15 h 223"/>
                  <a:gd name="T18" fmla="*/ 47 w 119"/>
                  <a:gd name="T19" fmla="*/ 68 h 223"/>
                  <a:gd name="T20" fmla="*/ 11 w 119"/>
                  <a:gd name="T21" fmla="*/ 68 h 223"/>
                  <a:gd name="T22" fmla="*/ 0 w 119"/>
                  <a:gd name="T23" fmla="*/ 76 h 223"/>
                  <a:gd name="T24" fmla="*/ 11 w 119"/>
                  <a:gd name="T25" fmla="*/ 81 h 223"/>
                  <a:gd name="T26" fmla="*/ 44 w 119"/>
                  <a:gd name="T27" fmla="*/ 81 h 223"/>
                  <a:gd name="T28" fmla="*/ 23 w 119"/>
                  <a:gd name="T29" fmla="*/ 164 h 223"/>
                  <a:gd name="T30" fmla="*/ 18 w 119"/>
                  <a:gd name="T31" fmla="*/ 190 h 223"/>
                  <a:gd name="T32" fmla="*/ 56 w 119"/>
                  <a:gd name="T33" fmla="*/ 223 h 223"/>
                  <a:gd name="T34" fmla="*/ 117 w 119"/>
                  <a:gd name="T35" fmla="*/ 169 h 223"/>
                  <a:gd name="T36" fmla="*/ 111 w 119"/>
                  <a:gd name="T37" fmla="*/ 165 h 223"/>
                  <a:gd name="T38" fmla="*/ 104 w 119"/>
                  <a:gd name="T39" fmla="*/ 172 h 223"/>
                  <a:gd name="T40" fmla="*/ 57 w 119"/>
                  <a:gd name="T41" fmla="*/ 213 h 223"/>
                  <a:gd name="T42" fmla="*/ 45 w 119"/>
                  <a:gd name="T43" fmla="*/ 196 h 223"/>
                  <a:gd name="T44" fmla="*/ 47 w 119"/>
                  <a:gd name="T45" fmla="*/ 182 h 223"/>
                  <a:gd name="T46" fmla="*/ 72 w 119"/>
                  <a:gd name="T47" fmla="*/ 8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223">
                    <a:moveTo>
                      <a:pt x="72" y="81"/>
                    </a:moveTo>
                    <a:lnTo>
                      <a:pt x="108" y="81"/>
                    </a:lnTo>
                    <a:cubicBezTo>
                      <a:pt x="115" y="81"/>
                      <a:pt x="119" y="81"/>
                      <a:pt x="119" y="73"/>
                    </a:cubicBezTo>
                    <a:cubicBezTo>
                      <a:pt x="119" y="68"/>
                      <a:pt x="115" y="68"/>
                      <a:pt x="109" y="68"/>
                    </a:cubicBezTo>
                    <a:lnTo>
                      <a:pt x="75" y="68"/>
                    </a:lnTo>
                    <a:lnTo>
                      <a:pt x="88" y="16"/>
                    </a:lnTo>
                    <a:cubicBezTo>
                      <a:pt x="89" y="14"/>
                      <a:pt x="89" y="13"/>
                      <a:pt x="89" y="11"/>
                    </a:cubicBezTo>
                    <a:cubicBezTo>
                      <a:pt x="89" y="5"/>
                      <a:pt x="84" y="0"/>
                      <a:pt x="77" y="0"/>
                    </a:cubicBezTo>
                    <a:cubicBezTo>
                      <a:pt x="68" y="0"/>
                      <a:pt x="63" y="6"/>
                      <a:pt x="61" y="15"/>
                    </a:cubicBezTo>
                    <a:cubicBezTo>
                      <a:pt x="58" y="24"/>
                      <a:pt x="63" y="7"/>
                      <a:pt x="47" y="68"/>
                    </a:cubicBezTo>
                    <a:lnTo>
                      <a:pt x="11" y="68"/>
                    </a:lnTo>
                    <a:cubicBezTo>
                      <a:pt x="5" y="68"/>
                      <a:pt x="0" y="68"/>
                      <a:pt x="0" y="76"/>
                    </a:cubicBezTo>
                    <a:cubicBezTo>
                      <a:pt x="0" y="81"/>
                      <a:pt x="4" y="81"/>
                      <a:pt x="11" y="81"/>
                    </a:cubicBezTo>
                    <a:lnTo>
                      <a:pt x="44" y="81"/>
                    </a:lnTo>
                    <a:lnTo>
                      <a:pt x="23" y="164"/>
                    </a:lnTo>
                    <a:cubicBezTo>
                      <a:pt x="21" y="173"/>
                      <a:pt x="18" y="185"/>
                      <a:pt x="18" y="190"/>
                    </a:cubicBezTo>
                    <a:cubicBezTo>
                      <a:pt x="18" y="211"/>
                      <a:pt x="36" y="223"/>
                      <a:pt x="56" y="223"/>
                    </a:cubicBezTo>
                    <a:cubicBezTo>
                      <a:pt x="95" y="223"/>
                      <a:pt x="117" y="174"/>
                      <a:pt x="117" y="169"/>
                    </a:cubicBezTo>
                    <a:cubicBezTo>
                      <a:pt x="117" y="165"/>
                      <a:pt x="112" y="165"/>
                      <a:pt x="111" y="165"/>
                    </a:cubicBezTo>
                    <a:cubicBezTo>
                      <a:pt x="107" y="165"/>
                      <a:pt x="107" y="166"/>
                      <a:pt x="104" y="172"/>
                    </a:cubicBezTo>
                    <a:cubicBezTo>
                      <a:pt x="94" y="194"/>
                      <a:pt x="76" y="213"/>
                      <a:pt x="57" y="213"/>
                    </a:cubicBezTo>
                    <a:cubicBezTo>
                      <a:pt x="49" y="213"/>
                      <a:pt x="45" y="209"/>
                      <a:pt x="45" y="196"/>
                    </a:cubicBezTo>
                    <a:cubicBezTo>
                      <a:pt x="45" y="193"/>
                      <a:pt x="46" y="185"/>
                      <a:pt x="47" y="182"/>
                    </a:cubicBezTo>
                    <a:lnTo>
                      <a:pt x="72" y="8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5 1 2">
                <a:extLst>
                  <a:ext uri="{FF2B5EF4-FFF2-40B4-BE49-F238E27FC236}">
                    <a16:creationId xmlns:a16="http://schemas.microsoft.com/office/drawing/2014/main" id="{A14E8835-5534-CC4E-801B-271A65E82D90}"/>
                  </a:ext>
                </a:extLst>
              </p:cNvPr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752725" y="2719388"/>
                <a:ext cx="127000" cy="134938"/>
              </a:xfrm>
              <a:custGeom>
                <a:avLst/>
                <a:gdLst>
                  <a:gd name="T0" fmla="*/ 139 w 259"/>
                  <a:gd name="T1" fmla="*/ 138 h 259"/>
                  <a:gd name="T2" fmla="*/ 246 w 259"/>
                  <a:gd name="T3" fmla="*/ 138 h 259"/>
                  <a:gd name="T4" fmla="*/ 259 w 259"/>
                  <a:gd name="T5" fmla="*/ 130 h 259"/>
                  <a:gd name="T6" fmla="*/ 246 w 259"/>
                  <a:gd name="T7" fmla="*/ 121 h 259"/>
                  <a:gd name="T8" fmla="*/ 139 w 259"/>
                  <a:gd name="T9" fmla="*/ 121 h 259"/>
                  <a:gd name="T10" fmla="*/ 139 w 259"/>
                  <a:gd name="T11" fmla="*/ 13 h 259"/>
                  <a:gd name="T12" fmla="*/ 130 w 259"/>
                  <a:gd name="T13" fmla="*/ 0 h 259"/>
                  <a:gd name="T14" fmla="*/ 121 w 259"/>
                  <a:gd name="T15" fmla="*/ 13 h 259"/>
                  <a:gd name="T16" fmla="*/ 121 w 259"/>
                  <a:gd name="T17" fmla="*/ 121 h 259"/>
                  <a:gd name="T18" fmla="*/ 13 w 259"/>
                  <a:gd name="T19" fmla="*/ 121 h 259"/>
                  <a:gd name="T20" fmla="*/ 0 w 259"/>
                  <a:gd name="T21" fmla="*/ 130 h 259"/>
                  <a:gd name="T22" fmla="*/ 13 w 259"/>
                  <a:gd name="T23" fmla="*/ 138 h 259"/>
                  <a:gd name="T24" fmla="*/ 121 w 259"/>
                  <a:gd name="T25" fmla="*/ 138 h 259"/>
                  <a:gd name="T26" fmla="*/ 121 w 259"/>
                  <a:gd name="T27" fmla="*/ 246 h 259"/>
                  <a:gd name="T28" fmla="*/ 130 w 259"/>
                  <a:gd name="T29" fmla="*/ 259 h 259"/>
                  <a:gd name="T30" fmla="*/ 139 w 259"/>
                  <a:gd name="T31" fmla="*/ 246 h 259"/>
                  <a:gd name="T32" fmla="*/ 139 w 259"/>
                  <a:gd name="T33" fmla="*/ 138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9" h="259">
                    <a:moveTo>
                      <a:pt x="139" y="138"/>
                    </a:moveTo>
                    <a:lnTo>
                      <a:pt x="246" y="138"/>
                    </a:lnTo>
                    <a:cubicBezTo>
                      <a:pt x="251" y="138"/>
                      <a:pt x="259" y="138"/>
                      <a:pt x="259" y="130"/>
                    </a:cubicBezTo>
                    <a:cubicBezTo>
                      <a:pt x="259" y="121"/>
                      <a:pt x="251" y="121"/>
                      <a:pt x="246" y="121"/>
                    </a:cubicBezTo>
                    <a:lnTo>
                      <a:pt x="139" y="121"/>
                    </a:lnTo>
                    <a:lnTo>
                      <a:pt x="139" y="13"/>
                    </a:lnTo>
                    <a:cubicBezTo>
                      <a:pt x="139" y="9"/>
                      <a:pt x="139" y="0"/>
                      <a:pt x="130" y="0"/>
                    </a:cubicBezTo>
                    <a:cubicBezTo>
                      <a:pt x="121" y="0"/>
                      <a:pt x="121" y="8"/>
                      <a:pt x="121" y="13"/>
                    </a:cubicBezTo>
                    <a:lnTo>
                      <a:pt x="121" y="121"/>
                    </a:lnTo>
                    <a:lnTo>
                      <a:pt x="13" y="121"/>
                    </a:lnTo>
                    <a:cubicBezTo>
                      <a:pt x="9" y="121"/>
                      <a:pt x="0" y="121"/>
                      <a:pt x="0" y="130"/>
                    </a:cubicBezTo>
                    <a:cubicBezTo>
                      <a:pt x="0" y="138"/>
                      <a:pt x="9" y="138"/>
                      <a:pt x="13" y="138"/>
                    </a:cubicBezTo>
                    <a:lnTo>
                      <a:pt x="121" y="138"/>
                    </a:lnTo>
                    <a:lnTo>
                      <a:pt x="121" y="246"/>
                    </a:lnTo>
                    <a:cubicBezTo>
                      <a:pt x="121" y="251"/>
                      <a:pt x="121" y="259"/>
                      <a:pt x="130" y="259"/>
                    </a:cubicBezTo>
                    <a:cubicBezTo>
                      <a:pt x="139" y="259"/>
                      <a:pt x="139" y="251"/>
                      <a:pt x="139" y="246"/>
                    </a:cubicBezTo>
                    <a:lnTo>
                      <a:pt x="139" y="13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6 1 2">
                <a:extLst>
                  <a:ext uri="{FF2B5EF4-FFF2-40B4-BE49-F238E27FC236}">
                    <a16:creationId xmlns:a16="http://schemas.microsoft.com/office/drawing/2014/main" id="{1E6F131E-F5C7-CB40-9E35-393B2BE12516}"/>
                  </a:ext>
                </a:extLst>
              </p:cNvPr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909888" y="2711451"/>
                <a:ext cx="63500" cy="122238"/>
              </a:xfrm>
              <a:custGeom>
                <a:avLst/>
                <a:gdLst>
                  <a:gd name="T0" fmla="*/ 79 w 128"/>
                  <a:gd name="T1" fmla="*/ 10 h 234"/>
                  <a:gd name="T2" fmla="*/ 69 w 128"/>
                  <a:gd name="T3" fmla="*/ 0 h 234"/>
                  <a:gd name="T4" fmla="*/ 0 w 128"/>
                  <a:gd name="T5" fmla="*/ 23 h 234"/>
                  <a:gd name="T6" fmla="*/ 0 w 128"/>
                  <a:gd name="T7" fmla="*/ 35 h 234"/>
                  <a:gd name="T8" fmla="*/ 51 w 128"/>
                  <a:gd name="T9" fmla="*/ 26 h 234"/>
                  <a:gd name="T10" fmla="*/ 51 w 128"/>
                  <a:gd name="T11" fmla="*/ 205 h 234"/>
                  <a:gd name="T12" fmla="*/ 15 w 128"/>
                  <a:gd name="T13" fmla="*/ 221 h 234"/>
                  <a:gd name="T14" fmla="*/ 2 w 128"/>
                  <a:gd name="T15" fmla="*/ 221 h 234"/>
                  <a:gd name="T16" fmla="*/ 2 w 128"/>
                  <a:gd name="T17" fmla="*/ 234 h 234"/>
                  <a:gd name="T18" fmla="*/ 65 w 128"/>
                  <a:gd name="T19" fmla="*/ 232 h 234"/>
                  <a:gd name="T20" fmla="*/ 128 w 128"/>
                  <a:gd name="T21" fmla="*/ 234 h 234"/>
                  <a:gd name="T22" fmla="*/ 128 w 128"/>
                  <a:gd name="T23" fmla="*/ 221 h 234"/>
                  <a:gd name="T24" fmla="*/ 114 w 128"/>
                  <a:gd name="T25" fmla="*/ 221 h 234"/>
                  <a:gd name="T26" fmla="*/ 79 w 128"/>
                  <a:gd name="T27" fmla="*/ 205 h 234"/>
                  <a:gd name="T28" fmla="*/ 79 w 128"/>
                  <a:gd name="T29" fmla="*/ 1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4">
                    <a:moveTo>
                      <a:pt x="79" y="10"/>
                    </a:moveTo>
                    <a:cubicBezTo>
                      <a:pt x="79" y="1"/>
                      <a:pt x="78" y="0"/>
                      <a:pt x="69" y="0"/>
                    </a:cubicBezTo>
                    <a:cubicBezTo>
                      <a:pt x="46" y="22"/>
                      <a:pt x="14" y="23"/>
                      <a:pt x="0" y="23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1" y="26"/>
                    </a:cubicBezTo>
                    <a:lnTo>
                      <a:pt x="51" y="205"/>
                    </a:lnTo>
                    <a:cubicBezTo>
                      <a:pt x="51" y="217"/>
                      <a:pt x="51" y="221"/>
                      <a:pt x="15" y="221"/>
                    </a:cubicBezTo>
                    <a:lnTo>
                      <a:pt x="2" y="221"/>
                    </a:lnTo>
                    <a:lnTo>
                      <a:pt x="2" y="234"/>
                    </a:lnTo>
                    <a:cubicBezTo>
                      <a:pt x="8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4"/>
                    </a:cubicBezTo>
                    <a:lnTo>
                      <a:pt x="128" y="221"/>
                    </a:lnTo>
                    <a:lnTo>
                      <a:pt x="114" y="221"/>
                    </a:lnTo>
                    <a:cubicBezTo>
                      <a:pt x="79" y="221"/>
                      <a:pt x="79" y="217"/>
                      <a:pt x="79" y="205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" name="组合 226" descr="\documentclass{article}&#10;\usepackage{amsmath}&#10;\pagestyle{empty}&#10;\begin{document}&#10;&#10;\begin{equation*}&#10;h_{t}^{1,L}&#10;\end{equation*}&#10;&#10;&#10;\end{document}" title="IguanaTex Vector Display">
              <a:extLst>
                <a:ext uri="{FF2B5EF4-FFF2-40B4-BE49-F238E27FC236}">
                  <a16:creationId xmlns:a16="http://schemas.microsoft.com/office/drawing/2014/main" id="{C003838E-99C8-B44A-8545-5F646F428BF5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4600717" y="2392621"/>
              <a:ext cx="445709" cy="352204"/>
              <a:chOff x="8301038" y="2071688"/>
              <a:chExt cx="227013" cy="179388"/>
            </a:xfrm>
          </p:grpSpPr>
          <p:sp>
            <p:nvSpPr>
              <p:cNvPr id="37" name="Freeform 95 1">
                <a:extLst>
                  <a:ext uri="{FF2B5EF4-FFF2-40B4-BE49-F238E27FC236}">
                    <a16:creationId xmlns:a16="http://schemas.microsoft.com/office/drawing/2014/main" id="{049D7DDD-0D75-274C-93FB-B166AC2AF717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8301038" y="2112963"/>
                <a:ext cx="66675" cy="101600"/>
              </a:xfrm>
              <a:custGeom>
                <a:avLst/>
                <a:gdLst>
                  <a:gd name="T0" fmla="*/ 116 w 244"/>
                  <a:gd name="T1" fmla="*/ 6 h 350"/>
                  <a:gd name="T2" fmla="*/ 109 w 244"/>
                  <a:gd name="T3" fmla="*/ 0 h 350"/>
                  <a:gd name="T4" fmla="*/ 49 w 244"/>
                  <a:gd name="T5" fmla="*/ 5 h 350"/>
                  <a:gd name="T6" fmla="*/ 39 w 244"/>
                  <a:gd name="T7" fmla="*/ 15 h 350"/>
                  <a:gd name="T8" fmla="*/ 51 w 244"/>
                  <a:gd name="T9" fmla="*/ 21 h 350"/>
                  <a:gd name="T10" fmla="*/ 76 w 244"/>
                  <a:gd name="T11" fmla="*/ 29 h 350"/>
                  <a:gd name="T12" fmla="*/ 74 w 244"/>
                  <a:gd name="T13" fmla="*/ 39 h 350"/>
                  <a:gd name="T14" fmla="*/ 2 w 244"/>
                  <a:gd name="T15" fmla="*/ 325 h 350"/>
                  <a:gd name="T16" fmla="*/ 0 w 244"/>
                  <a:gd name="T17" fmla="*/ 336 h 350"/>
                  <a:gd name="T18" fmla="*/ 15 w 244"/>
                  <a:gd name="T19" fmla="*/ 350 h 350"/>
                  <a:gd name="T20" fmla="*/ 33 w 244"/>
                  <a:gd name="T21" fmla="*/ 337 h 350"/>
                  <a:gd name="T22" fmla="*/ 43 w 244"/>
                  <a:gd name="T23" fmla="*/ 300 h 350"/>
                  <a:gd name="T24" fmla="*/ 54 w 244"/>
                  <a:gd name="T25" fmla="*/ 255 h 350"/>
                  <a:gd name="T26" fmla="*/ 62 w 244"/>
                  <a:gd name="T27" fmla="*/ 222 h 350"/>
                  <a:gd name="T28" fmla="*/ 68 w 244"/>
                  <a:gd name="T29" fmla="*/ 199 h 350"/>
                  <a:gd name="T30" fmla="*/ 101 w 244"/>
                  <a:gd name="T31" fmla="*/ 154 h 350"/>
                  <a:gd name="T32" fmla="*/ 149 w 244"/>
                  <a:gd name="T33" fmla="*/ 136 h 350"/>
                  <a:gd name="T34" fmla="*/ 176 w 244"/>
                  <a:gd name="T35" fmla="*/ 171 h 350"/>
                  <a:gd name="T36" fmla="*/ 145 w 244"/>
                  <a:gd name="T37" fmla="*/ 282 h 350"/>
                  <a:gd name="T38" fmla="*/ 138 w 244"/>
                  <a:gd name="T39" fmla="*/ 309 h 350"/>
                  <a:gd name="T40" fmla="*/ 179 w 244"/>
                  <a:gd name="T41" fmla="*/ 350 h 350"/>
                  <a:gd name="T42" fmla="*/ 244 w 244"/>
                  <a:gd name="T43" fmla="*/ 274 h 350"/>
                  <a:gd name="T44" fmla="*/ 238 w 244"/>
                  <a:gd name="T45" fmla="*/ 269 h 350"/>
                  <a:gd name="T46" fmla="*/ 231 w 244"/>
                  <a:gd name="T47" fmla="*/ 278 h 350"/>
                  <a:gd name="T48" fmla="*/ 180 w 244"/>
                  <a:gd name="T49" fmla="*/ 339 h 350"/>
                  <a:gd name="T50" fmla="*/ 168 w 244"/>
                  <a:gd name="T51" fmla="*/ 323 h 350"/>
                  <a:gd name="T52" fmla="*/ 177 w 244"/>
                  <a:gd name="T53" fmla="*/ 288 h 350"/>
                  <a:gd name="T54" fmla="*/ 208 w 244"/>
                  <a:gd name="T55" fmla="*/ 178 h 350"/>
                  <a:gd name="T56" fmla="*/ 150 w 244"/>
                  <a:gd name="T57" fmla="*/ 125 h 350"/>
                  <a:gd name="T58" fmla="*/ 77 w 244"/>
                  <a:gd name="T59" fmla="*/ 163 h 350"/>
                  <a:gd name="T60" fmla="*/ 116 w 244"/>
                  <a:gd name="T61" fmla="*/ 6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4" h="350">
                    <a:moveTo>
                      <a:pt x="116" y="6"/>
                    </a:moveTo>
                    <a:cubicBezTo>
                      <a:pt x="116" y="5"/>
                      <a:pt x="116" y="0"/>
                      <a:pt x="109" y="0"/>
                    </a:cubicBezTo>
                    <a:cubicBezTo>
                      <a:pt x="98" y="0"/>
                      <a:pt x="62" y="4"/>
                      <a:pt x="49" y="5"/>
                    </a:cubicBezTo>
                    <a:cubicBezTo>
                      <a:pt x="45" y="6"/>
                      <a:pt x="39" y="6"/>
                      <a:pt x="39" y="15"/>
                    </a:cubicBezTo>
                    <a:cubicBezTo>
                      <a:pt x="39" y="21"/>
                      <a:pt x="44" y="21"/>
                      <a:pt x="51" y="21"/>
                    </a:cubicBezTo>
                    <a:cubicBezTo>
                      <a:pt x="75" y="21"/>
                      <a:pt x="76" y="24"/>
                      <a:pt x="76" y="29"/>
                    </a:cubicBezTo>
                    <a:lnTo>
                      <a:pt x="74" y="39"/>
                    </a:lnTo>
                    <a:lnTo>
                      <a:pt x="2" y="325"/>
                    </a:lnTo>
                    <a:cubicBezTo>
                      <a:pt x="0" y="332"/>
                      <a:pt x="0" y="333"/>
                      <a:pt x="0" y="336"/>
                    </a:cubicBezTo>
                    <a:cubicBezTo>
                      <a:pt x="0" y="348"/>
                      <a:pt x="10" y="350"/>
                      <a:pt x="15" y="350"/>
                    </a:cubicBezTo>
                    <a:cubicBezTo>
                      <a:pt x="23" y="350"/>
                      <a:pt x="31" y="344"/>
                      <a:pt x="33" y="337"/>
                    </a:cubicBezTo>
                    <a:lnTo>
                      <a:pt x="43" y="300"/>
                    </a:lnTo>
                    <a:lnTo>
                      <a:pt x="54" y="255"/>
                    </a:lnTo>
                    <a:cubicBezTo>
                      <a:pt x="57" y="244"/>
                      <a:pt x="60" y="233"/>
                      <a:pt x="62" y="222"/>
                    </a:cubicBezTo>
                    <a:cubicBezTo>
                      <a:pt x="63" y="219"/>
                      <a:pt x="67" y="202"/>
                      <a:pt x="68" y="199"/>
                    </a:cubicBezTo>
                    <a:cubicBezTo>
                      <a:pt x="69" y="195"/>
                      <a:pt x="84" y="167"/>
                      <a:pt x="101" y="154"/>
                    </a:cubicBezTo>
                    <a:cubicBezTo>
                      <a:pt x="112" y="146"/>
                      <a:pt x="128" y="136"/>
                      <a:pt x="149" y="136"/>
                    </a:cubicBezTo>
                    <a:cubicBezTo>
                      <a:pt x="170" y="136"/>
                      <a:pt x="176" y="153"/>
                      <a:pt x="176" y="171"/>
                    </a:cubicBezTo>
                    <a:cubicBezTo>
                      <a:pt x="176" y="198"/>
                      <a:pt x="157" y="252"/>
                      <a:pt x="145" y="282"/>
                    </a:cubicBezTo>
                    <a:cubicBezTo>
                      <a:pt x="141" y="294"/>
                      <a:pt x="138" y="300"/>
                      <a:pt x="138" y="309"/>
                    </a:cubicBezTo>
                    <a:cubicBezTo>
                      <a:pt x="138" y="333"/>
                      <a:pt x="156" y="350"/>
                      <a:pt x="179" y="350"/>
                    </a:cubicBezTo>
                    <a:cubicBezTo>
                      <a:pt x="226" y="350"/>
                      <a:pt x="244" y="278"/>
                      <a:pt x="244" y="274"/>
                    </a:cubicBezTo>
                    <a:cubicBezTo>
                      <a:pt x="244" y="269"/>
                      <a:pt x="240" y="269"/>
                      <a:pt x="238" y="269"/>
                    </a:cubicBezTo>
                    <a:cubicBezTo>
                      <a:pt x="233" y="269"/>
                      <a:pt x="233" y="270"/>
                      <a:pt x="231" y="278"/>
                    </a:cubicBezTo>
                    <a:cubicBezTo>
                      <a:pt x="223" y="304"/>
                      <a:pt x="208" y="339"/>
                      <a:pt x="180" y="339"/>
                    </a:cubicBezTo>
                    <a:cubicBezTo>
                      <a:pt x="172" y="339"/>
                      <a:pt x="168" y="334"/>
                      <a:pt x="168" y="323"/>
                    </a:cubicBezTo>
                    <a:cubicBezTo>
                      <a:pt x="168" y="310"/>
                      <a:pt x="173" y="299"/>
                      <a:pt x="177" y="288"/>
                    </a:cubicBezTo>
                    <a:cubicBezTo>
                      <a:pt x="185" y="266"/>
                      <a:pt x="208" y="207"/>
                      <a:pt x="208" y="178"/>
                    </a:cubicBezTo>
                    <a:cubicBezTo>
                      <a:pt x="208" y="146"/>
                      <a:pt x="188" y="125"/>
                      <a:pt x="150" y="125"/>
                    </a:cubicBezTo>
                    <a:cubicBezTo>
                      <a:pt x="119" y="125"/>
                      <a:pt x="95" y="141"/>
                      <a:pt x="77" y="163"/>
                    </a:cubicBezTo>
                    <a:lnTo>
                      <a:pt x="116" y="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96 1">
                <a:extLst>
                  <a:ext uri="{FF2B5EF4-FFF2-40B4-BE49-F238E27FC236}">
                    <a16:creationId xmlns:a16="http://schemas.microsoft.com/office/drawing/2014/main" id="{5C0C2A14-3079-ED45-813C-F0C6C7C1C856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382001" y="2074863"/>
                <a:ext cx="36513" cy="68263"/>
              </a:xfrm>
              <a:custGeom>
                <a:avLst/>
                <a:gdLst>
                  <a:gd name="T0" fmla="*/ 80 w 128"/>
                  <a:gd name="T1" fmla="*/ 10 h 234"/>
                  <a:gd name="T2" fmla="*/ 69 w 128"/>
                  <a:gd name="T3" fmla="*/ 0 h 234"/>
                  <a:gd name="T4" fmla="*/ 0 w 128"/>
                  <a:gd name="T5" fmla="*/ 23 h 234"/>
                  <a:gd name="T6" fmla="*/ 0 w 128"/>
                  <a:gd name="T7" fmla="*/ 35 h 234"/>
                  <a:gd name="T8" fmla="*/ 51 w 128"/>
                  <a:gd name="T9" fmla="*/ 26 h 234"/>
                  <a:gd name="T10" fmla="*/ 51 w 128"/>
                  <a:gd name="T11" fmla="*/ 205 h 234"/>
                  <a:gd name="T12" fmla="*/ 16 w 128"/>
                  <a:gd name="T13" fmla="*/ 221 h 234"/>
                  <a:gd name="T14" fmla="*/ 3 w 128"/>
                  <a:gd name="T15" fmla="*/ 221 h 234"/>
                  <a:gd name="T16" fmla="*/ 3 w 128"/>
                  <a:gd name="T17" fmla="*/ 234 h 234"/>
                  <a:gd name="T18" fmla="*/ 65 w 128"/>
                  <a:gd name="T19" fmla="*/ 232 h 234"/>
                  <a:gd name="T20" fmla="*/ 128 w 128"/>
                  <a:gd name="T21" fmla="*/ 234 h 234"/>
                  <a:gd name="T22" fmla="*/ 128 w 128"/>
                  <a:gd name="T23" fmla="*/ 221 h 234"/>
                  <a:gd name="T24" fmla="*/ 115 w 128"/>
                  <a:gd name="T25" fmla="*/ 221 h 234"/>
                  <a:gd name="T26" fmla="*/ 80 w 128"/>
                  <a:gd name="T27" fmla="*/ 205 h 234"/>
                  <a:gd name="T28" fmla="*/ 80 w 128"/>
                  <a:gd name="T29" fmla="*/ 1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4">
                    <a:moveTo>
                      <a:pt x="80" y="10"/>
                    </a:moveTo>
                    <a:cubicBezTo>
                      <a:pt x="80" y="1"/>
                      <a:pt x="79" y="0"/>
                      <a:pt x="69" y="0"/>
                    </a:cubicBezTo>
                    <a:cubicBezTo>
                      <a:pt x="47" y="23"/>
                      <a:pt x="15" y="23"/>
                      <a:pt x="0" y="23"/>
                    </a:cubicBezTo>
                    <a:lnTo>
                      <a:pt x="0" y="35"/>
                    </a:lnTo>
                    <a:cubicBezTo>
                      <a:pt x="9" y="35"/>
                      <a:pt x="32" y="35"/>
                      <a:pt x="51" y="26"/>
                    </a:cubicBezTo>
                    <a:lnTo>
                      <a:pt x="51" y="205"/>
                    </a:lnTo>
                    <a:cubicBezTo>
                      <a:pt x="51" y="216"/>
                      <a:pt x="51" y="221"/>
                      <a:pt x="16" y="221"/>
                    </a:cubicBezTo>
                    <a:lnTo>
                      <a:pt x="3" y="221"/>
                    </a:lnTo>
                    <a:lnTo>
                      <a:pt x="3" y="234"/>
                    </a:lnTo>
                    <a:cubicBezTo>
                      <a:pt x="9" y="233"/>
                      <a:pt x="52" y="232"/>
                      <a:pt x="65" y="232"/>
                    </a:cubicBezTo>
                    <a:cubicBezTo>
                      <a:pt x="76" y="232"/>
                      <a:pt x="121" y="233"/>
                      <a:pt x="128" y="234"/>
                    </a:cubicBezTo>
                    <a:lnTo>
                      <a:pt x="128" y="221"/>
                    </a:lnTo>
                    <a:lnTo>
                      <a:pt x="115" y="221"/>
                    </a:lnTo>
                    <a:cubicBezTo>
                      <a:pt x="80" y="221"/>
                      <a:pt x="80" y="216"/>
                      <a:pt x="80" y="205"/>
                    </a:cubicBezTo>
                    <a:lnTo>
                      <a:pt x="80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97 1">
                <a:extLst>
                  <a:ext uri="{FF2B5EF4-FFF2-40B4-BE49-F238E27FC236}">
                    <a16:creationId xmlns:a16="http://schemas.microsoft.com/office/drawing/2014/main" id="{A3E2F7D9-D182-9944-8FB3-587C1B2CC5E1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8437563" y="2130426"/>
                <a:ext cx="11113" cy="31750"/>
              </a:xfrm>
              <a:custGeom>
                <a:avLst/>
                <a:gdLst>
                  <a:gd name="T0" fmla="*/ 34 w 44"/>
                  <a:gd name="T1" fmla="*/ 35 h 108"/>
                  <a:gd name="T2" fmla="*/ 7 w 44"/>
                  <a:gd name="T3" fmla="*/ 99 h 108"/>
                  <a:gd name="T4" fmla="*/ 4 w 44"/>
                  <a:gd name="T5" fmla="*/ 104 h 108"/>
                  <a:gd name="T6" fmla="*/ 9 w 44"/>
                  <a:gd name="T7" fmla="*/ 108 h 108"/>
                  <a:gd name="T8" fmla="*/ 44 w 44"/>
                  <a:gd name="T9" fmla="*/ 39 h 108"/>
                  <a:gd name="T10" fmla="*/ 20 w 44"/>
                  <a:gd name="T11" fmla="*/ 0 h 108"/>
                  <a:gd name="T12" fmla="*/ 0 w 44"/>
                  <a:gd name="T13" fmla="*/ 20 h 108"/>
                  <a:gd name="T14" fmla="*/ 20 w 44"/>
                  <a:gd name="T15" fmla="*/ 41 h 108"/>
                  <a:gd name="T16" fmla="*/ 34 w 44"/>
                  <a:gd name="T17" fmla="*/ 3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8">
                    <a:moveTo>
                      <a:pt x="34" y="35"/>
                    </a:moveTo>
                    <a:cubicBezTo>
                      <a:pt x="34" y="54"/>
                      <a:pt x="31" y="77"/>
                      <a:pt x="7" y="99"/>
                    </a:cubicBezTo>
                    <a:cubicBezTo>
                      <a:pt x="6" y="101"/>
                      <a:pt x="4" y="102"/>
                      <a:pt x="4" y="104"/>
                    </a:cubicBezTo>
                    <a:cubicBezTo>
                      <a:pt x="4" y="106"/>
                      <a:pt x="7" y="108"/>
                      <a:pt x="9" y="108"/>
                    </a:cubicBezTo>
                    <a:cubicBezTo>
                      <a:pt x="14" y="108"/>
                      <a:pt x="44" y="80"/>
                      <a:pt x="44" y="39"/>
                    </a:cubicBezTo>
                    <a:cubicBezTo>
                      <a:pt x="44" y="17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2"/>
                      <a:pt x="8" y="41"/>
                      <a:pt x="20" y="41"/>
                    </a:cubicBezTo>
                    <a:cubicBezTo>
                      <a:pt x="28" y="41"/>
                      <a:pt x="34" y="35"/>
                      <a:pt x="34" y="3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98 1">
                <a:extLst>
                  <a:ext uri="{FF2B5EF4-FFF2-40B4-BE49-F238E27FC236}">
                    <a16:creationId xmlns:a16="http://schemas.microsoft.com/office/drawing/2014/main" id="{769CC41F-6D2D-714D-9A14-D2CC2CA3D840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464551" y="2071688"/>
                <a:ext cx="63500" cy="71438"/>
              </a:xfrm>
              <a:custGeom>
                <a:avLst/>
                <a:gdLst>
                  <a:gd name="T0" fmla="*/ 121 w 229"/>
                  <a:gd name="T1" fmla="*/ 29 h 240"/>
                  <a:gd name="T2" fmla="*/ 157 w 229"/>
                  <a:gd name="T3" fmla="*/ 12 h 240"/>
                  <a:gd name="T4" fmla="*/ 172 w 229"/>
                  <a:gd name="T5" fmla="*/ 5 h 240"/>
                  <a:gd name="T6" fmla="*/ 166 w 229"/>
                  <a:gd name="T7" fmla="*/ 0 h 240"/>
                  <a:gd name="T8" fmla="*/ 140 w 229"/>
                  <a:gd name="T9" fmla="*/ 1 h 240"/>
                  <a:gd name="T10" fmla="*/ 111 w 229"/>
                  <a:gd name="T11" fmla="*/ 1 h 240"/>
                  <a:gd name="T12" fmla="*/ 87 w 229"/>
                  <a:gd name="T13" fmla="*/ 1 h 240"/>
                  <a:gd name="T14" fmla="*/ 64 w 229"/>
                  <a:gd name="T15" fmla="*/ 0 h 240"/>
                  <a:gd name="T16" fmla="*/ 57 w 229"/>
                  <a:gd name="T17" fmla="*/ 7 h 240"/>
                  <a:gd name="T18" fmla="*/ 68 w 229"/>
                  <a:gd name="T19" fmla="*/ 12 h 240"/>
                  <a:gd name="T20" fmla="*/ 82 w 229"/>
                  <a:gd name="T21" fmla="*/ 13 h 240"/>
                  <a:gd name="T22" fmla="*/ 90 w 229"/>
                  <a:gd name="T23" fmla="*/ 18 h 240"/>
                  <a:gd name="T24" fmla="*/ 88 w 229"/>
                  <a:gd name="T25" fmla="*/ 26 h 240"/>
                  <a:gd name="T26" fmla="*/ 42 w 229"/>
                  <a:gd name="T27" fmla="*/ 212 h 240"/>
                  <a:gd name="T28" fmla="*/ 11 w 229"/>
                  <a:gd name="T29" fmla="*/ 227 h 240"/>
                  <a:gd name="T30" fmla="*/ 0 w 229"/>
                  <a:gd name="T31" fmla="*/ 234 h 240"/>
                  <a:gd name="T32" fmla="*/ 11 w 229"/>
                  <a:gd name="T33" fmla="*/ 240 h 240"/>
                  <a:gd name="T34" fmla="*/ 187 w 229"/>
                  <a:gd name="T35" fmla="*/ 240 h 240"/>
                  <a:gd name="T36" fmla="*/ 199 w 229"/>
                  <a:gd name="T37" fmla="*/ 233 h 240"/>
                  <a:gd name="T38" fmla="*/ 229 w 229"/>
                  <a:gd name="T39" fmla="*/ 152 h 240"/>
                  <a:gd name="T40" fmla="*/ 223 w 229"/>
                  <a:gd name="T41" fmla="*/ 147 h 240"/>
                  <a:gd name="T42" fmla="*/ 216 w 229"/>
                  <a:gd name="T43" fmla="*/ 155 h 240"/>
                  <a:gd name="T44" fmla="*/ 123 w 229"/>
                  <a:gd name="T45" fmla="*/ 227 h 240"/>
                  <a:gd name="T46" fmla="*/ 83 w 229"/>
                  <a:gd name="T47" fmla="*/ 227 h 240"/>
                  <a:gd name="T48" fmla="*/ 72 w 229"/>
                  <a:gd name="T49" fmla="*/ 224 h 240"/>
                  <a:gd name="T50" fmla="*/ 73 w 229"/>
                  <a:gd name="T51" fmla="*/ 216 h 240"/>
                  <a:gd name="T52" fmla="*/ 121 w 229"/>
                  <a:gd name="T53" fmla="*/ 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9" h="240">
                    <a:moveTo>
                      <a:pt x="121" y="29"/>
                    </a:moveTo>
                    <a:cubicBezTo>
                      <a:pt x="124" y="16"/>
                      <a:pt x="125" y="12"/>
                      <a:pt x="157" y="12"/>
                    </a:cubicBezTo>
                    <a:cubicBezTo>
                      <a:pt x="168" y="12"/>
                      <a:pt x="172" y="12"/>
                      <a:pt x="172" y="5"/>
                    </a:cubicBezTo>
                    <a:cubicBezTo>
                      <a:pt x="172" y="4"/>
                      <a:pt x="171" y="0"/>
                      <a:pt x="166" y="0"/>
                    </a:cubicBezTo>
                    <a:cubicBezTo>
                      <a:pt x="157" y="0"/>
                      <a:pt x="148" y="0"/>
                      <a:pt x="140" y="1"/>
                    </a:cubicBezTo>
                    <a:cubicBezTo>
                      <a:pt x="131" y="1"/>
                      <a:pt x="120" y="1"/>
                      <a:pt x="111" y="1"/>
                    </a:cubicBezTo>
                    <a:cubicBezTo>
                      <a:pt x="104" y="1"/>
                      <a:pt x="95" y="1"/>
                      <a:pt x="87" y="1"/>
                    </a:cubicBezTo>
                    <a:cubicBezTo>
                      <a:pt x="80" y="1"/>
                      <a:pt x="71" y="0"/>
                      <a:pt x="64" y="0"/>
                    </a:cubicBezTo>
                    <a:cubicBezTo>
                      <a:pt x="62" y="0"/>
                      <a:pt x="57" y="0"/>
                      <a:pt x="57" y="7"/>
                    </a:cubicBezTo>
                    <a:cubicBezTo>
                      <a:pt x="57" y="12"/>
                      <a:pt x="61" y="12"/>
                      <a:pt x="68" y="12"/>
                    </a:cubicBezTo>
                    <a:cubicBezTo>
                      <a:pt x="69" y="12"/>
                      <a:pt x="75" y="12"/>
                      <a:pt x="82" y="13"/>
                    </a:cubicBezTo>
                    <a:cubicBezTo>
                      <a:pt x="89" y="14"/>
                      <a:pt x="90" y="14"/>
                      <a:pt x="90" y="18"/>
                    </a:cubicBezTo>
                    <a:cubicBezTo>
                      <a:pt x="90" y="19"/>
                      <a:pt x="90" y="20"/>
                      <a:pt x="88" y="26"/>
                    </a:cubicBezTo>
                    <a:lnTo>
                      <a:pt x="42" y="212"/>
                    </a:lnTo>
                    <a:cubicBezTo>
                      <a:pt x="38" y="224"/>
                      <a:pt x="38" y="227"/>
                      <a:pt x="11" y="227"/>
                    </a:cubicBezTo>
                    <a:cubicBezTo>
                      <a:pt x="5" y="227"/>
                      <a:pt x="0" y="227"/>
                      <a:pt x="0" y="234"/>
                    </a:cubicBezTo>
                    <a:cubicBezTo>
                      <a:pt x="0" y="240"/>
                      <a:pt x="4" y="240"/>
                      <a:pt x="11" y="240"/>
                    </a:cubicBezTo>
                    <a:lnTo>
                      <a:pt x="187" y="240"/>
                    </a:lnTo>
                    <a:cubicBezTo>
                      <a:pt x="196" y="240"/>
                      <a:pt x="197" y="239"/>
                      <a:pt x="199" y="233"/>
                    </a:cubicBezTo>
                    <a:cubicBezTo>
                      <a:pt x="203" y="223"/>
                      <a:pt x="229" y="155"/>
                      <a:pt x="229" y="152"/>
                    </a:cubicBezTo>
                    <a:cubicBezTo>
                      <a:pt x="229" y="151"/>
                      <a:pt x="228" y="147"/>
                      <a:pt x="223" y="147"/>
                    </a:cubicBezTo>
                    <a:cubicBezTo>
                      <a:pt x="219" y="147"/>
                      <a:pt x="218" y="149"/>
                      <a:pt x="216" y="155"/>
                    </a:cubicBezTo>
                    <a:cubicBezTo>
                      <a:pt x="203" y="188"/>
                      <a:pt x="187" y="227"/>
                      <a:pt x="123" y="227"/>
                    </a:cubicBezTo>
                    <a:lnTo>
                      <a:pt x="83" y="227"/>
                    </a:lnTo>
                    <a:cubicBezTo>
                      <a:pt x="72" y="227"/>
                      <a:pt x="72" y="227"/>
                      <a:pt x="72" y="224"/>
                    </a:cubicBezTo>
                    <a:cubicBezTo>
                      <a:pt x="72" y="223"/>
                      <a:pt x="72" y="221"/>
                      <a:pt x="73" y="216"/>
                    </a:cubicBezTo>
                    <a:lnTo>
                      <a:pt x="121" y="29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99 1">
                <a:extLst>
                  <a:ext uri="{FF2B5EF4-FFF2-40B4-BE49-F238E27FC236}">
                    <a16:creationId xmlns:a16="http://schemas.microsoft.com/office/drawing/2014/main" id="{CD950913-6A51-F646-BBCF-416FD701C838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8377238" y="2185988"/>
                <a:ext cx="31750" cy="65088"/>
              </a:xfrm>
              <a:custGeom>
                <a:avLst/>
                <a:gdLst>
                  <a:gd name="T0" fmla="*/ 72 w 119"/>
                  <a:gd name="T1" fmla="*/ 80 h 223"/>
                  <a:gd name="T2" fmla="*/ 107 w 119"/>
                  <a:gd name="T3" fmla="*/ 80 h 223"/>
                  <a:gd name="T4" fmla="*/ 119 w 119"/>
                  <a:gd name="T5" fmla="*/ 73 h 223"/>
                  <a:gd name="T6" fmla="*/ 108 w 119"/>
                  <a:gd name="T7" fmla="*/ 68 h 223"/>
                  <a:gd name="T8" fmla="*/ 75 w 119"/>
                  <a:gd name="T9" fmla="*/ 68 h 223"/>
                  <a:gd name="T10" fmla="*/ 88 w 119"/>
                  <a:gd name="T11" fmla="*/ 16 h 223"/>
                  <a:gd name="T12" fmla="*/ 89 w 119"/>
                  <a:gd name="T13" fmla="*/ 11 h 223"/>
                  <a:gd name="T14" fmla="*/ 77 w 119"/>
                  <a:gd name="T15" fmla="*/ 0 h 223"/>
                  <a:gd name="T16" fmla="*/ 60 w 119"/>
                  <a:gd name="T17" fmla="*/ 15 h 223"/>
                  <a:gd name="T18" fmla="*/ 47 w 119"/>
                  <a:gd name="T19" fmla="*/ 68 h 223"/>
                  <a:gd name="T20" fmla="*/ 11 w 119"/>
                  <a:gd name="T21" fmla="*/ 68 h 223"/>
                  <a:gd name="T22" fmla="*/ 0 w 119"/>
                  <a:gd name="T23" fmla="*/ 75 h 223"/>
                  <a:gd name="T24" fmla="*/ 10 w 119"/>
                  <a:gd name="T25" fmla="*/ 80 h 223"/>
                  <a:gd name="T26" fmla="*/ 44 w 119"/>
                  <a:gd name="T27" fmla="*/ 80 h 223"/>
                  <a:gd name="T28" fmla="*/ 23 w 119"/>
                  <a:gd name="T29" fmla="*/ 163 h 223"/>
                  <a:gd name="T30" fmla="*/ 18 w 119"/>
                  <a:gd name="T31" fmla="*/ 189 h 223"/>
                  <a:gd name="T32" fmla="*/ 55 w 119"/>
                  <a:gd name="T33" fmla="*/ 223 h 223"/>
                  <a:gd name="T34" fmla="*/ 117 w 119"/>
                  <a:gd name="T35" fmla="*/ 169 h 223"/>
                  <a:gd name="T36" fmla="*/ 111 w 119"/>
                  <a:gd name="T37" fmla="*/ 164 h 223"/>
                  <a:gd name="T38" fmla="*/ 104 w 119"/>
                  <a:gd name="T39" fmla="*/ 171 h 223"/>
                  <a:gd name="T40" fmla="*/ 57 w 119"/>
                  <a:gd name="T41" fmla="*/ 213 h 223"/>
                  <a:gd name="T42" fmla="*/ 44 w 119"/>
                  <a:gd name="T43" fmla="*/ 196 h 223"/>
                  <a:gd name="T44" fmla="*/ 46 w 119"/>
                  <a:gd name="T45" fmla="*/ 181 h 223"/>
                  <a:gd name="T46" fmla="*/ 72 w 119"/>
                  <a:gd name="T47" fmla="*/ 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223">
                    <a:moveTo>
                      <a:pt x="72" y="80"/>
                    </a:moveTo>
                    <a:lnTo>
                      <a:pt x="107" y="80"/>
                    </a:lnTo>
                    <a:cubicBezTo>
                      <a:pt x="114" y="80"/>
                      <a:pt x="119" y="80"/>
                      <a:pt x="119" y="73"/>
                    </a:cubicBezTo>
                    <a:cubicBezTo>
                      <a:pt x="119" y="68"/>
                      <a:pt x="114" y="68"/>
                      <a:pt x="108" y="68"/>
                    </a:cubicBezTo>
                    <a:lnTo>
                      <a:pt x="75" y="68"/>
                    </a:lnTo>
                    <a:lnTo>
                      <a:pt x="88" y="16"/>
                    </a:lnTo>
                    <a:cubicBezTo>
                      <a:pt x="88" y="14"/>
                      <a:pt x="89" y="12"/>
                      <a:pt x="89" y="11"/>
                    </a:cubicBezTo>
                    <a:cubicBezTo>
                      <a:pt x="89" y="4"/>
                      <a:pt x="84" y="0"/>
                      <a:pt x="77" y="0"/>
                    </a:cubicBezTo>
                    <a:cubicBezTo>
                      <a:pt x="68" y="0"/>
                      <a:pt x="63" y="6"/>
                      <a:pt x="60" y="15"/>
                    </a:cubicBezTo>
                    <a:cubicBezTo>
                      <a:pt x="58" y="23"/>
                      <a:pt x="62" y="7"/>
                      <a:pt x="47" y="68"/>
                    </a:cubicBezTo>
                    <a:lnTo>
                      <a:pt x="11" y="68"/>
                    </a:lnTo>
                    <a:cubicBezTo>
                      <a:pt x="4" y="68"/>
                      <a:pt x="0" y="68"/>
                      <a:pt x="0" y="75"/>
                    </a:cubicBezTo>
                    <a:cubicBezTo>
                      <a:pt x="0" y="80"/>
                      <a:pt x="4" y="80"/>
                      <a:pt x="10" y="80"/>
                    </a:cubicBezTo>
                    <a:lnTo>
                      <a:pt x="44" y="80"/>
                    </a:lnTo>
                    <a:lnTo>
                      <a:pt x="23" y="163"/>
                    </a:lnTo>
                    <a:cubicBezTo>
                      <a:pt x="21" y="172"/>
                      <a:pt x="18" y="185"/>
                      <a:pt x="18" y="189"/>
                    </a:cubicBezTo>
                    <a:cubicBezTo>
                      <a:pt x="18" y="210"/>
                      <a:pt x="35" y="223"/>
                      <a:pt x="55" y="223"/>
                    </a:cubicBezTo>
                    <a:cubicBezTo>
                      <a:pt x="94" y="223"/>
                      <a:pt x="117" y="173"/>
                      <a:pt x="117" y="169"/>
                    </a:cubicBezTo>
                    <a:cubicBezTo>
                      <a:pt x="117" y="164"/>
                      <a:pt x="112" y="164"/>
                      <a:pt x="111" y="164"/>
                    </a:cubicBezTo>
                    <a:cubicBezTo>
                      <a:pt x="107" y="164"/>
                      <a:pt x="106" y="165"/>
                      <a:pt x="104" y="171"/>
                    </a:cubicBezTo>
                    <a:cubicBezTo>
                      <a:pt x="94" y="193"/>
                      <a:pt x="76" y="213"/>
                      <a:pt x="57" y="213"/>
                    </a:cubicBezTo>
                    <a:cubicBezTo>
                      <a:pt x="49" y="213"/>
                      <a:pt x="44" y="208"/>
                      <a:pt x="44" y="196"/>
                    </a:cubicBezTo>
                    <a:cubicBezTo>
                      <a:pt x="44" y="192"/>
                      <a:pt x="46" y="185"/>
                      <a:pt x="46" y="181"/>
                    </a:cubicBezTo>
                    <a:lnTo>
                      <a:pt x="72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" name="组合 254" descr="\documentclass{article}&#10;\usepackage{amsmath}&#10;\pagestyle{empty}&#10;\begin{document}&#10;&#10;\begin{equation*}&#10;h_{t-1}^{1,L}&#10;\end{equation*}&#10;&#10;&#10;\end{document}" title="IguanaTex Vector Display">
              <a:extLst>
                <a:ext uri="{FF2B5EF4-FFF2-40B4-BE49-F238E27FC236}">
                  <a16:creationId xmlns:a16="http://schemas.microsoft.com/office/drawing/2014/main" id="{B3FD2267-2683-A94C-818C-6FAFBB8CE18A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4240169" y="4047554"/>
              <a:ext cx="412972" cy="311080"/>
              <a:chOff x="8121650" y="3338508"/>
              <a:chExt cx="244475" cy="184156"/>
            </a:xfrm>
          </p:grpSpPr>
          <p:sp>
            <p:nvSpPr>
              <p:cNvPr id="30" name="Freeform 106 1">
                <a:extLst>
                  <a:ext uri="{FF2B5EF4-FFF2-40B4-BE49-F238E27FC236}">
                    <a16:creationId xmlns:a16="http://schemas.microsoft.com/office/drawing/2014/main" id="{B0AC4433-08D4-4145-99C6-F16FA12DF3AD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8121650" y="3378201"/>
                <a:ext cx="66675" cy="104775"/>
              </a:xfrm>
              <a:custGeom>
                <a:avLst/>
                <a:gdLst>
                  <a:gd name="T0" fmla="*/ 116 w 244"/>
                  <a:gd name="T1" fmla="*/ 5 h 350"/>
                  <a:gd name="T2" fmla="*/ 109 w 244"/>
                  <a:gd name="T3" fmla="*/ 0 h 350"/>
                  <a:gd name="T4" fmla="*/ 49 w 244"/>
                  <a:gd name="T5" fmla="*/ 5 h 350"/>
                  <a:gd name="T6" fmla="*/ 39 w 244"/>
                  <a:gd name="T7" fmla="*/ 15 h 350"/>
                  <a:gd name="T8" fmla="*/ 51 w 244"/>
                  <a:gd name="T9" fmla="*/ 21 h 350"/>
                  <a:gd name="T10" fmla="*/ 76 w 244"/>
                  <a:gd name="T11" fmla="*/ 29 h 350"/>
                  <a:gd name="T12" fmla="*/ 75 w 244"/>
                  <a:gd name="T13" fmla="*/ 39 h 350"/>
                  <a:gd name="T14" fmla="*/ 2 w 244"/>
                  <a:gd name="T15" fmla="*/ 325 h 350"/>
                  <a:gd name="T16" fmla="*/ 0 w 244"/>
                  <a:gd name="T17" fmla="*/ 336 h 350"/>
                  <a:gd name="T18" fmla="*/ 15 w 244"/>
                  <a:gd name="T19" fmla="*/ 350 h 350"/>
                  <a:gd name="T20" fmla="*/ 33 w 244"/>
                  <a:gd name="T21" fmla="*/ 337 h 350"/>
                  <a:gd name="T22" fmla="*/ 43 w 244"/>
                  <a:gd name="T23" fmla="*/ 299 h 350"/>
                  <a:gd name="T24" fmla="*/ 54 w 244"/>
                  <a:gd name="T25" fmla="*/ 254 h 350"/>
                  <a:gd name="T26" fmla="*/ 62 w 244"/>
                  <a:gd name="T27" fmla="*/ 221 h 350"/>
                  <a:gd name="T28" fmla="*/ 68 w 244"/>
                  <a:gd name="T29" fmla="*/ 199 h 350"/>
                  <a:gd name="T30" fmla="*/ 101 w 244"/>
                  <a:gd name="T31" fmla="*/ 153 h 350"/>
                  <a:gd name="T32" fmla="*/ 149 w 244"/>
                  <a:gd name="T33" fmla="*/ 136 h 350"/>
                  <a:gd name="T34" fmla="*/ 176 w 244"/>
                  <a:gd name="T35" fmla="*/ 170 h 350"/>
                  <a:gd name="T36" fmla="*/ 145 w 244"/>
                  <a:gd name="T37" fmla="*/ 282 h 350"/>
                  <a:gd name="T38" fmla="*/ 139 w 244"/>
                  <a:gd name="T39" fmla="*/ 309 h 350"/>
                  <a:gd name="T40" fmla="*/ 179 w 244"/>
                  <a:gd name="T41" fmla="*/ 350 h 350"/>
                  <a:gd name="T42" fmla="*/ 244 w 244"/>
                  <a:gd name="T43" fmla="*/ 273 h 350"/>
                  <a:gd name="T44" fmla="*/ 238 w 244"/>
                  <a:gd name="T45" fmla="*/ 268 h 350"/>
                  <a:gd name="T46" fmla="*/ 231 w 244"/>
                  <a:gd name="T47" fmla="*/ 277 h 350"/>
                  <a:gd name="T48" fmla="*/ 180 w 244"/>
                  <a:gd name="T49" fmla="*/ 339 h 350"/>
                  <a:gd name="T50" fmla="*/ 168 w 244"/>
                  <a:gd name="T51" fmla="*/ 322 h 350"/>
                  <a:gd name="T52" fmla="*/ 177 w 244"/>
                  <a:gd name="T53" fmla="*/ 287 h 350"/>
                  <a:gd name="T54" fmla="*/ 208 w 244"/>
                  <a:gd name="T55" fmla="*/ 178 h 350"/>
                  <a:gd name="T56" fmla="*/ 151 w 244"/>
                  <a:gd name="T57" fmla="*/ 125 h 350"/>
                  <a:gd name="T58" fmla="*/ 77 w 244"/>
                  <a:gd name="T59" fmla="*/ 163 h 350"/>
                  <a:gd name="T60" fmla="*/ 116 w 244"/>
                  <a:gd name="T61" fmla="*/ 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4" h="350">
                    <a:moveTo>
                      <a:pt x="116" y="5"/>
                    </a:moveTo>
                    <a:cubicBezTo>
                      <a:pt x="116" y="5"/>
                      <a:pt x="116" y="0"/>
                      <a:pt x="109" y="0"/>
                    </a:cubicBezTo>
                    <a:cubicBezTo>
                      <a:pt x="98" y="0"/>
                      <a:pt x="62" y="4"/>
                      <a:pt x="49" y="5"/>
                    </a:cubicBezTo>
                    <a:cubicBezTo>
                      <a:pt x="45" y="5"/>
                      <a:pt x="39" y="6"/>
                      <a:pt x="39" y="15"/>
                    </a:cubicBezTo>
                    <a:cubicBezTo>
                      <a:pt x="39" y="21"/>
                      <a:pt x="44" y="21"/>
                      <a:pt x="51" y="21"/>
                    </a:cubicBezTo>
                    <a:cubicBezTo>
                      <a:pt x="75" y="21"/>
                      <a:pt x="76" y="24"/>
                      <a:pt x="76" y="29"/>
                    </a:cubicBezTo>
                    <a:lnTo>
                      <a:pt x="75" y="39"/>
                    </a:lnTo>
                    <a:lnTo>
                      <a:pt x="2" y="325"/>
                    </a:lnTo>
                    <a:cubicBezTo>
                      <a:pt x="0" y="332"/>
                      <a:pt x="0" y="333"/>
                      <a:pt x="0" y="336"/>
                    </a:cubicBezTo>
                    <a:cubicBezTo>
                      <a:pt x="0" y="347"/>
                      <a:pt x="10" y="350"/>
                      <a:pt x="15" y="350"/>
                    </a:cubicBezTo>
                    <a:cubicBezTo>
                      <a:pt x="23" y="350"/>
                      <a:pt x="31" y="344"/>
                      <a:pt x="33" y="337"/>
                    </a:cubicBezTo>
                    <a:lnTo>
                      <a:pt x="43" y="299"/>
                    </a:lnTo>
                    <a:lnTo>
                      <a:pt x="54" y="254"/>
                    </a:lnTo>
                    <a:cubicBezTo>
                      <a:pt x="57" y="243"/>
                      <a:pt x="60" y="233"/>
                      <a:pt x="62" y="221"/>
                    </a:cubicBezTo>
                    <a:cubicBezTo>
                      <a:pt x="63" y="218"/>
                      <a:pt x="67" y="202"/>
                      <a:pt x="68" y="199"/>
                    </a:cubicBezTo>
                    <a:cubicBezTo>
                      <a:pt x="69" y="194"/>
                      <a:pt x="84" y="166"/>
                      <a:pt x="101" y="153"/>
                    </a:cubicBezTo>
                    <a:cubicBezTo>
                      <a:pt x="112" y="145"/>
                      <a:pt x="128" y="136"/>
                      <a:pt x="149" y="136"/>
                    </a:cubicBezTo>
                    <a:cubicBezTo>
                      <a:pt x="170" y="136"/>
                      <a:pt x="176" y="153"/>
                      <a:pt x="176" y="170"/>
                    </a:cubicBezTo>
                    <a:cubicBezTo>
                      <a:pt x="176" y="197"/>
                      <a:pt x="157" y="251"/>
                      <a:pt x="145" y="282"/>
                    </a:cubicBezTo>
                    <a:cubicBezTo>
                      <a:pt x="141" y="293"/>
                      <a:pt x="139" y="299"/>
                      <a:pt x="139" y="309"/>
                    </a:cubicBezTo>
                    <a:cubicBezTo>
                      <a:pt x="139" y="332"/>
                      <a:pt x="156" y="350"/>
                      <a:pt x="179" y="350"/>
                    </a:cubicBezTo>
                    <a:cubicBezTo>
                      <a:pt x="226" y="350"/>
                      <a:pt x="244" y="277"/>
                      <a:pt x="244" y="273"/>
                    </a:cubicBezTo>
                    <a:cubicBezTo>
                      <a:pt x="244" y="268"/>
                      <a:pt x="240" y="268"/>
                      <a:pt x="238" y="268"/>
                    </a:cubicBezTo>
                    <a:cubicBezTo>
                      <a:pt x="233" y="268"/>
                      <a:pt x="233" y="270"/>
                      <a:pt x="231" y="277"/>
                    </a:cubicBezTo>
                    <a:cubicBezTo>
                      <a:pt x="224" y="304"/>
                      <a:pt x="208" y="339"/>
                      <a:pt x="180" y="339"/>
                    </a:cubicBezTo>
                    <a:cubicBezTo>
                      <a:pt x="172" y="339"/>
                      <a:pt x="168" y="334"/>
                      <a:pt x="168" y="322"/>
                    </a:cubicBezTo>
                    <a:cubicBezTo>
                      <a:pt x="168" y="310"/>
                      <a:pt x="173" y="298"/>
                      <a:pt x="177" y="287"/>
                    </a:cubicBezTo>
                    <a:cubicBezTo>
                      <a:pt x="185" y="266"/>
                      <a:pt x="208" y="207"/>
                      <a:pt x="208" y="178"/>
                    </a:cubicBezTo>
                    <a:cubicBezTo>
                      <a:pt x="208" y="146"/>
                      <a:pt x="188" y="125"/>
                      <a:pt x="151" y="125"/>
                    </a:cubicBezTo>
                    <a:cubicBezTo>
                      <a:pt x="119" y="125"/>
                      <a:pt x="95" y="140"/>
                      <a:pt x="77" y="163"/>
                    </a:cubicBezTo>
                    <a:lnTo>
                      <a:pt x="116" y="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07 1">
                <a:extLst>
                  <a:ext uri="{FF2B5EF4-FFF2-40B4-BE49-F238E27FC236}">
                    <a16:creationId xmlns:a16="http://schemas.microsoft.com/office/drawing/2014/main" id="{3BED27CF-1B84-F245-A822-3AA75AC2A863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8204200" y="3340101"/>
                <a:ext cx="34925" cy="69850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4 h 233"/>
                  <a:gd name="T12" fmla="*/ 15 w 128"/>
                  <a:gd name="T13" fmla="*/ 220 h 233"/>
                  <a:gd name="T14" fmla="*/ 2 w 128"/>
                  <a:gd name="T15" fmla="*/ 220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0 h 233"/>
                  <a:gd name="T24" fmla="*/ 114 w 128"/>
                  <a:gd name="T25" fmla="*/ 220 h 233"/>
                  <a:gd name="T26" fmla="*/ 79 w 128"/>
                  <a:gd name="T27" fmla="*/ 204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8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1" y="25"/>
                    </a:cubicBezTo>
                    <a:lnTo>
                      <a:pt x="51" y="204"/>
                    </a:lnTo>
                    <a:cubicBezTo>
                      <a:pt x="51" y="216"/>
                      <a:pt x="51" y="220"/>
                      <a:pt x="15" y="220"/>
                    </a:cubicBezTo>
                    <a:lnTo>
                      <a:pt x="2" y="220"/>
                    </a:lnTo>
                    <a:lnTo>
                      <a:pt x="2" y="233"/>
                    </a:lnTo>
                    <a:cubicBezTo>
                      <a:pt x="8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0"/>
                    </a:lnTo>
                    <a:lnTo>
                      <a:pt x="114" y="220"/>
                    </a:lnTo>
                    <a:cubicBezTo>
                      <a:pt x="79" y="220"/>
                      <a:pt x="79" y="216"/>
                      <a:pt x="79" y="204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08 1">
                <a:extLst>
                  <a:ext uri="{FF2B5EF4-FFF2-40B4-BE49-F238E27FC236}">
                    <a16:creationId xmlns:a16="http://schemas.microsoft.com/office/drawing/2014/main" id="{EBC82EA4-79E0-264E-A10C-B2BE86CDBC3D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259763" y="3397251"/>
                <a:ext cx="11113" cy="33338"/>
              </a:xfrm>
              <a:custGeom>
                <a:avLst/>
                <a:gdLst>
                  <a:gd name="T0" fmla="*/ 35 w 44"/>
                  <a:gd name="T1" fmla="*/ 34 h 108"/>
                  <a:gd name="T2" fmla="*/ 7 w 44"/>
                  <a:gd name="T3" fmla="*/ 99 h 108"/>
                  <a:gd name="T4" fmla="*/ 5 w 44"/>
                  <a:gd name="T5" fmla="*/ 103 h 108"/>
                  <a:gd name="T6" fmla="*/ 10 w 44"/>
                  <a:gd name="T7" fmla="*/ 108 h 108"/>
                  <a:gd name="T8" fmla="*/ 44 w 44"/>
                  <a:gd name="T9" fmla="*/ 38 h 108"/>
                  <a:gd name="T10" fmla="*/ 20 w 44"/>
                  <a:gd name="T11" fmla="*/ 0 h 108"/>
                  <a:gd name="T12" fmla="*/ 0 w 44"/>
                  <a:gd name="T13" fmla="*/ 20 h 108"/>
                  <a:gd name="T14" fmla="*/ 20 w 44"/>
                  <a:gd name="T15" fmla="*/ 40 h 108"/>
                  <a:gd name="T16" fmla="*/ 35 w 44"/>
                  <a:gd name="T17" fmla="*/ 3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8">
                    <a:moveTo>
                      <a:pt x="35" y="34"/>
                    </a:moveTo>
                    <a:cubicBezTo>
                      <a:pt x="35" y="54"/>
                      <a:pt x="31" y="76"/>
                      <a:pt x="7" y="99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8"/>
                      <a:pt x="10" y="108"/>
                    </a:cubicBezTo>
                    <a:cubicBezTo>
                      <a:pt x="15" y="108"/>
                      <a:pt x="44" y="80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4"/>
                      <a:pt x="35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09 1">
                <a:extLst>
                  <a:ext uri="{FF2B5EF4-FFF2-40B4-BE49-F238E27FC236}">
                    <a16:creationId xmlns:a16="http://schemas.microsoft.com/office/drawing/2014/main" id="{544992B6-7748-1E46-8227-3BDA4D719E57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286750" y="3338508"/>
                <a:ext cx="63500" cy="71438"/>
              </a:xfrm>
              <a:custGeom>
                <a:avLst/>
                <a:gdLst>
                  <a:gd name="T0" fmla="*/ 121 w 230"/>
                  <a:gd name="T1" fmla="*/ 29 h 240"/>
                  <a:gd name="T2" fmla="*/ 158 w 230"/>
                  <a:gd name="T3" fmla="*/ 13 h 240"/>
                  <a:gd name="T4" fmla="*/ 172 w 230"/>
                  <a:gd name="T5" fmla="*/ 5 h 240"/>
                  <a:gd name="T6" fmla="*/ 166 w 230"/>
                  <a:gd name="T7" fmla="*/ 0 h 240"/>
                  <a:gd name="T8" fmla="*/ 140 w 230"/>
                  <a:gd name="T9" fmla="*/ 1 h 240"/>
                  <a:gd name="T10" fmla="*/ 112 w 230"/>
                  <a:gd name="T11" fmla="*/ 1 h 240"/>
                  <a:gd name="T12" fmla="*/ 88 w 230"/>
                  <a:gd name="T13" fmla="*/ 1 h 240"/>
                  <a:gd name="T14" fmla="*/ 65 w 230"/>
                  <a:gd name="T15" fmla="*/ 0 h 240"/>
                  <a:gd name="T16" fmla="*/ 57 w 230"/>
                  <a:gd name="T17" fmla="*/ 8 h 240"/>
                  <a:gd name="T18" fmla="*/ 69 w 230"/>
                  <a:gd name="T19" fmla="*/ 13 h 240"/>
                  <a:gd name="T20" fmla="*/ 82 w 230"/>
                  <a:gd name="T21" fmla="*/ 13 h 240"/>
                  <a:gd name="T22" fmla="*/ 90 w 230"/>
                  <a:gd name="T23" fmla="*/ 18 h 240"/>
                  <a:gd name="T24" fmla="*/ 89 w 230"/>
                  <a:gd name="T25" fmla="*/ 26 h 240"/>
                  <a:gd name="T26" fmla="*/ 42 w 230"/>
                  <a:gd name="T27" fmla="*/ 213 h 240"/>
                  <a:gd name="T28" fmla="*/ 11 w 230"/>
                  <a:gd name="T29" fmla="*/ 227 h 240"/>
                  <a:gd name="T30" fmla="*/ 0 w 230"/>
                  <a:gd name="T31" fmla="*/ 235 h 240"/>
                  <a:gd name="T32" fmla="*/ 11 w 230"/>
                  <a:gd name="T33" fmla="*/ 240 h 240"/>
                  <a:gd name="T34" fmla="*/ 188 w 230"/>
                  <a:gd name="T35" fmla="*/ 240 h 240"/>
                  <a:gd name="T36" fmla="*/ 200 w 230"/>
                  <a:gd name="T37" fmla="*/ 233 h 240"/>
                  <a:gd name="T38" fmla="*/ 230 w 230"/>
                  <a:gd name="T39" fmla="*/ 153 h 240"/>
                  <a:gd name="T40" fmla="*/ 224 w 230"/>
                  <a:gd name="T41" fmla="*/ 148 h 240"/>
                  <a:gd name="T42" fmla="*/ 217 w 230"/>
                  <a:gd name="T43" fmla="*/ 155 h 240"/>
                  <a:gd name="T44" fmla="*/ 123 w 230"/>
                  <a:gd name="T45" fmla="*/ 227 h 240"/>
                  <a:gd name="T46" fmla="*/ 84 w 230"/>
                  <a:gd name="T47" fmla="*/ 227 h 240"/>
                  <a:gd name="T48" fmla="*/ 72 w 230"/>
                  <a:gd name="T49" fmla="*/ 224 h 240"/>
                  <a:gd name="T50" fmla="*/ 74 w 230"/>
                  <a:gd name="T51" fmla="*/ 217 h 240"/>
                  <a:gd name="T52" fmla="*/ 121 w 230"/>
                  <a:gd name="T53" fmla="*/ 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0" h="240">
                    <a:moveTo>
                      <a:pt x="121" y="29"/>
                    </a:moveTo>
                    <a:cubicBezTo>
                      <a:pt x="124" y="16"/>
                      <a:pt x="125" y="13"/>
                      <a:pt x="158" y="13"/>
                    </a:cubicBezTo>
                    <a:cubicBezTo>
                      <a:pt x="168" y="13"/>
                      <a:pt x="172" y="13"/>
                      <a:pt x="172" y="5"/>
                    </a:cubicBezTo>
                    <a:cubicBezTo>
                      <a:pt x="172" y="5"/>
                      <a:pt x="172" y="0"/>
                      <a:pt x="166" y="0"/>
                    </a:cubicBezTo>
                    <a:cubicBezTo>
                      <a:pt x="158" y="0"/>
                      <a:pt x="148" y="1"/>
                      <a:pt x="140" y="1"/>
                    </a:cubicBezTo>
                    <a:cubicBezTo>
                      <a:pt x="131" y="1"/>
                      <a:pt x="121" y="1"/>
                      <a:pt x="112" y="1"/>
                    </a:cubicBezTo>
                    <a:cubicBezTo>
                      <a:pt x="104" y="1"/>
                      <a:pt x="95" y="1"/>
                      <a:pt x="88" y="1"/>
                    </a:cubicBezTo>
                    <a:cubicBezTo>
                      <a:pt x="80" y="1"/>
                      <a:pt x="72" y="0"/>
                      <a:pt x="65" y="0"/>
                    </a:cubicBezTo>
                    <a:cubicBezTo>
                      <a:pt x="63" y="0"/>
                      <a:pt x="57" y="0"/>
                      <a:pt x="57" y="8"/>
                    </a:cubicBezTo>
                    <a:cubicBezTo>
                      <a:pt x="57" y="13"/>
                      <a:pt x="62" y="13"/>
                      <a:pt x="69" y="13"/>
                    </a:cubicBezTo>
                    <a:cubicBezTo>
                      <a:pt x="69" y="13"/>
                      <a:pt x="76" y="13"/>
                      <a:pt x="82" y="13"/>
                    </a:cubicBezTo>
                    <a:cubicBezTo>
                      <a:pt x="89" y="14"/>
                      <a:pt x="90" y="15"/>
                      <a:pt x="90" y="18"/>
                    </a:cubicBezTo>
                    <a:cubicBezTo>
                      <a:pt x="90" y="19"/>
                      <a:pt x="90" y="21"/>
                      <a:pt x="89" y="26"/>
                    </a:cubicBezTo>
                    <a:lnTo>
                      <a:pt x="42" y="213"/>
                    </a:lnTo>
                    <a:cubicBezTo>
                      <a:pt x="39" y="225"/>
                      <a:pt x="38" y="227"/>
                      <a:pt x="11" y="227"/>
                    </a:cubicBezTo>
                    <a:cubicBezTo>
                      <a:pt x="5" y="227"/>
                      <a:pt x="0" y="227"/>
                      <a:pt x="0" y="235"/>
                    </a:cubicBezTo>
                    <a:cubicBezTo>
                      <a:pt x="0" y="240"/>
                      <a:pt x="5" y="240"/>
                      <a:pt x="11" y="240"/>
                    </a:cubicBezTo>
                    <a:lnTo>
                      <a:pt x="188" y="240"/>
                    </a:lnTo>
                    <a:cubicBezTo>
                      <a:pt x="197" y="240"/>
                      <a:pt x="197" y="240"/>
                      <a:pt x="200" y="233"/>
                    </a:cubicBezTo>
                    <a:cubicBezTo>
                      <a:pt x="203" y="224"/>
                      <a:pt x="230" y="155"/>
                      <a:pt x="230" y="153"/>
                    </a:cubicBezTo>
                    <a:cubicBezTo>
                      <a:pt x="230" y="151"/>
                      <a:pt x="229" y="148"/>
                      <a:pt x="224" y="148"/>
                    </a:cubicBezTo>
                    <a:cubicBezTo>
                      <a:pt x="219" y="148"/>
                      <a:pt x="219" y="149"/>
                      <a:pt x="217" y="155"/>
                    </a:cubicBezTo>
                    <a:cubicBezTo>
                      <a:pt x="203" y="188"/>
                      <a:pt x="188" y="227"/>
                      <a:pt x="123" y="227"/>
                    </a:cubicBezTo>
                    <a:lnTo>
                      <a:pt x="84" y="227"/>
                    </a:lnTo>
                    <a:cubicBezTo>
                      <a:pt x="73" y="227"/>
                      <a:pt x="72" y="227"/>
                      <a:pt x="72" y="224"/>
                    </a:cubicBezTo>
                    <a:cubicBezTo>
                      <a:pt x="72" y="224"/>
                      <a:pt x="72" y="222"/>
                      <a:pt x="74" y="217"/>
                    </a:cubicBezTo>
                    <a:lnTo>
                      <a:pt x="121" y="29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10 1">
                <a:extLst>
                  <a:ext uri="{FF2B5EF4-FFF2-40B4-BE49-F238E27FC236}">
                    <a16:creationId xmlns:a16="http://schemas.microsoft.com/office/drawing/2014/main" id="{23D75B77-E1F4-0E40-BB24-E90364386C88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8197850" y="3455988"/>
                <a:ext cx="31750" cy="66675"/>
              </a:xfrm>
              <a:custGeom>
                <a:avLst/>
                <a:gdLst>
                  <a:gd name="T0" fmla="*/ 72 w 119"/>
                  <a:gd name="T1" fmla="*/ 80 h 223"/>
                  <a:gd name="T2" fmla="*/ 108 w 119"/>
                  <a:gd name="T3" fmla="*/ 80 h 223"/>
                  <a:gd name="T4" fmla="*/ 119 w 119"/>
                  <a:gd name="T5" fmla="*/ 73 h 223"/>
                  <a:gd name="T6" fmla="*/ 108 w 119"/>
                  <a:gd name="T7" fmla="*/ 68 h 223"/>
                  <a:gd name="T8" fmla="*/ 75 w 119"/>
                  <a:gd name="T9" fmla="*/ 68 h 223"/>
                  <a:gd name="T10" fmla="*/ 88 w 119"/>
                  <a:gd name="T11" fmla="*/ 16 h 223"/>
                  <a:gd name="T12" fmla="*/ 89 w 119"/>
                  <a:gd name="T13" fmla="*/ 11 h 223"/>
                  <a:gd name="T14" fmla="*/ 77 w 119"/>
                  <a:gd name="T15" fmla="*/ 0 h 223"/>
                  <a:gd name="T16" fmla="*/ 61 w 119"/>
                  <a:gd name="T17" fmla="*/ 15 h 223"/>
                  <a:gd name="T18" fmla="*/ 47 w 119"/>
                  <a:gd name="T19" fmla="*/ 68 h 223"/>
                  <a:gd name="T20" fmla="*/ 11 w 119"/>
                  <a:gd name="T21" fmla="*/ 68 h 223"/>
                  <a:gd name="T22" fmla="*/ 0 w 119"/>
                  <a:gd name="T23" fmla="*/ 75 h 223"/>
                  <a:gd name="T24" fmla="*/ 11 w 119"/>
                  <a:gd name="T25" fmla="*/ 80 h 223"/>
                  <a:gd name="T26" fmla="*/ 44 w 119"/>
                  <a:gd name="T27" fmla="*/ 80 h 223"/>
                  <a:gd name="T28" fmla="*/ 23 w 119"/>
                  <a:gd name="T29" fmla="*/ 163 h 223"/>
                  <a:gd name="T30" fmla="*/ 18 w 119"/>
                  <a:gd name="T31" fmla="*/ 189 h 223"/>
                  <a:gd name="T32" fmla="*/ 56 w 119"/>
                  <a:gd name="T33" fmla="*/ 223 h 223"/>
                  <a:gd name="T34" fmla="*/ 117 w 119"/>
                  <a:gd name="T35" fmla="*/ 169 h 223"/>
                  <a:gd name="T36" fmla="*/ 111 w 119"/>
                  <a:gd name="T37" fmla="*/ 164 h 223"/>
                  <a:gd name="T38" fmla="*/ 104 w 119"/>
                  <a:gd name="T39" fmla="*/ 171 h 223"/>
                  <a:gd name="T40" fmla="*/ 57 w 119"/>
                  <a:gd name="T41" fmla="*/ 213 h 223"/>
                  <a:gd name="T42" fmla="*/ 44 w 119"/>
                  <a:gd name="T43" fmla="*/ 196 h 223"/>
                  <a:gd name="T44" fmla="*/ 46 w 119"/>
                  <a:gd name="T45" fmla="*/ 181 h 223"/>
                  <a:gd name="T46" fmla="*/ 72 w 119"/>
                  <a:gd name="T47" fmla="*/ 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223">
                    <a:moveTo>
                      <a:pt x="72" y="80"/>
                    </a:moveTo>
                    <a:lnTo>
                      <a:pt x="108" y="80"/>
                    </a:lnTo>
                    <a:cubicBezTo>
                      <a:pt x="114" y="80"/>
                      <a:pt x="119" y="80"/>
                      <a:pt x="119" y="73"/>
                    </a:cubicBezTo>
                    <a:cubicBezTo>
                      <a:pt x="119" y="68"/>
                      <a:pt x="114" y="68"/>
                      <a:pt x="108" y="68"/>
                    </a:cubicBezTo>
                    <a:lnTo>
                      <a:pt x="75" y="68"/>
                    </a:lnTo>
                    <a:lnTo>
                      <a:pt x="88" y="16"/>
                    </a:lnTo>
                    <a:cubicBezTo>
                      <a:pt x="88" y="14"/>
                      <a:pt x="89" y="12"/>
                      <a:pt x="89" y="11"/>
                    </a:cubicBezTo>
                    <a:cubicBezTo>
                      <a:pt x="89" y="4"/>
                      <a:pt x="84" y="0"/>
                      <a:pt x="77" y="0"/>
                    </a:cubicBezTo>
                    <a:cubicBezTo>
                      <a:pt x="68" y="0"/>
                      <a:pt x="63" y="6"/>
                      <a:pt x="61" y="15"/>
                    </a:cubicBezTo>
                    <a:cubicBezTo>
                      <a:pt x="58" y="23"/>
                      <a:pt x="63" y="7"/>
                      <a:pt x="47" y="68"/>
                    </a:cubicBezTo>
                    <a:lnTo>
                      <a:pt x="11" y="68"/>
                    </a:lnTo>
                    <a:cubicBezTo>
                      <a:pt x="5" y="68"/>
                      <a:pt x="0" y="68"/>
                      <a:pt x="0" y="75"/>
                    </a:cubicBezTo>
                    <a:cubicBezTo>
                      <a:pt x="0" y="80"/>
                      <a:pt x="4" y="80"/>
                      <a:pt x="11" y="80"/>
                    </a:cubicBezTo>
                    <a:lnTo>
                      <a:pt x="44" y="80"/>
                    </a:lnTo>
                    <a:lnTo>
                      <a:pt x="23" y="163"/>
                    </a:lnTo>
                    <a:cubicBezTo>
                      <a:pt x="21" y="172"/>
                      <a:pt x="18" y="185"/>
                      <a:pt x="18" y="189"/>
                    </a:cubicBezTo>
                    <a:cubicBezTo>
                      <a:pt x="18" y="210"/>
                      <a:pt x="36" y="223"/>
                      <a:pt x="56" y="223"/>
                    </a:cubicBezTo>
                    <a:cubicBezTo>
                      <a:pt x="95" y="223"/>
                      <a:pt x="117" y="173"/>
                      <a:pt x="117" y="169"/>
                    </a:cubicBezTo>
                    <a:cubicBezTo>
                      <a:pt x="117" y="164"/>
                      <a:pt x="112" y="164"/>
                      <a:pt x="111" y="164"/>
                    </a:cubicBezTo>
                    <a:cubicBezTo>
                      <a:pt x="107" y="164"/>
                      <a:pt x="107" y="165"/>
                      <a:pt x="104" y="171"/>
                    </a:cubicBezTo>
                    <a:cubicBezTo>
                      <a:pt x="94" y="193"/>
                      <a:pt x="76" y="213"/>
                      <a:pt x="57" y="213"/>
                    </a:cubicBezTo>
                    <a:cubicBezTo>
                      <a:pt x="49" y="213"/>
                      <a:pt x="44" y="208"/>
                      <a:pt x="44" y="196"/>
                    </a:cubicBezTo>
                    <a:cubicBezTo>
                      <a:pt x="44" y="192"/>
                      <a:pt x="46" y="185"/>
                      <a:pt x="46" y="181"/>
                    </a:cubicBezTo>
                    <a:lnTo>
                      <a:pt x="72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11 1">
                <a:extLst>
                  <a:ext uri="{FF2B5EF4-FFF2-40B4-BE49-F238E27FC236}">
                    <a16:creationId xmlns:a16="http://schemas.microsoft.com/office/drawing/2014/main" id="{E3C06A7A-07E8-1345-92E1-8012C7D3088B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245475" y="3492501"/>
                <a:ext cx="65088" cy="6350"/>
              </a:xfrm>
              <a:custGeom>
                <a:avLst/>
                <a:gdLst>
                  <a:gd name="T0" fmla="*/ 223 w 237"/>
                  <a:gd name="T1" fmla="*/ 17 h 17"/>
                  <a:gd name="T2" fmla="*/ 237 w 237"/>
                  <a:gd name="T3" fmla="*/ 8 h 17"/>
                  <a:gd name="T4" fmla="*/ 223 w 237"/>
                  <a:gd name="T5" fmla="*/ 0 h 17"/>
                  <a:gd name="T6" fmla="*/ 14 w 237"/>
                  <a:gd name="T7" fmla="*/ 0 h 17"/>
                  <a:gd name="T8" fmla="*/ 0 w 237"/>
                  <a:gd name="T9" fmla="*/ 8 h 17"/>
                  <a:gd name="T10" fmla="*/ 14 w 237"/>
                  <a:gd name="T11" fmla="*/ 17 h 17"/>
                  <a:gd name="T12" fmla="*/ 223 w 23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7">
                    <a:moveTo>
                      <a:pt x="223" y="17"/>
                    </a:moveTo>
                    <a:cubicBezTo>
                      <a:pt x="229" y="17"/>
                      <a:pt x="237" y="17"/>
                      <a:pt x="237" y="8"/>
                    </a:cubicBezTo>
                    <a:cubicBezTo>
                      <a:pt x="237" y="0"/>
                      <a:pt x="229" y="0"/>
                      <a:pt x="223" y="0"/>
                    </a:cubicBezTo>
                    <a:lnTo>
                      <a:pt x="14" y="0"/>
                    </a:lnTo>
                    <a:cubicBezTo>
                      <a:pt x="8" y="0"/>
                      <a:pt x="0" y="0"/>
                      <a:pt x="0" y="8"/>
                    </a:cubicBezTo>
                    <a:cubicBezTo>
                      <a:pt x="0" y="17"/>
                      <a:pt x="8" y="17"/>
                      <a:pt x="14" y="17"/>
                    </a:cubicBezTo>
                    <a:lnTo>
                      <a:pt x="223" y="1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12 1">
                <a:extLst>
                  <a:ext uri="{FF2B5EF4-FFF2-40B4-BE49-F238E27FC236}">
                    <a16:creationId xmlns:a16="http://schemas.microsoft.com/office/drawing/2014/main" id="{66BF707F-62FD-5049-8ABA-203759EB1816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8331200" y="3451226"/>
                <a:ext cx="34925" cy="71438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4 h 233"/>
                  <a:gd name="T12" fmla="*/ 16 w 128"/>
                  <a:gd name="T13" fmla="*/ 220 h 233"/>
                  <a:gd name="T14" fmla="*/ 2 w 128"/>
                  <a:gd name="T15" fmla="*/ 220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0 h 233"/>
                  <a:gd name="T24" fmla="*/ 115 w 128"/>
                  <a:gd name="T25" fmla="*/ 220 h 233"/>
                  <a:gd name="T26" fmla="*/ 79 w 128"/>
                  <a:gd name="T27" fmla="*/ 204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9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2" y="35"/>
                      <a:pt x="51" y="25"/>
                    </a:cubicBezTo>
                    <a:lnTo>
                      <a:pt x="51" y="204"/>
                    </a:lnTo>
                    <a:cubicBezTo>
                      <a:pt x="51" y="216"/>
                      <a:pt x="51" y="220"/>
                      <a:pt x="16" y="220"/>
                    </a:cubicBezTo>
                    <a:lnTo>
                      <a:pt x="2" y="220"/>
                    </a:lnTo>
                    <a:lnTo>
                      <a:pt x="2" y="233"/>
                    </a:lnTo>
                    <a:cubicBezTo>
                      <a:pt x="9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0"/>
                    </a:lnTo>
                    <a:lnTo>
                      <a:pt x="115" y="220"/>
                    </a:lnTo>
                    <a:cubicBezTo>
                      <a:pt x="79" y="220"/>
                      <a:pt x="79" y="216"/>
                      <a:pt x="79" y="204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" name="组合 284" descr="\documentclass{article}&#10;\usepackage{amsmath}&#10;\pagestyle{empty}&#10;\begin{document}&#10;&#10;\begin{equation*}&#10;h_{t-1}^{1,R}&#10;\end{equation*}&#10;&#10;&#10;\end{document}" title="IguanaTex Vector Display">
              <a:extLst>
                <a:ext uri="{FF2B5EF4-FFF2-40B4-BE49-F238E27FC236}">
                  <a16:creationId xmlns:a16="http://schemas.microsoft.com/office/drawing/2014/main" id="{AA3B9E41-9A40-2947-88E9-5A2DCD0A9416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5697696" y="4060369"/>
              <a:ext cx="387992" cy="289735"/>
              <a:chOff x="9047163" y="3335338"/>
              <a:chExt cx="244475" cy="182563"/>
            </a:xfrm>
          </p:grpSpPr>
          <p:sp>
            <p:nvSpPr>
              <p:cNvPr id="23" name="Freeform 119">
                <a:extLst>
                  <a:ext uri="{FF2B5EF4-FFF2-40B4-BE49-F238E27FC236}">
                    <a16:creationId xmlns:a16="http://schemas.microsoft.com/office/drawing/2014/main" id="{B808A5D8-D717-7449-91E6-4A00A7AC3118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9047163" y="3375026"/>
                <a:ext cx="66675" cy="103188"/>
              </a:xfrm>
              <a:custGeom>
                <a:avLst/>
                <a:gdLst>
                  <a:gd name="T0" fmla="*/ 116 w 244"/>
                  <a:gd name="T1" fmla="*/ 5 h 350"/>
                  <a:gd name="T2" fmla="*/ 109 w 244"/>
                  <a:gd name="T3" fmla="*/ 0 h 350"/>
                  <a:gd name="T4" fmla="*/ 49 w 244"/>
                  <a:gd name="T5" fmla="*/ 5 h 350"/>
                  <a:gd name="T6" fmla="*/ 39 w 244"/>
                  <a:gd name="T7" fmla="*/ 15 h 350"/>
                  <a:gd name="T8" fmla="*/ 51 w 244"/>
                  <a:gd name="T9" fmla="*/ 21 h 350"/>
                  <a:gd name="T10" fmla="*/ 76 w 244"/>
                  <a:gd name="T11" fmla="*/ 29 h 350"/>
                  <a:gd name="T12" fmla="*/ 75 w 244"/>
                  <a:gd name="T13" fmla="*/ 39 h 350"/>
                  <a:gd name="T14" fmla="*/ 2 w 244"/>
                  <a:gd name="T15" fmla="*/ 325 h 350"/>
                  <a:gd name="T16" fmla="*/ 0 w 244"/>
                  <a:gd name="T17" fmla="*/ 336 h 350"/>
                  <a:gd name="T18" fmla="*/ 15 w 244"/>
                  <a:gd name="T19" fmla="*/ 350 h 350"/>
                  <a:gd name="T20" fmla="*/ 33 w 244"/>
                  <a:gd name="T21" fmla="*/ 337 h 350"/>
                  <a:gd name="T22" fmla="*/ 43 w 244"/>
                  <a:gd name="T23" fmla="*/ 299 h 350"/>
                  <a:gd name="T24" fmla="*/ 54 w 244"/>
                  <a:gd name="T25" fmla="*/ 254 h 350"/>
                  <a:gd name="T26" fmla="*/ 62 w 244"/>
                  <a:gd name="T27" fmla="*/ 221 h 350"/>
                  <a:gd name="T28" fmla="*/ 68 w 244"/>
                  <a:gd name="T29" fmla="*/ 199 h 350"/>
                  <a:gd name="T30" fmla="*/ 101 w 244"/>
                  <a:gd name="T31" fmla="*/ 153 h 350"/>
                  <a:gd name="T32" fmla="*/ 149 w 244"/>
                  <a:gd name="T33" fmla="*/ 136 h 350"/>
                  <a:gd name="T34" fmla="*/ 176 w 244"/>
                  <a:gd name="T35" fmla="*/ 170 h 350"/>
                  <a:gd name="T36" fmla="*/ 145 w 244"/>
                  <a:gd name="T37" fmla="*/ 282 h 350"/>
                  <a:gd name="T38" fmla="*/ 139 w 244"/>
                  <a:gd name="T39" fmla="*/ 309 h 350"/>
                  <a:gd name="T40" fmla="*/ 179 w 244"/>
                  <a:gd name="T41" fmla="*/ 350 h 350"/>
                  <a:gd name="T42" fmla="*/ 244 w 244"/>
                  <a:gd name="T43" fmla="*/ 273 h 350"/>
                  <a:gd name="T44" fmla="*/ 238 w 244"/>
                  <a:gd name="T45" fmla="*/ 268 h 350"/>
                  <a:gd name="T46" fmla="*/ 231 w 244"/>
                  <a:gd name="T47" fmla="*/ 277 h 350"/>
                  <a:gd name="T48" fmla="*/ 180 w 244"/>
                  <a:gd name="T49" fmla="*/ 339 h 350"/>
                  <a:gd name="T50" fmla="*/ 168 w 244"/>
                  <a:gd name="T51" fmla="*/ 322 h 350"/>
                  <a:gd name="T52" fmla="*/ 177 w 244"/>
                  <a:gd name="T53" fmla="*/ 287 h 350"/>
                  <a:gd name="T54" fmla="*/ 208 w 244"/>
                  <a:gd name="T55" fmla="*/ 178 h 350"/>
                  <a:gd name="T56" fmla="*/ 151 w 244"/>
                  <a:gd name="T57" fmla="*/ 125 h 350"/>
                  <a:gd name="T58" fmla="*/ 77 w 244"/>
                  <a:gd name="T59" fmla="*/ 163 h 350"/>
                  <a:gd name="T60" fmla="*/ 116 w 244"/>
                  <a:gd name="T61" fmla="*/ 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4" h="350">
                    <a:moveTo>
                      <a:pt x="116" y="5"/>
                    </a:moveTo>
                    <a:cubicBezTo>
                      <a:pt x="116" y="5"/>
                      <a:pt x="116" y="0"/>
                      <a:pt x="109" y="0"/>
                    </a:cubicBezTo>
                    <a:cubicBezTo>
                      <a:pt x="98" y="0"/>
                      <a:pt x="62" y="4"/>
                      <a:pt x="49" y="5"/>
                    </a:cubicBezTo>
                    <a:cubicBezTo>
                      <a:pt x="45" y="5"/>
                      <a:pt x="39" y="6"/>
                      <a:pt x="39" y="15"/>
                    </a:cubicBezTo>
                    <a:cubicBezTo>
                      <a:pt x="39" y="21"/>
                      <a:pt x="44" y="21"/>
                      <a:pt x="51" y="21"/>
                    </a:cubicBezTo>
                    <a:cubicBezTo>
                      <a:pt x="75" y="21"/>
                      <a:pt x="76" y="24"/>
                      <a:pt x="76" y="29"/>
                    </a:cubicBezTo>
                    <a:lnTo>
                      <a:pt x="75" y="39"/>
                    </a:lnTo>
                    <a:lnTo>
                      <a:pt x="2" y="325"/>
                    </a:lnTo>
                    <a:cubicBezTo>
                      <a:pt x="0" y="332"/>
                      <a:pt x="0" y="333"/>
                      <a:pt x="0" y="336"/>
                    </a:cubicBezTo>
                    <a:cubicBezTo>
                      <a:pt x="0" y="347"/>
                      <a:pt x="10" y="350"/>
                      <a:pt x="15" y="350"/>
                    </a:cubicBezTo>
                    <a:cubicBezTo>
                      <a:pt x="23" y="350"/>
                      <a:pt x="31" y="344"/>
                      <a:pt x="33" y="337"/>
                    </a:cubicBezTo>
                    <a:lnTo>
                      <a:pt x="43" y="299"/>
                    </a:lnTo>
                    <a:lnTo>
                      <a:pt x="54" y="254"/>
                    </a:lnTo>
                    <a:cubicBezTo>
                      <a:pt x="57" y="243"/>
                      <a:pt x="60" y="233"/>
                      <a:pt x="62" y="221"/>
                    </a:cubicBezTo>
                    <a:cubicBezTo>
                      <a:pt x="63" y="218"/>
                      <a:pt x="67" y="202"/>
                      <a:pt x="68" y="199"/>
                    </a:cubicBezTo>
                    <a:cubicBezTo>
                      <a:pt x="69" y="194"/>
                      <a:pt x="84" y="166"/>
                      <a:pt x="101" y="153"/>
                    </a:cubicBezTo>
                    <a:cubicBezTo>
                      <a:pt x="112" y="145"/>
                      <a:pt x="128" y="136"/>
                      <a:pt x="149" y="136"/>
                    </a:cubicBezTo>
                    <a:cubicBezTo>
                      <a:pt x="170" y="136"/>
                      <a:pt x="176" y="153"/>
                      <a:pt x="176" y="170"/>
                    </a:cubicBezTo>
                    <a:cubicBezTo>
                      <a:pt x="176" y="197"/>
                      <a:pt x="157" y="251"/>
                      <a:pt x="145" y="282"/>
                    </a:cubicBezTo>
                    <a:cubicBezTo>
                      <a:pt x="141" y="293"/>
                      <a:pt x="139" y="299"/>
                      <a:pt x="139" y="309"/>
                    </a:cubicBezTo>
                    <a:cubicBezTo>
                      <a:pt x="139" y="332"/>
                      <a:pt x="156" y="350"/>
                      <a:pt x="179" y="350"/>
                    </a:cubicBezTo>
                    <a:cubicBezTo>
                      <a:pt x="226" y="350"/>
                      <a:pt x="244" y="277"/>
                      <a:pt x="244" y="273"/>
                    </a:cubicBezTo>
                    <a:cubicBezTo>
                      <a:pt x="244" y="268"/>
                      <a:pt x="240" y="268"/>
                      <a:pt x="238" y="268"/>
                    </a:cubicBezTo>
                    <a:cubicBezTo>
                      <a:pt x="233" y="268"/>
                      <a:pt x="233" y="270"/>
                      <a:pt x="231" y="277"/>
                    </a:cubicBezTo>
                    <a:cubicBezTo>
                      <a:pt x="224" y="304"/>
                      <a:pt x="208" y="339"/>
                      <a:pt x="180" y="339"/>
                    </a:cubicBezTo>
                    <a:cubicBezTo>
                      <a:pt x="172" y="339"/>
                      <a:pt x="168" y="334"/>
                      <a:pt x="168" y="322"/>
                    </a:cubicBezTo>
                    <a:cubicBezTo>
                      <a:pt x="168" y="310"/>
                      <a:pt x="173" y="298"/>
                      <a:pt x="177" y="287"/>
                    </a:cubicBezTo>
                    <a:cubicBezTo>
                      <a:pt x="185" y="266"/>
                      <a:pt x="208" y="207"/>
                      <a:pt x="208" y="178"/>
                    </a:cubicBezTo>
                    <a:cubicBezTo>
                      <a:pt x="208" y="146"/>
                      <a:pt x="188" y="125"/>
                      <a:pt x="151" y="125"/>
                    </a:cubicBezTo>
                    <a:cubicBezTo>
                      <a:pt x="119" y="125"/>
                      <a:pt x="95" y="140"/>
                      <a:pt x="77" y="163"/>
                    </a:cubicBezTo>
                    <a:lnTo>
                      <a:pt x="116" y="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20">
                <a:extLst>
                  <a:ext uri="{FF2B5EF4-FFF2-40B4-BE49-F238E27FC236}">
                    <a16:creationId xmlns:a16="http://schemas.microsoft.com/office/drawing/2014/main" id="{6FF8E87C-5208-3943-B046-C91C72337D82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9129713" y="3336926"/>
                <a:ext cx="34925" cy="69850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4 h 233"/>
                  <a:gd name="T12" fmla="*/ 15 w 128"/>
                  <a:gd name="T13" fmla="*/ 220 h 233"/>
                  <a:gd name="T14" fmla="*/ 2 w 128"/>
                  <a:gd name="T15" fmla="*/ 220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0 h 233"/>
                  <a:gd name="T24" fmla="*/ 114 w 128"/>
                  <a:gd name="T25" fmla="*/ 220 h 233"/>
                  <a:gd name="T26" fmla="*/ 79 w 128"/>
                  <a:gd name="T27" fmla="*/ 204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8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1" y="25"/>
                    </a:cubicBezTo>
                    <a:lnTo>
                      <a:pt x="51" y="204"/>
                    </a:lnTo>
                    <a:cubicBezTo>
                      <a:pt x="51" y="216"/>
                      <a:pt x="51" y="220"/>
                      <a:pt x="15" y="220"/>
                    </a:cubicBezTo>
                    <a:lnTo>
                      <a:pt x="2" y="220"/>
                    </a:lnTo>
                    <a:lnTo>
                      <a:pt x="2" y="233"/>
                    </a:lnTo>
                    <a:cubicBezTo>
                      <a:pt x="8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0"/>
                    </a:lnTo>
                    <a:lnTo>
                      <a:pt x="114" y="220"/>
                    </a:lnTo>
                    <a:cubicBezTo>
                      <a:pt x="79" y="220"/>
                      <a:pt x="79" y="216"/>
                      <a:pt x="79" y="204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21">
                <a:extLst>
                  <a:ext uri="{FF2B5EF4-FFF2-40B4-BE49-F238E27FC236}">
                    <a16:creationId xmlns:a16="http://schemas.microsoft.com/office/drawing/2014/main" id="{90EBC03B-A1B8-4F43-9757-B6CD1593D1CE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9185276" y="3394076"/>
                <a:ext cx="11113" cy="31750"/>
              </a:xfrm>
              <a:custGeom>
                <a:avLst/>
                <a:gdLst>
                  <a:gd name="T0" fmla="*/ 35 w 44"/>
                  <a:gd name="T1" fmla="*/ 34 h 108"/>
                  <a:gd name="T2" fmla="*/ 7 w 44"/>
                  <a:gd name="T3" fmla="*/ 99 h 108"/>
                  <a:gd name="T4" fmla="*/ 5 w 44"/>
                  <a:gd name="T5" fmla="*/ 103 h 108"/>
                  <a:gd name="T6" fmla="*/ 10 w 44"/>
                  <a:gd name="T7" fmla="*/ 108 h 108"/>
                  <a:gd name="T8" fmla="*/ 44 w 44"/>
                  <a:gd name="T9" fmla="*/ 38 h 108"/>
                  <a:gd name="T10" fmla="*/ 20 w 44"/>
                  <a:gd name="T11" fmla="*/ 0 h 108"/>
                  <a:gd name="T12" fmla="*/ 0 w 44"/>
                  <a:gd name="T13" fmla="*/ 20 h 108"/>
                  <a:gd name="T14" fmla="*/ 20 w 44"/>
                  <a:gd name="T15" fmla="*/ 40 h 108"/>
                  <a:gd name="T16" fmla="*/ 35 w 44"/>
                  <a:gd name="T17" fmla="*/ 3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8">
                    <a:moveTo>
                      <a:pt x="35" y="34"/>
                    </a:moveTo>
                    <a:cubicBezTo>
                      <a:pt x="35" y="54"/>
                      <a:pt x="31" y="76"/>
                      <a:pt x="7" y="99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8"/>
                      <a:pt x="10" y="108"/>
                    </a:cubicBezTo>
                    <a:cubicBezTo>
                      <a:pt x="15" y="108"/>
                      <a:pt x="44" y="80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4"/>
                      <a:pt x="35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22">
                <a:extLst>
                  <a:ext uri="{FF2B5EF4-FFF2-40B4-BE49-F238E27FC236}">
                    <a16:creationId xmlns:a16="http://schemas.microsoft.com/office/drawing/2014/main" id="{365DEF3F-7728-6247-A843-F6161C21F697}"/>
                  </a:ext>
                </a:extLst>
              </p:cNvPr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212263" y="3335338"/>
                <a:ext cx="76200" cy="73025"/>
              </a:xfrm>
              <a:custGeom>
                <a:avLst/>
                <a:gdLst>
                  <a:gd name="T0" fmla="*/ 120 w 274"/>
                  <a:gd name="T1" fmla="*/ 25 h 247"/>
                  <a:gd name="T2" fmla="*/ 131 w 274"/>
                  <a:gd name="T3" fmla="*/ 13 h 247"/>
                  <a:gd name="T4" fmla="*/ 154 w 274"/>
                  <a:gd name="T5" fmla="*/ 13 h 247"/>
                  <a:gd name="T6" fmla="*/ 227 w 274"/>
                  <a:gd name="T7" fmla="*/ 49 h 247"/>
                  <a:gd name="T8" fmla="*/ 204 w 274"/>
                  <a:gd name="T9" fmla="*/ 98 h 247"/>
                  <a:gd name="T10" fmla="*/ 143 w 274"/>
                  <a:gd name="T11" fmla="*/ 115 h 247"/>
                  <a:gd name="T12" fmla="*/ 98 w 274"/>
                  <a:gd name="T13" fmla="*/ 115 h 247"/>
                  <a:gd name="T14" fmla="*/ 120 w 274"/>
                  <a:gd name="T15" fmla="*/ 25 h 247"/>
                  <a:gd name="T16" fmla="*/ 184 w 274"/>
                  <a:gd name="T17" fmla="*/ 121 h 247"/>
                  <a:gd name="T18" fmla="*/ 263 w 274"/>
                  <a:gd name="T19" fmla="*/ 54 h 247"/>
                  <a:gd name="T20" fmla="*/ 176 w 274"/>
                  <a:gd name="T21" fmla="*/ 0 h 247"/>
                  <a:gd name="T22" fmla="*/ 68 w 274"/>
                  <a:gd name="T23" fmla="*/ 0 h 247"/>
                  <a:gd name="T24" fmla="*/ 57 w 274"/>
                  <a:gd name="T25" fmla="*/ 8 h 247"/>
                  <a:gd name="T26" fmla="*/ 68 w 274"/>
                  <a:gd name="T27" fmla="*/ 13 h 247"/>
                  <a:gd name="T28" fmla="*/ 82 w 274"/>
                  <a:gd name="T29" fmla="*/ 13 h 247"/>
                  <a:gd name="T30" fmla="*/ 90 w 274"/>
                  <a:gd name="T31" fmla="*/ 18 h 247"/>
                  <a:gd name="T32" fmla="*/ 88 w 274"/>
                  <a:gd name="T33" fmla="*/ 26 h 247"/>
                  <a:gd name="T34" fmla="*/ 42 w 274"/>
                  <a:gd name="T35" fmla="*/ 213 h 247"/>
                  <a:gd name="T36" fmla="*/ 11 w 274"/>
                  <a:gd name="T37" fmla="*/ 227 h 247"/>
                  <a:gd name="T38" fmla="*/ 0 w 274"/>
                  <a:gd name="T39" fmla="*/ 235 h 247"/>
                  <a:gd name="T40" fmla="*/ 6 w 274"/>
                  <a:gd name="T41" fmla="*/ 240 h 247"/>
                  <a:gd name="T42" fmla="*/ 28 w 274"/>
                  <a:gd name="T43" fmla="*/ 239 h 247"/>
                  <a:gd name="T44" fmla="*/ 51 w 274"/>
                  <a:gd name="T45" fmla="*/ 239 h 247"/>
                  <a:gd name="T46" fmla="*/ 73 w 274"/>
                  <a:gd name="T47" fmla="*/ 239 h 247"/>
                  <a:gd name="T48" fmla="*/ 97 w 274"/>
                  <a:gd name="T49" fmla="*/ 240 h 247"/>
                  <a:gd name="T50" fmla="*/ 104 w 274"/>
                  <a:gd name="T51" fmla="*/ 233 h 247"/>
                  <a:gd name="T52" fmla="*/ 93 w 274"/>
                  <a:gd name="T53" fmla="*/ 227 h 247"/>
                  <a:gd name="T54" fmla="*/ 79 w 274"/>
                  <a:gd name="T55" fmla="*/ 227 h 247"/>
                  <a:gd name="T56" fmla="*/ 71 w 274"/>
                  <a:gd name="T57" fmla="*/ 221 h 247"/>
                  <a:gd name="T58" fmla="*/ 73 w 274"/>
                  <a:gd name="T59" fmla="*/ 214 h 247"/>
                  <a:gd name="T60" fmla="*/ 95 w 274"/>
                  <a:gd name="T61" fmla="*/ 125 h 247"/>
                  <a:gd name="T62" fmla="*/ 143 w 274"/>
                  <a:gd name="T63" fmla="*/ 125 h 247"/>
                  <a:gd name="T64" fmla="*/ 186 w 274"/>
                  <a:gd name="T65" fmla="*/ 156 h 247"/>
                  <a:gd name="T66" fmla="*/ 181 w 274"/>
                  <a:gd name="T67" fmla="*/ 181 h 247"/>
                  <a:gd name="T68" fmla="*/ 176 w 274"/>
                  <a:gd name="T69" fmla="*/ 208 h 247"/>
                  <a:gd name="T70" fmla="*/ 227 w 274"/>
                  <a:gd name="T71" fmla="*/ 247 h 247"/>
                  <a:gd name="T72" fmla="*/ 274 w 274"/>
                  <a:gd name="T73" fmla="*/ 206 h 247"/>
                  <a:gd name="T74" fmla="*/ 268 w 274"/>
                  <a:gd name="T75" fmla="*/ 201 h 247"/>
                  <a:gd name="T76" fmla="*/ 261 w 274"/>
                  <a:gd name="T77" fmla="*/ 207 h 247"/>
                  <a:gd name="T78" fmla="*/ 229 w 274"/>
                  <a:gd name="T79" fmla="*/ 237 h 247"/>
                  <a:gd name="T80" fmla="*/ 213 w 274"/>
                  <a:gd name="T81" fmla="*/ 214 h 247"/>
                  <a:gd name="T82" fmla="*/ 216 w 274"/>
                  <a:gd name="T83" fmla="*/ 178 h 247"/>
                  <a:gd name="T84" fmla="*/ 218 w 274"/>
                  <a:gd name="T85" fmla="*/ 161 h 247"/>
                  <a:gd name="T86" fmla="*/ 208 w 274"/>
                  <a:gd name="T87" fmla="*/ 135 h 247"/>
                  <a:gd name="T88" fmla="*/ 184 w 274"/>
                  <a:gd name="T89" fmla="*/ 12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4" h="247">
                    <a:moveTo>
                      <a:pt x="120" y="25"/>
                    </a:moveTo>
                    <a:cubicBezTo>
                      <a:pt x="123" y="15"/>
                      <a:pt x="124" y="14"/>
                      <a:pt x="131" y="13"/>
                    </a:cubicBezTo>
                    <a:lnTo>
                      <a:pt x="154" y="13"/>
                    </a:lnTo>
                    <a:cubicBezTo>
                      <a:pt x="186" y="13"/>
                      <a:pt x="227" y="13"/>
                      <a:pt x="227" y="49"/>
                    </a:cubicBezTo>
                    <a:cubicBezTo>
                      <a:pt x="227" y="63"/>
                      <a:pt x="220" y="85"/>
                      <a:pt x="204" y="98"/>
                    </a:cubicBezTo>
                    <a:cubicBezTo>
                      <a:pt x="189" y="109"/>
                      <a:pt x="167" y="115"/>
                      <a:pt x="143" y="115"/>
                    </a:cubicBezTo>
                    <a:lnTo>
                      <a:pt x="98" y="115"/>
                    </a:lnTo>
                    <a:lnTo>
                      <a:pt x="120" y="25"/>
                    </a:lnTo>
                    <a:close/>
                    <a:moveTo>
                      <a:pt x="184" y="121"/>
                    </a:moveTo>
                    <a:cubicBezTo>
                      <a:pt x="226" y="111"/>
                      <a:pt x="263" y="85"/>
                      <a:pt x="263" y="54"/>
                    </a:cubicBezTo>
                    <a:cubicBezTo>
                      <a:pt x="263" y="24"/>
                      <a:pt x="227" y="0"/>
                      <a:pt x="176" y="0"/>
                    </a:cubicBezTo>
                    <a:lnTo>
                      <a:pt x="68" y="0"/>
                    </a:lnTo>
                    <a:cubicBezTo>
                      <a:pt x="62" y="0"/>
                      <a:pt x="57" y="0"/>
                      <a:pt x="57" y="8"/>
                    </a:cubicBezTo>
                    <a:cubicBezTo>
                      <a:pt x="57" y="13"/>
                      <a:pt x="61" y="13"/>
                      <a:pt x="68" y="13"/>
                    </a:cubicBezTo>
                    <a:cubicBezTo>
                      <a:pt x="69" y="13"/>
                      <a:pt x="75" y="13"/>
                      <a:pt x="82" y="13"/>
                    </a:cubicBezTo>
                    <a:cubicBezTo>
                      <a:pt x="89" y="14"/>
                      <a:pt x="90" y="15"/>
                      <a:pt x="90" y="18"/>
                    </a:cubicBezTo>
                    <a:cubicBezTo>
                      <a:pt x="90" y="19"/>
                      <a:pt x="90" y="21"/>
                      <a:pt x="88" y="26"/>
                    </a:cubicBezTo>
                    <a:lnTo>
                      <a:pt x="42" y="213"/>
                    </a:lnTo>
                    <a:cubicBezTo>
                      <a:pt x="39" y="225"/>
                      <a:pt x="38" y="227"/>
                      <a:pt x="11" y="227"/>
                    </a:cubicBezTo>
                    <a:cubicBezTo>
                      <a:pt x="5" y="227"/>
                      <a:pt x="0" y="227"/>
                      <a:pt x="0" y="235"/>
                    </a:cubicBezTo>
                    <a:cubicBezTo>
                      <a:pt x="0" y="238"/>
                      <a:pt x="3" y="240"/>
                      <a:pt x="6" y="240"/>
                    </a:cubicBezTo>
                    <a:cubicBezTo>
                      <a:pt x="12" y="240"/>
                      <a:pt x="21" y="239"/>
                      <a:pt x="28" y="239"/>
                    </a:cubicBezTo>
                    <a:cubicBezTo>
                      <a:pt x="34" y="239"/>
                      <a:pt x="44" y="239"/>
                      <a:pt x="51" y="239"/>
                    </a:cubicBezTo>
                    <a:cubicBezTo>
                      <a:pt x="58" y="239"/>
                      <a:pt x="66" y="239"/>
                      <a:pt x="73" y="239"/>
                    </a:cubicBezTo>
                    <a:cubicBezTo>
                      <a:pt x="81" y="239"/>
                      <a:pt x="89" y="240"/>
                      <a:pt x="97" y="240"/>
                    </a:cubicBezTo>
                    <a:cubicBezTo>
                      <a:pt x="99" y="240"/>
                      <a:pt x="104" y="240"/>
                      <a:pt x="104" y="233"/>
                    </a:cubicBezTo>
                    <a:cubicBezTo>
                      <a:pt x="104" y="227"/>
                      <a:pt x="101" y="227"/>
                      <a:pt x="93" y="227"/>
                    </a:cubicBezTo>
                    <a:cubicBezTo>
                      <a:pt x="87" y="227"/>
                      <a:pt x="86" y="227"/>
                      <a:pt x="79" y="227"/>
                    </a:cubicBezTo>
                    <a:cubicBezTo>
                      <a:pt x="71" y="226"/>
                      <a:pt x="71" y="225"/>
                      <a:pt x="71" y="221"/>
                    </a:cubicBezTo>
                    <a:cubicBezTo>
                      <a:pt x="71" y="221"/>
                      <a:pt x="71" y="219"/>
                      <a:pt x="73" y="214"/>
                    </a:cubicBezTo>
                    <a:lnTo>
                      <a:pt x="95" y="125"/>
                    </a:lnTo>
                    <a:lnTo>
                      <a:pt x="143" y="125"/>
                    </a:lnTo>
                    <a:cubicBezTo>
                      <a:pt x="173" y="125"/>
                      <a:pt x="186" y="140"/>
                      <a:pt x="186" y="156"/>
                    </a:cubicBezTo>
                    <a:cubicBezTo>
                      <a:pt x="186" y="161"/>
                      <a:pt x="183" y="173"/>
                      <a:pt x="181" y="181"/>
                    </a:cubicBezTo>
                    <a:cubicBezTo>
                      <a:pt x="177" y="197"/>
                      <a:pt x="176" y="202"/>
                      <a:pt x="176" y="208"/>
                    </a:cubicBezTo>
                    <a:cubicBezTo>
                      <a:pt x="176" y="236"/>
                      <a:pt x="201" y="247"/>
                      <a:pt x="227" y="247"/>
                    </a:cubicBezTo>
                    <a:cubicBezTo>
                      <a:pt x="260" y="247"/>
                      <a:pt x="274" y="213"/>
                      <a:pt x="274" y="206"/>
                    </a:cubicBezTo>
                    <a:cubicBezTo>
                      <a:pt x="274" y="205"/>
                      <a:pt x="273" y="201"/>
                      <a:pt x="268" y="201"/>
                    </a:cubicBezTo>
                    <a:cubicBezTo>
                      <a:pt x="263" y="201"/>
                      <a:pt x="262" y="204"/>
                      <a:pt x="261" y="207"/>
                    </a:cubicBezTo>
                    <a:cubicBezTo>
                      <a:pt x="256" y="223"/>
                      <a:pt x="243" y="237"/>
                      <a:pt x="229" y="237"/>
                    </a:cubicBezTo>
                    <a:cubicBezTo>
                      <a:pt x="219" y="237"/>
                      <a:pt x="213" y="233"/>
                      <a:pt x="213" y="214"/>
                    </a:cubicBezTo>
                    <a:cubicBezTo>
                      <a:pt x="213" y="206"/>
                      <a:pt x="215" y="187"/>
                      <a:pt x="216" y="178"/>
                    </a:cubicBezTo>
                    <a:cubicBezTo>
                      <a:pt x="218" y="168"/>
                      <a:pt x="218" y="165"/>
                      <a:pt x="218" y="161"/>
                    </a:cubicBezTo>
                    <a:cubicBezTo>
                      <a:pt x="218" y="157"/>
                      <a:pt x="218" y="146"/>
                      <a:pt x="208" y="135"/>
                    </a:cubicBezTo>
                    <a:cubicBezTo>
                      <a:pt x="201" y="128"/>
                      <a:pt x="192" y="123"/>
                      <a:pt x="184" y="121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23">
                <a:extLst>
                  <a:ext uri="{FF2B5EF4-FFF2-40B4-BE49-F238E27FC236}">
                    <a16:creationId xmlns:a16="http://schemas.microsoft.com/office/drawing/2014/main" id="{A5A66366-0520-1847-A290-F8F87510BB76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123363" y="3452813"/>
                <a:ext cx="31750" cy="65088"/>
              </a:xfrm>
              <a:custGeom>
                <a:avLst/>
                <a:gdLst>
                  <a:gd name="T0" fmla="*/ 72 w 119"/>
                  <a:gd name="T1" fmla="*/ 80 h 223"/>
                  <a:gd name="T2" fmla="*/ 108 w 119"/>
                  <a:gd name="T3" fmla="*/ 80 h 223"/>
                  <a:gd name="T4" fmla="*/ 119 w 119"/>
                  <a:gd name="T5" fmla="*/ 73 h 223"/>
                  <a:gd name="T6" fmla="*/ 108 w 119"/>
                  <a:gd name="T7" fmla="*/ 68 h 223"/>
                  <a:gd name="T8" fmla="*/ 75 w 119"/>
                  <a:gd name="T9" fmla="*/ 68 h 223"/>
                  <a:gd name="T10" fmla="*/ 88 w 119"/>
                  <a:gd name="T11" fmla="*/ 16 h 223"/>
                  <a:gd name="T12" fmla="*/ 89 w 119"/>
                  <a:gd name="T13" fmla="*/ 11 h 223"/>
                  <a:gd name="T14" fmla="*/ 77 w 119"/>
                  <a:gd name="T15" fmla="*/ 0 h 223"/>
                  <a:gd name="T16" fmla="*/ 61 w 119"/>
                  <a:gd name="T17" fmla="*/ 15 h 223"/>
                  <a:gd name="T18" fmla="*/ 47 w 119"/>
                  <a:gd name="T19" fmla="*/ 68 h 223"/>
                  <a:gd name="T20" fmla="*/ 11 w 119"/>
                  <a:gd name="T21" fmla="*/ 68 h 223"/>
                  <a:gd name="T22" fmla="*/ 0 w 119"/>
                  <a:gd name="T23" fmla="*/ 75 h 223"/>
                  <a:gd name="T24" fmla="*/ 11 w 119"/>
                  <a:gd name="T25" fmla="*/ 80 h 223"/>
                  <a:gd name="T26" fmla="*/ 44 w 119"/>
                  <a:gd name="T27" fmla="*/ 80 h 223"/>
                  <a:gd name="T28" fmla="*/ 23 w 119"/>
                  <a:gd name="T29" fmla="*/ 163 h 223"/>
                  <a:gd name="T30" fmla="*/ 18 w 119"/>
                  <a:gd name="T31" fmla="*/ 189 h 223"/>
                  <a:gd name="T32" fmla="*/ 56 w 119"/>
                  <a:gd name="T33" fmla="*/ 223 h 223"/>
                  <a:gd name="T34" fmla="*/ 117 w 119"/>
                  <a:gd name="T35" fmla="*/ 169 h 223"/>
                  <a:gd name="T36" fmla="*/ 111 w 119"/>
                  <a:gd name="T37" fmla="*/ 164 h 223"/>
                  <a:gd name="T38" fmla="*/ 104 w 119"/>
                  <a:gd name="T39" fmla="*/ 171 h 223"/>
                  <a:gd name="T40" fmla="*/ 57 w 119"/>
                  <a:gd name="T41" fmla="*/ 213 h 223"/>
                  <a:gd name="T42" fmla="*/ 44 w 119"/>
                  <a:gd name="T43" fmla="*/ 196 h 223"/>
                  <a:gd name="T44" fmla="*/ 46 w 119"/>
                  <a:gd name="T45" fmla="*/ 181 h 223"/>
                  <a:gd name="T46" fmla="*/ 72 w 119"/>
                  <a:gd name="T47" fmla="*/ 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223">
                    <a:moveTo>
                      <a:pt x="72" y="80"/>
                    </a:moveTo>
                    <a:lnTo>
                      <a:pt x="108" y="80"/>
                    </a:lnTo>
                    <a:cubicBezTo>
                      <a:pt x="114" y="80"/>
                      <a:pt x="119" y="80"/>
                      <a:pt x="119" y="73"/>
                    </a:cubicBezTo>
                    <a:cubicBezTo>
                      <a:pt x="119" y="68"/>
                      <a:pt x="114" y="68"/>
                      <a:pt x="108" y="68"/>
                    </a:cubicBezTo>
                    <a:lnTo>
                      <a:pt x="75" y="68"/>
                    </a:lnTo>
                    <a:lnTo>
                      <a:pt x="88" y="16"/>
                    </a:lnTo>
                    <a:cubicBezTo>
                      <a:pt x="88" y="14"/>
                      <a:pt x="89" y="12"/>
                      <a:pt x="89" y="11"/>
                    </a:cubicBezTo>
                    <a:cubicBezTo>
                      <a:pt x="89" y="4"/>
                      <a:pt x="84" y="0"/>
                      <a:pt x="77" y="0"/>
                    </a:cubicBezTo>
                    <a:cubicBezTo>
                      <a:pt x="68" y="0"/>
                      <a:pt x="63" y="6"/>
                      <a:pt x="61" y="15"/>
                    </a:cubicBezTo>
                    <a:cubicBezTo>
                      <a:pt x="58" y="23"/>
                      <a:pt x="63" y="7"/>
                      <a:pt x="47" y="68"/>
                    </a:cubicBezTo>
                    <a:lnTo>
                      <a:pt x="11" y="68"/>
                    </a:lnTo>
                    <a:cubicBezTo>
                      <a:pt x="5" y="68"/>
                      <a:pt x="0" y="68"/>
                      <a:pt x="0" y="75"/>
                    </a:cubicBezTo>
                    <a:cubicBezTo>
                      <a:pt x="0" y="80"/>
                      <a:pt x="4" y="80"/>
                      <a:pt x="11" y="80"/>
                    </a:cubicBezTo>
                    <a:lnTo>
                      <a:pt x="44" y="80"/>
                    </a:lnTo>
                    <a:lnTo>
                      <a:pt x="23" y="163"/>
                    </a:lnTo>
                    <a:cubicBezTo>
                      <a:pt x="21" y="172"/>
                      <a:pt x="18" y="185"/>
                      <a:pt x="18" y="189"/>
                    </a:cubicBezTo>
                    <a:cubicBezTo>
                      <a:pt x="18" y="210"/>
                      <a:pt x="36" y="223"/>
                      <a:pt x="56" y="223"/>
                    </a:cubicBezTo>
                    <a:cubicBezTo>
                      <a:pt x="95" y="223"/>
                      <a:pt x="117" y="173"/>
                      <a:pt x="117" y="169"/>
                    </a:cubicBezTo>
                    <a:cubicBezTo>
                      <a:pt x="117" y="164"/>
                      <a:pt x="112" y="164"/>
                      <a:pt x="111" y="164"/>
                    </a:cubicBezTo>
                    <a:cubicBezTo>
                      <a:pt x="107" y="164"/>
                      <a:pt x="107" y="165"/>
                      <a:pt x="104" y="171"/>
                    </a:cubicBezTo>
                    <a:cubicBezTo>
                      <a:pt x="94" y="193"/>
                      <a:pt x="76" y="213"/>
                      <a:pt x="57" y="213"/>
                    </a:cubicBezTo>
                    <a:cubicBezTo>
                      <a:pt x="49" y="213"/>
                      <a:pt x="44" y="208"/>
                      <a:pt x="44" y="196"/>
                    </a:cubicBezTo>
                    <a:cubicBezTo>
                      <a:pt x="44" y="192"/>
                      <a:pt x="46" y="185"/>
                      <a:pt x="46" y="181"/>
                    </a:cubicBezTo>
                    <a:lnTo>
                      <a:pt x="72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24">
                <a:extLst>
                  <a:ext uri="{FF2B5EF4-FFF2-40B4-BE49-F238E27FC236}">
                    <a16:creationId xmlns:a16="http://schemas.microsoft.com/office/drawing/2014/main" id="{69660482-712D-AE40-8045-C19F3C4E9CB2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9170988" y="3489326"/>
                <a:ext cx="65088" cy="4763"/>
              </a:xfrm>
              <a:custGeom>
                <a:avLst/>
                <a:gdLst>
                  <a:gd name="T0" fmla="*/ 223 w 237"/>
                  <a:gd name="T1" fmla="*/ 17 h 17"/>
                  <a:gd name="T2" fmla="*/ 237 w 237"/>
                  <a:gd name="T3" fmla="*/ 8 h 17"/>
                  <a:gd name="T4" fmla="*/ 223 w 237"/>
                  <a:gd name="T5" fmla="*/ 0 h 17"/>
                  <a:gd name="T6" fmla="*/ 14 w 237"/>
                  <a:gd name="T7" fmla="*/ 0 h 17"/>
                  <a:gd name="T8" fmla="*/ 0 w 237"/>
                  <a:gd name="T9" fmla="*/ 8 h 17"/>
                  <a:gd name="T10" fmla="*/ 14 w 237"/>
                  <a:gd name="T11" fmla="*/ 17 h 17"/>
                  <a:gd name="T12" fmla="*/ 223 w 23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7">
                    <a:moveTo>
                      <a:pt x="223" y="17"/>
                    </a:moveTo>
                    <a:cubicBezTo>
                      <a:pt x="229" y="17"/>
                      <a:pt x="237" y="17"/>
                      <a:pt x="237" y="8"/>
                    </a:cubicBezTo>
                    <a:cubicBezTo>
                      <a:pt x="237" y="0"/>
                      <a:pt x="229" y="0"/>
                      <a:pt x="223" y="0"/>
                    </a:cubicBezTo>
                    <a:lnTo>
                      <a:pt x="14" y="0"/>
                    </a:lnTo>
                    <a:cubicBezTo>
                      <a:pt x="8" y="0"/>
                      <a:pt x="0" y="0"/>
                      <a:pt x="0" y="8"/>
                    </a:cubicBezTo>
                    <a:cubicBezTo>
                      <a:pt x="0" y="17"/>
                      <a:pt x="8" y="17"/>
                      <a:pt x="14" y="17"/>
                    </a:cubicBezTo>
                    <a:lnTo>
                      <a:pt x="223" y="1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25">
                <a:extLst>
                  <a:ext uri="{FF2B5EF4-FFF2-40B4-BE49-F238E27FC236}">
                    <a16:creationId xmlns:a16="http://schemas.microsoft.com/office/drawing/2014/main" id="{55D6F8FB-8628-9B48-87E4-924CEF2C5BDF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9256713" y="3448051"/>
                <a:ext cx="34925" cy="69850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4 h 233"/>
                  <a:gd name="T12" fmla="*/ 16 w 128"/>
                  <a:gd name="T13" fmla="*/ 220 h 233"/>
                  <a:gd name="T14" fmla="*/ 2 w 128"/>
                  <a:gd name="T15" fmla="*/ 220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0 h 233"/>
                  <a:gd name="T24" fmla="*/ 115 w 128"/>
                  <a:gd name="T25" fmla="*/ 220 h 233"/>
                  <a:gd name="T26" fmla="*/ 79 w 128"/>
                  <a:gd name="T27" fmla="*/ 204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9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2" y="35"/>
                      <a:pt x="51" y="25"/>
                    </a:cubicBezTo>
                    <a:lnTo>
                      <a:pt x="51" y="204"/>
                    </a:lnTo>
                    <a:cubicBezTo>
                      <a:pt x="51" y="216"/>
                      <a:pt x="51" y="220"/>
                      <a:pt x="16" y="220"/>
                    </a:cubicBezTo>
                    <a:lnTo>
                      <a:pt x="2" y="220"/>
                    </a:lnTo>
                    <a:lnTo>
                      <a:pt x="2" y="233"/>
                    </a:lnTo>
                    <a:cubicBezTo>
                      <a:pt x="9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0"/>
                    </a:lnTo>
                    <a:lnTo>
                      <a:pt x="115" y="220"/>
                    </a:lnTo>
                    <a:cubicBezTo>
                      <a:pt x="79" y="220"/>
                      <a:pt x="79" y="216"/>
                      <a:pt x="79" y="204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9" name="矩形: 圆角 367">
              <a:extLst>
                <a:ext uri="{FF2B5EF4-FFF2-40B4-BE49-F238E27FC236}">
                  <a16:creationId xmlns:a16="http://schemas.microsoft.com/office/drawing/2014/main" id="{00CD1335-F9C6-0345-BD22-A4DE55BBE850}"/>
                </a:ext>
              </a:extLst>
            </p:cNvPr>
            <p:cNvSpPr/>
            <p:nvPr/>
          </p:nvSpPr>
          <p:spPr>
            <a:xfrm>
              <a:off x="5329182" y="1867128"/>
              <a:ext cx="1132371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矩形: 圆角 369">
              <a:extLst>
                <a:ext uri="{FF2B5EF4-FFF2-40B4-BE49-F238E27FC236}">
                  <a16:creationId xmlns:a16="http://schemas.microsoft.com/office/drawing/2014/main" id="{7509548C-A860-5E4D-A76E-D8D5C30937E9}"/>
                </a:ext>
              </a:extLst>
            </p:cNvPr>
            <p:cNvSpPr/>
            <p:nvPr/>
          </p:nvSpPr>
          <p:spPr>
            <a:xfrm>
              <a:off x="4597707" y="2772159"/>
              <a:ext cx="1132371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矩形: 圆角 370">
              <a:extLst>
                <a:ext uri="{FF2B5EF4-FFF2-40B4-BE49-F238E27FC236}">
                  <a16:creationId xmlns:a16="http://schemas.microsoft.com/office/drawing/2014/main" id="{99026B89-7DA4-7A44-B9DE-95CDCE4F3721}"/>
                </a:ext>
              </a:extLst>
            </p:cNvPr>
            <p:cNvSpPr/>
            <p:nvPr/>
          </p:nvSpPr>
          <p:spPr>
            <a:xfrm>
              <a:off x="3902008" y="3656049"/>
              <a:ext cx="1132371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矩形: 圆角 371">
              <a:extLst>
                <a:ext uri="{FF2B5EF4-FFF2-40B4-BE49-F238E27FC236}">
                  <a16:creationId xmlns:a16="http://schemas.microsoft.com/office/drawing/2014/main" id="{C9EB76BA-6B9E-F749-BD1A-86AD3D534AC5}"/>
                </a:ext>
              </a:extLst>
            </p:cNvPr>
            <p:cNvSpPr/>
            <p:nvPr/>
          </p:nvSpPr>
          <p:spPr>
            <a:xfrm>
              <a:off x="5332047" y="3656049"/>
              <a:ext cx="1132371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4E3F7D4-12E7-674A-A731-571AA0057BE3}"/>
              </a:ext>
            </a:extLst>
          </p:cNvPr>
          <p:cNvSpPr txBox="1"/>
          <p:nvPr/>
        </p:nvSpPr>
        <p:spPr>
          <a:xfrm>
            <a:off x="9252417" y="5391999"/>
            <a:ext cx="2204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Binary tree LSTM</a:t>
            </a:r>
            <a:endParaRPr lang="en-CN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055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88571" y="1031827"/>
                <a:ext cx="9972282" cy="1165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Add left and right differentiation to gate computation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input 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two forget gates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1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bSup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1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𝑹</m:t>
                        </m:r>
                      </m:sup>
                    </m:sSubSup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are computed as follows: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1" y="1031827"/>
                <a:ext cx="9972282" cy="1165384"/>
              </a:xfrm>
              <a:prstGeom prst="rect">
                <a:avLst/>
              </a:prstGeom>
              <a:blipFill>
                <a:blip r:embed="rId30"/>
                <a:stretch>
                  <a:fillRect l="-979" b="-9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22C1B7BC-1FA8-4679-9C24-5DEAF0DC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象 6">
                <a:extLst>
                  <a:ext uri="{FF2B5EF4-FFF2-40B4-BE49-F238E27FC236}">
                    <a16:creationId xmlns:a16="http://schemas.microsoft.com/office/drawing/2014/main" id="{AA8A337D-A034-4314-AD8B-BD8FC351E30E}"/>
                  </a:ext>
                </a:extLst>
              </p:cNvPr>
              <p:cNvSpPr txBox="1"/>
              <p:nvPr/>
            </p:nvSpPr>
            <p:spPr bwMode="auto">
              <a:xfrm>
                <a:off x="1456560" y="2545358"/>
                <a:ext cx="8957229" cy="195019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𝑖𝑐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𝑖𝑐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zh-CN" alt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p>
                      </m:s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zh-CN" alt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</m:s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对象 6">
                <a:extLst>
                  <a:ext uri="{FF2B5EF4-FFF2-40B4-BE49-F238E27FC236}">
                    <a16:creationId xmlns:a16="http://schemas.microsoft.com/office/drawing/2014/main" id="{AA8A337D-A034-4314-AD8B-BD8FC351E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6560" y="2545358"/>
                <a:ext cx="8957229" cy="195019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6C1A928-34F4-4E7C-8576-8528F2024B9E}"/>
                  </a:ext>
                </a:extLst>
              </p:cNvPr>
              <p:cNvSpPr txBox="1"/>
              <p:nvPr/>
            </p:nvSpPr>
            <p:spPr>
              <a:xfrm>
                <a:off x="1418532" y="4670633"/>
                <a:ext cx="9303849" cy="1082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𝑖h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𝑖h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𝑖𝑐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𝑖𝑐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sSub>
                          <m:sSubPr>
                            <m:ctrlPr>
                              <a:rPr lang="zh-CN" alt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p>
                    </m:s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sSub>
                          <m:sSubPr>
                            <m:ctrlPr>
                              <a:rPr lang="zh-CN" alt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Palatino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sSub>
                          <m:sSubPr>
                            <m:ctrlPr>
                              <a:rPr lang="zh-CN" alt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are model parameters</a:t>
                </a:r>
                <a:endParaRPr lang="zh-CN" altLang="en-US" sz="2000" dirty="0">
                  <a:latin typeface="Palatino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6C1A928-34F4-4E7C-8576-8528F2024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532" y="4670633"/>
                <a:ext cx="9303849" cy="1082669"/>
              </a:xfrm>
              <a:prstGeom prst="rect">
                <a:avLst/>
              </a:prstGeom>
              <a:blipFill>
                <a:blip r:embed="rId32"/>
                <a:stretch>
                  <a:fillRect l="-721" b="-8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2">
            <a:extLst>
              <a:ext uri="{FF2B5EF4-FFF2-40B4-BE49-F238E27FC236}">
                <a16:creationId xmlns:a16="http://schemas.microsoft.com/office/drawing/2014/main" id="{94F60F6C-2CE8-403E-8705-F845B432FFF6}"/>
              </a:ext>
            </a:extLst>
          </p:cNvPr>
          <p:cNvSpPr/>
          <p:nvPr/>
        </p:nvSpPr>
        <p:spPr>
          <a:xfrm>
            <a:off x="582479" y="179310"/>
            <a:ext cx="4069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Tree LSTM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1A42FD-853B-8148-7A0B-E988188C8C5B}"/>
              </a:ext>
            </a:extLst>
          </p:cNvPr>
          <p:cNvGrpSpPr/>
          <p:nvPr/>
        </p:nvGrpSpPr>
        <p:grpSpPr>
          <a:xfrm>
            <a:off x="9917771" y="2691733"/>
            <a:ext cx="1931976" cy="1677376"/>
            <a:chOff x="3902008" y="1480420"/>
            <a:chExt cx="3052463" cy="2878214"/>
          </a:xfrm>
        </p:grpSpPr>
        <p:sp>
          <p:nvSpPr>
            <p:cNvPr id="11" name="矩形: 圆角 39">
              <a:extLst>
                <a:ext uri="{FF2B5EF4-FFF2-40B4-BE49-F238E27FC236}">
                  <a16:creationId xmlns:a16="http://schemas.microsoft.com/office/drawing/2014/main" id="{38042E00-7F1A-EF92-83E2-735D771C3B61}"/>
                </a:ext>
              </a:extLst>
            </p:cNvPr>
            <p:cNvSpPr/>
            <p:nvPr/>
          </p:nvSpPr>
          <p:spPr>
            <a:xfrm>
              <a:off x="6241665" y="2764377"/>
              <a:ext cx="712806" cy="2628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…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AA900918-B471-6D6F-7E53-AD3066AEC480}"/>
                </a:ext>
              </a:extLst>
            </p:cNvPr>
            <p:cNvCxnSpPr>
              <a:cxnSpLocks/>
              <a:stCxn id="21" idx="2"/>
              <a:endCxn id="22" idx="0"/>
            </p:cNvCxnSpPr>
            <p:nvPr/>
          </p:nvCxnSpPr>
          <p:spPr>
            <a:xfrm flipH="1">
              <a:off x="5163893" y="2236460"/>
              <a:ext cx="731475" cy="53569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43">
              <a:extLst>
                <a:ext uri="{FF2B5EF4-FFF2-40B4-BE49-F238E27FC236}">
                  <a16:creationId xmlns:a16="http://schemas.microsoft.com/office/drawing/2014/main" id="{DC0FA93E-4AF9-2C26-781E-5C14A27A3412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 flipH="1">
              <a:off x="4468194" y="3141491"/>
              <a:ext cx="695699" cy="5145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45">
              <a:extLst>
                <a:ext uri="{FF2B5EF4-FFF2-40B4-BE49-F238E27FC236}">
                  <a16:creationId xmlns:a16="http://schemas.microsoft.com/office/drawing/2014/main" id="{F6673F8D-5F42-0913-BC29-6370D5C485AF}"/>
                </a:ext>
              </a:extLst>
            </p:cNvPr>
            <p:cNvCxnSpPr>
              <a:cxnSpLocks/>
              <a:stCxn id="22" idx="2"/>
              <a:endCxn id="24" idx="0"/>
            </p:cNvCxnSpPr>
            <p:nvPr/>
          </p:nvCxnSpPr>
          <p:spPr>
            <a:xfrm>
              <a:off x="5163893" y="3141491"/>
              <a:ext cx="734340" cy="5145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47">
              <a:extLst>
                <a:ext uri="{FF2B5EF4-FFF2-40B4-BE49-F238E27FC236}">
                  <a16:creationId xmlns:a16="http://schemas.microsoft.com/office/drawing/2014/main" id="{22E3F9A0-A736-FCF4-3682-83C1E7BD01EF}"/>
                </a:ext>
              </a:extLst>
            </p:cNvPr>
            <p:cNvCxnSpPr>
              <a:cxnSpLocks/>
              <a:stCxn id="21" idx="2"/>
              <a:endCxn id="11" idx="0"/>
            </p:cNvCxnSpPr>
            <p:nvPr/>
          </p:nvCxnSpPr>
          <p:spPr>
            <a:xfrm>
              <a:off x="5895368" y="2236460"/>
              <a:ext cx="702700" cy="52791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组合 195" descr="\documentclass{article}&#10;\usepackage{amsmath}&#10;\pagestyle{empty}&#10;\begin{document}&#10;&#10;\begin{equation*}&#10;h_{t+1}^1&#10;\end{equation*}&#10;&#10;&#10;\end{document}" title="IguanaTex Vector Display">
              <a:extLst>
                <a:ext uri="{FF2B5EF4-FFF2-40B4-BE49-F238E27FC236}">
                  <a16:creationId xmlns:a16="http://schemas.microsoft.com/office/drawing/2014/main" id="{861D749F-E69B-D932-631D-11CCAA0B722B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694734" y="1480420"/>
              <a:ext cx="401266" cy="292497"/>
              <a:chOff x="2540000" y="2538413"/>
              <a:chExt cx="433388" cy="315913"/>
            </a:xfrm>
          </p:grpSpPr>
          <p:sp>
            <p:nvSpPr>
              <p:cNvPr id="44" name="Freeform 42 1 2">
                <a:extLst>
                  <a:ext uri="{FF2B5EF4-FFF2-40B4-BE49-F238E27FC236}">
                    <a16:creationId xmlns:a16="http://schemas.microsoft.com/office/drawing/2014/main" id="{F9DA46B4-3755-0E98-6657-945A71ECBCB7}"/>
                  </a:ext>
                </a:extLst>
              </p:cNvPr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540000" y="2587626"/>
                <a:ext cx="120650" cy="184150"/>
              </a:xfrm>
              <a:custGeom>
                <a:avLst/>
                <a:gdLst>
                  <a:gd name="T0" fmla="*/ 116 w 245"/>
                  <a:gd name="T1" fmla="*/ 6 h 351"/>
                  <a:gd name="T2" fmla="*/ 109 w 245"/>
                  <a:gd name="T3" fmla="*/ 0 h 351"/>
                  <a:gd name="T4" fmla="*/ 49 w 245"/>
                  <a:gd name="T5" fmla="*/ 5 h 351"/>
                  <a:gd name="T6" fmla="*/ 39 w 245"/>
                  <a:gd name="T7" fmla="*/ 15 h 351"/>
                  <a:gd name="T8" fmla="*/ 51 w 245"/>
                  <a:gd name="T9" fmla="*/ 21 h 351"/>
                  <a:gd name="T10" fmla="*/ 76 w 245"/>
                  <a:gd name="T11" fmla="*/ 30 h 351"/>
                  <a:gd name="T12" fmla="*/ 75 w 245"/>
                  <a:gd name="T13" fmla="*/ 40 h 351"/>
                  <a:gd name="T14" fmla="*/ 2 w 245"/>
                  <a:gd name="T15" fmla="*/ 326 h 351"/>
                  <a:gd name="T16" fmla="*/ 0 w 245"/>
                  <a:gd name="T17" fmla="*/ 337 h 351"/>
                  <a:gd name="T18" fmla="*/ 15 w 245"/>
                  <a:gd name="T19" fmla="*/ 351 h 351"/>
                  <a:gd name="T20" fmla="*/ 33 w 245"/>
                  <a:gd name="T21" fmla="*/ 338 h 351"/>
                  <a:gd name="T22" fmla="*/ 43 w 245"/>
                  <a:gd name="T23" fmla="*/ 300 h 351"/>
                  <a:gd name="T24" fmla="*/ 54 w 245"/>
                  <a:gd name="T25" fmla="*/ 255 h 351"/>
                  <a:gd name="T26" fmla="*/ 62 w 245"/>
                  <a:gd name="T27" fmla="*/ 222 h 351"/>
                  <a:gd name="T28" fmla="*/ 68 w 245"/>
                  <a:gd name="T29" fmla="*/ 200 h 351"/>
                  <a:gd name="T30" fmla="*/ 101 w 245"/>
                  <a:gd name="T31" fmla="*/ 154 h 351"/>
                  <a:gd name="T32" fmla="*/ 149 w 245"/>
                  <a:gd name="T33" fmla="*/ 137 h 351"/>
                  <a:gd name="T34" fmla="*/ 176 w 245"/>
                  <a:gd name="T35" fmla="*/ 171 h 351"/>
                  <a:gd name="T36" fmla="*/ 145 w 245"/>
                  <a:gd name="T37" fmla="*/ 283 h 351"/>
                  <a:gd name="T38" fmla="*/ 139 w 245"/>
                  <a:gd name="T39" fmla="*/ 310 h 351"/>
                  <a:gd name="T40" fmla="*/ 179 w 245"/>
                  <a:gd name="T41" fmla="*/ 351 h 351"/>
                  <a:gd name="T42" fmla="*/ 245 w 245"/>
                  <a:gd name="T43" fmla="*/ 274 h 351"/>
                  <a:gd name="T44" fmla="*/ 239 w 245"/>
                  <a:gd name="T45" fmla="*/ 269 h 351"/>
                  <a:gd name="T46" fmla="*/ 231 w 245"/>
                  <a:gd name="T47" fmla="*/ 278 h 351"/>
                  <a:gd name="T48" fmla="*/ 180 w 245"/>
                  <a:gd name="T49" fmla="*/ 340 h 351"/>
                  <a:gd name="T50" fmla="*/ 169 w 245"/>
                  <a:gd name="T51" fmla="*/ 323 h 351"/>
                  <a:gd name="T52" fmla="*/ 177 w 245"/>
                  <a:gd name="T53" fmla="*/ 288 h 351"/>
                  <a:gd name="T54" fmla="*/ 208 w 245"/>
                  <a:gd name="T55" fmla="*/ 179 h 351"/>
                  <a:gd name="T56" fmla="*/ 151 w 245"/>
                  <a:gd name="T57" fmla="*/ 126 h 351"/>
                  <a:gd name="T58" fmla="*/ 77 w 245"/>
                  <a:gd name="T59" fmla="*/ 164 h 351"/>
                  <a:gd name="T60" fmla="*/ 116 w 245"/>
                  <a:gd name="T61" fmla="*/ 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351">
                    <a:moveTo>
                      <a:pt x="116" y="6"/>
                    </a:moveTo>
                    <a:cubicBezTo>
                      <a:pt x="116" y="5"/>
                      <a:pt x="116" y="0"/>
                      <a:pt x="109" y="0"/>
                    </a:cubicBezTo>
                    <a:cubicBezTo>
                      <a:pt x="98" y="0"/>
                      <a:pt x="62" y="4"/>
                      <a:pt x="49" y="5"/>
                    </a:cubicBezTo>
                    <a:cubicBezTo>
                      <a:pt x="45" y="6"/>
                      <a:pt x="39" y="6"/>
                      <a:pt x="39" y="15"/>
                    </a:cubicBezTo>
                    <a:cubicBezTo>
                      <a:pt x="39" y="21"/>
                      <a:pt x="44" y="21"/>
                      <a:pt x="51" y="21"/>
                    </a:cubicBezTo>
                    <a:cubicBezTo>
                      <a:pt x="75" y="21"/>
                      <a:pt x="76" y="25"/>
                      <a:pt x="76" y="30"/>
                    </a:cubicBezTo>
                    <a:lnTo>
                      <a:pt x="75" y="40"/>
                    </a:lnTo>
                    <a:lnTo>
                      <a:pt x="2" y="326"/>
                    </a:lnTo>
                    <a:cubicBezTo>
                      <a:pt x="0" y="333"/>
                      <a:pt x="0" y="334"/>
                      <a:pt x="0" y="337"/>
                    </a:cubicBezTo>
                    <a:cubicBezTo>
                      <a:pt x="0" y="348"/>
                      <a:pt x="10" y="351"/>
                      <a:pt x="15" y="351"/>
                    </a:cubicBezTo>
                    <a:cubicBezTo>
                      <a:pt x="23" y="351"/>
                      <a:pt x="31" y="345"/>
                      <a:pt x="33" y="338"/>
                    </a:cubicBezTo>
                    <a:lnTo>
                      <a:pt x="43" y="300"/>
                    </a:lnTo>
                    <a:lnTo>
                      <a:pt x="54" y="255"/>
                    </a:lnTo>
                    <a:cubicBezTo>
                      <a:pt x="57" y="244"/>
                      <a:pt x="60" y="233"/>
                      <a:pt x="62" y="222"/>
                    </a:cubicBezTo>
                    <a:cubicBezTo>
                      <a:pt x="63" y="219"/>
                      <a:pt x="67" y="203"/>
                      <a:pt x="68" y="200"/>
                    </a:cubicBezTo>
                    <a:cubicBezTo>
                      <a:pt x="69" y="195"/>
                      <a:pt x="84" y="167"/>
                      <a:pt x="101" y="154"/>
                    </a:cubicBezTo>
                    <a:cubicBezTo>
                      <a:pt x="112" y="146"/>
                      <a:pt x="128" y="137"/>
                      <a:pt x="149" y="137"/>
                    </a:cubicBezTo>
                    <a:cubicBezTo>
                      <a:pt x="170" y="137"/>
                      <a:pt x="176" y="153"/>
                      <a:pt x="176" y="171"/>
                    </a:cubicBezTo>
                    <a:cubicBezTo>
                      <a:pt x="176" y="198"/>
                      <a:pt x="157" y="252"/>
                      <a:pt x="145" y="283"/>
                    </a:cubicBezTo>
                    <a:cubicBezTo>
                      <a:pt x="141" y="294"/>
                      <a:pt x="139" y="300"/>
                      <a:pt x="139" y="310"/>
                    </a:cubicBezTo>
                    <a:cubicBezTo>
                      <a:pt x="139" y="333"/>
                      <a:pt x="156" y="351"/>
                      <a:pt x="179" y="351"/>
                    </a:cubicBezTo>
                    <a:cubicBezTo>
                      <a:pt x="226" y="351"/>
                      <a:pt x="245" y="278"/>
                      <a:pt x="245" y="274"/>
                    </a:cubicBezTo>
                    <a:cubicBezTo>
                      <a:pt x="245" y="269"/>
                      <a:pt x="240" y="269"/>
                      <a:pt x="239" y="269"/>
                    </a:cubicBezTo>
                    <a:cubicBezTo>
                      <a:pt x="234" y="269"/>
                      <a:pt x="234" y="271"/>
                      <a:pt x="231" y="278"/>
                    </a:cubicBezTo>
                    <a:cubicBezTo>
                      <a:pt x="224" y="305"/>
                      <a:pt x="208" y="340"/>
                      <a:pt x="180" y="340"/>
                    </a:cubicBezTo>
                    <a:cubicBezTo>
                      <a:pt x="172" y="340"/>
                      <a:pt x="169" y="335"/>
                      <a:pt x="169" y="323"/>
                    </a:cubicBezTo>
                    <a:cubicBezTo>
                      <a:pt x="169" y="311"/>
                      <a:pt x="173" y="299"/>
                      <a:pt x="177" y="288"/>
                    </a:cubicBezTo>
                    <a:cubicBezTo>
                      <a:pt x="185" y="267"/>
                      <a:pt x="208" y="208"/>
                      <a:pt x="208" y="179"/>
                    </a:cubicBezTo>
                    <a:cubicBezTo>
                      <a:pt x="208" y="147"/>
                      <a:pt x="188" y="126"/>
                      <a:pt x="151" y="126"/>
                    </a:cubicBezTo>
                    <a:cubicBezTo>
                      <a:pt x="119" y="126"/>
                      <a:pt x="95" y="141"/>
                      <a:pt x="77" y="164"/>
                    </a:cubicBezTo>
                    <a:lnTo>
                      <a:pt x="116" y="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3 1 2">
                <a:extLst>
                  <a:ext uri="{FF2B5EF4-FFF2-40B4-BE49-F238E27FC236}">
                    <a16:creationId xmlns:a16="http://schemas.microsoft.com/office/drawing/2014/main" id="{5F9AF7EE-E637-B497-348D-4B33EEF67D75}"/>
                  </a:ext>
                </a:extLst>
              </p:cNvPr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686050" y="2538413"/>
                <a:ext cx="63500" cy="122238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5 h 233"/>
                  <a:gd name="T12" fmla="*/ 16 w 128"/>
                  <a:gd name="T13" fmla="*/ 221 h 233"/>
                  <a:gd name="T14" fmla="*/ 2 w 128"/>
                  <a:gd name="T15" fmla="*/ 221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1 h 233"/>
                  <a:gd name="T24" fmla="*/ 114 w 128"/>
                  <a:gd name="T25" fmla="*/ 221 h 233"/>
                  <a:gd name="T26" fmla="*/ 79 w 128"/>
                  <a:gd name="T27" fmla="*/ 205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9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1" y="25"/>
                    </a:cubicBezTo>
                    <a:lnTo>
                      <a:pt x="51" y="205"/>
                    </a:lnTo>
                    <a:cubicBezTo>
                      <a:pt x="51" y="216"/>
                      <a:pt x="51" y="221"/>
                      <a:pt x="16" y="221"/>
                    </a:cubicBezTo>
                    <a:lnTo>
                      <a:pt x="2" y="221"/>
                    </a:lnTo>
                    <a:lnTo>
                      <a:pt x="2" y="233"/>
                    </a:lnTo>
                    <a:cubicBezTo>
                      <a:pt x="9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1"/>
                    </a:lnTo>
                    <a:lnTo>
                      <a:pt x="114" y="221"/>
                    </a:lnTo>
                    <a:cubicBezTo>
                      <a:pt x="79" y="221"/>
                      <a:pt x="79" y="216"/>
                      <a:pt x="79" y="205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4 1 2">
                <a:extLst>
                  <a:ext uri="{FF2B5EF4-FFF2-40B4-BE49-F238E27FC236}">
                    <a16:creationId xmlns:a16="http://schemas.microsoft.com/office/drawing/2014/main" id="{38E00B13-CC78-9D1A-2C29-8DCECFE112D7}"/>
                  </a:ext>
                </a:extLst>
              </p:cNvPr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674938" y="2717801"/>
                <a:ext cx="58738" cy="117475"/>
              </a:xfrm>
              <a:custGeom>
                <a:avLst/>
                <a:gdLst>
                  <a:gd name="T0" fmla="*/ 72 w 119"/>
                  <a:gd name="T1" fmla="*/ 81 h 223"/>
                  <a:gd name="T2" fmla="*/ 108 w 119"/>
                  <a:gd name="T3" fmla="*/ 81 h 223"/>
                  <a:gd name="T4" fmla="*/ 119 w 119"/>
                  <a:gd name="T5" fmla="*/ 73 h 223"/>
                  <a:gd name="T6" fmla="*/ 109 w 119"/>
                  <a:gd name="T7" fmla="*/ 68 h 223"/>
                  <a:gd name="T8" fmla="*/ 75 w 119"/>
                  <a:gd name="T9" fmla="*/ 68 h 223"/>
                  <a:gd name="T10" fmla="*/ 88 w 119"/>
                  <a:gd name="T11" fmla="*/ 16 h 223"/>
                  <a:gd name="T12" fmla="*/ 89 w 119"/>
                  <a:gd name="T13" fmla="*/ 11 h 223"/>
                  <a:gd name="T14" fmla="*/ 77 w 119"/>
                  <a:gd name="T15" fmla="*/ 0 h 223"/>
                  <a:gd name="T16" fmla="*/ 61 w 119"/>
                  <a:gd name="T17" fmla="*/ 15 h 223"/>
                  <a:gd name="T18" fmla="*/ 47 w 119"/>
                  <a:gd name="T19" fmla="*/ 68 h 223"/>
                  <a:gd name="T20" fmla="*/ 11 w 119"/>
                  <a:gd name="T21" fmla="*/ 68 h 223"/>
                  <a:gd name="T22" fmla="*/ 0 w 119"/>
                  <a:gd name="T23" fmla="*/ 76 h 223"/>
                  <a:gd name="T24" fmla="*/ 11 w 119"/>
                  <a:gd name="T25" fmla="*/ 81 h 223"/>
                  <a:gd name="T26" fmla="*/ 44 w 119"/>
                  <a:gd name="T27" fmla="*/ 81 h 223"/>
                  <a:gd name="T28" fmla="*/ 23 w 119"/>
                  <a:gd name="T29" fmla="*/ 164 h 223"/>
                  <a:gd name="T30" fmla="*/ 18 w 119"/>
                  <a:gd name="T31" fmla="*/ 190 h 223"/>
                  <a:gd name="T32" fmla="*/ 56 w 119"/>
                  <a:gd name="T33" fmla="*/ 223 h 223"/>
                  <a:gd name="T34" fmla="*/ 117 w 119"/>
                  <a:gd name="T35" fmla="*/ 169 h 223"/>
                  <a:gd name="T36" fmla="*/ 111 w 119"/>
                  <a:gd name="T37" fmla="*/ 165 h 223"/>
                  <a:gd name="T38" fmla="*/ 104 w 119"/>
                  <a:gd name="T39" fmla="*/ 172 h 223"/>
                  <a:gd name="T40" fmla="*/ 57 w 119"/>
                  <a:gd name="T41" fmla="*/ 213 h 223"/>
                  <a:gd name="T42" fmla="*/ 45 w 119"/>
                  <a:gd name="T43" fmla="*/ 196 h 223"/>
                  <a:gd name="T44" fmla="*/ 47 w 119"/>
                  <a:gd name="T45" fmla="*/ 182 h 223"/>
                  <a:gd name="T46" fmla="*/ 72 w 119"/>
                  <a:gd name="T47" fmla="*/ 8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223">
                    <a:moveTo>
                      <a:pt x="72" y="81"/>
                    </a:moveTo>
                    <a:lnTo>
                      <a:pt x="108" y="81"/>
                    </a:lnTo>
                    <a:cubicBezTo>
                      <a:pt x="115" y="81"/>
                      <a:pt x="119" y="81"/>
                      <a:pt x="119" y="73"/>
                    </a:cubicBezTo>
                    <a:cubicBezTo>
                      <a:pt x="119" y="68"/>
                      <a:pt x="115" y="68"/>
                      <a:pt x="109" y="68"/>
                    </a:cubicBezTo>
                    <a:lnTo>
                      <a:pt x="75" y="68"/>
                    </a:lnTo>
                    <a:lnTo>
                      <a:pt x="88" y="16"/>
                    </a:lnTo>
                    <a:cubicBezTo>
                      <a:pt x="89" y="14"/>
                      <a:pt x="89" y="13"/>
                      <a:pt x="89" y="11"/>
                    </a:cubicBezTo>
                    <a:cubicBezTo>
                      <a:pt x="89" y="5"/>
                      <a:pt x="84" y="0"/>
                      <a:pt x="77" y="0"/>
                    </a:cubicBezTo>
                    <a:cubicBezTo>
                      <a:pt x="68" y="0"/>
                      <a:pt x="63" y="6"/>
                      <a:pt x="61" y="15"/>
                    </a:cubicBezTo>
                    <a:cubicBezTo>
                      <a:pt x="58" y="24"/>
                      <a:pt x="63" y="7"/>
                      <a:pt x="47" y="68"/>
                    </a:cubicBezTo>
                    <a:lnTo>
                      <a:pt x="11" y="68"/>
                    </a:lnTo>
                    <a:cubicBezTo>
                      <a:pt x="5" y="68"/>
                      <a:pt x="0" y="68"/>
                      <a:pt x="0" y="76"/>
                    </a:cubicBezTo>
                    <a:cubicBezTo>
                      <a:pt x="0" y="81"/>
                      <a:pt x="4" y="81"/>
                      <a:pt x="11" y="81"/>
                    </a:cubicBezTo>
                    <a:lnTo>
                      <a:pt x="44" y="81"/>
                    </a:lnTo>
                    <a:lnTo>
                      <a:pt x="23" y="164"/>
                    </a:lnTo>
                    <a:cubicBezTo>
                      <a:pt x="21" y="173"/>
                      <a:pt x="18" y="185"/>
                      <a:pt x="18" y="190"/>
                    </a:cubicBezTo>
                    <a:cubicBezTo>
                      <a:pt x="18" y="211"/>
                      <a:pt x="36" y="223"/>
                      <a:pt x="56" y="223"/>
                    </a:cubicBezTo>
                    <a:cubicBezTo>
                      <a:pt x="95" y="223"/>
                      <a:pt x="117" y="174"/>
                      <a:pt x="117" y="169"/>
                    </a:cubicBezTo>
                    <a:cubicBezTo>
                      <a:pt x="117" y="165"/>
                      <a:pt x="112" y="165"/>
                      <a:pt x="111" y="165"/>
                    </a:cubicBezTo>
                    <a:cubicBezTo>
                      <a:pt x="107" y="165"/>
                      <a:pt x="107" y="166"/>
                      <a:pt x="104" y="172"/>
                    </a:cubicBezTo>
                    <a:cubicBezTo>
                      <a:pt x="94" y="194"/>
                      <a:pt x="76" y="213"/>
                      <a:pt x="57" y="213"/>
                    </a:cubicBezTo>
                    <a:cubicBezTo>
                      <a:pt x="49" y="213"/>
                      <a:pt x="45" y="209"/>
                      <a:pt x="45" y="196"/>
                    </a:cubicBezTo>
                    <a:cubicBezTo>
                      <a:pt x="45" y="193"/>
                      <a:pt x="46" y="185"/>
                      <a:pt x="47" y="182"/>
                    </a:cubicBezTo>
                    <a:lnTo>
                      <a:pt x="72" y="8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5 1 2">
                <a:extLst>
                  <a:ext uri="{FF2B5EF4-FFF2-40B4-BE49-F238E27FC236}">
                    <a16:creationId xmlns:a16="http://schemas.microsoft.com/office/drawing/2014/main" id="{A825B57C-31F3-50B7-1A3F-EF74F0A61E6C}"/>
                  </a:ext>
                </a:extLst>
              </p:cNvPr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752725" y="2719388"/>
                <a:ext cx="127000" cy="134938"/>
              </a:xfrm>
              <a:custGeom>
                <a:avLst/>
                <a:gdLst>
                  <a:gd name="T0" fmla="*/ 139 w 259"/>
                  <a:gd name="T1" fmla="*/ 138 h 259"/>
                  <a:gd name="T2" fmla="*/ 246 w 259"/>
                  <a:gd name="T3" fmla="*/ 138 h 259"/>
                  <a:gd name="T4" fmla="*/ 259 w 259"/>
                  <a:gd name="T5" fmla="*/ 130 h 259"/>
                  <a:gd name="T6" fmla="*/ 246 w 259"/>
                  <a:gd name="T7" fmla="*/ 121 h 259"/>
                  <a:gd name="T8" fmla="*/ 139 w 259"/>
                  <a:gd name="T9" fmla="*/ 121 h 259"/>
                  <a:gd name="T10" fmla="*/ 139 w 259"/>
                  <a:gd name="T11" fmla="*/ 13 h 259"/>
                  <a:gd name="T12" fmla="*/ 130 w 259"/>
                  <a:gd name="T13" fmla="*/ 0 h 259"/>
                  <a:gd name="T14" fmla="*/ 121 w 259"/>
                  <a:gd name="T15" fmla="*/ 13 h 259"/>
                  <a:gd name="T16" fmla="*/ 121 w 259"/>
                  <a:gd name="T17" fmla="*/ 121 h 259"/>
                  <a:gd name="T18" fmla="*/ 13 w 259"/>
                  <a:gd name="T19" fmla="*/ 121 h 259"/>
                  <a:gd name="T20" fmla="*/ 0 w 259"/>
                  <a:gd name="T21" fmla="*/ 130 h 259"/>
                  <a:gd name="T22" fmla="*/ 13 w 259"/>
                  <a:gd name="T23" fmla="*/ 138 h 259"/>
                  <a:gd name="T24" fmla="*/ 121 w 259"/>
                  <a:gd name="T25" fmla="*/ 138 h 259"/>
                  <a:gd name="T26" fmla="*/ 121 w 259"/>
                  <a:gd name="T27" fmla="*/ 246 h 259"/>
                  <a:gd name="T28" fmla="*/ 130 w 259"/>
                  <a:gd name="T29" fmla="*/ 259 h 259"/>
                  <a:gd name="T30" fmla="*/ 139 w 259"/>
                  <a:gd name="T31" fmla="*/ 246 h 259"/>
                  <a:gd name="T32" fmla="*/ 139 w 259"/>
                  <a:gd name="T33" fmla="*/ 138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9" h="259">
                    <a:moveTo>
                      <a:pt x="139" y="138"/>
                    </a:moveTo>
                    <a:lnTo>
                      <a:pt x="246" y="138"/>
                    </a:lnTo>
                    <a:cubicBezTo>
                      <a:pt x="251" y="138"/>
                      <a:pt x="259" y="138"/>
                      <a:pt x="259" y="130"/>
                    </a:cubicBezTo>
                    <a:cubicBezTo>
                      <a:pt x="259" y="121"/>
                      <a:pt x="251" y="121"/>
                      <a:pt x="246" y="121"/>
                    </a:cubicBezTo>
                    <a:lnTo>
                      <a:pt x="139" y="121"/>
                    </a:lnTo>
                    <a:lnTo>
                      <a:pt x="139" y="13"/>
                    </a:lnTo>
                    <a:cubicBezTo>
                      <a:pt x="139" y="9"/>
                      <a:pt x="139" y="0"/>
                      <a:pt x="130" y="0"/>
                    </a:cubicBezTo>
                    <a:cubicBezTo>
                      <a:pt x="121" y="0"/>
                      <a:pt x="121" y="8"/>
                      <a:pt x="121" y="13"/>
                    </a:cubicBezTo>
                    <a:lnTo>
                      <a:pt x="121" y="121"/>
                    </a:lnTo>
                    <a:lnTo>
                      <a:pt x="13" y="121"/>
                    </a:lnTo>
                    <a:cubicBezTo>
                      <a:pt x="9" y="121"/>
                      <a:pt x="0" y="121"/>
                      <a:pt x="0" y="130"/>
                    </a:cubicBezTo>
                    <a:cubicBezTo>
                      <a:pt x="0" y="138"/>
                      <a:pt x="9" y="138"/>
                      <a:pt x="13" y="138"/>
                    </a:cubicBezTo>
                    <a:lnTo>
                      <a:pt x="121" y="138"/>
                    </a:lnTo>
                    <a:lnTo>
                      <a:pt x="121" y="246"/>
                    </a:lnTo>
                    <a:cubicBezTo>
                      <a:pt x="121" y="251"/>
                      <a:pt x="121" y="259"/>
                      <a:pt x="130" y="259"/>
                    </a:cubicBezTo>
                    <a:cubicBezTo>
                      <a:pt x="139" y="259"/>
                      <a:pt x="139" y="251"/>
                      <a:pt x="139" y="246"/>
                    </a:cubicBezTo>
                    <a:lnTo>
                      <a:pt x="139" y="13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6 1 2">
                <a:extLst>
                  <a:ext uri="{FF2B5EF4-FFF2-40B4-BE49-F238E27FC236}">
                    <a16:creationId xmlns:a16="http://schemas.microsoft.com/office/drawing/2014/main" id="{DEAC134B-5CD7-9C0A-DB10-D2A7C1B9D424}"/>
                  </a:ext>
                </a:extLst>
              </p:cNvPr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909888" y="2711451"/>
                <a:ext cx="63500" cy="122238"/>
              </a:xfrm>
              <a:custGeom>
                <a:avLst/>
                <a:gdLst>
                  <a:gd name="T0" fmla="*/ 79 w 128"/>
                  <a:gd name="T1" fmla="*/ 10 h 234"/>
                  <a:gd name="T2" fmla="*/ 69 w 128"/>
                  <a:gd name="T3" fmla="*/ 0 h 234"/>
                  <a:gd name="T4" fmla="*/ 0 w 128"/>
                  <a:gd name="T5" fmla="*/ 23 h 234"/>
                  <a:gd name="T6" fmla="*/ 0 w 128"/>
                  <a:gd name="T7" fmla="*/ 35 h 234"/>
                  <a:gd name="T8" fmla="*/ 51 w 128"/>
                  <a:gd name="T9" fmla="*/ 26 h 234"/>
                  <a:gd name="T10" fmla="*/ 51 w 128"/>
                  <a:gd name="T11" fmla="*/ 205 h 234"/>
                  <a:gd name="T12" fmla="*/ 15 w 128"/>
                  <a:gd name="T13" fmla="*/ 221 h 234"/>
                  <a:gd name="T14" fmla="*/ 2 w 128"/>
                  <a:gd name="T15" fmla="*/ 221 h 234"/>
                  <a:gd name="T16" fmla="*/ 2 w 128"/>
                  <a:gd name="T17" fmla="*/ 234 h 234"/>
                  <a:gd name="T18" fmla="*/ 65 w 128"/>
                  <a:gd name="T19" fmla="*/ 232 h 234"/>
                  <a:gd name="T20" fmla="*/ 128 w 128"/>
                  <a:gd name="T21" fmla="*/ 234 h 234"/>
                  <a:gd name="T22" fmla="*/ 128 w 128"/>
                  <a:gd name="T23" fmla="*/ 221 h 234"/>
                  <a:gd name="T24" fmla="*/ 114 w 128"/>
                  <a:gd name="T25" fmla="*/ 221 h 234"/>
                  <a:gd name="T26" fmla="*/ 79 w 128"/>
                  <a:gd name="T27" fmla="*/ 205 h 234"/>
                  <a:gd name="T28" fmla="*/ 79 w 128"/>
                  <a:gd name="T29" fmla="*/ 1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4">
                    <a:moveTo>
                      <a:pt x="79" y="10"/>
                    </a:moveTo>
                    <a:cubicBezTo>
                      <a:pt x="79" y="1"/>
                      <a:pt x="78" y="0"/>
                      <a:pt x="69" y="0"/>
                    </a:cubicBezTo>
                    <a:cubicBezTo>
                      <a:pt x="46" y="22"/>
                      <a:pt x="14" y="23"/>
                      <a:pt x="0" y="23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1" y="26"/>
                    </a:cubicBezTo>
                    <a:lnTo>
                      <a:pt x="51" y="205"/>
                    </a:lnTo>
                    <a:cubicBezTo>
                      <a:pt x="51" y="217"/>
                      <a:pt x="51" y="221"/>
                      <a:pt x="15" y="221"/>
                    </a:cubicBezTo>
                    <a:lnTo>
                      <a:pt x="2" y="221"/>
                    </a:lnTo>
                    <a:lnTo>
                      <a:pt x="2" y="234"/>
                    </a:lnTo>
                    <a:cubicBezTo>
                      <a:pt x="8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4"/>
                    </a:cubicBezTo>
                    <a:lnTo>
                      <a:pt x="128" y="221"/>
                    </a:lnTo>
                    <a:lnTo>
                      <a:pt x="114" y="221"/>
                    </a:lnTo>
                    <a:cubicBezTo>
                      <a:pt x="79" y="221"/>
                      <a:pt x="79" y="217"/>
                      <a:pt x="79" y="205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" name="组合 226" descr="\documentclass{article}&#10;\usepackage{amsmath}&#10;\pagestyle{empty}&#10;\begin{document}&#10;&#10;\begin{equation*}&#10;h_{t}^{1,L}&#10;\end{equation*}&#10;&#10;&#10;\end{document}" title="IguanaTex Vector Display">
              <a:extLst>
                <a:ext uri="{FF2B5EF4-FFF2-40B4-BE49-F238E27FC236}">
                  <a16:creationId xmlns:a16="http://schemas.microsoft.com/office/drawing/2014/main" id="{10BBB6D0-5CFF-7EF7-0067-09E7ABF1373D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4600717" y="2392621"/>
              <a:ext cx="445709" cy="352204"/>
              <a:chOff x="8301038" y="2071688"/>
              <a:chExt cx="227013" cy="179388"/>
            </a:xfrm>
          </p:grpSpPr>
          <p:sp>
            <p:nvSpPr>
              <p:cNvPr id="39" name="Freeform 95 1">
                <a:extLst>
                  <a:ext uri="{FF2B5EF4-FFF2-40B4-BE49-F238E27FC236}">
                    <a16:creationId xmlns:a16="http://schemas.microsoft.com/office/drawing/2014/main" id="{E139B792-1C39-A4DB-5139-B03511F18038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8301038" y="2112963"/>
                <a:ext cx="66675" cy="101600"/>
              </a:xfrm>
              <a:custGeom>
                <a:avLst/>
                <a:gdLst>
                  <a:gd name="T0" fmla="*/ 116 w 244"/>
                  <a:gd name="T1" fmla="*/ 6 h 350"/>
                  <a:gd name="T2" fmla="*/ 109 w 244"/>
                  <a:gd name="T3" fmla="*/ 0 h 350"/>
                  <a:gd name="T4" fmla="*/ 49 w 244"/>
                  <a:gd name="T5" fmla="*/ 5 h 350"/>
                  <a:gd name="T6" fmla="*/ 39 w 244"/>
                  <a:gd name="T7" fmla="*/ 15 h 350"/>
                  <a:gd name="T8" fmla="*/ 51 w 244"/>
                  <a:gd name="T9" fmla="*/ 21 h 350"/>
                  <a:gd name="T10" fmla="*/ 76 w 244"/>
                  <a:gd name="T11" fmla="*/ 29 h 350"/>
                  <a:gd name="T12" fmla="*/ 74 w 244"/>
                  <a:gd name="T13" fmla="*/ 39 h 350"/>
                  <a:gd name="T14" fmla="*/ 2 w 244"/>
                  <a:gd name="T15" fmla="*/ 325 h 350"/>
                  <a:gd name="T16" fmla="*/ 0 w 244"/>
                  <a:gd name="T17" fmla="*/ 336 h 350"/>
                  <a:gd name="T18" fmla="*/ 15 w 244"/>
                  <a:gd name="T19" fmla="*/ 350 h 350"/>
                  <a:gd name="T20" fmla="*/ 33 w 244"/>
                  <a:gd name="T21" fmla="*/ 337 h 350"/>
                  <a:gd name="T22" fmla="*/ 43 w 244"/>
                  <a:gd name="T23" fmla="*/ 300 h 350"/>
                  <a:gd name="T24" fmla="*/ 54 w 244"/>
                  <a:gd name="T25" fmla="*/ 255 h 350"/>
                  <a:gd name="T26" fmla="*/ 62 w 244"/>
                  <a:gd name="T27" fmla="*/ 222 h 350"/>
                  <a:gd name="T28" fmla="*/ 68 w 244"/>
                  <a:gd name="T29" fmla="*/ 199 h 350"/>
                  <a:gd name="T30" fmla="*/ 101 w 244"/>
                  <a:gd name="T31" fmla="*/ 154 h 350"/>
                  <a:gd name="T32" fmla="*/ 149 w 244"/>
                  <a:gd name="T33" fmla="*/ 136 h 350"/>
                  <a:gd name="T34" fmla="*/ 176 w 244"/>
                  <a:gd name="T35" fmla="*/ 171 h 350"/>
                  <a:gd name="T36" fmla="*/ 145 w 244"/>
                  <a:gd name="T37" fmla="*/ 282 h 350"/>
                  <a:gd name="T38" fmla="*/ 138 w 244"/>
                  <a:gd name="T39" fmla="*/ 309 h 350"/>
                  <a:gd name="T40" fmla="*/ 179 w 244"/>
                  <a:gd name="T41" fmla="*/ 350 h 350"/>
                  <a:gd name="T42" fmla="*/ 244 w 244"/>
                  <a:gd name="T43" fmla="*/ 274 h 350"/>
                  <a:gd name="T44" fmla="*/ 238 w 244"/>
                  <a:gd name="T45" fmla="*/ 269 h 350"/>
                  <a:gd name="T46" fmla="*/ 231 w 244"/>
                  <a:gd name="T47" fmla="*/ 278 h 350"/>
                  <a:gd name="T48" fmla="*/ 180 w 244"/>
                  <a:gd name="T49" fmla="*/ 339 h 350"/>
                  <a:gd name="T50" fmla="*/ 168 w 244"/>
                  <a:gd name="T51" fmla="*/ 323 h 350"/>
                  <a:gd name="T52" fmla="*/ 177 w 244"/>
                  <a:gd name="T53" fmla="*/ 288 h 350"/>
                  <a:gd name="T54" fmla="*/ 208 w 244"/>
                  <a:gd name="T55" fmla="*/ 178 h 350"/>
                  <a:gd name="T56" fmla="*/ 150 w 244"/>
                  <a:gd name="T57" fmla="*/ 125 h 350"/>
                  <a:gd name="T58" fmla="*/ 77 w 244"/>
                  <a:gd name="T59" fmla="*/ 163 h 350"/>
                  <a:gd name="T60" fmla="*/ 116 w 244"/>
                  <a:gd name="T61" fmla="*/ 6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4" h="350">
                    <a:moveTo>
                      <a:pt x="116" y="6"/>
                    </a:moveTo>
                    <a:cubicBezTo>
                      <a:pt x="116" y="5"/>
                      <a:pt x="116" y="0"/>
                      <a:pt x="109" y="0"/>
                    </a:cubicBezTo>
                    <a:cubicBezTo>
                      <a:pt x="98" y="0"/>
                      <a:pt x="62" y="4"/>
                      <a:pt x="49" y="5"/>
                    </a:cubicBezTo>
                    <a:cubicBezTo>
                      <a:pt x="45" y="6"/>
                      <a:pt x="39" y="6"/>
                      <a:pt x="39" y="15"/>
                    </a:cubicBezTo>
                    <a:cubicBezTo>
                      <a:pt x="39" y="21"/>
                      <a:pt x="44" y="21"/>
                      <a:pt x="51" y="21"/>
                    </a:cubicBezTo>
                    <a:cubicBezTo>
                      <a:pt x="75" y="21"/>
                      <a:pt x="76" y="24"/>
                      <a:pt x="76" y="29"/>
                    </a:cubicBezTo>
                    <a:lnTo>
                      <a:pt x="74" y="39"/>
                    </a:lnTo>
                    <a:lnTo>
                      <a:pt x="2" y="325"/>
                    </a:lnTo>
                    <a:cubicBezTo>
                      <a:pt x="0" y="332"/>
                      <a:pt x="0" y="333"/>
                      <a:pt x="0" y="336"/>
                    </a:cubicBezTo>
                    <a:cubicBezTo>
                      <a:pt x="0" y="348"/>
                      <a:pt x="10" y="350"/>
                      <a:pt x="15" y="350"/>
                    </a:cubicBezTo>
                    <a:cubicBezTo>
                      <a:pt x="23" y="350"/>
                      <a:pt x="31" y="344"/>
                      <a:pt x="33" y="337"/>
                    </a:cubicBezTo>
                    <a:lnTo>
                      <a:pt x="43" y="300"/>
                    </a:lnTo>
                    <a:lnTo>
                      <a:pt x="54" y="255"/>
                    </a:lnTo>
                    <a:cubicBezTo>
                      <a:pt x="57" y="244"/>
                      <a:pt x="60" y="233"/>
                      <a:pt x="62" y="222"/>
                    </a:cubicBezTo>
                    <a:cubicBezTo>
                      <a:pt x="63" y="219"/>
                      <a:pt x="67" y="202"/>
                      <a:pt x="68" y="199"/>
                    </a:cubicBezTo>
                    <a:cubicBezTo>
                      <a:pt x="69" y="195"/>
                      <a:pt x="84" y="167"/>
                      <a:pt x="101" y="154"/>
                    </a:cubicBezTo>
                    <a:cubicBezTo>
                      <a:pt x="112" y="146"/>
                      <a:pt x="128" y="136"/>
                      <a:pt x="149" y="136"/>
                    </a:cubicBezTo>
                    <a:cubicBezTo>
                      <a:pt x="170" y="136"/>
                      <a:pt x="176" y="153"/>
                      <a:pt x="176" y="171"/>
                    </a:cubicBezTo>
                    <a:cubicBezTo>
                      <a:pt x="176" y="198"/>
                      <a:pt x="157" y="252"/>
                      <a:pt x="145" y="282"/>
                    </a:cubicBezTo>
                    <a:cubicBezTo>
                      <a:pt x="141" y="294"/>
                      <a:pt x="138" y="300"/>
                      <a:pt x="138" y="309"/>
                    </a:cubicBezTo>
                    <a:cubicBezTo>
                      <a:pt x="138" y="333"/>
                      <a:pt x="156" y="350"/>
                      <a:pt x="179" y="350"/>
                    </a:cubicBezTo>
                    <a:cubicBezTo>
                      <a:pt x="226" y="350"/>
                      <a:pt x="244" y="278"/>
                      <a:pt x="244" y="274"/>
                    </a:cubicBezTo>
                    <a:cubicBezTo>
                      <a:pt x="244" y="269"/>
                      <a:pt x="240" y="269"/>
                      <a:pt x="238" y="269"/>
                    </a:cubicBezTo>
                    <a:cubicBezTo>
                      <a:pt x="233" y="269"/>
                      <a:pt x="233" y="270"/>
                      <a:pt x="231" y="278"/>
                    </a:cubicBezTo>
                    <a:cubicBezTo>
                      <a:pt x="223" y="304"/>
                      <a:pt x="208" y="339"/>
                      <a:pt x="180" y="339"/>
                    </a:cubicBezTo>
                    <a:cubicBezTo>
                      <a:pt x="172" y="339"/>
                      <a:pt x="168" y="334"/>
                      <a:pt x="168" y="323"/>
                    </a:cubicBezTo>
                    <a:cubicBezTo>
                      <a:pt x="168" y="310"/>
                      <a:pt x="173" y="299"/>
                      <a:pt x="177" y="288"/>
                    </a:cubicBezTo>
                    <a:cubicBezTo>
                      <a:pt x="185" y="266"/>
                      <a:pt x="208" y="207"/>
                      <a:pt x="208" y="178"/>
                    </a:cubicBezTo>
                    <a:cubicBezTo>
                      <a:pt x="208" y="146"/>
                      <a:pt x="188" y="125"/>
                      <a:pt x="150" y="125"/>
                    </a:cubicBezTo>
                    <a:cubicBezTo>
                      <a:pt x="119" y="125"/>
                      <a:pt x="95" y="141"/>
                      <a:pt x="77" y="163"/>
                    </a:cubicBezTo>
                    <a:lnTo>
                      <a:pt x="116" y="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96 1">
                <a:extLst>
                  <a:ext uri="{FF2B5EF4-FFF2-40B4-BE49-F238E27FC236}">
                    <a16:creationId xmlns:a16="http://schemas.microsoft.com/office/drawing/2014/main" id="{FF9255CA-6AC5-7A8D-342F-B94977BCE4D9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382001" y="2074863"/>
                <a:ext cx="36513" cy="68263"/>
              </a:xfrm>
              <a:custGeom>
                <a:avLst/>
                <a:gdLst>
                  <a:gd name="T0" fmla="*/ 80 w 128"/>
                  <a:gd name="T1" fmla="*/ 10 h 234"/>
                  <a:gd name="T2" fmla="*/ 69 w 128"/>
                  <a:gd name="T3" fmla="*/ 0 h 234"/>
                  <a:gd name="T4" fmla="*/ 0 w 128"/>
                  <a:gd name="T5" fmla="*/ 23 h 234"/>
                  <a:gd name="T6" fmla="*/ 0 w 128"/>
                  <a:gd name="T7" fmla="*/ 35 h 234"/>
                  <a:gd name="T8" fmla="*/ 51 w 128"/>
                  <a:gd name="T9" fmla="*/ 26 h 234"/>
                  <a:gd name="T10" fmla="*/ 51 w 128"/>
                  <a:gd name="T11" fmla="*/ 205 h 234"/>
                  <a:gd name="T12" fmla="*/ 16 w 128"/>
                  <a:gd name="T13" fmla="*/ 221 h 234"/>
                  <a:gd name="T14" fmla="*/ 3 w 128"/>
                  <a:gd name="T15" fmla="*/ 221 h 234"/>
                  <a:gd name="T16" fmla="*/ 3 w 128"/>
                  <a:gd name="T17" fmla="*/ 234 h 234"/>
                  <a:gd name="T18" fmla="*/ 65 w 128"/>
                  <a:gd name="T19" fmla="*/ 232 h 234"/>
                  <a:gd name="T20" fmla="*/ 128 w 128"/>
                  <a:gd name="T21" fmla="*/ 234 h 234"/>
                  <a:gd name="T22" fmla="*/ 128 w 128"/>
                  <a:gd name="T23" fmla="*/ 221 h 234"/>
                  <a:gd name="T24" fmla="*/ 115 w 128"/>
                  <a:gd name="T25" fmla="*/ 221 h 234"/>
                  <a:gd name="T26" fmla="*/ 80 w 128"/>
                  <a:gd name="T27" fmla="*/ 205 h 234"/>
                  <a:gd name="T28" fmla="*/ 80 w 128"/>
                  <a:gd name="T29" fmla="*/ 1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4">
                    <a:moveTo>
                      <a:pt x="80" y="10"/>
                    </a:moveTo>
                    <a:cubicBezTo>
                      <a:pt x="80" y="1"/>
                      <a:pt x="79" y="0"/>
                      <a:pt x="69" y="0"/>
                    </a:cubicBezTo>
                    <a:cubicBezTo>
                      <a:pt x="47" y="23"/>
                      <a:pt x="15" y="23"/>
                      <a:pt x="0" y="23"/>
                    </a:cubicBezTo>
                    <a:lnTo>
                      <a:pt x="0" y="35"/>
                    </a:lnTo>
                    <a:cubicBezTo>
                      <a:pt x="9" y="35"/>
                      <a:pt x="32" y="35"/>
                      <a:pt x="51" y="26"/>
                    </a:cubicBezTo>
                    <a:lnTo>
                      <a:pt x="51" y="205"/>
                    </a:lnTo>
                    <a:cubicBezTo>
                      <a:pt x="51" y="216"/>
                      <a:pt x="51" y="221"/>
                      <a:pt x="16" y="221"/>
                    </a:cubicBezTo>
                    <a:lnTo>
                      <a:pt x="3" y="221"/>
                    </a:lnTo>
                    <a:lnTo>
                      <a:pt x="3" y="234"/>
                    </a:lnTo>
                    <a:cubicBezTo>
                      <a:pt x="9" y="233"/>
                      <a:pt x="52" y="232"/>
                      <a:pt x="65" y="232"/>
                    </a:cubicBezTo>
                    <a:cubicBezTo>
                      <a:pt x="76" y="232"/>
                      <a:pt x="121" y="233"/>
                      <a:pt x="128" y="234"/>
                    </a:cubicBezTo>
                    <a:lnTo>
                      <a:pt x="128" y="221"/>
                    </a:lnTo>
                    <a:lnTo>
                      <a:pt x="115" y="221"/>
                    </a:lnTo>
                    <a:cubicBezTo>
                      <a:pt x="80" y="221"/>
                      <a:pt x="80" y="216"/>
                      <a:pt x="80" y="205"/>
                    </a:cubicBezTo>
                    <a:lnTo>
                      <a:pt x="80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97 1">
                <a:extLst>
                  <a:ext uri="{FF2B5EF4-FFF2-40B4-BE49-F238E27FC236}">
                    <a16:creationId xmlns:a16="http://schemas.microsoft.com/office/drawing/2014/main" id="{68FDA7C6-73CB-A8A7-3E6F-1038C776A128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8437563" y="2130426"/>
                <a:ext cx="11113" cy="31750"/>
              </a:xfrm>
              <a:custGeom>
                <a:avLst/>
                <a:gdLst>
                  <a:gd name="T0" fmla="*/ 34 w 44"/>
                  <a:gd name="T1" fmla="*/ 35 h 108"/>
                  <a:gd name="T2" fmla="*/ 7 w 44"/>
                  <a:gd name="T3" fmla="*/ 99 h 108"/>
                  <a:gd name="T4" fmla="*/ 4 w 44"/>
                  <a:gd name="T5" fmla="*/ 104 h 108"/>
                  <a:gd name="T6" fmla="*/ 9 w 44"/>
                  <a:gd name="T7" fmla="*/ 108 h 108"/>
                  <a:gd name="T8" fmla="*/ 44 w 44"/>
                  <a:gd name="T9" fmla="*/ 39 h 108"/>
                  <a:gd name="T10" fmla="*/ 20 w 44"/>
                  <a:gd name="T11" fmla="*/ 0 h 108"/>
                  <a:gd name="T12" fmla="*/ 0 w 44"/>
                  <a:gd name="T13" fmla="*/ 20 h 108"/>
                  <a:gd name="T14" fmla="*/ 20 w 44"/>
                  <a:gd name="T15" fmla="*/ 41 h 108"/>
                  <a:gd name="T16" fmla="*/ 34 w 44"/>
                  <a:gd name="T17" fmla="*/ 3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8">
                    <a:moveTo>
                      <a:pt x="34" y="35"/>
                    </a:moveTo>
                    <a:cubicBezTo>
                      <a:pt x="34" y="54"/>
                      <a:pt x="31" y="77"/>
                      <a:pt x="7" y="99"/>
                    </a:cubicBezTo>
                    <a:cubicBezTo>
                      <a:pt x="6" y="101"/>
                      <a:pt x="4" y="102"/>
                      <a:pt x="4" y="104"/>
                    </a:cubicBezTo>
                    <a:cubicBezTo>
                      <a:pt x="4" y="106"/>
                      <a:pt x="7" y="108"/>
                      <a:pt x="9" y="108"/>
                    </a:cubicBezTo>
                    <a:cubicBezTo>
                      <a:pt x="14" y="108"/>
                      <a:pt x="44" y="80"/>
                      <a:pt x="44" y="39"/>
                    </a:cubicBezTo>
                    <a:cubicBezTo>
                      <a:pt x="44" y="17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2"/>
                      <a:pt x="8" y="41"/>
                      <a:pt x="20" y="41"/>
                    </a:cubicBezTo>
                    <a:cubicBezTo>
                      <a:pt x="28" y="41"/>
                      <a:pt x="34" y="35"/>
                      <a:pt x="34" y="3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98 1">
                <a:extLst>
                  <a:ext uri="{FF2B5EF4-FFF2-40B4-BE49-F238E27FC236}">
                    <a16:creationId xmlns:a16="http://schemas.microsoft.com/office/drawing/2014/main" id="{C6599547-A249-1214-1DB3-0209BA3D0F3F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464551" y="2071688"/>
                <a:ext cx="63500" cy="71438"/>
              </a:xfrm>
              <a:custGeom>
                <a:avLst/>
                <a:gdLst>
                  <a:gd name="T0" fmla="*/ 121 w 229"/>
                  <a:gd name="T1" fmla="*/ 29 h 240"/>
                  <a:gd name="T2" fmla="*/ 157 w 229"/>
                  <a:gd name="T3" fmla="*/ 12 h 240"/>
                  <a:gd name="T4" fmla="*/ 172 w 229"/>
                  <a:gd name="T5" fmla="*/ 5 h 240"/>
                  <a:gd name="T6" fmla="*/ 166 w 229"/>
                  <a:gd name="T7" fmla="*/ 0 h 240"/>
                  <a:gd name="T8" fmla="*/ 140 w 229"/>
                  <a:gd name="T9" fmla="*/ 1 h 240"/>
                  <a:gd name="T10" fmla="*/ 111 w 229"/>
                  <a:gd name="T11" fmla="*/ 1 h 240"/>
                  <a:gd name="T12" fmla="*/ 87 w 229"/>
                  <a:gd name="T13" fmla="*/ 1 h 240"/>
                  <a:gd name="T14" fmla="*/ 64 w 229"/>
                  <a:gd name="T15" fmla="*/ 0 h 240"/>
                  <a:gd name="T16" fmla="*/ 57 w 229"/>
                  <a:gd name="T17" fmla="*/ 7 h 240"/>
                  <a:gd name="T18" fmla="*/ 68 w 229"/>
                  <a:gd name="T19" fmla="*/ 12 h 240"/>
                  <a:gd name="T20" fmla="*/ 82 w 229"/>
                  <a:gd name="T21" fmla="*/ 13 h 240"/>
                  <a:gd name="T22" fmla="*/ 90 w 229"/>
                  <a:gd name="T23" fmla="*/ 18 h 240"/>
                  <a:gd name="T24" fmla="*/ 88 w 229"/>
                  <a:gd name="T25" fmla="*/ 26 h 240"/>
                  <a:gd name="T26" fmla="*/ 42 w 229"/>
                  <a:gd name="T27" fmla="*/ 212 h 240"/>
                  <a:gd name="T28" fmla="*/ 11 w 229"/>
                  <a:gd name="T29" fmla="*/ 227 h 240"/>
                  <a:gd name="T30" fmla="*/ 0 w 229"/>
                  <a:gd name="T31" fmla="*/ 234 h 240"/>
                  <a:gd name="T32" fmla="*/ 11 w 229"/>
                  <a:gd name="T33" fmla="*/ 240 h 240"/>
                  <a:gd name="T34" fmla="*/ 187 w 229"/>
                  <a:gd name="T35" fmla="*/ 240 h 240"/>
                  <a:gd name="T36" fmla="*/ 199 w 229"/>
                  <a:gd name="T37" fmla="*/ 233 h 240"/>
                  <a:gd name="T38" fmla="*/ 229 w 229"/>
                  <a:gd name="T39" fmla="*/ 152 h 240"/>
                  <a:gd name="T40" fmla="*/ 223 w 229"/>
                  <a:gd name="T41" fmla="*/ 147 h 240"/>
                  <a:gd name="T42" fmla="*/ 216 w 229"/>
                  <a:gd name="T43" fmla="*/ 155 h 240"/>
                  <a:gd name="T44" fmla="*/ 123 w 229"/>
                  <a:gd name="T45" fmla="*/ 227 h 240"/>
                  <a:gd name="T46" fmla="*/ 83 w 229"/>
                  <a:gd name="T47" fmla="*/ 227 h 240"/>
                  <a:gd name="T48" fmla="*/ 72 w 229"/>
                  <a:gd name="T49" fmla="*/ 224 h 240"/>
                  <a:gd name="T50" fmla="*/ 73 w 229"/>
                  <a:gd name="T51" fmla="*/ 216 h 240"/>
                  <a:gd name="T52" fmla="*/ 121 w 229"/>
                  <a:gd name="T53" fmla="*/ 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9" h="240">
                    <a:moveTo>
                      <a:pt x="121" y="29"/>
                    </a:moveTo>
                    <a:cubicBezTo>
                      <a:pt x="124" y="16"/>
                      <a:pt x="125" y="12"/>
                      <a:pt x="157" y="12"/>
                    </a:cubicBezTo>
                    <a:cubicBezTo>
                      <a:pt x="168" y="12"/>
                      <a:pt x="172" y="12"/>
                      <a:pt x="172" y="5"/>
                    </a:cubicBezTo>
                    <a:cubicBezTo>
                      <a:pt x="172" y="4"/>
                      <a:pt x="171" y="0"/>
                      <a:pt x="166" y="0"/>
                    </a:cubicBezTo>
                    <a:cubicBezTo>
                      <a:pt x="157" y="0"/>
                      <a:pt x="148" y="0"/>
                      <a:pt x="140" y="1"/>
                    </a:cubicBezTo>
                    <a:cubicBezTo>
                      <a:pt x="131" y="1"/>
                      <a:pt x="120" y="1"/>
                      <a:pt x="111" y="1"/>
                    </a:cubicBezTo>
                    <a:cubicBezTo>
                      <a:pt x="104" y="1"/>
                      <a:pt x="95" y="1"/>
                      <a:pt x="87" y="1"/>
                    </a:cubicBezTo>
                    <a:cubicBezTo>
                      <a:pt x="80" y="1"/>
                      <a:pt x="71" y="0"/>
                      <a:pt x="64" y="0"/>
                    </a:cubicBezTo>
                    <a:cubicBezTo>
                      <a:pt x="62" y="0"/>
                      <a:pt x="57" y="0"/>
                      <a:pt x="57" y="7"/>
                    </a:cubicBezTo>
                    <a:cubicBezTo>
                      <a:pt x="57" y="12"/>
                      <a:pt x="61" y="12"/>
                      <a:pt x="68" y="12"/>
                    </a:cubicBezTo>
                    <a:cubicBezTo>
                      <a:pt x="69" y="12"/>
                      <a:pt x="75" y="12"/>
                      <a:pt x="82" y="13"/>
                    </a:cubicBezTo>
                    <a:cubicBezTo>
                      <a:pt x="89" y="14"/>
                      <a:pt x="90" y="14"/>
                      <a:pt x="90" y="18"/>
                    </a:cubicBezTo>
                    <a:cubicBezTo>
                      <a:pt x="90" y="19"/>
                      <a:pt x="90" y="20"/>
                      <a:pt x="88" y="26"/>
                    </a:cubicBezTo>
                    <a:lnTo>
                      <a:pt x="42" y="212"/>
                    </a:lnTo>
                    <a:cubicBezTo>
                      <a:pt x="38" y="224"/>
                      <a:pt x="38" y="227"/>
                      <a:pt x="11" y="227"/>
                    </a:cubicBezTo>
                    <a:cubicBezTo>
                      <a:pt x="5" y="227"/>
                      <a:pt x="0" y="227"/>
                      <a:pt x="0" y="234"/>
                    </a:cubicBezTo>
                    <a:cubicBezTo>
                      <a:pt x="0" y="240"/>
                      <a:pt x="4" y="240"/>
                      <a:pt x="11" y="240"/>
                    </a:cubicBezTo>
                    <a:lnTo>
                      <a:pt x="187" y="240"/>
                    </a:lnTo>
                    <a:cubicBezTo>
                      <a:pt x="196" y="240"/>
                      <a:pt x="197" y="239"/>
                      <a:pt x="199" y="233"/>
                    </a:cubicBezTo>
                    <a:cubicBezTo>
                      <a:pt x="203" y="223"/>
                      <a:pt x="229" y="155"/>
                      <a:pt x="229" y="152"/>
                    </a:cubicBezTo>
                    <a:cubicBezTo>
                      <a:pt x="229" y="151"/>
                      <a:pt x="228" y="147"/>
                      <a:pt x="223" y="147"/>
                    </a:cubicBezTo>
                    <a:cubicBezTo>
                      <a:pt x="219" y="147"/>
                      <a:pt x="218" y="149"/>
                      <a:pt x="216" y="155"/>
                    </a:cubicBezTo>
                    <a:cubicBezTo>
                      <a:pt x="203" y="188"/>
                      <a:pt x="187" y="227"/>
                      <a:pt x="123" y="227"/>
                    </a:cubicBezTo>
                    <a:lnTo>
                      <a:pt x="83" y="227"/>
                    </a:lnTo>
                    <a:cubicBezTo>
                      <a:pt x="72" y="227"/>
                      <a:pt x="72" y="227"/>
                      <a:pt x="72" y="224"/>
                    </a:cubicBezTo>
                    <a:cubicBezTo>
                      <a:pt x="72" y="223"/>
                      <a:pt x="72" y="221"/>
                      <a:pt x="73" y="216"/>
                    </a:cubicBezTo>
                    <a:lnTo>
                      <a:pt x="121" y="29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99 1">
                <a:extLst>
                  <a:ext uri="{FF2B5EF4-FFF2-40B4-BE49-F238E27FC236}">
                    <a16:creationId xmlns:a16="http://schemas.microsoft.com/office/drawing/2014/main" id="{15CD2086-0A8C-6FEF-548C-7367475C4FE0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8377238" y="2185988"/>
                <a:ext cx="31750" cy="65088"/>
              </a:xfrm>
              <a:custGeom>
                <a:avLst/>
                <a:gdLst>
                  <a:gd name="T0" fmla="*/ 72 w 119"/>
                  <a:gd name="T1" fmla="*/ 80 h 223"/>
                  <a:gd name="T2" fmla="*/ 107 w 119"/>
                  <a:gd name="T3" fmla="*/ 80 h 223"/>
                  <a:gd name="T4" fmla="*/ 119 w 119"/>
                  <a:gd name="T5" fmla="*/ 73 h 223"/>
                  <a:gd name="T6" fmla="*/ 108 w 119"/>
                  <a:gd name="T7" fmla="*/ 68 h 223"/>
                  <a:gd name="T8" fmla="*/ 75 w 119"/>
                  <a:gd name="T9" fmla="*/ 68 h 223"/>
                  <a:gd name="T10" fmla="*/ 88 w 119"/>
                  <a:gd name="T11" fmla="*/ 16 h 223"/>
                  <a:gd name="T12" fmla="*/ 89 w 119"/>
                  <a:gd name="T13" fmla="*/ 11 h 223"/>
                  <a:gd name="T14" fmla="*/ 77 w 119"/>
                  <a:gd name="T15" fmla="*/ 0 h 223"/>
                  <a:gd name="T16" fmla="*/ 60 w 119"/>
                  <a:gd name="T17" fmla="*/ 15 h 223"/>
                  <a:gd name="T18" fmla="*/ 47 w 119"/>
                  <a:gd name="T19" fmla="*/ 68 h 223"/>
                  <a:gd name="T20" fmla="*/ 11 w 119"/>
                  <a:gd name="T21" fmla="*/ 68 h 223"/>
                  <a:gd name="T22" fmla="*/ 0 w 119"/>
                  <a:gd name="T23" fmla="*/ 75 h 223"/>
                  <a:gd name="T24" fmla="*/ 10 w 119"/>
                  <a:gd name="T25" fmla="*/ 80 h 223"/>
                  <a:gd name="T26" fmla="*/ 44 w 119"/>
                  <a:gd name="T27" fmla="*/ 80 h 223"/>
                  <a:gd name="T28" fmla="*/ 23 w 119"/>
                  <a:gd name="T29" fmla="*/ 163 h 223"/>
                  <a:gd name="T30" fmla="*/ 18 w 119"/>
                  <a:gd name="T31" fmla="*/ 189 h 223"/>
                  <a:gd name="T32" fmla="*/ 55 w 119"/>
                  <a:gd name="T33" fmla="*/ 223 h 223"/>
                  <a:gd name="T34" fmla="*/ 117 w 119"/>
                  <a:gd name="T35" fmla="*/ 169 h 223"/>
                  <a:gd name="T36" fmla="*/ 111 w 119"/>
                  <a:gd name="T37" fmla="*/ 164 h 223"/>
                  <a:gd name="T38" fmla="*/ 104 w 119"/>
                  <a:gd name="T39" fmla="*/ 171 h 223"/>
                  <a:gd name="T40" fmla="*/ 57 w 119"/>
                  <a:gd name="T41" fmla="*/ 213 h 223"/>
                  <a:gd name="T42" fmla="*/ 44 w 119"/>
                  <a:gd name="T43" fmla="*/ 196 h 223"/>
                  <a:gd name="T44" fmla="*/ 46 w 119"/>
                  <a:gd name="T45" fmla="*/ 181 h 223"/>
                  <a:gd name="T46" fmla="*/ 72 w 119"/>
                  <a:gd name="T47" fmla="*/ 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223">
                    <a:moveTo>
                      <a:pt x="72" y="80"/>
                    </a:moveTo>
                    <a:lnTo>
                      <a:pt x="107" y="80"/>
                    </a:lnTo>
                    <a:cubicBezTo>
                      <a:pt x="114" y="80"/>
                      <a:pt x="119" y="80"/>
                      <a:pt x="119" y="73"/>
                    </a:cubicBezTo>
                    <a:cubicBezTo>
                      <a:pt x="119" y="68"/>
                      <a:pt x="114" y="68"/>
                      <a:pt x="108" y="68"/>
                    </a:cubicBezTo>
                    <a:lnTo>
                      <a:pt x="75" y="68"/>
                    </a:lnTo>
                    <a:lnTo>
                      <a:pt x="88" y="16"/>
                    </a:lnTo>
                    <a:cubicBezTo>
                      <a:pt x="88" y="14"/>
                      <a:pt x="89" y="12"/>
                      <a:pt x="89" y="11"/>
                    </a:cubicBezTo>
                    <a:cubicBezTo>
                      <a:pt x="89" y="4"/>
                      <a:pt x="84" y="0"/>
                      <a:pt x="77" y="0"/>
                    </a:cubicBezTo>
                    <a:cubicBezTo>
                      <a:pt x="68" y="0"/>
                      <a:pt x="63" y="6"/>
                      <a:pt x="60" y="15"/>
                    </a:cubicBezTo>
                    <a:cubicBezTo>
                      <a:pt x="58" y="23"/>
                      <a:pt x="62" y="7"/>
                      <a:pt x="47" y="68"/>
                    </a:cubicBezTo>
                    <a:lnTo>
                      <a:pt x="11" y="68"/>
                    </a:lnTo>
                    <a:cubicBezTo>
                      <a:pt x="4" y="68"/>
                      <a:pt x="0" y="68"/>
                      <a:pt x="0" y="75"/>
                    </a:cubicBezTo>
                    <a:cubicBezTo>
                      <a:pt x="0" y="80"/>
                      <a:pt x="4" y="80"/>
                      <a:pt x="10" y="80"/>
                    </a:cubicBezTo>
                    <a:lnTo>
                      <a:pt x="44" y="80"/>
                    </a:lnTo>
                    <a:lnTo>
                      <a:pt x="23" y="163"/>
                    </a:lnTo>
                    <a:cubicBezTo>
                      <a:pt x="21" y="172"/>
                      <a:pt x="18" y="185"/>
                      <a:pt x="18" y="189"/>
                    </a:cubicBezTo>
                    <a:cubicBezTo>
                      <a:pt x="18" y="210"/>
                      <a:pt x="35" y="223"/>
                      <a:pt x="55" y="223"/>
                    </a:cubicBezTo>
                    <a:cubicBezTo>
                      <a:pt x="94" y="223"/>
                      <a:pt x="117" y="173"/>
                      <a:pt x="117" y="169"/>
                    </a:cubicBezTo>
                    <a:cubicBezTo>
                      <a:pt x="117" y="164"/>
                      <a:pt x="112" y="164"/>
                      <a:pt x="111" y="164"/>
                    </a:cubicBezTo>
                    <a:cubicBezTo>
                      <a:pt x="107" y="164"/>
                      <a:pt x="106" y="165"/>
                      <a:pt x="104" y="171"/>
                    </a:cubicBezTo>
                    <a:cubicBezTo>
                      <a:pt x="94" y="193"/>
                      <a:pt x="76" y="213"/>
                      <a:pt x="57" y="213"/>
                    </a:cubicBezTo>
                    <a:cubicBezTo>
                      <a:pt x="49" y="213"/>
                      <a:pt x="44" y="208"/>
                      <a:pt x="44" y="196"/>
                    </a:cubicBezTo>
                    <a:cubicBezTo>
                      <a:pt x="44" y="192"/>
                      <a:pt x="46" y="185"/>
                      <a:pt x="46" y="181"/>
                    </a:cubicBezTo>
                    <a:lnTo>
                      <a:pt x="72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" name="组合 254" descr="\documentclass{article}&#10;\usepackage{amsmath}&#10;\pagestyle{empty}&#10;\begin{document}&#10;&#10;\begin{equation*}&#10;h_{t-1}^{1,L}&#10;\end{equation*}&#10;&#10;&#10;\end{document}" title="IguanaTex Vector Display">
              <a:extLst>
                <a:ext uri="{FF2B5EF4-FFF2-40B4-BE49-F238E27FC236}">
                  <a16:creationId xmlns:a16="http://schemas.microsoft.com/office/drawing/2014/main" id="{6BC86B99-F6E4-05CB-7B1C-FEA5F69110ED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4240169" y="4047554"/>
              <a:ext cx="412972" cy="311080"/>
              <a:chOff x="8121650" y="3338508"/>
              <a:chExt cx="244475" cy="184156"/>
            </a:xfrm>
          </p:grpSpPr>
          <p:sp>
            <p:nvSpPr>
              <p:cNvPr id="32" name="Freeform 106 1">
                <a:extLst>
                  <a:ext uri="{FF2B5EF4-FFF2-40B4-BE49-F238E27FC236}">
                    <a16:creationId xmlns:a16="http://schemas.microsoft.com/office/drawing/2014/main" id="{C55E9937-C748-A485-2416-A34587C74F82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8121650" y="3378201"/>
                <a:ext cx="66675" cy="104775"/>
              </a:xfrm>
              <a:custGeom>
                <a:avLst/>
                <a:gdLst>
                  <a:gd name="T0" fmla="*/ 116 w 244"/>
                  <a:gd name="T1" fmla="*/ 5 h 350"/>
                  <a:gd name="T2" fmla="*/ 109 w 244"/>
                  <a:gd name="T3" fmla="*/ 0 h 350"/>
                  <a:gd name="T4" fmla="*/ 49 w 244"/>
                  <a:gd name="T5" fmla="*/ 5 h 350"/>
                  <a:gd name="T6" fmla="*/ 39 w 244"/>
                  <a:gd name="T7" fmla="*/ 15 h 350"/>
                  <a:gd name="T8" fmla="*/ 51 w 244"/>
                  <a:gd name="T9" fmla="*/ 21 h 350"/>
                  <a:gd name="T10" fmla="*/ 76 w 244"/>
                  <a:gd name="T11" fmla="*/ 29 h 350"/>
                  <a:gd name="T12" fmla="*/ 75 w 244"/>
                  <a:gd name="T13" fmla="*/ 39 h 350"/>
                  <a:gd name="T14" fmla="*/ 2 w 244"/>
                  <a:gd name="T15" fmla="*/ 325 h 350"/>
                  <a:gd name="T16" fmla="*/ 0 w 244"/>
                  <a:gd name="T17" fmla="*/ 336 h 350"/>
                  <a:gd name="T18" fmla="*/ 15 w 244"/>
                  <a:gd name="T19" fmla="*/ 350 h 350"/>
                  <a:gd name="T20" fmla="*/ 33 w 244"/>
                  <a:gd name="T21" fmla="*/ 337 h 350"/>
                  <a:gd name="T22" fmla="*/ 43 w 244"/>
                  <a:gd name="T23" fmla="*/ 299 h 350"/>
                  <a:gd name="T24" fmla="*/ 54 w 244"/>
                  <a:gd name="T25" fmla="*/ 254 h 350"/>
                  <a:gd name="T26" fmla="*/ 62 w 244"/>
                  <a:gd name="T27" fmla="*/ 221 h 350"/>
                  <a:gd name="T28" fmla="*/ 68 w 244"/>
                  <a:gd name="T29" fmla="*/ 199 h 350"/>
                  <a:gd name="T30" fmla="*/ 101 w 244"/>
                  <a:gd name="T31" fmla="*/ 153 h 350"/>
                  <a:gd name="T32" fmla="*/ 149 w 244"/>
                  <a:gd name="T33" fmla="*/ 136 h 350"/>
                  <a:gd name="T34" fmla="*/ 176 w 244"/>
                  <a:gd name="T35" fmla="*/ 170 h 350"/>
                  <a:gd name="T36" fmla="*/ 145 w 244"/>
                  <a:gd name="T37" fmla="*/ 282 h 350"/>
                  <a:gd name="T38" fmla="*/ 139 w 244"/>
                  <a:gd name="T39" fmla="*/ 309 h 350"/>
                  <a:gd name="T40" fmla="*/ 179 w 244"/>
                  <a:gd name="T41" fmla="*/ 350 h 350"/>
                  <a:gd name="T42" fmla="*/ 244 w 244"/>
                  <a:gd name="T43" fmla="*/ 273 h 350"/>
                  <a:gd name="T44" fmla="*/ 238 w 244"/>
                  <a:gd name="T45" fmla="*/ 268 h 350"/>
                  <a:gd name="T46" fmla="*/ 231 w 244"/>
                  <a:gd name="T47" fmla="*/ 277 h 350"/>
                  <a:gd name="T48" fmla="*/ 180 w 244"/>
                  <a:gd name="T49" fmla="*/ 339 h 350"/>
                  <a:gd name="T50" fmla="*/ 168 w 244"/>
                  <a:gd name="T51" fmla="*/ 322 h 350"/>
                  <a:gd name="T52" fmla="*/ 177 w 244"/>
                  <a:gd name="T53" fmla="*/ 287 h 350"/>
                  <a:gd name="T54" fmla="*/ 208 w 244"/>
                  <a:gd name="T55" fmla="*/ 178 h 350"/>
                  <a:gd name="T56" fmla="*/ 151 w 244"/>
                  <a:gd name="T57" fmla="*/ 125 h 350"/>
                  <a:gd name="T58" fmla="*/ 77 w 244"/>
                  <a:gd name="T59" fmla="*/ 163 h 350"/>
                  <a:gd name="T60" fmla="*/ 116 w 244"/>
                  <a:gd name="T61" fmla="*/ 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4" h="350">
                    <a:moveTo>
                      <a:pt x="116" y="5"/>
                    </a:moveTo>
                    <a:cubicBezTo>
                      <a:pt x="116" y="5"/>
                      <a:pt x="116" y="0"/>
                      <a:pt x="109" y="0"/>
                    </a:cubicBezTo>
                    <a:cubicBezTo>
                      <a:pt x="98" y="0"/>
                      <a:pt x="62" y="4"/>
                      <a:pt x="49" y="5"/>
                    </a:cubicBezTo>
                    <a:cubicBezTo>
                      <a:pt x="45" y="5"/>
                      <a:pt x="39" y="6"/>
                      <a:pt x="39" y="15"/>
                    </a:cubicBezTo>
                    <a:cubicBezTo>
                      <a:pt x="39" y="21"/>
                      <a:pt x="44" y="21"/>
                      <a:pt x="51" y="21"/>
                    </a:cubicBezTo>
                    <a:cubicBezTo>
                      <a:pt x="75" y="21"/>
                      <a:pt x="76" y="24"/>
                      <a:pt x="76" y="29"/>
                    </a:cubicBezTo>
                    <a:lnTo>
                      <a:pt x="75" y="39"/>
                    </a:lnTo>
                    <a:lnTo>
                      <a:pt x="2" y="325"/>
                    </a:lnTo>
                    <a:cubicBezTo>
                      <a:pt x="0" y="332"/>
                      <a:pt x="0" y="333"/>
                      <a:pt x="0" y="336"/>
                    </a:cubicBezTo>
                    <a:cubicBezTo>
                      <a:pt x="0" y="347"/>
                      <a:pt x="10" y="350"/>
                      <a:pt x="15" y="350"/>
                    </a:cubicBezTo>
                    <a:cubicBezTo>
                      <a:pt x="23" y="350"/>
                      <a:pt x="31" y="344"/>
                      <a:pt x="33" y="337"/>
                    </a:cubicBezTo>
                    <a:lnTo>
                      <a:pt x="43" y="299"/>
                    </a:lnTo>
                    <a:lnTo>
                      <a:pt x="54" y="254"/>
                    </a:lnTo>
                    <a:cubicBezTo>
                      <a:pt x="57" y="243"/>
                      <a:pt x="60" y="233"/>
                      <a:pt x="62" y="221"/>
                    </a:cubicBezTo>
                    <a:cubicBezTo>
                      <a:pt x="63" y="218"/>
                      <a:pt x="67" y="202"/>
                      <a:pt x="68" y="199"/>
                    </a:cubicBezTo>
                    <a:cubicBezTo>
                      <a:pt x="69" y="194"/>
                      <a:pt x="84" y="166"/>
                      <a:pt x="101" y="153"/>
                    </a:cubicBezTo>
                    <a:cubicBezTo>
                      <a:pt x="112" y="145"/>
                      <a:pt x="128" y="136"/>
                      <a:pt x="149" y="136"/>
                    </a:cubicBezTo>
                    <a:cubicBezTo>
                      <a:pt x="170" y="136"/>
                      <a:pt x="176" y="153"/>
                      <a:pt x="176" y="170"/>
                    </a:cubicBezTo>
                    <a:cubicBezTo>
                      <a:pt x="176" y="197"/>
                      <a:pt x="157" y="251"/>
                      <a:pt x="145" y="282"/>
                    </a:cubicBezTo>
                    <a:cubicBezTo>
                      <a:pt x="141" y="293"/>
                      <a:pt x="139" y="299"/>
                      <a:pt x="139" y="309"/>
                    </a:cubicBezTo>
                    <a:cubicBezTo>
                      <a:pt x="139" y="332"/>
                      <a:pt x="156" y="350"/>
                      <a:pt x="179" y="350"/>
                    </a:cubicBezTo>
                    <a:cubicBezTo>
                      <a:pt x="226" y="350"/>
                      <a:pt x="244" y="277"/>
                      <a:pt x="244" y="273"/>
                    </a:cubicBezTo>
                    <a:cubicBezTo>
                      <a:pt x="244" y="268"/>
                      <a:pt x="240" y="268"/>
                      <a:pt x="238" y="268"/>
                    </a:cubicBezTo>
                    <a:cubicBezTo>
                      <a:pt x="233" y="268"/>
                      <a:pt x="233" y="270"/>
                      <a:pt x="231" y="277"/>
                    </a:cubicBezTo>
                    <a:cubicBezTo>
                      <a:pt x="224" y="304"/>
                      <a:pt x="208" y="339"/>
                      <a:pt x="180" y="339"/>
                    </a:cubicBezTo>
                    <a:cubicBezTo>
                      <a:pt x="172" y="339"/>
                      <a:pt x="168" y="334"/>
                      <a:pt x="168" y="322"/>
                    </a:cubicBezTo>
                    <a:cubicBezTo>
                      <a:pt x="168" y="310"/>
                      <a:pt x="173" y="298"/>
                      <a:pt x="177" y="287"/>
                    </a:cubicBezTo>
                    <a:cubicBezTo>
                      <a:pt x="185" y="266"/>
                      <a:pt x="208" y="207"/>
                      <a:pt x="208" y="178"/>
                    </a:cubicBezTo>
                    <a:cubicBezTo>
                      <a:pt x="208" y="146"/>
                      <a:pt x="188" y="125"/>
                      <a:pt x="151" y="125"/>
                    </a:cubicBezTo>
                    <a:cubicBezTo>
                      <a:pt x="119" y="125"/>
                      <a:pt x="95" y="140"/>
                      <a:pt x="77" y="163"/>
                    </a:cubicBezTo>
                    <a:lnTo>
                      <a:pt x="116" y="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07 1">
                <a:extLst>
                  <a:ext uri="{FF2B5EF4-FFF2-40B4-BE49-F238E27FC236}">
                    <a16:creationId xmlns:a16="http://schemas.microsoft.com/office/drawing/2014/main" id="{C7246921-91C5-3F15-EE18-2E398E63AEAC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8204200" y="3340101"/>
                <a:ext cx="34925" cy="69850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4 h 233"/>
                  <a:gd name="T12" fmla="*/ 15 w 128"/>
                  <a:gd name="T13" fmla="*/ 220 h 233"/>
                  <a:gd name="T14" fmla="*/ 2 w 128"/>
                  <a:gd name="T15" fmla="*/ 220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0 h 233"/>
                  <a:gd name="T24" fmla="*/ 114 w 128"/>
                  <a:gd name="T25" fmla="*/ 220 h 233"/>
                  <a:gd name="T26" fmla="*/ 79 w 128"/>
                  <a:gd name="T27" fmla="*/ 204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8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1" y="25"/>
                    </a:cubicBezTo>
                    <a:lnTo>
                      <a:pt x="51" y="204"/>
                    </a:lnTo>
                    <a:cubicBezTo>
                      <a:pt x="51" y="216"/>
                      <a:pt x="51" y="220"/>
                      <a:pt x="15" y="220"/>
                    </a:cubicBezTo>
                    <a:lnTo>
                      <a:pt x="2" y="220"/>
                    </a:lnTo>
                    <a:lnTo>
                      <a:pt x="2" y="233"/>
                    </a:lnTo>
                    <a:cubicBezTo>
                      <a:pt x="8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0"/>
                    </a:lnTo>
                    <a:lnTo>
                      <a:pt x="114" y="220"/>
                    </a:lnTo>
                    <a:cubicBezTo>
                      <a:pt x="79" y="220"/>
                      <a:pt x="79" y="216"/>
                      <a:pt x="79" y="204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08 1">
                <a:extLst>
                  <a:ext uri="{FF2B5EF4-FFF2-40B4-BE49-F238E27FC236}">
                    <a16:creationId xmlns:a16="http://schemas.microsoft.com/office/drawing/2014/main" id="{59AFB183-7C22-306F-716B-56DB4420B007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259763" y="3397251"/>
                <a:ext cx="11113" cy="33338"/>
              </a:xfrm>
              <a:custGeom>
                <a:avLst/>
                <a:gdLst>
                  <a:gd name="T0" fmla="*/ 35 w 44"/>
                  <a:gd name="T1" fmla="*/ 34 h 108"/>
                  <a:gd name="T2" fmla="*/ 7 w 44"/>
                  <a:gd name="T3" fmla="*/ 99 h 108"/>
                  <a:gd name="T4" fmla="*/ 5 w 44"/>
                  <a:gd name="T5" fmla="*/ 103 h 108"/>
                  <a:gd name="T6" fmla="*/ 10 w 44"/>
                  <a:gd name="T7" fmla="*/ 108 h 108"/>
                  <a:gd name="T8" fmla="*/ 44 w 44"/>
                  <a:gd name="T9" fmla="*/ 38 h 108"/>
                  <a:gd name="T10" fmla="*/ 20 w 44"/>
                  <a:gd name="T11" fmla="*/ 0 h 108"/>
                  <a:gd name="T12" fmla="*/ 0 w 44"/>
                  <a:gd name="T13" fmla="*/ 20 h 108"/>
                  <a:gd name="T14" fmla="*/ 20 w 44"/>
                  <a:gd name="T15" fmla="*/ 40 h 108"/>
                  <a:gd name="T16" fmla="*/ 35 w 44"/>
                  <a:gd name="T17" fmla="*/ 3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8">
                    <a:moveTo>
                      <a:pt x="35" y="34"/>
                    </a:moveTo>
                    <a:cubicBezTo>
                      <a:pt x="35" y="54"/>
                      <a:pt x="31" y="76"/>
                      <a:pt x="7" y="99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8"/>
                      <a:pt x="10" y="108"/>
                    </a:cubicBezTo>
                    <a:cubicBezTo>
                      <a:pt x="15" y="108"/>
                      <a:pt x="44" y="80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4"/>
                      <a:pt x="35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09 1">
                <a:extLst>
                  <a:ext uri="{FF2B5EF4-FFF2-40B4-BE49-F238E27FC236}">
                    <a16:creationId xmlns:a16="http://schemas.microsoft.com/office/drawing/2014/main" id="{1410D1DE-3B01-8389-C738-E6F94CFF83A7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286750" y="3338508"/>
                <a:ext cx="63500" cy="71438"/>
              </a:xfrm>
              <a:custGeom>
                <a:avLst/>
                <a:gdLst>
                  <a:gd name="T0" fmla="*/ 121 w 230"/>
                  <a:gd name="T1" fmla="*/ 29 h 240"/>
                  <a:gd name="T2" fmla="*/ 158 w 230"/>
                  <a:gd name="T3" fmla="*/ 13 h 240"/>
                  <a:gd name="T4" fmla="*/ 172 w 230"/>
                  <a:gd name="T5" fmla="*/ 5 h 240"/>
                  <a:gd name="T6" fmla="*/ 166 w 230"/>
                  <a:gd name="T7" fmla="*/ 0 h 240"/>
                  <a:gd name="T8" fmla="*/ 140 w 230"/>
                  <a:gd name="T9" fmla="*/ 1 h 240"/>
                  <a:gd name="T10" fmla="*/ 112 w 230"/>
                  <a:gd name="T11" fmla="*/ 1 h 240"/>
                  <a:gd name="T12" fmla="*/ 88 w 230"/>
                  <a:gd name="T13" fmla="*/ 1 h 240"/>
                  <a:gd name="T14" fmla="*/ 65 w 230"/>
                  <a:gd name="T15" fmla="*/ 0 h 240"/>
                  <a:gd name="T16" fmla="*/ 57 w 230"/>
                  <a:gd name="T17" fmla="*/ 8 h 240"/>
                  <a:gd name="T18" fmla="*/ 69 w 230"/>
                  <a:gd name="T19" fmla="*/ 13 h 240"/>
                  <a:gd name="T20" fmla="*/ 82 w 230"/>
                  <a:gd name="T21" fmla="*/ 13 h 240"/>
                  <a:gd name="T22" fmla="*/ 90 w 230"/>
                  <a:gd name="T23" fmla="*/ 18 h 240"/>
                  <a:gd name="T24" fmla="*/ 89 w 230"/>
                  <a:gd name="T25" fmla="*/ 26 h 240"/>
                  <a:gd name="T26" fmla="*/ 42 w 230"/>
                  <a:gd name="T27" fmla="*/ 213 h 240"/>
                  <a:gd name="T28" fmla="*/ 11 w 230"/>
                  <a:gd name="T29" fmla="*/ 227 h 240"/>
                  <a:gd name="T30" fmla="*/ 0 w 230"/>
                  <a:gd name="T31" fmla="*/ 235 h 240"/>
                  <a:gd name="T32" fmla="*/ 11 w 230"/>
                  <a:gd name="T33" fmla="*/ 240 h 240"/>
                  <a:gd name="T34" fmla="*/ 188 w 230"/>
                  <a:gd name="T35" fmla="*/ 240 h 240"/>
                  <a:gd name="T36" fmla="*/ 200 w 230"/>
                  <a:gd name="T37" fmla="*/ 233 h 240"/>
                  <a:gd name="T38" fmla="*/ 230 w 230"/>
                  <a:gd name="T39" fmla="*/ 153 h 240"/>
                  <a:gd name="T40" fmla="*/ 224 w 230"/>
                  <a:gd name="T41" fmla="*/ 148 h 240"/>
                  <a:gd name="T42" fmla="*/ 217 w 230"/>
                  <a:gd name="T43" fmla="*/ 155 h 240"/>
                  <a:gd name="T44" fmla="*/ 123 w 230"/>
                  <a:gd name="T45" fmla="*/ 227 h 240"/>
                  <a:gd name="T46" fmla="*/ 84 w 230"/>
                  <a:gd name="T47" fmla="*/ 227 h 240"/>
                  <a:gd name="T48" fmla="*/ 72 w 230"/>
                  <a:gd name="T49" fmla="*/ 224 h 240"/>
                  <a:gd name="T50" fmla="*/ 74 w 230"/>
                  <a:gd name="T51" fmla="*/ 217 h 240"/>
                  <a:gd name="T52" fmla="*/ 121 w 230"/>
                  <a:gd name="T53" fmla="*/ 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0" h="240">
                    <a:moveTo>
                      <a:pt x="121" y="29"/>
                    </a:moveTo>
                    <a:cubicBezTo>
                      <a:pt x="124" y="16"/>
                      <a:pt x="125" y="13"/>
                      <a:pt x="158" y="13"/>
                    </a:cubicBezTo>
                    <a:cubicBezTo>
                      <a:pt x="168" y="13"/>
                      <a:pt x="172" y="13"/>
                      <a:pt x="172" y="5"/>
                    </a:cubicBezTo>
                    <a:cubicBezTo>
                      <a:pt x="172" y="5"/>
                      <a:pt x="172" y="0"/>
                      <a:pt x="166" y="0"/>
                    </a:cubicBezTo>
                    <a:cubicBezTo>
                      <a:pt x="158" y="0"/>
                      <a:pt x="148" y="1"/>
                      <a:pt x="140" y="1"/>
                    </a:cubicBezTo>
                    <a:cubicBezTo>
                      <a:pt x="131" y="1"/>
                      <a:pt x="121" y="1"/>
                      <a:pt x="112" y="1"/>
                    </a:cubicBezTo>
                    <a:cubicBezTo>
                      <a:pt x="104" y="1"/>
                      <a:pt x="95" y="1"/>
                      <a:pt x="88" y="1"/>
                    </a:cubicBezTo>
                    <a:cubicBezTo>
                      <a:pt x="80" y="1"/>
                      <a:pt x="72" y="0"/>
                      <a:pt x="65" y="0"/>
                    </a:cubicBezTo>
                    <a:cubicBezTo>
                      <a:pt x="63" y="0"/>
                      <a:pt x="57" y="0"/>
                      <a:pt x="57" y="8"/>
                    </a:cubicBezTo>
                    <a:cubicBezTo>
                      <a:pt x="57" y="13"/>
                      <a:pt x="62" y="13"/>
                      <a:pt x="69" y="13"/>
                    </a:cubicBezTo>
                    <a:cubicBezTo>
                      <a:pt x="69" y="13"/>
                      <a:pt x="76" y="13"/>
                      <a:pt x="82" y="13"/>
                    </a:cubicBezTo>
                    <a:cubicBezTo>
                      <a:pt x="89" y="14"/>
                      <a:pt x="90" y="15"/>
                      <a:pt x="90" y="18"/>
                    </a:cubicBezTo>
                    <a:cubicBezTo>
                      <a:pt x="90" y="19"/>
                      <a:pt x="90" y="21"/>
                      <a:pt x="89" y="26"/>
                    </a:cubicBezTo>
                    <a:lnTo>
                      <a:pt x="42" y="213"/>
                    </a:lnTo>
                    <a:cubicBezTo>
                      <a:pt x="39" y="225"/>
                      <a:pt x="38" y="227"/>
                      <a:pt x="11" y="227"/>
                    </a:cubicBezTo>
                    <a:cubicBezTo>
                      <a:pt x="5" y="227"/>
                      <a:pt x="0" y="227"/>
                      <a:pt x="0" y="235"/>
                    </a:cubicBezTo>
                    <a:cubicBezTo>
                      <a:pt x="0" y="240"/>
                      <a:pt x="5" y="240"/>
                      <a:pt x="11" y="240"/>
                    </a:cubicBezTo>
                    <a:lnTo>
                      <a:pt x="188" y="240"/>
                    </a:lnTo>
                    <a:cubicBezTo>
                      <a:pt x="197" y="240"/>
                      <a:pt x="197" y="240"/>
                      <a:pt x="200" y="233"/>
                    </a:cubicBezTo>
                    <a:cubicBezTo>
                      <a:pt x="203" y="224"/>
                      <a:pt x="230" y="155"/>
                      <a:pt x="230" y="153"/>
                    </a:cubicBezTo>
                    <a:cubicBezTo>
                      <a:pt x="230" y="151"/>
                      <a:pt x="229" y="148"/>
                      <a:pt x="224" y="148"/>
                    </a:cubicBezTo>
                    <a:cubicBezTo>
                      <a:pt x="219" y="148"/>
                      <a:pt x="219" y="149"/>
                      <a:pt x="217" y="155"/>
                    </a:cubicBezTo>
                    <a:cubicBezTo>
                      <a:pt x="203" y="188"/>
                      <a:pt x="188" y="227"/>
                      <a:pt x="123" y="227"/>
                    </a:cubicBezTo>
                    <a:lnTo>
                      <a:pt x="84" y="227"/>
                    </a:lnTo>
                    <a:cubicBezTo>
                      <a:pt x="73" y="227"/>
                      <a:pt x="72" y="227"/>
                      <a:pt x="72" y="224"/>
                    </a:cubicBezTo>
                    <a:cubicBezTo>
                      <a:pt x="72" y="224"/>
                      <a:pt x="72" y="222"/>
                      <a:pt x="74" y="217"/>
                    </a:cubicBezTo>
                    <a:lnTo>
                      <a:pt x="121" y="29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10 1">
                <a:extLst>
                  <a:ext uri="{FF2B5EF4-FFF2-40B4-BE49-F238E27FC236}">
                    <a16:creationId xmlns:a16="http://schemas.microsoft.com/office/drawing/2014/main" id="{F48BE00F-5EE3-61BA-D38F-852BA2B054F5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8197850" y="3455988"/>
                <a:ext cx="31750" cy="66675"/>
              </a:xfrm>
              <a:custGeom>
                <a:avLst/>
                <a:gdLst>
                  <a:gd name="T0" fmla="*/ 72 w 119"/>
                  <a:gd name="T1" fmla="*/ 80 h 223"/>
                  <a:gd name="T2" fmla="*/ 108 w 119"/>
                  <a:gd name="T3" fmla="*/ 80 h 223"/>
                  <a:gd name="T4" fmla="*/ 119 w 119"/>
                  <a:gd name="T5" fmla="*/ 73 h 223"/>
                  <a:gd name="T6" fmla="*/ 108 w 119"/>
                  <a:gd name="T7" fmla="*/ 68 h 223"/>
                  <a:gd name="T8" fmla="*/ 75 w 119"/>
                  <a:gd name="T9" fmla="*/ 68 h 223"/>
                  <a:gd name="T10" fmla="*/ 88 w 119"/>
                  <a:gd name="T11" fmla="*/ 16 h 223"/>
                  <a:gd name="T12" fmla="*/ 89 w 119"/>
                  <a:gd name="T13" fmla="*/ 11 h 223"/>
                  <a:gd name="T14" fmla="*/ 77 w 119"/>
                  <a:gd name="T15" fmla="*/ 0 h 223"/>
                  <a:gd name="T16" fmla="*/ 61 w 119"/>
                  <a:gd name="T17" fmla="*/ 15 h 223"/>
                  <a:gd name="T18" fmla="*/ 47 w 119"/>
                  <a:gd name="T19" fmla="*/ 68 h 223"/>
                  <a:gd name="T20" fmla="*/ 11 w 119"/>
                  <a:gd name="T21" fmla="*/ 68 h 223"/>
                  <a:gd name="T22" fmla="*/ 0 w 119"/>
                  <a:gd name="T23" fmla="*/ 75 h 223"/>
                  <a:gd name="T24" fmla="*/ 11 w 119"/>
                  <a:gd name="T25" fmla="*/ 80 h 223"/>
                  <a:gd name="T26" fmla="*/ 44 w 119"/>
                  <a:gd name="T27" fmla="*/ 80 h 223"/>
                  <a:gd name="T28" fmla="*/ 23 w 119"/>
                  <a:gd name="T29" fmla="*/ 163 h 223"/>
                  <a:gd name="T30" fmla="*/ 18 w 119"/>
                  <a:gd name="T31" fmla="*/ 189 h 223"/>
                  <a:gd name="T32" fmla="*/ 56 w 119"/>
                  <a:gd name="T33" fmla="*/ 223 h 223"/>
                  <a:gd name="T34" fmla="*/ 117 w 119"/>
                  <a:gd name="T35" fmla="*/ 169 h 223"/>
                  <a:gd name="T36" fmla="*/ 111 w 119"/>
                  <a:gd name="T37" fmla="*/ 164 h 223"/>
                  <a:gd name="T38" fmla="*/ 104 w 119"/>
                  <a:gd name="T39" fmla="*/ 171 h 223"/>
                  <a:gd name="T40" fmla="*/ 57 w 119"/>
                  <a:gd name="T41" fmla="*/ 213 h 223"/>
                  <a:gd name="T42" fmla="*/ 44 w 119"/>
                  <a:gd name="T43" fmla="*/ 196 h 223"/>
                  <a:gd name="T44" fmla="*/ 46 w 119"/>
                  <a:gd name="T45" fmla="*/ 181 h 223"/>
                  <a:gd name="T46" fmla="*/ 72 w 119"/>
                  <a:gd name="T47" fmla="*/ 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223">
                    <a:moveTo>
                      <a:pt x="72" y="80"/>
                    </a:moveTo>
                    <a:lnTo>
                      <a:pt x="108" y="80"/>
                    </a:lnTo>
                    <a:cubicBezTo>
                      <a:pt x="114" y="80"/>
                      <a:pt x="119" y="80"/>
                      <a:pt x="119" y="73"/>
                    </a:cubicBezTo>
                    <a:cubicBezTo>
                      <a:pt x="119" y="68"/>
                      <a:pt x="114" y="68"/>
                      <a:pt x="108" y="68"/>
                    </a:cubicBezTo>
                    <a:lnTo>
                      <a:pt x="75" y="68"/>
                    </a:lnTo>
                    <a:lnTo>
                      <a:pt x="88" y="16"/>
                    </a:lnTo>
                    <a:cubicBezTo>
                      <a:pt x="88" y="14"/>
                      <a:pt x="89" y="12"/>
                      <a:pt x="89" y="11"/>
                    </a:cubicBezTo>
                    <a:cubicBezTo>
                      <a:pt x="89" y="4"/>
                      <a:pt x="84" y="0"/>
                      <a:pt x="77" y="0"/>
                    </a:cubicBezTo>
                    <a:cubicBezTo>
                      <a:pt x="68" y="0"/>
                      <a:pt x="63" y="6"/>
                      <a:pt x="61" y="15"/>
                    </a:cubicBezTo>
                    <a:cubicBezTo>
                      <a:pt x="58" y="23"/>
                      <a:pt x="63" y="7"/>
                      <a:pt x="47" y="68"/>
                    </a:cubicBezTo>
                    <a:lnTo>
                      <a:pt x="11" y="68"/>
                    </a:lnTo>
                    <a:cubicBezTo>
                      <a:pt x="5" y="68"/>
                      <a:pt x="0" y="68"/>
                      <a:pt x="0" y="75"/>
                    </a:cubicBezTo>
                    <a:cubicBezTo>
                      <a:pt x="0" y="80"/>
                      <a:pt x="4" y="80"/>
                      <a:pt x="11" y="80"/>
                    </a:cubicBezTo>
                    <a:lnTo>
                      <a:pt x="44" y="80"/>
                    </a:lnTo>
                    <a:lnTo>
                      <a:pt x="23" y="163"/>
                    </a:lnTo>
                    <a:cubicBezTo>
                      <a:pt x="21" y="172"/>
                      <a:pt x="18" y="185"/>
                      <a:pt x="18" y="189"/>
                    </a:cubicBezTo>
                    <a:cubicBezTo>
                      <a:pt x="18" y="210"/>
                      <a:pt x="36" y="223"/>
                      <a:pt x="56" y="223"/>
                    </a:cubicBezTo>
                    <a:cubicBezTo>
                      <a:pt x="95" y="223"/>
                      <a:pt x="117" y="173"/>
                      <a:pt x="117" y="169"/>
                    </a:cubicBezTo>
                    <a:cubicBezTo>
                      <a:pt x="117" y="164"/>
                      <a:pt x="112" y="164"/>
                      <a:pt x="111" y="164"/>
                    </a:cubicBezTo>
                    <a:cubicBezTo>
                      <a:pt x="107" y="164"/>
                      <a:pt x="107" y="165"/>
                      <a:pt x="104" y="171"/>
                    </a:cubicBezTo>
                    <a:cubicBezTo>
                      <a:pt x="94" y="193"/>
                      <a:pt x="76" y="213"/>
                      <a:pt x="57" y="213"/>
                    </a:cubicBezTo>
                    <a:cubicBezTo>
                      <a:pt x="49" y="213"/>
                      <a:pt x="44" y="208"/>
                      <a:pt x="44" y="196"/>
                    </a:cubicBezTo>
                    <a:cubicBezTo>
                      <a:pt x="44" y="192"/>
                      <a:pt x="46" y="185"/>
                      <a:pt x="46" y="181"/>
                    </a:cubicBezTo>
                    <a:lnTo>
                      <a:pt x="72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11 1">
                <a:extLst>
                  <a:ext uri="{FF2B5EF4-FFF2-40B4-BE49-F238E27FC236}">
                    <a16:creationId xmlns:a16="http://schemas.microsoft.com/office/drawing/2014/main" id="{5F866EC3-475A-C628-988F-EFE4E6243A85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245475" y="3492501"/>
                <a:ext cx="65088" cy="6350"/>
              </a:xfrm>
              <a:custGeom>
                <a:avLst/>
                <a:gdLst>
                  <a:gd name="T0" fmla="*/ 223 w 237"/>
                  <a:gd name="T1" fmla="*/ 17 h 17"/>
                  <a:gd name="T2" fmla="*/ 237 w 237"/>
                  <a:gd name="T3" fmla="*/ 8 h 17"/>
                  <a:gd name="T4" fmla="*/ 223 w 237"/>
                  <a:gd name="T5" fmla="*/ 0 h 17"/>
                  <a:gd name="T6" fmla="*/ 14 w 237"/>
                  <a:gd name="T7" fmla="*/ 0 h 17"/>
                  <a:gd name="T8" fmla="*/ 0 w 237"/>
                  <a:gd name="T9" fmla="*/ 8 h 17"/>
                  <a:gd name="T10" fmla="*/ 14 w 237"/>
                  <a:gd name="T11" fmla="*/ 17 h 17"/>
                  <a:gd name="T12" fmla="*/ 223 w 23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7">
                    <a:moveTo>
                      <a:pt x="223" y="17"/>
                    </a:moveTo>
                    <a:cubicBezTo>
                      <a:pt x="229" y="17"/>
                      <a:pt x="237" y="17"/>
                      <a:pt x="237" y="8"/>
                    </a:cubicBezTo>
                    <a:cubicBezTo>
                      <a:pt x="237" y="0"/>
                      <a:pt x="229" y="0"/>
                      <a:pt x="223" y="0"/>
                    </a:cubicBezTo>
                    <a:lnTo>
                      <a:pt x="14" y="0"/>
                    </a:lnTo>
                    <a:cubicBezTo>
                      <a:pt x="8" y="0"/>
                      <a:pt x="0" y="0"/>
                      <a:pt x="0" y="8"/>
                    </a:cubicBezTo>
                    <a:cubicBezTo>
                      <a:pt x="0" y="17"/>
                      <a:pt x="8" y="17"/>
                      <a:pt x="14" y="17"/>
                    </a:cubicBezTo>
                    <a:lnTo>
                      <a:pt x="223" y="1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12 1">
                <a:extLst>
                  <a:ext uri="{FF2B5EF4-FFF2-40B4-BE49-F238E27FC236}">
                    <a16:creationId xmlns:a16="http://schemas.microsoft.com/office/drawing/2014/main" id="{C0FB4EA4-6728-7C53-980C-37B0A33AFE01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8331200" y="3451226"/>
                <a:ext cx="34925" cy="71438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4 h 233"/>
                  <a:gd name="T12" fmla="*/ 16 w 128"/>
                  <a:gd name="T13" fmla="*/ 220 h 233"/>
                  <a:gd name="T14" fmla="*/ 2 w 128"/>
                  <a:gd name="T15" fmla="*/ 220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0 h 233"/>
                  <a:gd name="T24" fmla="*/ 115 w 128"/>
                  <a:gd name="T25" fmla="*/ 220 h 233"/>
                  <a:gd name="T26" fmla="*/ 79 w 128"/>
                  <a:gd name="T27" fmla="*/ 204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9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2" y="35"/>
                      <a:pt x="51" y="25"/>
                    </a:cubicBezTo>
                    <a:lnTo>
                      <a:pt x="51" y="204"/>
                    </a:lnTo>
                    <a:cubicBezTo>
                      <a:pt x="51" y="216"/>
                      <a:pt x="51" y="220"/>
                      <a:pt x="16" y="220"/>
                    </a:cubicBezTo>
                    <a:lnTo>
                      <a:pt x="2" y="220"/>
                    </a:lnTo>
                    <a:lnTo>
                      <a:pt x="2" y="233"/>
                    </a:lnTo>
                    <a:cubicBezTo>
                      <a:pt x="9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0"/>
                    </a:lnTo>
                    <a:lnTo>
                      <a:pt x="115" y="220"/>
                    </a:lnTo>
                    <a:cubicBezTo>
                      <a:pt x="79" y="220"/>
                      <a:pt x="79" y="216"/>
                      <a:pt x="79" y="204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" name="组合 284" descr="\documentclass{article}&#10;\usepackage{amsmath}&#10;\pagestyle{empty}&#10;\begin{document}&#10;&#10;\begin{equation*}&#10;h_{t-1}^{1,R}&#10;\end{equation*}&#10;&#10;&#10;\end{document}" title="IguanaTex Vector Display">
              <a:extLst>
                <a:ext uri="{FF2B5EF4-FFF2-40B4-BE49-F238E27FC236}">
                  <a16:creationId xmlns:a16="http://schemas.microsoft.com/office/drawing/2014/main" id="{FBD1868A-C099-3457-DF8F-F8747EACAC9A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5697696" y="4060369"/>
              <a:ext cx="387992" cy="289735"/>
              <a:chOff x="9047163" y="3335338"/>
              <a:chExt cx="244475" cy="182563"/>
            </a:xfrm>
          </p:grpSpPr>
          <p:sp>
            <p:nvSpPr>
              <p:cNvPr id="25" name="Freeform 119">
                <a:extLst>
                  <a:ext uri="{FF2B5EF4-FFF2-40B4-BE49-F238E27FC236}">
                    <a16:creationId xmlns:a16="http://schemas.microsoft.com/office/drawing/2014/main" id="{5817A106-4137-0526-C7CF-5C4E3EFA3DBB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9047163" y="3375026"/>
                <a:ext cx="66675" cy="103188"/>
              </a:xfrm>
              <a:custGeom>
                <a:avLst/>
                <a:gdLst>
                  <a:gd name="T0" fmla="*/ 116 w 244"/>
                  <a:gd name="T1" fmla="*/ 5 h 350"/>
                  <a:gd name="T2" fmla="*/ 109 w 244"/>
                  <a:gd name="T3" fmla="*/ 0 h 350"/>
                  <a:gd name="T4" fmla="*/ 49 w 244"/>
                  <a:gd name="T5" fmla="*/ 5 h 350"/>
                  <a:gd name="T6" fmla="*/ 39 w 244"/>
                  <a:gd name="T7" fmla="*/ 15 h 350"/>
                  <a:gd name="T8" fmla="*/ 51 w 244"/>
                  <a:gd name="T9" fmla="*/ 21 h 350"/>
                  <a:gd name="T10" fmla="*/ 76 w 244"/>
                  <a:gd name="T11" fmla="*/ 29 h 350"/>
                  <a:gd name="T12" fmla="*/ 75 w 244"/>
                  <a:gd name="T13" fmla="*/ 39 h 350"/>
                  <a:gd name="T14" fmla="*/ 2 w 244"/>
                  <a:gd name="T15" fmla="*/ 325 h 350"/>
                  <a:gd name="T16" fmla="*/ 0 w 244"/>
                  <a:gd name="T17" fmla="*/ 336 h 350"/>
                  <a:gd name="T18" fmla="*/ 15 w 244"/>
                  <a:gd name="T19" fmla="*/ 350 h 350"/>
                  <a:gd name="T20" fmla="*/ 33 w 244"/>
                  <a:gd name="T21" fmla="*/ 337 h 350"/>
                  <a:gd name="T22" fmla="*/ 43 w 244"/>
                  <a:gd name="T23" fmla="*/ 299 h 350"/>
                  <a:gd name="T24" fmla="*/ 54 w 244"/>
                  <a:gd name="T25" fmla="*/ 254 h 350"/>
                  <a:gd name="T26" fmla="*/ 62 w 244"/>
                  <a:gd name="T27" fmla="*/ 221 h 350"/>
                  <a:gd name="T28" fmla="*/ 68 w 244"/>
                  <a:gd name="T29" fmla="*/ 199 h 350"/>
                  <a:gd name="T30" fmla="*/ 101 w 244"/>
                  <a:gd name="T31" fmla="*/ 153 h 350"/>
                  <a:gd name="T32" fmla="*/ 149 w 244"/>
                  <a:gd name="T33" fmla="*/ 136 h 350"/>
                  <a:gd name="T34" fmla="*/ 176 w 244"/>
                  <a:gd name="T35" fmla="*/ 170 h 350"/>
                  <a:gd name="T36" fmla="*/ 145 w 244"/>
                  <a:gd name="T37" fmla="*/ 282 h 350"/>
                  <a:gd name="T38" fmla="*/ 139 w 244"/>
                  <a:gd name="T39" fmla="*/ 309 h 350"/>
                  <a:gd name="T40" fmla="*/ 179 w 244"/>
                  <a:gd name="T41" fmla="*/ 350 h 350"/>
                  <a:gd name="T42" fmla="*/ 244 w 244"/>
                  <a:gd name="T43" fmla="*/ 273 h 350"/>
                  <a:gd name="T44" fmla="*/ 238 w 244"/>
                  <a:gd name="T45" fmla="*/ 268 h 350"/>
                  <a:gd name="T46" fmla="*/ 231 w 244"/>
                  <a:gd name="T47" fmla="*/ 277 h 350"/>
                  <a:gd name="T48" fmla="*/ 180 w 244"/>
                  <a:gd name="T49" fmla="*/ 339 h 350"/>
                  <a:gd name="T50" fmla="*/ 168 w 244"/>
                  <a:gd name="T51" fmla="*/ 322 h 350"/>
                  <a:gd name="T52" fmla="*/ 177 w 244"/>
                  <a:gd name="T53" fmla="*/ 287 h 350"/>
                  <a:gd name="T54" fmla="*/ 208 w 244"/>
                  <a:gd name="T55" fmla="*/ 178 h 350"/>
                  <a:gd name="T56" fmla="*/ 151 w 244"/>
                  <a:gd name="T57" fmla="*/ 125 h 350"/>
                  <a:gd name="T58" fmla="*/ 77 w 244"/>
                  <a:gd name="T59" fmla="*/ 163 h 350"/>
                  <a:gd name="T60" fmla="*/ 116 w 244"/>
                  <a:gd name="T61" fmla="*/ 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4" h="350">
                    <a:moveTo>
                      <a:pt x="116" y="5"/>
                    </a:moveTo>
                    <a:cubicBezTo>
                      <a:pt x="116" y="5"/>
                      <a:pt x="116" y="0"/>
                      <a:pt x="109" y="0"/>
                    </a:cubicBezTo>
                    <a:cubicBezTo>
                      <a:pt x="98" y="0"/>
                      <a:pt x="62" y="4"/>
                      <a:pt x="49" y="5"/>
                    </a:cubicBezTo>
                    <a:cubicBezTo>
                      <a:pt x="45" y="5"/>
                      <a:pt x="39" y="6"/>
                      <a:pt x="39" y="15"/>
                    </a:cubicBezTo>
                    <a:cubicBezTo>
                      <a:pt x="39" y="21"/>
                      <a:pt x="44" y="21"/>
                      <a:pt x="51" y="21"/>
                    </a:cubicBezTo>
                    <a:cubicBezTo>
                      <a:pt x="75" y="21"/>
                      <a:pt x="76" y="24"/>
                      <a:pt x="76" y="29"/>
                    </a:cubicBezTo>
                    <a:lnTo>
                      <a:pt x="75" y="39"/>
                    </a:lnTo>
                    <a:lnTo>
                      <a:pt x="2" y="325"/>
                    </a:lnTo>
                    <a:cubicBezTo>
                      <a:pt x="0" y="332"/>
                      <a:pt x="0" y="333"/>
                      <a:pt x="0" y="336"/>
                    </a:cubicBezTo>
                    <a:cubicBezTo>
                      <a:pt x="0" y="347"/>
                      <a:pt x="10" y="350"/>
                      <a:pt x="15" y="350"/>
                    </a:cubicBezTo>
                    <a:cubicBezTo>
                      <a:pt x="23" y="350"/>
                      <a:pt x="31" y="344"/>
                      <a:pt x="33" y="337"/>
                    </a:cubicBezTo>
                    <a:lnTo>
                      <a:pt x="43" y="299"/>
                    </a:lnTo>
                    <a:lnTo>
                      <a:pt x="54" y="254"/>
                    </a:lnTo>
                    <a:cubicBezTo>
                      <a:pt x="57" y="243"/>
                      <a:pt x="60" y="233"/>
                      <a:pt x="62" y="221"/>
                    </a:cubicBezTo>
                    <a:cubicBezTo>
                      <a:pt x="63" y="218"/>
                      <a:pt x="67" y="202"/>
                      <a:pt x="68" y="199"/>
                    </a:cubicBezTo>
                    <a:cubicBezTo>
                      <a:pt x="69" y="194"/>
                      <a:pt x="84" y="166"/>
                      <a:pt x="101" y="153"/>
                    </a:cubicBezTo>
                    <a:cubicBezTo>
                      <a:pt x="112" y="145"/>
                      <a:pt x="128" y="136"/>
                      <a:pt x="149" y="136"/>
                    </a:cubicBezTo>
                    <a:cubicBezTo>
                      <a:pt x="170" y="136"/>
                      <a:pt x="176" y="153"/>
                      <a:pt x="176" y="170"/>
                    </a:cubicBezTo>
                    <a:cubicBezTo>
                      <a:pt x="176" y="197"/>
                      <a:pt x="157" y="251"/>
                      <a:pt x="145" y="282"/>
                    </a:cubicBezTo>
                    <a:cubicBezTo>
                      <a:pt x="141" y="293"/>
                      <a:pt x="139" y="299"/>
                      <a:pt x="139" y="309"/>
                    </a:cubicBezTo>
                    <a:cubicBezTo>
                      <a:pt x="139" y="332"/>
                      <a:pt x="156" y="350"/>
                      <a:pt x="179" y="350"/>
                    </a:cubicBezTo>
                    <a:cubicBezTo>
                      <a:pt x="226" y="350"/>
                      <a:pt x="244" y="277"/>
                      <a:pt x="244" y="273"/>
                    </a:cubicBezTo>
                    <a:cubicBezTo>
                      <a:pt x="244" y="268"/>
                      <a:pt x="240" y="268"/>
                      <a:pt x="238" y="268"/>
                    </a:cubicBezTo>
                    <a:cubicBezTo>
                      <a:pt x="233" y="268"/>
                      <a:pt x="233" y="270"/>
                      <a:pt x="231" y="277"/>
                    </a:cubicBezTo>
                    <a:cubicBezTo>
                      <a:pt x="224" y="304"/>
                      <a:pt x="208" y="339"/>
                      <a:pt x="180" y="339"/>
                    </a:cubicBezTo>
                    <a:cubicBezTo>
                      <a:pt x="172" y="339"/>
                      <a:pt x="168" y="334"/>
                      <a:pt x="168" y="322"/>
                    </a:cubicBezTo>
                    <a:cubicBezTo>
                      <a:pt x="168" y="310"/>
                      <a:pt x="173" y="298"/>
                      <a:pt x="177" y="287"/>
                    </a:cubicBezTo>
                    <a:cubicBezTo>
                      <a:pt x="185" y="266"/>
                      <a:pt x="208" y="207"/>
                      <a:pt x="208" y="178"/>
                    </a:cubicBezTo>
                    <a:cubicBezTo>
                      <a:pt x="208" y="146"/>
                      <a:pt x="188" y="125"/>
                      <a:pt x="151" y="125"/>
                    </a:cubicBezTo>
                    <a:cubicBezTo>
                      <a:pt x="119" y="125"/>
                      <a:pt x="95" y="140"/>
                      <a:pt x="77" y="163"/>
                    </a:cubicBezTo>
                    <a:lnTo>
                      <a:pt x="116" y="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20">
                <a:extLst>
                  <a:ext uri="{FF2B5EF4-FFF2-40B4-BE49-F238E27FC236}">
                    <a16:creationId xmlns:a16="http://schemas.microsoft.com/office/drawing/2014/main" id="{5AC095B1-A98F-1279-6F50-BA3950F3AA50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9129713" y="3336926"/>
                <a:ext cx="34925" cy="69850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4 h 233"/>
                  <a:gd name="T12" fmla="*/ 15 w 128"/>
                  <a:gd name="T13" fmla="*/ 220 h 233"/>
                  <a:gd name="T14" fmla="*/ 2 w 128"/>
                  <a:gd name="T15" fmla="*/ 220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0 h 233"/>
                  <a:gd name="T24" fmla="*/ 114 w 128"/>
                  <a:gd name="T25" fmla="*/ 220 h 233"/>
                  <a:gd name="T26" fmla="*/ 79 w 128"/>
                  <a:gd name="T27" fmla="*/ 204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8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1" y="25"/>
                    </a:cubicBezTo>
                    <a:lnTo>
                      <a:pt x="51" y="204"/>
                    </a:lnTo>
                    <a:cubicBezTo>
                      <a:pt x="51" y="216"/>
                      <a:pt x="51" y="220"/>
                      <a:pt x="15" y="220"/>
                    </a:cubicBezTo>
                    <a:lnTo>
                      <a:pt x="2" y="220"/>
                    </a:lnTo>
                    <a:lnTo>
                      <a:pt x="2" y="233"/>
                    </a:lnTo>
                    <a:cubicBezTo>
                      <a:pt x="8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0"/>
                    </a:lnTo>
                    <a:lnTo>
                      <a:pt x="114" y="220"/>
                    </a:lnTo>
                    <a:cubicBezTo>
                      <a:pt x="79" y="220"/>
                      <a:pt x="79" y="216"/>
                      <a:pt x="79" y="204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21">
                <a:extLst>
                  <a:ext uri="{FF2B5EF4-FFF2-40B4-BE49-F238E27FC236}">
                    <a16:creationId xmlns:a16="http://schemas.microsoft.com/office/drawing/2014/main" id="{3F9A3953-2510-8899-887F-B4679AA27EBD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9185276" y="3394076"/>
                <a:ext cx="11113" cy="31750"/>
              </a:xfrm>
              <a:custGeom>
                <a:avLst/>
                <a:gdLst>
                  <a:gd name="T0" fmla="*/ 35 w 44"/>
                  <a:gd name="T1" fmla="*/ 34 h 108"/>
                  <a:gd name="T2" fmla="*/ 7 w 44"/>
                  <a:gd name="T3" fmla="*/ 99 h 108"/>
                  <a:gd name="T4" fmla="*/ 5 w 44"/>
                  <a:gd name="T5" fmla="*/ 103 h 108"/>
                  <a:gd name="T6" fmla="*/ 10 w 44"/>
                  <a:gd name="T7" fmla="*/ 108 h 108"/>
                  <a:gd name="T8" fmla="*/ 44 w 44"/>
                  <a:gd name="T9" fmla="*/ 38 h 108"/>
                  <a:gd name="T10" fmla="*/ 20 w 44"/>
                  <a:gd name="T11" fmla="*/ 0 h 108"/>
                  <a:gd name="T12" fmla="*/ 0 w 44"/>
                  <a:gd name="T13" fmla="*/ 20 h 108"/>
                  <a:gd name="T14" fmla="*/ 20 w 44"/>
                  <a:gd name="T15" fmla="*/ 40 h 108"/>
                  <a:gd name="T16" fmla="*/ 35 w 44"/>
                  <a:gd name="T17" fmla="*/ 3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8">
                    <a:moveTo>
                      <a:pt x="35" y="34"/>
                    </a:moveTo>
                    <a:cubicBezTo>
                      <a:pt x="35" y="54"/>
                      <a:pt x="31" y="76"/>
                      <a:pt x="7" y="99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8"/>
                      <a:pt x="10" y="108"/>
                    </a:cubicBezTo>
                    <a:cubicBezTo>
                      <a:pt x="15" y="108"/>
                      <a:pt x="44" y="80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4"/>
                      <a:pt x="35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22">
                <a:extLst>
                  <a:ext uri="{FF2B5EF4-FFF2-40B4-BE49-F238E27FC236}">
                    <a16:creationId xmlns:a16="http://schemas.microsoft.com/office/drawing/2014/main" id="{46DA59D9-33F9-84A0-AF18-63CB57F100ED}"/>
                  </a:ext>
                </a:extLst>
              </p:cNvPr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212263" y="3335338"/>
                <a:ext cx="76200" cy="73025"/>
              </a:xfrm>
              <a:custGeom>
                <a:avLst/>
                <a:gdLst>
                  <a:gd name="T0" fmla="*/ 120 w 274"/>
                  <a:gd name="T1" fmla="*/ 25 h 247"/>
                  <a:gd name="T2" fmla="*/ 131 w 274"/>
                  <a:gd name="T3" fmla="*/ 13 h 247"/>
                  <a:gd name="T4" fmla="*/ 154 w 274"/>
                  <a:gd name="T5" fmla="*/ 13 h 247"/>
                  <a:gd name="T6" fmla="*/ 227 w 274"/>
                  <a:gd name="T7" fmla="*/ 49 h 247"/>
                  <a:gd name="T8" fmla="*/ 204 w 274"/>
                  <a:gd name="T9" fmla="*/ 98 h 247"/>
                  <a:gd name="T10" fmla="*/ 143 w 274"/>
                  <a:gd name="T11" fmla="*/ 115 h 247"/>
                  <a:gd name="T12" fmla="*/ 98 w 274"/>
                  <a:gd name="T13" fmla="*/ 115 h 247"/>
                  <a:gd name="T14" fmla="*/ 120 w 274"/>
                  <a:gd name="T15" fmla="*/ 25 h 247"/>
                  <a:gd name="T16" fmla="*/ 184 w 274"/>
                  <a:gd name="T17" fmla="*/ 121 h 247"/>
                  <a:gd name="T18" fmla="*/ 263 w 274"/>
                  <a:gd name="T19" fmla="*/ 54 h 247"/>
                  <a:gd name="T20" fmla="*/ 176 w 274"/>
                  <a:gd name="T21" fmla="*/ 0 h 247"/>
                  <a:gd name="T22" fmla="*/ 68 w 274"/>
                  <a:gd name="T23" fmla="*/ 0 h 247"/>
                  <a:gd name="T24" fmla="*/ 57 w 274"/>
                  <a:gd name="T25" fmla="*/ 8 h 247"/>
                  <a:gd name="T26" fmla="*/ 68 w 274"/>
                  <a:gd name="T27" fmla="*/ 13 h 247"/>
                  <a:gd name="T28" fmla="*/ 82 w 274"/>
                  <a:gd name="T29" fmla="*/ 13 h 247"/>
                  <a:gd name="T30" fmla="*/ 90 w 274"/>
                  <a:gd name="T31" fmla="*/ 18 h 247"/>
                  <a:gd name="T32" fmla="*/ 88 w 274"/>
                  <a:gd name="T33" fmla="*/ 26 h 247"/>
                  <a:gd name="T34" fmla="*/ 42 w 274"/>
                  <a:gd name="T35" fmla="*/ 213 h 247"/>
                  <a:gd name="T36" fmla="*/ 11 w 274"/>
                  <a:gd name="T37" fmla="*/ 227 h 247"/>
                  <a:gd name="T38" fmla="*/ 0 w 274"/>
                  <a:gd name="T39" fmla="*/ 235 h 247"/>
                  <a:gd name="T40" fmla="*/ 6 w 274"/>
                  <a:gd name="T41" fmla="*/ 240 h 247"/>
                  <a:gd name="T42" fmla="*/ 28 w 274"/>
                  <a:gd name="T43" fmla="*/ 239 h 247"/>
                  <a:gd name="T44" fmla="*/ 51 w 274"/>
                  <a:gd name="T45" fmla="*/ 239 h 247"/>
                  <a:gd name="T46" fmla="*/ 73 w 274"/>
                  <a:gd name="T47" fmla="*/ 239 h 247"/>
                  <a:gd name="T48" fmla="*/ 97 w 274"/>
                  <a:gd name="T49" fmla="*/ 240 h 247"/>
                  <a:gd name="T50" fmla="*/ 104 w 274"/>
                  <a:gd name="T51" fmla="*/ 233 h 247"/>
                  <a:gd name="T52" fmla="*/ 93 w 274"/>
                  <a:gd name="T53" fmla="*/ 227 h 247"/>
                  <a:gd name="T54" fmla="*/ 79 w 274"/>
                  <a:gd name="T55" fmla="*/ 227 h 247"/>
                  <a:gd name="T56" fmla="*/ 71 w 274"/>
                  <a:gd name="T57" fmla="*/ 221 h 247"/>
                  <a:gd name="T58" fmla="*/ 73 w 274"/>
                  <a:gd name="T59" fmla="*/ 214 h 247"/>
                  <a:gd name="T60" fmla="*/ 95 w 274"/>
                  <a:gd name="T61" fmla="*/ 125 h 247"/>
                  <a:gd name="T62" fmla="*/ 143 w 274"/>
                  <a:gd name="T63" fmla="*/ 125 h 247"/>
                  <a:gd name="T64" fmla="*/ 186 w 274"/>
                  <a:gd name="T65" fmla="*/ 156 h 247"/>
                  <a:gd name="T66" fmla="*/ 181 w 274"/>
                  <a:gd name="T67" fmla="*/ 181 h 247"/>
                  <a:gd name="T68" fmla="*/ 176 w 274"/>
                  <a:gd name="T69" fmla="*/ 208 h 247"/>
                  <a:gd name="T70" fmla="*/ 227 w 274"/>
                  <a:gd name="T71" fmla="*/ 247 h 247"/>
                  <a:gd name="T72" fmla="*/ 274 w 274"/>
                  <a:gd name="T73" fmla="*/ 206 h 247"/>
                  <a:gd name="T74" fmla="*/ 268 w 274"/>
                  <a:gd name="T75" fmla="*/ 201 h 247"/>
                  <a:gd name="T76" fmla="*/ 261 w 274"/>
                  <a:gd name="T77" fmla="*/ 207 h 247"/>
                  <a:gd name="T78" fmla="*/ 229 w 274"/>
                  <a:gd name="T79" fmla="*/ 237 h 247"/>
                  <a:gd name="T80" fmla="*/ 213 w 274"/>
                  <a:gd name="T81" fmla="*/ 214 h 247"/>
                  <a:gd name="T82" fmla="*/ 216 w 274"/>
                  <a:gd name="T83" fmla="*/ 178 h 247"/>
                  <a:gd name="T84" fmla="*/ 218 w 274"/>
                  <a:gd name="T85" fmla="*/ 161 h 247"/>
                  <a:gd name="T86" fmla="*/ 208 w 274"/>
                  <a:gd name="T87" fmla="*/ 135 h 247"/>
                  <a:gd name="T88" fmla="*/ 184 w 274"/>
                  <a:gd name="T89" fmla="*/ 12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4" h="247">
                    <a:moveTo>
                      <a:pt x="120" y="25"/>
                    </a:moveTo>
                    <a:cubicBezTo>
                      <a:pt x="123" y="15"/>
                      <a:pt x="124" y="14"/>
                      <a:pt x="131" y="13"/>
                    </a:cubicBezTo>
                    <a:lnTo>
                      <a:pt x="154" y="13"/>
                    </a:lnTo>
                    <a:cubicBezTo>
                      <a:pt x="186" y="13"/>
                      <a:pt x="227" y="13"/>
                      <a:pt x="227" y="49"/>
                    </a:cubicBezTo>
                    <a:cubicBezTo>
                      <a:pt x="227" y="63"/>
                      <a:pt x="220" y="85"/>
                      <a:pt x="204" y="98"/>
                    </a:cubicBezTo>
                    <a:cubicBezTo>
                      <a:pt x="189" y="109"/>
                      <a:pt x="167" y="115"/>
                      <a:pt x="143" y="115"/>
                    </a:cubicBezTo>
                    <a:lnTo>
                      <a:pt x="98" y="115"/>
                    </a:lnTo>
                    <a:lnTo>
                      <a:pt x="120" y="25"/>
                    </a:lnTo>
                    <a:close/>
                    <a:moveTo>
                      <a:pt x="184" y="121"/>
                    </a:moveTo>
                    <a:cubicBezTo>
                      <a:pt x="226" y="111"/>
                      <a:pt x="263" y="85"/>
                      <a:pt x="263" y="54"/>
                    </a:cubicBezTo>
                    <a:cubicBezTo>
                      <a:pt x="263" y="24"/>
                      <a:pt x="227" y="0"/>
                      <a:pt x="176" y="0"/>
                    </a:cubicBezTo>
                    <a:lnTo>
                      <a:pt x="68" y="0"/>
                    </a:lnTo>
                    <a:cubicBezTo>
                      <a:pt x="62" y="0"/>
                      <a:pt x="57" y="0"/>
                      <a:pt x="57" y="8"/>
                    </a:cubicBezTo>
                    <a:cubicBezTo>
                      <a:pt x="57" y="13"/>
                      <a:pt x="61" y="13"/>
                      <a:pt x="68" y="13"/>
                    </a:cubicBezTo>
                    <a:cubicBezTo>
                      <a:pt x="69" y="13"/>
                      <a:pt x="75" y="13"/>
                      <a:pt x="82" y="13"/>
                    </a:cubicBezTo>
                    <a:cubicBezTo>
                      <a:pt x="89" y="14"/>
                      <a:pt x="90" y="15"/>
                      <a:pt x="90" y="18"/>
                    </a:cubicBezTo>
                    <a:cubicBezTo>
                      <a:pt x="90" y="19"/>
                      <a:pt x="90" y="21"/>
                      <a:pt x="88" y="26"/>
                    </a:cubicBezTo>
                    <a:lnTo>
                      <a:pt x="42" y="213"/>
                    </a:lnTo>
                    <a:cubicBezTo>
                      <a:pt x="39" y="225"/>
                      <a:pt x="38" y="227"/>
                      <a:pt x="11" y="227"/>
                    </a:cubicBezTo>
                    <a:cubicBezTo>
                      <a:pt x="5" y="227"/>
                      <a:pt x="0" y="227"/>
                      <a:pt x="0" y="235"/>
                    </a:cubicBezTo>
                    <a:cubicBezTo>
                      <a:pt x="0" y="238"/>
                      <a:pt x="3" y="240"/>
                      <a:pt x="6" y="240"/>
                    </a:cubicBezTo>
                    <a:cubicBezTo>
                      <a:pt x="12" y="240"/>
                      <a:pt x="21" y="239"/>
                      <a:pt x="28" y="239"/>
                    </a:cubicBezTo>
                    <a:cubicBezTo>
                      <a:pt x="34" y="239"/>
                      <a:pt x="44" y="239"/>
                      <a:pt x="51" y="239"/>
                    </a:cubicBezTo>
                    <a:cubicBezTo>
                      <a:pt x="58" y="239"/>
                      <a:pt x="66" y="239"/>
                      <a:pt x="73" y="239"/>
                    </a:cubicBezTo>
                    <a:cubicBezTo>
                      <a:pt x="81" y="239"/>
                      <a:pt x="89" y="240"/>
                      <a:pt x="97" y="240"/>
                    </a:cubicBezTo>
                    <a:cubicBezTo>
                      <a:pt x="99" y="240"/>
                      <a:pt x="104" y="240"/>
                      <a:pt x="104" y="233"/>
                    </a:cubicBezTo>
                    <a:cubicBezTo>
                      <a:pt x="104" y="227"/>
                      <a:pt x="101" y="227"/>
                      <a:pt x="93" y="227"/>
                    </a:cubicBezTo>
                    <a:cubicBezTo>
                      <a:pt x="87" y="227"/>
                      <a:pt x="86" y="227"/>
                      <a:pt x="79" y="227"/>
                    </a:cubicBezTo>
                    <a:cubicBezTo>
                      <a:pt x="71" y="226"/>
                      <a:pt x="71" y="225"/>
                      <a:pt x="71" y="221"/>
                    </a:cubicBezTo>
                    <a:cubicBezTo>
                      <a:pt x="71" y="221"/>
                      <a:pt x="71" y="219"/>
                      <a:pt x="73" y="214"/>
                    </a:cubicBezTo>
                    <a:lnTo>
                      <a:pt x="95" y="125"/>
                    </a:lnTo>
                    <a:lnTo>
                      <a:pt x="143" y="125"/>
                    </a:lnTo>
                    <a:cubicBezTo>
                      <a:pt x="173" y="125"/>
                      <a:pt x="186" y="140"/>
                      <a:pt x="186" y="156"/>
                    </a:cubicBezTo>
                    <a:cubicBezTo>
                      <a:pt x="186" y="161"/>
                      <a:pt x="183" y="173"/>
                      <a:pt x="181" y="181"/>
                    </a:cubicBezTo>
                    <a:cubicBezTo>
                      <a:pt x="177" y="197"/>
                      <a:pt x="176" y="202"/>
                      <a:pt x="176" y="208"/>
                    </a:cubicBezTo>
                    <a:cubicBezTo>
                      <a:pt x="176" y="236"/>
                      <a:pt x="201" y="247"/>
                      <a:pt x="227" y="247"/>
                    </a:cubicBezTo>
                    <a:cubicBezTo>
                      <a:pt x="260" y="247"/>
                      <a:pt x="274" y="213"/>
                      <a:pt x="274" y="206"/>
                    </a:cubicBezTo>
                    <a:cubicBezTo>
                      <a:pt x="274" y="205"/>
                      <a:pt x="273" y="201"/>
                      <a:pt x="268" y="201"/>
                    </a:cubicBezTo>
                    <a:cubicBezTo>
                      <a:pt x="263" y="201"/>
                      <a:pt x="262" y="204"/>
                      <a:pt x="261" y="207"/>
                    </a:cubicBezTo>
                    <a:cubicBezTo>
                      <a:pt x="256" y="223"/>
                      <a:pt x="243" y="237"/>
                      <a:pt x="229" y="237"/>
                    </a:cubicBezTo>
                    <a:cubicBezTo>
                      <a:pt x="219" y="237"/>
                      <a:pt x="213" y="233"/>
                      <a:pt x="213" y="214"/>
                    </a:cubicBezTo>
                    <a:cubicBezTo>
                      <a:pt x="213" y="206"/>
                      <a:pt x="215" y="187"/>
                      <a:pt x="216" y="178"/>
                    </a:cubicBezTo>
                    <a:cubicBezTo>
                      <a:pt x="218" y="168"/>
                      <a:pt x="218" y="165"/>
                      <a:pt x="218" y="161"/>
                    </a:cubicBezTo>
                    <a:cubicBezTo>
                      <a:pt x="218" y="157"/>
                      <a:pt x="218" y="146"/>
                      <a:pt x="208" y="135"/>
                    </a:cubicBezTo>
                    <a:cubicBezTo>
                      <a:pt x="201" y="128"/>
                      <a:pt x="192" y="123"/>
                      <a:pt x="184" y="121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23">
                <a:extLst>
                  <a:ext uri="{FF2B5EF4-FFF2-40B4-BE49-F238E27FC236}">
                    <a16:creationId xmlns:a16="http://schemas.microsoft.com/office/drawing/2014/main" id="{70DDAFA6-2308-D537-4EB4-C1CAE68FA5FF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123363" y="3452813"/>
                <a:ext cx="31750" cy="65088"/>
              </a:xfrm>
              <a:custGeom>
                <a:avLst/>
                <a:gdLst>
                  <a:gd name="T0" fmla="*/ 72 w 119"/>
                  <a:gd name="T1" fmla="*/ 80 h 223"/>
                  <a:gd name="T2" fmla="*/ 108 w 119"/>
                  <a:gd name="T3" fmla="*/ 80 h 223"/>
                  <a:gd name="T4" fmla="*/ 119 w 119"/>
                  <a:gd name="T5" fmla="*/ 73 h 223"/>
                  <a:gd name="T6" fmla="*/ 108 w 119"/>
                  <a:gd name="T7" fmla="*/ 68 h 223"/>
                  <a:gd name="T8" fmla="*/ 75 w 119"/>
                  <a:gd name="T9" fmla="*/ 68 h 223"/>
                  <a:gd name="T10" fmla="*/ 88 w 119"/>
                  <a:gd name="T11" fmla="*/ 16 h 223"/>
                  <a:gd name="T12" fmla="*/ 89 w 119"/>
                  <a:gd name="T13" fmla="*/ 11 h 223"/>
                  <a:gd name="T14" fmla="*/ 77 w 119"/>
                  <a:gd name="T15" fmla="*/ 0 h 223"/>
                  <a:gd name="T16" fmla="*/ 61 w 119"/>
                  <a:gd name="T17" fmla="*/ 15 h 223"/>
                  <a:gd name="T18" fmla="*/ 47 w 119"/>
                  <a:gd name="T19" fmla="*/ 68 h 223"/>
                  <a:gd name="T20" fmla="*/ 11 w 119"/>
                  <a:gd name="T21" fmla="*/ 68 h 223"/>
                  <a:gd name="T22" fmla="*/ 0 w 119"/>
                  <a:gd name="T23" fmla="*/ 75 h 223"/>
                  <a:gd name="T24" fmla="*/ 11 w 119"/>
                  <a:gd name="T25" fmla="*/ 80 h 223"/>
                  <a:gd name="T26" fmla="*/ 44 w 119"/>
                  <a:gd name="T27" fmla="*/ 80 h 223"/>
                  <a:gd name="T28" fmla="*/ 23 w 119"/>
                  <a:gd name="T29" fmla="*/ 163 h 223"/>
                  <a:gd name="T30" fmla="*/ 18 w 119"/>
                  <a:gd name="T31" fmla="*/ 189 h 223"/>
                  <a:gd name="T32" fmla="*/ 56 w 119"/>
                  <a:gd name="T33" fmla="*/ 223 h 223"/>
                  <a:gd name="T34" fmla="*/ 117 w 119"/>
                  <a:gd name="T35" fmla="*/ 169 h 223"/>
                  <a:gd name="T36" fmla="*/ 111 w 119"/>
                  <a:gd name="T37" fmla="*/ 164 h 223"/>
                  <a:gd name="T38" fmla="*/ 104 w 119"/>
                  <a:gd name="T39" fmla="*/ 171 h 223"/>
                  <a:gd name="T40" fmla="*/ 57 w 119"/>
                  <a:gd name="T41" fmla="*/ 213 h 223"/>
                  <a:gd name="T42" fmla="*/ 44 w 119"/>
                  <a:gd name="T43" fmla="*/ 196 h 223"/>
                  <a:gd name="T44" fmla="*/ 46 w 119"/>
                  <a:gd name="T45" fmla="*/ 181 h 223"/>
                  <a:gd name="T46" fmla="*/ 72 w 119"/>
                  <a:gd name="T47" fmla="*/ 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223">
                    <a:moveTo>
                      <a:pt x="72" y="80"/>
                    </a:moveTo>
                    <a:lnTo>
                      <a:pt x="108" y="80"/>
                    </a:lnTo>
                    <a:cubicBezTo>
                      <a:pt x="114" y="80"/>
                      <a:pt x="119" y="80"/>
                      <a:pt x="119" y="73"/>
                    </a:cubicBezTo>
                    <a:cubicBezTo>
                      <a:pt x="119" y="68"/>
                      <a:pt x="114" y="68"/>
                      <a:pt x="108" y="68"/>
                    </a:cubicBezTo>
                    <a:lnTo>
                      <a:pt x="75" y="68"/>
                    </a:lnTo>
                    <a:lnTo>
                      <a:pt x="88" y="16"/>
                    </a:lnTo>
                    <a:cubicBezTo>
                      <a:pt x="88" y="14"/>
                      <a:pt x="89" y="12"/>
                      <a:pt x="89" y="11"/>
                    </a:cubicBezTo>
                    <a:cubicBezTo>
                      <a:pt x="89" y="4"/>
                      <a:pt x="84" y="0"/>
                      <a:pt x="77" y="0"/>
                    </a:cubicBezTo>
                    <a:cubicBezTo>
                      <a:pt x="68" y="0"/>
                      <a:pt x="63" y="6"/>
                      <a:pt x="61" y="15"/>
                    </a:cubicBezTo>
                    <a:cubicBezTo>
                      <a:pt x="58" y="23"/>
                      <a:pt x="63" y="7"/>
                      <a:pt x="47" y="68"/>
                    </a:cubicBezTo>
                    <a:lnTo>
                      <a:pt x="11" y="68"/>
                    </a:lnTo>
                    <a:cubicBezTo>
                      <a:pt x="5" y="68"/>
                      <a:pt x="0" y="68"/>
                      <a:pt x="0" y="75"/>
                    </a:cubicBezTo>
                    <a:cubicBezTo>
                      <a:pt x="0" y="80"/>
                      <a:pt x="4" y="80"/>
                      <a:pt x="11" y="80"/>
                    </a:cubicBezTo>
                    <a:lnTo>
                      <a:pt x="44" y="80"/>
                    </a:lnTo>
                    <a:lnTo>
                      <a:pt x="23" y="163"/>
                    </a:lnTo>
                    <a:cubicBezTo>
                      <a:pt x="21" y="172"/>
                      <a:pt x="18" y="185"/>
                      <a:pt x="18" y="189"/>
                    </a:cubicBezTo>
                    <a:cubicBezTo>
                      <a:pt x="18" y="210"/>
                      <a:pt x="36" y="223"/>
                      <a:pt x="56" y="223"/>
                    </a:cubicBezTo>
                    <a:cubicBezTo>
                      <a:pt x="95" y="223"/>
                      <a:pt x="117" y="173"/>
                      <a:pt x="117" y="169"/>
                    </a:cubicBezTo>
                    <a:cubicBezTo>
                      <a:pt x="117" y="164"/>
                      <a:pt x="112" y="164"/>
                      <a:pt x="111" y="164"/>
                    </a:cubicBezTo>
                    <a:cubicBezTo>
                      <a:pt x="107" y="164"/>
                      <a:pt x="107" y="165"/>
                      <a:pt x="104" y="171"/>
                    </a:cubicBezTo>
                    <a:cubicBezTo>
                      <a:pt x="94" y="193"/>
                      <a:pt x="76" y="213"/>
                      <a:pt x="57" y="213"/>
                    </a:cubicBezTo>
                    <a:cubicBezTo>
                      <a:pt x="49" y="213"/>
                      <a:pt x="44" y="208"/>
                      <a:pt x="44" y="196"/>
                    </a:cubicBezTo>
                    <a:cubicBezTo>
                      <a:pt x="44" y="192"/>
                      <a:pt x="46" y="185"/>
                      <a:pt x="46" y="181"/>
                    </a:cubicBezTo>
                    <a:lnTo>
                      <a:pt x="72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24">
                <a:extLst>
                  <a:ext uri="{FF2B5EF4-FFF2-40B4-BE49-F238E27FC236}">
                    <a16:creationId xmlns:a16="http://schemas.microsoft.com/office/drawing/2014/main" id="{DBE2E632-F295-E814-D678-57AADBD97373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9170988" y="3489326"/>
                <a:ext cx="65088" cy="4763"/>
              </a:xfrm>
              <a:custGeom>
                <a:avLst/>
                <a:gdLst>
                  <a:gd name="T0" fmla="*/ 223 w 237"/>
                  <a:gd name="T1" fmla="*/ 17 h 17"/>
                  <a:gd name="T2" fmla="*/ 237 w 237"/>
                  <a:gd name="T3" fmla="*/ 8 h 17"/>
                  <a:gd name="T4" fmla="*/ 223 w 237"/>
                  <a:gd name="T5" fmla="*/ 0 h 17"/>
                  <a:gd name="T6" fmla="*/ 14 w 237"/>
                  <a:gd name="T7" fmla="*/ 0 h 17"/>
                  <a:gd name="T8" fmla="*/ 0 w 237"/>
                  <a:gd name="T9" fmla="*/ 8 h 17"/>
                  <a:gd name="T10" fmla="*/ 14 w 237"/>
                  <a:gd name="T11" fmla="*/ 17 h 17"/>
                  <a:gd name="T12" fmla="*/ 223 w 23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7">
                    <a:moveTo>
                      <a:pt x="223" y="17"/>
                    </a:moveTo>
                    <a:cubicBezTo>
                      <a:pt x="229" y="17"/>
                      <a:pt x="237" y="17"/>
                      <a:pt x="237" y="8"/>
                    </a:cubicBezTo>
                    <a:cubicBezTo>
                      <a:pt x="237" y="0"/>
                      <a:pt x="229" y="0"/>
                      <a:pt x="223" y="0"/>
                    </a:cubicBezTo>
                    <a:lnTo>
                      <a:pt x="14" y="0"/>
                    </a:lnTo>
                    <a:cubicBezTo>
                      <a:pt x="8" y="0"/>
                      <a:pt x="0" y="0"/>
                      <a:pt x="0" y="8"/>
                    </a:cubicBezTo>
                    <a:cubicBezTo>
                      <a:pt x="0" y="17"/>
                      <a:pt x="8" y="17"/>
                      <a:pt x="14" y="17"/>
                    </a:cubicBezTo>
                    <a:lnTo>
                      <a:pt x="223" y="1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25">
                <a:extLst>
                  <a:ext uri="{FF2B5EF4-FFF2-40B4-BE49-F238E27FC236}">
                    <a16:creationId xmlns:a16="http://schemas.microsoft.com/office/drawing/2014/main" id="{DB2D16B0-F37F-76CD-34B1-847B9B02BB84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9256713" y="3448051"/>
                <a:ext cx="34925" cy="69850"/>
              </a:xfrm>
              <a:custGeom>
                <a:avLst/>
                <a:gdLst>
                  <a:gd name="T0" fmla="*/ 79 w 128"/>
                  <a:gd name="T1" fmla="*/ 10 h 233"/>
                  <a:gd name="T2" fmla="*/ 69 w 128"/>
                  <a:gd name="T3" fmla="*/ 0 h 233"/>
                  <a:gd name="T4" fmla="*/ 0 w 128"/>
                  <a:gd name="T5" fmla="*/ 22 h 233"/>
                  <a:gd name="T6" fmla="*/ 0 w 128"/>
                  <a:gd name="T7" fmla="*/ 35 h 233"/>
                  <a:gd name="T8" fmla="*/ 51 w 128"/>
                  <a:gd name="T9" fmla="*/ 25 h 233"/>
                  <a:gd name="T10" fmla="*/ 51 w 128"/>
                  <a:gd name="T11" fmla="*/ 204 h 233"/>
                  <a:gd name="T12" fmla="*/ 16 w 128"/>
                  <a:gd name="T13" fmla="*/ 220 h 233"/>
                  <a:gd name="T14" fmla="*/ 2 w 128"/>
                  <a:gd name="T15" fmla="*/ 220 h 233"/>
                  <a:gd name="T16" fmla="*/ 2 w 128"/>
                  <a:gd name="T17" fmla="*/ 233 h 233"/>
                  <a:gd name="T18" fmla="*/ 65 w 128"/>
                  <a:gd name="T19" fmla="*/ 232 h 233"/>
                  <a:gd name="T20" fmla="*/ 128 w 128"/>
                  <a:gd name="T21" fmla="*/ 233 h 233"/>
                  <a:gd name="T22" fmla="*/ 128 w 128"/>
                  <a:gd name="T23" fmla="*/ 220 h 233"/>
                  <a:gd name="T24" fmla="*/ 115 w 128"/>
                  <a:gd name="T25" fmla="*/ 220 h 233"/>
                  <a:gd name="T26" fmla="*/ 79 w 128"/>
                  <a:gd name="T27" fmla="*/ 204 h 233"/>
                  <a:gd name="T28" fmla="*/ 79 w 128"/>
                  <a:gd name="T29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33">
                    <a:moveTo>
                      <a:pt x="79" y="10"/>
                    </a:moveTo>
                    <a:cubicBezTo>
                      <a:pt x="79" y="0"/>
                      <a:pt x="79" y="0"/>
                      <a:pt x="69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2" y="35"/>
                      <a:pt x="51" y="25"/>
                    </a:cubicBezTo>
                    <a:lnTo>
                      <a:pt x="51" y="204"/>
                    </a:lnTo>
                    <a:cubicBezTo>
                      <a:pt x="51" y="216"/>
                      <a:pt x="51" y="220"/>
                      <a:pt x="16" y="220"/>
                    </a:cubicBezTo>
                    <a:lnTo>
                      <a:pt x="2" y="220"/>
                    </a:lnTo>
                    <a:lnTo>
                      <a:pt x="2" y="233"/>
                    </a:lnTo>
                    <a:cubicBezTo>
                      <a:pt x="9" y="233"/>
                      <a:pt x="52" y="232"/>
                      <a:pt x="65" y="232"/>
                    </a:cubicBezTo>
                    <a:cubicBezTo>
                      <a:pt x="76" y="232"/>
                      <a:pt x="120" y="233"/>
                      <a:pt x="128" y="233"/>
                    </a:cubicBezTo>
                    <a:lnTo>
                      <a:pt x="128" y="220"/>
                    </a:lnTo>
                    <a:lnTo>
                      <a:pt x="115" y="220"/>
                    </a:lnTo>
                    <a:cubicBezTo>
                      <a:pt x="79" y="220"/>
                      <a:pt x="79" y="216"/>
                      <a:pt x="79" y="204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" name="矩形: 圆角 367">
              <a:extLst>
                <a:ext uri="{FF2B5EF4-FFF2-40B4-BE49-F238E27FC236}">
                  <a16:creationId xmlns:a16="http://schemas.microsoft.com/office/drawing/2014/main" id="{FCC2B690-678F-A17F-FD52-C307FF10A412}"/>
                </a:ext>
              </a:extLst>
            </p:cNvPr>
            <p:cNvSpPr/>
            <p:nvPr/>
          </p:nvSpPr>
          <p:spPr>
            <a:xfrm>
              <a:off x="5329182" y="1867128"/>
              <a:ext cx="1132371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矩形: 圆角 369">
              <a:extLst>
                <a:ext uri="{FF2B5EF4-FFF2-40B4-BE49-F238E27FC236}">
                  <a16:creationId xmlns:a16="http://schemas.microsoft.com/office/drawing/2014/main" id="{811EB134-1ACF-8737-C24C-2277341832DD}"/>
                </a:ext>
              </a:extLst>
            </p:cNvPr>
            <p:cNvSpPr/>
            <p:nvPr/>
          </p:nvSpPr>
          <p:spPr>
            <a:xfrm>
              <a:off x="4597707" y="2772159"/>
              <a:ext cx="1132371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: 圆角 370">
              <a:extLst>
                <a:ext uri="{FF2B5EF4-FFF2-40B4-BE49-F238E27FC236}">
                  <a16:creationId xmlns:a16="http://schemas.microsoft.com/office/drawing/2014/main" id="{336E26D9-4FBE-3BCC-8D75-79854C9AEFAD}"/>
                </a:ext>
              </a:extLst>
            </p:cNvPr>
            <p:cNvSpPr/>
            <p:nvPr/>
          </p:nvSpPr>
          <p:spPr>
            <a:xfrm>
              <a:off x="3902008" y="3656049"/>
              <a:ext cx="1132371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矩形: 圆角 371">
              <a:extLst>
                <a:ext uri="{FF2B5EF4-FFF2-40B4-BE49-F238E27FC236}">
                  <a16:creationId xmlns:a16="http://schemas.microsoft.com/office/drawing/2014/main" id="{891A86B1-6891-4C25-9375-04B3275FB895}"/>
                </a:ext>
              </a:extLst>
            </p:cNvPr>
            <p:cNvSpPr/>
            <p:nvPr/>
          </p:nvSpPr>
          <p:spPr>
            <a:xfrm>
              <a:off x="5332047" y="3656049"/>
              <a:ext cx="1132371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0038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2C1B7BC-1FA8-4679-9C24-5DEAF0DC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9C21AE2-00F2-4233-A21D-AF4969D8C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对象 12">
                <a:extLst>
                  <a:ext uri="{FF2B5EF4-FFF2-40B4-BE49-F238E27FC236}">
                    <a16:creationId xmlns:a16="http://schemas.microsoft.com/office/drawing/2014/main" id="{83C87D73-C6D0-4847-B1E1-9331DD0BE0CF}"/>
                  </a:ext>
                </a:extLst>
              </p:cNvPr>
              <p:cNvSpPr txBox="1"/>
              <p:nvPr/>
            </p:nvSpPr>
            <p:spPr bwMode="auto">
              <a:xfrm>
                <a:off x="2144954" y="2464107"/>
                <a:ext cx="6087968" cy="196338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𝑔h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𝑔h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altLang="zh-CN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zh-CN" alt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𝐨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𝑜h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𝑜h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p>
                      </m:sSup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𝐨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func>
                        <m:func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对象 12">
                <a:extLst>
                  <a:ext uri="{FF2B5EF4-FFF2-40B4-BE49-F238E27FC236}">
                    <a16:creationId xmlns:a16="http://schemas.microsoft.com/office/drawing/2014/main" id="{83C87D73-C6D0-4847-B1E1-9331DD0BE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4954" y="2464107"/>
                <a:ext cx="6087968" cy="1963383"/>
              </a:xfrm>
              <a:prstGeom prst="rect">
                <a:avLst/>
              </a:prstGeom>
              <a:blipFill>
                <a:blip r:embed="rId2"/>
                <a:stretch>
                  <a:fillRect l="-1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3">
            <a:extLst>
              <a:ext uri="{FF2B5EF4-FFF2-40B4-BE49-F238E27FC236}">
                <a16:creationId xmlns:a16="http://schemas.microsoft.com/office/drawing/2014/main" id="{539581F4-09B1-4E6A-9C15-2FD32DDD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631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650FC99-4E44-4C75-8431-273855ADDE06}"/>
                  </a:ext>
                </a:extLst>
              </p:cNvPr>
              <p:cNvSpPr txBox="1"/>
              <p:nvPr/>
            </p:nvSpPr>
            <p:spPr>
              <a:xfrm>
                <a:off x="1084943" y="5094729"/>
                <a:ext cx="8149252" cy="462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𝑔h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𝑔h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𝑜h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𝑜h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𝑜𝑐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are model parameters</a:t>
                </a:r>
                <a:endParaRPr lang="zh-CN" altLang="en-US" sz="2000" dirty="0">
                  <a:latin typeface="Palatino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650FC99-4E44-4C75-8431-273855ADD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43" y="5094729"/>
                <a:ext cx="8149252" cy="462884"/>
              </a:xfrm>
              <a:prstGeom prst="rect">
                <a:avLst/>
              </a:prstGeom>
              <a:blipFill>
                <a:blip r:embed="rId3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338AB6D8-E4DE-487B-84FA-B4DB78A6B8A9}"/>
              </a:ext>
            </a:extLst>
          </p:cNvPr>
          <p:cNvSpPr txBox="1"/>
          <p:nvPr/>
        </p:nvSpPr>
        <p:spPr>
          <a:xfrm>
            <a:off x="1084943" y="1152891"/>
            <a:ext cx="86956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cell state and hidden state values are computed similarly:</a:t>
            </a:r>
          </a:p>
        </p:txBody>
      </p:sp>
      <p:sp>
        <p:nvSpPr>
          <p:cNvPr id="14" name="矩形 2">
            <a:extLst>
              <a:ext uri="{FF2B5EF4-FFF2-40B4-BE49-F238E27FC236}">
                <a16:creationId xmlns:a16="http://schemas.microsoft.com/office/drawing/2014/main" id="{9313ED06-CEAA-4E64-9BDA-225D7A74263A}"/>
              </a:ext>
            </a:extLst>
          </p:cNvPr>
          <p:cNvSpPr/>
          <p:nvPr/>
        </p:nvSpPr>
        <p:spPr>
          <a:xfrm>
            <a:off x="582479" y="179310"/>
            <a:ext cx="4069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Tree LSTM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814005-6381-DEC3-B1C1-99151429D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373157"/>
            <a:ext cx="2365270" cy="205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17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E607D4-5DBD-1B0D-E8EE-F0E799DF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171" y="2966394"/>
            <a:ext cx="4563658" cy="28689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31372" y="214204"/>
            <a:ext cx="821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Tree LSTM and Sequence LSTM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77814-C289-4115-A434-9A0D3E3A8316}"/>
              </a:ext>
            </a:extLst>
          </p:cNvPr>
          <p:cNvSpPr txBox="1"/>
          <p:nvPr/>
        </p:nvSpPr>
        <p:spPr>
          <a:xfrm>
            <a:off x="1101272" y="1328103"/>
            <a:ext cx="89457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Bi-directional tree LSTM?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top-down direction is a sequence LSTM</a:t>
            </a:r>
            <a:endParaRPr lang="zh-CN" altLang="en-US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3879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AD7F5-EF58-8665-DAB9-E5A4813DE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1DC204-CDC6-EA84-E517-78CDE1A57B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A37052E-68CB-E138-E174-24195B57C9B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CCECF3FD-7A73-8E5A-4D53-2DFE5131AD35}"/>
              </a:ext>
            </a:extLst>
          </p:cNvPr>
          <p:cNvSpPr/>
          <p:nvPr/>
        </p:nvSpPr>
        <p:spPr>
          <a:xfrm>
            <a:off x="631372" y="214204"/>
            <a:ext cx="821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Tree LSTM and Sequence LSTM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BE18850-E68F-A875-DC73-ECFDC04F1D69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90676A-72A5-3267-BA24-9E39683BBD23}"/>
              </a:ext>
            </a:extLst>
          </p:cNvPr>
          <p:cNvSpPr txBox="1"/>
          <p:nvPr/>
        </p:nvSpPr>
        <p:spPr>
          <a:xfrm>
            <a:off x="1101272" y="1328103"/>
            <a:ext cx="8945774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Difference between Tree LSTM and Sequence LSTM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LSTM: Integrating local word-level features to reflect a sentence-level context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Tree LSTM: syntactically correlated words are integrated before unrelated words, stronger in capturing long-range syntactic dependencies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5184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1007033" y="1019648"/>
            <a:ext cx="10013179" cy="2071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representation power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of tree LSTMs can be further combined with that of sequence LSTMs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stacking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concatenation</a:t>
            </a: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31372" y="214204"/>
            <a:ext cx="821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Tree LSTM and Sequence LSTM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D6C6FD-6546-3963-D173-6E98C3C9C627}"/>
              </a:ext>
            </a:extLst>
          </p:cNvPr>
          <p:cNvGrpSpPr/>
          <p:nvPr/>
        </p:nvGrpSpPr>
        <p:grpSpPr>
          <a:xfrm>
            <a:off x="3051313" y="3228819"/>
            <a:ext cx="1518202" cy="1077875"/>
            <a:chOff x="3051313" y="3228819"/>
            <a:chExt cx="1518202" cy="1077875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6D52BCBA-C286-A843-A9CA-1B095EF7AFF4}"/>
                </a:ext>
              </a:extLst>
            </p:cNvPr>
            <p:cNvSpPr/>
            <p:nvPr/>
          </p:nvSpPr>
          <p:spPr>
            <a:xfrm>
              <a:off x="3051313" y="3228819"/>
              <a:ext cx="1411357" cy="53671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A4CED5-E80F-2545-AC9D-0E8F19323069}"/>
                </a:ext>
              </a:extLst>
            </p:cNvPr>
            <p:cNvSpPr txBox="1"/>
            <p:nvPr/>
          </p:nvSpPr>
          <p:spPr>
            <a:xfrm>
              <a:off x="3158158" y="3937362"/>
              <a:ext cx="14113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t</a:t>
              </a:r>
              <a:r>
                <a:rPr lang="en-US" altLang="zh-CN" sz="1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ree LSTM</a:t>
              </a:r>
              <a:endParaRPr lang="en-C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C96F391-267A-6ABD-F5C0-700EC9EEBC2C}"/>
              </a:ext>
            </a:extLst>
          </p:cNvPr>
          <p:cNvGrpSpPr/>
          <p:nvPr/>
        </p:nvGrpSpPr>
        <p:grpSpPr>
          <a:xfrm>
            <a:off x="3048828" y="4772710"/>
            <a:ext cx="1520687" cy="1057709"/>
            <a:chOff x="3048828" y="5147568"/>
            <a:chExt cx="1520687" cy="10577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7FD923-D2E9-4C46-A1A5-0801A2F75856}"/>
                </a:ext>
              </a:extLst>
            </p:cNvPr>
            <p:cNvSpPr txBox="1"/>
            <p:nvPr/>
          </p:nvSpPr>
          <p:spPr>
            <a:xfrm>
              <a:off x="3158158" y="5835945"/>
              <a:ext cx="14113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seq LSTM</a:t>
              </a:r>
              <a:endParaRPr lang="en-CN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2FE62C-2FAE-394E-8CCD-64BF631908B7}"/>
                </a:ext>
              </a:extLst>
            </p:cNvPr>
            <p:cNvSpPr/>
            <p:nvPr/>
          </p:nvSpPr>
          <p:spPr>
            <a:xfrm>
              <a:off x="3048828" y="5147568"/>
              <a:ext cx="1411357" cy="521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610AC96-4214-00A0-4890-59D0102B1CA7}"/>
              </a:ext>
            </a:extLst>
          </p:cNvPr>
          <p:cNvGrpSpPr/>
          <p:nvPr/>
        </p:nvGrpSpPr>
        <p:grpSpPr>
          <a:xfrm>
            <a:off x="6919198" y="3482157"/>
            <a:ext cx="3480413" cy="1719598"/>
            <a:chOff x="6099625" y="3787359"/>
            <a:chExt cx="3480413" cy="17195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4835B6-FF37-9A4A-A24E-20B757E2B3C5}"/>
                </a:ext>
              </a:extLst>
            </p:cNvPr>
            <p:cNvSpPr txBox="1"/>
            <p:nvPr/>
          </p:nvSpPr>
          <p:spPr>
            <a:xfrm>
              <a:off x="6208955" y="5137625"/>
              <a:ext cx="14113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seq LSTM</a:t>
              </a:r>
              <a:endParaRPr lang="en-C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A17ABD-E4A9-454A-9428-F7F56D9078CF}"/>
                </a:ext>
              </a:extLst>
            </p:cNvPr>
            <p:cNvSpPr/>
            <p:nvPr/>
          </p:nvSpPr>
          <p:spPr>
            <a:xfrm>
              <a:off x="6099625" y="4449248"/>
              <a:ext cx="1411357" cy="521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CAAB49E-093C-2B4F-A762-2BECA4A33EF1}"/>
                    </a:ext>
                  </a:extLst>
                </p:cNvPr>
                <p:cNvSpPr txBox="1"/>
                <p:nvPr/>
              </p:nvSpPr>
              <p:spPr>
                <a:xfrm>
                  <a:off x="7503673" y="4447532"/>
                  <a:ext cx="58702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oMath>
                    </m:oMathPara>
                  </a14:m>
                  <a:endParaRPr lang="en-CN" sz="2800" dirty="0">
                    <a:latin typeface="Palatino" pitchFamily="2" charset="77"/>
                    <a:ea typeface="Palatino" pitchFamily="2" charset="77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CAAB49E-093C-2B4F-A762-2BECA4A33E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3673" y="4447532"/>
                  <a:ext cx="587020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A8BFDFBF-41E2-5343-B1AF-6B1F5D57C193}"/>
                </a:ext>
              </a:extLst>
            </p:cNvPr>
            <p:cNvSpPr/>
            <p:nvPr/>
          </p:nvSpPr>
          <p:spPr>
            <a:xfrm>
              <a:off x="8061836" y="4406481"/>
              <a:ext cx="1411357" cy="53671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F0325A-BE13-E24C-AB27-DD1A667EC18D}"/>
                </a:ext>
              </a:extLst>
            </p:cNvPr>
            <p:cNvSpPr txBox="1"/>
            <p:nvPr/>
          </p:nvSpPr>
          <p:spPr>
            <a:xfrm>
              <a:off x="8168681" y="5115024"/>
              <a:ext cx="14113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t</a:t>
              </a:r>
              <a:r>
                <a:rPr lang="en-US" altLang="zh-CN" sz="1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ree LSTM</a:t>
              </a:r>
              <a:endParaRPr lang="en-C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A9A8BB8-2190-A64B-87B5-02E576F0074E}"/>
                    </a:ext>
                  </a:extLst>
                </p:cNvPr>
                <p:cNvSpPr txBox="1"/>
                <p:nvPr/>
              </p:nvSpPr>
              <p:spPr>
                <a:xfrm>
                  <a:off x="6653797" y="3789792"/>
                  <a:ext cx="3723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CN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CN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A9A8BB8-2190-A64B-87B5-02E576F007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3797" y="3789792"/>
                  <a:ext cx="37234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9672" r="-1639"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59F0867-E17D-7345-A72C-9FC1BE919D5A}"/>
                    </a:ext>
                  </a:extLst>
                </p:cNvPr>
                <p:cNvSpPr txBox="1"/>
                <p:nvPr/>
              </p:nvSpPr>
              <p:spPr>
                <a:xfrm>
                  <a:off x="8589003" y="3787359"/>
                  <a:ext cx="3570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CN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en-CN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59F0867-E17D-7345-A72C-9FC1BE919D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003" y="3787359"/>
                  <a:ext cx="35702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0339" r="-5085"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69C3FB-5FD0-FA3C-184E-153E0584F006}"/>
              </a:ext>
            </a:extLst>
          </p:cNvPr>
          <p:cNvSpPr txBox="1"/>
          <p:nvPr/>
        </p:nvSpPr>
        <p:spPr>
          <a:xfrm>
            <a:off x="2594483" y="6054019"/>
            <a:ext cx="2144661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Stacking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8B7298-BC5C-4E4C-BD87-5D866D34F36C}"/>
              </a:ext>
            </a:extLst>
          </p:cNvPr>
          <p:cNvSpPr txBox="1"/>
          <p:nvPr/>
        </p:nvSpPr>
        <p:spPr>
          <a:xfrm>
            <a:off x="7253789" y="6033903"/>
            <a:ext cx="2861342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Concatenation</a:t>
            </a:r>
          </a:p>
        </p:txBody>
      </p:sp>
    </p:spTree>
    <p:extLst>
      <p:ext uri="{BB962C8B-B14F-4D97-AF65-F5344CB8AC3E}">
        <p14:creationId xmlns:p14="http://schemas.microsoft.com/office/powerpoint/2010/main" val="3813710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D81B3B-4680-2249-8BAA-13013DF71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B179D78-05C2-F348-8578-F9A8D29A384A}"/>
              </a:ext>
            </a:extLst>
          </p:cNvPr>
          <p:cNvSpPr/>
          <p:nvPr/>
        </p:nvSpPr>
        <p:spPr>
          <a:xfrm>
            <a:off x="631372" y="214204"/>
            <a:ext cx="821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Tree LSTMs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F9D0B-0BFE-F240-AD30-BA49BC54C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745" y="1897660"/>
            <a:ext cx="6601951" cy="3997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9684B1-85C3-8B44-B561-12F61CD191D1}"/>
              </a:ext>
            </a:extLst>
          </p:cNvPr>
          <p:cNvSpPr txBox="1"/>
          <p:nvPr/>
        </p:nvSpPr>
        <p:spPr>
          <a:xfrm>
            <a:off x="4132089" y="5894687"/>
            <a:ext cx="609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Stanford Sentiment Treebank (SST)</a:t>
            </a:r>
            <a:endParaRPr lang="en-CN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C9EB78-F034-B80C-A191-835E2424EE62}"/>
              </a:ext>
            </a:extLst>
          </p:cNvPr>
          <p:cNvSpPr txBox="1"/>
          <p:nvPr/>
        </p:nvSpPr>
        <p:spPr>
          <a:xfrm>
            <a:off x="1029547" y="1121954"/>
            <a:ext cx="814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Palatino"/>
              </a:rPr>
              <a:t>Semantic Composition using binary tree LSTM</a:t>
            </a:r>
            <a:endParaRPr lang="zh-CN" altLang="en-US" sz="2400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937166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D81B3B-4680-2249-8BAA-13013DF71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B82281D-9A3F-BB46-A877-A5B61D8BB8E8}"/>
              </a:ext>
            </a:extLst>
          </p:cNvPr>
          <p:cNvSpPr/>
          <p:nvPr/>
        </p:nvSpPr>
        <p:spPr>
          <a:xfrm>
            <a:off x="631372" y="214204"/>
            <a:ext cx="821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Tree LSTMs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3F7DF-A242-1C42-973B-F5F56480F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49" y="1579116"/>
            <a:ext cx="8022302" cy="4285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41008-E273-244A-9239-95F489BA8E25}"/>
              </a:ext>
            </a:extLst>
          </p:cNvPr>
          <p:cNvSpPr txBox="1"/>
          <p:nvPr/>
        </p:nvSpPr>
        <p:spPr>
          <a:xfrm>
            <a:off x="1068081" y="6079353"/>
            <a:ext cx="9879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alatino" pitchFamily="2" charset="77"/>
                <a:ea typeface="Palatino" pitchFamily="2" charset="77"/>
              </a:rPr>
              <a:t>Model architecture from Miwa and Bansal (2016), illustrating the end-to-end relation extraction using LSTMs on sequences and tree structures.</a:t>
            </a:r>
            <a:endParaRPr lang="en-CN" sz="12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A6478-6CF5-4919-FE74-F70B573A4306}"/>
              </a:ext>
            </a:extLst>
          </p:cNvPr>
          <p:cNvSpPr txBox="1"/>
          <p:nvPr/>
        </p:nvSpPr>
        <p:spPr>
          <a:xfrm>
            <a:off x="1029547" y="1121954"/>
            <a:ext cx="814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Palatino"/>
              </a:rPr>
              <a:t>Syntactic representation</a:t>
            </a:r>
            <a:endParaRPr lang="zh-CN" altLang="en-US" sz="2400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118023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31372" y="214204"/>
            <a:ext cx="821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Tree LSTMs and DAG LSTM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77814-C289-4115-A434-9A0D3E3A8316}"/>
              </a:ext>
            </a:extLst>
          </p:cNvPr>
          <p:cNvSpPr txBox="1"/>
          <p:nvPr/>
        </p:nvSpPr>
        <p:spPr>
          <a:xfrm>
            <a:off x="1046481" y="1179522"/>
            <a:ext cx="998945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Directed Acyclic graph (DAG)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Extension of tree LSTM into lattice LSTM,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More than one predecessors and more than one successors. </a:t>
            </a:r>
            <a:endParaRPr lang="zh-CN" altLang="en-US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D73260-3430-4D19-98AD-1E55E4D10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611" y="2044976"/>
            <a:ext cx="3151051" cy="210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966131" y="2138523"/>
            <a:ext cx="8259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Week 11</a:t>
            </a:r>
          </a:p>
          <a:p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Representing Structures</a:t>
            </a:r>
            <a:endParaRPr lang="en-US" altLang="zh-CN" sz="4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31372" y="214204"/>
            <a:ext cx="821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DAG LSTM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77814-C289-4115-A434-9A0D3E3A8316}"/>
              </a:ext>
            </a:extLst>
          </p:cNvPr>
          <p:cNvSpPr txBox="1"/>
          <p:nvPr/>
        </p:nvSpPr>
        <p:spPr>
          <a:xfrm>
            <a:off x="1046481" y="1179522"/>
            <a:ext cx="99894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equations: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D73260-3430-4D19-98AD-1E55E4D10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854" y="2087605"/>
            <a:ext cx="3151051" cy="2105096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5537FBDE-6A26-D545-ADC3-7DCA02E3C048}"/>
              </a:ext>
            </a:extLst>
          </p:cNvPr>
          <p:cNvSpPr txBox="1"/>
          <p:nvPr/>
        </p:nvSpPr>
        <p:spPr>
          <a:xfrm>
            <a:off x="1046481" y="5855236"/>
            <a:ext cx="99894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same as tree LSTM!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对象 7">
                <a:extLst>
                  <a:ext uri="{FF2B5EF4-FFF2-40B4-BE49-F238E27FC236}">
                    <a16:creationId xmlns:a16="http://schemas.microsoft.com/office/drawing/2014/main" id="{D661DE7A-7FDA-0409-121C-18317BA972DC}"/>
                  </a:ext>
                </a:extLst>
              </p:cNvPr>
              <p:cNvSpPr txBox="1"/>
              <p:nvPr/>
            </p:nvSpPr>
            <p:spPr bwMode="auto">
              <a:xfrm>
                <a:off x="3534214" y="1756116"/>
                <a:ext cx="5359782" cy="424731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6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Sup>
                            <m:sSubSupPr>
                              <m:ctrlPr>
                                <a:rPr lang="zh-CN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sup>
                        <m:e>
                          <m:sSubSup>
                            <m:sSubSupPr>
                              <m:ctrlPr>
                                <a:rPr lang="zh-CN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6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d>
                                <m:dPr>
                                  <m:begChr m:val=""/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zh-CN" altLang="en-US" sz="16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CN" altLang="en-US" sz="16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16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zh-C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𝑔h</m:t>
                          </m:r>
                        </m:sup>
                      </m:sSup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𝑔𝑥</m:t>
                          </m:r>
                        </m:sup>
                      </m:sSup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altLang="zh-C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zh-CN" alt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𝑖𝑥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zh-CN" alt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𝑓h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d>
                                    <m:dPr>
                                      <m:begChr m:val=""/>
                                      <m:ctrlP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zh-CN" alt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zh-CN" alt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𝑓𝑥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altLang="zh-CN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Sup>
                            <m:sSubSupPr>
                              <m:ctrlP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sup>
                        <m:e>
                          <m:sSubSup>
                            <m:sSubSupPr>
                              <m:ctrlP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  <m:r>
                        <a:rPr lang="zh-CN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1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altLang="zh-CN" sz="1600" dirty="0"/>
              </a:p>
              <a:p>
                <a:endParaRPr lang="zh-CN" alt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𝐨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𝑜h</m:t>
                          </m:r>
                        </m:sup>
                      </m:sSup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𝑜𝑥</m:t>
                          </m:r>
                        </m:sup>
                      </m:sSup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endParaRPr lang="en-CN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𝐨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tanh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5" name="对象 7">
                <a:extLst>
                  <a:ext uri="{FF2B5EF4-FFF2-40B4-BE49-F238E27FC236}">
                    <a16:creationId xmlns:a16="http://schemas.microsoft.com/office/drawing/2014/main" id="{D661DE7A-7FDA-0409-121C-18317BA97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214" y="1756116"/>
                <a:ext cx="5359782" cy="4247317"/>
              </a:xfrm>
              <a:prstGeom prst="rect">
                <a:avLst/>
              </a:prstGeom>
              <a:blipFill>
                <a:blip r:embed="rId3"/>
                <a:stretch>
                  <a:fillRect b="-208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26505E7-C84F-7D43-3043-CF936C96324A}"/>
              </a:ext>
            </a:extLst>
          </p:cNvPr>
          <p:cNvSpPr txBox="1"/>
          <p:nvPr/>
        </p:nvSpPr>
        <p:spPr>
          <a:xfrm>
            <a:off x="1073683" y="1977813"/>
            <a:ext cx="24605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800" kern="1200" dirty="0">
                <a:solidFill>
                  <a:srgbClr val="000000"/>
                </a:solidFill>
                <a:effectLst/>
                <a:latin typeface="Palatino"/>
                <a:ea typeface="等线" panose="02010600030101010101" pitchFamily="2" charset="-122"/>
                <a:cs typeface="+mn-cs"/>
              </a:rPr>
              <a:t>Sum predecessors:</a:t>
            </a:r>
          </a:p>
          <a:p>
            <a:pPr algn="r"/>
            <a:endParaRPr lang="en-US" altLang="zh-CN" dirty="0">
              <a:solidFill>
                <a:srgbClr val="000000"/>
              </a:solidFill>
              <a:latin typeface="Palatino"/>
              <a:ea typeface="等线" panose="02010600030101010101" pitchFamily="2" charset="-122"/>
            </a:endParaRPr>
          </a:p>
          <a:p>
            <a:pPr algn="r"/>
            <a:r>
              <a:rPr lang="en-US" altLang="zh-CN" dirty="0">
                <a:solidFill>
                  <a:srgbClr val="000000"/>
                </a:solidFill>
                <a:latin typeface="Palatino"/>
                <a:ea typeface="等线" panose="02010600030101010101" pitchFamily="2" charset="-122"/>
              </a:rPr>
              <a:t>Input:</a:t>
            </a:r>
          </a:p>
          <a:p>
            <a:pPr algn="r"/>
            <a:endParaRPr lang="en-US" altLang="zh-CN" dirty="0">
              <a:solidFill>
                <a:srgbClr val="000000"/>
              </a:solidFill>
              <a:latin typeface="Palatino"/>
              <a:ea typeface="等线" panose="02010600030101010101" pitchFamily="2" charset="-122"/>
            </a:endParaRPr>
          </a:p>
          <a:p>
            <a:pPr algn="r"/>
            <a:endParaRPr lang="en-US" altLang="zh-CN" dirty="0">
              <a:solidFill>
                <a:srgbClr val="000000"/>
              </a:solidFill>
              <a:latin typeface="Palatino"/>
              <a:ea typeface="等线" panose="02010600030101010101" pitchFamily="2" charset="-122"/>
            </a:endParaRPr>
          </a:p>
          <a:p>
            <a:pPr algn="r"/>
            <a:r>
              <a:rPr lang="en-US" altLang="zh-CN" dirty="0">
                <a:solidFill>
                  <a:srgbClr val="000000"/>
                </a:solidFill>
                <a:latin typeface="Palatino"/>
                <a:ea typeface="等线" panose="02010600030101010101" pitchFamily="2" charset="-122"/>
              </a:rPr>
              <a:t>Gates:</a:t>
            </a:r>
          </a:p>
          <a:p>
            <a:pPr algn="r"/>
            <a:endParaRPr lang="en-US" altLang="zh-CN" dirty="0">
              <a:solidFill>
                <a:srgbClr val="000000"/>
              </a:solidFill>
              <a:latin typeface="Palatino"/>
              <a:ea typeface="等线" panose="02010600030101010101" pitchFamily="2" charset="-122"/>
            </a:endParaRPr>
          </a:p>
          <a:p>
            <a:pPr algn="r"/>
            <a:endParaRPr lang="en-US" altLang="zh-CN" dirty="0">
              <a:solidFill>
                <a:srgbClr val="000000"/>
              </a:solidFill>
              <a:latin typeface="Palatino"/>
              <a:ea typeface="等线" panose="02010600030101010101" pitchFamily="2" charset="-122"/>
            </a:endParaRPr>
          </a:p>
          <a:p>
            <a:pPr algn="r"/>
            <a:r>
              <a:rPr lang="en-US" altLang="zh-CN" dirty="0">
                <a:solidFill>
                  <a:srgbClr val="000000"/>
                </a:solidFill>
                <a:latin typeface="Palatino"/>
                <a:ea typeface="等线" panose="02010600030101010101" pitchFamily="2" charset="-122"/>
              </a:rPr>
              <a:t>Cell:</a:t>
            </a:r>
          </a:p>
          <a:p>
            <a:pPr algn="r"/>
            <a:endParaRPr lang="en-US" altLang="zh-CN" dirty="0">
              <a:solidFill>
                <a:srgbClr val="000000"/>
              </a:solidFill>
              <a:latin typeface="Palatino"/>
              <a:ea typeface="等线" panose="02010600030101010101" pitchFamily="2" charset="-122"/>
            </a:endParaRPr>
          </a:p>
          <a:p>
            <a:pPr algn="r"/>
            <a:endParaRPr lang="en-US" altLang="zh-CN" dirty="0">
              <a:solidFill>
                <a:srgbClr val="000000"/>
              </a:solidFill>
              <a:latin typeface="Palatino"/>
              <a:ea typeface="等线" panose="02010600030101010101" pitchFamily="2" charset="-122"/>
            </a:endParaRPr>
          </a:p>
          <a:p>
            <a:pPr algn="r"/>
            <a:r>
              <a:rPr lang="en-US" altLang="zh-CN" dirty="0">
                <a:solidFill>
                  <a:srgbClr val="000000"/>
                </a:solidFill>
                <a:latin typeface="Palatino"/>
                <a:ea typeface="等线" panose="02010600030101010101" pitchFamily="2" charset="-122"/>
              </a:rPr>
              <a:t>Gate:</a:t>
            </a:r>
          </a:p>
          <a:p>
            <a:pPr algn="r"/>
            <a:endParaRPr lang="en-US" altLang="zh-CN" dirty="0">
              <a:solidFill>
                <a:srgbClr val="000000"/>
              </a:solidFill>
              <a:latin typeface="Palatino"/>
              <a:ea typeface="等线" panose="02010600030101010101" pitchFamily="2" charset="-122"/>
            </a:endParaRPr>
          </a:p>
          <a:p>
            <a:pPr algn="r"/>
            <a:r>
              <a:rPr lang="en-US" altLang="zh-CN" dirty="0">
                <a:solidFill>
                  <a:srgbClr val="000000"/>
                </a:solidFill>
                <a:latin typeface="Palatino"/>
                <a:ea typeface="等线" panose="02010600030101010101" pitchFamily="2" charset="-122"/>
              </a:rPr>
              <a:t>Hidden:</a:t>
            </a:r>
          </a:p>
          <a:p>
            <a:pPr algn="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251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D1704-8617-779E-2A74-F198141A9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6EE8F-7B30-999A-491E-88ED0EC69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0C90C2F-885F-F75F-CD61-B4985CD8A384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98387363-D6C8-BD64-DBCB-9754FF1FC992}"/>
              </a:ext>
            </a:extLst>
          </p:cNvPr>
          <p:cNvSpPr/>
          <p:nvPr/>
        </p:nvSpPr>
        <p:spPr>
          <a:xfrm>
            <a:off x="631372" y="214204"/>
            <a:ext cx="821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DAG LSTM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37FA8C14-AF89-6DBE-E2CC-3EC56082C0DC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2200172-A505-4CE1-0791-94C3D6F3D2C9}"/>
              </a:ext>
            </a:extLst>
          </p:cNvPr>
          <p:cNvSpPr txBox="1"/>
          <p:nvPr/>
        </p:nvSpPr>
        <p:spPr>
          <a:xfrm>
            <a:off x="1046481" y="1179522"/>
            <a:ext cx="99894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Multiple successors: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320285-04E3-4D46-AC5E-5C7545EBD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412" y="2215650"/>
            <a:ext cx="3151051" cy="2105096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7670193D-AFA7-8CA2-2089-2AFDD3488D54}"/>
              </a:ext>
            </a:extLst>
          </p:cNvPr>
          <p:cNvSpPr txBox="1"/>
          <p:nvPr/>
        </p:nvSpPr>
        <p:spPr>
          <a:xfrm>
            <a:off x="1046481" y="4383714"/>
            <a:ext cx="9989456" cy="1143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Both “want”  and “go” receive information from “boy”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Gradients pass to “boy” from bottom nodes</a:t>
            </a:r>
          </a:p>
        </p:txBody>
      </p:sp>
    </p:spTree>
    <p:extLst>
      <p:ext uri="{BB962C8B-B14F-4D97-AF65-F5344CB8AC3E}">
        <p14:creationId xmlns:p14="http://schemas.microsoft.com/office/powerpoint/2010/main" val="350378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D81B3B-4680-2249-8BAA-13013DF71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A9C07-DA57-1E4F-AA1C-E5378149A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523" y="1744480"/>
            <a:ext cx="8826578" cy="3930707"/>
          </a:xfrm>
          <a:prstGeom prst="rect">
            <a:avLst/>
          </a:prstGeom>
        </p:spPr>
      </p:pic>
      <p:sp>
        <p:nvSpPr>
          <p:cNvPr id="4" name="矩形 2">
            <a:extLst>
              <a:ext uri="{FF2B5EF4-FFF2-40B4-BE49-F238E27FC236}">
                <a16:creationId xmlns:a16="http://schemas.microsoft.com/office/drawing/2014/main" id="{696974A8-6101-1E42-91DF-72B63A9C13B4}"/>
              </a:ext>
            </a:extLst>
          </p:cNvPr>
          <p:cNvSpPr/>
          <p:nvPr/>
        </p:nvSpPr>
        <p:spPr>
          <a:xfrm>
            <a:off x="631372" y="214204"/>
            <a:ext cx="821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Palatino" pitchFamily="2" charset="77"/>
                <a:ea typeface="Palatino" pitchFamily="2" charset="77"/>
              </a:rPr>
              <a:t>Lattice</a:t>
            </a:r>
            <a:r>
              <a:rPr lang="zh-CN" altLang="en-US" sz="3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LSTM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18A15-710D-304A-A511-2426EFDD649E}"/>
              </a:ext>
            </a:extLst>
          </p:cNvPr>
          <p:cNvSpPr txBox="1"/>
          <p:nvPr/>
        </p:nvSpPr>
        <p:spPr>
          <a:xfrm>
            <a:off x="1668157" y="5836049"/>
            <a:ext cx="8572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alatino" pitchFamily="2" charset="77"/>
                <a:ea typeface="Palatino" pitchFamily="2" charset="77"/>
              </a:rPr>
              <a:t>Model architecture from Model architecture from Zhang and Yang (2018), illustrating the Chinese NER using Lattice LSTM.</a:t>
            </a:r>
            <a:endParaRPr lang="en-CN" sz="12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CEC9-9069-663C-6DFC-90965F170C10}"/>
              </a:ext>
            </a:extLst>
          </p:cNvPr>
          <p:cNvSpPr txBox="1"/>
          <p:nvPr/>
        </p:nvSpPr>
        <p:spPr>
          <a:xfrm>
            <a:off x="1029547" y="1121954"/>
            <a:ext cx="814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Palatino"/>
              </a:rPr>
              <a:t>Character and word structure</a:t>
            </a:r>
            <a:endParaRPr lang="zh-CN" altLang="en-US" sz="2400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559559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D87B8-6F07-87D1-BC3F-5F39B38C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D4A1B-8631-E2E2-944E-7E1921FEC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8C2C763A-6348-7487-B51B-C7D1E5A32C70}"/>
              </a:ext>
            </a:extLst>
          </p:cNvPr>
          <p:cNvSpPr/>
          <p:nvPr/>
        </p:nvSpPr>
        <p:spPr>
          <a:xfrm>
            <a:off x="223180" y="126863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0AF3BA00-AD4F-FC8D-93EE-17D10EA3C3BE}"/>
              </a:ext>
            </a:extLst>
          </p:cNvPr>
          <p:cNvSpPr/>
          <p:nvPr/>
        </p:nvSpPr>
        <p:spPr>
          <a:xfrm>
            <a:off x="3274648" y="773194"/>
            <a:ext cx="8457156" cy="531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Binary Tree LSTM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11.2.3 Graph Attention Neural Network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Representing</a:t>
            </a:r>
            <a:r>
              <a:rPr lang="zh-CN" altLang="en-US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Structures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Representing Processes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Searching for Answer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Muti-hop Search</a:t>
            </a:r>
            <a:endParaRPr lang="en-CN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37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77814-C289-4115-A434-9A0D3E3A8316}"/>
              </a:ext>
            </a:extLst>
          </p:cNvPr>
          <p:cNvSpPr txBox="1"/>
          <p:nvPr/>
        </p:nvSpPr>
        <p:spPr>
          <a:xfrm>
            <a:off x="1095829" y="977355"/>
            <a:ext cx="9081193" cy="2898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Examples of general graph structures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Cyclic structure, which causes difficulty in finding a natural order of nodes in a graph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Hard to define recurrent time steps for calculating hidden states</a:t>
            </a:r>
            <a:endParaRPr lang="zh-CN" altLang="en-US" sz="2400" dirty="0">
              <a:latin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45B6024-DD2A-4D99-8DEA-E331819DB53C}"/>
              </a:ext>
            </a:extLst>
          </p:cNvPr>
          <p:cNvSpPr txBox="1"/>
          <p:nvPr/>
        </p:nvSpPr>
        <p:spPr>
          <a:xfrm>
            <a:off x="4007126" y="6282333"/>
            <a:ext cx="5126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Palatino"/>
              </a:rPr>
              <a:t>Abstract Meaning Representation (AMR)</a:t>
            </a:r>
            <a:endParaRPr lang="zh-CN" altLang="en-US" sz="1600" dirty="0">
              <a:latin typeface="Palatino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D66BC3-0AED-4803-9F8A-AA71453D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705" y="3586014"/>
            <a:ext cx="2203712" cy="2630237"/>
          </a:xfrm>
          <a:prstGeom prst="rect">
            <a:avLst/>
          </a:prstGeom>
        </p:spPr>
      </p:pic>
      <p:sp>
        <p:nvSpPr>
          <p:cNvPr id="9" name="矩形 2">
            <a:extLst>
              <a:ext uri="{FF2B5EF4-FFF2-40B4-BE49-F238E27FC236}">
                <a16:creationId xmlns:a16="http://schemas.microsoft.com/office/drawing/2014/main" id="{F164F782-A4FC-48A7-AA0E-C2FA1B85322F}"/>
              </a:ext>
            </a:extLst>
          </p:cNvPr>
          <p:cNvSpPr/>
          <p:nvPr/>
        </p:nvSpPr>
        <p:spPr>
          <a:xfrm>
            <a:off x="647794" y="185199"/>
            <a:ext cx="6718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Graphs</a:t>
            </a:r>
          </a:p>
        </p:txBody>
      </p:sp>
    </p:spTree>
    <p:extLst>
      <p:ext uri="{BB962C8B-B14F-4D97-AF65-F5344CB8AC3E}">
        <p14:creationId xmlns:p14="http://schemas.microsoft.com/office/powerpoint/2010/main" val="2654016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77814-C289-4115-A434-9A0D3E3A8316}"/>
              </a:ext>
            </a:extLst>
          </p:cNvPr>
          <p:cNvSpPr txBox="1"/>
          <p:nvPr/>
        </p:nvSpPr>
        <p:spPr>
          <a:xfrm>
            <a:off x="1113971" y="1092020"/>
            <a:ext cx="9063051" cy="1610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Representing a node in a large graph-level context: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cs typeface="Calibri Light" panose="020F0302020204030204" pitchFamily="34" charset="0"/>
              </a:rPr>
              <a:t>Information exchange can be made independent of a node order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cs typeface="Calibri Light" panose="020F0302020204030204" pitchFamily="34" charset="0"/>
              </a:rPr>
              <a:t>each node can collect information from its neighbors recurrently</a:t>
            </a:r>
            <a:endParaRPr lang="zh-CN" altLang="en-US" sz="2200" dirty="0">
              <a:latin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45B6024-DD2A-4D99-8DEA-E331819DB53C}"/>
              </a:ext>
            </a:extLst>
          </p:cNvPr>
          <p:cNvSpPr txBox="1"/>
          <p:nvPr/>
        </p:nvSpPr>
        <p:spPr>
          <a:xfrm>
            <a:off x="4599921" y="5919128"/>
            <a:ext cx="5126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Palatino"/>
              </a:rPr>
              <a:t>Recurrent graph state update</a:t>
            </a:r>
            <a:endParaRPr lang="zh-CN" altLang="en-US" sz="1600" dirty="0">
              <a:latin typeface="Palatino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8C0A201-812D-44BE-AF0F-7D5F7B503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083" y="3506478"/>
            <a:ext cx="3037202" cy="241265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2A19CA31-03BB-4661-B4FF-D619BB5E35FC}"/>
              </a:ext>
            </a:extLst>
          </p:cNvPr>
          <p:cNvSpPr/>
          <p:nvPr/>
        </p:nvSpPr>
        <p:spPr>
          <a:xfrm>
            <a:off x="647794" y="185199"/>
            <a:ext cx="6718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Graphs</a:t>
            </a:r>
          </a:p>
        </p:txBody>
      </p:sp>
    </p:spTree>
    <p:extLst>
      <p:ext uri="{BB962C8B-B14F-4D97-AF65-F5344CB8AC3E}">
        <p14:creationId xmlns:p14="http://schemas.microsoft.com/office/powerpoint/2010/main" val="1590333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77814-C289-4115-A434-9A0D3E3A8316}"/>
              </a:ext>
            </a:extLst>
          </p:cNvPr>
          <p:cNvSpPr txBox="1"/>
          <p:nvPr/>
        </p:nvSpPr>
        <p:spPr>
          <a:xfrm>
            <a:off x="647794" y="1097102"/>
            <a:ext cx="1103962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Representing a node in a large graph-level context: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time steps can be taken in a direction that is orthogonal to the graph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View as a sequence of ''snapshots‘’ of the graph structure</a:t>
            </a: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B314A520-0B4D-4E53-83A1-A21A9008D3B0}"/>
              </a:ext>
            </a:extLst>
          </p:cNvPr>
          <p:cNvSpPr/>
          <p:nvPr/>
        </p:nvSpPr>
        <p:spPr>
          <a:xfrm>
            <a:off x="647794" y="185199"/>
            <a:ext cx="6718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Graphs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B6386-07D1-C640-B8EF-5DFCA0A16EA1}"/>
              </a:ext>
            </a:extLst>
          </p:cNvPr>
          <p:cNvSpPr txBox="1"/>
          <p:nvPr/>
        </p:nvSpPr>
        <p:spPr>
          <a:xfrm>
            <a:off x="571180" y="2938048"/>
            <a:ext cx="7635367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cs typeface="Calibri Light" panose="020F0302020204030204" pitchFamily="34" charset="0"/>
              </a:rPr>
              <a:t>Each ''snapshot‘’ represents a recurrent time step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cs typeface="Calibri Light" panose="020F0302020204030204" pitchFamily="34" charset="0"/>
              </a:rPr>
              <a:t>At each time step, the hidden state is updated by collecting information from the hidden states of itself and its neighbors in the previous time step.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cs typeface="Calibri Light" panose="020F0302020204030204" pitchFamily="34" charset="0"/>
              </a:rPr>
              <a:t>Viewed as a </a:t>
            </a:r>
            <a:r>
              <a:rPr lang="en-US" altLang="zh-CN" sz="2000" i="1" dirty="0">
                <a:latin typeface="Palatino" pitchFamily="2" charset="77"/>
                <a:cs typeface="Calibri Light" panose="020F0302020204030204" pitchFamily="34" charset="0"/>
              </a:rPr>
              <a:t>message passing </a:t>
            </a:r>
            <a:r>
              <a:rPr lang="en-US" altLang="zh-CN" sz="2000" dirty="0">
                <a:latin typeface="Palatino" pitchFamily="2" charset="77"/>
                <a:cs typeface="Calibri Light" panose="020F0302020204030204" pitchFamily="34" charset="0"/>
              </a:rPr>
              <a:t>time step, where each node collects information from its neighbors as a </a:t>
            </a:r>
            <a:r>
              <a:rPr lang="en-US" altLang="zh-CN" sz="2000" i="1" dirty="0">
                <a:latin typeface="Palatino" pitchFamily="2" charset="77"/>
                <a:cs typeface="Calibri Light" panose="020F0302020204030204" pitchFamily="34" charset="0"/>
              </a:rPr>
              <a:t>message</a:t>
            </a:r>
            <a:r>
              <a:rPr lang="en-US" altLang="zh-CN" sz="2000" dirty="0">
                <a:latin typeface="Palatino" pitchFamily="2" charset="77"/>
                <a:cs typeface="Calibri Light" panose="020F0302020204030204" pitchFamily="34" charset="0"/>
              </a:rPr>
              <a:t> for updating its own state. </a:t>
            </a:r>
            <a:endParaRPr lang="zh-CN" altLang="en-US" sz="2000" dirty="0">
              <a:latin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047A70ED-69C2-7842-B240-3B14CCA6E324}"/>
              </a:ext>
            </a:extLst>
          </p:cNvPr>
          <p:cNvSpPr txBox="1"/>
          <p:nvPr/>
        </p:nvSpPr>
        <p:spPr>
          <a:xfrm>
            <a:off x="8486093" y="5612602"/>
            <a:ext cx="2812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Palatino"/>
              </a:rPr>
              <a:t>Recurrent graph state update</a:t>
            </a:r>
            <a:endParaRPr lang="zh-CN" altLang="en-US" sz="1600" dirty="0">
              <a:latin typeface="Palatino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379C74D2-7E79-B34E-AF7C-F737CBA2B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20" y="3199951"/>
            <a:ext cx="3037202" cy="24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26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173416" y="1245398"/>
                <a:ext cx="10422382" cy="4178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Graph neural network </a:t>
                </a:r>
                <a:r>
                  <a:rPr lang="en-US" altLang="zh-CN" sz="2800" dirty="0">
                    <a:latin typeface="Palatino" pitchFamily="2" charset="77"/>
                    <a:cs typeface="Calibri Light" panose="020F0302020204030204" pitchFamily="34" charset="0"/>
                  </a:rPr>
                  <a:t>(GNN)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Assigns an initial hidden state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for each node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1,...,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, and then recurrently calculates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,...,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as the hidden state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represents the hidden state for node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at step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24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The total number of time steps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𝑇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can be decided empirically according to a task that uses the representation</a:t>
                </a:r>
                <a:endParaRPr lang="zh-CN" altLang="en-US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8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16" y="1245398"/>
                <a:ext cx="10422382" cy="4178965"/>
              </a:xfrm>
              <a:prstGeom prst="rect">
                <a:avLst/>
              </a:prstGeom>
              <a:blipFill>
                <a:blip r:embed="rId2"/>
                <a:stretch>
                  <a:fillRect l="-1170" r="-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B803A066-4FA0-4C97-82D6-1186F90CA003}"/>
              </a:ext>
            </a:extLst>
          </p:cNvPr>
          <p:cNvSpPr/>
          <p:nvPr/>
        </p:nvSpPr>
        <p:spPr>
          <a:xfrm>
            <a:off x="647794" y="185199"/>
            <a:ext cx="6718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Graphs</a:t>
            </a:r>
          </a:p>
        </p:txBody>
      </p:sp>
      <p:sp>
        <p:nvSpPr>
          <p:cNvPr id="4" name="文本框 10">
            <a:extLst>
              <a:ext uri="{FF2B5EF4-FFF2-40B4-BE49-F238E27FC236}">
                <a16:creationId xmlns:a16="http://schemas.microsoft.com/office/drawing/2014/main" id="{9DEE55DA-319C-562F-2EFB-1964610A9154}"/>
              </a:ext>
            </a:extLst>
          </p:cNvPr>
          <p:cNvSpPr txBox="1"/>
          <p:nvPr/>
        </p:nvSpPr>
        <p:spPr>
          <a:xfrm>
            <a:off x="7924800" y="6382921"/>
            <a:ext cx="2987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Palatino"/>
              </a:rPr>
              <a:t>Recurrent graph state update</a:t>
            </a:r>
            <a:endParaRPr lang="zh-CN" altLang="en-US" sz="1600" dirty="0">
              <a:latin typeface="Palatino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6935B394-3738-FA35-21C0-2DE04347F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4259726"/>
            <a:ext cx="2639367" cy="209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40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9D93D-4A9C-084D-9DC1-12C87EA17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CFE50-E557-4BDB-BA97-77A275DB4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57B64C1-BCA6-9431-E3FF-5805EE3E9BC9}"/>
              </a:ext>
            </a:extLst>
          </p:cNvPr>
          <p:cNvSpPr/>
          <p:nvPr/>
        </p:nvSpPr>
        <p:spPr>
          <a:xfrm>
            <a:off x="223180" y="126863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BAB5370D-17C4-0898-2C67-5EAC4D7E2974}"/>
              </a:ext>
            </a:extLst>
          </p:cNvPr>
          <p:cNvSpPr/>
          <p:nvPr/>
        </p:nvSpPr>
        <p:spPr>
          <a:xfrm>
            <a:off x="3274648" y="773194"/>
            <a:ext cx="8457156" cy="531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Binary Tree LSTM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11.2.3 Graph Attention Neural Network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Representing</a:t>
            </a:r>
            <a:r>
              <a:rPr lang="zh-CN" altLang="en-US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Structures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Representing Processes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Searching for Answer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Muti-hop Search</a:t>
            </a:r>
            <a:endParaRPr lang="en-CN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93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020653" y="1089390"/>
                <a:ext cx="10432143" cy="2391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Naïve Version </a:t>
                </a:r>
                <a:r>
                  <a:rPr lang="en-US" altLang="zh-CN" sz="2800" dirty="0">
                    <a:latin typeface="Palatino" pitchFamily="2" charset="77"/>
                    <a:cs typeface="Calibri Light" panose="020F0302020204030204" pitchFamily="34" charset="0"/>
                  </a:rPr>
                  <a:t>(GRN)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 aggregated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: message received by node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For undirected graphs, or disregarding edge directions in directed graphs, given neighbors of node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as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𝛺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/>
                  </a:rPr>
                  <a:t> can be represented as: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53" y="1089390"/>
                <a:ext cx="10432143" cy="2391937"/>
              </a:xfrm>
              <a:prstGeom prst="rect">
                <a:avLst/>
              </a:prstGeom>
              <a:blipFill>
                <a:blip r:embed="rId2"/>
                <a:stretch>
                  <a:fillRect l="-1168" b="-5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2DD98EB-94EA-4A75-A124-05B33C254FE7}"/>
                  </a:ext>
                </a:extLst>
              </p:cNvPr>
              <p:cNvSpPr txBox="1"/>
              <p:nvPr/>
            </p:nvSpPr>
            <p:spPr>
              <a:xfrm>
                <a:off x="1708732" y="4508700"/>
                <a:ext cx="5501810" cy="1039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2DD98EB-94EA-4A75-A124-05B33C254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32" y="4508700"/>
                <a:ext cx="5501810" cy="1039900"/>
              </a:xfrm>
              <a:prstGeom prst="rect">
                <a:avLst/>
              </a:prstGeom>
              <a:blipFill>
                <a:blip r:embed="rId3"/>
                <a:stretch>
                  <a:fillRect t="-125610" b="-1695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2">
            <a:extLst>
              <a:ext uri="{FF2B5EF4-FFF2-40B4-BE49-F238E27FC236}">
                <a16:creationId xmlns:a16="http://schemas.microsoft.com/office/drawing/2014/main" id="{CEA00062-04E5-4C27-B8E0-0F030A336A44}"/>
              </a:ext>
            </a:extLst>
          </p:cNvPr>
          <p:cNvSpPr/>
          <p:nvPr/>
        </p:nvSpPr>
        <p:spPr>
          <a:xfrm>
            <a:off x="290285" y="49416"/>
            <a:ext cx="8962571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Graph Recurrent Neural network </a:t>
            </a:r>
            <a:r>
              <a:rPr lang="en-US" altLang="zh-CN" sz="3600" dirty="0">
                <a:latin typeface="Palatino" pitchFamily="2" charset="77"/>
                <a:cs typeface="Calibri Light" panose="020F0302020204030204" pitchFamily="34" charset="0"/>
              </a:rPr>
              <a:t>(GRN)</a:t>
            </a:r>
          </a:p>
        </p:txBody>
      </p:sp>
      <p:sp>
        <p:nvSpPr>
          <p:cNvPr id="10" name="文本框 10">
            <a:extLst>
              <a:ext uri="{FF2B5EF4-FFF2-40B4-BE49-F238E27FC236}">
                <a16:creationId xmlns:a16="http://schemas.microsoft.com/office/drawing/2014/main" id="{13E6314E-927B-E74F-9BD4-B15144836E6F}"/>
              </a:ext>
            </a:extLst>
          </p:cNvPr>
          <p:cNvSpPr txBox="1"/>
          <p:nvPr/>
        </p:nvSpPr>
        <p:spPr>
          <a:xfrm>
            <a:off x="6899131" y="6053705"/>
            <a:ext cx="303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Palatino"/>
              </a:rPr>
              <a:t>Recurrent graph state update</a:t>
            </a:r>
            <a:endParaRPr lang="zh-CN" altLang="en-US" sz="1600" dirty="0">
              <a:latin typeface="Palatino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8C4A9B0F-5EBB-5D4C-97A6-DB346BC73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130" y="3641054"/>
            <a:ext cx="3037202" cy="24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6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567966" y="197880"/>
            <a:ext cx="5272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Structures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677454" y="1573081"/>
            <a:ext cx="9208800" cy="391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Beyond text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Syntax, semantics, knowledge,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64FDD-EA2B-3C47-A05A-7683AB8BB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29" y="2252592"/>
            <a:ext cx="4238083" cy="235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8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90285" y="49416"/>
            <a:ext cx="8962571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Graph Recurrent Neural network </a:t>
            </a:r>
            <a:r>
              <a:rPr lang="en-US" altLang="zh-CN" sz="3600" dirty="0">
                <a:latin typeface="Palatino" pitchFamily="2" charset="77"/>
                <a:cs typeface="Calibri Light" panose="020F0302020204030204" pitchFamily="34" charset="0"/>
              </a:rPr>
              <a:t>(GRN)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097783" y="1347392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022533" y="1240747"/>
                <a:ext cx="9331652" cy="2484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Naïve Version </a:t>
                </a:r>
                <a:r>
                  <a:rPr lang="en-US" altLang="zh-CN" sz="2800" dirty="0">
                    <a:latin typeface="Palatino" pitchFamily="2" charset="77"/>
                    <a:cs typeface="Calibri Light" panose="020F0302020204030204" pitchFamily="34" charset="0"/>
                  </a:rPr>
                  <a:t>(GRN)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Given an aggregated previous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and a current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, the hidden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is calculated as: 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8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33" y="1240747"/>
                <a:ext cx="9331652" cy="2484911"/>
              </a:xfrm>
              <a:prstGeom prst="rect">
                <a:avLst/>
              </a:prstGeom>
              <a:blipFill>
                <a:blip r:embed="rId2"/>
                <a:stretch>
                  <a:fillRect l="-1372" r="-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A9521F-516E-4C0F-934A-E45EADBC3C85}"/>
                  </a:ext>
                </a:extLst>
              </p:cNvPr>
              <p:cNvSpPr txBox="1"/>
              <p:nvPr/>
            </p:nvSpPr>
            <p:spPr>
              <a:xfrm>
                <a:off x="1571456" y="4061617"/>
                <a:ext cx="6297915" cy="2117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200" dirty="0">
                    <a:latin typeface="Palatino"/>
                  </a:rPr>
                  <a:t>: the aggregation vector of previous hidden states of node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2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sz="2200" dirty="0">
                    <a:latin typeface="Palatino"/>
                  </a:rPr>
                  <a:t>: can integrate embeddings of node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>
                    <a:latin typeface="Palatino"/>
                  </a:rPr>
                  <a:t>and edge information</a:t>
                </a:r>
                <a:endParaRPr lang="zh-CN" altLang="en-US" sz="2200" dirty="0">
                  <a:latin typeface="Palatino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A9521F-516E-4C0F-934A-E45EADBC3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456" y="4061617"/>
                <a:ext cx="6297915" cy="2117567"/>
              </a:xfrm>
              <a:prstGeom prst="rect">
                <a:avLst/>
              </a:prstGeom>
              <a:blipFill>
                <a:blip r:embed="rId3"/>
                <a:stretch>
                  <a:fillRect l="-1258" b="-4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对象 32">
                <a:extLst>
                  <a:ext uri="{FF2B5EF4-FFF2-40B4-BE49-F238E27FC236}">
                    <a16:creationId xmlns:a16="http://schemas.microsoft.com/office/drawing/2014/main" id="{78DBE293-6554-4638-83D0-7A113F9090F0}"/>
                  </a:ext>
                </a:extLst>
              </p:cNvPr>
              <p:cNvSpPr txBox="1"/>
              <p:nvPr/>
            </p:nvSpPr>
            <p:spPr bwMode="auto">
              <a:xfrm>
                <a:off x="4222172" y="3449948"/>
                <a:ext cx="3747655" cy="56067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STM</m:t>
                      </m:r>
                      <m:r>
                        <m:rPr>
                          <m:nor/>
                        </m:rP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3" name="对象 32">
                <a:extLst>
                  <a:ext uri="{FF2B5EF4-FFF2-40B4-BE49-F238E27FC236}">
                    <a16:creationId xmlns:a16="http://schemas.microsoft.com/office/drawing/2014/main" id="{78DBE293-6554-4638-83D0-7A113F909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2172" y="3449948"/>
                <a:ext cx="3747655" cy="560672"/>
              </a:xfrm>
              <a:prstGeom prst="rect">
                <a:avLst/>
              </a:prstGeom>
              <a:blipFill>
                <a:blip r:embed="rId4"/>
                <a:stretch>
                  <a:fillRect l="-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10">
            <a:extLst>
              <a:ext uri="{FF2B5EF4-FFF2-40B4-BE49-F238E27FC236}">
                <a16:creationId xmlns:a16="http://schemas.microsoft.com/office/drawing/2014/main" id="{A18C4B92-3FD7-624C-275A-A806F7B2A383}"/>
              </a:ext>
            </a:extLst>
          </p:cNvPr>
          <p:cNvSpPr txBox="1"/>
          <p:nvPr/>
        </p:nvSpPr>
        <p:spPr>
          <a:xfrm>
            <a:off x="7869372" y="6240303"/>
            <a:ext cx="303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Palatino"/>
              </a:rPr>
              <a:t>Recurrent graph state update</a:t>
            </a:r>
            <a:endParaRPr lang="zh-CN" altLang="en-US" sz="1600" dirty="0">
              <a:latin typeface="Palatino"/>
            </a:endParaRPr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AA8D78A3-06B2-1B82-0CA5-0C9A881B1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371" y="3827652"/>
            <a:ext cx="3037202" cy="24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4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08668" y="887915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08668" y="1334947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975178" y="905910"/>
                <a:ext cx="9253062" cy="2445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Naïve Version </a:t>
                </a:r>
                <a:r>
                  <a:rPr lang="en-US" altLang="zh-CN" sz="2800" dirty="0">
                    <a:latin typeface="Palatino" pitchFamily="2" charset="77"/>
                    <a:cs typeface="Calibri Light" panose="020F0302020204030204" pitchFamily="34" charset="0"/>
                  </a:rPr>
                  <a:t>(GRN)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CN" altLang="en-US" sz="24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zh-CN" altLang="en-US" sz="2400" dirty="0"/>
                  <a:t> 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represents</a:t>
                </a:r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the inherent natures (integrating both node and edge information) of the graph node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:</a:t>
                </a:r>
                <a:endParaRPr lang="zh-CN" altLang="en-US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8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8" y="905910"/>
                <a:ext cx="9253062" cy="2445413"/>
              </a:xfrm>
              <a:prstGeom prst="rect">
                <a:avLst/>
              </a:prstGeom>
              <a:blipFill>
                <a:blip r:embed="rId2"/>
                <a:stretch>
                  <a:fillRect l="-1383" r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68537A5-9524-4143-B88D-EC52FEB9E80A}"/>
                  </a:ext>
                </a:extLst>
              </p:cNvPr>
              <p:cNvSpPr txBox="1"/>
              <p:nvPr/>
            </p:nvSpPr>
            <p:spPr>
              <a:xfrm>
                <a:off x="2108668" y="2831373"/>
                <a:ext cx="8898878" cy="1039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𝑒𝑚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))⊕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))+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68537A5-9524-4143-B88D-EC52FEB9E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668" y="2831373"/>
                <a:ext cx="8898878" cy="1039900"/>
              </a:xfrm>
              <a:prstGeom prst="rect">
                <a:avLst/>
              </a:prstGeom>
              <a:blipFill>
                <a:blip r:embed="rId3"/>
                <a:stretch>
                  <a:fillRect t="-122892" b="-16626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9A40A66-C1A0-4C50-8D41-FE3FC8C975AC}"/>
                  </a:ext>
                </a:extLst>
              </p:cNvPr>
              <p:cNvSpPr txBox="1"/>
              <p:nvPr/>
            </p:nvSpPr>
            <p:spPr>
              <a:xfrm>
                <a:off x="975178" y="4244314"/>
                <a:ext cx="550181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𝑒𝑚𝑏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the embedding for a node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𝑒𝑚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the embedding for an edge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edge label between node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>
                    <a:latin typeface="Palatino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model parameters</a:t>
                </a:r>
                <a:endParaRPr lang="zh-CN" altLang="en-US" sz="20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9A40A66-C1A0-4C50-8D41-FE3FC8C97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8" y="4244314"/>
                <a:ext cx="5501810" cy="2246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2">
            <a:extLst>
              <a:ext uri="{FF2B5EF4-FFF2-40B4-BE49-F238E27FC236}">
                <a16:creationId xmlns:a16="http://schemas.microsoft.com/office/drawing/2014/main" id="{3C1B8CBE-7EFC-41AD-80CC-0AD3506A193C}"/>
              </a:ext>
            </a:extLst>
          </p:cNvPr>
          <p:cNvSpPr/>
          <p:nvPr/>
        </p:nvSpPr>
        <p:spPr>
          <a:xfrm>
            <a:off x="290285" y="49416"/>
            <a:ext cx="8962571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Graph Recurrent Neural network </a:t>
            </a:r>
            <a:r>
              <a:rPr lang="en-US" altLang="zh-CN" sz="3600" dirty="0">
                <a:latin typeface="Palatino" pitchFamily="2" charset="77"/>
                <a:cs typeface="Calibri Light" panose="020F0302020204030204" pitchFamily="34" charset="0"/>
              </a:rPr>
              <a:t>(GRN)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A24B1A-62F2-D04B-A956-3266228A53B6}"/>
              </a:ext>
            </a:extLst>
          </p:cNvPr>
          <p:cNvSpPr txBox="1"/>
          <p:nvPr/>
        </p:nvSpPr>
        <p:spPr>
          <a:xfrm>
            <a:off x="7197931" y="6150860"/>
            <a:ext cx="303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Palatino"/>
              </a:rPr>
              <a:t>Recurrent graph state update</a:t>
            </a:r>
            <a:endParaRPr lang="zh-CN" altLang="en-US" sz="1600" dirty="0">
              <a:latin typeface="Palatino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E1F153C9-C736-8241-A7C7-4B227FB4D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558" y="3738209"/>
            <a:ext cx="3037202" cy="24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98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058426" y="919236"/>
                <a:ext cx="8403129" cy="2230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Differentiating edge directions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For directed graphs, neighbor nodes can be grouped by the edge direction for more fine-grained representation.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can be calculated as: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26" y="919236"/>
                <a:ext cx="8403129" cy="2230226"/>
              </a:xfrm>
              <a:prstGeom prst="rect">
                <a:avLst/>
              </a:prstGeom>
              <a:blipFill>
                <a:blip r:embed="rId2"/>
                <a:stretch>
                  <a:fillRect l="-1524" b="-4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8FF86A-4DEC-4FFA-A6C6-0B829721B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象 6">
                <a:extLst>
                  <a:ext uri="{FF2B5EF4-FFF2-40B4-BE49-F238E27FC236}">
                    <a16:creationId xmlns:a16="http://schemas.microsoft.com/office/drawing/2014/main" id="{8188ACB0-1D5B-4E76-B637-AAFC189581AE}"/>
                  </a:ext>
                </a:extLst>
              </p:cNvPr>
              <p:cNvSpPr txBox="1"/>
              <p:nvPr/>
            </p:nvSpPr>
            <p:spPr bwMode="auto">
              <a:xfrm>
                <a:off x="5318344" y="2557412"/>
                <a:ext cx="3037202" cy="24126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zh-CN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zh-CN" alt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对象 6">
                <a:extLst>
                  <a:ext uri="{FF2B5EF4-FFF2-40B4-BE49-F238E27FC236}">
                    <a16:creationId xmlns:a16="http://schemas.microsoft.com/office/drawing/2014/main" id="{8188ACB0-1D5B-4E76-B637-AAFC18958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8344" y="2557412"/>
                <a:ext cx="3037202" cy="2412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>
            <a:extLst>
              <a:ext uri="{FF2B5EF4-FFF2-40B4-BE49-F238E27FC236}">
                <a16:creationId xmlns:a16="http://schemas.microsoft.com/office/drawing/2014/main" id="{37F25061-62CB-4AA3-A2B1-E8F698C9C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139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A967895-C5FD-491E-8CBC-6532EA759F0E}"/>
                  </a:ext>
                </a:extLst>
              </p:cNvPr>
              <p:cNvSpPr txBox="1"/>
              <p:nvPr/>
            </p:nvSpPr>
            <p:spPr>
              <a:xfrm>
                <a:off x="1058426" y="5265083"/>
                <a:ext cx="10840204" cy="1063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all incoming and outcoming neighbors, respectively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↓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previous states from neighbors with incoming and outgoing edges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the concatenation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↓</m:t>
                        </m:r>
                      </m:sup>
                    </m:sSub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A967895-C5FD-491E-8CBC-6532EA759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26" y="5265083"/>
                <a:ext cx="10840204" cy="1063368"/>
              </a:xfrm>
              <a:prstGeom prst="rect">
                <a:avLst/>
              </a:prstGeom>
              <a:blipFill>
                <a:blip r:embed="rId4"/>
                <a:stretch>
                  <a:fillRect t="-47701" b="-97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2">
            <a:extLst>
              <a:ext uri="{FF2B5EF4-FFF2-40B4-BE49-F238E27FC236}">
                <a16:creationId xmlns:a16="http://schemas.microsoft.com/office/drawing/2014/main" id="{2F8C2364-1DDD-4CB3-AEFF-E0A95C9653C3}"/>
              </a:ext>
            </a:extLst>
          </p:cNvPr>
          <p:cNvSpPr/>
          <p:nvPr/>
        </p:nvSpPr>
        <p:spPr>
          <a:xfrm>
            <a:off x="290285" y="49416"/>
            <a:ext cx="8962571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Graph Recurrent Neural network </a:t>
            </a:r>
            <a:r>
              <a:rPr lang="en-US" altLang="zh-CN" sz="3600" dirty="0">
                <a:latin typeface="Palatino" pitchFamily="2" charset="77"/>
                <a:cs typeface="Calibri Light" panose="020F0302020204030204" pitchFamily="34" charset="0"/>
              </a:rPr>
              <a:t>(GRN)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E077D5-1BDB-AE80-F350-E6C37EBE7D6B}"/>
              </a:ext>
            </a:extLst>
          </p:cNvPr>
          <p:cNvSpPr txBox="1"/>
          <p:nvPr/>
        </p:nvSpPr>
        <p:spPr>
          <a:xfrm>
            <a:off x="8656521" y="4495475"/>
            <a:ext cx="303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Palatino"/>
              </a:rPr>
              <a:t>Recurrent graph state update</a:t>
            </a:r>
            <a:endParaRPr lang="zh-CN" altLang="en-US" sz="1600" dirty="0">
              <a:latin typeface="Palatino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1AFB242D-66A2-00D2-F252-5E358D438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005" y="2288774"/>
            <a:ext cx="2846795" cy="22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6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042215" y="1046163"/>
                <a:ext cx="8403129" cy="1818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Differentiating edge directions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of directed graphs can be defined by combining information in both edge directions</a:t>
                </a:r>
                <a:endParaRPr lang="en-US" altLang="zh-CN" sz="20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15" y="1046163"/>
                <a:ext cx="8403129" cy="1818318"/>
              </a:xfrm>
              <a:prstGeom prst="rect">
                <a:avLst/>
              </a:prstGeom>
              <a:blipFill>
                <a:blip r:embed="rId3"/>
                <a:stretch>
                  <a:fillRect l="-1511" b="-69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AC125F2-5A1D-4B84-9438-6A68A7E55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对象 9">
                <a:extLst>
                  <a:ext uri="{FF2B5EF4-FFF2-40B4-BE49-F238E27FC236}">
                    <a16:creationId xmlns:a16="http://schemas.microsoft.com/office/drawing/2014/main" id="{73F337C6-7AB7-4918-8308-7EC58B366F7D}"/>
                  </a:ext>
                </a:extLst>
              </p:cNvPr>
              <p:cNvSpPr txBox="1"/>
              <p:nvPr/>
            </p:nvSpPr>
            <p:spPr bwMode="auto">
              <a:xfrm>
                <a:off x="3351784" y="3115700"/>
                <a:ext cx="6093560" cy="1817379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))⊕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))⊕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p>
                      </m:sSub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对象 9">
                <a:extLst>
                  <a:ext uri="{FF2B5EF4-FFF2-40B4-BE49-F238E27FC236}">
                    <a16:creationId xmlns:a16="http://schemas.microsoft.com/office/drawing/2014/main" id="{73F337C6-7AB7-4918-8308-7EC58B366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1784" y="3115700"/>
                <a:ext cx="6093560" cy="18173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D1F2142-BB50-47D9-8E78-31E7B18A4E78}"/>
                  </a:ext>
                </a:extLst>
              </p:cNvPr>
              <p:cNvSpPr txBox="1"/>
              <p:nvPr/>
            </p:nvSpPr>
            <p:spPr>
              <a:xfrm>
                <a:off x="976981" y="5300721"/>
                <a:ext cx="5599414" cy="967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↓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↓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Palatino"/>
                  </a:rPr>
                  <a:t>: model parameters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/>
                  </a:rPr>
                  <a:t>: the label of edge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to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D1F2142-BB50-47D9-8E78-31E7B18A4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81" y="5300721"/>
                <a:ext cx="5599414" cy="967637"/>
              </a:xfrm>
              <a:prstGeom prst="rect">
                <a:avLst/>
              </a:prstGeom>
              <a:blipFill>
                <a:blip r:embed="rId6"/>
                <a:stretch>
                  <a:fillRect b="-805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2">
            <a:extLst>
              <a:ext uri="{FF2B5EF4-FFF2-40B4-BE49-F238E27FC236}">
                <a16:creationId xmlns:a16="http://schemas.microsoft.com/office/drawing/2014/main" id="{5BA36949-B421-45A9-B0FB-4DA8F0C552CD}"/>
              </a:ext>
            </a:extLst>
          </p:cNvPr>
          <p:cNvSpPr/>
          <p:nvPr/>
        </p:nvSpPr>
        <p:spPr>
          <a:xfrm>
            <a:off x="290285" y="49416"/>
            <a:ext cx="8962571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Graph Recurrent Neural network </a:t>
            </a:r>
            <a:r>
              <a:rPr lang="en-US" altLang="zh-CN" sz="3600" dirty="0">
                <a:latin typeface="Palatino" pitchFamily="2" charset="77"/>
                <a:cs typeface="Calibri Light" panose="020F0302020204030204" pitchFamily="34" charset="0"/>
              </a:rPr>
              <a:t>(GRN)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BD45A0-D716-2E05-62F6-AF27B5006CAE}"/>
              </a:ext>
            </a:extLst>
          </p:cNvPr>
          <p:cNvSpPr txBox="1"/>
          <p:nvPr/>
        </p:nvSpPr>
        <p:spPr>
          <a:xfrm>
            <a:off x="7052584" y="6382921"/>
            <a:ext cx="2949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Palatino"/>
              </a:rPr>
              <a:t>Recurrent graph state update</a:t>
            </a:r>
            <a:endParaRPr lang="zh-CN" altLang="en-US" sz="1600" dirty="0">
              <a:latin typeface="Palatino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779BC802-C71F-2AEF-9C02-C9867D67E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545" y="4471428"/>
            <a:ext cx="2433987" cy="19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18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77814-C289-4115-A434-9A0D3E3A8316}"/>
              </a:ext>
            </a:extLst>
          </p:cNvPr>
          <p:cNvSpPr txBox="1"/>
          <p:nvPr/>
        </p:nvSpPr>
        <p:spPr>
          <a:xfrm>
            <a:off x="1042215" y="1229462"/>
            <a:ext cx="8403129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Palatino" pitchFamily="2" charset="77"/>
                <a:cs typeface="Calibri Light" panose="020F0302020204030204" pitchFamily="34" charset="0"/>
              </a:rPr>
              <a:t>Different gates for different neighbors?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AC125F2-5A1D-4B84-9438-6A68A7E55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矩形 2">
            <a:extLst>
              <a:ext uri="{FF2B5EF4-FFF2-40B4-BE49-F238E27FC236}">
                <a16:creationId xmlns:a16="http://schemas.microsoft.com/office/drawing/2014/main" id="{5BA36949-B421-45A9-B0FB-4DA8F0C552CD}"/>
              </a:ext>
            </a:extLst>
          </p:cNvPr>
          <p:cNvSpPr/>
          <p:nvPr/>
        </p:nvSpPr>
        <p:spPr>
          <a:xfrm>
            <a:off x="290285" y="49416"/>
            <a:ext cx="8962571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Graph Recurrent Neural network </a:t>
            </a:r>
            <a:r>
              <a:rPr lang="en-US" altLang="zh-CN" sz="3600" dirty="0">
                <a:latin typeface="Palatino" pitchFamily="2" charset="77"/>
                <a:cs typeface="Calibri Light" panose="020F0302020204030204" pitchFamily="34" charset="0"/>
              </a:rPr>
              <a:t>(GRN)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5FECED-2097-9F5B-F5A4-C934C5E0A44F}"/>
              </a:ext>
            </a:extLst>
          </p:cNvPr>
          <p:cNvSpPr txBox="1"/>
          <p:nvPr/>
        </p:nvSpPr>
        <p:spPr>
          <a:xfrm>
            <a:off x="8673776" y="4373754"/>
            <a:ext cx="2949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Palatino"/>
              </a:rPr>
              <a:t>Recurrent graph state update</a:t>
            </a:r>
            <a:endParaRPr lang="zh-CN" altLang="en-US" sz="1600" dirty="0">
              <a:latin typeface="Palatino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9BC76ED4-62C6-0C54-EB8C-B747B2100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737" y="2462261"/>
            <a:ext cx="2433987" cy="193347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5B9812A0-9E12-F3F7-7598-16F455E3B883}"/>
              </a:ext>
            </a:extLst>
          </p:cNvPr>
          <p:cNvGrpSpPr/>
          <p:nvPr/>
        </p:nvGrpSpPr>
        <p:grpSpPr>
          <a:xfrm>
            <a:off x="-392112" y="1934679"/>
            <a:ext cx="9334858" cy="1891079"/>
            <a:chOff x="451162" y="2120720"/>
            <a:chExt cx="9334858" cy="18910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AC76B69-2DF8-BE8F-30FF-969ED82721C3}"/>
                    </a:ext>
                  </a:extLst>
                </p:cNvPr>
                <p:cNvSpPr txBox="1"/>
                <p:nvPr/>
              </p:nvSpPr>
              <p:spPr>
                <a:xfrm>
                  <a:off x="451162" y="2120720"/>
                  <a:ext cx="5501810" cy="7227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CN" altLang="en-US" sz="16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b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16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zh-CN" alt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begChr m:val=""/>
                                <m:ctrlP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zh-CN" altLang="en-US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600" b="1"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b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AC76B69-2DF8-BE8F-30FF-969ED8272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62" y="2120720"/>
                  <a:ext cx="5501810" cy="72276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对象 9">
                  <a:extLst>
                    <a:ext uri="{FF2B5EF4-FFF2-40B4-BE49-F238E27FC236}">
                      <a16:creationId xmlns:a16="http://schemas.microsoft.com/office/drawing/2014/main" id="{7D16B148-C2AF-4179-B9D4-06F4D6C9D705}"/>
                    </a:ext>
                  </a:extLst>
                </p:cNvPr>
                <p:cNvSpPr txBox="1"/>
                <p:nvPr/>
              </p:nvSpPr>
              <p:spPr bwMode="auto">
                <a:xfrm>
                  <a:off x="2553850" y="3451412"/>
                  <a:ext cx="3746500" cy="560387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zh-CN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zh-CN" alt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zh-CN" alt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STM</m:t>
                        </m:r>
                        <m:r>
                          <m:rPr>
                            <m:nor/>
                          </m:rPr>
                          <a:rPr lang="zh-CN" alt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zh-CN" alt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zh-CN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b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zh-CN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zh-CN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" name="对象 9">
                  <a:extLst>
                    <a:ext uri="{FF2B5EF4-FFF2-40B4-BE49-F238E27FC236}">
                      <a16:creationId xmlns:a16="http://schemas.microsoft.com/office/drawing/2014/main" id="{7D16B148-C2AF-4179-B9D4-06F4D6C9D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53850" y="3451412"/>
                  <a:ext cx="3746500" cy="5603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7CC4E508-F7C2-27E2-79FD-4866ACBE8A2B}"/>
                    </a:ext>
                  </a:extLst>
                </p:cNvPr>
                <p:cNvSpPr txBox="1"/>
                <p:nvPr/>
              </p:nvSpPr>
              <p:spPr>
                <a:xfrm>
                  <a:off x="887142" y="2755807"/>
                  <a:ext cx="8898878" cy="7227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zh-CN" altLang="en-US" sz="16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zh-CN" alt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begChr m:val=""/>
                                <m:ctrlP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a:rPr lang="zh-CN" altLang="en-US" sz="1600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nary>
                        <m:sSup>
                          <m:sSupPr>
                            <m:ctrlPr>
                              <a:rPr lang="zh-CN" altLang="en-US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𝑒𝑚𝑏</m:t>
                        </m:r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)⊕</m:t>
                        </m:r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𝑒𝑚</m:t>
                        </m:r>
                        <m:sSup>
                          <m:sSupPr>
                            <m:ctrlPr>
                              <a:rPr lang="zh-CN" altLang="en-US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))⊕</m:t>
                        </m:r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𝑒𝑚𝑏</m:t>
                        </m:r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))+</m:t>
                        </m:r>
                        <m:sSup>
                          <m:sSupPr>
                            <m:ctrlPr>
                              <a:rPr lang="zh-CN" altLang="en-US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),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7CC4E508-F7C2-27E2-79FD-4866ACBE8A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142" y="2755807"/>
                  <a:ext cx="8898878" cy="72276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3D337C2-5C7C-8984-EA7D-797D0122F6F9}"/>
              </a:ext>
            </a:extLst>
          </p:cNvPr>
          <p:cNvGrpSpPr/>
          <p:nvPr/>
        </p:nvGrpSpPr>
        <p:grpSpPr>
          <a:xfrm>
            <a:off x="1616366" y="4395738"/>
            <a:ext cx="5359782" cy="2038803"/>
            <a:chOff x="2503890" y="4376594"/>
            <a:chExt cx="5359782" cy="203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3">
                  <a:extLst>
                    <a:ext uri="{FF2B5EF4-FFF2-40B4-BE49-F238E27FC236}">
                      <a16:creationId xmlns:a16="http://schemas.microsoft.com/office/drawing/2014/main" id="{2C2060C7-4B69-E075-F269-7BC0B2E6680A}"/>
                    </a:ext>
                  </a:extLst>
                </p:cNvPr>
                <p:cNvSpPr txBox="1"/>
                <p:nvPr/>
              </p:nvSpPr>
              <p:spPr>
                <a:xfrm>
                  <a:off x="2577437" y="5681863"/>
                  <a:ext cx="4800600" cy="7335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5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CN" altLang="en-US" sz="16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𝐨</m:t>
                            </m:r>
                          </m:e>
                          <m:sub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en-US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𝑜h</m:t>
                            </m:r>
                          </m:sup>
                        </m:sSup>
                        <m:sSubSup>
                          <m:sSubSupPr>
                            <m:ctrlPr>
                              <a:rPr lang="zh-CN" altLang="en-US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16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𝑜𝑥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/>
                </a:p>
                <a:p>
                  <a:pPr>
                    <a:lnSpc>
                      <a:spcPts val="25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zh-CN" altLang="en-US" sz="16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zh-CN" altLang="en-US" sz="16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600" b="1"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b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 sz="16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600" b="1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</m:e>
                              <m:sub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 sz="160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m:rPr>
                                <m:sty m:val="p"/>
                              </m:rPr>
                              <a:rPr lang="zh-CN" altLang="en-US" sz="1600">
                                <a:latin typeface="Cambria Math" panose="02040503050406030204" pitchFamily="18" charset="0"/>
                              </a:rPr>
                              <m:t>tanh</m:t>
                            </m:r>
                            <m:r>
                              <a:rPr lang="zh-CN" altLang="en-US" sz="16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zh-CN" altLang="en-US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600" b="1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3">
                  <a:extLst>
                    <a:ext uri="{FF2B5EF4-FFF2-40B4-BE49-F238E27FC236}">
                      <a16:creationId xmlns:a16="http://schemas.microsoft.com/office/drawing/2014/main" id="{2C2060C7-4B69-E075-F269-7BC0B2E668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437" y="5681863"/>
                  <a:ext cx="4800600" cy="733534"/>
                </a:xfrm>
                <a:prstGeom prst="rect">
                  <a:avLst/>
                </a:prstGeom>
                <a:blipFill>
                  <a:blip r:embed="rId6"/>
                  <a:stretch>
                    <a:fillRect t="-25620" b="-10661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对象 7">
                  <a:extLst>
                    <a:ext uri="{FF2B5EF4-FFF2-40B4-BE49-F238E27FC236}">
                      <a16:creationId xmlns:a16="http://schemas.microsoft.com/office/drawing/2014/main" id="{58A115BF-DE21-D9DD-F0D3-9B7BE15CDA3F}"/>
                    </a:ext>
                  </a:extLst>
                </p:cNvPr>
                <p:cNvSpPr txBox="1"/>
                <p:nvPr/>
              </p:nvSpPr>
              <p:spPr bwMode="auto">
                <a:xfrm>
                  <a:off x="2503890" y="4376594"/>
                  <a:ext cx="5359782" cy="1305269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>
                    <a:lnSpc>
                      <a:spcPts val="2500"/>
                    </a:lnSpc>
                  </a:pPr>
                  <a:r>
                    <a:rPr lang="zh-CN" altLang="en-US" sz="1600" dirty="0">
                      <a:solidFill>
                        <a:srgbClr val="00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𝑔h</m:t>
                          </m:r>
                        </m:sup>
                      </m:sSup>
                      <m:sSubSup>
                        <m:sSubSupPr>
                          <m:ctrlP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𝑔𝑥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zh-CN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  <m:r>
                        <a:rPr lang="zh-CN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zh-CN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zh-CN" altLang="en-US" sz="1600" b="1" dirty="0">
                      <a:solidFill>
                        <a:schemeClr val="tx1"/>
                      </a:solidFill>
                    </a:rPr>
                    <a:t>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sup>
                      </m:sSup>
                      <m:sSubSup>
                        <m:sSubSupPr>
                          <m:ctrlP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zh-CN" alt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CN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zh-CN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ts val="25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CN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r>
                          <a:rPr lang="zh-CN" alt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zh-CN" alt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𝑓h</m:t>
                            </m:r>
                          </m:sup>
                        </m:sSup>
                        <m:sSubSup>
                          <m:sSubSupPr>
                            <m:ctrlP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zh-CN" alt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sSubSup>
                          <m:sSubSupPr>
                            <m:ctrlPr>
                              <a:rPr lang="zh-CN" alt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zh-CN" alt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zh-CN" alt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zh-CN" altLang="en-US" sz="1600" dirty="0">
                      <a:solidFill>
                        <a:srgbClr val="00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altLang="zh-CN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altLang="zh-CN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zh-CN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1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</m:m>
                    </m:oMath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0" name="对象 7">
                  <a:extLst>
                    <a:ext uri="{FF2B5EF4-FFF2-40B4-BE49-F238E27FC236}">
                      <a16:creationId xmlns:a16="http://schemas.microsoft.com/office/drawing/2014/main" id="{58A115BF-DE21-D9DD-F0D3-9B7BE15CDA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03890" y="4376594"/>
                  <a:ext cx="5359782" cy="1305269"/>
                </a:xfrm>
                <a:prstGeom prst="rect">
                  <a:avLst/>
                </a:prstGeom>
                <a:blipFill>
                  <a:blip r:embed="rId7"/>
                  <a:stretch>
                    <a:fillRect b="-467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96E5E0C-D905-68F3-BA6D-6FBBEA6CD8FE}"/>
                  </a:ext>
                </a:extLst>
              </p:cNvPr>
              <p:cNvSpPr txBox="1"/>
              <p:nvPr/>
            </p:nvSpPr>
            <p:spPr>
              <a:xfrm>
                <a:off x="1675980" y="3825758"/>
                <a:ext cx="93794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96E5E0C-D905-68F3-BA6D-6FBBEA6CD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80" y="3825758"/>
                <a:ext cx="93794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2668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F3F26-46D7-1163-9129-58901743C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EB9140-AE9C-B3C1-B478-01601A131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8AE7688C-59E6-EAFF-F338-9824310B8C95}"/>
              </a:ext>
            </a:extLst>
          </p:cNvPr>
          <p:cNvSpPr/>
          <p:nvPr/>
        </p:nvSpPr>
        <p:spPr>
          <a:xfrm>
            <a:off x="223180" y="126863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0DFE89C-8AC8-0CB4-7202-B0E0908793A8}"/>
              </a:ext>
            </a:extLst>
          </p:cNvPr>
          <p:cNvSpPr/>
          <p:nvPr/>
        </p:nvSpPr>
        <p:spPr>
          <a:xfrm>
            <a:off x="3274648" y="773194"/>
            <a:ext cx="8457156" cy="531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Binary Tree LSTM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11.2.3 Graph Attention Neural Network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Representing</a:t>
            </a:r>
            <a:r>
              <a:rPr lang="zh-CN" altLang="en-US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Structures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Representing Processes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Searching for Answer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Muti-hop Search</a:t>
            </a:r>
            <a:endParaRPr lang="en-CN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22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>
            <a:extLst>
              <a:ext uri="{FF2B5EF4-FFF2-40B4-BE49-F238E27FC236}">
                <a16:creationId xmlns:a16="http://schemas.microsoft.com/office/drawing/2014/main" id="{04A96EF0-C968-1044-B488-35E8BB345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170" y="3775540"/>
            <a:ext cx="2812829" cy="22344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75305" y="66229"/>
            <a:ext cx="9771741" cy="75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Palatino" pitchFamily="2" charset="77"/>
                <a:cs typeface="Calibri Light" panose="020F0302020204030204" pitchFamily="34" charset="0"/>
              </a:rPr>
              <a:t>Graph Convolutional Neural network </a:t>
            </a:r>
            <a:r>
              <a:rPr lang="en-US" altLang="zh-CN" sz="3200" dirty="0">
                <a:latin typeface="Palatino" pitchFamily="2" charset="77"/>
                <a:cs typeface="Calibri Light" panose="020F0302020204030204" pitchFamily="34" charset="0"/>
              </a:rPr>
              <a:t>(GCN)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153495" y="1115340"/>
                <a:ext cx="9514505" cy="1253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Naïve Version </a:t>
                </a:r>
                <a:r>
                  <a:rPr lang="en-US" altLang="zh-CN" sz="2800" dirty="0">
                    <a:latin typeface="Palatino" pitchFamily="2" charset="77"/>
                    <a:cs typeface="Calibri Light" panose="020F0302020204030204" pitchFamily="34" charset="0"/>
                  </a:rPr>
                  <a:t>(GCN)</a:t>
                </a:r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Using the same equations with GRN for calculating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95" y="1115340"/>
                <a:ext cx="9514505" cy="1253164"/>
              </a:xfrm>
              <a:prstGeom prst="rect">
                <a:avLst/>
              </a:prstGeom>
              <a:blipFill>
                <a:blip r:embed="rId3"/>
                <a:stretch>
                  <a:fillRect l="-1281" b="-10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93D41FC-1B6F-4B41-A974-6B4FE2426C4D}"/>
                  </a:ext>
                </a:extLst>
              </p:cNvPr>
              <p:cNvSpPr txBox="1"/>
              <p:nvPr/>
            </p:nvSpPr>
            <p:spPr>
              <a:xfrm>
                <a:off x="2534601" y="5327964"/>
                <a:ext cx="4895636" cy="484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93D41FC-1B6F-4B41-A974-6B4FE2426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01" y="5327964"/>
                <a:ext cx="4895636" cy="484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9D825CA-09B8-41FB-9269-EF823DFB72DA}"/>
                  </a:ext>
                </a:extLst>
              </p:cNvPr>
              <p:cNvSpPr txBox="1"/>
              <p:nvPr/>
            </p:nvSpPr>
            <p:spPr>
              <a:xfrm>
                <a:off x="2042751" y="6009957"/>
                <a:ext cx="623684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/>
                  </a:rPr>
                  <a:t>and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/>
                  </a:rPr>
                  <a:t>are model parameters</a:t>
                </a:r>
                <a:endParaRPr lang="zh-CN" altLang="en-US" sz="2400" dirty="0">
                  <a:latin typeface="Palatino"/>
                </a:endParaRPr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9D825CA-09B8-41FB-9269-EF823DFB7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751" y="6009957"/>
                <a:ext cx="6236848" cy="769441"/>
              </a:xfrm>
              <a:prstGeom prst="rect">
                <a:avLst/>
              </a:prstGeom>
              <a:blipFill>
                <a:blip r:embed="rId5"/>
                <a:stretch>
                  <a:fillRect l="-196" t="-6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10">
            <a:extLst>
              <a:ext uri="{FF2B5EF4-FFF2-40B4-BE49-F238E27FC236}">
                <a16:creationId xmlns:a16="http://schemas.microsoft.com/office/drawing/2014/main" id="{913CA840-C031-004A-8EC5-02A79DDAC81B}"/>
              </a:ext>
            </a:extLst>
          </p:cNvPr>
          <p:cNvSpPr txBox="1"/>
          <p:nvPr/>
        </p:nvSpPr>
        <p:spPr>
          <a:xfrm>
            <a:off x="7855171" y="6009957"/>
            <a:ext cx="3102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Palatino"/>
              </a:rPr>
              <a:t>Recurrent graph state update</a:t>
            </a:r>
            <a:endParaRPr lang="zh-CN" altLang="en-US" sz="1600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9FAABC4-9C55-B78F-A208-A12C661C3F75}"/>
                  </a:ext>
                </a:extLst>
              </p:cNvPr>
              <p:cNvSpPr txBox="1"/>
              <p:nvPr/>
            </p:nvSpPr>
            <p:spPr>
              <a:xfrm>
                <a:off x="3209465" y="2285457"/>
                <a:ext cx="5501810" cy="88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9FAABC4-9C55-B78F-A208-A12C661C3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465" y="2285457"/>
                <a:ext cx="5501810" cy="8804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CBE4675-43C8-5782-4EFF-D64DBEE6AFD2}"/>
                  </a:ext>
                </a:extLst>
              </p:cNvPr>
              <p:cNvSpPr txBox="1"/>
              <p:nvPr/>
            </p:nvSpPr>
            <p:spPr>
              <a:xfrm>
                <a:off x="2325052" y="2983861"/>
                <a:ext cx="8898878" cy="88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p>
                        <m:s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𝑒𝑚</m:t>
                      </m:r>
                      <m:sSup>
                        <m:s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))⊕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))+</m:t>
                      </m:r>
                      <m:sSup>
                        <m:s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CBE4675-43C8-5782-4EFF-D64DBEE6A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052" y="2983861"/>
                <a:ext cx="8898878" cy="880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18C66792-B549-FD3D-A710-F6106435D382}"/>
              </a:ext>
            </a:extLst>
          </p:cNvPr>
          <p:cNvSpPr txBox="1"/>
          <p:nvPr/>
        </p:nvSpPr>
        <p:spPr>
          <a:xfrm>
            <a:off x="1153495" y="4041735"/>
            <a:ext cx="6412022" cy="1143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For updating node states, GCN uses the convolutional function</a:t>
            </a:r>
          </a:p>
        </p:txBody>
      </p:sp>
    </p:spTree>
    <p:extLst>
      <p:ext uri="{BB962C8B-B14F-4D97-AF65-F5344CB8AC3E}">
        <p14:creationId xmlns:p14="http://schemas.microsoft.com/office/powerpoint/2010/main" val="2898260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446149" y="993343"/>
                <a:ext cx="9291738" cy="2667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Differentiating edge labels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Using different weights for edges with different labels.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Donating </a:t>
                </a:r>
                <a:r>
                  <a:rPr lang="en-US" altLang="zh-CN" sz="2200" b="1" dirty="0">
                    <a:latin typeface="Palatino" pitchFamily="2" charset="77"/>
                    <a:cs typeface="Calibri Light" panose="020F0302020204030204" pitchFamily="34" charset="0"/>
                  </a:rPr>
                  <a:t>edge labe</a:t>
                </a:r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l between node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𝑘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 as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 and </a:t>
                </a:r>
                <a:r>
                  <a:rPr lang="en-US" altLang="zh-CN" sz="2200" b="1" dirty="0">
                    <a:latin typeface="Palatino" pitchFamily="2" charset="77"/>
                    <a:cs typeface="Calibri Light" panose="020F0302020204030204" pitchFamily="34" charset="0"/>
                  </a:rPr>
                  <a:t>edge direction</a:t>
                </a:r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 between node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𝑘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 as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𝑑𝑖𝑟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49" y="993343"/>
                <a:ext cx="9291738" cy="2667269"/>
              </a:xfrm>
              <a:prstGeom prst="rect">
                <a:avLst/>
              </a:prstGeom>
              <a:blipFill>
                <a:blip r:embed="rId2"/>
                <a:stretch>
                  <a:fillRect l="-984" b="-9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630147-F4B3-44B3-A8A3-99E14A402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对象 8">
                <a:extLst>
                  <a:ext uri="{FF2B5EF4-FFF2-40B4-BE49-F238E27FC236}">
                    <a16:creationId xmlns:a16="http://schemas.microsoft.com/office/drawing/2014/main" id="{8F950470-A3B1-415F-AFFD-BA09E8321AAB}"/>
                  </a:ext>
                </a:extLst>
              </p:cNvPr>
              <p:cNvSpPr txBox="1"/>
              <p:nvPr/>
            </p:nvSpPr>
            <p:spPr bwMode="auto">
              <a:xfrm>
                <a:off x="1708732" y="3909218"/>
                <a:ext cx="6942278" cy="131537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aln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𝑑𝑖𝑟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𝑑𝑖𝑟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sSup>
                        <m:sSup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𝑑𝑖𝑟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br>
                  <a:rPr lang="zh-CN" alt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altLang="zh-C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m:rPr>
                          <m:aln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)⊕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𝑒𝑚𝑏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))⊕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对象 8">
                <a:extLst>
                  <a:ext uri="{FF2B5EF4-FFF2-40B4-BE49-F238E27FC236}">
                    <a16:creationId xmlns:a16="http://schemas.microsoft.com/office/drawing/2014/main" id="{8F950470-A3B1-415F-AFFD-BA09E832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8732" y="3909218"/>
                <a:ext cx="6942278" cy="1315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71942C91-F521-49A1-A6DF-4AD50268B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583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9B56BDC-A7D1-4A48-8B85-C60F385C640B}"/>
                  </a:ext>
                </a:extLst>
              </p:cNvPr>
              <p:cNvSpPr txBox="1"/>
              <p:nvPr/>
            </p:nvSpPr>
            <p:spPr>
              <a:xfrm>
                <a:off x="788176" y="5655042"/>
                <a:ext cx="10326914" cy="720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5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d>
                          <m:dPr>
                            <m:begChr m:val=""/>
                            <m:ctrlPr>
                              <a:rPr lang="zh-CN" alt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𝑑𝑖𝑟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|×2</m:t>
                        </m:r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>
                    <a:latin typeface="Palatino"/>
                  </a:rPr>
                  <a:t>sets of model parameters to replace a single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/>
                  </a:rPr>
                  <a:t>. </a:t>
                </a:r>
              </a:p>
              <a:p>
                <a:pPr>
                  <a:lnSpc>
                    <a:spcPts val="2500"/>
                  </a:lnSpc>
                </a:pPr>
                <a:r>
                  <a:rPr lang="en-US" altLang="zh-CN" sz="2000" dirty="0">
                    <a:latin typeface="Palatino"/>
                  </a:rPr>
                  <a:t>Similar extension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altLang="zh-CN" sz="2000" dirty="0"/>
                  <a:t>.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: the set of edge labels</a:t>
                </a:r>
                <a:endParaRPr lang="zh-CN" altLang="en-US" sz="2000" dirty="0">
                  <a:latin typeface="Palatino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9B56BDC-A7D1-4A48-8B85-C60F385C6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76" y="5655042"/>
                <a:ext cx="10326914" cy="720775"/>
              </a:xfrm>
              <a:prstGeom prst="rect">
                <a:avLst/>
              </a:prstGeom>
              <a:blipFill>
                <a:blip r:embed="rId4"/>
                <a:stretch>
                  <a:fillRect l="-590" t="-71186" b="-55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2">
            <a:extLst>
              <a:ext uri="{FF2B5EF4-FFF2-40B4-BE49-F238E27FC236}">
                <a16:creationId xmlns:a16="http://schemas.microsoft.com/office/drawing/2014/main" id="{C155B0BC-9CC2-4436-92F2-639816307701}"/>
              </a:ext>
            </a:extLst>
          </p:cNvPr>
          <p:cNvSpPr/>
          <p:nvPr/>
        </p:nvSpPr>
        <p:spPr>
          <a:xfrm>
            <a:off x="275305" y="66229"/>
            <a:ext cx="9771741" cy="75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Palatino" pitchFamily="2" charset="77"/>
                <a:cs typeface="Calibri Light" panose="020F0302020204030204" pitchFamily="34" charset="0"/>
              </a:rPr>
              <a:t>Graph Convolutional Neural network </a:t>
            </a:r>
            <a:r>
              <a:rPr lang="en-US" altLang="zh-CN" sz="3200" dirty="0">
                <a:latin typeface="Palatino" pitchFamily="2" charset="77"/>
                <a:cs typeface="Calibri Light" panose="020F0302020204030204" pitchFamily="34" charset="0"/>
              </a:rPr>
              <a:t>(GCN)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5861D-8162-6947-92A1-2FC042931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568" y="1245398"/>
            <a:ext cx="30734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81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755308" y="1012822"/>
                <a:ext cx="9291738" cy="3090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Adding Gates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Future use </a:t>
                </a: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gates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to control the amount of information passed from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The value of a 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can be defined as: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8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08" y="1012822"/>
                <a:ext cx="9291738" cy="3090783"/>
              </a:xfrm>
              <a:prstGeom prst="rect">
                <a:avLst/>
              </a:prstGeom>
              <a:blipFill>
                <a:blip r:embed="rId2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630147-F4B3-44B3-A8A3-99E14A402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1942C91-F521-49A1-A6DF-4AD50268B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583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9B56BDC-A7D1-4A48-8B85-C60F385C640B}"/>
                  </a:ext>
                </a:extLst>
              </p:cNvPr>
              <p:cNvSpPr txBox="1"/>
              <p:nvPr/>
            </p:nvSpPr>
            <p:spPr>
              <a:xfrm>
                <a:off x="755308" y="4542237"/>
                <a:ext cx="10551566" cy="1178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836967"/>
                    </a:solidFill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d>
                          <m:dPr>
                            <m:begChr m:val=""/>
                            <m:ctrlPr>
                              <a:rPr lang="zh-CN" alt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𝑑𝑖𝑟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d>
                          <m:dPr>
                            <m:begChr m:val=""/>
                            <m:ctrlPr>
                              <a:rPr lang="zh-CN" alt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𝑑𝑖𝑟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</m:oMath>
                </a14:m>
                <a:r>
                  <a:rPr lang="en-US" altLang="zh-CN" sz="2000" dirty="0"/>
                  <a:t> are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|×2</m:t>
                        </m:r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>
                    <a:latin typeface="Palatino"/>
                  </a:rPr>
                  <a:t>sets of model parameters</a:t>
                </a:r>
                <a:endParaRPr lang="en-US" altLang="zh-CN" dirty="0">
                  <a:latin typeface="Palatino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The </a:t>
                </a: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gate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can be used for updating node states as follows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9B56BDC-A7D1-4A48-8B85-C60F385C6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08" y="4542237"/>
                <a:ext cx="10551566" cy="1178015"/>
              </a:xfrm>
              <a:prstGeom prst="rect">
                <a:avLst/>
              </a:prstGeom>
              <a:blipFill>
                <a:blip r:embed="rId3"/>
                <a:stretch>
                  <a:fillRect l="-809" t="-27461" b="-10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B490330-0BB8-442E-A572-47837ECB6946}"/>
                  </a:ext>
                </a:extLst>
              </p:cNvPr>
              <p:cNvSpPr txBox="1"/>
              <p:nvPr/>
            </p:nvSpPr>
            <p:spPr>
              <a:xfrm>
                <a:off x="2660710" y="3740330"/>
                <a:ext cx="5763067" cy="592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𝑑𝑖𝑟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𝑑𝑖𝑟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B490330-0BB8-442E-A572-47837ECB6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10" y="3740330"/>
                <a:ext cx="5763067" cy="5924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>
            <a:extLst>
              <a:ext uri="{FF2B5EF4-FFF2-40B4-BE49-F238E27FC236}">
                <a16:creationId xmlns:a16="http://schemas.microsoft.com/office/drawing/2014/main" id="{8B3DEA8E-E308-4850-901D-07AEC17B5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929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对象 17">
                <a:extLst>
                  <a:ext uri="{FF2B5EF4-FFF2-40B4-BE49-F238E27FC236}">
                    <a16:creationId xmlns:a16="http://schemas.microsoft.com/office/drawing/2014/main" id="{A9DD632A-1510-4C42-8FCA-F6CFC349C07A}"/>
                  </a:ext>
                </a:extLst>
              </p:cNvPr>
              <p:cNvSpPr txBox="1"/>
              <p:nvPr/>
            </p:nvSpPr>
            <p:spPr bwMode="auto">
              <a:xfrm>
                <a:off x="2510894" y="5935989"/>
                <a:ext cx="6478651" cy="620957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⊗(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𝑑𝑖𝑟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𝑑𝑖𝑟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𝑑𝑖𝑟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对象 17">
                <a:extLst>
                  <a:ext uri="{FF2B5EF4-FFF2-40B4-BE49-F238E27FC236}">
                    <a16:creationId xmlns:a16="http://schemas.microsoft.com/office/drawing/2014/main" id="{A9DD632A-1510-4C42-8FCA-F6CFC349C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0894" y="5935989"/>
                <a:ext cx="6478651" cy="620957"/>
              </a:xfrm>
              <a:prstGeom prst="rect">
                <a:avLst/>
              </a:prstGeom>
              <a:blipFill>
                <a:blip r:embed="rId5"/>
                <a:stretch>
                  <a:fillRect t="-106863" b="-14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2">
            <a:extLst>
              <a:ext uri="{FF2B5EF4-FFF2-40B4-BE49-F238E27FC236}">
                <a16:creationId xmlns:a16="http://schemas.microsoft.com/office/drawing/2014/main" id="{B5CD17BD-4538-4021-BBB3-D18A4FF32B23}"/>
              </a:ext>
            </a:extLst>
          </p:cNvPr>
          <p:cNvSpPr/>
          <p:nvPr/>
        </p:nvSpPr>
        <p:spPr>
          <a:xfrm>
            <a:off x="275305" y="66229"/>
            <a:ext cx="9771741" cy="75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Palatino" pitchFamily="2" charset="77"/>
                <a:cs typeface="Calibri Light" panose="020F0302020204030204" pitchFamily="34" charset="0"/>
              </a:rPr>
              <a:t>Graph Convolutional Neural network </a:t>
            </a:r>
            <a:r>
              <a:rPr lang="en-US" altLang="zh-CN" sz="3200" dirty="0">
                <a:latin typeface="Palatino" pitchFamily="2" charset="77"/>
                <a:cs typeface="Calibri Light" panose="020F0302020204030204" pitchFamily="34" charset="0"/>
              </a:rPr>
              <a:t>(GCN)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7DB9C-8AAA-A043-A4F7-A8D736E8E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230" y="2448226"/>
            <a:ext cx="30734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72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F8F49-1EB5-8224-8860-70C70DF23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C6BA5-88C9-D81D-0ADE-749C448FF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21FD6A0-A6B5-9437-0100-E4741DDCFCBD}"/>
              </a:ext>
            </a:extLst>
          </p:cNvPr>
          <p:cNvSpPr/>
          <p:nvPr/>
        </p:nvSpPr>
        <p:spPr>
          <a:xfrm>
            <a:off x="223180" y="126863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FF020570-D3EA-2B90-E03B-F4281D051671}"/>
              </a:ext>
            </a:extLst>
          </p:cNvPr>
          <p:cNvSpPr/>
          <p:nvPr/>
        </p:nvSpPr>
        <p:spPr>
          <a:xfrm>
            <a:off x="3274648" y="773194"/>
            <a:ext cx="8457156" cy="531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Binary Tree LSTM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11.2.3 Graph Attention Neural Network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Representing</a:t>
            </a:r>
            <a:r>
              <a:rPr lang="zh-CN" altLang="en-US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Structures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Representing Processes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Searching for Answer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Muti-hop Search</a:t>
            </a:r>
            <a:endParaRPr lang="en-CN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3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3180" y="126863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3274648" y="773194"/>
            <a:ext cx="8457156" cy="531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Binary Tree LSTM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11.2.3 Graph Attention Neural Network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Representing</a:t>
            </a:r>
            <a:r>
              <a:rPr lang="zh-CN" altLang="en-US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Structures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Representing Processes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Searching for Answer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Muti-hop Search</a:t>
            </a:r>
            <a:endParaRPr lang="en-CN" sz="2000" dirty="0"/>
          </a:p>
        </p:txBody>
      </p:sp>
    </p:spTree>
    <p:extLst>
      <p:ext uri="{BB962C8B-B14F-4D97-AF65-F5344CB8AC3E}">
        <p14:creationId xmlns:p14="http://schemas.microsoft.com/office/powerpoint/2010/main" val="3287174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86656" y="-27669"/>
            <a:ext cx="8481317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Graph Attention Neural network </a:t>
            </a:r>
            <a:r>
              <a:rPr lang="en-US" altLang="zh-CN" sz="3600" dirty="0">
                <a:latin typeface="Palatino" pitchFamily="2" charset="77"/>
                <a:cs typeface="Calibri Light" panose="020F0302020204030204" pitchFamily="34" charset="0"/>
              </a:rPr>
              <a:t>(GAT)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77814-C289-4115-A434-9A0D3E3A8316}"/>
              </a:ext>
            </a:extLst>
          </p:cNvPr>
          <p:cNvSpPr txBox="1"/>
          <p:nvPr/>
        </p:nvSpPr>
        <p:spPr>
          <a:xfrm>
            <a:off x="448344" y="1022775"/>
            <a:ext cx="9338908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Using attention functions for aggregating information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630147-F4B3-44B3-A8A3-99E14A402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1942C91-F521-49A1-A6DF-4AD50268B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583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EA42024-DA94-4901-A004-616F87D44895}"/>
                  </a:ext>
                </a:extLst>
              </p:cNvPr>
              <p:cNvSpPr txBox="1"/>
              <p:nvPr/>
            </p:nvSpPr>
            <p:spPr>
              <a:xfrm>
                <a:off x="2565806" y="1831268"/>
                <a:ext cx="4762072" cy="88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EA42024-DA94-4901-A004-616F87D44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06" y="1831268"/>
                <a:ext cx="4762072" cy="8804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EE09AC1-7DE0-4527-8EED-22E8A0A7C326}"/>
                  </a:ext>
                </a:extLst>
              </p:cNvPr>
              <p:cNvSpPr txBox="1"/>
              <p:nvPr/>
            </p:nvSpPr>
            <p:spPr>
              <a:xfrm>
                <a:off x="916014" y="2896006"/>
                <a:ext cx="927195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: attention scores, calculated using the previous hidden states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:</a:t>
                </a:r>
                <a:endParaRPr lang="zh-CN" altLang="en-US" sz="24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EE09AC1-7DE0-4527-8EED-22E8A0A7C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14" y="2896006"/>
                <a:ext cx="9271953" cy="830997"/>
              </a:xfrm>
              <a:prstGeom prst="rect">
                <a:avLst/>
              </a:prstGeom>
              <a:blipFill>
                <a:blip r:embed="rId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258AD70-A3CF-408C-9BB0-4BC65DB7DCCC}"/>
                  </a:ext>
                </a:extLst>
              </p:cNvPr>
              <p:cNvSpPr txBox="1"/>
              <p:nvPr/>
            </p:nvSpPr>
            <p:spPr>
              <a:xfrm>
                <a:off x="916014" y="6046668"/>
                <a:ext cx="47620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altLang="zh-CN" sz="2400" dirty="0"/>
                  <a:t>: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 model parameter</a:t>
                </a:r>
                <a:endParaRPr lang="zh-CN" altLang="en-US" sz="24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258AD70-A3CF-408C-9BB0-4BC65DB7D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14" y="6046668"/>
                <a:ext cx="4762072" cy="461665"/>
              </a:xfrm>
              <a:prstGeom prst="rect">
                <a:avLst/>
              </a:prstGeom>
              <a:blipFill>
                <a:blip r:embed="rId4"/>
                <a:stretch>
                  <a:fillRect l="-25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>
            <a:extLst>
              <a:ext uri="{FF2B5EF4-FFF2-40B4-BE49-F238E27FC236}">
                <a16:creationId xmlns:a16="http://schemas.microsoft.com/office/drawing/2014/main" id="{8F20CF55-6A31-446B-B82D-CC34A7ACC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象 13">
                <a:extLst>
                  <a:ext uri="{FF2B5EF4-FFF2-40B4-BE49-F238E27FC236}">
                    <a16:creationId xmlns:a16="http://schemas.microsoft.com/office/drawing/2014/main" id="{21676C11-F046-4153-AD6C-7D1F047231C4}"/>
                  </a:ext>
                </a:extLst>
              </p:cNvPr>
              <p:cNvSpPr txBox="1"/>
              <p:nvPr/>
            </p:nvSpPr>
            <p:spPr bwMode="auto">
              <a:xfrm>
                <a:off x="3466870" y="4363121"/>
                <a:ext cx="3949731" cy="153012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m:rPr>
                          <m:aln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m:rPr>
                          <m:aln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∑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对象 13">
                <a:extLst>
                  <a:ext uri="{FF2B5EF4-FFF2-40B4-BE49-F238E27FC236}">
                    <a16:creationId xmlns:a16="http://schemas.microsoft.com/office/drawing/2014/main" id="{21676C11-F046-4153-AD6C-7D1F04723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6870" y="4363121"/>
                <a:ext cx="3949731" cy="15301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6242D42-0E05-2746-A6A9-9A54DF4D0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1623" y="1002300"/>
            <a:ext cx="3073400" cy="283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E9F729A-BA95-B181-A654-6F7BC9315612}"/>
                  </a:ext>
                </a:extLst>
              </p:cNvPr>
              <p:cNvSpPr txBox="1"/>
              <p:nvPr/>
            </p:nvSpPr>
            <p:spPr>
              <a:xfrm>
                <a:off x="2734461" y="3897050"/>
                <a:ext cx="6097162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m:rPr>
                          <m:aln/>
                        </m:rP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)⊕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𝑒𝑚𝑏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))⊕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E9F729A-BA95-B181-A654-6F7BC9315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461" y="3897050"/>
                <a:ext cx="6097162" cy="378245"/>
              </a:xfrm>
              <a:prstGeom prst="rect">
                <a:avLst/>
              </a:prstGeom>
              <a:blipFill>
                <a:blip r:embed="rId7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5094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463591" y="176949"/>
            <a:ext cx="622983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Using</a:t>
            </a:r>
            <a:r>
              <a:rPr lang="zh-CN" altLang="en-US" sz="3600" b="1" dirty="0">
                <a:latin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GNNs</a:t>
            </a:r>
            <a:endParaRPr lang="en-US" altLang="zh-CN" sz="3600" dirty="0">
              <a:latin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630147-F4B3-44B3-A8A3-99E14A402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1942C91-F521-49A1-A6DF-4AD50268B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583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1232240-AF0B-415B-AF86-D94AB42400A5}"/>
                  </a:ext>
                </a:extLst>
              </p:cNvPr>
              <p:cNvSpPr txBox="1"/>
              <p:nvPr/>
            </p:nvSpPr>
            <p:spPr>
              <a:xfrm>
                <a:off x="1146629" y="1941649"/>
                <a:ext cx="9521371" cy="3359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GNNs calculate </a:t>
                </a: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a hidden state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for each node in a graph structure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Adding one aggregation layer (pooling or attention aggregation) on top of the final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zh-CN" sz="2400" i="1" kern="100">
                        <a:latin typeface="Cambria Math" panose="02040503050406030204" pitchFamily="18" charset="0"/>
                        <a:ea typeface="MS Gothic" panose="020B0609070205080204" pitchFamily="49" charset="-128"/>
                        <a:cs typeface="MS Gothic" panose="020B0609070205080204" pitchFamily="49" charset="-128"/>
                      </a:rPr>
                      <m:t> </m:t>
                    </m:r>
                    <m:r>
                      <a:rPr lang="en-US" altLang="zh-CN" sz="24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24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∈[1,...,|</m:t>
                    </m:r>
                    <m:r>
                      <a:rPr lang="en-US" altLang="zh-CN" sz="24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zh-CN" sz="24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|])</m:t>
                    </m:r>
                  </m:oMath>
                </a14:m>
                <a:r>
                  <a:rPr lang="en-US" altLang="zh-CN" sz="2400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to obtain a single </a:t>
                </a: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vector representation of the whole graph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CN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1232240-AF0B-415B-AF86-D94AB4240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29" y="1941649"/>
                <a:ext cx="9521371" cy="3359766"/>
              </a:xfrm>
              <a:prstGeom prst="rect">
                <a:avLst/>
              </a:prstGeom>
              <a:blipFill>
                <a:blip r:embed="rId2"/>
                <a:stretch>
                  <a:fillRect l="-9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045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13DEA-F2CD-82D8-9E80-08BB5D237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E72628-8AAA-1C28-085D-6C2DE7D973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1F1AC0C9-20F2-A9F7-DD27-5F6475CB26E4}"/>
              </a:ext>
            </a:extLst>
          </p:cNvPr>
          <p:cNvSpPr/>
          <p:nvPr/>
        </p:nvSpPr>
        <p:spPr>
          <a:xfrm>
            <a:off x="223180" y="126863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45F41D82-124D-A5AB-D80B-A2B463961D71}"/>
              </a:ext>
            </a:extLst>
          </p:cNvPr>
          <p:cNvSpPr/>
          <p:nvPr/>
        </p:nvSpPr>
        <p:spPr>
          <a:xfrm>
            <a:off x="3274648" y="773194"/>
            <a:ext cx="8457156" cy="531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Binary Tree LSTM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11.2.3 Graph Attention Neural Network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Representing</a:t>
            </a:r>
            <a:r>
              <a:rPr lang="zh-CN" altLang="en-US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Structures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Representing Processes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Searching for Answer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Muti-hop Search</a:t>
            </a:r>
            <a:endParaRPr lang="en-CN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56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1DBDACC-1B57-46A2-8644-88E77EB204FB}"/>
              </a:ext>
            </a:extLst>
          </p:cNvPr>
          <p:cNvSpPr txBox="1"/>
          <p:nvPr/>
        </p:nvSpPr>
        <p:spPr>
          <a:xfrm>
            <a:off x="689114" y="137137"/>
            <a:ext cx="72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DF15FC-BF6F-4A5A-8501-60FA8FEE4BB3}"/>
              </a:ext>
            </a:extLst>
          </p:cNvPr>
          <p:cNvSpPr txBox="1"/>
          <p:nvPr/>
        </p:nvSpPr>
        <p:spPr>
          <a:xfrm>
            <a:off x="1043609" y="1471369"/>
            <a:ext cx="103101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Text matching: whether two pieces of text semantically match each other.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Palatino"/>
              </a:rPr>
              <a:t> 		</a:t>
            </a:r>
            <a:r>
              <a:rPr lang="en-US" altLang="zh-CN" sz="2400" i="1" dirty="0">
                <a:latin typeface="Palatino"/>
              </a:rPr>
              <a:t>Paraphrase detection, text entailment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0AB82-3EA5-A04E-BA31-FE22E59F0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3049082"/>
            <a:ext cx="50038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89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1DBDACC-1B57-46A2-8644-88E77EB204FB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D5A3B39-CEC6-431C-8724-A86F983C5554}"/>
              </a:ext>
            </a:extLst>
          </p:cNvPr>
          <p:cNvSpPr txBox="1"/>
          <p:nvPr/>
        </p:nvSpPr>
        <p:spPr>
          <a:xfrm>
            <a:off x="1056861" y="1405920"/>
            <a:ext cx="929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Paraphrase detection:</a:t>
            </a:r>
            <a:endParaRPr lang="zh-CN" altLang="en-US" sz="2400" i="1" dirty="0">
              <a:latin typeface="Palatino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CC3F5FF0-300C-4ED8-8F7A-0FDFE48BE992}"/>
              </a:ext>
            </a:extLst>
          </p:cNvPr>
          <p:cNvSpPr txBox="1"/>
          <p:nvPr/>
        </p:nvSpPr>
        <p:spPr>
          <a:xfrm>
            <a:off x="1865440" y="3153685"/>
            <a:ext cx="42837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Palatino"/>
                <a:cs typeface="微软雅黑"/>
              </a:rPr>
              <a:t>How </a:t>
            </a:r>
            <a:r>
              <a:rPr sz="2000" dirty="0">
                <a:latin typeface="Palatino"/>
                <a:cs typeface="微软雅黑"/>
              </a:rPr>
              <a:t>many people </a:t>
            </a:r>
            <a:r>
              <a:rPr sz="2000" spc="-10" dirty="0">
                <a:latin typeface="Palatino"/>
                <a:cs typeface="微软雅黑"/>
              </a:rPr>
              <a:t>live </a:t>
            </a:r>
            <a:r>
              <a:rPr sz="2000" spc="-5" dirty="0">
                <a:latin typeface="Palatino"/>
                <a:cs typeface="微软雅黑"/>
              </a:rPr>
              <a:t>in</a:t>
            </a:r>
            <a:r>
              <a:rPr sz="2000" spc="-15" dirty="0">
                <a:latin typeface="Palatino"/>
                <a:cs typeface="微软雅黑"/>
              </a:rPr>
              <a:t> </a:t>
            </a:r>
            <a:r>
              <a:rPr sz="2000" spc="-5" dirty="0">
                <a:latin typeface="Palatino"/>
                <a:cs typeface="微软雅黑"/>
              </a:rPr>
              <a:t>Melbourne</a:t>
            </a:r>
            <a:endParaRPr sz="2000" dirty="0">
              <a:latin typeface="Palatino"/>
              <a:cs typeface="微软雅黑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75FF244F-B04D-46FA-A6F2-33BFD7C8E73F}"/>
              </a:ext>
            </a:extLst>
          </p:cNvPr>
          <p:cNvSpPr txBox="1"/>
          <p:nvPr/>
        </p:nvSpPr>
        <p:spPr>
          <a:xfrm>
            <a:off x="2053883" y="4256877"/>
            <a:ext cx="521457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 sz="2000" spc="-5">
                <a:cs typeface="微软雅黑"/>
              </a:defRPr>
            </a:lvl1pPr>
          </a:lstStyle>
          <a:p>
            <a:r>
              <a:rPr dirty="0">
                <a:latin typeface="Palatino"/>
              </a:rPr>
              <a:t>What’s the population of Melbourne</a:t>
            </a: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8384490C-F584-40F5-B032-2C8F8312F0C2}"/>
              </a:ext>
            </a:extLst>
          </p:cNvPr>
          <p:cNvSpPr txBox="1"/>
          <p:nvPr/>
        </p:nvSpPr>
        <p:spPr>
          <a:xfrm>
            <a:off x="8570700" y="4102990"/>
            <a:ext cx="14686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 sz="2000" spc="-5">
                <a:cs typeface="微软雅黑"/>
              </a:defRPr>
            </a:lvl1pPr>
          </a:lstStyle>
          <a:p>
            <a:r>
              <a:rPr dirty="0">
                <a:latin typeface="Palatino"/>
              </a:rPr>
              <a:t>Probability</a:t>
            </a:r>
            <a:r>
              <a:rPr lang="en-US" dirty="0">
                <a:latin typeface="Palatino"/>
              </a:rPr>
              <a:t> </a:t>
            </a:r>
            <a:endParaRPr dirty="0">
              <a:latin typeface="Palatino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2087480C-9065-4041-A53D-5939154CC698}"/>
              </a:ext>
            </a:extLst>
          </p:cNvPr>
          <p:cNvSpPr/>
          <p:nvPr/>
        </p:nvSpPr>
        <p:spPr>
          <a:xfrm>
            <a:off x="7941750" y="3853090"/>
            <a:ext cx="480343" cy="126047"/>
          </a:xfrm>
          <a:custGeom>
            <a:avLst/>
            <a:gdLst/>
            <a:ahLst/>
            <a:cxnLst/>
            <a:rect l="l" t="t" r="r" b="b"/>
            <a:pathLst>
              <a:path w="658495" h="252095">
                <a:moveTo>
                  <a:pt x="0" y="63000"/>
                </a:moveTo>
                <a:lnTo>
                  <a:pt x="531916" y="63000"/>
                </a:lnTo>
                <a:lnTo>
                  <a:pt x="531916" y="0"/>
                </a:lnTo>
                <a:lnTo>
                  <a:pt x="657916" y="126000"/>
                </a:lnTo>
                <a:lnTo>
                  <a:pt x="531916" y="252000"/>
                </a:lnTo>
                <a:lnTo>
                  <a:pt x="531916" y="189000"/>
                </a:lnTo>
                <a:lnTo>
                  <a:pt x="0" y="189000"/>
                </a:lnTo>
                <a:lnTo>
                  <a:pt x="0" y="6300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E4D00D-F5FE-428B-90F7-EB252592FECC}"/>
              </a:ext>
            </a:extLst>
          </p:cNvPr>
          <p:cNvSpPr txBox="1"/>
          <p:nvPr/>
        </p:nvSpPr>
        <p:spPr>
          <a:xfrm>
            <a:off x="6688012" y="3681391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Matching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11011CF5-EA49-429F-A02D-62AD99C65E39}"/>
              </a:ext>
            </a:extLst>
          </p:cNvPr>
          <p:cNvSpPr/>
          <p:nvPr/>
        </p:nvSpPr>
        <p:spPr>
          <a:xfrm rot="1980538">
            <a:off x="6034724" y="3562934"/>
            <a:ext cx="682504" cy="88561"/>
          </a:xfrm>
          <a:custGeom>
            <a:avLst/>
            <a:gdLst/>
            <a:ahLst/>
            <a:cxnLst/>
            <a:rect l="l" t="t" r="r" b="b"/>
            <a:pathLst>
              <a:path w="658495" h="252095">
                <a:moveTo>
                  <a:pt x="0" y="63000"/>
                </a:moveTo>
                <a:lnTo>
                  <a:pt x="531916" y="63000"/>
                </a:lnTo>
                <a:lnTo>
                  <a:pt x="531916" y="0"/>
                </a:lnTo>
                <a:lnTo>
                  <a:pt x="657916" y="126000"/>
                </a:lnTo>
                <a:lnTo>
                  <a:pt x="531916" y="252000"/>
                </a:lnTo>
                <a:lnTo>
                  <a:pt x="531916" y="189000"/>
                </a:lnTo>
                <a:lnTo>
                  <a:pt x="0" y="189000"/>
                </a:lnTo>
                <a:lnTo>
                  <a:pt x="0" y="6300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EE23B378-813F-4895-8E38-C64A8E045276}"/>
              </a:ext>
            </a:extLst>
          </p:cNvPr>
          <p:cNvSpPr/>
          <p:nvPr/>
        </p:nvSpPr>
        <p:spPr>
          <a:xfrm rot="19216490">
            <a:off x="6099873" y="4176858"/>
            <a:ext cx="678058" cy="90557"/>
          </a:xfrm>
          <a:custGeom>
            <a:avLst/>
            <a:gdLst/>
            <a:ahLst/>
            <a:cxnLst/>
            <a:rect l="l" t="t" r="r" b="b"/>
            <a:pathLst>
              <a:path w="658495" h="252095">
                <a:moveTo>
                  <a:pt x="0" y="63000"/>
                </a:moveTo>
                <a:lnTo>
                  <a:pt x="531916" y="63000"/>
                </a:lnTo>
                <a:lnTo>
                  <a:pt x="531916" y="0"/>
                </a:lnTo>
                <a:lnTo>
                  <a:pt x="657916" y="126000"/>
                </a:lnTo>
                <a:lnTo>
                  <a:pt x="531916" y="252000"/>
                </a:lnTo>
                <a:lnTo>
                  <a:pt x="531916" y="189000"/>
                </a:lnTo>
                <a:lnTo>
                  <a:pt x="0" y="189000"/>
                </a:lnTo>
                <a:lnTo>
                  <a:pt x="0" y="6300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 wrap="square" lIns="0" tIns="0" rIns="0" bIns="0" rtlCol="0"/>
          <a:lstStyle/>
          <a:p>
            <a:endParaRPr>
              <a:latin typeface="Palatino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A1F218E-A9E1-4B4C-9E09-83B5B6481567}"/>
              </a:ext>
            </a:extLst>
          </p:cNvPr>
          <p:cNvSpPr/>
          <p:nvPr/>
        </p:nvSpPr>
        <p:spPr>
          <a:xfrm>
            <a:off x="8928848" y="3761583"/>
            <a:ext cx="268941" cy="258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0179484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9E4A7-F8BC-9153-4393-690EE9D54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EFC28E4-5DB4-81CA-704A-9C651482BE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C3130F7-3A0F-D161-C6C2-874E8570274E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2A2419-AFDF-B05E-B710-2C517B6EA1BC}"/>
              </a:ext>
            </a:extLst>
          </p:cNvPr>
          <p:cNvSpPr txBox="1"/>
          <p:nvPr/>
        </p:nvSpPr>
        <p:spPr>
          <a:xfrm>
            <a:off x="1056861" y="1405920"/>
            <a:ext cx="92922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Nature Language Inference: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Example: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</a:rPr>
              <a:t>Premise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i="1" dirty="0">
                <a:latin typeface="Palatino"/>
              </a:rPr>
              <a:t>A young boy is playing with a toy car on the living room floor.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</a:rPr>
              <a:t>Hypothesis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i="1" dirty="0">
                <a:latin typeface="Palatino"/>
              </a:rPr>
              <a:t>A child is having fun inside a house.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</a:rPr>
              <a:t>Label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i="1" dirty="0">
                <a:latin typeface="Palatino"/>
              </a:rPr>
              <a:t>Entailment</a:t>
            </a:r>
          </a:p>
        </p:txBody>
      </p:sp>
    </p:spTree>
    <p:extLst>
      <p:ext uri="{BB962C8B-B14F-4D97-AF65-F5344CB8AC3E}">
        <p14:creationId xmlns:p14="http://schemas.microsoft.com/office/powerpoint/2010/main" val="764877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/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17588828-2D10-4852-AFC0-85B2A85E155C}"/>
              </a:ext>
            </a:extLst>
          </p:cNvPr>
          <p:cNvSpPr txBox="1"/>
          <p:nvPr/>
        </p:nvSpPr>
        <p:spPr>
          <a:xfrm>
            <a:off x="2050050" y="5685767"/>
            <a:ext cx="42219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Palatino"/>
                <a:cs typeface="微软雅黑"/>
              </a:rPr>
              <a:t>How </a:t>
            </a:r>
            <a:r>
              <a:rPr sz="2000" dirty="0">
                <a:latin typeface="Palatino"/>
                <a:cs typeface="微软雅黑"/>
              </a:rPr>
              <a:t>many people </a:t>
            </a:r>
            <a:r>
              <a:rPr sz="2000" spc="-10" dirty="0">
                <a:latin typeface="Palatino"/>
                <a:cs typeface="微软雅黑"/>
              </a:rPr>
              <a:t>live </a:t>
            </a:r>
            <a:r>
              <a:rPr sz="2000" spc="-5" dirty="0">
                <a:latin typeface="Palatino"/>
                <a:cs typeface="微软雅黑"/>
              </a:rPr>
              <a:t>in</a:t>
            </a:r>
            <a:r>
              <a:rPr sz="2000" spc="-15" dirty="0">
                <a:latin typeface="Palatino"/>
                <a:cs typeface="微软雅黑"/>
              </a:rPr>
              <a:t> </a:t>
            </a:r>
            <a:r>
              <a:rPr sz="2000" spc="-5" dirty="0">
                <a:latin typeface="Palatino"/>
                <a:cs typeface="微软雅黑"/>
              </a:rPr>
              <a:t>Melbourne</a:t>
            </a:r>
            <a:endParaRPr sz="2000" dirty="0">
              <a:latin typeface="Palatino"/>
              <a:cs typeface="微软雅黑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D52B0ADA-7DCB-4ADA-8A03-DFD96C96FACE}"/>
              </a:ext>
            </a:extLst>
          </p:cNvPr>
          <p:cNvSpPr txBox="1"/>
          <p:nvPr/>
        </p:nvSpPr>
        <p:spPr>
          <a:xfrm>
            <a:off x="6456107" y="5685766"/>
            <a:ext cx="406143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 sz="2000" spc="-5">
                <a:cs typeface="微软雅黑"/>
              </a:defRPr>
            </a:lvl1pPr>
          </a:lstStyle>
          <a:p>
            <a:r>
              <a:rPr dirty="0">
                <a:latin typeface="Palatino"/>
              </a:rPr>
              <a:t>What’s the population of Melbourne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A3C75F-A812-4151-BB36-1C46C99B5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502" y="2917964"/>
            <a:ext cx="3432111" cy="25702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A8F6126-5B1E-4A74-85F6-2EA5CE2145CB}"/>
              </a:ext>
            </a:extLst>
          </p:cNvPr>
          <p:cNvSpPr txBox="1"/>
          <p:nvPr/>
        </p:nvSpPr>
        <p:spPr>
          <a:xfrm>
            <a:off x="1066800" y="1194395"/>
            <a:ext cx="897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Siamese network: </a:t>
            </a:r>
            <a:endParaRPr lang="zh-CN" altLang="en-US" sz="2800" i="1" dirty="0">
              <a:latin typeface="Palatino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3B1252-5185-4DD6-BEDB-FEA527C67892}"/>
              </a:ext>
            </a:extLst>
          </p:cNvPr>
          <p:cNvSpPr txBox="1"/>
          <p:nvPr/>
        </p:nvSpPr>
        <p:spPr>
          <a:xfrm>
            <a:off x="1491837" y="1717751"/>
            <a:ext cx="89725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Apply </a:t>
            </a:r>
            <a:r>
              <a:rPr lang="en-US" altLang="zh-CN" sz="2400" b="1" dirty="0">
                <a:solidFill>
                  <a:srgbClr val="C00000"/>
                </a:solidFill>
                <a:latin typeface="Palatino"/>
              </a:rPr>
              <a:t>identical</a:t>
            </a:r>
            <a:r>
              <a:rPr lang="en-US" altLang="zh-CN" sz="2400" dirty="0">
                <a:latin typeface="Palatino"/>
              </a:rPr>
              <a:t> encoders to represent both sentences.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Parameters are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Palatino"/>
              </a:rPr>
              <a:t>shared</a:t>
            </a:r>
            <a:r>
              <a:rPr lang="en-US" altLang="zh-CN" sz="2400" dirty="0">
                <a:solidFill>
                  <a:srgbClr val="C00000"/>
                </a:solidFill>
                <a:latin typeface="Palatino"/>
              </a:rPr>
              <a:t> </a:t>
            </a:r>
            <a:r>
              <a:rPr lang="en-US" altLang="zh-CN" sz="2400" dirty="0">
                <a:latin typeface="Palatino"/>
              </a:rPr>
              <a:t>between both encoders.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8D1870A-8B47-42B7-B21F-540C7294A490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5793548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3BC184-78B1-4676-9080-7BA3C1597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842" y="1738365"/>
            <a:ext cx="4127891" cy="309128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6D59272-CE7F-4969-B4D2-8D12A077C1F7}"/>
              </a:ext>
            </a:extLst>
          </p:cNvPr>
          <p:cNvSpPr txBox="1"/>
          <p:nvPr/>
        </p:nvSpPr>
        <p:spPr>
          <a:xfrm>
            <a:off x="1046922" y="1060556"/>
            <a:ext cx="9302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Siamese network:</a:t>
            </a:r>
            <a:endParaRPr lang="zh-CN" altLang="en-US" sz="2400" i="1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/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/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01E3FF6-4614-4AFF-8660-175862188AD8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594855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3BC184-78B1-4676-9080-7BA3C1597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842" y="1738365"/>
            <a:ext cx="4127891" cy="309128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6D59272-CE7F-4969-B4D2-8D12A077C1F7}"/>
              </a:ext>
            </a:extLst>
          </p:cNvPr>
          <p:cNvSpPr txBox="1"/>
          <p:nvPr/>
        </p:nvSpPr>
        <p:spPr>
          <a:xfrm>
            <a:off x="1066800" y="1060556"/>
            <a:ext cx="928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Siamese network:</a:t>
            </a:r>
            <a:endParaRPr lang="zh-CN" altLang="en-US" sz="2400" i="1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/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/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28861D2-62E6-4FDA-8180-FBCF26959731}"/>
                  </a:ext>
                </a:extLst>
              </p:cNvPr>
              <p:cNvSpPr/>
              <p:nvPr/>
            </p:nvSpPr>
            <p:spPr>
              <a:xfrm>
                <a:off x="7351880" y="2963517"/>
                <a:ext cx="3081420" cy="748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28861D2-62E6-4FDA-8180-FBCF26959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880" y="2963517"/>
                <a:ext cx="3081420" cy="7488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138D127-FE0F-4CE7-93D6-55B7738F002A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1459640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3BC184-78B1-4676-9080-7BA3C1597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842" y="1738365"/>
            <a:ext cx="4127891" cy="3091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6D59272-CE7F-4969-B4D2-8D12A077C1F7}"/>
                  </a:ext>
                </a:extLst>
              </p:cNvPr>
              <p:cNvSpPr txBox="1"/>
              <p:nvPr/>
            </p:nvSpPr>
            <p:spPr>
              <a:xfrm>
                <a:off x="1050236" y="1060556"/>
                <a:ext cx="92989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𝑆𝑖𝑎𝑚𝑒𝑠𝑒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𝑛𝑒𝑡𝑤𝑜𝑟𝑘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zh-CN" altLang="en-US" sz="2400" i="1" dirty="0">
                  <a:latin typeface="Palatino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6D59272-CE7F-4969-B4D2-8D12A077C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36" y="1060556"/>
                <a:ext cx="9298908" cy="461665"/>
              </a:xfrm>
              <a:prstGeom prst="rect">
                <a:avLst/>
              </a:prstGeom>
              <a:blipFill>
                <a:blip r:embed="rId4"/>
                <a:stretch>
                  <a:fillRect l="-852" t="-6579" b="-2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/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/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F3FFFBD3-BB0B-49F0-AA92-2F8B9B1516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399" y="1958773"/>
            <a:ext cx="2148357" cy="33195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8A89BD7-9F22-4227-B4A9-B726045C6A0E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767E51A-1CB9-BC89-DDAD-F7D9D64B7CA2}"/>
              </a:ext>
            </a:extLst>
          </p:cNvPr>
          <p:cNvGrpSpPr/>
          <p:nvPr/>
        </p:nvGrpSpPr>
        <p:grpSpPr>
          <a:xfrm>
            <a:off x="7472399" y="2558518"/>
            <a:ext cx="1851163" cy="1091337"/>
            <a:chOff x="7472399" y="3217724"/>
            <a:chExt cx="1851163" cy="10913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DC778D-9305-A644-AD57-5D17DD9B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2399" y="3217724"/>
              <a:ext cx="1851163" cy="4991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37BFF3-9F41-B848-8D40-C0978D809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72399" y="3847966"/>
              <a:ext cx="1851163" cy="46109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1C1379A-8B93-B59B-E9D8-9C4F6A6511E8}"/>
                  </a:ext>
                </a:extLst>
              </p:cNvPr>
              <p:cNvSpPr/>
              <p:nvPr/>
            </p:nvSpPr>
            <p:spPr>
              <a:xfrm>
                <a:off x="7351880" y="3830624"/>
                <a:ext cx="3081420" cy="748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1C1379A-8B93-B59B-E9D8-9C4F6A651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880" y="3830624"/>
                <a:ext cx="3081420" cy="7488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49E2A8C-695A-BD18-22CC-B590E161A39D}"/>
                  </a:ext>
                </a:extLst>
              </p:cNvPr>
              <p:cNvSpPr txBox="1"/>
              <p:nvPr/>
            </p:nvSpPr>
            <p:spPr>
              <a:xfrm>
                <a:off x="9708813" y="1952170"/>
                <a:ext cx="8425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200" dirty="0" err="1">
                    <a:latin typeface="Palatino"/>
                  </a:rPr>
                  <a:t>eg</a:t>
                </a:r>
                <a:r>
                  <a:rPr lang="en-US" altLang="zh-CN" sz="2200" dirty="0">
                    <a:latin typeface="Palatino"/>
                  </a:rPr>
                  <a:t>,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49E2A8C-695A-BD18-22CC-B590E161A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813" y="1952170"/>
                <a:ext cx="842538" cy="338554"/>
              </a:xfrm>
              <a:prstGeom prst="rect">
                <a:avLst/>
              </a:prstGeom>
              <a:blipFill>
                <a:blip r:embed="rId11"/>
                <a:stretch>
                  <a:fillRect l="-20290" t="-25000" r="-6522" b="-48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75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5EE9F-BF27-1CB4-8A7B-6DDD77A4E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E950D7-F844-2413-6610-8079619EF9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C7EAC753-6DCD-8FC1-AD32-450DED7A29BB}"/>
              </a:ext>
            </a:extLst>
          </p:cNvPr>
          <p:cNvSpPr/>
          <p:nvPr/>
        </p:nvSpPr>
        <p:spPr>
          <a:xfrm>
            <a:off x="223180" y="126863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D3ED3A0-9409-A6AA-0B7D-D5F8F5B98A25}"/>
              </a:ext>
            </a:extLst>
          </p:cNvPr>
          <p:cNvSpPr/>
          <p:nvPr/>
        </p:nvSpPr>
        <p:spPr>
          <a:xfrm>
            <a:off x="3274648" y="773194"/>
            <a:ext cx="8457156" cy="531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Binary Tree LSTM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11.2.3 Graph Attention Neural Network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Representing</a:t>
            </a:r>
            <a:r>
              <a:rPr lang="zh-CN" altLang="en-US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Structures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Representing Processes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Searching for Answer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Muti-hop Search</a:t>
            </a:r>
            <a:endParaRPr lang="en-CN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107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60</a:t>
            </a:fld>
            <a:endParaRPr lang="zh-CN" altLang="en-US">
              <a:latin typeface="Palatino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394A74C-6908-45F5-A316-917A319F18F4}"/>
              </a:ext>
            </a:extLst>
          </p:cNvPr>
          <p:cNvSpPr txBox="1"/>
          <p:nvPr/>
        </p:nvSpPr>
        <p:spPr>
          <a:xfrm>
            <a:off x="838200" y="1274054"/>
            <a:ext cx="928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Training:</a:t>
            </a:r>
            <a:endParaRPr lang="zh-CN" altLang="en-US" sz="2400" i="1" dirty="0">
              <a:latin typeface="Palatino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FA1D73-27F2-4D99-A6AC-30B7594A6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024" y="1278939"/>
            <a:ext cx="3246776" cy="243143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293ABD7-3D03-443D-8EE1-3F908C3EB4EA}"/>
              </a:ext>
            </a:extLst>
          </p:cNvPr>
          <p:cNvSpPr txBox="1"/>
          <p:nvPr/>
        </p:nvSpPr>
        <p:spPr>
          <a:xfrm>
            <a:off x="838201" y="2150261"/>
            <a:ext cx="7143750" cy="241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Palatino"/>
              </a:rPr>
              <a:t>Given a set of labeled training data </a:t>
            </a: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latin typeface="Palatino"/>
              </a:rPr>
              <a:t>The training objective function can be to minimize the negative log-likelihood loss</a:t>
            </a:r>
            <a:endParaRPr lang="zh-CN" altLang="en-US" sz="2200" dirty="0">
              <a:latin typeface="Palatino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4413C7-6142-405C-B878-749CBF08A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030" y="2796513"/>
            <a:ext cx="3345489" cy="409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0568FF6-EAC5-47ED-90AC-128D2D14B9EF}"/>
                  </a:ext>
                </a:extLst>
              </p:cNvPr>
              <p:cNvSpPr/>
              <p:nvPr/>
            </p:nvSpPr>
            <p:spPr>
              <a:xfrm>
                <a:off x="1201168" y="4900934"/>
                <a:ext cx="10330044" cy="113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CN" altLang="en-US" sz="24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𝑚𝑎𝑡𝑐h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))+(1−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zh-CN" altLang="en-US" sz="24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𝑚𝑎𝑡𝑐h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))))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0568FF6-EAC5-47ED-90AC-128D2D14B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168" y="4900934"/>
                <a:ext cx="10330044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A9DC2ED-8FDB-4047-BA22-EE74DEDE14F4}"/>
              </a:ext>
            </a:extLst>
          </p:cNvPr>
          <p:cNvSpPr txBox="1"/>
          <p:nvPr/>
        </p:nvSpPr>
        <p:spPr>
          <a:xfrm>
            <a:off x="708992" y="23866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6926075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3BC184-78B1-4676-9080-7BA3C1597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842" y="1738365"/>
            <a:ext cx="4127891" cy="309128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6D59272-CE7F-4969-B4D2-8D12A077C1F7}"/>
              </a:ext>
            </a:extLst>
          </p:cNvPr>
          <p:cNvSpPr txBox="1"/>
          <p:nvPr/>
        </p:nvSpPr>
        <p:spPr>
          <a:xfrm>
            <a:off x="1056862" y="1060556"/>
            <a:ext cx="929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Siamese network: alternative matching function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/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DC011B-79A6-4BB5-8DDB-12DDC5213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09" y="5294600"/>
                <a:ext cx="2746649" cy="835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/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6E6B6B-E1B5-44A5-B106-347FBF018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758" y="5303569"/>
                <a:ext cx="5542543" cy="849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4AA1DAD-5672-4DFF-9AAC-DFAD3F22A68D}"/>
                  </a:ext>
                </a:extLst>
              </p:cNvPr>
              <p:cNvSpPr/>
              <p:nvPr/>
            </p:nvSpPr>
            <p:spPr>
              <a:xfrm>
                <a:off x="6930778" y="2096848"/>
                <a:ext cx="3265381" cy="871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𝑚𝑎𝑡𝑐h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))=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altLang="zh-CN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𝑀𝐿𝑃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4AA1DAD-5672-4DFF-9AAC-DFAD3F22A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778" y="2096848"/>
                <a:ext cx="3265381" cy="871329"/>
              </a:xfrm>
              <a:prstGeom prst="rect">
                <a:avLst/>
              </a:prstGeom>
              <a:blipFill>
                <a:blip r:embed="rId8"/>
                <a:stretch>
                  <a:fillRect t="-81818" r="-23694" b="-13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D13F657A-25D7-4A89-B5E3-8081EB3854B6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E8F2698-A7E0-88BA-78E1-6AB1A59539CA}"/>
              </a:ext>
            </a:extLst>
          </p:cNvPr>
          <p:cNvGrpSpPr/>
          <p:nvPr/>
        </p:nvGrpSpPr>
        <p:grpSpPr>
          <a:xfrm>
            <a:off x="7493339" y="3003332"/>
            <a:ext cx="1851163" cy="1091337"/>
            <a:chOff x="7472399" y="3277358"/>
            <a:chExt cx="1851163" cy="109133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B5199C-FFF0-D544-9E2E-70EB3B5F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72399" y="3277358"/>
              <a:ext cx="1851163" cy="49919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6BADC7-5B3B-A840-A8AC-FBCF9FE1C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72399" y="3907600"/>
              <a:ext cx="1851163" cy="46109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B62E297-9A60-E45B-6520-FDCB562ECF57}"/>
                  </a:ext>
                </a:extLst>
              </p:cNvPr>
              <p:cNvSpPr/>
              <p:nvPr/>
            </p:nvSpPr>
            <p:spPr>
              <a:xfrm>
                <a:off x="7391957" y="4233751"/>
                <a:ext cx="3081420" cy="748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B62E297-9A60-E45B-6520-FDCB562EC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957" y="4233751"/>
                <a:ext cx="3081420" cy="7488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345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AE794E-3457-419A-B430-36B3AB06EEBF}"/>
              </a:ext>
            </a:extLst>
          </p:cNvPr>
          <p:cNvSpPr txBox="1"/>
          <p:nvPr/>
        </p:nvSpPr>
        <p:spPr>
          <a:xfrm>
            <a:off x="1038490" y="1057931"/>
            <a:ext cx="926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Attention matching network:</a:t>
            </a:r>
            <a:endParaRPr lang="zh-CN" altLang="en-US" sz="2400" i="1" dirty="0">
              <a:latin typeface="Palatino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5578EB-4D09-423B-A64A-9C5994BB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25" y="1794672"/>
            <a:ext cx="4329264" cy="4275325"/>
          </a:xfrm>
          <a:prstGeom prst="rect">
            <a:avLst/>
          </a:prstGeom>
        </p:spPr>
      </p:pic>
      <p:sp>
        <p:nvSpPr>
          <p:cNvPr id="6" name="圆角矩形 45">
            <a:extLst>
              <a:ext uri="{FF2B5EF4-FFF2-40B4-BE49-F238E27FC236}">
                <a16:creationId xmlns:a16="http://schemas.microsoft.com/office/drawing/2014/main" id="{5997AF82-A161-4E28-B6BF-7B31E792161A}"/>
              </a:ext>
            </a:extLst>
          </p:cNvPr>
          <p:cNvSpPr/>
          <p:nvPr/>
        </p:nvSpPr>
        <p:spPr>
          <a:xfrm>
            <a:off x="1414206" y="3092334"/>
            <a:ext cx="4681794" cy="171242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alatino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22288BB-F117-45BB-8A36-557C74B16F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01" y="2466653"/>
            <a:ext cx="4329263" cy="293136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D971FCA-62E1-4170-8452-A53D292FC332}"/>
              </a:ext>
            </a:extLst>
          </p:cNvPr>
          <p:cNvSpPr txBox="1"/>
          <p:nvPr/>
        </p:nvSpPr>
        <p:spPr>
          <a:xfrm>
            <a:off x="6739511" y="1746626"/>
            <a:ext cx="374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Compared to Siamese network: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6C569B-7D18-44FC-A8F7-F2B2A3E015AC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729021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3F51A13-B8EE-4807-8A99-FE9473F0E6AF}"/>
              </a:ext>
            </a:extLst>
          </p:cNvPr>
          <p:cNvSpPr txBox="1"/>
          <p:nvPr/>
        </p:nvSpPr>
        <p:spPr>
          <a:xfrm>
            <a:off x="1973818" y="6033015"/>
            <a:ext cx="3500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Palatino"/>
              </a:rPr>
              <a:t>Same to the Siamese network</a:t>
            </a:r>
            <a:endParaRPr lang="zh-CN" altLang="en-US" sz="2000" dirty="0">
              <a:solidFill>
                <a:srgbClr val="C00000"/>
              </a:solidFill>
              <a:latin typeface="Palatino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D6C357-E4EE-4D81-98E2-F2C0D4BE8F1D}"/>
              </a:ext>
            </a:extLst>
          </p:cNvPr>
          <p:cNvSpPr txBox="1"/>
          <p:nvPr/>
        </p:nvSpPr>
        <p:spPr>
          <a:xfrm>
            <a:off x="708992" y="136524"/>
            <a:ext cx="777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7893FD4B-EB10-D44F-9A04-F2F0B6490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49" y="1549871"/>
            <a:ext cx="4329264" cy="4275325"/>
          </a:xfrm>
          <a:prstGeom prst="rect">
            <a:avLst/>
          </a:prstGeom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id="{F69B733A-257F-A14E-AAC3-B7CAD0EFFD24}"/>
              </a:ext>
            </a:extLst>
          </p:cNvPr>
          <p:cNvSpPr txBox="1"/>
          <p:nvPr/>
        </p:nvSpPr>
        <p:spPr>
          <a:xfrm>
            <a:off x="1038490" y="1057931"/>
            <a:ext cx="926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Attention matching network:</a:t>
            </a:r>
            <a:endParaRPr lang="zh-CN" altLang="en-US" sz="2400" i="1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5">
                <a:extLst>
                  <a:ext uri="{FF2B5EF4-FFF2-40B4-BE49-F238E27FC236}">
                    <a16:creationId xmlns:a16="http://schemas.microsoft.com/office/drawing/2014/main" id="{C49E8B21-3B72-0F48-9444-95033C80AAB3}"/>
                  </a:ext>
                </a:extLst>
              </p:cNvPr>
              <p:cNvSpPr/>
              <p:nvPr/>
            </p:nvSpPr>
            <p:spPr>
              <a:xfrm>
                <a:off x="6303489" y="4846384"/>
                <a:ext cx="5018425" cy="773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5">
                <a:extLst>
                  <a:ext uri="{FF2B5EF4-FFF2-40B4-BE49-F238E27FC236}">
                    <a16:creationId xmlns:a16="http://schemas.microsoft.com/office/drawing/2014/main" id="{C49E8B21-3B72-0F48-9444-95033C80A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489" y="4846384"/>
                <a:ext cx="5018425" cy="773225"/>
              </a:xfrm>
              <a:prstGeom prst="rect">
                <a:avLst/>
              </a:prstGeom>
              <a:blipFill>
                <a:blip r:embed="rId4"/>
                <a:stretch>
                  <a:fillRect t="-79032" r="-6818" b="-1177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0330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42EC687-BF9D-468E-8303-FB9AD2E59FC7}"/>
                  </a:ext>
                </a:extLst>
              </p:cNvPr>
              <p:cNvSpPr/>
              <p:nvPr/>
            </p:nvSpPr>
            <p:spPr>
              <a:xfrm>
                <a:off x="6303489" y="4846384"/>
                <a:ext cx="5018425" cy="773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42EC687-BF9D-468E-8303-FB9AD2E59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489" y="4846384"/>
                <a:ext cx="5018425" cy="773225"/>
              </a:xfrm>
              <a:prstGeom prst="rect">
                <a:avLst/>
              </a:prstGeom>
              <a:blipFill>
                <a:blip r:embed="rId3"/>
                <a:stretch>
                  <a:fillRect t="-79032" r="-6818" b="-1177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7F6876E-37DE-422D-83B4-A502DF5099FB}"/>
                  </a:ext>
                </a:extLst>
              </p:cNvPr>
              <p:cNvSpPr/>
              <p:nvPr/>
            </p:nvSpPr>
            <p:spPr>
              <a:xfrm>
                <a:off x="7267598" y="3276786"/>
                <a:ext cx="3081420" cy="748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7F6876E-37DE-422D-83B4-A502DF509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598" y="3276786"/>
                <a:ext cx="3081420" cy="7488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72F304E8-CD14-4D83-9FD2-CEB29E01590A}"/>
              </a:ext>
            </a:extLst>
          </p:cNvPr>
          <p:cNvSpPr txBox="1"/>
          <p:nvPr/>
        </p:nvSpPr>
        <p:spPr>
          <a:xfrm>
            <a:off x="702366" y="136524"/>
            <a:ext cx="77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6D143856-A7E4-1347-8972-295D9BF0A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49" y="1549871"/>
            <a:ext cx="4329264" cy="4275325"/>
          </a:xfrm>
          <a:prstGeom prst="rect">
            <a:avLst/>
          </a:prstGeom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id="{F0C96FC3-218C-864E-8316-7D321F60F858}"/>
              </a:ext>
            </a:extLst>
          </p:cNvPr>
          <p:cNvSpPr txBox="1"/>
          <p:nvPr/>
        </p:nvSpPr>
        <p:spPr>
          <a:xfrm>
            <a:off x="1038490" y="1057931"/>
            <a:ext cx="926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Attention matching network:</a:t>
            </a:r>
            <a:endParaRPr lang="zh-CN" altLang="en-US" sz="2400" i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2613051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E1AD6A-40CC-43B7-B258-FE757EB56800}"/>
              </a:ext>
            </a:extLst>
          </p:cNvPr>
          <p:cNvSpPr txBox="1"/>
          <p:nvPr/>
        </p:nvSpPr>
        <p:spPr>
          <a:xfrm>
            <a:off x="702366" y="136524"/>
            <a:ext cx="77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26760BF9-BFC9-9D42-816B-6DA379CD5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49" y="1549871"/>
            <a:ext cx="4329264" cy="4275325"/>
          </a:xfrm>
          <a:prstGeom prst="rect">
            <a:avLst/>
          </a:prstGeom>
        </p:spPr>
      </p:pic>
      <p:sp>
        <p:nvSpPr>
          <p:cNvPr id="10" name="文本框 3">
            <a:extLst>
              <a:ext uri="{FF2B5EF4-FFF2-40B4-BE49-F238E27FC236}">
                <a16:creationId xmlns:a16="http://schemas.microsoft.com/office/drawing/2014/main" id="{ECCEC6F4-30DF-1349-AA39-FD16E29DD210}"/>
              </a:ext>
            </a:extLst>
          </p:cNvPr>
          <p:cNvSpPr txBox="1"/>
          <p:nvPr/>
        </p:nvSpPr>
        <p:spPr>
          <a:xfrm>
            <a:off x="1038490" y="1057931"/>
            <a:ext cx="926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Attention matching network:</a:t>
            </a:r>
            <a:endParaRPr lang="zh-CN" altLang="en-US" sz="2400" i="1" dirty="0">
              <a:latin typeface="Palatin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FF775-116B-1D4D-94FB-768B592C8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858" y="1650279"/>
            <a:ext cx="3535484" cy="523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7AA8EB-758A-B544-91B1-8A8A25BBB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171" y="2248102"/>
            <a:ext cx="2289313" cy="743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969659-0482-BE40-B995-27FACEF86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002" y="3150146"/>
            <a:ext cx="1435652" cy="709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BCB9F79-5E30-62BD-792F-69F63F26D0E2}"/>
                  </a:ext>
                </a:extLst>
              </p:cNvPr>
              <p:cNvSpPr/>
              <p:nvPr/>
            </p:nvSpPr>
            <p:spPr>
              <a:xfrm>
                <a:off x="6274530" y="5138435"/>
                <a:ext cx="5018425" cy="773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BCB9F79-5E30-62BD-792F-69F63F26D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530" y="5138435"/>
                <a:ext cx="5018425" cy="7732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6AF367B-2D8F-0BA2-3BF9-6A1E2F0BA6D6}"/>
                  </a:ext>
                </a:extLst>
              </p:cNvPr>
              <p:cNvSpPr/>
              <p:nvPr/>
            </p:nvSpPr>
            <p:spPr>
              <a:xfrm>
                <a:off x="7162494" y="4034964"/>
                <a:ext cx="3081420" cy="748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6AF367B-2D8F-0BA2-3BF9-6A1E2F0BA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494" y="4034964"/>
                <a:ext cx="3081420" cy="7488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9012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6B72EEF-C987-4A60-9EF3-E7A0BFAD92E1}"/>
                  </a:ext>
                </a:extLst>
              </p:cNvPr>
              <p:cNvSpPr/>
              <p:nvPr/>
            </p:nvSpPr>
            <p:spPr>
              <a:xfrm>
                <a:off x="7218231" y="4016728"/>
                <a:ext cx="2784737" cy="831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𝑠𝑒𝑛𝑡</m:t>
                                </m:r>
                                <m:r>
                                  <m:rPr>
                                    <m:lit/>
                                  </m:rP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𝑠𝑒𝑛𝑡</m:t>
                                </m:r>
                                <m:r>
                                  <m:rPr>
                                    <m:lit/>
                                  </m:rP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6B72EEF-C987-4A60-9EF3-E7A0BFAD9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231" y="4016728"/>
                <a:ext cx="2784737" cy="831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CC1B9F6-7426-46D7-8BF1-0BEEBD11ADFF}"/>
              </a:ext>
            </a:extLst>
          </p:cNvPr>
          <p:cNvSpPr txBox="1"/>
          <p:nvPr/>
        </p:nvSpPr>
        <p:spPr>
          <a:xfrm>
            <a:off x="702366" y="136524"/>
            <a:ext cx="77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8D33FC0E-4290-F841-AD38-17E02BEC5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49" y="1549871"/>
            <a:ext cx="4329264" cy="4275325"/>
          </a:xfrm>
          <a:prstGeom prst="rect">
            <a:avLst/>
          </a:prstGeom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id="{7E520C12-5289-4C4C-AFD8-6932BD400D19}"/>
              </a:ext>
            </a:extLst>
          </p:cNvPr>
          <p:cNvSpPr txBox="1"/>
          <p:nvPr/>
        </p:nvSpPr>
        <p:spPr>
          <a:xfrm>
            <a:off x="1038490" y="1057931"/>
            <a:ext cx="926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Attention matching network:</a:t>
            </a:r>
            <a:endParaRPr lang="zh-CN" altLang="en-US" sz="2400" i="1" dirty="0">
              <a:latin typeface="Palatino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C7A49C-7D60-ADC5-9988-477EEA16061B}"/>
              </a:ext>
            </a:extLst>
          </p:cNvPr>
          <p:cNvGrpSpPr/>
          <p:nvPr/>
        </p:nvGrpSpPr>
        <p:grpSpPr>
          <a:xfrm>
            <a:off x="6842858" y="1650279"/>
            <a:ext cx="3535484" cy="2208939"/>
            <a:chOff x="6842858" y="1650279"/>
            <a:chExt cx="3535484" cy="22089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D226B9-A912-6E9D-A474-513078EA7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2858" y="1650279"/>
              <a:ext cx="3535484" cy="5237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FF9562-DB9E-E422-DDD0-3BCFEA764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42171" y="2248102"/>
              <a:ext cx="2289313" cy="743023"/>
            </a:xfrm>
            <a:prstGeom prst="rect">
              <a:avLst/>
            </a:prstGeom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977BC70-714E-2431-A36B-129EAC0C7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69002" y="3150146"/>
              <a:ext cx="1435652" cy="7090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B4B08B2-0B55-255C-4237-0338A4196D93}"/>
                  </a:ext>
                </a:extLst>
              </p:cNvPr>
              <p:cNvSpPr/>
              <p:nvPr/>
            </p:nvSpPr>
            <p:spPr>
              <a:xfrm>
                <a:off x="6253266" y="5625488"/>
                <a:ext cx="5018425" cy="773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B4B08B2-0B55-255C-4237-0338A4196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266" y="5625488"/>
                <a:ext cx="5018425" cy="7732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21F389C-550C-12F5-4EB4-198E037F107C}"/>
                  </a:ext>
                </a:extLst>
              </p:cNvPr>
              <p:cNvSpPr/>
              <p:nvPr/>
            </p:nvSpPr>
            <p:spPr>
              <a:xfrm>
                <a:off x="7217377" y="4791292"/>
                <a:ext cx="3081420" cy="748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21F389C-550C-12F5-4EB4-198E037F1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77" y="4791292"/>
                <a:ext cx="3081420" cy="7488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6315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AB7D487-4421-46CC-91EC-454D00A2C658}"/>
                  </a:ext>
                </a:extLst>
              </p:cNvPr>
              <p:cNvSpPr/>
              <p:nvPr/>
            </p:nvSpPr>
            <p:spPr>
              <a:xfrm>
                <a:off x="6096000" y="3036728"/>
                <a:ext cx="4812228" cy="1203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𝑎𝑣𝑔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)⊕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)⊕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𝑎𝑣𝑔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)⊕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0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AB7D487-4421-46CC-91EC-454D00A2C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36728"/>
                <a:ext cx="4812228" cy="1203535"/>
              </a:xfrm>
              <a:prstGeom prst="rect">
                <a:avLst/>
              </a:prstGeom>
              <a:blipFill>
                <a:blip r:embed="rId4"/>
                <a:stretch>
                  <a:fillRect t="-40625" r="-24274" b="-8125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59A4D0C-01E5-45C5-B78D-D2215875200F}"/>
              </a:ext>
            </a:extLst>
          </p:cNvPr>
          <p:cNvSpPr txBox="1"/>
          <p:nvPr/>
        </p:nvSpPr>
        <p:spPr>
          <a:xfrm>
            <a:off x="702366" y="136524"/>
            <a:ext cx="77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DA9D8BE4-C33C-7B4E-A11E-2C5428E6D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49" y="1549871"/>
            <a:ext cx="4329264" cy="4275325"/>
          </a:xfrm>
          <a:prstGeom prst="rect">
            <a:avLst/>
          </a:prstGeom>
        </p:spPr>
      </p:pic>
      <p:sp>
        <p:nvSpPr>
          <p:cNvPr id="13" name="文本框 3">
            <a:extLst>
              <a:ext uri="{FF2B5EF4-FFF2-40B4-BE49-F238E27FC236}">
                <a16:creationId xmlns:a16="http://schemas.microsoft.com/office/drawing/2014/main" id="{740A9258-EBC2-7C40-A92D-F2C55DD821C1}"/>
              </a:ext>
            </a:extLst>
          </p:cNvPr>
          <p:cNvSpPr txBox="1"/>
          <p:nvPr/>
        </p:nvSpPr>
        <p:spPr>
          <a:xfrm>
            <a:off x="1038490" y="1057931"/>
            <a:ext cx="926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Attention matching network:</a:t>
            </a:r>
            <a:endParaRPr lang="zh-CN" altLang="en-US" sz="2400" i="1" dirty="0">
              <a:latin typeface="Palatino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09A9A6-3A4F-D4E5-159B-F9C1B94501CA}"/>
              </a:ext>
            </a:extLst>
          </p:cNvPr>
          <p:cNvSpPr txBox="1"/>
          <p:nvPr/>
        </p:nvSpPr>
        <p:spPr>
          <a:xfrm>
            <a:off x="7070308" y="1487033"/>
            <a:ext cx="3562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C00000"/>
                </a:solidFill>
                <a:latin typeface="Palatino"/>
              </a:rPr>
              <a:t>Concatenate</a:t>
            </a:r>
            <a:r>
              <a:rPr lang="en-US" altLang="zh-CN" sz="2200" dirty="0">
                <a:latin typeface="Palatino"/>
              </a:rPr>
              <a:t> the original vectors and the matching vectors:</a:t>
            </a:r>
            <a:endParaRPr lang="zh-CN" altLang="en-US" sz="2200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0DAB18B-AB44-E831-1DF2-D67B3745CD4F}"/>
                  </a:ext>
                </a:extLst>
              </p:cNvPr>
              <p:cNvSpPr txBox="1"/>
              <p:nvPr/>
            </p:nvSpPr>
            <p:spPr>
              <a:xfrm>
                <a:off x="7311033" y="4761236"/>
                <a:ext cx="323761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𝑎𝑣𝑒</m:t>
                    </m:r>
                  </m:oMath>
                </a14:m>
                <a:r>
                  <a:rPr lang="en-US" altLang="zh-CN" sz="2000" i="1" dirty="0">
                    <a:latin typeface="Palatino"/>
                  </a:rPr>
                  <a:t>:  Bitwise average pooling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altLang="zh-CN" sz="2000" i="1" dirty="0">
                    <a:latin typeface="Palatino"/>
                  </a:rPr>
                  <a:t>: Max pooling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altLang="zh-CN" sz="2000" i="1" dirty="0">
                    <a:latin typeface="Palatino"/>
                  </a:rPr>
                  <a:t>: Concatenate</a:t>
                </a:r>
                <a:endParaRPr lang="zh-CN" altLang="en-US" sz="2000" i="1" dirty="0">
                  <a:latin typeface="Palatino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0DAB18B-AB44-E831-1DF2-D67B3745C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033" y="4761236"/>
                <a:ext cx="3237618" cy="1015663"/>
              </a:xfrm>
              <a:prstGeom prst="rect">
                <a:avLst/>
              </a:prstGeom>
              <a:blipFill>
                <a:blip r:embed="rId6"/>
                <a:stretch>
                  <a:fillRect l="-565" t="-2994" r="-1507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533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AB7D487-4421-46CC-91EC-454D00A2C658}"/>
                  </a:ext>
                </a:extLst>
              </p:cNvPr>
              <p:cNvSpPr/>
              <p:nvPr/>
            </p:nvSpPr>
            <p:spPr>
              <a:xfrm>
                <a:off x="6445415" y="2595183"/>
                <a:ext cx="4812228" cy="1092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𝑎𝑣𝑔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)⊕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)⊕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𝑎𝑣𝑔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)⊕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𝐡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AB7D487-4421-46CC-91EC-454D00A2C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15" y="2595183"/>
                <a:ext cx="4812228" cy="1092350"/>
              </a:xfrm>
              <a:prstGeom prst="rect">
                <a:avLst/>
              </a:prstGeom>
              <a:blipFill>
                <a:blip r:embed="rId3"/>
                <a:stretch>
                  <a:fillRect r="-4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88EFA31-E4F8-4923-99AD-E6C9D765E74C}"/>
              </a:ext>
            </a:extLst>
          </p:cNvPr>
          <p:cNvSpPr txBox="1"/>
          <p:nvPr/>
        </p:nvSpPr>
        <p:spPr>
          <a:xfrm>
            <a:off x="702366" y="136524"/>
            <a:ext cx="77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9E55E1BF-64DA-1645-9E98-792B220A5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49" y="1549871"/>
            <a:ext cx="4329264" cy="4275325"/>
          </a:xfrm>
          <a:prstGeom prst="rect">
            <a:avLst/>
          </a:prstGeom>
        </p:spPr>
      </p:pic>
      <p:sp>
        <p:nvSpPr>
          <p:cNvPr id="12" name="文本框 3">
            <a:extLst>
              <a:ext uri="{FF2B5EF4-FFF2-40B4-BE49-F238E27FC236}">
                <a16:creationId xmlns:a16="http://schemas.microsoft.com/office/drawing/2014/main" id="{82C5D4DF-E440-8749-A757-973F4E8B0F2F}"/>
              </a:ext>
            </a:extLst>
          </p:cNvPr>
          <p:cNvSpPr txBox="1"/>
          <p:nvPr/>
        </p:nvSpPr>
        <p:spPr>
          <a:xfrm>
            <a:off x="1038490" y="1057931"/>
            <a:ext cx="926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Attention matching network:</a:t>
            </a:r>
            <a:endParaRPr lang="zh-CN" altLang="en-US" sz="2400" i="1" dirty="0">
              <a:latin typeface="Palatino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8C2D006-3A0B-892E-9232-78267927CC7F}"/>
              </a:ext>
            </a:extLst>
          </p:cNvPr>
          <p:cNvGrpSpPr/>
          <p:nvPr/>
        </p:nvGrpSpPr>
        <p:grpSpPr>
          <a:xfrm>
            <a:off x="6660766" y="4049912"/>
            <a:ext cx="2387627" cy="1494938"/>
            <a:chOff x="6842858" y="1650279"/>
            <a:chExt cx="3535484" cy="2208939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2D46846C-2514-8147-8A49-FDD8E226A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2858" y="1650279"/>
              <a:ext cx="3535484" cy="523775"/>
            </a:xfrm>
            <a:prstGeom prst="rect">
              <a:avLst/>
            </a:prstGeom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E80F3B9A-1B1E-FAC4-D97C-3D2DFAC56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42171" y="2248102"/>
              <a:ext cx="2289313" cy="743023"/>
            </a:xfrm>
            <a:prstGeom prst="rect">
              <a:avLst/>
            </a:prstGeom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ECD48579-64F1-066D-53C9-348055EB2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69002" y="3150146"/>
              <a:ext cx="1435652" cy="7090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68D6C6E-09C5-A53C-AE4C-DDF175A6AF3B}"/>
                  </a:ext>
                </a:extLst>
              </p:cNvPr>
              <p:cNvSpPr/>
              <p:nvPr/>
            </p:nvSpPr>
            <p:spPr>
              <a:xfrm>
                <a:off x="9048393" y="4021713"/>
                <a:ext cx="2784737" cy="683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6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𝑠𝑒𝑛𝑡</m:t>
                                </m:r>
                                <m:r>
                                  <m:rPr>
                                    <m:lit/>
                                  </m:rP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zh-CN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  <m: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6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𝑠𝑒𝑛𝑡</m:t>
                                </m:r>
                                <m:r>
                                  <m:rPr>
                                    <m:lit/>
                                  </m:rP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zh-CN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  <m: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68D6C6E-09C5-A53C-AE4C-DDF175A6A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93" y="4021713"/>
                <a:ext cx="2784737" cy="6836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29FA994-72BA-D8A2-658A-5E5933701325}"/>
                  </a:ext>
                </a:extLst>
              </p:cNvPr>
              <p:cNvSpPr/>
              <p:nvPr/>
            </p:nvSpPr>
            <p:spPr>
              <a:xfrm>
                <a:off x="6806687" y="5658595"/>
                <a:ext cx="5018425" cy="697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16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16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)=[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);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);…;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zh-CN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sz="16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sz="16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29FA994-72BA-D8A2-658A-5E5933701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87" y="5658595"/>
                <a:ext cx="5018425" cy="6977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5EC1604-7E32-38FC-4B76-9280C6D43759}"/>
                  </a:ext>
                </a:extLst>
              </p:cNvPr>
              <p:cNvSpPr/>
              <p:nvPr/>
            </p:nvSpPr>
            <p:spPr>
              <a:xfrm>
                <a:off x="9048393" y="4681733"/>
                <a:ext cx="3090205" cy="61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5EC1604-7E32-38FC-4B76-9280C6D43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93" y="4681733"/>
                <a:ext cx="3090205" cy="6176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9E5461C5-CD2E-4130-91B0-180DCC8BAF6C}"/>
              </a:ext>
            </a:extLst>
          </p:cNvPr>
          <p:cNvSpPr txBox="1"/>
          <p:nvPr/>
        </p:nvSpPr>
        <p:spPr>
          <a:xfrm>
            <a:off x="6471053" y="1109380"/>
            <a:ext cx="468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Palatino"/>
              </a:rPr>
              <a:t>Final multilayer perceptron for matching probability: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D1B6E49-D07C-45F9-97FD-FFADD0082B15}"/>
                  </a:ext>
                </a:extLst>
              </p:cNvPr>
              <p:cNvSpPr/>
              <p:nvPr/>
            </p:nvSpPr>
            <p:spPr>
              <a:xfrm>
                <a:off x="6804135" y="1956113"/>
                <a:ext cx="4016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𝑚𝑎𝑡𝑐h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))=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𝑀𝐿𝑃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D1B6E49-D07C-45F9-97FD-FFADD0082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135" y="1956113"/>
                <a:ext cx="4016292" cy="400110"/>
              </a:xfrm>
              <a:prstGeom prst="rect">
                <a:avLst/>
              </a:prstGeom>
              <a:blipFill>
                <a:blip r:embed="rId11"/>
                <a:stretch>
                  <a:fillRect t="-125758" r="-14416" b="-189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3057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69</a:t>
            </a:fld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1DBDACC-1B57-46A2-8644-88E77EB204FB}"/>
              </a:ext>
            </a:extLst>
          </p:cNvPr>
          <p:cNvSpPr txBox="1"/>
          <p:nvPr/>
        </p:nvSpPr>
        <p:spPr>
          <a:xfrm>
            <a:off x="702366" y="136524"/>
            <a:ext cx="77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Matching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29D175-D528-456F-BE75-465A3F379056}"/>
              </a:ext>
            </a:extLst>
          </p:cNvPr>
          <p:cNvSpPr txBox="1"/>
          <p:nvPr/>
        </p:nvSpPr>
        <p:spPr>
          <a:xfrm>
            <a:off x="382406" y="924065"/>
            <a:ext cx="930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Bidirectional attention matching network:</a:t>
            </a:r>
            <a:endParaRPr lang="zh-CN" altLang="en-US" sz="2400" i="1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E8AAB42-45F4-4F55-872C-E6B7313D1280}"/>
                  </a:ext>
                </a:extLst>
              </p:cNvPr>
              <p:cNvSpPr txBox="1"/>
              <p:nvPr/>
            </p:nvSpPr>
            <p:spPr>
              <a:xfrm>
                <a:off x="786091" y="1471430"/>
                <a:ext cx="832932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Bi-direction attention (</a:t>
                </a:r>
                <a:r>
                  <a:rPr lang="en-US" altLang="zh-CN" sz="2200" i="1" dirty="0">
                    <a:latin typeface="Palatino"/>
                  </a:rPr>
                  <a:t>co-attention</a:t>
                </a:r>
                <a:r>
                  <a:rPr lang="en-US" altLang="zh-CN" sz="2200" dirty="0">
                    <a:latin typeface="Palatino"/>
                  </a:rPr>
                  <a:t>)</a:t>
                </a:r>
                <a:r>
                  <a:rPr lang="en-US" altLang="zh-CN" sz="2200" i="1" dirty="0">
                    <a:latin typeface="Palatino"/>
                  </a:rPr>
                  <a:t> </a:t>
                </a:r>
                <a:r>
                  <a:rPr lang="en-US" altLang="zh-CN" sz="2200" dirty="0">
                    <a:latin typeface="Palatino"/>
                  </a:rPr>
                  <a:t>can be used</a:t>
                </a:r>
                <a:r>
                  <a:rPr lang="zh-CN" altLang="en-US" sz="2200" dirty="0">
                    <a:latin typeface="Palatino"/>
                  </a:rPr>
                  <a:t> </a:t>
                </a:r>
                <a:r>
                  <a:rPr lang="en-US" altLang="zh-CN" sz="2200" dirty="0">
                    <a:latin typeface="Palatino"/>
                  </a:rPr>
                  <a:t>as a general form to extract the mutual information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200" dirty="0">
                    <a:latin typeface="Palatino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200" dirty="0">
                    <a:latin typeface="Palatino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2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2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2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2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2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Attention weight matrix: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2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2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200" dirty="0">
                  <a:latin typeface="Palatin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The bi-directional attention output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endParaRPr lang="zh-CN" altLang="en-US" sz="2200" b="1" dirty="0">
                  <a:latin typeface="Palatino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E8AAB42-45F4-4F55-872C-E6B7313D1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91" y="1471430"/>
                <a:ext cx="8329320" cy="4154984"/>
              </a:xfrm>
              <a:prstGeom prst="rect">
                <a:avLst/>
              </a:prstGeom>
              <a:blipFill>
                <a:blip r:embed="rId3"/>
                <a:stretch>
                  <a:fillRect l="-761" t="-912" b="-18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DA33A16-C589-4B8C-9DC4-FBD0E37C6DEA}"/>
                  </a:ext>
                </a:extLst>
              </p:cNvPr>
              <p:cNvSpPr/>
              <p:nvPr/>
            </p:nvSpPr>
            <p:spPr>
              <a:xfrm>
                <a:off x="1054136" y="2417148"/>
                <a:ext cx="5197898" cy="1109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𝐷𝑢𝑝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𝐷𝑢𝑝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𝑎𝑣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𝐕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DA33A16-C589-4B8C-9DC4-FBD0E37C6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36" y="2417148"/>
                <a:ext cx="5197898" cy="1109919"/>
              </a:xfrm>
              <a:prstGeom prst="rect">
                <a:avLst/>
              </a:prstGeom>
              <a:blipFill>
                <a:blip r:embed="rId4"/>
                <a:stretch>
                  <a:fillRect t="-55682" r="-6098" b="-8295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70B3DFD-1128-4452-A031-7C1610C8F49D}"/>
                  </a:ext>
                </a:extLst>
              </p:cNvPr>
              <p:cNvSpPr/>
              <p:nvPr/>
            </p:nvSpPr>
            <p:spPr>
              <a:xfrm>
                <a:off x="4356177" y="4257003"/>
                <a:ext cx="2461123" cy="770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𝑠𝑜𝑓𝑡𝑚𝑎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𝑠𝑜𝑓𝑡𝑚𝑎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𝐒</m:t>
                                    </m:r>
                                  </m:e>
                                  <m:sup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70B3DFD-1128-4452-A031-7C1610C8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77" y="4257003"/>
                <a:ext cx="2461123" cy="770147"/>
              </a:xfrm>
              <a:prstGeom prst="rect">
                <a:avLst/>
              </a:prstGeom>
              <a:blipFill>
                <a:blip r:embed="rId5"/>
                <a:stretch>
                  <a:fillRect t="-65574" r="-14948" b="-13278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9B27F059-97CF-4555-9C5F-F603E60111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085" y="5947162"/>
            <a:ext cx="4136572" cy="336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99321-1EB1-6A40-AE0A-C211FD0CD0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5" y="2174886"/>
            <a:ext cx="5560171" cy="169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D0F28-0050-3912-6D04-10BD8E5CD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086630-50CC-946D-A1D9-74021B443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87DA54-D8C9-4E53-ABB0-64983B456DD3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D7F73BEF-B23A-8655-F97E-1402AAC837EA}"/>
              </a:ext>
            </a:extLst>
          </p:cNvPr>
          <p:cNvSpPr/>
          <p:nvPr/>
        </p:nvSpPr>
        <p:spPr>
          <a:xfrm>
            <a:off x="567966" y="197880"/>
            <a:ext cx="4238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Trees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87D3C604-1486-414D-F0E5-0F7B05054940}"/>
              </a:ext>
            </a:extLst>
          </p:cNvPr>
          <p:cNvSpPr/>
          <p:nvPr/>
        </p:nvSpPr>
        <p:spPr>
          <a:xfrm>
            <a:off x="1051200" y="1245600"/>
            <a:ext cx="10837091" cy="346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Trees structures are useful for representing syntax, semantics,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etc</a:t>
            </a: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Tree LSTMs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Basic idea is encoding each tree node with tree structure information.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cs typeface="Calibri Light" panose="020F0302020204030204" pitchFamily="34" charset="0"/>
              </a:rPr>
              <a:t>Similar to sequence encoding in contextualization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cs typeface="Calibri Light" panose="020F0302020204030204" pitchFamily="34" charset="0"/>
              </a:rPr>
              <a:t>Bottom-up or top-down direction?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cs typeface="Calibri Light" panose="020F0302020204030204" pitchFamily="34" charset="0"/>
              </a:rPr>
              <a:t>top tree node can contain features over the entire tree structure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extend a sequence LSTM model</a:t>
            </a:r>
            <a:endParaRPr lang="en-US" altLang="zh-CN" sz="2000" dirty="0">
              <a:latin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844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66D71-F5B4-5C03-1149-999A04287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1F5B35-4684-3067-47CB-4CED33D2A3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858B498E-0099-0BE4-E658-09D893683BB6}"/>
              </a:ext>
            </a:extLst>
          </p:cNvPr>
          <p:cNvSpPr/>
          <p:nvPr/>
        </p:nvSpPr>
        <p:spPr>
          <a:xfrm>
            <a:off x="223180" y="126863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BCD4A02A-609E-F104-3AD2-C4807EB511E4}"/>
              </a:ext>
            </a:extLst>
          </p:cNvPr>
          <p:cNvSpPr/>
          <p:nvPr/>
        </p:nvSpPr>
        <p:spPr>
          <a:xfrm>
            <a:off x="3274648" y="773194"/>
            <a:ext cx="8457156" cy="531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Binary Tree LSTM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11.2.3 Graph Attention Neural Network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Representing</a:t>
            </a:r>
            <a:r>
              <a:rPr lang="zh-CN" altLang="en-US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Structures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Representing Processes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Searching for Answer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Muti-hop Search</a:t>
            </a:r>
            <a:endParaRPr lang="en-CN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087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D81B3B-4680-2249-8BAA-13013DF71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71</a:t>
            </a:fld>
            <a:endParaRPr lang="zh-CN" altLang="en-US"/>
          </a:p>
        </p:txBody>
      </p:sp>
      <p:sp>
        <p:nvSpPr>
          <p:cNvPr id="3" name="文本框 46">
            <a:extLst>
              <a:ext uri="{FF2B5EF4-FFF2-40B4-BE49-F238E27FC236}">
                <a16:creationId xmlns:a16="http://schemas.microsoft.com/office/drawing/2014/main" id="{4FBCE43D-3D31-2242-ACA9-C63EBE1A6FCC}"/>
              </a:ext>
            </a:extLst>
          </p:cNvPr>
          <p:cNvSpPr txBox="1"/>
          <p:nvPr/>
        </p:nvSpPr>
        <p:spPr>
          <a:xfrm>
            <a:off x="702366" y="136524"/>
            <a:ext cx="77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Machine Reading Comprehension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847A8-797F-1C4F-879C-98EF110A3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354" y="1339807"/>
            <a:ext cx="4556991" cy="4511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FDA5E0-D5A8-824C-8F2F-07EC747EA65E}"/>
              </a:ext>
            </a:extLst>
          </p:cNvPr>
          <p:cNvSpPr txBox="1"/>
          <p:nvPr/>
        </p:nvSpPr>
        <p:spPr>
          <a:xfrm>
            <a:off x="820881" y="861276"/>
            <a:ext cx="8530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Question-answer pairs for a sample passage in the </a:t>
            </a:r>
            <a:r>
              <a:rPr lang="en-US" sz="2000" dirty="0" err="1">
                <a:latin typeface="Palatino" pitchFamily="2" charset="77"/>
                <a:ea typeface="Palatino" pitchFamily="2" charset="77"/>
              </a:rPr>
              <a:t>SQuAD</a:t>
            </a:r>
            <a:r>
              <a:rPr lang="en-US" sz="2000" dirty="0">
                <a:latin typeface="Palatino" pitchFamily="2" charset="77"/>
                <a:ea typeface="Palatino" pitchFamily="2" charset="77"/>
              </a:rPr>
              <a:t> dataset</a:t>
            </a:r>
            <a:r>
              <a:rPr lang="en-US" altLang="zh-CN" sz="2000" baseline="30000" dirty="0">
                <a:latin typeface="Palatino" pitchFamily="2" charset="77"/>
                <a:ea typeface="Palatino" pitchFamily="2" charset="77"/>
              </a:rPr>
              <a:t>1</a:t>
            </a:r>
            <a:r>
              <a:rPr lang="en-US" sz="2000" dirty="0">
                <a:latin typeface="Palatino" pitchFamily="2" charset="77"/>
                <a:ea typeface="Palatino" pitchFamily="2" charset="77"/>
              </a:rPr>
              <a:t>. </a:t>
            </a:r>
            <a:endParaRPr lang="en-CN" sz="20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2BBC7-E2E3-AD46-85A2-AB46998757E9}"/>
              </a:ext>
            </a:extLst>
          </p:cNvPr>
          <p:cNvSpPr txBox="1"/>
          <p:nvPr/>
        </p:nvSpPr>
        <p:spPr>
          <a:xfrm>
            <a:off x="1130532" y="6048575"/>
            <a:ext cx="9734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</a:rPr>
              <a:t>[1] </a:t>
            </a:r>
            <a:r>
              <a:rPr lang="en-US" sz="1400" dirty="0" err="1">
                <a:latin typeface="Palatino" pitchFamily="2" charset="77"/>
                <a:ea typeface="Palatino" pitchFamily="2" charset="77"/>
              </a:rPr>
              <a:t>Rajpurkar</a:t>
            </a:r>
            <a:r>
              <a:rPr lang="en-US" sz="1400" dirty="0">
                <a:latin typeface="Palatino" pitchFamily="2" charset="77"/>
                <a:ea typeface="Palatino" pitchFamily="2" charset="77"/>
              </a:rPr>
              <a:t> P. Squad: 100,000+ questions for machine comprehension of text[J]. </a:t>
            </a:r>
            <a:r>
              <a:rPr lang="en-US" sz="1400" dirty="0" err="1">
                <a:latin typeface="Palatino" pitchFamily="2" charset="77"/>
                <a:ea typeface="Palatino" pitchFamily="2" charset="77"/>
              </a:rPr>
              <a:t>arXiv</a:t>
            </a:r>
            <a:r>
              <a:rPr lang="en-US" sz="1400" dirty="0">
                <a:latin typeface="Palatino" pitchFamily="2" charset="77"/>
                <a:ea typeface="Palatino" pitchFamily="2" charset="77"/>
              </a:rPr>
              <a:t> preprint arXiv:1606.05250, 2016.</a:t>
            </a:r>
            <a:endParaRPr lang="en-CN" sz="1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右大括号 8">
            <a:extLst>
              <a:ext uri="{FF2B5EF4-FFF2-40B4-BE49-F238E27FC236}">
                <a16:creationId xmlns:a16="http://schemas.microsoft.com/office/drawing/2014/main" id="{CFC0BEF1-08C7-B221-5458-63111A571557}"/>
              </a:ext>
            </a:extLst>
          </p:cNvPr>
          <p:cNvSpPr/>
          <p:nvPr/>
        </p:nvSpPr>
        <p:spPr>
          <a:xfrm>
            <a:off x="8063345" y="1654296"/>
            <a:ext cx="229945" cy="1774704"/>
          </a:xfrm>
          <a:prstGeom prst="rightBrace">
            <a:avLst>
              <a:gd name="adj1" fmla="val 92459"/>
              <a:gd name="adj2" fmla="val 4923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D4199A5-683E-2632-3A43-6DDCAF51202C}"/>
              </a:ext>
            </a:extLst>
          </p:cNvPr>
          <p:cNvCxnSpPr/>
          <p:nvPr/>
        </p:nvCxnSpPr>
        <p:spPr>
          <a:xfrm>
            <a:off x="7664450" y="3797300"/>
            <a:ext cx="723900" cy="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F9ADB8C-67BF-CD93-E18B-899195FE6674}"/>
              </a:ext>
            </a:extLst>
          </p:cNvPr>
          <p:cNvCxnSpPr/>
          <p:nvPr/>
        </p:nvCxnSpPr>
        <p:spPr>
          <a:xfrm>
            <a:off x="7663295" y="4514850"/>
            <a:ext cx="723900" cy="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FB46DC9-4A42-0072-72CF-268CF692E56A}"/>
              </a:ext>
            </a:extLst>
          </p:cNvPr>
          <p:cNvCxnSpPr/>
          <p:nvPr/>
        </p:nvCxnSpPr>
        <p:spPr>
          <a:xfrm>
            <a:off x="7663295" y="5295900"/>
            <a:ext cx="723900" cy="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13C86DD-C60A-B47B-A3CA-2E9C31951A56}"/>
                  </a:ext>
                </a:extLst>
              </p:cNvPr>
              <p:cNvSpPr txBox="1"/>
              <p:nvPr/>
            </p:nvSpPr>
            <p:spPr>
              <a:xfrm>
                <a:off x="8540750" y="2384613"/>
                <a:ext cx="3893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13C86DD-C60A-B47B-A3CA-2E9C31951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750" y="2384613"/>
                <a:ext cx="389337" cy="276999"/>
              </a:xfrm>
              <a:prstGeom prst="rect">
                <a:avLst/>
              </a:prstGeom>
              <a:blipFill>
                <a:blip r:embed="rId3"/>
                <a:stretch>
                  <a:fillRect l="-12500" t="-4348" r="-625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6F373EC-3D99-1029-BE19-A3F5DEBB5C3D}"/>
                  </a:ext>
                </a:extLst>
              </p:cNvPr>
              <p:cNvSpPr txBox="1"/>
              <p:nvPr/>
            </p:nvSpPr>
            <p:spPr>
              <a:xfrm>
                <a:off x="8574487" y="3658800"/>
                <a:ext cx="3942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6F373EC-3D99-1029-BE19-A3F5DEBB5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87" y="3658800"/>
                <a:ext cx="394275" cy="276999"/>
              </a:xfrm>
              <a:prstGeom prst="rect">
                <a:avLst/>
              </a:prstGeom>
              <a:blipFill>
                <a:blip r:embed="rId4"/>
                <a:stretch>
                  <a:fillRect l="-14063" t="-4348" r="-625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4DBF751-33F7-FD13-5BC9-E422487B35DF}"/>
                  </a:ext>
                </a:extLst>
              </p:cNvPr>
              <p:cNvSpPr txBox="1"/>
              <p:nvPr/>
            </p:nvSpPr>
            <p:spPr>
              <a:xfrm>
                <a:off x="8574486" y="4386073"/>
                <a:ext cx="3942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4DBF751-33F7-FD13-5BC9-E422487B3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86" y="4386073"/>
                <a:ext cx="394275" cy="276999"/>
              </a:xfrm>
              <a:prstGeom prst="rect">
                <a:avLst/>
              </a:prstGeom>
              <a:blipFill>
                <a:blip r:embed="rId5"/>
                <a:stretch>
                  <a:fillRect l="-14063" t="-4444" r="-625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0C9E2D1-98D4-625A-6951-3B4D695E17C4}"/>
                  </a:ext>
                </a:extLst>
              </p:cNvPr>
              <p:cNvSpPr txBox="1"/>
              <p:nvPr/>
            </p:nvSpPr>
            <p:spPr>
              <a:xfrm>
                <a:off x="8574485" y="5157400"/>
                <a:ext cx="3942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0C9E2D1-98D4-625A-6951-3B4D695E1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85" y="5157400"/>
                <a:ext cx="394275" cy="276999"/>
              </a:xfrm>
              <a:prstGeom prst="rect">
                <a:avLst/>
              </a:prstGeom>
              <a:blipFill>
                <a:blip r:embed="rId6"/>
                <a:stretch>
                  <a:fillRect l="-14063" t="-4444" r="-6250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0459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F8EFA4-0B48-4761-8CF4-20D2EC970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4858" y="2172976"/>
            <a:ext cx="5132118" cy="4242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89353F-732D-42BD-B320-D1277EE645A5}"/>
                  </a:ext>
                </a:extLst>
              </p:cNvPr>
              <p:cNvSpPr txBox="1"/>
              <p:nvPr/>
            </p:nvSpPr>
            <p:spPr>
              <a:xfrm>
                <a:off x="6980630" y="2156030"/>
                <a:ext cx="437317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Palatino"/>
                  </a:rPr>
                  <a:t>Given a context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altLang="zh-CN" sz="2000" dirty="0">
                  <a:latin typeface="Palatino"/>
                </a:endParaRPr>
              </a:p>
              <a:p>
                <a:r>
                  <a:rPr lang="en-US" altLang="zh-CN" sz="2000" dirty="0">
                    <a:latin typeface="Palatino"/>
                  </a:rPr>
                  <a:t>and a query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/>
                  </a:rPr>
                  <a:t>, the task is to find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Palatino"/>
                  </a:rPr>
                  <a:t>an answer span </a:t>
                </a:r>
              </a:p>
              <a:p>
                <a:endParaRPr lang="en-US" altLang="zh-CN" sz="2000" dirty="0">
                  <a:latin typeface="Palatino"/>
                </a:endParaRPr>
              </a:p>
              <a:p>
                <a:endParaRPr lang="en-US" altLang="zh-CN" sz="2000" dirty="0">
                  <a:latin typeface="Palatino"/>
                </a:endParaRPr>
              </a:p>
              <a:p>
                <a:r>
                  <a:rPr lang="en-US" altLang="zh-CN" sz="2000" dirty="0">
                    <a:latin typeface="Palatino"/>
                  </a:rPr>
                  <a:t>that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dirty="0">
                  <a:latin typeface="Palatino"/>
                </a:endParaRPr>
              </a:p>
              <a:p>
                <a:endParaRPr lang="en-US" altLang="zh-CN" sz="2000" dirty="0">
                  <a:latin typeface="Palatino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89353F-732D-42BD-B320-D1277EE64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630" y="2156030"/>
                <a:ext cx="4373170" cy="2246769"/>
              </a:xfrm>
              <a:prstGeom prst="rect">
                <a:avLst/>
              </a:prstGeom>
              <a:blipFill>
                <a:blip r:embed="rId4"/>
                <a:stretch>
                  <a:fillRect l="-1393" t="-1630" r="-2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AC23500A-389A-4C98-B2DE-E857E925C8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536" y="3296360"/>
            <a:ext cx="1447809" cy="2843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68C68D5-12F4-4901-B26C-5A9F76C0F9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221" y="3255942"/>
            <a:ext cx="1055652" cy="3247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110E427-358C-442A-A688-A2170DB98E02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Answer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556EE03-E859-4C6E-B9CD-3F5252A7C3B8}"/>
              </a:ext>
            </a:extLst>
          </p:cNvPr>
          <p:cNvSpPr txBox="1"/>
          <p:nvPr/>
        </p:nvSpPr>
        <p:spPr>
          <a:xfrm>
            <a:off x="1099931" y="1405920"/>
            <a:ext cx="9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Network structure searching for answer:</a:t>
            </a:r>
            <a:endParaRPr lang="zh-CN" altLang="en-US" sz="2400" i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0394944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976E6C-FA39-4834-84C8-D9071DA5A5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4858" y="2172976"/>
            <a:ext cx="5132118" cy="42427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A627B28-2067-4FA3-ACEA-572800FB94F6}"/>
              </a:ext>
            </a:extLst>
          </p:cNvPr>
          <p:cNvSpPr txBox="1"/>
          <p:nvPr/>
        </p:nvSpPr>
        <p:spPr>
          <a:xfrm>
            <a:off x="7105826" y="2172976"/>
            <a:ext cx="381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Encoding with Bi-LSTM</a:t>
            </a:r>
          </a:p>
        </p:txBody>
      </p:sp>
      <p:sp>
        <p:nvSpPr>
          <p:cNvPr id="7" name="圆角矩形 13">
            <a:extLst>
              <a:ext uri="{FF2B5EF4-FFF2-40B4-BE49-F238E27FC236}">
                <a16:creationId xmlns:a16="http://schemas.microsoft.com/office/drawing/2014/main" id="{0F8DCF51-8C7F-427E-9F0C-C7775555A655}"/>
              </a:ext>
            </a:extLst>
          </p:cNvPr>
          <p:cNvSpPr/>
          <p:nvPr/>
        </p:nvSpPr>
        <p:spPr>
          <a:xfrm>
            <a:off x="2097207" y="5099282"/>
            <a:ext cx="4105585" cy="131641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F7100E2-567A-42DC-9381-E2EB497AB44B}"/>
                  </a:ext>
                </a:extLst>
              </p:cNvPr>
              <p:cNvSpPr/>
              <p:nvPr/>
            </p:nvSpPr>
            <p:spPr>
              <a:xfrm>
                <a:off x="7105826" y="3601652"/>
                <a:ext cx="2799036" cy="683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F7100E2-567A-42DC-9381-E2EB497A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826" y="3601652"/>
                <a:ext cx="2799036" cy="683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816C294B-D3DF-4D5D-88CA-BDCA50C45A7D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Answer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44D415-F2E4-4B17-A91B-94D714C4B2B3}"/>
              </a:ext>
            </a:extLst>
          </p:cNvPr>
          <p:cNvSpPr txBox="1"/>
          <p:nvPr/>
        </p:nvSpPr>
        <p:spPr>
          <a:xfrm>
            <a:off x="1099931" y="1405920"/>
            <a:ext cx="9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Network structure searching for answer:</a:t>
            </a:r>
            <a:endParaRPr lang="zh-CN" altLang="en-US" sz="2400" i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0740679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13613BD-C99A-4B90-BB04-A02DA5BB6D31}"/>
              </a:ext>
            </a:extLst>
          </p:cNvPr>
          <p:cNvGrpSpPr/>
          <p:nvPr/>
        </p:nvGrpSpPr>
        <p:grpSpPr>
          <a:xfrm>
            <a:off x="1991766" y="1999773"/>
            <a:ext cx="4858178" cy="4215867"/>
            <a:chOff x="670858" y="2172975"/>
            <a:chExt cx="5132118" cy="424271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E3A9809-C140-4B64-81AA-4DF5936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858" y="2172975"/>
              <a:ext cx="5132118" cy="4242719"/>
            </a:xfrm>
            <a:prstGeom prst="rect">
              <a:avLst/>
            </a:prstGeom>
          </p:spPr>
        </p:pic>
        <p:sp>
          <p:nvSpPr>
            <p:cNvPr id="9" name="圆角矩形 12">
              <a:extLst>
                <a:ext uri="{FF2B5EF4-FFF2-40B4-BE49-F238E27FC236}">
                  <a16:creationId xmlns:a16="http://schemas.microsoft.com/office/drawing/2014/main" id="{FECAB994-92F6-4BFE-B584-BE67507210A2}"/>
                </a:ext>
              </a:extLst>
            </p:cNvPr>
            <p:cNvSpPr/>
            <p:nvPr/>
          </p:nvSpPr>
          <p:spPr>
            <a:xfrm>
              <a:off x="670858" y="4119312"/>
              <a:ext cx="4962380" cy="1233599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74</a:t>
            </a:fld>
            <a:endParaRPr lang="zh-CN" altLang="en-US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EE3EAFD-1B74-43F6-8E03-0A088A98D3B7}"/>
                  </a:ext>
                </a:extLst>
              </p:cNvPr>
              <p:cNvSpPr/>
              <p:nvPr/>
            </p:nvSpPr>
            <p:spPr>
              <a:xfrm>
                <a:off x="6951491" y="3124520"/>
                <a:ext cx="3619773" cy="1966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𝑡𝑎𝑛h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CN" altLang="en-US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zh-CN" alt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grow m:val="on"/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zh-CN" altLang="en-US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e>
                                    </m:nary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zh-CN" alt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Palatino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EE3EAFD-1B74-43F6-8E03-0A088A98D3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491" y="3124520"/>
                <a:ext cx="3619773" cy="1966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9298F8A-8EDD-4756-9DAB-2FEB1DA7D97D}"/>
              </a:ext>
            </a:extLst>
          </p:cNvPr>
          <p:cNvSpPr txBox="1"/>
          <p:nvPr/>
        </p:nvSpPr>
        <p:spPr>
          <a:xfrm>
            <a:off x="7018909" y="2090540"/>
            <a:ext cx="381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Additive attention for matching: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2ECD93-8E12-487F-91F4-82045D7D979F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Answer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DF697AF-CAFD-45CC-8462-37191BC65A3E}"/>
              </a:ext>
            </a:extLst>
          </p:cNvPr>
          <p:cNvSpPr txBox="1"/>
          <p:nvPr/>
        </p:nvSpPr>
        <p:spPr>
          <a:xfrm>
            <a:off x="1099931" y="1405920"/>
            <a:ext cx="9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Network structure searching for answer:</a:t>
            </a:r>
            <a:endParaRPr lang="zh-CN" altLang="en-US" sz="2400" i="1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2222CA6-A01B-AD03-EEC4-437AF24345BF}"/>
                  </a:ext>
                </a:extLst>
              </p:cNvPr>
              <p:cNvSpPr/>
              <p:nvPr/>
            </p:nvSpPr>
            <p:spPr>
              <a:xfrm>
                <a:off x="7362661" y="5353918"/>
                <a:ext cx="2806922" cy="758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2222CA6-A01B-AD03-EEC4-437AF2434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61" y="5353918"/>
                <a:ext cx="2806922" cy="758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571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63C44888-A2AD-49AB-BF53-B7A969EED1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1766" y="1999773"/>
            <a:ext cx="4858178" cy="421586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75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89F2DA-40C4-4907-AA47-C55519BD0DC0}"/>
              </a:ext>
            </a:extLst>
          </p:cNvPr>
          <p:cNvSpPr txBox="1"/>
          <p:nvPr/>
        </p:nvSpPr>
        <p:spPr>
          <a:xfrm>
            <a:off x="6849944" y="2117176"/>
            <a:ext cx="381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Final representation:</a:t>
            </a:r>
          </a:p>
        </p:txBody>
      </p:sp>
      <p:sp>
        <p:nvSpPr>
          <p:cNvPr id="16" name="圆角矩形 12">
            <a:extLst>
              <a:ext uri="{FF2B5EF4-FFF2-40B4-BE49-F238E27FC236}">
                <a16:creationId xmlns:a16="http://schemas.microsoft.com/office/drawing/2014/main" id="{3E4A14EE-3F66-4D6D-A5D5-79D1971C4179}"/>
              </a:ext>
            </a:extLst>
          </p:cNvPr>
          <p:cNvSpPr/>
          <p:nvPr/>
        </p:nvSpPr>
        <p:spPr>
          <a:xfrm>
            <a:off x="1991766" y="3933791"/>
            <a:ext cx="4697500" cy="122579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8BEB5A3-9EC3-48E4-A7DC-D73EFCA6D88E}"/>
                  </a:ext>
                </a:extLst>
              </p:cNvPr>
              <p:cNvSpPr/>
              <p:nvPr/>
            </p:nvSpPr>
            <p:spPr>
              <a:xfrm>
                <a:off x="6782187" y="3094860"/>
                <a:ext cx="4155305" cy="414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zh-CN" alt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=[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;…;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8BEB5A3-9EC3-48E4-A7DC-D73EFCA6D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187" y="3094860"/>
                <a:ext cx="4155305" cy="414601"/>
              </a:xfrm>
              <a:prstGeom prst="rect">
                <a:avLst/>
              </a:prstGeom>
              <a:blipFill>
                <a:blip r:embed="rId4"/>
                <a:stretch>
                  <a:fillRect t="-151471" r="-13216" b="-2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E97B21D0-5726-4362-8756-2CC7E2C0960B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Answer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E49F107-DF3C-4192-9C1A-A9DF5A35C0B7}"/>
              </a:ext>
            </a:extLst>
          </p:cNvPr>
          <p:cNvSpPr txBox="1"/>
          <p:nvPr/>
        </p:nvSpPr>
        <p:spPr>
          <a:xfrm>
            <a:off x="1099931" y="1405920"/>
            <a:ext cx="9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Network structure searching for answer:</a:t>
            </a:r>
            <a:endParaRPr lang="zh-CN" altLang="en-US" sz="2400" i="1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2E98B7D-2B6F-45D9-1F30-C0434CCF0ACC}"/>
                  </a:ext>
                </a:extLst>
              </p:cNvPr>
              <p:cNvSpPr/>
              <p:nvPr/>
            </p:nvSpPr>
            <p:spPr>
              <a:xfrm>
                <a:off x="7490257" y="5227252"/>
                <a:ext cx="2806922" cy="758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2E98B7D-2B6F-45D9-1F30-C0434CCF0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257" y="5227252"/>
                <a:ext cx="2806922" cy="758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3A1E07C-DFA8-D51A-81AF-AEABB5DEAD3E}"/>
                  </a:ext>
                </a:extLst>
              </p:cNvPr>
              <p:cNvSpPr/>
              <p:nvPr/>
            </p:nvSpPr>
            <p:spPr>
              <a:xfrm>
                <a:off x="7495485" y="4167961"/>
                <a:ext cx="2526974" cy="757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𝑠𝑒𝑛𝑡</m:t>
                                </m:r>
                                <m:r>
                                  <m:rPr>
                                    <m:lit/>
                                  </m:r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𝑠𝑒𝑛𝑡</m:t>
                                </m:r>
                                <m:r>
                                  <m:rPr>
                                    <m:lit/>
                                  </m:r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3A1E07C-DFA8-D51A-81AF-AEABB5DEA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485" y="4167961"/>
                <a:ext cx="2526974" cy="7574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3194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C1F7CC-BF2F-4E4C-BCDE-917EF945ED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4858" y="2172976"/>
            <a:ext cx="5132118" cy="42427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072DB66-153E-4036-B76F-157FD08F31F6}"/>
              </a:ext>
            </a:extLst>
          </p:cNvPr>
          <p:cNvSpPr txBox="1"/>
          <p:nvPr/>
        </p:nvSpPr>
        <p:spPr>
          <a:xfrm>
            <a:off x="6926548" y="2172975"/>
            <a:ext cx="381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Start Predicting: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7F180B1-98D9-4837-A8F2-6E7A989952A8}"/>
                  </a:ext>
                </a:extLst>
              </p:cNvPr>
              <p:cNvSpPr/>
              <p:nvPr/>
            </p:nvSpPr>
            <p:spPr>
              <a:xfrm>
                <a:off x="7045897" y="2924280"/>
                <a:ext cx="4434997" cy="1470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𝐵𝑖𝐿𝑆𝑇𝑀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]=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1" i="0" smtClean="0">
                                            <a:latin typeface="Cambria Math" panose="02040503050406030204" pitchFamily="18" charset="0"/>
                                          </a:rPr>
                                          <m:t>𝐯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p>
                                    </m:s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∈[1,…,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𝑠𝑜𝑓𝑡𝑚𝑎𝑥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7F180B1-98D9-4837-A8F2-6E7A98995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897" y="2924280"/>
                <a:ext cx="4434997" cy="14700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圆角矩形 12">
            <a:extLst>
              <a:ext uri="{FF2B5EF4-FFF2-40B4-BE49-F238E27FC236}">
                <a16:creationId xmlns:a16="http://schemas.microsoft.com/office/drawing/2014/main" id="{B1B93B25-BD48-49D5-BA1F-A7BBF18D032B}"/>
              </a:ext>
            </a:extLst>
          </p:cNvPr>
          <p:cNvSpPr/>
          <p:nvPr/>
        </p:nvSpPr>
        <p:spPr>
          <a:xfrm>
            <a:off x="2097207" y="2129247"/>
            <a:ext cx="2007599" cy="227293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FC6EB72-0078-4DBD-8CF6-D59642790B7C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Answer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8CB4E6-1AB1-4E04-8079-040CDA9AF4DE}"/>
              </a:ext>
            </a:extLst>
          </p:cNvPr>
          <p:cNvSpPr txBox="1"/>
          <p:nvPr/>
        </p:nvSpPr>
        <p:spPr>
          <a:xfrm>
            <a:off x="1099931" y="1405920"/>
            <a:ext cx="9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Network structure searching for answer:</a:t>
            </a:r>
            <a:endParaRPr lang="zh-CN" altLang="en-US" sz="2400" i="1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EF42CE7-655D-CDE9-7A66-A4DFE5ECAC29}"/>
                  </a:ext>
                </a:extLst>
              </p:cNvPr>
              <p:cNvSpPr/>
              <p:nvPr/>
            </p:nvSpPr>
            <p:spPr>
              <a:xfrm>
                <a:off x="7353633" y="4633024"/>
                <a:ext cx="4155305" cy="414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zh-CN" alt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=[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;…;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EF42CE7-655D-CDE9-7A66-A4DFE5ECA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633" y="4633024"/>
                <a:ext cx="4155305" cy="414601"/>
              </a:xfrm>
              <a:prstGeom prst="rect">
                <a:avLst/>
              </a:prstGeom>
              <a:blipFill>
                <a:blip r:embed="rId5"/>
                <a:stretch>
                  <a:fillRect t="-151471" r="-13196" b="-2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58E384E-3DE2-98A1-EE40-10B9943F1262}"/>
                  </a:ext>
                </a:extLst>
              </p:cNvPr>
              <p:cNvSpPr/>
              <p:nvPr/>
            </p:nvSpPr>
            <p:spPr>
              <a:xfrm>
                <a:off x="8027824" y="5818886"/>
                <a:ext cx="2806922" cy="758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58E384E-3DE2-98A1-EE40-10B9943F1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824" y="5818886"/>
                <a:ext cx="2806922" cy="7587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8CDD662-336F-897F-B01F-96C3BC19F6D7}"/>
                  </a:ext>
                </a:extLst>
              </p:cNvPr>
              <p:cNvSpPr/>
              <p:nvPr/>
            </p:nvSpPr>
            <p:spPr>
              <a:xfrm>
                <a:off x="8040274" y="5054530"/>
                <a:ext cx="2526974" cy="757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𝑠𝑒𝑛𝑡</m:t>
                                </m:r>
                                <m:r>
                                  <m:rPr>
                                    <m:lit/>
                                  </m:r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𝑠𝑒𝑛𝑡</m:t>
                                </m:r>
                                <m:r>
                                  <m:rPr>
                                    <m:lit/>
                                  </m:r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8CDD662-336F-897F-B01F-96C3BC19F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74" y="5054530"/>
                <a:ext cx="2526974" cy="7574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7401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9A377F8-B95C-148B-AFA2-EAC23D34A519}"/>
              </a:ext>
            </a:extLst>
          </p:cNvPr>
          <p:cNvGrpSpPr/>
          <p:nvPr/>
        </p:nvGrpSpPr>
        <p:grpSpPr>
          <a:xfrm>
            <a:off x="3488582" y="2047510"/>
            <a:ext cx="5132118" cy="4366815"/>
            <a:chOff x="2194858" y="2048880"/>
            <a:chExt cx="5132118" cy="436681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A3EAABA-14AF-409B-AF49-3BE4F505E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4858" y="2172976"/>
              <a:ext cx="5132118" cy="4242719"/>
            </a:xfrm>
            <a:prstGeom prst="rect">
              <a:avLst/>
            </a:prstGeom>
          </p:spPr>
        </p:pic>
        <p:sp>
          <p:nvSpPr>
            <p:cNvPr id="7" name="圆角矩形 17">
              <a:extLst>
                <a:ext uri="{FF2B5EF4-FFF2-40B4-BE49-F238E27FC236}">
                  <a16:creationId xmlns:a16="http://schemas.microsoft.com/office/drawing/2014/main" id="{D88D1BF7-967D-4840-835A-54ED75903300}"/>
                </a:ext>
              </a:extLst>
            </p:cNvPr>
            <p:cNvSpPr/>
            <p:nvPr/>
          </p:nvSpPr>
          <p:spPr>
            <a:xfrm>
              <a:off x="4168847" y="2048880"/>
              <a:ext cx="2007599" cy="233306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77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23445E-AFD9-4F2D-99C2-C9E45322B57F}"/>
              </a:ext>
            </a:extLst>
          </p:cNvPr>
          <p:cNvSpPr txBox="1"/>
          <p:nvPr/>
        </p:nvSpPr>
        <p:spPr>
          <a:xfrm>
            <a:off x="8803451" y="1513436"/>
            <a:ext cx="289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End Predicting: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403D889-337D-4C59-8507-1BB899AB350E}"/>
                  </a:ext>
                </a:extLst>
              </p:cNvPr>
              <p:cNvSpPr/>
              <p:nvPr/>
            </p:nvSpPr>
            <p:spPr>
              <a:xfrm>
                <a:off x="7725058" y="2496210"/>
                <a:ext cx="4361963" cy="1074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]=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𝐯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p>
                                    </m:sSup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𝐪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b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∈[1,…,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𝑠𝑜𝑓𝑡𝑚𝑎𝑥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403D889-337D-4C59-8507-1BB899AB3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058" y="2496210"/>
                <a:ext cx="4361963" cy="1074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F629CC0A-8BF9-4643-B312-361C518880DB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Answer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6D547E-D0B7-404A-932F-94412E82C67B}"/>
              </a:ext>
            </a:extLst>
          </p:cNvPr>
          <p:cNvSpPr txBox="1"/>
          <p:nvPr/>
        </p:nvSpPr>
        <p:spPr>
          <a:xfrm>
            <a:off x="1099931" y="1405920"/>
            <a:ext cx="9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Network structure searching for answer:</a:t>
            </a:r>
            <a:endParaRPr lang="zh-CN" altLang="en-US" sz="2400" i="1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4C0458D-6149-CC51-7822-30679C4FDF62}"/>
                  </a:ext>
                </a:extLst>
              </p:cNvPr>
              <p:cNvSpPr/>
              <p:nvPr/>
            </p:nvSpPr>
            <p:spPr>
              <a:xfrm>
                <a:off x="22261" y="2685623"/>
                <a:ext cx="3571302" cy="1486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…;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CN" alt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CN" alt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zh-CN" alt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𝐬</m:t>
                                      </m:r>
                                    </m:e>
                                    <m:sup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]=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𝐯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p>
                                      </m:sSup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𝐐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bSup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∈[1,…,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zh-CN" alt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d>
                                <m:dPr>
                                  <m:begChr m:val=""/>
                                  <m:ctrlPr>
                                    <a:rPr lang="zh-CN" alt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p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𝑠𝑜𝑓𝑡𝑚𝑎𝑥</m:t>
                                  </m:r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𝐬</m:t>
                                      </m:r>
                                    </m:e>
                                    <m:sup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b="1" i="1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4C0458D-6149-CC51-7822-30679C4FD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1" y="2685623"/>
                <a:ext cx="3571302" cy="14867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E111901-D5FA-49A8-5129-8DB5549A2BA8}"/>
                  </a:ext>
                </a:extLst>
              </p:cNvPr>
              <p:cNvSpPr txBox="1"/>
              <p:nvPr/>
            </p:nvSpPr>
            <p:spPr>
              <a:xfrm>
                <a:off x="6809356" y="4043754"/>
                <a:ext cx="6193366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𝐵𝑖𝐿𝑆𝑇𝑀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E111901-D5FA-49A8-5129-8DB5549A2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356" y="4043754"/>
                <a:ext cx="6193366" cy="374270"/>
              </a:xfrm>
              <a:prstGeom prst="rect">
                <a:avLst/>
              </a:prstGeom>
              <a:blipFill>
                <a:blip r:embed="rId6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FCBF8EE-AA82-00D8-2C24-D13B5F4C0D71}"/>
                  </a:ext>
                </a:extLst>
              </p:cNvPr>
              <p:cNvSpPr/>
              <p:nvPr/>
            </p:nvSpPr>
            <p:spPr>
              <a:xfrm>
                <a:off x="8173559" y="4446996"/>
                <a:ext cx="4155305" cy="414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zh-CN" alt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=[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;…;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FCBF8EE-AA82-00D8-2C24-D13B5F4C0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559" y="4446996"/>
                <a:ext cx="4155305" cy="414601"/>
              </a:xfrm>
              <a:prstGeom prst="rect">
                <a:avLst/>
              </a:prstGeom>
              <a:blipFill>
                <a:blip r:embed="rId7"/>
                <a:stretch>
                  <a:fillRect t="-149275" r="-13216" b="-2188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B987AA5-B628-95E8-250F-A16E62933193}"/>
                  </a:ext>
                </a:extLst>
              </p:cNvPr>
              <p:cNvSpPr/>
              <p:nvPr/>
            </p:nvSpPr>
            <p:spPr>
              <a:xfrm>
                <a:off x="8642552" y="5543004"/>
                <a:ext cx="2799036" cy="683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𝐵𝑖𝐿𝑆𝑇𝑀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𝑒𝑚𝑏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B987AA5-B628-95E8-250F-A16E62933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552" y="5543004"/>
                <a:ext cx="2799036" cy="6832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ADD91A5-3593-E2BF-CDC8-25397D1F12E2}"/>
                  </a:ext>
                </a:extLst>
              </p:cNvPr>
              <p:cNvSpPr/>
              <p:nvPr/>
            </p:nvSpPr>
            <p:spPr>
              <a:xfrm>
                <a:off x="8642552" y="4814620"/>
                <a:ext cx="2526974" cy="757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𝑠𝑒𝑛𝑡</m:t>
                                </m:r>
                                <m:r>
                                  <m:rPr>
                                    <m:lit/>
                                  </m:rP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𝑠𝑒𝑛𝑡</m:t>
                                </m:r>
                                <m:r>
                                  <m:rPr>
                                    <m:lit/>
                                  </m:rP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ADD91A5-3593-E2BF-CDC8-25397D1F1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552" y="4814620"/>
                <a:ext cx="2526974" cy="7574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14">
                <a:extLst>
                  <a:ext uri="{FF2B5EF4-FFF2-40B4-BE49-F238E27FC236}">
                    <a16:creationId xmlns:a16="http://schemas.microsoft.com/office/drawing/2014/main" id="{29CF36B6-167A-08A0-7FA6-75237AA2FE7F}"/>
                  </a:ext>
                </a:extLst>
              </p:cNvPr>
              <p:cNvSpPr txBox="1"/>
              <p:nvPr/>
            </p:nvSpPr>
            <p:spPr>
              <a:xfrm>
                <a:off x="6793426" y="2174731"/>
                <a:ext cx="6193366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𝐵𝑖𝐿𝑆𝑇𝑀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14">
                <a:extLst>
                  <a:ext uri="{FF2B5EF4-FFF2-40B4-BE49-F238E27FC236}">
                    <a16:creationId xmlns:a16="http://schemas.microsoft.com/office/drawing/2014/main" id="{29CF36B6-167A-08A0-7FA6-75237AA2F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426" y="2174731"/>
                <a:ext cx="6193366" cy="374270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5335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32967C-0C31-4E07-B521-D7582B38EB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4858" y="2172976"/>
            <a:ext cx="5132118" cy="42427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5DE1EA4-12AA-4B06-A3FB-A073820272AA}"/>
              </a:ext>
            </a:extLst>
          </p:cNvPr>
          <p:cNvSpPr txBox="1"/>
          <p:nvPr/>
        </p:nvSpPr>
        <p:spPr>
          <a:xfrm>
            <a:off x="6914369" y="2172976"/>
            <a:ext cx="381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Training: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4D13363-6BE8-49C8-85B1-DDCF1D8B5ADE}"/>
                  </a:ext>
                </a:extLst>
              </p:cNvPr>
              <p:cNvSpPr/>
              <p:nvPr/>
            </p:nvSpPr>
            <p:spPr>
              <a:xfrm>
                <a:off x="6802179" y="3157822"/>
                <a:ext cx="4301306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])+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]))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4D13363-6BE8-49C8-85B1-DDCF1D8B5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179" y="3157822"/>
                <a:ext cx="4301306" cy="871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BD719A5-ACC3-4B2E-A143-9DE5CFAC46B1}"/>
              </a:ext>
            </a:extLst>
          </p:cNvPr>
          <p:cNvSpPr txBox="1"/>
          <p:nvPr/>
        </p:nvSpPr>
        <p:spPr>
          <a:xfrm>
            <a:off x="675862" y="136524"/>
            <a:ext cx="75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Searching for Answer</a:t>
            </a:r>
            <a:endParaRPr lang="en-US" altLang="zh-CN" sz="3600" b="1" dirty="0">
              <a:latin typeface="Palatino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3ACC3A-DBBB-41E5-8C15-CA164939EF34}"/>
              </a:ext>
            </a:extLst>
          </p:cNvPr>
          <p:cNvSpPr txBox="1"/>
          <p:nvPr/>
        </p:nvSpPr>
        <p:spPr>
          <a:xfrm>
            <a:off x="1099931" y="1405920"/>
            <a:ext cx="9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Network structure searching for answer:</a:t>
            </a:r>
            <a:endParaRPr lang="zh-CN" altLang="en-US" sz="2400" i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3354812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600FA-E431-000B-0775-A047D4DD5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5B3AD-849B-1A07-A97C-A312E7E90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8E83990D-FE21-A368-F5B2-D67A67432C9F}"/>
              </a:ext>
            </a:extLst>
          </p:cNvPr>
          <p:cNvSpPr/>
          <p:nvPr/>
        </p:nvSpPr>
        <p:spPr>
          <a:xfrm>
            <a:off x="223180" y="126863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FE6E72AD-7E45-F3B9-0043-D3EA1E418811}"/>
              </a:ext>
            </a:extLst>
          </p:cNvPr>
          <p:cNvSpPr/>
          <p:nvPr/>
        </p:nvSpPr>
        <p:spPr>
          <a:xfrm>
            <a:off x="3274648" y="773194"/>
            <a:ext cx="8457156" cy="531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Binary Tree LSTM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11.2.3 Graph Attention Neural Network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Representing</a:t>
            </a:r>
            <a:r>
              <a:rPr lang="zh-CN" altLang="en-US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Structures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Representing Processes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Searching for Answer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Muti-hop Search</a:t>
            </a:r>
            <a:endParaRPr lang="en-CN" sz="2000" b="1" dirty="0"/>
          </a:p>
        </p:txBody>
      </p:sp>
    </p:spTree>
    <p:extLst>
      <p:ext uri="{BB962C8B-B14F-4D97-AF65-F5344CB8AC3E}">
        <p14:creationId xmlns:p14="http://schemas.microsoft.com/office/powerpoint/2010/main" val="160991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567966" y="776395"/>
            <a:ext cx="9628039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and trees ——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similarity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differences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4425098-F5E8-4407-B476-1A0E4E9EA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918" y="1826826"/>
            <a:ext cx="4172164" cy="75568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47A703D-2A30-4D6D-8F0D-EF74C5D61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244" y="3105814"/>
            <a:ext cx="3142604" cy="242250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74CBCF3-E461-42BD-B157-987B03D3F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320" y="2919062"/>
            <a:ext cx="2129803" cy="2642533"/>
          </a:xfrm>
          <a:prstGeom prst="rect">
            <a:avLst/>
          </a:prstGeom>
        </p:spPr>
      </p:pic>
      <p:sp>
        <p:nvSpPr>
          <p:cNvPr id="13" name="矩形 2">
            <a:extLst>
              <a:ext uri="{FF2B5EF4-FFF2-40B4-BE49-F238E27FC236}">
                <a16:creationId xmlns:a16="http://schemas.microsoft.com/office/drawing/2014/main" id="{095A1054-9E5A-41BE-AC85-62D60F130DC6}"/>
              </a:ext>
            </a:extLst>
          </p:cNvPr>
          <p:cNvSpPr/>
          <p:nvPr/>
        </p:nvSpPr>
        <p:spPr>
          <a:xfrm>
            <a:off x="567966" y="197880"/>
            <a:ext cx="4238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Trees</a:t>
            </a:r>
          </a:p>
        </p:txBody>
      </p:sp>
    </p:spTree>
    <p:extLst>
      <p:ext uri="{BB962C8B-B14F-4D97-AF65-F5344CB8AC3E}">
        <p14:creationId xmlns:p14="http://schemas.microsoft.com/office/powerpoint/2010/main" val="6867197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80</a:t>
            </a:fld>
            <a:endParaRPr lang="zh-CN" altLang="en-US">
              <a:latin typeface="Palatino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1DBDACC-1B57-46A2-8644-88E77EB204FB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Multi-hop Search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3AFA63-F08F-4718-8CA6-4CA53F592E6D}"/>
              </a:ext>
            </a:extLst>
          </p:cNvPr>
          <p:cNvSpPr/>
          <p:nvPr/>
        </p:nvSpPr>
        <p:spPr>
          <a:xfrm>
            <a:off x="1514061" y="1975931"/>
            <a:ext cx="983973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</a:rPr>
              <a:t>In many case, the correct answer to a question cannot be directly read off one evidence, but multi-stage inference is required instead.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</a:rPr>
              <a:t>For instance, suppose that the document is </a:t>
            </a: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r>
              <a:rPr lang="en-US" altLang="zh-CN" sz="2200" dirty="0">
                <a:latin typeface="Palatino"/>
              </a:rPr>
              <a:t>one needs to find out the </a:t>
            </a:r>
            <a:r>
              <a:rPr lang="en-US" altLang="zh-CN" sz="2200" dirty="0">
                <a:solidFill>
                  <a:srgbClr val="C00000"/>
                </a:solidFill>
                <a:latin typeface="Palatino"/>
              </a:rPr>
              <a:t>most relevant fact</a:t>
            </a:r>
            <a:r>
              <a:rPr lang="en-US" altLang="zh-CN" sz="2200" dirty="0">
                <a:latin typeface="Palatino"/>
              </a:rPr>
              <a:t>:</a:t>
            </a:r>
          </a:p>
          <a:p>
            <a:r>
              <a:rPr lang="en-US" altLang="zh-CN" sz="2200" dirty="0">
                <a:latin typeface="Palatino"/>
              </a:rPr>
              <a:t>		 “</a:t>
            </a:r>
            <a:r>
              <a:rPr lang="en-US" altLang="zh-CN" sz="2200" i="1" dirty="0">
                <a:latin typeface="Palatino"/>
              </a:rPr>
              <a:t>Joe left the milk</a:t>
            </a:r>
            <a:r>
              <a:rPr lang="en-US" altLang="zh-CN" sz="2200" dirty="0">
                <a:latin typeface="Palatino"/>
              </a:rPr>
              <a:t>” </a:t>
            </a:r>
          </a:p>
          <a:p>
            <a:r>
              <a:rPr lang="en-US" altLang="zh-CN" sz="2200" dirty="0">
                <a:latin typeface="Palatino"/>
              </a:rPr>
              <a:t>Then, one needs to consider the </a:t>
            </a:r>
            <a:r>
              <a:rPr lang="en-US" altLang="zh-CN" sz="2200" dirty="0">
                <a:solidFill>
                  <a:srgbClr val="C00000"/>
                </a:solidFill>
                <a:latin typeface="Palatino"/>
              </a:rPr>
              <a:t>second relevant fact</a:t>
            </a:r>
            <a:r>
              <a:rPr lang="en-US" altLang="zh-CN" sz="2200" dirty="0">
                <a:latin typeface="Palatino"/>
              </a:rPr>
              <a:t>, </a:t>
            </a:r>
          </a:p>
          <a:p>
            <a:r>
              <a:rPr lang="en-US" altLang="zh-CN" sz="2200" dirty="0">
                <a:latin typeface="Palatino"/>
              </a:rPr>
              <a:t>		“</a:t>
            </a:r>
            <a:r>
              <a:rPr lang="en-US" altLang="zh-CN" sz="2200" i="1" dirty="0">
                <a:latin typeface="Palatino"/>
              </a:rPr>
              <a:t>Joe travelled to the office</a:t>
            </a:r>
            <a:r>
              <a:rPr lang="en-US" altLang="zh-CN" sz="2200" dirty="0">
                <a:latin typeface="Palatino"/>
              </a:rPr>
              <a:t>”, </a:t>
            </a:r>
          </a:p>
          <a:p>
            <a:r>
              <a:rPr lang="en-US" altLang="zh-CN" sz="2200" dirty="0">
                <a:latin typeface="Palatino"/>
              </a:rPr>
              <a:t>before finding a to describe the answer “</a:t>
            </a:r>
            <a:r>
              <a:rPr lang="en-US" altLang="zh-CN" sz="2200" i="1" dirty="0">
                <a:latin typeface="Palatino"/>
              </a:rPr>
              <a:t>office</a:t>
            </a:r>
            <a:r>
              <a:rPr lang="en-US" altLang="zh-CN" sz="2200" dirty="0">
                <a:latin typeface="Palatino"/>
              </a:rPr>
              <a:t>”.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0A24D38-13BA-4CC7-9378-884556EC7043}"/>
              </a:ext>
            </a:extLst>
          </p:cNvPr>
          <p:cNvSpPr txBox="1"/>
          <p:nvPr/>
        </p:nvSpPr>
        <p:spPr>
          <a:xfrm>
            <a:off x="1066801" y="1405919"/>
            <a:ext cx="9282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Multi-hop reading comprehension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CN" altLang="en-US" sz="2800" dirty="0">
              <a:latin typeface="Palatino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931F7D7-C882-4A60-A1CA-5E47B6CB2F04}"/>
              </a:ext>
            </a:extLst>
          </p:cNvPr>
          <p:cNvSpPr/>
          <p:nvPr/>
        </p:nvSpPr>
        <p:spPr>
          <a:xfrm>
            <a:off x="4326018" y="3334784"/>
            <a:ext cx="2947272" cy="1305796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pPr marL="144000" lvl="1"/>
            <a:r>
              <a:rPr lang="zh-CN" altLang="en-US" sz="2000" i="1" dirty="0">
                <a:latin typeface="Palatino"/>
              </a:rPr>
              <a:t>Joe travelled to the office. </a:t>
            </a:r>
            <a:endParaRPr lang="en-US" altLang="zh-CN" sz="2000" i="1" dirty="0">
              <a:latin typeface="Palatino"/>
            </a:endParaRPr>
          </a:p>
          <a:p>
            <a:pPr marL="144000" lvl="1"/>
            <a:r>
              <a:rPr lang="zh-CN" altLang="en-US" sz="2000" i="1" dirty="0">
                <a:latin typeface="Palatino"/>
              </a:rPr>
              <a:t>Joe left the milk. </a:t>
            </a:r>
            <a:endParaRPr lang="en-US" altLang="zh-CN" sz="2000" i="1" dirty="0">
              <a:latin typeface="Palatino"/>
            </a:endParaRPr>
          </a:p>
          <a:p>
            <a:pPr marL="144000" lvl="1"/>
            <a:r>
              <a:rPr lang="zh-CN" altLang="en-US" sz="2000" i="1" dirty="0">
                <a:latin typeface="Palatino"/>
              </a:rPr>
              <a:t>Joe went to the bathroom.</a:t>
            </a:r>
            <a:endParaRPr lang="en-US" altLang="zh-CN" sz="2000" i="1" dirty="0">
              <a:latin typeface="Palatino"/>
            </a:endParaRPr>
          </a:p>
          <a:p>
            <a:pPr marL="144000" lvl="1"/>
            <a:r>
              <a:rPr lang="en-US" altLang="zh-CN" sz="2000" dirty="0">
                <a:solidFill>
                  <a:srgbClr val="C00000"/>
                </a:solidFill>
                <a:latin typeface="Palatino"/>
              </a:rPr>
              <a:t>Q</a:t>
            </a:r>
            <a:r>
              <a:rPr lang="en-US" altLang="zh-CN" sz="2000" dirty="0">
                <a:latin typeface="Palatino"/>
              </a:rPr>
              <a:t>: </a:t>
            </a:r>
            <a:r>
              <a:rPr lang="zh-CN" altLang="en-US" sz="2000" i="1" dirty="0">
                <a:latin typeface="Palatino"/>
              </a:rPr>
              <a:t>Where is the milk now?</a:t>
            </a:r>
            <a:endParaRPr sz="2000" i="1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6380166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81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73DF8D-A854-4777-8C81-94724E2C14B1}"/>
              </a:ext>
            </a:extLst>
          </p:cNvPr>
          <p:cNvSpPr txBox="1"/>
          <p:nvPr/>
        </p:nvSpPr>
        <p:spPr>
          <a:xfrm>
            <a:off x="1058785" y="1316171"/>
            <a:ext cx="815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Intuition of memory network:</a:t>
            </a:r>
            <a:endParaRPr lang="zh-CN" altLang="en-US" sz="2400" i="1" dirty="0">
              <a:latin typeface="Palatino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35B603-C40C-4F2C-AD31-6C8BB42CA8CC}"/>
              </a:ext>
            </a:extLst>
          </p:cNvPr>
          <p:cNvSpPr/>
          <p:nvPr/>
        </p:nvSpPr>
        <p:spPr>
          <a:xfrm>
            <a:off x="1470991" y="2128984"/>
            <a:ext cx="7823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 neural network: LSTM, SAN,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A5FEAE-613F-408F-B028-FCE2EDE1273B}"/>
              </a:ext>
            </a:extLst>
          </p:cNvPr>
          <p:cNvGrpSpPr/>
          <p:nvPr/>
        </p:nvGrpSpPr>
        <p:grpSpPr>
          <a:xfrm>
            <a:off x="3189962" y="3235431"/>
            <a:ext cx="2254528" cy="2428671"/>
            <a:chOff x="1310771" y="3371114"/>
            <a:chExt cx="1620803" cy="1938686"/>
          </a:xfrm>
        </p:grpSpPr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3CD6101D-8E7D-4D65-9FCC-4D19DB0BD467}"/>
                </a:ext>
              </a:extLst>
            </p:cNvPr>
            <p:cNvSpPr txBox="1"/>
            <p:nvPr/>
          </p:nvSpPr>
          <p:spPr>
            <a:xfrm>
              <a:off x="1620957" y="5058295"/>
              <a:ext cx="1088789" cy="1576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200" spc="-5" dirty="0">
                  <a:latin typeface="Palatino"/>
                  <a:cs typeface="Calibri"/>
                </a:rPr>
                <a:t>A Neural network</a:t>
              </a:r>
              <a:endParaRPr sz="1200" dirty="0">
                <a:latin typeface="Palatino"/>
                <a:cs typeface="Calibri"/>
              </a:endParaRPr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2FD89471-F432-496B-880F-04B74539454B}"/>
                </a:ext>
              </a:extLst>
            </p:cNvPr>
            <p:cNvSpPr/>
            <p:nvPr/>
          </p:nvSpPr>
          <p:spPr>
            <a:xfrm>
              <a:off x="1310771" y="3371114"/>
              <a:ext cx="1620803" cy="1938686"/>
            </a:xfrm>
            <a:custGeom>
              <a:avLst/>
              <a:gdLst/>
              <a:ahLst/>
              <a:cxnLst/>
              <a:rect l="l" t="t" r="r" b="b"/>
              <a:pathLst>
                <a:path w="3183890" h="4147185">
                  <a:moveTo>
                    <a:pt x="0" y="282626"/>
                  </a:moveTo>
                  <a:lnTo>
                    <a:pt x="3699" y="236782"/>
                  </a:lnTo>
                  <a:lnTo>
                    <a:pt x="14408" y="193294"/>
                  </a:lnTo>
                  <a:lnTo>
                    <a:pt x="31546" y="152743"/>
                  </a:lnTo>
                  <a:lnTo>
                    <a:pt x="54530" y="115710"/>
                  </a:lnTo>
                  <a:lnTo>
                    <a:pt x="82779" y="82779"/>
                  </a:lnTo>
                  <a:lnTo>
                    <a:pt x="115710" y="54530"/>
                  </a:lnTo>
                  <a:lnTo>
                    <a:pt x="152743" y="31546"/>
                  </a:lnTo>
                  <a:lnTo>
                    <a:pt x="193294" y="14408"/>
                  </a:lnTo>
                  <a:lnTo>
                    <a:pt x="236782" y="3699"/>
                  </a:lnTo>
                  <a:lnTo>
                    <a:pt x="282626" y="0"/>
                  </a:lnTo>
                  <a:lnTo>
                    <a:pt x="2900841" y="0"/>
                  </a:lnTo>
                  <a:lnTo>
                    <a:pt x="2946684" y="3699"/>
                  </a:lnTo>
                  <a:lnTo>
                    <a:pt x="2990172" y="14408"/>
                  </a:lnTo>
                  <a:lnTo>
                    <a:pt x="3030723" y="31546"/>
                  </a:lnTo>
                  <a:lnTo>
                    <a:pt x="3067756" y="54530"/>
                  </a:lnTo>
                  <a:lnTo>
                    <a:pt x="3100687" y="82779"/>
                  </a:lnTo>
                  <a:lnTo>
                    <a:pt x="3128936" y="115710"/>
                  </a:lnTo>
                  <a:lnTo>
                    <a:pt x="3151920" y="152743"/>
                  </a:lnTo>
                  <a:lnTo>
                    <a:pt x="3169058" y="193294"/>
                  </a:lnTo>
                  <a:lnTo>
                    <a:pt x="3179767" y="236782"/>
                  </a:lnTo>
                  <a:lnTo>
                    <a:pt x="3183467" y="282626"/>
                  </a:lnTo>
                  <a:lnTo>
                    <a:pt x="3183467" y="3864248"/>
                  </a:lnTo>
                  <a:lnTo>
                    <a:pt x="3179767" y="3910091"/>
                  </a:lnTo>
                  <a:lnTo>
                    <a:pt x="3169058" y="3953579"/>
                  </a:lnTo>
                  <a:lnTo>
                    <a:pt x="3151920" y="3994130"/>
                  </a:lnTo>
                  <a:lnTo>
                    <a:pt x="3128936" y="4031163"/>
                  </a:lnTo>
                  <a:lnTo>
                    <a:pt x="3100687" y="4064094"/>
                  </a:lnTo>
                  <a:lnTo>
                    <a:pt x="3067756" y="4092343"/>
                  </a:lnTo>
                  <a:lnTo>
                    <a:pt x="3030723" y="4115327"/>
                  </a:lnTo>
                  <a:lnTo>
                    <a:pt x="2990172" y="4132465"/>
                  </a:lnTo>
                  <a:lnTo>
                    <a:pt x="2946684" y="4143174"/>
                  </a:lnTo>
                  <a:lnTo>
                    <a:pt x="2900841" y="4146874"/>
                  </a:lnTo>
                  <a:lnTo>
                    <a:pt x="282626" y="4146874"/>
                  </a:lnTo>
                  <a:lnTo>
                    <a:pt x="236782" y="4143174"/>
                  </a:lnTo>
                  <a:lnTo>
                    <a:pt x="193294" y="4132465"/>
                  </a:lnTo>
                  <a:lnTo>
                    <a:pt x="152743" y="4115327"/>
                  </a:lnTo>
                  <a:lnTo>
                    <a:pt x="115710" y="4092343"/>
                  </a:lnTo>
                  <a:lnTo>
                    <a:pt x="82779" y="4064094"/>
                  </a:lnTo>
                  <a:lnTo>
                    <a:pt x="54530" y="4031163"/>
                  </a:lnTo>
                  <a:lnTo>
                    <a:pt x="31546" y="3994130"/>
                  </a:lnTo>
                  <a:lnTo>
                    <a:pt x="14408" y="3953579"/>
                  </a:lnTo>
                  <a:lnTo>
                    <a:pt x="3699" y="3910091"/>
                  </a:lnTo>
                  <a:lnTo>
                    <a:pt x="0" y="3864248"/>
                  </a:lnTo>
                  <a:lnTo>
                    <a:pt x="0" y="282626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7CEBA775-4513-4828-8012-DF3FDB79A71A}"/>
                </a:ext>
              </a:extLst>
            </p:cNvPr>
            <p:cNvSpPr/>
            <p:nvPr/>
          </p:nvSpPr>
          <p:spPr>
            <a:xfrm>
              <a:off x="1620958" y="4779518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8AC6AE66-63C3-48AC-BE0F-A4BAB372B2FA}"/>
                </a:ext>
              </a:extLst>
            </p:cNvPr>
            <p:cNvSpPr txBox="1"/>
            <p:nvPr/>
          </p:nvSpPr>
          <p:spPr>
            <a:xfrm>
              <a:off x="1725828" y="4773239"/>
              <a:ext cx="767235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US" sz="1000" spc="-10" dirty="0">
                  <a:latin typeface="Palatino"/>
                  <a:cs typeface="Calibri"/>
                </a:rPr>
                <a:t>embedding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1" name="object 23">
              <a:extLst>
                <a:ext uri="{FF2B5EF4-FFF2-40B4-BE49-F238E27FC236}">
                  <a16:creationId xmlns:a16="http://schemas.microsoft.com/office/drawing/2014/main" id="{39234D00-005F-4A60-A97B-F2AC41851A37}"/>
                </a:ext>
              </a:extLst>
            </p:cNvPr>
            <p:cNvSpPr/>
            <p:nvPr/>
          </p:nvSpPr>
          <p:spPr>
            <a:xfrm>
              <a:off x="1620958" y="4472899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AF81B35C-482B-4574-97C1-5F8CCF35559B}"/>
                </a:ext>
              </a:extLst>
            </p:cNvPr>
            <p:cNvSpPr txBox="1"/>
            <p:nvPr/>
          </p:nvSpPr>
          <p:spPr>
            <a:xfrm>
              <a:off x="1935085" y="4474304"/>
              <a:ext cx="622251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000" spc="-10" dirty="0">
                  <a:latin typeface="Palatino"/>
                  <a:cs typeface="Calibri"/>
                </a:rPr>
                <a:t>Bi-LSTM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93AF4E43-0F6C-4E92-99FB-A0D590F60D7E}"/>
                </a:ext>
              </a:extLst>
            </p:cNvPr>
            <p:cNvSpPr/>
            <p:nvPr/>
          </p:nvSpPr>
          <p:spPr>
            <a:xfrm>
              <a:off x="1620957" y="4193013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4" name="object 26">
              <a:extLst>
                <a:ext uri="{FF2B5EF4-FFF2-40B4-BE49-F238E27FC236}">
                  <a16:creationId xmlns:a16="http://schemas.microsoft.com/office/drawing/2014/main" id="{B1AD5FAD-F1A0-4389-A467-F6ACB1CC734A}"/>
                </a:ext>
              </a:extLst>
            </p:cNvPr>
            <p:cNvSpPr txBox="1"/>
            <p:nvPr/>
          </p:nvSpPr>
          <p:spPr>
            <a:xfrm>
              <a:off x="1768268" y="4186733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US" sz="1000" spc="-5" dirty="0">
                  <a:latin typeface="Palatino"/>
                  <a:cs typeface="Calibri"/>
                </a:rPr>
                <a:t>Bi-LSTM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5" name="object 27">
              <a:extLst>
                <a:ext uri="{FF2B5EF4-FFF2-40B4-BE49-F238E27FC236}">
                  <a16:creationId xmlns:a16="http://schemas.microsoft.com/office/drawing/2014/main" id="{7A1C6DFE-9EE2-464F-93E3-CE14CEBE8EA7}"/>
                </a:ext>
              </a:extLst>
            </p:cNvPr>
            <p:cNvSpPr/>
            <p:nvPr/>
          </p:nvSpPr>
          <p:spPr>
            <a:xfrm>
              <a:off x="1620957" y="3921392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6" name="object 28">
              <a:extLst>
                <a:ext uri="{FF2B5EF4-FFF2-40B4-BE49-F238E27FC236}">
                  <a16:creationId xmlns:a16="http://schemas.microsoft.com/office/drawing/2014/main" id="{79C41017-B1B2-481C-ACC5-1694D84CDF0C}"/>
                </a:ext>
              </a:extLst>
            </p:cNvPr>
            <p:cNvSpPr txBox="1"/>
            <p:nvPr/>
          </p:nvSpPr>
          <p:spPr>
            <a:xfrm>
              <a:off x="1768268" y="3915112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spc="-5" dirty="0">
                  <a:latin typeface="Palatino"/>
                  <a:cs typeface="Calibri"/>
                </a:rPr>
                <a:t>Fully</a:t>
              </a:r>
              <a:r>
                <a:rPr sz="1000" spc="-65" dirty="0">
                  <a:latin typeface="Palatino"/>
                  <a:cs typeface="Calibri"/>
                </a:rPr>
                <a:t> </a:t>
              </a:r>
              <a:r>
                <a:rPr sz="1000" spc="-5" dirty="0">
                  <a:latin typeface="Palatino"/>
                  <a:cs typeface="Calibri"/>
                </a:rPr>
                <a:t>connected</a:t>
              </a:r>
              <a:endParaRPr sz="1000">
                <a:latin typeface="Palatino"/>
                <a:cs typeface="Calibri"/>
              </a:endParaRPr>
            </a:p>
          </p:txBody>
        </p:sp>
        <p:sp>
          <p:nvSpPr>
            <p:cNvPr id="17" name="object 35">
              <a:extLst>
                <a:ext uri="{FF2B5EF4-FFF2-40B4-BE49-F238E27FC236}">
                  <a16:creationId xmlns:a16="http://schemas.microsoft.com/office/drawing/2014/main" id="{4AD191A9-D4F3-4801-8DA6-A87D025ED427}"/>
                </a:ext>
              </a:extLst>
            </p:cNvPr>
            <p:cNvSpPr/>
            <p:nvPr/>
          </p:nvSpPr>
          <p:spPr>
            <a:xfrm>
              <a:off x="1620957" y="3645639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8" name="object 36">
              <a:extLst>
                <a:ext uri="{FF2B5EF4-FFF2-40B4-BE49-F238E27FC236}">
                  <a16:creationId xmlns:a16="http://schemas.microsoft.com/office/drawing/2014/main" id="{EE051C14-6B5A-4318-8DA1-433109F63051}"/>
                </a:ext>
              </a:extLst>
            </p:cNvPr>
            <p:cNvSpPr txBox="1"/>
            <p:nvPr/>
          </p:nvSpPr>
          <p:spPr>
            <a:xfrm>
              <a:off x="1768268" y="3639359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spc="-5" dirty="0">
                  <a:latin typeface="Palatino"/>
                  <a:cs typeface="Calibri"/>
                </a:rPr>
                <a:t>Fully</a:t>
              </a:r>
              <a:r>
                <a:rPr sz="1000" spc="-65" dirty="0">
                  <a:latin typeface="Palatino"/>
                  <a:cs typeface="Calibri"/>
                </a:rPr>
                <a:t> </a:t>
              </a:r>
              <a:r>
                <a:rPr sz="1000" spc="-5" dirty="0">
                  <a:latin typeface="Palatino"/>
                  <a:cs typeface="Calibri"/>
                </a:rPr>
                <a:t>connected</a:t>
              </a:r>
              <a:endParaRPr sz="1000">
                <a:latin typeface="Palatino"/>
                <a:cs typeface="Calibri"/>
              </a:endParaRPr>
            </a:p>
          </p:txBody>
        </p:sp>
        <p:sp>
          <p:nvSpPr>
            <p:cNvPr id="19" name="object 37">
              <a:extLst>
                <a:ext uri="{FF2B5EF4-FFF2-40B4-BE49-F238E27FC236}">
                  <a16:creationId xmlns:a16="http://schemas.microsoft.com/office/drawing/2014/main" id="{1B6378FC-A636-4F9A-9300-C753379B27F5}"/>
                </a:ext>
              </a:extLst>
            </p:cNvPr>
            <p:cNvSpPr/>
            <p:nvPr/>
          </p:nvSpPr>
          <p:spPr>
            <a:xfrm>
              <a:off x="2060628" y="3436504"/>
              <a:ext cx="102014" cy="108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0" name="object 44">
              <a:extLst>
                <a:ext uri="{FF2B5EF4-FFF2-40B4-BE49-F238E27FC236}">
                  <a16:creationId xmlns:a16="http://schemas.microsoft.com/office/drawing/2014/main" id="{AADF6F4D-78E6-4787-815A-5C1A340F6586}"/>
                </a:ext>
              </a:extLst>
            </p:cNvPr>
            <p:cNvSpPr/>
            <p:nvPr/>
          </p:nvSpPr>
          <p:spPr>
            <a:xfrm>
              <a:off x="2083039" y="4623823"/>
              <a:ext cx="52075" cy="1556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1" name="object 45">
              <a:extLst>
                <a:ext uri="{FF2B5EF4-FFF2-40B4-BE49-F238E27FC236}">
                  <a16:creationId xmlns:a16="http://schemas.microsoft.com/office/drawing/2014/main" id="{90289527-0C7D-49D5-81FC-F900A5A6B21F}"/>
                </a:ext>
              </a:extLst>
            </p:cNvPr>
            <p:cNvSpPr/>
            <p:nvPr/>
          </p:nvSpPr>
          <p:spPr>
            <a:xfrm>
              <a:off x="2083039" y="4343936"/>
              <a:ext cx="52075" cy="1289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2" name="object 46">
              <a:extLst>
                <a:ext uri="{FF2B5EF4-FFF2-40B4-BE49-F238E27FC236}">
                  <a16:creationId xmlns:a16="http://schemas.microsoft.com/office/drawing/2014/main" id="{FDFB9D4E-4804-4156-85FE-AB541EED1E9B}"/>
                </a:ext>
              </a:extLst>
            </p:cNvPr>
            <p:cNvSpPr/>
            <p:nvPr/>
          </p:nvSpPr>
          <p:spPr>
            <a:xfrm>
              <a:off x="2083039" y="4072316"/>
              <a:ext cx="52075" cy="1206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D164F1C4-5752-469A-AE21-16B70239B351}"/>
                </a:ext>
              </a:extLst>
            </p:cNvPr>
            <p:cNvSpPr/>
            <p:nvPr/>
          </p:nvSpPr>
          <p:spPr>
            <a:xfrm>
              <a:off x="2083039" y="3796563"/>
              <a:ext cx="52075" cy="1248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4" name="object 48">
              <a:extLst>
                <a:ext uri="{FF2B5EF4-FFF2-40B4-BE49-F238E27FC236}">
                  <a16:creationId xmlns:a16="http://schemas.microsoft.com/office/drawing/2014/main" id="{38C7EC4E-E9CB-420A-A6AA-44298812EA0A}"/>
                </a:ext>
              </a:extLst>
            </p:cNvPr>
            <p:cNvSpPr/>
            <p:nvPr/>
          </p:nvSpPr>
          <p:spPr>
            <a:xfrm>
              <a:off x="2084382" y="3529899"/>
              <a:ext cx="52060" cy="1158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63D40F3-A18B-4859-8479-ECE62B6DB085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Multi-hop Search</a:t>
            </a:r>
          </a:p>
        </p:txBody>
      </p:sp>
    </p:spTree>
    <p:extLst>
      <p:ext uri="{BB962C8B-B14F-4D97-AF65-F5344CB8AC3E}">
        <p14:creationId xmlns:p14="http://schemas.microsoft.com/office/powerpoint/2010/main" val="1754227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82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73DF8D-A854-4777-8C81-94724E2C14B1}"/>
              </a:ext>
            </a:extLst>
          </p:cNvPr>
          <p:cNvSpPr txBox="1"/>
          <p:nvPr/>
        </p:nvSpPr>
        <p:spPr>
          <a:xfrm>
            <a:off x="1070113" y="1405920"/>
            <a:ext cx="927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Intuition of memory network:</a:t>
            </a:r>
            <a:endParaRPr lang="zh-CN" altLang="en-US" sz="2400" i="1" dirty="0">
              <a:latin typeface="Palatino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35B603-C40C-4F2C-AD31-6C8BB42CA8CC}"/>
              </a:ext>
            </a:extLst>
          </p:cNvPr>
          <p:cNvSpPr/>
          <p:nvPr/>
        </p:nvSpPr>
        <p:spPr>
          <a:xfrm>
            <a:off x="1537253" y="2128984"/>
            <a:ext cx="7757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 neural network: LSTM, SAN,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An external memory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A5FEAE-613F-408F-B028-FCE2EDE1273B}"/>
              </a:ext>
            </a:extLst>
          </p:cNvPr>
          <p:cNvGrpSpPr/>
          <p:nvPr/>
        </p:nvGrpSpPr>
        <p:grpSpPr>
          <a:xfrm>
            <a:off x="3189962" y="3235431"/>
            <a:ext cx="2254528" cy="2428671"/>
            <a:chOff x="1310771" y="3371114"/>
            <a:chExt cx="1620803" cy="1938686"/>
          </a:xfrm>
        </p:grpSpPr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3CD6101D-8E7D-4D65-9FCC-4D19DB0BD467}"/>
                </a:ext>
              </a:extLst>
            </p:cNvPr>
            <p:cNvSpPr txBox="1"/>
            <p:nvPr/>
          </p:nvSpPr>
          <p:spPr>
            <a:xfrm>
              <a:off x="1620957" y="5058295"/>
              <a:ext cx="1088789" cy="1576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200" spc="-5" dirty="0">
                  <a:latin typeface="Palatino"/>
                  <a:cs typeface="Calibri"/>
                </a:rPr>
                <a:t>A Neural network</a:t>
              </a:r>
              <a:endParaRPr sz="1200" dirty="0">
                <a:latin typeface="Palatino"/>
                <a:cs typeface="Calibri"/>
              </a:endParaRPr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2FD89471-F432-496B-880F-04B74539454B}"/>
                </a:ext>
              </a:extLst>
            </p:cNvPr>
            <p:cNvSpPr/>
            <p:nvPr/>
          </p:nvSpPr>
          <p:spPr>
            <a:xfrm>
              <a:off x="1310771" y="3371114"/>
              <a:ext cx="1620803" cy="1938686"/>
            </a:xfrm>
            <a:custGeom>
              <a:avLst/>
              <a:gdLst/>
              <a:ahLst/>
              <a:cxnLst/>
              <a:rect l="l" t="t" r="r" b="b"/>
              <a:pathLst>
                <a:path w="3183890" h="4147185">
                  <a:moveTo>
                    <a:pt x="0" y="282626"/>
                  </a:moveTo>
                  <a:lnTo>
                    <a:pt x="3699" y="236782"/>
                  </a:lnTo>
                  <a:lnTo>
                    <a:pt x="14408" y="193294"/>
                  </a:lnTo>
                  <a:lnTo>
                    <a:pt x="31546" y="152743"/>
                  </a:lnTo>
                  <a:lnTo>
                    <a:pt x="54530" y="115710"/>
                  </a:lnTo>
                  <a:lnTo>
                    <a:pt x="82779" y="82779"/>
                  </a:lnTo>
                  <a:lnTo>
                    <a:pt x="115710" y="54530"/>
                  </a:lnTo>
                  <a:lnTo>
                    <a:pt x="152743" y="31546"/>
                  </a:lnTo>
                  <a:lnTo>
                    <a:pt x="193294" y="14408"/>
                  </a:lnTo>
                  <a:lnTo>
                    <a:pt x="236782" y="3699"/>
                  </a:lnTo>
                  <a:lnTo>
                    <a:pt x="282626" y="0"/>
                  </a:lnTo>
                  <a:lnTo>
                    <a:pt x="2900841" y="0"/>
                  </a:lnTo>
                  <a:lnTo>
                    <a:pt x="2946684" y="3699"/>
                  </a:lnTo>
                  <a:lnTo>
                    <a:pt x="2990172" y="14408"/>
                  </a:lnTo>
                  <a:lnTo>
                    <a:pt x="3030723" y="31546"/>
                  </a:lnTo>
                  <a:lnTo>
                    <a:pt x="3067756" y="54530"/>
                  </a:lnTo>
                  <a:lnTo>
                    <a:pt x="3100687" y="82779"/>
                  </a:lnTo>
                  <a:lnTo>
                    <a:pt x="3128936" y="115710"/>
                  </a:lnTo>
                  <a:lnTo>
                    <a:pt x="3151920" y="152743"/>
                  </a:lnTo>
                  <a:lnTo>
                    <a:pt x="3169058" y="193294"/>
                  </a:lnTo>
                  <a:lnTo>
                    <a:pt x="3179767" y="236782"/>
                  </a:lnTo>
                  <a:lnTo>
                    <a:pt x="3183467" y="282626"/>
                  </a:lnTo>
                  <a:lnTo>
                    <a:pt x="3183467" y="3864248"/>
                  </a:lnTo>
                  <a:lnTo>
                    <a:pt x="3179767" y="3910091"/>
                  </a:lnTo>
                  <a:lnTo>
                    <a:pt x="3169058" y="3953579"/>
                  </a:lnTo>
                  <a:lnTo>
                    <a:pt x="3151920" y="3994130"/>
                  </a:lnTo>
                  <a:lnTo>
                    <a:pt x="3128936" y="4031163"/>
                  </a:lnTo>
                  <a:lnTo>
                    <a:pt x="3100687" y="4064094"/>
                  </a:lnTo>
                  <a:lnTo>
                    <a:pt x="3067756" y="4092343"/>
                  </a:lnTo>
                  <a:lnTo>
                    <a:pt x="3030723" y="4115327"/>
                  </a:lnTo>
                  <a:lnTo>
                    <a:pt x="2990172" y="4132465"/>
                  </a:lnTo>
                  <a:lnTo>
                    <a:pt x="2946684" y="4143174"/>
                  </a:lnTo>
                  <a:lnTo>
                    <a:pt x="2900841" y="4146874"/>
                  </a:lnTo>
                  <a:lnTo>
                    <a:pt x="282626" y="4146874"/>
                  </a:lnTo>
                  <a:lnTo>
                    <a:pt x="236782" y="4143174"/>
                  </a:lnTo>
                  <a:lnTo>
                    <a:pt x="193294" y="4132465"/>
                  </a:lnTo>
                  <a:lnTo>
                    <a:pt x="152743" y="4115327"/>
                  </a:lnTo>
                  <a:lnTo>
                    <a:pt x="115710" y="4092343"/>
                  </a:lnTo>
                  <a:lnTo>
                    <a:pt x="82779" y="4064094"/>
                  </a:lnTo>
                  <a:lnTo>
                    <a:pt x="54530" y="4031163"/>
                  </a:lnTo>
                  <a:lnTo>
                    <a:pt x="31546" y="3994130"/>
                  </a:lnTo>
                  <a:lnTo>
                    <a:pt x="14408" y="3953579"/>
                  </a:lnTo>
                  <a:lnTo>
                    <a:pt x="3699" y="3910091"/>
                  </a:lnTo>
                  <a:lnTo>
                    <a:pt x="0" y="3864248"/>
                  </a:lnTo>
                  <a:lnTo>
                    <a:pt x="0" y="282626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7CEBA775-4513-4828-8012-DF3FDB79A71A}"/>
                </a:ext>
              </a:extLst>
            </p:cNvPr>
            <p:cNvSpPr/>
            <p:nvPr/>
          </p:nvSpPr>
          <p:spPr>
            <a:xfrm>
              <a:off x="1620958" y="4779518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8AC6AE66-63C3-48AC-BE0F-A4BAB372B2FA}"/>
                </a:ext>
              </a:extLst>
            </p:cNvPr>
            <p:cNvSpPr txBox="1"/>
            <p:nvPr/>
          </p:nvSpPr>
          <p:spPr>
            <a:xfrm>
              <a:off x="1725828" y="4773239"/>
              <a:ext cx="767235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US" sz="1000" spc="-10" dirty="0">
                  <a:latin typeface="Palatino"/>
                  <a:cs typeface="Calibri"/>
                </a:rPr>
                <a:t>embedding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1" name="object 23">
              <a:extLst>
                <a:ext uri="{FF2B5EF4-FFF2-40B4-BE49-F238E27FC236}">
                  <a16:creationId xmlns:a16="http://schemas.microsoft.com/office/drawing/2014/main" id="{39234D00-005F-4A60-A97B-F2AC41851A37}"/>
                </a:ext>
              </a:extLst>
            </p:cNvPr>
            <p:cNvSpPr/>
            <p:nvPr/>
          </p:nvSpPr>
          <p:spPr>
            <a:xfrm>
              <a:off x="1620958" y="4472899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AF81B35C-482B-4574-97C1-5F8CCF35559B}"/>
                </a:ext>
              </a:extLst>
            </p:cNvPr>
            <p:cNvSpPr txBox="1"/>
            <p:nvPr/>
          </p:nvSpPr>
          <p:spPr>
            <a:xfrm>
              <a:off x="1935085" y="4474304"/>
              <a:ext cx="622251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000" spc="-10" dirty="0">
                  <a:latin typeface="Palatino"/>
                  <a:cs typeface="Calibri"/>
                </a:rPr>
                <a:t>Bi-LSTM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93AF4E43-0F6C-4E92-99FB-A0D590F60D7E}"/>
                </a:ext>
              </a:extLst>
            </p:cNvPr>
            <p:cNvSpPr/>
            <p:nvPr/>
          </p:nvSpPr>
          <p:spPr>
            <a:xfrm>
              <a:off x="1620957" y="4193013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4" name="object 26">
              <a:extLst>
                <a:ext uri="{FF2B5EF4-FFF2-40B4-BE49-F238E27FC236}">
                  <a16:creationId xmlns:a16="http://schemas.microsoft.com/office/drawing/2014/main" id="{B1AD5FAD-F1A0-4389-A467-F6ACB1CC734A}"/>
                </a:ext>
              </a:extLst>
            </p:cNvPr>
            <p:cNvSpPr txBox="1"/>
            <p:nvPr/>
          </p:nvSpPr>
          <p:spPr>
            <a:xfrm>
              <a:off x="1768268" y="4186733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US" sz="1000" spc="-5" dirty="0">
                  <a:latin typeface="Palatino"/>
                  <a:cs typeface="Calibri"/>
                </a:rPr>
                <a:t>Bi-LSTM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5" name="object 27">
              <a:extLst>
                <a:ext uri="{FF2B5EF4-FFF2-40B4-BE49-F238E27FC236}">
                  <a16:creationId xmlns:a16="http://schemas.microsoft.com/office/drawing/2014/main" id="{7A1C6DFE-9EE2-464F-93E3-CE14CEBE8EA7}"/>
                </a:ext>
              </a:extLst>
            </p:cNvPr>
            <p:cNvSpPr/>
            <p:nvPr/>
          </p:nvSpPr>
          <p:spPr>
            <a:xfrm>
              <a:off x="1620957" y="3921392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6" name="object 28">
              <a:extLst>
                <a:ext uri="{FF2B5EF4-FFF2-40B4-BE49-F238E27FC236}">
                  <a16:creationId xmlns:a16="http://schemas.microsoft.com/office/drawing/2014/main" id="{79C41017-B1B2-481C-ACC5-1694D84CDF0C}"/>
                </a:ext>
              </a:extLst>
            </p:cNvPr>
            <p:cNvSpPr txBox="1"/>
            <p:nvPr/>
          </p:nvSpPr>
          <p:spPr>
            <a:xfrm>
              <a:off x="1768268" y="3915112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spc="-5" dirty="0">
                  <a:latin typeface="Palatino"/>
                  <a:cs typeface="Calibri"/>
                </a:rPr>
                <a:t>Fully</a:t>
              </a:r>
              <a:r>
                <a:rPr sz="1000" spc="-65" dirty="0">
                  <a:latin typeface="Palatino"/>
                  <a:cs typeface="Calibri"/>
                </a:rPr>
                <a:t> </a:t>
              </a:r>
              <a:r>
                <a:rPr sz="1000" spc="-5" dirty="0">
                  <a:latin typeface="Palatino"/>
                  <a:cs typeface="Calibri"/>
                </a:rPr>
                <a:t>connected</a:t>
              </a:r>
              <a:endParaRPr sz="1000">
                <a:latin typeface="Palatino"/>
                <a:cs typeface="Calibri"/>
              </a:endParaRPr>
            </a:p>
          </p:txBody>
        </p:sp>
        <p:sp>
          <p:nvSpPr>
            <p:cNvPr id="17" name="object 35">
              <a:extLst>
                <a:ext uri="{FF2B5EF4-FFF2-40B4-BE49-F238E27FC236}">
                  <a16:creationId xmlns:a16="http://schemas.microsoft.com/office/drawing/2014/main" id="{4AD191A9-D4F3-4801-8DA6-A87D025ED427}"/>
                </a:ext>
              </a:extLst>
            </p:cNvPr>
            <p:cNvSpPr/>
            <p:nvPr/>
          </p:nvSpPr>
          <p:spPr>
            <a:xfrm>
              <a:off x="1620957" y="3645639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8" name="object 36">
              <a:extLst>
                <a:ext uri="{FF2B5EF4-FFF2-40B4-BE49-F238E27FC236}">
                  <a16:creationId xmlns:a16="http://schemas.microsoft.com/office/drawing/2014/main" id="{EE051C14-6B5A-4318-8DA1-433109F63051}"/>
                </a:ext>
              </a:extLst>
            </p:cNvPr>
            <p:cNvSpPr txBox="1"/>
            <p:nvPr/>
          </p:nvSpPr>
          <p:spPr>
            <a:xfrm>
              <a:off x="1768268" y="3639359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spc="-5" dirty="0">
                  <a:latin typeface="Palatino"/>
                  <a:cs typeface="Calibri"/>
                </a:rPr>
                <a:t>Fully</a:t>
              </a:r>
              <a:r>
                <a:rPr sz="1000" spc="-65" dirty="0">
                  <a:latin typeface="Palatino"/>
                  <a:cs typeface="Calibri"/>
                </a:rPr>
                <a:t> </a:t>
              </a:r>
              <a:r>
                <a:rPr sz="1000" spc="-5" dirty="0">
                  <a:latin typeface="Palatino"/>
                  <a:cs typeface="Calibri"/>
                </a:rPr>
                <a:t>connected</a:t>
              </a:r>
              <a:endParaRPr sz="1000">
                <a:latin typeface="Palatino"/>
                <a:cs typeface="Calibri"/>
              </a:endParaRPr>
            </a:p>
          </p:txBody>
        </p:sp>
        <p:sp>
          <p:nvSpPr>
            <p:cNvPr id="19" name="object 37">
              <a:extLst>
                <a:ext uri="{FF2B5EF4-FFF2-40B4-BE49-F238E27FC236}">
                  <a16:creationId xmlns:a16="http://schemas.microsoft.com/office/drawing/2014/main" id="{1B6378FC-A636-4F9A-9300-C753379B27F5}"/>
                </a:ext>
              </a:extLst>
            </p:cNvPr>
            <p:cNvSpPr/>
            <p:nvPr/>
          </p:nvSpPr>
          <p:spPr>
            <a:xfrm>
              <a:off x="2060628" y="3436504"/>
              <a:ext cx="102014" cy="108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0" name="object 44">
              <a:extLst>
                <a:ext uri="{FF2B5EF4-FFF2-40B4-BE49-F238E27FC236}">
                  <a16:creationId xmlns:a16="http://schemas.microsoft.com/office/drawing/2014/main" id="{AADF6F4D-78E6-4787-815A-5C1A340F6586}"/>
                </a:ext>
              </a:extLst>
            </p:cNvPr>
            <p:cNvSpPr/>
            <p:nvPr/>
          </p:nvSpPr>
          <p:spPr>
            <a:xfrm>
              <a:off x="2083039" y="4623823"/>
              <a:ext cx="52075" cy="1556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1" name="object 45">
              <a:extLst>
                <a:ext uri="{FF2B5EF4-FFF2-40B4-BE49-F238E27FC236}">
                  <a16:creationId xmlns:a16="http://schemas.microsoft.com/office/drawing/2014/main" id="{90289527-0C7D-49D5-81FC-F900A5A6B21F}"/>
                </a:ext>
              </a:extLst>
            </p:cNvPr>
            <p:cNvSpPr/>
            <p:nvPr/>
          </p:nvSpPr>
          <p:spPr>
            <a:xfrm>
              <a:off x="2083039" y="4343936"/>
              <a:ext cx="52075" cy="1289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2" name="object 46">
              <a:extLst>
                <a:ext uri="{FF2B5EF4-FFF2-40B4-BE49-F238E27FC236}">
                  <a16:creationId xmlns:a16="http://schemas.microsoft.com/office/drawing/2014/main" id="{FDFB9D4E-4804-4156-85FE-AB541EED1E9B}"/>
                </a:ext>
              </a:extLst>
            </p:cNvPr>
            <p:cNvSpPr/>
            <p:nvPr/>
          </p:nvSpPr>
          <p:spPr>
            <a:xfrm>
              <a:off x="2083039" y="4072316"/>
              <a:ext cx="52075" cy="1206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D164F1C4-5752-469A-AE21-16B70239B351}"/>
                </a:ext>
              </a:extLst>
            </p:cNvPr>
            <p:cNvSpPr/>
            <p:nvPr/>
          </p:nvSpPr>
          <p:spPr>
            <a:xfrm>
              <a:off x="2083039" y="3796563"/>
              <a:ext cx="52075" cy="1248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4" name="object 48">
              <a:extLst>
                <a:ext uri="{FF2B5EF4-FFF2-40B4-BE49-F238E27FC236}">
                  <a16:creationId xmlns:a16="http://schemas.microsoft.com/office/drawing/2014/main" id="{38C7EC4E-E9CB-420A-A6AA-44298812EA0A}"/>
                </a:ext>
              </a:extLst>
            </p:cNvPr>
            <p:cNvSpPr/>
            <p:nvPr/>
          </p:nvSpPr>
          <p:spPr>
            <a:xfrm>
              <a:off x="2084382" y="3529899"/>
              <a:ext cx="52060" cy="1158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9280955-3842-4B4C-85D1-B56D77C3F64A}"/>
              </a:ext>
            </a:extLst>
          </p:cNvPr>
          <p:cNvGrpSpPr/>
          <p:nvPr/>
        </p:nvGrpSpPr>
        <p:grpSpPr>
          <a:xfrm>
            <a:off x="7039909" y="3244532"/>
            <a:ext cx="2254528" cy="2301989"/>
            <a:chOff x="4482209" y="3615726"/>
            <a:chExt cx="1143000" cy="1325880"/>
          </a:xfrm>
        </p:grpSpPr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6D893C4E-1049-4B83-8E2A-ED65EE15E3B0}"/>
                </a:ext>
              </a:extLst>
            </p:cNvPr>
            <p:cNvSpPr/>
            <p:nvPr/>
          </p:nvSpPr>
          <p:spPr>
            <a:xfrm>
              <a:off x="4482209" y="3615726"/>
              <a:ext cx="1143000" cy="1325880"/>
            </a:xfrm>
            <a:custGeom>
              <a:avLst/>
              <a:gdLst/>
              <a:ahLst/>
              <a:cxnLst/>
              <a:rect l="l" t="t" r="r" b="b"/>
              <a:pathLst>
                <a:path w="1143000" h="1325880">
                  <a:moveTo>
                    <a:pt x="40639" y="0"/>
                  </a:moveTo>
                  <a:lnTo>
                    <a:pt x="1102359" y="0"/>
                  </a:lnTo>
                  <a:lnTo>
                    <a:pt x="1118178" y="3193"/>
                  </a:lnTo>
                  <a:lnTo>
                    <a:pt x="1131096" y="11903"/>
                  </a:lnTo>
                  <a:lnTo>
                    <a:pt x="1139806" y="24821"/>
                  </a:lnTo>
                  <a:lnTo>
                    <a:pt x="1142999" y="40639"/>
                  </a:lnTo>
                  <a:lnTo>
                    <a:pt x="1142999" y="1285239"/>
                  </a:lnTo>
                  <a:lnTo>
                    <a:pt x="1139806" y="1301059"/>
                  </a:lnTo>
                  <a:lnTo>
                    <a:pt x="1131096" y="1313977"/>
                  </a:lnTo>
                  <a:lnTo>
                    <a:pt x="1118178" y="1322686"/>
                  </a:lnTo>
                  <a:lnTo>
                    <a:pt x="1102359" y="1325879"/>
                  </a:lnTo>
                  <a:lnTo>
                    <a:pt x="40639" y="1325879"/>
                  </a:lnTo>
                  <a:lnTo>
                    <a:pt x="24821" y="1322686"/>
                  </a:lnTo>
                  <a:lnTo>
                    <a:pt x="11903" y="1313977"/>
                  </a:lnTo>
                  <a:lnTo>
                    <a:pt x="3193" y="1301059"/>
                  </a:lnTo>
                  <a:lnTo>
                    <a:pt x="0" y="1285239"/>
                  </a:lnTo>
                  <a:lnTo>
                    <a:pt x="0" y="40639"/>
                  </a:lnTo>
                  <a:lnTo>
                    <a:pt x="3193" y="24821"/>
                  </a:lnTo>
                  <a:lnTo>
                    <a:pt x="11903" y="11903"/>
                  </a:lnTo>
                  <a:lnTo>
                    <a:pt x="24821" y="3193"/>
                  </a:lnTo>
                  <a:lnTo>
                    <a:pt x="4063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26D20B9F-02E7-470F-8E22-49F2712505BD}"/>
                </a:ext>
              </a:extLst>
            </p:cNvPr>
            <p:cNvSpPr/>
            <p:nvPr/>
          </p:nvSpPr>
          <p:spPr>
            <a:xfrm>
              <a:off x="4573650" y="457584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39"/>
                  </a:lnTo>
                  <a:lnTo>
                    <a:pt x="912403" y="15513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6"/>
                  </a:lnTo>
                  <a:lnTo>
                    <a:pt x="906959" y="175440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40"/>
                  </a:lnTo>
                  <a:lnTo>
                    <a:pt x="1996" y="167366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3"/>
                  </a:lnTo>
                  <a:lnTo>
                    <a:pt x="7440" y="7439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61684293-E163-4549-88CD-7C6D69C6264E}"/>
                </a:ext>
              </a:extLst>
            </p:cNvPr>
            <p:cNvSpPr/>
            <p:nvPr/>
          </p:nvSpPr>
          <p:spPr>
            <a:xfrm>
              <a:off x="4662548" y="4619027"/>
              <a:ext cx="96522" cy="96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B910AD3F-BFCC-44ED-86F6-BF30F9D6DA07}"/>
                </a:ext>
              </a:extLst>
            </p:cNvPr>
            <p:cNvSpPr/>
            <p:nvPr/>
          </p:nvSpPr>
          <p:spPr>
            <a:xfrm>
              <a:off x="4891148" y="4619027"/>
              <a:ext cx="96522" cy="96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D234A57D-D3B5-4455-B1FC-5E46486164A8}"/>
                </a:ext>
              </a:extLst>
            </p:cNvPr>
            <p:cNvSpPr/>
            <p:nvPr/>
          </p:nvSpPr>
          <p:spPr>
            <a:xfrm>
              <a:off x="5119748" y="4619027"/>
              <a:ext cx="96522" cy="96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578BAB46-75B9-4BF9-BBE2-439E93EAA4C9}"/>
                </a:ext>
              </a:extLst>
            </p:cNvPr>
            <p:cNvSpPr/>
            <p:nvPr/>
          </p:nvSpPr>
          <p:spPr>
            <a:xfrm>
              <a:off x="5302628" y="4619027"/>
              <a:ext cx="96522" cy="9651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3A3EDBAA-9A21-415C-A94B-5106A20CCCA0}"/>
                </a:ext>
              </a:extLst>
            </p:cNvPr>
            <p:cNvSpPr/>
            <p:nvPr/>
          </p:nvSpPr>
          <p:spPr>
            <a:xfrm>
              <a:off x="4573650" y="430152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A5252D54-02D4-4A92-834C-CFDA13C71E74}"/>
                </a:ext>
              </a:extLst>
            </p:cNvPr>
            <p:cNvSpPr/>
            <p:nvPr/>
          </p:nvSpPr>
          <p:spPr>
            <a:xfrm>
              <a:off x="4662548" y="434470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E2B274FD-B3A5-41C2-9046-EA3F96A69B3D}"/>
                </a:ext>
              </a:extLst>
            </p:cNvPr>
            <p:cNvSpPr/>
            <p:nvPr/>
          </p:nvSpPr>
          <p:spPr>
            <a:xfrm>
              <a:off x="4891148" y="434470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2854AF0A-C2B2-4FB5-B7A6-1648A0746B36}"/>
                </a:ext>
              </a:extLst>
            </p:cNvPr>
            <p:cNvSpPr/>
            <p:nvPr/>
          </p:nvSpPr>
          <p:spPr>
            <a:xfrm>
              <a:off x="5119748" y="434470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5DB455BE-4D0B-40F6-B964-A908EB05B3EE}"/>
                </a:ext>
              </a:extLst>
            </p:cNvPr>
            <p:cNvSpPr/>
            <p:nvPr/>
          </p:nvSpPr>
          <p:spPr>
            <a:xfrm>
              <a:off x="5302628" y="4344705"/>
              <a:ext cx="96522" cy="965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A0FD2956-1C1F-4CC2-AD59-43456C8520FD}"/>
                </a:ext>
              </a:extLst>
            </p:cNvPr>
            <p:cNvSpPr/>
            <p:nvPr/>
          </p:nvSpPr>
          <p:spPr>
            <a:xfrm>
              <a:off x="4573650" y="402720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D4A891F-D770-4F9D-8932-BB63D1AE65B8}"/>
                </a:ext>
              </a:extLst>
            </p:cNvPr>
            <p:cNvSpPr/>
            <p:nvPr/>
          </p:nvSpPr>
          <p:spPr>
            <a:xfrm>
              <a:off x="4662548" y="407038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8B9DFDB3-F84A-4292-BF1F-89B2C17BDA8F}"/>
                </a:ext>
              </a:extLst>
            </p:cNvPr>
            <p:cNvSpPr/>
            <p:nvPr/>
          </p:nvSpPr>
          <p:spPr>
            <a:xfrm>
              <a:off x="4891148" y="407038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6F0F2B42-AAA7-46FB-82DE-E15B7B441FC5}"/>
                </a:ext>
              </a:extLst>
            </p:cNvPr>
            <p:cNvSpPr/>
            <p:nvPr/>
          </p:nvSpPr>
          <p:spPr>
            <a:xfrm>
              <a:off x="5119748" y="407038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6058C4BD-8A85-46EA-A1CF-7FFDB17ED633}"/>
                </a:ext>
              </a:extLst>
            </p:cNvPr>
            <p:cNvSpPr/>
            <p:nvPr/>
          </p:nvSpPr>
          <p:spPr>
            <a:xfrm>
              <a:off x="5302628" y="4070385"/>
              <a:ext cx="96522" cy="965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27779415-8965-495C-A0F1-7B42786C7BC4}"/>
                </a:ext>
              </a:extLst>
            </p:cNvPr>
            <p:cNvSpPr/>
            <p:nvPr/>
          </p:nvSpPr>
          <p:spPr>
            <a:xfrm>
              <a:off x="4573650" y="375288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74EB53B6-B69A-4B8A-B03C-D57C3E83987D}"/>
                </a:ext>
              </a:extLst>
            </p:cNvPr>
            <p:cNvSpPr/>
            <p:nvPr/>
          </p:nvSpPr>
          <p:spPr>
            <a:xfrm>
              <a:off x="4662548" y="3796065"/>
              <a:ext cx="96522" cy="965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C20F709D-07DC-4B93-B8F9-297EF6DE0632}"/>
                </a:ext>
              </a:extLst>
            </p:cNvPr>
            <p:cNvSpPr/>
            <p:nvPr/>
          </p:nvSpPr>
          <p:spPr>
            <a:xfrm>
              <a:off x="4891148" y="3796065"/>
              <a:ext cx="96522" cy="965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5D00C2E2-81B8-4EFE-8F91-0521F07538D2}"/>
                </a:ext>
              </a:extLst>
            </p:cNvPr>
            <p:cNvSpPr/>
            <p:nvPr/>
          </p:nvSpPr>
          <p:spPr>
            <a:xfrm>
              <a:off x="5119748" y="3796065"/>
              <a:ext cx="96522" cy="965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8ABE1E19-C18F-45C7-BD3A-0F5ACAFAB151}"/>
                </a:ext>
              </a:extLst>
            </p:cNvPr>
            <p:cNvSpPr/>
            <p:nvPr/>
          </p:nvSpPr>
          <p:spPr>
            <a:xfrm>
              <a:off x="5302628" y="3796065"/>
              <a:ext cx="96522" cy="965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80FA3501-BB36-4A93-957B-450B838F31FC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Multi-hop Search</a:t>
            </a:r>
          </a:p>
        </p:txBody>
      </p:sp>
    </p:spTree>
    <p:extLst>
      <p:ext uri="{BB962C8B-B14F-4D97-AF65-F5344CB8AC3E}">
        <p14:creationId xmlns:p14="http://schemas.microsoft.com/office/powerpoint/2010/main" val="6713847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83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73DF8D-A854-4777-8C81-94724E2C14B1}"/>
              </a:ext>
            </a:extLst>
          </p:cNvPr>
          <p:cNvSpPr txBox="1"/>
          <p:nvPr/>
        </p:nvSpPr>
        <p:spPr>
          <a:xfrm>
            <a:off x="1089991" y="1405920"/>
            <a:ext cx="925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Intuition of memory network:</a:t>
            </a:r>
            <a:endParaRPr lang="zh-CN" altLang="en-US" sz="2400" i="1" dirty="0">
              <a:latin typeface="Palatino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35B603-C40C-4F2C-AD31-6C8BB42CA8CC}"/>
              </a:ext>
            </a:extLst>
          </p:cNvPr>
          <p:cNvSpPr/>
          <p:nvPr/>
        </p:nvSpPr>
        <p:spPr>
          <a:xfrm>
            <a:off x="1487557" y="1969039"/>
            <a:ext cx="10084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 neural network: LSTM, SAN,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An external memory where the neural network can write and read to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A5FEAE-613F-408F-B028-FCE2EDE1273B}"/>
              </a:ext>
            </a:extLst>
          </p:cNvPr>
          <p:cNvGrpSpPr/>
          <p:nvPr/>
        </p:nvGrpSpPr>
        <p:grpSpPr>
          <a:xfrm>
            <a:off x="3189962" y="3235431"/>
            <a:ext cx="2254528" cy="2428671"/>
            <a:chOff x="1310771" y="3371114"/>
            <a:chExt cx="1620803" cy="1938686"/>
          </a:xfrm>
        </p:grpSpPr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3CD6101D-8E7D-4D65-9FCC-4D19DB0BD467}"/>
                </a:ext>
              </a:extLst>
            </p:cNvPr>
            <p:cNvSpPr txBox="1"/>
            <p:nvPr/>
          </p:nvSpPr>
          <p:spPr>
            <a:xfrm>
              <a:off x="1620957" y="5058295"/>
              <a:ext cx="1088789" cy="1576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200" spc="-5" dirty="0">
                  <a:latin typeface="Palatino"/>
                  <a:cs typeface="Calibri"/>
                </a:rPr>
                <a:t>A Neural network</a:t>
              </a:r>
              <a:endParaRPr sz="1200" dirty="0">
                <a:latin typeface="Palatino"/>
                <a:cs typeface="Calibri"/>
              </a:endParaRPr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2FD89471-F432-496B-880F-04B74539454B}"/>
                </a:ext>
              </a:extLst>
            </p:cNvPr>
            <p:cNvSpPr/>
            <p:nvPr/>
          </p:nvSpPr>
          <p:spPr>
            <a:xfrm>
              <a:off x="1310771" y="3371114"/>
              <a:ext cx="1620803" cy="1938686"/>
            </a:xfrm>
            <a:custGeom>
              <a:avLst/>
              <a:gdLst/>
              <a:ahLst/>
              <a:cxnLst/>
              <a:rect l="l" t="t" r="r" b="b"/>
              <a:pathLst>
                <a:path w="3183890" h="4147185">
                  <a:moveTo>
                    <a:pt x="0" y="282626"/>
                  </a:moveTo>
                  <a:lnTo>
                    <a:pt x="3699" y="236782"/>
                  </a:lnTo>
                  <a:lnTo>
                    <a:pt x="14408" y="193294"/>
                  </a:lnTo>
                  <a:lnTo>
                    <a:pt x="31546" y="152743"/>
                  </a:lnTo>
                  <a:lnTo>
                    <a:pt x="54530" y="115710"/>
                  </a:lnTo>
                  <a:lnTo>
                    <a:pt x="82779" y="82779"/>
                  </a:lnTo>
                  <a:lnTo>
                    <a:pt x="115710" y="54530"/>
                  </a:lnTo>
                  <a:lnTo>
                    <a:pt x="152743" y="31546"/>
                  </a:lnTo>
                  <a:lnTo>
                    <a:pt x="193294" y="14408"/>
                  </a:lnTo>
                  <a:lnTo>
                    <a:pt x="236782" y="3699"/>
                  </a:lnTo>
                  <a:lnTo>
                    <a:pt x="282626" y="0"/>
                  </a:lnTo>
                  <a:lnTo>
                    <a:pt x="2900841" y="0"/>
                  </a:lnTo>
                  <a:lnTo>
                    <a:pt x="2946684" y="3699"/>
                  </a:lnTo>
                  <a:lnTo>
                    <a:pt x="2990172" y="14408"/>
                  </a:lnTo>
                  <a:lnTo>
                    <a:pt x="3030723" y="31546"/>
                  </a:lnTo>
                  <a:lnTo>
                    <a:pt x="3067756" y="54530"/>
                  </a:lnTo>
                  <a:lnTo>
                    <a:pt x="3100687" y="82779"/>
                  </a:lnTo>
                  <a:lnTo>
                    <a:pt x="3128936" y="115710"/>
                  </a:lnTo>
                  <a:lnTo>
                    <a:pt x="3151920" y="152743"/>
                  </a:lnTo>
                  <a:lnTo>
                    <a:pt x="3169058" y="193294"/>
                  </a:lnTo>
                  <a:lnTo>
                    <a:pt x="3179767" y="236782"/>
                  </a:lnTo>
                  <a:lnTo>
                    <a:pt x="3183467" y="282626"/>
                  </a:lnTo>
                  <a:lnTo>
                    <a:pt x="3183467" y="3864248"/>
                  </a:lnTo>
                  <a:lnTo>
                    <a:pt x="3179767" y="3910091"/>
                  </a:lnTo>
                  <a:lnTo>
                    <a:pt x="3169058" y="3953579"/>
                  </a:lnTo>
                  <a:lnTo>
                    <a:pt x="3151920" y="3994130"/>
                  </a:lnTo>
                  <a:lnTo>
                    <a:pt x="3128936" y="4031163"/>
                  </a:lnTo>
                  <a:lnTo>
                    <a:pt x="3100687" y="4064094"/>
                  </a:lnTo>
                  <a:lnTo>
                    <a:pt x="3067756" y="4092343"/>
                  </a:lnTo>
                  <a:lnTo>
                    <a:pt x="3030723" y="4115327"/>
                  </a:lnTo>
                  <a:lnTo>
                    <a:pt x="2990172" y="4132465"/>
                  </a:lnTo>
                  <a:lnTo>
                    <a:pt x="2946684" y="4143174"/>
                  </a:lnTo>
                  <a:lnTo>
                    <a:pt x="2900841" y="4146874"/>
                  </a:lnTo>
                  <a:lnTo>
                    <a:pt x="282626" y="4146874"/>
                  </a:lnTo>
                  <a:lnTo>
                    <a:pt x="236782" y="4143174"/>
                  </a:lnTo>
                  <a:lnTo>
                    <a:pt x="193294" y="4132465"/>
                  </a:lnTo>
                  <a:lnTo>
                    <a:pt x="152743" y="4115327"/>
                  </a:lnTo>
                  <a:lnTo>
                    <a:pt x="115710" y="4092343"/>
                  </a:lnTo>
                  <a:lnTo>
                    <a:pt x="82779" y="4064094"/>
                  </a:lnTo>
                  <a:lnTo>
                    <a:pt x="54530" y="4031163"/>
                  </a:lnTo>
                  <a:lnTo>
                    <a:pt x="31546" y="3994130"/>
                  </a:lnTo>
                  <a:lnTo>
                    <a:pt x="14408" y="3953579"/>
                  </a:lnTo>
                  <a:lnTo>
                    <a:pt x="3699" y="3910091"/>
                  </a:lnTo>
                  <a:lnTo>
                    <a:pt x="0" y="3864248"/>
                  </a:lnTo>
                  <a:lnTo>
                    <a:pt x="0" y="282626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7CEBA775-4513-4828-8012-DF3FDB79A71A}"/>
                </a:ext>
              </a:extLst>
            </p:cNvPr>
            <p:cNvSpPr/>
            <p:nvPr/>
          </p:nvSpPr>
          <p:spPr>
            <a:xfrm>
              <a:off x="1620958" y="4779518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8AC6AE66-63C3-48AC-BE0F-A4BAB372B2FA}"/>
                </a:ext>
              </a:extLst>
            </p:cNvPr>
            <p:cNvSpPr txBox="1"/>
            <p:nvPr/>
          </p:nvSpPr>
          <p:spPr>
            <a:xfrm>
              <a:off x="1725828" y="4773239"/>
              <a:ext cx="767235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US" sz="1000" spc="-10" dirty="0">
                  <a:latin typeface="Palatino"/>
                  <a:cs typeface="Calibri"/>
                </a:rPr>
                <a:t>embedding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1" name="object 23">
              <a:extLst>
                <a:ext uri="{FF2B5EF4-FFF2-40B4-BE49-F238E27FC236}">
                  <a16:creationId xmlns:a16="http://schemas.microsoft.com/office/drawing/2014/main" id="{39234D00-005F-4A60-A97B-F2AC41851A37}"/>
                </a:ext>
              </a:extLst>
            </p:cNvPr>
            <p:cNvSpPr/>
            <p:nvPr/>
          </p:nvSpPr>
          <p:spPr>
            <a:xfrm>
              <a:off x="1620958" y="4472899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79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AF81B35C-482B-4574-97C1-5F8CCF35559B}"/>
                </a:ext>
              </a:extLst>
            </p:cNvPr>
            <p:cNvSpPr txBox="1"/>
            <p:nvPr/>
          </p:nvSpPr>
          <p:spPr>
            <a:xfrm>
              <a:off x="1935085" y="4474304"/>
              <a:ext cx="622251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000" spc="-10" dirty="0">
                  <a:latin typeface="Palatino"/>
                  <a:cs typeface="Calibri"/>
                </a:rPr>
                <a:t>Bi-LSTM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93AF4E43-0F6C-4E92-99FB-A0D590F60D7E}"/>
                </a:ext>
              </a:extLst>
            </p:cNvPr>
            <p:cNvSpPr/>
            <p:nvPr/>
          </p:nvSpPr>
          <p:spPr>
            <a:xfrm>
              <a:off x="1620957" y="4193013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4" name="object 26">
              <a:extLst>
                <a:ext uri="{FF2B5EF4-FFF2-40B4-BE49-F238E27FC236}">
                  <a16:creationId xmlns:a16="http://schemas.microsoft.com/office/drawing/2014/main" id="{B1AD5FAD-F1A0-4389-A467-F6ACB1CC734A}"/>
                </a:ext>
              </a:extLst>
            </p:cNvPr>
            <p:cNvSpPr txBox="1"/>
            <p:nvPr/>
          </p:nvSpPr>
          <p:spPr>
            <a:xfrm>
              <a:off x="1768268" y="4186733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US" sz="1000" spc="-5" dirty="0">
                  <a:latin typeface="Palatino"/>
                  <a:cs typeface="Calibri"/>
                </a:rPr>
                <a:t>Bi-LSTM</a:t>
              </a:r>
              <a:endParaRPr sz="1000" dirty="0">
                <a:latin typeface="Palatino"/>
                <a:cs typeface="Calibri"/>
              </a:endParaRPr>
            </a:p>
          </p:txBody>
        </p:sp>
        <p:sp>
          <p:nvSpPr>
            <p:cNvPr id="15" name="object 27">
              <a:extLst>
                <a:ext uri="{FF2B5EF4-FFF2-40B4-BE49-F238E27FC236}">
                  <a16:creationId xmlns:a16="http://schemas.microsoft.com/office/drawing/2014/main" id="{7A1C6DFE-9EE2-464F-93E3-CE14CEBE8EA7}"/>
                </a:ext>
              </a:extLst>
            </p:cNvPr>
            <p:cNvSpPr/>
            <p:nvPr/>
          </p:nvSpPr>
          <p:spPr>
            <a:xfrm>
              <a:off x="1620957" y="3921392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6" name="object 28">
              <a:extLst>
                <a:ext uri="{FF2B5EF4-FFF2-40B4-BE49-F238E27FC236}">
                  <a16:creationId xmlns:a16="http://schemas.microsoft.com/office/drawing/2014/main" id="{79C41017-B1B2-481C-ACC5-1694D84CDF0C}"/>
                </a:ext>
              </a:extLst>
            </p:cNvPr>
            <p:cNvSpPr txBox="1"/>
            <p:nvPr/>
          </p:nvSpPr>
          <p:spPr>
            <a:xfrm>
              <a:off x="1768268" y="3915112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spc="-5" dirty="0">
                  <a:latin typeface="Palatino"/>
                  <a:cs typeface="Calibri"/>
                </a:rPr>
                <a:t>Fully</a:t>
              </a:r>
              <a:r>
                <a:rPr sz="1000" spc="-65" dirty="0">
                  <a:latin typeface="Palatino"/>
                  <a:cs typeface="Calibri"/>
                </a:rPr>
                <a:t> </a:t>
              </a:r>
              <a:r>
                <a:rPr sz="1000" spc="-5" dirty="0">
                  <a:latin typeface="Palatino"/>
                  <a:cs typeface="Calibri"/>
                </a:rPr>
                <a:t>connected</a:t>
              </a:r>
              <a:endParaRPr sz="1000">
                <a:latin typeface="Palatino"/>
                <a:cs typeface="Calibri"/>
              </a:endParaRPr>
            </a:p>
          </p:txBody>
        </p:sp>
        <p:sp>
          <p:nvSpPr>
            <p:cNvPr id="17" name="object 35">
              <a:extLst>
                <a:ext uri="{FF2B5EF4-FFF2-40B4-BE49-F238E27FC236}">
                  <a16:creationId xmlns:a16="http://schemas.microsoft.com/office/drawing/2014/main" id="{4AD191A9-D4F3-4801-8DA6-A87D025ED427}"/>
                </a:ext>
              </a:extLst>
            </p:cNvPr>
            <p:cNvSpPr/>
            <p:nvPr/>
          </p:nvSpPr>
          <p:spPr>
            <a:xfrm>
              <a:off x="1620957" y="3645639"/>
              <a:ext cx="976402" cy="151219"/>
            </a:xfrm>
            <a:custGeom>
              <a:avLst/>
              <a:gdLst/>
              <a:ahLst/>
              <a:cxnLst/>
              <a:rect l="l" t="t" r="r" b="b"/>
              <a:pathLst>
                <a:path w="1428750" h="208280">
                  <a:moveTo>
                    <a:pt x="0" y="103937"/>
                  </a:moveTo>
                  <a:lnTo>
                    <a:pt x="8167" y="63480"/>
                  </a:lnTo>
                  <a:lnTo>
                    <a:pt x="30442" y="30442"/>
                  </a:lnTo>
                  <a:lnTo>
                    <a:pt x="63480" y="8167"/>
                  </a:lnTo>
                  <a:lnTo>
                    <a:pt x="103937" y="0"/>
                  </a:lnTo>
                  <a:lnTo>
                    <a:pt x="1324573" y="0"/>
                  </a:lnTo>
                  <a:lnTo>
                    <a:pt x="1365030" y="8167"/>
                  </a:lnTo>
                  <a:lnTo>
                    <a:pt x="1398068" y="30442"/>
                  </a:lnTo>
                  <a:lnTo>
                    <a:pt x="1420343" y="63480"/>
                  </a:lnTo>
                  <a:lnTo>
                    <a:pt x="1428511" y="103937"/>
                  </a:lnTo>
                  <a:lnTo>
                    <a:pt x="1420341" y="144394"/>
                  </a:lnTo>
                  <a:lnTo>
                    <a:pt x="1398066" y="177432"/>
                  </a:lnTo>
                  <a:lnTo>
                    <a:pt x="1365029" y="199706"/>
                  </a:lnTo>
                  <a:lnTo>
                    <a:pt x="1324572" y="207874"/>
                  </a:lnTo>
                  <a:lnTo>
                    <a:pt x="103937" y="207873"/>
                  </a:lnTo>
                  <a:lnTo>
                    <a:pt x="63480" y="199705"/>
                  </a:lnTo>
                  <a:lnTo>
                    <a:pt x="30442" y="177430"/>
                  </a:lnTo>
                  <a:lnTo>
                    <a:pt x="8167" y="144392"/>
                  </a:lnTo>
                  <a:lnTo>
                    <a:pt x="0" y="103935"/>
                  </a:lnTo>
                  <a:close/>
                </a:path>
              </a:pathLst>
            </a:custGeom>
            <a:ln w="127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18" name="object 36">
              <a:extLst>
                <a:ext uri="{FF2B5EF4-FFF2-40B4-BE49-F238E27FC236}">
                  <a16:creationId xmlns:a16="http://schemas.microsoft.com/office/drawing/2014/main" id="{EE051C14-6B5A-4318-8DA1-433109F63051}"/>
                </a:ext>
              </a:extLst>
            </p:cNvPr>
            <p:cNvSpPr txBox="1"/>
            <p:nvPr/>
          </p:nvSpPr>
          <p:spPr>
            <a:xfrm>
              <a:off x="1768268" y="3639359"/>
              <a:ext cx="682179" cy="1330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spc="-5" dirty="0">
                  <a:latin typeface="Palatino"/>
                  <a:cs typeface="Calibri"/>
                </a:rPr>
                <a:t>Fully</a:t>
              </a:r>
              <a:r>
                <a:rPr sz="1000" spc="-65" dirty="0">
                  <a:latin typeface="Palatino"/>
                  <a:cs typeface="Calibri"/>
                </a:rPr>
                <a:t> </a:t>
              </a:r>
              <a:r>
                <a:rPr sz="1000" spc="-5" dirty="0">
                  <a:latin typeface="Palatino"/>
                  <a:cs typeface="Calibri"/>
                </a:rPr>
                <a:t>connected</a:t>
              </a:r>
              <a:endParaRPr sz="1000">
                <a:latin typeface="Palatino"/>
                <a:cs typeface="Calibri"/>
              </a:endParaRPr>
            </a:p>
          </p:txBody>
        </p:sp>
        <p:sp>
          <p:nvSpPr>
            <p:cNvPr id="19" name="object 37">
              <a:extLst>
                <a:ext uri="{FF2B5EF4-FFF2-40B4-BE49-F238E27FC236}">
                  <a16:creationId xmlns:a16="http://schemas.microsoft.com/office/drawing/2014/main" id="{1B6378FC-A636-4F9A-9300-C753379B27F5}"/>
                </a:ext>
              </a:extLst>
            </p:cNvPr>
            <p:cNvSpPr/>
            <p:nvPr/>
          </p:nvSpPr>
          <p:spPr>
            <a:xfrm>
              <a:off x="2060628" y="3436504"/>
              <a:ext cx="102014" cy="108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0" name="object 44">
              <a:extLst>
                <a:ext uri="{FF2B5EF4-FFF2-40B4-BE49-F238E27FC236}">
                  <a16:creationId xmlns:a16="http://schemas.microsoft.com/office/drawing/2014/main" id="{AADF6F4D-78E6-4787-815A-5C1A340F6586}"/>
                </a:ext>
              </a:extLst>
            </p:cNvPr>
            <p:cNvSpPr/>
            <p:nvPr/>
          </p:nvSpPr>
          <p:spPr>
            <a:xfrm>
              <a:off x="2083039" y="4623823"/>
              <a:ext cx="52075" cy="1556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1" name="object 45">
              <a:extLst>
                <a:ext uri="{FF2B5EF4-FFF2-40B4-BE49-F238E27FC236}">
                  <a16:creationId xmlns:a16="http://schemas.microsoft.com/office/drawing/2014/main" id="{90289527-0C7D-49D5-81FC-F900A5A6B21F}"/>
                </a:ext>
              </a:extLst>
            </p:cNvPr>
            <p:cNvSpPr/>
            <p:nvPr/>
          </p:nvSpPr>
          <p:spPr>
            <a:xfrm>
              <a:off x="2083039" y="4343936"/>
              <a:ext cx="52075" cy="1289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2" name="object 46">
              <a:extLst>
                <a:ext uri="{FF2B5EF4-FFF2-40B4-BE49-F238E27FC236}">
                  <a16:creationId xmlns:a16="http://schemas.microsoft.com/office/drawing/2014/main" id="{FDFB9D4E-4804-4156-85FE-AB541EED1E9B}"/>
                </a:ext>
              </a:extLst>
            </p:cNvPr>
            <p:cNvSpPr/>
            <p:nvPr/>
          </p:nvSpPr>
          <p:spPr>
            <a:xfrm>
              <a:off x="2083039" y="4072316"/>
              <a:ext cx="52075" cy="1206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D164F1C4-5752-469A-AE21-16B70239B351}"/>
                </a:ext>
              </a:extLst>
            </p:cNvPr>
            <p:cNvSpPr/>
            <p:nvPr/>
          </p:nvSpPr>
          <p:spPr>
            <a:xfrm>
              <a:off x="2083039" y="3796563"/>
              <a:ext cx="52075" cy="1248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  <p:sp>
          <p:nvSpPr>
            <p:cNvPr id="24" name="object 48">
              <a:extLst>
                <a:ext uri="{FF2B5EF4-FFF2-40B4-BE49-F238E27FC236}">
                  <a16:creationId xmlns:a16="http://schemas.microsoft.com/office/drawing/2014/main" id="{38C7EC4E-E9CB-420A-A6AA-44298812EA0A}"/>
                </a:ext>
              </a:extLst>
            </p:cNvPr>
            <p:cNvSpPr/>
            <p:nvPr/>
          </p:nvSpPr>
          <p:spPr>
            <a:xfrm>
              <a:off x="2084382" y="3529899"/>
              <a:ext cx="52060" cy="1158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>
                <a:latin typeface="Palatino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9280955-3842-4B4C-85D1-B56D77C3F64A}"/>
              </a:ext>
            </a:extLst>
          </p:cNvPr>
          <p:cNvGrpSpPr/>
          <p:nvPr/>
        </p:nvGrpSpPr>
        <p:grpSpPr>
          <a:xfrm>
            <a:off x="6942650" y="3277107"/>
            <a:ext cx="2254528" cy="2428671"/>
            <a:chOff x="4482209" y="3615726"/>
            <a:chExt cx="1143000" cy="1325880"/>
          </a:xfrm>
        </p:grpSpPr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6D893C4E-1049-4B83-8E2A-ED65EE15E3B0}"/>
                </a:ext>
              </a:extLst>
            </p:cNvPr>
            <p:cNvSpPr/>
            <p:nvPr/>
          </p:nvSpPr>
          <p:spPr>
            <a:xfrm>
              <a:off x="4482209" y="3615726"/>
              <a:ext cx="1143000" cy="1325880"/>
            </a:xfrm>
            <a:custGeom>
              <a:avLst/>
              <a:gdLst/>
              <a:ahLst/>
              <a:cxnLst/>
              <a:rect l="l" t="t" r="r" b="b"/>
              <a:pathLst>
                <a:path w="1143000" h="1325880">
                  <a:moveTo>
                    <a:pt x="40639" y="0"/>
                  </a:moveTo>
                  <a:lnTo>
                    <a:pt x="1102359" y="0"/>
                  </a:lnTo>
                  <a:lnTo>
                    <a:pt x="1118178" y="3193"/>
                  </a:lnTo>
                  <a:lnTo>
                    <a:pt x="1131096" y="11903"/>
                  </a:lnTo>
                  <a:lnTo>
                    <a:pt x="1139806" y="24821"/>
                  </a:lnTo>
                  <a:lnTo>
                    <a:pt x="1142999" y="40639"/>
                  </a:lnTo>
                  <a:lnTo>
                    <a:pt x="1142999" y="1285239"/>
                  </a:lnTo>
                  <a:lnTo>
                    <a:pt x="1139806" y="1301059"/>
                  </a:lnTo>
                  <a:lnTo>
                    <a:pt x="1131096" y="1313977"/>
                  </a:lnTo>
                  <a:lnTo>
                    <a:pt x="1118178" y="1322686"/>
                  </a:lnTo>
                  <a:lnTo>
                    <a:pt x="1102359" y="1325879"/>
                  </a:lnTo>
                  <a:lnTo>
                    <a:pt x="40639" y="1325879"/>
                  </a:lnTo>
                  <a:lnTo>
                    <a:pt x="24821" y="1322686"/>
                  </a:lnTo>
                  <a:lnTo>
                    <a:pt x="11903" y="1313977"/>
                  </a:lnTo>
                  <a:lnTo>
                    <a:pt x="3193" y="1301059"/>
                  </a:lnTo>
                  <a:lnTo>
                    <a:pt x="0" y="1285239"/>
                  </a:lnTo>
                  <a:lnTo>
                    <a:pt x="0" y="40639"/>
                  </a:lnTo>
                  <a:lnTo>
                    <a:pt x="3193" y="24821"/>
                  </a:lnTo>
                  <a:lnTo>
                    <a:pt x="11903" y="11903"/>
                  </a:lnTo>
                  <a:lnTo>
                    <a:pt x="24821" y="3193"/>
                  </a:lnTo>
                  <a:lnTo>
                    <a:pt x="4063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26D20B9F-02E7-470F-8E22-49F2712505BD}"/>
                </a:ext>
              </a:extLst>
            </p:cNvPr>
            <p:cNvSpPr/>
            <p:nvPr/>
          </p:nvSpPr>
          <p:spPr>
            <a:xfrm>
              <a:off x="4573650" y="457584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39"/>
                  </a:lnTo>
                  <a:lnTo>
                    <a:pt x="912403" y="15513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6"/>
                  </a:lnTo>
                  <a:lnTo>
                    <a:pt x="906959" y="175440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40"/>
                  </a:lnTo>
                  <a:lnTo>
                    <a:pt x="1996" y="167366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3"/>
                  </a:lnTo>
                  <a:lnTo>
                    <a:pt x="7440" y="7439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61684293-E163-4549-88CD-7C6D69C6264E}"/>
                </a:ext>
              </a:extLst>
            </p:cNvPr>
            <p:cNvSpPr/>
            <p:nvPr/>
          </p:nvSpPr>
          <p:spPr>
            <a:xfrm>
              <a:off x="4662548" y="4619027"/>
              <a:ext cx="96522" cy="96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B910AD3F-BFCC-44ED-86F6-BF30F9D6DA07}"/>
                </a:ext>
              </a:extLst>
            </p:cNvPr>
            <p:cNvSpPr/>
            <p:nvPr/>
          </p:nvSpPr>
          <p:spPr>
            <a:xfrm>
              <a:off x="4891148" y="4619027"/>
              <a:ext cx="96522" cy="96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D234A57D-D3B5-4455-B1FC-5E46486164A8}"/>
                </a:ext>
              </a:extLst>
            </p:cNvPr>
            <p:cNvSpPr/>
            <p:nvPr/>
          </p:nvSpPr>
          <p:spPr>
            <a:xfrm>
              <a:off x="5119748" y="4619027"/>
              <a:ext cx="96522" cy="96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578BAB46-75B9-4BF9-BBE2-439E93EAA4C9}"/>
                </a:ext>
              </a:extLst>
            </p:cNvPr>
            <p:cNvSpPr/>
            <p:nvPr/>
          </p:nvSpPr>
          <p:spPr>
            <a:xfrm>
              <a:off x="5302628" y="4619027"/>
              <a:ext cx="96522" cy="9651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3A3EDBAA-9A21-415C-A94B-5106A20CCCA0}"/>
                </a:ext>
              </a:extLst>
            </p:cNvPr>
            <p:cNvSpPr/>
            <p:nvPr/>
          </p:nvSpPr>
          <p:spPr>
            <a:xfrm>
              <a:off x="4573650" y="430152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A5252D54-02D4-4A92-834C-CFDA13C71E74}"/>
                </a:ext>
              </a:extLst>
            </p:cNvPr>
            <p:cNvSpPr/>
            <p:nvPr/>
          </p:nvSpPr>
          <p:spPr>
            <a:xfrm>
              <a:off x="4662548" y="434470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E2B274FD-B3A5-41C2-9046-EA3F96A69B3D}"/>
                </a:ext>
              </a:extLst>
            </p:cNvPr>
            <p:cNvSpPr/>
            <p:nvPr/>
          </p:nvSpPr>
          <p:spPr>
            <a:xfrm>
              <a:off x="4891148" y="434470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2854AF0A-C2B2-4FB5-B7A6-1648A0746B36}"/>
                </a:ext>
              </a:extLst>
            </p:cNvPr>
            <p:cNvSpPr/>
            <p:nvPr/>
          </p:nvSpPr>
          <p:spPr>
            <a:xfrm>
              <a:off x="5119748" y="434470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5DB455BE-4D0B-40F6-B964-A908EB05B3EE}"/>
                </a:ext>
              </a:extLst>
            </p:cNvPr>
            <p:cNvSpPr/>
            <p:nvPr/>
          </p:nvSpPr>
          <p:spPr>
            <a:xfrm>
              <a:off x="5302628" y="4344705"/>
              <a:ext cx="96522" cy="965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A0FD2956-1C1F-4CC2-AD59-43456C8520FD}"/>
                </a:ext>
              </a:extLst>
            </p:cNvPr>
            <p:cNvSpPr/>
            <p:nvPr/>
          </p:nvSpPr>
          <p:spPr>
            <a:xfrm>
              <a:off x="4573650" y="402720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D4A891F-D770-4F9D-8932-BB63D1AE65B8}"/>
                </a:ext>
              </a:extLst>
            </p:cNvPr>
            <p:cNvSpPr/>
            <p:nvPr/>
          </p:nvSpPr>
          <p:spPr>
            <a:xfrm>
              <a:off x="4662548" y="407038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8B9DFDB3-F84A-4292-BF1F-89B2C17BDA8F}"/>
                </a:ext>
              </a:extLst>
            </p:cNvPr>
            <p:cNvSpPr/>
            <p:nvPr/>
          </p:nvSpPr>
          <p:spPr>
            <a:xfrm>
              <a:off x="4891148" y="407038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6F0F2B42-AAA7-46FB-82DE-E15B7B441FC5}"/>
                </a:ext>
              </a:extLst>
            </p:cNvPr>
            <p:cNvSpPr/>
            <p:nvPr/>
          </p:nvSpPr>
          <p:spPr>
            <a:xfrm>
              <a:off x="5119748" y="4070385"/>
              <a:ext cx="96522" cy="96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6058C4BD-8A85-46EA-A1CF-7FFDB17ED633}"/>
                </a:ext>
              </a:extLst>
            </p:cNvPr>
            <p:cNvSpPr/>
            <p:nvPr/>
          </p:nvSpPr>
          <p:spPr>
            <a:xfrm>
              <a:off x="5302628" y="4070385"/>
              <a:ext cx="96522" cy="965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27779415-8965-495C-A0F1-7B42786C7BC4}"/>
                </a:ext>
              </a:extLst>
            </p:cNvPr>
            <p:cNvSpPr/>
            <p:nvPr/>
          </p:nvSpPr>
          <p:spPr>
            <a:xfrm>
              <a:off x="4573650" y="3752886"/>
              <a:ext cx="914400" cy="182880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74EB53B6-B69A-4B8A-B03C-D57C3E83987D}"/>
                </a:ext>
              </a:extLst>
            </p:cNvPr>
            <p:cNvSpPr/>
            <p:nvPr/>
          </p:nvSpPr>
          <p:spPr>
            <a:xfrm>
              <a:off x="4662548" y="3796065"/>
              <a:ext cx="96522" cy="965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C20F709D-07DC-4B93-B8F9-297EF6DE0632}"/>
                </a:ext>
              </a:extLst>
            </p:cNvPr>
            <p:cNvSpPr/>
            <p:nvPr/>
          </p:nvSpPr>
          <p:spPr>
            <a:xfrm>
              <a:off x="4891148" y="3796065"/>
              <a:ext cx="96522" cy="965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5D00C2E2-81B8-4EFE-8F91-0521F07538D2}"/>
                </a:ext>
              </a:extLst>
            </p:cNvPr>
            <p:cNvSpPr/>
            <p:nvPr/>
          </p:nvSpPr>
          <p:spPr>
            <a:xfrm>
              <a:off x="5119748" y="3796065"/>
              <a:ext cx="96522" cy="965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8ABE1E19-C18F-45C7-BD3A-0F5ACAFAB151}"/>
                </a:ext>
              </a:extLst>
            </p:cNvPr>
            <p:cNvSpPr/>
            <p:nvPr/>
          </p:nvSpPr>
          <p:spPr>
            <a:xfrm>
              <a:off x="5302628" y="3796065"/>
              <a:ext cx="96522" cy="965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4B59CDA-BEFF-424E-8B43-7F2884F33B9E}"/>
              </a:ext>
            </a:extLst>
          </p:cNvPr>
          <p:cNvGrpSpPr/>
          <p:nvPr/>
        </p:nvGrpSpPr>
        <p:grpSpPr>
          <a:xfrm>
            <a:off x="4580287" y="2929069"/>
            <a:ext cx="3113120" cy="357460"/>
            <a:chOff x="2552531" y="3269178"/>
            <a:chExt cx="3158839" cy="328540"/>
          </a:xfrm>
        </p:grpSpPr>
        <p:sp>
          <p:nvSpPr>
            <p:cNvPr id="49" name="直角上箭头 86">
              <a:extLst>
                <a:ext uri="{FF2B5EF4-FFF2-40B4-BE49-F238E27FC236}">
                  <a16:creationId xmlns:a16="http://schemas.microsoft.com/office/drawing/2014/main" id="{858FD383-3AE9-4AC6-BD98-FA623DC8F69C}"/>
                </a:ext>
              </a:extLst>
            </p:cNvPr>
            <p:cNvSpPr/>
            <p:nvPr/>
          </p:nvSpPr>
          <p:spPr>
            <a:xfrm flipV="1">
              <a:off x="2598249" y="3269178"/>
              <a:ext cx="3113121" cy="328540"/>
            </a:xfrm>
            <a:prstGeom prst="bentUpArrow">
              <a:avLst>
                <a:gd name="adj1" fmla="val 15290"/>
                <a:gd name="adj2" fmla="val 16990"/>
                <a:gd name="adj3" fmla="val 25044"/>
              </a:avLst>
            </a:prstGeom>
            <a:solidFill>
              <a:srgbClr val="5CB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371D03CB-EA7A-4F98-BD05-8A68271CD467}"/>
                </a:ext>
              </a:extLst>
            </p:cNvPr>
            <p:cNvSpPr/>
            <p:nvPr/>
          </p:nvSpPr>
          <p:spPr>
            <a:xfrm>
              <a:off x="2552531" y="3269180"/>
              <a:ext cx="45719" cy="285585"/>
            </a:xfrm>
            <a:prstGeom prst="rect">
              <a:avLst/>
            </a:prstGeom>
            <a:solidFill>
              <a:srgbClr val="5CB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3E63C67-E07C-47BA-9ABC-550E196F0AD9}"/>
              </a:ext>
            </a:extLst>
          </p:cNvPr>
          <p:cNvGrpSpPr/>
          <p:nvPr/>
        </p:nvGrpSpPr>
        <p:grpSpPr>
          <a:xfrm rot="10800000">
            <a:off x="4620127" y="5699463"/>
            <a:ext cx="3158839" cy="358474"/>
            <a:chOff x="2552531" y="3269178"/>
            <a:chExt cx="3158839" cy="328540"/>
          </a:xfrm>
        </p:grpSpPr>
        <p:sp>
          <p:nvSpPr>
            <p:cNvPr id="52" name="直角上箭头 90">
              <a:extLst>
                <a:ext uri="{FF2B5EF4-FFF2-40B4-BE49-F238E27FC236}">
                  <a16:creationId xmlns:a16="http://schemas.microsoft.com/office/drawing/2014/main" id="{BBAAC3F3-9C45-4392-AEB5-E41930DD7582}"/>
                </a:ext>
              </a:extLst>
            </p:cNvPr>
            <p:cNvSpPr/>
            <p:nvPr/>
          </p:nvSpPr>
          <p:spPr>
            <a:xfrm flipV="1">
              <a:off x="2598249" y="3269178"/>
              <a:ext cx="3113121" cy="328540"/>
            </a:xfrm>
            <a:prstGeom prst="bentUpArrow">
              <a:avLst>
                <a:gd name="adj1" fmla="val 15290"/>
                <a:gd name="adj2" fmla="val 16990"/>
                <a:gd name="adj3" fmla="val 25044"/>
              </a:avLst>
            </a:prstGeom>
            <a:solidFill>
              <a:srgbClr val="5CB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11592F3D-5A4F-487D-AB59-6D6EC553BE08}"/>
                </a:ext>
              </a:extLst>
            </p:cNvPr>
            <p:cNvSpPr/>
            <p:nvPr/>
          </p:nvSpPr>
          <p:spPr>
            <a:xfrm>
              <a:off x="2552531" y="3269180"/>
              <a:ext cx="45719" cy="285585"/>
            </a:xfrm>
            <a:prstGeom prst="rect">
              <a:avLst/>
            </a:prstGeom>
            <a:solidFill>
              <a:srgbClr val="5CB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618C4919-FB41-4ACF-BF02-AF66400E2304}"/>
              </a:ext>
            </a:extLst>
          </p:cNvPr>
          <p:cNvSpPr txBox="1"/>
          <p:nvPr/>
        </p:nvSpPr>
        <p:spPr>
          <a:xfrm>
            <a:off x="5770710" y="2947975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writing</a:t>
            </a:r>
            <a:endParaRPr lang="zh-CN" altLang="en-US" sz="16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E3D8BCC-418F-41DA-897D-FAFD67FA75A3}"/>
              </a:ext>
            </a:extLst>
          </p:cNvPr>
          <p:cNvSpPr txBox="1"/>
          <p:nvPr/>
        </p:nvSpPr>
        <p:spPr>
          <a:xfrm>
            <a:off x="5770709" y="5709423"/>
            <a:ext cx="811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reading</a:t>
            </a:r>
            <a:endParaRPr lang="zh-CN" altLang="en-US" sz="16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E41C216-6204-4297-AE29-7AB002755088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Multi-hop Search</a:t>
            </a:r>
          </a:p>
        </p:txBody>
      </p:sp>
    </p:spTree>
    <p:extLst>
      <p:ext uri="{BB962C8B-B14F-4D97-AF65-F5344CB8AC3E}">
        <p14:creationId xmlns:p14="http://schemas.microsoft.com/office/powerpoint/2010/main" val="5803360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图片 87">
            <a:extLst>
              <a:ext uri="{FF2B5EF4-FFF2-40B4-BE49-F238E27FC236}">
                <a16:creationId xmlns:a16="http://schemas.microsoft.com/office/drawing/2014/main" id="{CB293C31-B024-9DE9-B180-6855203F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388" y="2363503"/>
            <a:ext cx="5796957" cy="303881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84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1FD717-B654-4371-9669-ED7AB7EEB602}"/>
              </a:ext>
            </a:extLst>
          </p:cNvPr>
          <p:cNvSpPr txBox="1"/>
          <p:nvPr/>
        </p:nvSpPr>
        <p:spPr>
          <a:xfrm>
            <a:off x="1070113" y="1405920"/>
            <a:ext cx="927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End2end memory network for QA: an example</a:t>
            </a:r>
            <a:endParaRPr lang="zh-CN" altLang="en-US" sz="2400" i="1" dirty="0">
              <a:latin typeface="Palatino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D1542FB-6A03-48DC-A64B-77D64940B342}"/>
              </a:ext>
            </a:extLst>
          </p:cNvPr>
          <p:cNvSpPr/>
          <p:nvPr/>
        </p:nvSpPr>
        <p:spPr>
          <a:xfrm>
            <a:off x="1937692" y="3039237"/>
            <a:ext cx="2969588" cy="1292733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pPr marL="144000" lvl="1"/>
            <a:r>
              <a:rPr lang="zh-CN" altLang="en-US" sz="2000" i="1" dirty="0">
                <a:latin typeface="Palatino"/>
              </a:rPr>
              <a:t>Joe travelled to the office. </a:t>
            </a:r>
            <a:endParaRPr lang="en-US" altLang="zh-CN" sz="2000" i="1" dirty="0">
              <a:latin typeface="Palatino"/>
            </a:endParaRPr>
          </a:p>
          <a:p>
            <a:pPr marL="144000" lvl="1"/>
            <a:r>
              <a:rPr lang="zh-CN" altLang="en-US" sz="2000" i="1" dirty="0">
                <a:latin typeface="Palatino"/>
              </a:rPr>
              <a:t>Joe left the milk. </a:t>
            </a:r>
            <a:endParaRPr lang="en-US" altLang="zh-CN" sz="2000" i="1" dirty="0">
              <a:latin typeface="Palatino"/>
            </a:endParaRPr>
          </a:p>
          <a:p>
            <a:pPr marL="144000" lvl="1"/>
            <a:r>
              <a:rPr lang="zh-CN" altLang="en-US" sz="2000" i="1" dirty="0">
                <a:latin typeface="Palatino"/>
              </a:rPr>
              <a:t>Joe went to the bathroom.</a:t>
            </a:r>
            <a:endParaRPr lang="en-US" altLang="zh-CN" sz="2000" i="1" dirty="0">
              <a:latin typeface="Palatino"/>
            </a:endParaRPr>
          </a:p>
          <a:p>
            <a:pPr marL="144000" lvl="1"/>
            <a:r>
              <a:rPr lang="en-US" altLang="zh-CN" sz="2000" dirty="0">
                <a:solidFill>
                  <a:srgbClr val="C00000"/>
                </a:solidFill>
                <a:latin typeface="Palatino"/>
              </a:rPr>
              <a:t>Q</a:t>
            </a:r>
            <a:r>
              <a:rPr lang="en-US" altLang="zh-CN" sz="2000" dirty="0">
                <a:latin typeface="Palatino"/>
              </a:rPr>
              <a:t>: </a:t>
            </a:r>
            <a:r>
              <a:rPr lang="zh-CN" altLang="en-US" sz="2000" i="1" dirty="0">
                <a:latin typeface="Palatino"/>
              </a:rPr>
              <a:t>Where is the milk now?</a:t>
            </a:r>
            <a:endParaRPr sz="2000" i="1" dirty="0">
              <a:latin typeface="Palatino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2086CAB-0267-4CAB-9332-37E5F4BE7ABA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Multi-hop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5EFA592-F86D-B509-F480-E9F65124D285}"/>
                  </a:ext>
                </a:extLst>
              </p:cNvPr>
              <p:cNvSpPr txBox="1"/>
              <p:nvPr/>
            </p:nvSpPr>
            <p:spPr>
              <a:xfrm>
                <a:off x="4699000" y="5929737"/>
                <a:ext cx="58825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Palatino"/>
                  </a:rPr>
                  <a:t>Each sentence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000" dirty="0">
                    <a:latin typeface="Palatino"/>
                  </a:rPr>
                  <a:t> </a:t>
                </a:r>
                <a:r>
                  <a:rPr lang="en-US" altLang="zh-CN" sz="2000" dirty="0">
                    <a:latin typeface="Palatino"/>
                  </a:rPr>
                  <a:t>encoded into a memory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000" dirty="0">
                  <a:latin typeface="Palatino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5EFA592-F86D-B509-F480-E9F65124D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0" y="5929737"/>
                <a:ext cx="5882526" cy="400110"/>
              </a:xfrm>
              <a:prstGeom prst="rect">
                <a:avLst/>
              </a:prstGeom>
              <a:blipFill>
                <a:blip r:embed="rId6"/>
                <a:stretch>
                  <a:fillRect l="-1140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6D966CDD-AE49-134E-AB31-D3ECCD72A1E5}"/>
              </a:ext>
            </a:extLst>
          </p:cNvPr>
          <p:cNvSpPr txBox="1"/>
          <p:nvPr/>
        </p:nvSpPr>
        <p:spPr>
          <a:xfrm>
            <a:off x="10570453" y="2778383"/>
            <a:ext cx="124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Answer</a:t>
            </a:r>
            <a:endParaRPr lang="zh-CN" altLang="en-US" sz="2000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D9C29A1-20CB-9216-3C5C-E50CA81F066A}"/>
                  </a:ext>
                </a:extLst>
              </p:cNvPr>
              <p:cNvSpPr txBox="1"/>
              <p:nvPr/>
            </p:nvSpPr>
            <p:spPr>
              <a:xfrm>
                <a:off x="10581526" y="4874892"/>
                <a:ext cx="124799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Palatino"/>
                  </a:rPr>
                  <a:t>Query encoded into vector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zh-CN" altLang="en-US" sz="2000" dirty="0">
                  <a:latin typeface="Palatino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D9C29A1-20CB-9216-3C5C-E50CA81F0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526" y="4874892"/>
                <a:ext cx="1247998" cy="1323439"/>
              </a:xfrm>
              <a:prstGeom prst="rect">
                <a:avLst/>
              </a:prstGeom>
              <a:blipFill>
                <a:blip r:embed="rId7"/>
                <a:stretch>
                  <a:fillRect l="-5366" t="-2765" r="-976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28A712DC-0C6D-1237-4B56-843BFDBBAC5C}"/>
              </a:ext>
            </a:extLst>
          </p:cNvPr>
          <p:cNvSpPr txBox="1"/>
          <p:nvPr/>
        </p:nvSpPr>
        <p:spPr>
          <a:xfrm>
            <a:off x="4907280" y="2134856"/>
            <a:ext cx="528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Attention-driven memory representation</a:t>
            </a:r>
            <a:endParaRPr lang="zh-CN" altLang="en-US" sz="2000" dirty="0">
              <a:latin typeface="Palatino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DE2A427-EF66-FA56-FAE2-B88260CCF011}"/>
              </a:ext>
            </a:extLst>
          </p:cNvPr>
          <p:cNvCxnSpPr/>
          <p:nvPr/>
        </p:nvCxnSpPr>
        <p:spPr>
          <a:xfrm flipV="1">
            <a:off x="7665787" y="2556647"/>
            <a:ext cx="0" cy="4434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E38E658-1855-28C5-DA83-BC4298220CC6}"/>
              </a:ext>
            </a:extLst>
          </p:cNvPr>
          <p:cNvCxnSpPr>
            <a:cxnSpLocks/>
          </p:cNvCxnSpPr>
          <p:nvPr/>
        </p:nvCxnSpPr>
        <p:spPr>
          <a:xfrm>
            <a:off x="7679661" y="5536611"/>
            <a:ext cx="0" cy="4590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3F9B573-869F-A1E9-8FD9-F33210EDBD87}"/>
              </a:ext>
            </a:extLst>
          </p:cNvPr>
          <p:cNvCxnSpPr>
            <a:cxnSpLocks/>
          </p:cNvCxnSpPr>
          <p:nvPr/>
        </p:nvCxnSpPr>
        <p:spPr>
          <a:xfrm>
            <a:off x="9982200" y="2991356"/>
            <a:ext cx="4776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EA637E1-B99A-CFC0-1FF8-B7567FCBE39A}"/>
              </a:ext>
            </a:extLst>
          </p:cNvPr>
          <p:cNvCxnSpPr>
            <a:cxnSpLocks/>
          </p:cNvCxnSpPr>
          <p:nvPr/>
        </p:nvCxnSpPr>
        <p:spPr>
          <a:xfrm>
            <a:off x="10038768" y="4859136"/>
            <a:ext cx="421076" cy="1663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4649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7437DA9-D37A-47F4-8232-6DE8D6E57D0A}"/>
                  </a:ext>
                </a:extLst>
              </p:cNvPr>
              <p:cNvSpPr txBox="1"/>
              <p:nvPr/>
            </p:nvSpPr>
            <p:spPr>
              <a:xfrm>
                <a:off x="1473462" y="1974510"/>
                <a:ext cx="9636997" cy="533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Palatino"/>
                  </a:rPr>
                  <a:t>Input sentence transformed in vector representation.</a:t>
                </a: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/>
                  </a:rPr>
                  <a:t> is position encoding to  capture the order of the words in sentence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</a:rPr>
                  <a:t> </a:t>
                </a:r>
                <a:r>
                  <a:rPr lang="en-US" altLang="zh-CN" sz="2400" strike="sngStrike" dirty="0">
                    <a:latin typeface="Palatino"/>
                  </a:rPr>
                  <a:t>   </a:t>
                </a:r>
                <a:r>
                  <a:rPr lang="en-US" altLang="zh-CN" sz="2400" dirty="0">
                    <a:latin typeface="Palatino"/>
                  </a:rPr>
                  <a:t> </a:t>
                </a:r>
                <a:r>
                  <a:rPr lang="en-US" altLang="zh-CN" sz="2400" strike="sngStrike" dirty="0">
                    <a:latin typeface="Palatino"/>
                  </a:rPr>
                  <a:t>   </a:t>
                </a:r>
                <a:r>
                  <a:rPr lang="en-US" altLang="zh-CN" sz="2400" dirty="0">
                    <a:latin typeface="Palatino"/>
                  </a:rPr>
                  <a:t> number of words in sentence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.</a:t>
                </a: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7437DA9-D37A-47F4-8232-6DE8D6E5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62" y="1974510"/>
                <a:ext cx="9636997" cy="5339795"/>
              </a:xfrm>
              <a:prstGeom prst="rect">
                <a:avLst/>
              </a:prstGeom>
              <a:blipFill>
                <a:blip r:embed="rId3"/>
                <a:stretch>
                  <a:fillRect l="-1012" t="-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87D1A1FE-7EB8-43BF-8A3F-C63D77F21504}"/>
              </a:ext>
            </a:extLst>
          </p:cNvPr>
          <p:cNvSpPr txBox="1"/>
          <p:nvPr/>
        </p:nvSpPr>
        <p:spPr>
          <a:xfrm>
            <a:off x="1083365" y="1405920"/>
            <a:ext cx="926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Memory Block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ED146C3-46F5-4202-9409-E7B1D6012AF7}"/>
              </a:ext>
            </a:extLst>
          </p:cNvPr>
          <p:cNvSpPr/>
          <p:nvPr/>
        </p:nvSpPr>
        <p:spPr>
          <a:xfrm>
            <a:off x="7348726" y="2684702"/>
            <a:ext cx="2770671" cy="1171336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pPr marL="144000" lvl="1"/>
            <a:r>
              <a:rPr lang="zh-CN" altLang="en-US" i="1" dirty="0">
                <a:latin typeface="Palatino"/>
              </a:rPr>
              <a:t>Joe travelled to the office. </a:t>
            </a:r>
            <a:endParaRPr lang="en-US" altLang="zh-CN" i="1" dirty="0">
              <a:latin typeface="Palatino"/>
            </a:endParaRPr>
          </a:p>
          <a:p>
            <a:pPr marL="144000" lvl="1"/>
            <a:r>
              <a:rPr lang="zh-CN" altLang="en-US" i="1" dirty="0">
                <a:latin typeface="Palatino"/>
              </a:rPr>
              <a:t>Joe left the milk. </a:t>
            </a:r>
            <a:endParaRPr lang="en-US" altLang="zh-CN" i="1" dirty="0">
              <a:latin typeface="Palatino"/>
            </a:endParaRPr>
          </a:p>
          <a:p>
            <a:pPr marL="144000" lvl="1"/>
            <a:r>
              <a:rPr lang="zh-CN" altLang="en-US" i="1" dirty="0">
                <a:latin typeface="Palatino"/>
              </a:rPr>
              <a:t>Joe went to the bathroom.</a:t>
            </a:r>
            <a:endParaRPr lang="en-US" altLang="zh-CN" i="1" dirty="0">
              <a:latin typeface="Palatino"/>
            </a:endParaRPr>
          </a:p>
          <a:p>
            <a:pPr marL="144000" lvl="1"/>
            <a:r>
              <a:rPr lang="en-US" altLang="zh-CN" dirty="0">
                <a:solidFill>
                  <a:schemeClr val="bg2"/>
                </a:solidFill>
                <a:latin typeface="Palatino"/>
              </a:rPr>
              <a:t>Q: </a:t>
            </a:r>
            <a:r>
              <a:rPr lang="zh-CN" altLang="en-US" i="1" dirty="0">
                <a:solidFill>
                  <a:schemeClr val="bg2"/>
                </a:solidFill>
                <a:latin typeface="Palatino"/>
              </a:rPr>
              <a:t>Where is the milk now?</a:t>
            </a:r>
            <a:endParaRPr i="1" dirty="0">
              <a:solidFill>
                <a:schemeClr val="bg2"/>
              </a:solidFill>
              <a:latin typeface="Palatino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55AD459-E9EB-4E1B-A08E-B9CEA6149953}"/>
              </a:ext>
            </a:extLst>
          </p:cNvPr>
          <p:cNvGrpSpPr/>
          <p:nvPr/>
        </p:nvGrpSpPr>
        <p:grpSpPr>
          <a:xfrm>
            <a:off x="5925305" y="2684703"/>
            <a:ext cx="1097398" cy="1065817"/>
            <a:chOff x="4914900" y="2913598"/>
            <a:chExt cx="1279071" cy="1506002"/>
          </a:xfrm>
        </p:grpSpPr>
        <p:sp>
          <p:nvSpPr>
            <p:cNvPr id="8" name="object 22">
              <a:extLst>
                <a:ext uri="{FF2B5EF4-FFF2-40B4-BE49-F238E27FC236}">
                  <a16:creationId xmlns:a16="http://schemas.microsoft.com/office/drawing/2014/main" id="{6A7A7839-A798-40FD-AF81-CED2CAB0CA2D}"/>
                </a:ext>
              </a:extLst>
            </p:cNvPr>
            <p:cNvSpPr/>
            <p:nvPr/>
          </p:nvSpPr>
          <p:spPr>
            <a:xfrm>
              <a:off x="4914900" y="2913598"/>
              <a:ext cx="1279071" cy="1506002"/>
            </a:xfrm>
            <a:custGeom>
              <a:avLst/>
              <a:gdLst/>
              <a:ahLst/>
              <a:cxnLst/>
              <a:rect l="l" t="t" r="r" b="b"/>
              <a:pathLst>
                <a:path w="1143000" h="1325880">
                  <a:moveTo>
                    <a:pt x="40639" y="0"/>
                  </a:moveTo>
                  <a:lnTo>
                    <a:pt x="1102359" y="0"/>
                  </a:lnTo>
                  <a:lnTo>
                    <a:pt x="1118178" y="3193"/>
                  </a:lnTo>
                  <a:lnTo>
                    <a:pt x="1131096" y="11903"/>
                  </a:lnTo>
                  <a:lnTo>
                    <a:pt x="1139806" y="24821"/>
                  </a:lnTo>
                  <a:lnTo>
                    <a:pt x="1142999" y="40639"/>
                  </a:lnTo>
                  <a:lnTo>
                    <a:pt x="1142999" y="1285239"/>
                  </a:lnTo>
                  <a:lnTo>
                    <a:pt x="1139806" y="1301059"/>
                  </a:lnTo>
                  <a:lnTo>
                    <a:pt x="1131096" y="1313977"/>
                  </a:lnTo>
                  <a:lnTo>
                    <a:pt x="1118178" y="1322686"/>
                  </a:lnTo>
                  <a:lnTo>
                    <a:pt x="1102359" y="1325879"/>
                  </a:lnTo>
                  <a:lnTo>
                    <a:pt x="40639" y="1325879"/>
                  </a:lnTo>
                  <a:lnTo>
                    <a:pt x="24821" y="1322686"/>
                  </a:lnTo>
                  <a:lnTo>
                    <a:pt x="11903" y="1313977"/>
                  </a:lnTo>
                  <a:lnTo>
                    <a:pt x="3193" y="1301059"/>
                  </a:lnTo>
                  <a:lnTo>
                    <a:pt x="0" y="1285239"/>
                  </a:lnTo>
                  <a:lnTo>
                    <a:pt x="0" y="40639"/>
                  </a:lnTo>
                  <a:lnTo>
                    <a:pt x="3193" y="24821"/>
                  </a:lnTo>
                  <a:lnTo>
                    <a:pt x="11903" y="11903"/>
                  </a:lnTo>
                  <a:lnTo>
                    <a:pt x="24821" y="3193"/>
                  </a:lnTo>
                  <a:lnTo>
                    <a:pt x="4063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9" name="object 38">
              <a:extLst>
                <a:ext uri="{FF2B5EF4-FFF2-40B4-BE49-F238E27FC236}">
                  <a16:creationId xmlns:a16="http://schemas.microsoft.com/office/drawing/2014/main" id="{6A81F3B2-16CA-463F-BCB3-3ABED4DBB92F}"/>
                </a:ext>
              </a:extLst>
            </p:cNvPr>
            <p:cNvSpPr/>
            <p:nvPr/>
          </p:nvSpPr>
          <p:spPr>
            <a:xfrm>
              <a:off x="5025412" y="3120628"/>
              <a:ext cx="1065146" cy="276042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0" name="object 39">
              <a:extLst>
                <a:ext uri="{FF2B5EF4-FFF2-40B4-BE49-F238E27FC236}">
                  <a16:creationId xmlns:a16="http://schemas.microsoft.com/office/drawing/2014/main" id="{D79B5DED-FF1C-45D8-AB76-FCEDB8E680C5}"/>
                </a:ext>
              </a:extLst>
            </p:cNvPr>
            <p:cNvSpPr/>
            <p:nvPr/>
          </p:nvSpPr>
          <p:spPr>
            <a:xfrm>
              <a:off x="5146517" y="3185803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1" name="object 40">
              <a:extLst>
                <a:ext uri="{FF2B5EF4-FFF2-40B4-BE49-F238E27FC236}">
                  <a16:creationId xmlns:a16="http://schemas.microsoft.com/office/drawing/2014/main" id="{8809B07E-CB31-41C9-8181-70CD5F44D9BB}"/>
                </a:ext>
              </a:extLst>
            </p:cNvPr>
            <p:cNvSpPr/>
            <p:nvPr/>
          </p:nvSpPr>
          <p:spPr>
            <a:xfrm>
              <a:off x="5381736" y="3185803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2" name="object 41">
              <a:extLst>
                <a:ext uri="{FF2B5EF4-FFF2-40B4-BE49-F238E27FC236}">
                  <a16:creationId xmlns:a16="http://schemas.microsoft.com/office/drawing/2014/main" id="{AAC7074A-DB7C-4D25-A8D7-0D36A54F5C9F}"/>
                </a:ext>
              </a:extLst>
            </p:cNvPr>
            <p:cNvSpPr/>
            <p:nvPr/>
          </p:nvSpPr>
          <p:spPr>
            <a:xfrm>
              <a:off x="5606074" y="3185803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3" name="object 42">
              <a:extLst>
                <a:ext uri="{FF2B5EF4-FFF2-40B4-BE49-F238E27FC236}">
                  <a16:creationId xmlns:a16="http://schemas.microsoft.com/office/drawing/2014/main" id="{8AF31AA1-94BB-4A0F-AB06-8CCECB78AB7D}"/>
                </a:ext>
              </a:extLst>
            </p:cNvPr>
            <p:cNvSpPr/>
            <p:nvPr/>
          </p:nvSpPr>
          <p:spPr>
            <a:xfrm>
              <a:off x="5827994" y="3185803"/>
              <a:ext cx="131492" cy="145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4" name="object 38">
              <a:extLst>
                <a:ext uri="{FF2B5EF4-FFF2-40B4-BE49-F238E27FC236}">
                  <a16:creationId xmlns:a16="http://schemas.microsoft.com/office/drawing/2014/main" id="{AC81A047-2714-44F5-A4EF-3D80D5813BC6}"/>
                </a:ext>
              </a:extLst>
            </p:cNvPr>
            <p:cNvSpPr/>
            <p:nvPr/>
          </p:nvSpPr>
          <p:spPr>
            <a:xfrm>
              <a:off x="5025412" y="3521286"/>
              <a:ext cx="1065146" cy="276042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5" name="object 39">
              <a:extLst>
                <a:ext uri="{FF2B5EF4-FFF2-40B4-BE49-F238E27FC236}">
                  <a16:creationId xmlns:a16="http://schemas.microsoft.com/office/drawing/2014/main" id="{59FE64FD-41E8-4730-816F-ED73DD4389A1}"/>
                </a:ext>
              </a:extLst>
            </p:cNvPr>
            <p:cNvSpPr/>
            <p:nvPr/>
          </p:nvSpPr>
          <p:spPr>
            <a:xfrm>
              <a:off x="5146517" y="3586461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6" name="object 40">
              <a:extLst>
                <a:ext uri="{FF2B5EF4-FFF2-40B4-BE49-F238E27FC236}">
                  <a16:creationId xmlns:a16="http://schemas.microsoft.com/office/drawing/2014/main" id="{ED7F9D87-5654-493F-896B-9F446C2FAE93}"/>
                </a:ext>
              </a:extLst>
            </p:cNvPr>
            <p:cNvSpPr/>
            <p:nvPr/>
          </p:nvSpPr>
          <p:spPr>
            <a:xfrm>
              <a:off x="5381736" y="3586461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7" name="object 41">
              <a:extLst>
                <a:ext uri="{FF2B5EF4-FFF2-40B4-BE49-F238E27FC236}">
                  <a16:creationId xmlns:a16="http://schemas.microsoft.com/office/drawing/2014/main" id="{3CC611DA-F1D4-45C2-A444-7037828DA2B6}"/>
                </a:ext>
              </a:extLst>
            </p:cNvPr>
            <p:cNvSpPr/>
            <p:nvPr/>
          </p:nvSpPr>
          <p:spPr>
            <a:xfrm>
              <a:off x="5606074" y="3586461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8" name="object 42">
              <a:extLst>
                <a:ext uri="{FF2B5EF4-FFF2-40B4-BE49-F238E27FC236}">
                  <a16:creationId xmlns:a16="http://schemas.microsoft.com/office/drawing/2014/main" id="{0CB122C7-5270-491D-94F2-88D5A6920E03}"/>
                </a:ext>
              </a:extLst>
            </p:cNvPr>
            <p:cNvSpPr/>
            <p:nvPr/>
          </p:nvSpPr>
          <p:spPr>
            <a:xfrm>
              <a:off x="5827994" y="3586461"/>
              <a:ext cx="131492" cy="145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19" name="object 38">
              <a:extLst>
                <a:ext uri="{FF2B5EF4-FFF2-40B4-BE49-F238E27FC236}">
                  <a16:creationId xmlns:a16="http://schemas.microsoft.com/office/drawing/2014/main" id="{2819A550-664E-4D66-837E-DA00F65B8384}"/>
                </a:ext>
              </a:extLst>
            </p:cNvPr>
            <p:cNvSpPr/>
            <p:nvPr/>
          </p:nvSpPr>
          <p:spPr>
            <a:xfrm>
              <a:off x="5025412" y="3951584"/>
              <a:ext cx="1065146" cy="276042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20" name="object 39">
              <a:extLst>
                <a:ext uri="{FF2B5EF4-FFF2-40B4-BE49-F238E27FC236}">
                  <a16:creationId xmlns:a16="http://schemas.microsoft.com/office/drawing/2014/main" id="{B1406FC3-8F72-4811-A768-2ECE4AE57944}"/>
                </a:ext>
              </a:extLst>
            </p:cNvPr>
            <p:cNvSpPr/>
            <p:nvPr/>
          </p:nvSpPr>
          <p:spPr>
            <a:xfrm>
              <a:off x="5146517" y="4016759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21" name="object 40">
              <a:extLst>
                <a:ext uri="{FF2B5EF4-FFF2-40B4-BE49-F238E27FC236}">
                  <a16:creationId xmlns:a16="http://schemas.microsoft.com/office/drawing/2014/main" id="{D933E86F-7347-4C13-9E29-1CD010C8E142}"/>
                </a:ext>
              </a:extLst>
            </p:cNvPr>
            <p:cNvSpPr/>
            <p:nvPr/>
          </p:nvSpPr>
          <p:spPr>
            <a:xfrm>
              <a:off x="5381736" y="4016759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22" name="object 41">
              <a:extLst>
                <a:ext uri="{FF2B5EF4-FFF2-40B4-BE49-F238E27FC236}">
                  <a16:creationId xmlns:a16="http://schemas.microsoft.com/office/drawing/2014/main" id="{68A70E01-9DB3-472F-B7F2-FD59225A8200}"/>
                </a:ext>
              </a:extLst>
            </p:cNvPr>
            <p:cNvSpPr/>
            <p:nvPr/>
          </p:nvSpPr>
          <p:spPr>
            <a:xfrm>
              <a:off x="5606074" y="4016759"/>
              <a:ext cx="131492" cy="145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  <p:sp>
          <p:nvSpPr>
            <p:cNvPr id="23" name="object 42">
              <a:extLst>
                <a:ext uri="{FF2B5EF4-FFF2-40B4-BE49-F238E27FC236}">
                  <a16:creationId xmlns:a16="http://schemas.microsoft.com/office/drawing/2014/main" id="{F7F73CE0-DE7B-4EC4-A953-B13EBCF00DC6}"/>
                </a:ext>
              </a:extLst>
            </p:cNvPr>
            <p:cNvSpPr/>
            <p:nvPr/>
          </p:nvSpPr>
          <p:spPr>
            <a:xfrm>
              <a:off x="5827994" y="4016759"/>
              <a:ext cx="131492" cy="145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Palatino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40E6DE3-DD78-477D-B317-9893A0FACAB8}"/>
                  </a:ext>
                </a:extLst>
              </p:cNvPr>
              <p:cNvSpPr/>
              <p:nvPr/>
            </p:nvSpPr>
            <p:spPr>
              <a:xfrm>
                <a:off x="2961013" y="2750394"/>
                <a:ext cx="2574358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𝑒𝑚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40E6DE3-DD78-477D-B317-9893A0FAC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013" y="2750394"/>
                <a:ext cx="2574358" cy="8798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DDE62363-14ED-4B33-A8A7-01D2CC04324E}"/>
                  </a:ext>
                </a:extLst>
              </p:cNvPr>
              <p:cNvSpPr/>
              <p:nvPr/>
            </p:nvSpPr>
            <p:spPr>
              <a:xfrm>
                <a:off x="4062128" y="4776028"/>
                <a:ext cx="4236608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zh-CN" alt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=(1−</m:t>
                          </m:r>
                          <m:f>
                            <m:fPr>
                              <m:type m:val="lin"/>
                              <m:ctrlP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zh-CN" alt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)−(</m:t>
                          </m:r>
                          <m:f>
                            <m:fPr>
                              <m:type m:val="lin"/>
                              <m:ctrlP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  <m:r>
                            <a:rPr lang="zh-CN" alt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)(1−2</m:t>
                          </m:r>
                          <m:f>
                            <m:fPr>
                              <m:type m:val="lin"/>
                              <m:ctrlP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DDE62363-14ED-4B33-A8A7-01D2CC043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128" y="4776028"/>
                <a:ext cx="4236608" cy="464166"/>
              </a:xfrm>
              <a:prstGeom prst="rect">
                <a:avLst/>
              </a:prstGeom>
              <a:blipFill>
                <a:blip r:embed="rId7"/>
                <a:stretch>
                  <a:fillRect t="-145455" r="-16691" b="-210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3461C858-EFB0-45AC-82BC-387DB13389EB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Multi-hop Search</a:t>
            </a:r>
          </a:p>
        </p:txBody>
      </p:sp>
    </p:spTree>
    <p:extLst>
      <p:ext uri="{BB962C8B-B14F-4D97-AF65-F5344CB8AC3E}">
        <p14:creationId xmlns:p14="http://schemas.microsoft.com/office/powerpoint/2010/main" val="38524912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86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E39264-CA00-4022-AF53-417E3A3ADFCA}"/>
              </a:ext>
            </a:extLst>
          </p:cNvPr>
          <p:cNvSpPr txBox="1"/>
          <p:nvPr/>
        </p:nvSpPr>
        <p:spPr>
          <a:xfrm>
            <a:off x="1520687" y="2047064"/>
            <a:ext cx="82714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</a:rPr>
              <a:t>The sentences are then written to the memory sequentially</a:t>
            </a: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C00000"/>
                </a:solidFill>
                <a:latin typeface="Palatino"/>
              </a:rPr>
              <a:t>Notice</a:t>
            </a:r>
            <a:r>
              <a:rPr lang="en-US" altLang="zh-CN" sz="2200" dirty="0">
                <a:latin typeface="Palatino"/>
              </a:rPr>
              <a:t> that the memory is fixed in this approach once is written, it is not changed neither during learning nor during testing.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4BB9B1-BDE6-4E6E-836F-70A7517279A9}"/>
              </a:ext>
            </a:extLst>
          </p:cNvPr>
          <p:cNvSpPr txBox="1"/>
          <p:nvPr/>
        </p:nvSpPr>
        <p:spPr>
          <a:xfrm>
            <a:off x="1083366" y="1348770"/>
            <a:ext cx="895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Memory</a:t>
            </a:r>
            <a:endParaRPr lang="zh-CN" altLang="en-US" sz="2400" i="1" dirty="0">
              <a:latin typeface="Palatino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C985FFC-DB15-40FC-B54C-A67FA6B28CCA}"/>
              </a:ext>
            </a:extLst>
          </p:cNvPr>
          <p:cNvGrpSpPr/>
          <p:nvPr/>
        </p:nvGrpSpPr>
        <p:grpSpPr>
          <a:xfrm>
            <a:off x="2399851" y="3164762"/>
            <a:ext cx="4093030" cy="1550257"/>
            <a:chOff x="4610100" y="2487387"/>
            <a:chExt cx="4093030" cy="1550257"/>
          </a:xfrm>
        </p:grpSpPr>
        <p:sp>
          <p:nvSpPr>
            <p:cNvPr id="7" name="圆角矩形 9">
              <a:extLst>
                <a:ext uri="{FF2B5EF4-FFF2-40B4-BE49-F238E27FC236}">
                  <a16:creationId xmlns:a16="http://schemas.microsoft.com/office/drawing/2014/main" id="{C026E331-1AD6-41E1-9C63-606632EBF0E2}"/>
                </a:ext>
              </a:extLst>
            </p:cNvPr>
            <p:cNvSpPr/>
            <p:nvPr/>
          </p:nvSpPr>
          <p:spPr>
            <a:xfrm>
              <a:off x="4610100" y="2487387"/>
              <a:ext cx="4093030" cy="1501098"/>
            </a:xfrm>
            <a:prstGeom prst="roundRect">
              <a:avLst/>
            </a:prstGeom>
            <a:noFill/>
            <a:ln>
              <a:solidFill>
                <a:srgbClr val="5CB5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D0E816C-F453-4003-91DA-1050969ED15A}"/>
                </a:ext>
              </a:extLst>
            </p:cNvPr>
            <p:cNvGrpSpPr/>
            <p:nvPr/>
          </p:nvGrpSpPr>
          <p:grpSpPr>
            <a:xfrm>
              <a:off x="4748000" y="2701931"/>
              <a:ext cx="3819030" cy="1038599"/>
              <a:chOff x="4748000" y="2701931"/>
              <a:chExt cx="3819030" cy="1038599"/>
            </a:xfrm>
          </p:grpSpPr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2ADADEE7-9328-4164-B2A8-BE06F438819B}"/>
                  </a:ext>
                </a:extLst>
              </p:cNvPr>
              <p:cNvSpPr/>
              <p:nvPr/>
            </p:nvSpPr>
            <p:spPr>
              <a:xfrm>
                <a:off x="5796359" y="2757033"/>
                <a:ext cx="2770671" cy="960438"/>
              </a:xfrm>
              <a:custGeom>
                <a:avLst/>
                <a:gdLst/>
                <a:ahLst/>
                <a:cxnLst/>
                <a:rect l="l" t="t" r="r" b="b"/>
                <a:pathLst>
                  <a:path w="3529965" h="662939">
                    <a:moveTo>
                      <a:pt x="3419417" y="0"/>
                    </a:moveTo>
                    <a:lnTo>
                      <a:pt x="110371" y="0"/>
                    </a:lnTo>
                    <a:lnTo>
                      <a:pt x="67410" y="8681"/>
                    </a:lnTo>
                    <a:lnTo>
                      <a:pt x="32327" y="32354"/>
                    </a:lnTo>
                    <a:lnTo>
                      <a:pt x="8673" y="67468"/>
                    </a:lnTo>
                    <a:lnTo>
                      <a:pt x="0" y="110467"/>
                    </a:lnTo>
                    <a:lnTo>
                      <a:pt x="0" y="552314"/>
                    </a:lnTo>
                    <a:lnTo>
                      <a:pt x="8673" y="595313"/>
                    </a:lnTo>
                    <a:lnTo>
                      <a:pt x="32327" y="630426"/>
                    </a:lnTo>
                    <a:lnTo>
                      <a:pt x="67410" y="654101"/>
                    </a:lnTo>
                    <a:lnTo>
                      <a:pt x="110371" y="662782"/>
                    </a:lnTo>
                    <a:lnTo>
                      <a:pt x="3419417" y="662782"/>
                    </a:lnTo>
                    <a:lnTo>
                      <a:pt x="3462379" y="654101"/>
                    </a:lnTo>
                    <a:lnTo>
                      <a:pt x="3497462" y="630426"/>
                    </a:lnTo>
                    <a:lnTo>
                      <a:pt x="3521116" y="595313"/>
                    </a:lnTo>
                    <a:lnTo>
                      <a:pt x="3529789" y="552314"/>
                    </a:lnTo>
                    <a:lnTo>
                      <a:pt x="3529789" y="110467"/>
                    </a:lnTo>
                    <a:lnTo>
                      <a:pt x="3521116" y="67468"/>
                    </a:lnTo>
                    <a:lnTo>
                      <a:pt x="3497462" y="32354"/>
                    </a:lnTo>
                    <a:lnTo>
                      <a:pt x="3462379" y="8681"/>
                    </a:lnTo>
                    <a:lnTo>
                      <a:pt x="3419417" y="0"/>
                    </a:lnTo>
                    <a:close/>
                  </a:path>
                </a:pathLst>
              </a:custGeom>
              <a:solidFill>
                <a:srgbClr val="CEE9FA"/>
              </a:solidFill>
            </p:spPr>
            <p:txBody>
              <a:bodyPr wrap="square" lIns="0" tIns="0" rIns="0" bIns="0" rtlCol="0"/>
              <a:lstStyle/>
              <a:p>
                <a:pPr marL="144000" lvl="1"/>
                <a:r>
                  <a:rPr lang="zh-CN" altLang="en-US" i="1" dirty="0">
                    <a:latin typeface="Palatino"/>
                  </a:rPr>
                  <a:t>Joe travelled to the office. </a:t>
                </a:r>
                <a:endParaRPr lang="en-US" altLang="zh-CN" i="1" dirty="0"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latin typeface="Palatino"/>
                  </a:rPr>
                  <a:t>Joe left the milk. </a:t>
                </a:r>
                <a:endParaRPr lang="en-US" altLang="zh-CN" i="1" dirty="0"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latin typeface="Palatino"/>
                  </a:rPr>
                  <a:t>Joe went to the bathroom.</a:t>
                </a:r>
                <a:endParaRPr lang="en-US" altLang="zh-CN" i="1" dirty="0">
                  <a:latin typeface="Palatino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E0216D31-5468-47F6-A148-5B1AB33BBD6A}"/>
                  </a:ext>
                </a:extLst>
              </p:cNvPr>
              <p:cNvGrpSpPr/>
              <p:nvPr/>
            </p:nvGrpSpPr>
            <p:grpSpPr>
              <a:xfrm>
                <a:off x="4748000" y="2701931"/>
                <a:ext cx="1026080" cy="1038599"/>
                <a:chOff x="4914900" y="2913598"/>
                <a:chExt cx="1279071" cy="1506002"/>
              </a:xfrm>
            </p:grpSpPr>
            <p:sp>
              <p:nvSpPr>
                <p:cNvPr id="12" name="object 22">
                  <a:extLst>
                    <a:ext uri="{FF2B5EF4-FFF2-40B4-BE49-F238E27FC236}">
                      <a16:creationId xmlns:a16="http://schemas.microsoft.com/office/drawing/2014/main" id="{FD292702-6149-4A3A-9D82-591BC2D5278A}"/>
                    </a:ext>
                  </a:extLst>
                </p:cNvPr>
                <p:cNvSpPr/>
                <p:nvPr/>
              </p:nvSpPr>
              <p:spPr>
                <a:xfrm>
                  <a:off x="4914900" y="2913598"/>
                  <a:ext cx="1279071" cy="150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00" h="1325880">
                      <a:moveTo>
                        <a:pt x="40639" y="0"/>
                      </a:moveTo>
                      <a:lnTo>
                        <a:pt x="1102359" y="0"/>
                      </a:lnTo>
                      <a:lnTo>
                        <a:pt x="1118178" y="3193"/>
                      </a:lnTo>
                      <a:lnTo>
                        <a:pt x="1131096" y="11903"/>
                      </a:lnTo>
                      <a:lnTo>
                        <a:pt x="1139806" y="24821"/>
                      </a:lnTo>
                      <a:lnTo>
                        <a:pt x="1142999" y="40639"/>
                      </a:lnTo>
                      <a:lnTo>
                        <a:pt x="1142999" y="1285239"/>
                      </a:lnTo>
                      <a:lnTo>
                        <a:pt x="1139806" y="1301059"/>
                      </a:lnTo>
                      <a:lnTo>
                        <a:pt x="1131096" y="1313977"/>
                      </a:lnTo>
                      <a:lnTo>
                        <a:pt x="1118178" y="1322686"/>
                      </a:lnTo>
                      <a:lnTo>
                        <a:pt x="1102359" y="1325879"/>
                      </a:lnTo>
                      <a:lnTo>
                        <a:pt x="40639" y="1325879"/>
                      </a:lnTo>
                      <a:lnTo>
                        <a:pt x="24821" y="1322686"/>
                      </a:lnTo>
                      <a:lnTo>
                        <a:pt x="11903" y="1313977"/>
                      </a:lnTo>
                      <a:lnTo>
                        <a:pt x="3193" y="1301059"/>
                      </a:lnTo>
                      <a:lnTo>
                        <a:pt x="0" y="1285239"/>
                      </a:lnTo>
                      <a:lnTo>
                        <a:pt x="0" y="40639"/>
                      </a:lnTo>
                      <a:lnTo>
                        <a:pt x="3193" y="24821"/>
                      </a:lnTo>
                      <a:lnTo>
                        <a:pt x="11903" y="11903"/>
                      </a:lnTo>
                      <a:lnTo>
                        <a:pt x="24821" y="3193"/>
                      </a:lnTo>
                      <a:lnTo>
                        <a:pt x="4063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3" name="object 38">
                  <a:extLst>
                    <a:ext uri="{FF2B5EF4-FFF2-40B4-BE49-F238E27FC236}">
                      <a16:creationId xmlns:a16="http://schemas.microsoft.com/office/drawing/2014/main" id="{11877380-02E9-4C44-B043-AC9C73885CE7}"/>
                    </a:ext>
                  </a:extLst>
                </p:cNvPr>
                <p:cNvSpPr/>
                <p:nvPr/>
              </p:nvSpPr>
              <p:spPr>
                <a:xfrm>
                  <a:off x="5025412" y="3120628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9AD91209-CDCE-4788-B589-6A719421B8BA}"/>
                    </a:ext>
                  </a:extLst>
                </p:cNvPr>
                <p:cNvSpPr/>
                <p:nvPr/>
              </p:nvSpPr>
              <p:spPr>
                <a:xfrm>
                  <a:off x="5146517" y="3185803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4FFB441D-6EB6-4154-98B8-33564B8CCBFC}"/>
                    </a:ext>
                  </a:extLst>
                </p:cNvPr>
                <p:cNvSpPr/>
                <p:nvPr/>
              </p:nvSpPr>
              <p:spPr>
                <a:xfrm>
                  <a:off x="5381736" y="3185803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7131AB08-8144-4596-B8CD-C297E8F3FB0C}"/>
                    </a:ext>
                  </a:extLst>
                </p:cNvPr>
                <p:cNvSpPr/>
                <p:nvPr/>
              </p:nvSpPr>
              <p:spPr>
                <a:xfrm>
                  <a:off x="5606074" y="3185803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7" name="object 42">
                  <a:extLst>
                    <a:ext uri="{FF2B5EF4-FFF2-40B4-BE49-F238E27FC236}">
                      <a16:creationId xmlns:a16="http://schemas.microsoft.com/office/drawing/2014/main" id="{38738220-00FD-4055-93E2-5FC80879FB54}"/>
                    </a:ext>
                  </a:extLst>
                </p:cNvPr>
                <p:cNvSpPr/>
                <p:nvPr/>
              </p:nvSpPr>
              <p:spPr>
                <a:xfrm>
                  <a:off x="5827994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8" name="object 38">
                  <a:extLst>
                    <a:ext uri="{FF2B5EF4-FFF2-40B4-BE49-F238E27FC236}">
                      <a16:creationId xmlns:a16="http://schemas.microsoft.com/office/drawing/2014/main" id="{9D2AEEEC-FFBF-4957-A18A-D6CC23FC79D6}"/>
                    </a:ext>
                  </a:extLst>
                </p:cNvPr>
                <p:cNvSpPr/>
                <p:nvPr/>
              </p:nvSpPr>
              <p:spPr>
                <a:xfrm>
                  <a:off x="5025412" y="3521286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9" name="object 39">
                  <a:extLst>
                    <a:ext uri="{FF2B5EF4-FFF2-40B4-BE49-F238E27FC236}">
                      <a16:creationId xmlns:a16="http://schemas.microsoft.com/office/drawing/2014/main" id="{13AFBBB8-C2FF-424E-953B-DA5D48B56696}"/>
                    </a:ext>
                  </a:extLst>
                </p:cNvPr>
                <p:cNvSpPr/>
                <p:nvPr/>
              </p:nvSpPr>
              <p:spPr>
                <a:xfrm>
                  <a:off x="5146517" y="3586461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0" name="object 40">
                  <a:extLst>
                    <a:ext uri="{FF2B5EF4-FFF2-40B4-BE49-F238E27FC236}">
                      <a16:creationId xmlns:a16="http://schemas.microsoft.com/office/drawing/2014/main" id="{6A661C63-5113-43D6-BDD3-91F909B03D98}"/>
                    </a:ext>
                  </a:extLst>
                </p:cNvPr>
                <p:cNvSpPr/>
                <p:nvPr/>
              </p:nvSpPr>
              <p:spPr>
                <a:xfrm>
                  <a:off x="5381736" y="3586461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1" name="object 41">
                  <a:extLst>
                    <a:ext uri="{FF2B5EF4-FFF2-40B4-BE49-F238E27FC236}">
                      <a16:creationId xmlns:a16="http://schemas.microsoft.com/office/drawing/2014/main" id="{8DD926F4-9E7B-41A9-8623-7458CCD47599}"/>
                    </a:ext>
                  </a:extLst>
                </p:cNvPr>
                <p:cNvSpPr/>
                <p:nvPr/>
              </p:nvSpPr>
              <p:spPr>
                <a:xfrm>
                  <a:off x="5606074" y="3586461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2" name="object 42">
                  <a:extLst>
                    <a:ext uri="{FF2B5EF4-FFF2-40B4-BE49-F238E27FC236}">
                      <a16:creationId xmlns:a16="http://schemas.microsoft.com/office/drawing/2014/main" id="{7B91E29A-4CA0-4D9D-B48F-21F3E30FFCAE}"/>
                    </a:ext>
                  </a:extLst>
                </p:cNvPr>
                <p:cNvSpPr/>
                <p:nvPr/>
              </p:nvSpPr>
              <p:spPr>
                <a:xfrm>
                  <a:off x="5827994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3" name="object 38">
                  <a:extLst>
                    <a:ext uri="{FF2B5EF4-FFF2-40B4-BE49-F238E27FC236}">
                      <a16:creationId xmlns:a16="http://schemas.microsoft.com/office/drawing/2014/main" id="{A7E268B9-32B2-4C6D-861A-722EA6F8E7A5}"/>
                    </a:ext>
                  </a:extLst>
                </p:cNvPr>
                <p:cNvSpPr/>
                <p:nvPr/>
              </p:nvSpPr>
              <p:spPr>
                <a:xfrm>
                  <a:off x="5025412" y="3951584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4" name="object 39">
                  <a:extLst>
                    <a:ext uri="{FF2B5EF4-FFF2-40B4-BE49-F238E27FC236}">
                      <a16:creationId xmlns:a16="http://schemas.microsoft.com/office/drawing/2014/main" id="{E9D3C217-3A6E-47C2-A924-C3B258D6AA17}"/>
                    </a:ext>
                  </a:extLst>
                </p:cNvPr>
                <p:cNvSpPr/>
                <p:nvPr/>
              </p:nvSpPr>
              <p:spPr>
                <a:xfrm>
                  <a:off x="5146517" y="4016759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5" name="object 40">
                  <a:extLst>
                    <a:ext uri="{FF2B5EF4-FFF2-40B4-BE49-F238E27FC236}">
                      <a16:creationId xmlns:a16="http://schemas.microsoft.com/office/drawing/2014/main" id="{5DA1BBD3-3865-4EB3-8615-E98EC14DFB3B}"/>
                    </a:ext>
                  </a:extLst>
                </p:cNvPr>
                <p:cNvSpPr/>
                <p:nvPr/>
              </p:nvSpPr>
              <p:spPr>
                <a:xfrm>
                  <a:off x="5381736" y="4016759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6" name="object 41">
                  <a:extLst>
                    <a:ext uri="{FF2B5EF4-FFF2-40B4-BE49-F238E27FC236}">
                      <a16:creationId xmlns:a16="http://schemas.microsoft.com/office/drawing/2014/main" id="{25B1EEF1-925B-4F7D-820B-153F268F3CFE}"/>
                    </a:ext>
                  </a:extLst>
                </p:cNvPr>
                <p:cNvSpPr/>
                <p:nvPr/>
              </p:nvSpPr>
              <p:spPr>
                <a:xfrm>
                  <a:off x="5606074" y="4016759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7" name="object 42">
                  <a:extLst>
                    <a:ext uri="{FF2B5EF4-FFF2-40B4-BE49-F238E27FC236}">
                      <a16:creationId xmlns:a16="http://schemas.microsoft.com/office/drawing/2014/main" id="{093AD280-A38A-4182-B8D1-AA39B976A3F9}"/>
                    </a:ext>
                  </a:extLst>
                </p:cNvPr>
                <p:cNvSpPr/>
                <p:nvPr/>
              </p:nvSpPr>
              <p:spPr>
                <a:xfrm>
                  <a:off x="5827994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</p:grp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3A93F34-667D-4237-B34A-434D76E4BD39}"/>
                </a:ext>
              </a:extLst>
            </p:cNvPr>
            <p:cNvSpPr txBox="1"/>
            <p:nvPr/>
          </p:nvSpPr>
          <p:spPr>
            <a:xfrm>
              <a:off x="8118352" y="366831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Palatino"/>
                </a:rPr>
                <a:t>M</a:t>
              </a:r>
              <a:endParaRPr lang="zh-CN" altLang="en-US" dirty="0">
                <a:latin typeface="Palatino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12FC2767-E1F5-402D-B7B7-077674F3835C}"/>
                  </a:ext>
                </a:extLst>
              </p:cNvPr>
              <p:cNvSpPr/>
              <p:nvPr/>
            </p:nvSpPr>
            <p:spPr>
              <a:xfrm>
                <a:off x="6849203" y="3245795"/>
                <a:ext cx="2606098" cy="1240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  <m:e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𝑒𝑚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12FC2767-E1F5-402D-B7B7-077674F38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203" y="3245795"/>
                <a:ext cx="2606098" cy="12402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67327DAB-179C-46E1-BC02-C1DBB44B0970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Multi-hop Search</a:t>
            </a:r>
          </a:p>
        </p:txBody>
      </p:sp>
    </p:spTree>
    <p:extLst>
      <p:ext uri="{BB962C8B-B14F-4D97-AF65-F5344CB8AC3E}">
        <p14:creationId xmlns:p14="http://schemas.microsoft.com/office/powerpoint/2010/main" val="19568387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6865C-C10E-215A-811B-0C1692939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308A06-D06F-F426-24E5-835D7AB098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87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04E5DC-FB23-BB16-01B1-BCF979CB2C01}"/>
              </a:ext>
            </a:extLst>
          </p:cNvPr>
          <p:cNvSpPr txBox="1"/>
          <p:nvPr/>
        </p:nvSpPr>
        <p:spPr>
          <a:xfrm>
            <a:off x="1520687" y="2047064"/>
            <a:ext cx="82714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</a:rPr>
              <a:t>The sentences are then written to the memory sequentially</a:t>
            </a: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endParaRPr lang="en-US" altLang="zh-CN" sz="2200" dirty="0">
              <a:latin typeface="Palatin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C00000"/>
                </a:solidFill>
                <a:latin typeface="Palatino"/>
              </a:rPr>
              <a:t>Notice</a:t>
            </a:r>
            <a:r>
              <a:rPr lang="en-US" altLang="zh-CN" sz="2200" dirty="0">
                <a:latin typeface="Palatino"/>
              </a:rPr>
              <a:t> that the memory is fixed in this approach once is written, it is not changed neither during learning nor during testing.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88F77D-4BF7-847D-8D4A-3401088FF44B}"/>
              </a:ext>
            </a:extLst>
          </p:cNvPr>
          <p:cNvSpPr txBox="1"/>
          <p:nvPr/>
        </p:nvSpPr>
        <p:spPr>
          <a:xfrm>
            <a:off x="1083366" y="1348770"/>
            <a:ext cx="895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Memory</a:t>
            </a:r>
            <a:endParaRPr lang="zh-CN" altLang="en-US" sz="2400" i="1" dirty="0">
              <a:latin typeface="Palatino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F0785E0-FE6C-A538-BFF9-EA10C25DDAF3}"/>
              </a:ext>
            </a:extLst>
          </p:cNvPr>
          <p:cNvGrpSpPr/>
          <p:nvPr/>
        </p:nvGrpSpPr>
        <p:grpSpPr>
          <a:xfrm>
            <a:off x="2399851" y="3164762"/>
            <a:ext cx="4093030" cy="1550257"/>
            <a:chOff x="4610100" y="2487387"/>
            <a:chExt cx="4093030" cy="1550257"/>
          </a:xfrm>
        </p:grpSpPr>
        <p:sp>
          <p:nvSpPr>
            <p:cNvPr id="7" name="圆角矩形 9">
              <a:extLst>
                <a:ext uri="{FF2B5EF4-FFF2-40B4-BE49-F238E27FC236}">
                  <a16:creationId xmlns:a16="http://schemas.microsoft.com/office/drawing/2014/main" id="{DAF4FF97-B142-A944-36A6-AC11F45EB1FB}"/>
                </a:ext>
              </a:extLst>
            </p:cNvPr>
            <p:cNvSpPr/>
            <p:nvPr/>
          </p:nvSpPr>
          <p:spPr>
            <a:xfrm>
              <a:off x="4610100" y="2487387"/>
              <a:ext cx="4093030" cy="1501098"/>
            </a:xfrm>
            <a:prstGeom prst="roundRect">
              <a:avLst/>
            </a:prstGeom>
            <a:noFill/>
            <a:ln>
              <a:solidFill>
                <a:srgbClr val="5CB5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Palatino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8CAEA11-2335-2A4C-C25D-15C63B0EEC2D}"/>
                </a:ext>
              </a:extLst>
            </p:cNvPr>
            <p:cNvGrpSpPr/>
            <p:nvPr/>
          </p:nvGrpSpPr>
          <p:grpSpPr>
            <a:xfrm>
              <a:off x="4748000" y="2701931"/>
              <a:ext cx="3819030" cy="1038599"/>
              <a:chOff x="4748000" y="2701931"/>
              <a:chExt cx="3819030" cy="1038599"/>
            </a:xfrm>
          </p:grpSpPr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AB01A7AA-B566-701F-A144-AB1B1B332AA1}"/>
                  </a:ext>
                </a:extLst>
              </p:cNvPr>
              <p:cNvSpPr/>
              <p:nvPr/>
            </p:nvSpPr>
            <p:spPr>
              <a:xfrm>
                <a:off x="5796359" y="2757033"/>
                <a:ext cx="2770671" cy="960438"/>
              </a:xfrm>
              <a:custGeom>
                <a:avLst/>
                <a:gdLst/>
                <a:ahLst/>
                <a:cxnLst/>
                <a:rect l="l" t="t" r="r" b="b"/>
                <a:pathLst>
                  <a:path w="3529965" h="662939">
                    <a:moveTo>
                      <a:pt x="3419417" y="0"/>
                    </a:moveTo>
                    <a:lnTo>
                      <a:pt x="110371" y="0"/>
                    </a:lnTo>
                    <a:lnTo>
                      <a:pt x="67410" y="8681"/>
                    </a:lnTo>
                    <a:lnTo>
                      <a:pt x="32327" y="32354"/>
                    </a:lnTo>
                    <a:lnTo>
                      <a:pt x="8673" y="67468"/>
                    </a:lnTo>
                    <a:lnTo>
                      <a:pt x="0" y="110467"/>
                    </a:lnTo>
                    <a:lnTo>
                      <a:pt x="0" y="552314"/>
                    </a:lnTo>
                    <a:lnTo>
                      <a:pt x="8673" y="595313"/>
                    </a:lnTo>
                    <a:lnTo>
                      <a:pt x="32327" y="630426"/>
                    </a:lnTo>
                    <a:lnTo>
                      <a:pt x="67410" y="654101"/>
                    </a:lnTo>
                    <a:lnTo>
                      <a:pt x="110371" y="662782"/>
                    </a:lnTo>
                    <a:lnTo>
                      <a:pt x="3419417" y="662782"/>
                    </a:lnTo>
                    <a:lnTo>
                      <a:pt x="3462379" y="654101"/>
                    </a:lnTo>
                    <a:lnTo>
                      <a:pt x="3497462" y="630426"/>
                    </a:lnTo>
                    <a:lnTo>
                      <a:pt x="3521116" y="595313"/>
                    </a:lnTo>
                    <a:lnTo>
                      <a:pt x="3529789" y="552314"/>
                    </a:lnTo>
                    <a:lnTo>
                      <a:pt x="3529789" y="110467"/>
                    </a:lnTo>
                    <a:lnTo>
                      <a:pt x="3521116" y="67468"/>
                    </a:lnTo>
                    <a:lnTo>
                      <a:pt x="3497462" y="32354"/>
                    </a:lnTo>
                    <a:lnTo>
                      <a:pt x="3462379" y="8681"/>
                    </a:lnTo>
                    <a:lnTo>
                      <a:pt x="3419417" y="0"/>
                    </a:lnTo>
                    <a:close/>
                  </a:path>
                </a:pathLst>
              </a:custGeom>
              <a:solidFill>
                <a:srgbClr val="CEE9FA"/>
              </a:solidFill>
            </p:spPr>
            <p:txBody>
              <a:bodyPr wrap="square" lIns="0" tIns="0" rIns="0" bIns="0" rtlCol="0"/>
              <a:lstStyle/>
              <a:p>
                <a:pPr marL="144000" lvl="1"/>
                <a:r>
                  <a:rPr lang="zh-CN" altLang="en-US" i="1" dirty="0">
                    <a:latin typeface="Palatino"/>
                  </a:rPr>
                  <a:t>Joe travelled to the office. </a:t>
                </a:r>
                <a:endParaRPr lang="en-US" altLang="zh-CN" i="1" dirty="0"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latin typeface="Palatino"/>
                  </a:rPr>
                  <a:t>Joe left the milk. </a:t>
                </a:r>
                <a:endParaRPr lang="en-US" altLang="zh-CN" i="1" dirty="0">
                  <a:latin typeface="Palatino"/>
                </a:endParaRPr>
              </a:p>
              <a:p>
                <a:pPr marL="144000" lvl="1"/>
                <a:r>
                  <a:rPr lang="zh-CN" altLang="en-US" i="1" dirty="0">
                    <a:latin typeface="Palatino"/>
                  </a:rPr>
                  <a:t>Joe went to the bathroom.</a:t>
                </a:r>
                <a:endParaRPr lang="en-US" altLang="zh-CN" i="1" dirty="0">
                  <a:latin typeface="Palatino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8CCD2CFD-8B01-0012-10BC-40C548B44038}"/>
                  </a:ext>
                </a:extLst>
              </p:cNvPr>
              <p:cNvGrpSpPr/>
              <p:nvPr/>
            </p:nvGrpSpPr>
            <p:grpSpPr>
              <a:xfrm>
                <a:off x="4748000" y="2701931"/>
                <a:ext cx="1026080" cy="1038599"/>
                <a:chOff x="4914900" y="2913598"/>
                <a:chExt cx="1279071" cy="1506002"/>
              </a:xfrm>
            </p:grpSpPr>
            <p:sp>
              <p:nvSpPr>
                <p:cNvPr id="12" name="object 22">
                  <a:extLst>
                    <a:ext uri="{FF2B5EF4-FFF2-40B4-BE49-F238E27FC236}">
                      <a16:creationId xmlns:a16="http://schemas.microsoft.com/office/drawing/2014/main" id="{E86B3668-8974-448E-F164-BA55F5863844}"/>
                    </a:ext>
                  </a:extLst>
                </p:cNvPr>
                <p:cNvSpPr/>
                <p:nvPr/>
              </p:nvSpPr>
              <p:spPr>
                <a:xfrm>
                  <a:off x="4914900" y="2913598"/>
                  <a:ext cx="1279071" cy="150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00" h="1325880">
                      <a:moveTo>
                        <a:pt x="40639" y="0"/>
                      </a:moveTo>
                      <a:lnTo>
                        <a:pt x="1102359" y="0"/>
                      </a:lnTo>
                      <a:lnTo>
                        <a:pt x="1118178" y="3193"/>
                      </a:lnTo>
                      <a:lnTo>
                        <a:pt x="1131096" y="11903"/>
                      </a:lnTo>
                      <a:lnTo>
                        <a:pt x="1139806" y="24821"/>
                      </a:lnTo>
                      <a:lnTo>
                        <a:pt x="1142999" y="40639"/>
                      </a:lnTo>
                      <a:lnTo>
                        <a:pt x="1142999" y="1285239"/>
                      </a:lnTo>
                      <a:lnTo>
                        <a:pt x="1139806" y="1301059"/>
                      </a:lnTo>
                      <a:lnTo>
                        <a:pt x="1131096" y="1313977"/>
                      </a:lnTo>
                      <a:lnTo>
                        <a:pt x="1118178" y="1322686"/>
                      </a:lnTo>
                      <a:lnTo>
                        <a:pt x="1102359" y="1325879"/>
                      </a:lnTo>
                      <a:lnTo>
                        <a:pt x="40639" y="1325879"/>
                      </a:lnTo>
                      <a:lnTo>
                        <a:pt x="24821" y="1322686"/>
                      </a:lnTo>
                      <a:lnTo>
                        <a:pt x="11903" y="1313977"/>
                      </a:lnTo>
                      <a:lnTo>
                        <a:pt x="3193" y="1301059"/>
                      </a:lnTo>
                      <a:lnTo>
                        <a:pt x="0" y="1285239"/>
                      </a:lnTo>
                      <a:lnTo>
                        <a:pt x="0" y="40639"/>
                      </a:lnTo>
                      <a:lnTo>
                        <a:pt x="3193" y="24821"/>
                      </a:lnTo>
                      <a:lnTo>
                        <a:pt x="11903" y="11903"/>
                      </a:lnTo>
                      <a:lnTo>
                        <a:pt x="24821" y="3193"/>
                      </a:lnTo>
                      <a:lnTo>
                        <a:pt x="4063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3" name="object 38">
                  <a:extLst>
                    <a:ext uri="{FF2B5EF4-FFF2-40B4-BE49-F238E27FC236}">
                      <a16:creationId xmlns:a16="http://schemas.microsoft.com/office/drawing/2014/main" id="{300900F2-0D89-BD73-6D84-A2879FBB76BE}"/>
                    </a:ext>
                  </a:extLst>
                </p:cNvPr>
                <p:cNvSpPr/>
                <p:nvPr/>
              </p:nvSpPr>
              <p:spPr>
                <a:xfrm>
                  <a:off x="5025412" y="3120628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2B9B1BD7-7F53-A53E-46DF-A7C80F8AC066}"/>
                    </a:ext>
                  </a:extLst>
                </p:cNvPr>
                <p:cNvSpPr/>
                <p:nvPr/>
              </p:nvSpPr>
              <p:spPr>
                <a:xfrm>
                  <a:off x="5146517" y="3185803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B5AAE478-1457-D70E-FC41-6E79FCB473DF}"/>
                    </a:ext>
                  </a:extLst>
                </p:cNvPr>
                <p:cNvSpPr/>
                <p:nvPr/>
              </p:nvSpPr>
              <p:spPr>
                <a:xfrm>
                  <a:off x="5381736" y="3185803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B336D690-370D-50C4-5F2A-A7D718D93621}"/>
                    </a:ext>
                  </a:extLst>
                </p:cNvPr>
                <p:cNvSpPr/>
                <p:nvPr/>
              </p:nvSpPr>
              <p:spPr>
                <a:xfrm>
                  <a:off x="5606074" y="3185803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7" name="object 42">
                  <a:extLst>
                    <a:ext uri="{FF2B5EF4-FFF2-40B4-BE49-F238E27FC236}">
                      <a16:creationId xmlns:a16="http://schemas.microsoft.com/office/drawing/2014/main" id="{9A2B7789-12C1-9DE8-9E66-A6974D4F2B1F}"/>
                    </a:ext>
                  </a:extLst>
                </p:cNvPr>
                <p:cNvSpPr/>
                <p:nvPr/>
              </p:nvSpPr>
              <p:spPr>
                <a:xfrm>
                  <a:off x="5827994" y="3185803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8" name="object 38">
                  <a:extLst>
                    <a:ext uri="{FF2B5EF4-FFF2-40B4-BE49-F238E27FC236}">
                      <a16:creationId xmlns:a16="http://schemas.microsoft.com/office/drawing/2014/main" id="{0F757749-AD9C-1CF3-B8DB-D04D4C19D2C8}"/>
                    </a:ext>
                  </a:extLst>
                </p:cNvPr>
                <p:cNvSpPr/>
                <p:nvPr/>
              </p:nvSpPr>
              <p:spPr>
                <a:xfrm>
                  <a:off x="5025412" y="3521286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19" name="object 39">
                  <a:extLst>
                    <a:ext uri="{FF2B5EF4-FFF2-40B4-BE49-F238E27FC236}">
                      <a16:creationId xmlns:a16="http://schemas.microsoft.com/office/drawing/2014/main" id="{0AFB1565-FC61-EE88-7C54-59E7F2E85FA2}"/>
                    </a:ext>
                  </a:extLst>
                </p:cNvPr>
                <p:cNvSpPr/>
                <p:nvPr/>
              </p:nvSpPr>
              <p:spPr>
                <a:xfrm>
                  <a:off x="5146517" y="3586461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0" name="object 40">
                  <a:extLst>
                    <a:ext uri="{FF2B5EF4-FFF2-40B4-BE49-F238E27FC236}">
                      <a16:creationId xmlns:a16="http://schemas.microsoft.com/office/drawing/2014/main" id="{BCD90D04-72AC-C961-9BCD-B40439EA23D1}"/>
                    </a:ext>
                  </a:extLst>
                </p:cNvPr>
                <p:cNvSpPr/>
                <p:nvPr/>
              </p:nvSpPr>
              <p:spPr>
                <a:xfrm>
                  <a:off x="5381736" y="3586461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1" name="object 41">
                  <a:extLst>
                    <a:ext uri="{FF2B5EF4-FFF2-40B4-BE49-F238E27FC236}">
                      <a16:creationId xmlns:a16="http://schemas.microsoft.com/office/drawing/2014/main" id="{E303DD68-C4F1-9218-17EE-D5C853E4A125}"/>
                    </a:ext>
                  </a:extLst>
                </p:cNvPr>
                <p:cNvSpPr/>
                <p:nvPr/>
              </p:nvSpPr>
              <p:spPr>
                <a:xfrm>
                  <a:off x="5606074" y="3586461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2" name="object 42">
                  <a:extLst>
                    <a:ext uri="{FF2B5EF4-FFF2-40B4-BE49-F238E27FC236}">
                      <a16:creationId xmlns:a16="http://schemas.microsoft.com/office/drawing/2014/main" id="{625A5203-DA24-0C8D-6EFD-B57D027DBA87}"/>
                    </a:ext>
                  </a:extLst>
                </p:cNvPr>
                <p:cNvSpPr/>
                <p:nvPr/>
              </p:nvSpPr>
              <p:spPr>
                <a:xfrm>
                  <a:off x="5827994" y="3586461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3" name="object 38">
                  <a:extLst>
                    <a:ext uri="{FF2B5EF4-FFF2-40B4-BE49-F238E27FC236}">
                      <a16:creationId xmlns:a16="http://schemas.microsoft.com/office/drawing/2014/main" id="{27FCD2B9-68E6-440E-12A0-C27D6F2D0545}"/>
                    </a:ext>
                  </a:extLst>
                </p:cNvPr>
                <p:cNvSpPr/>
                <p:nvPr/>
              </p:nvSpPr>
              <p:spPr>
                <a:xfrm>
                  <a:off x="5025412" y="3951584"/>
                  <a:ext cx="1065146" cy="27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182880">
                      <a:moveTo>
                        <a:pt x="25399" y="0"/>
                      </a:moveTo>
                      <a:lnTo>
                        <a:pt x="888999" y="0"/>
                      </a:lnTo>
                      <a:lnTo>
                        <a:pt x="898885" y="1996"/>
                      </a:lnTo>
                      <a:lnTo>
                        <a:pt x="906959" y="7440"/>
                      </a:lnTo>
                      <a:lnTo>
                        <a:pt x="912403" y="15514"/>
                      </a:lnTo>
                      <a:lnTo>
                        <a:pt x="914399" y="25399"/>
                      </a:lnTo>
                      <a:lnTo>
                        <a:pt x="914399" y="157479"/>
                      </a:lnTo>
                      <a:lnTo>
                        <a:pt x="912403" y="167365"/>
                      </a:lnTo>
                      <a:lnTo>
                        <a:pt x="906959" y="175439"/>
                      </a:lnTo>
                      <a:lnTo>
                        <a:pt x="898885" y="180883"/>
                      </a:lnTo>
                      <a:lnTo>
                        <a:pt x="888999" y="182879"/>
                      </a:lnTo>
                      <a:lnTo>
                        <a:pt x="25399" y="182879"/>
                      </a:lnTo>
                      <a:lnTo>
                        <a:pt x="15514" y="180883"/>
                      </a:lnTo>
                      <a:lnTo>
                        <a:pt x="7440" y="175439"/>
                      </a:lnTo>
                      <a:lnTo>
                        <a:pt x="1996" y="167365"/>
                      </a:lnTo>
                      <a:lnTo>
                        <a:pt x="0" y="157479"/>
                      </a:lnTo>
                      <a:lnTo>
                        <a:pt x="0" y="25399"/>
                      </a:lnTo>
                      <a:lnTo>
                        <a:pt x="1996" y="15514"/>
                      </a:lnTo>
                      <a:lnTo>
                        <a:pt x="7440" y="7440"/>
                      </a:lnTo>
                      <a:lnTo>
                        <a:pt x="15514" y="1996"/>
                      </a:lnTo>
                      <a:lnTo>
                        <a:pt x="25399" y="0"/>
                      </a:lnTo>
                      <a:close/>
                    </a:path>
                  </a:pathLst>
                </a:custGeom>
                <a:ln w="507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4" name="object 39">
                  <a:extLst>
                    <a:ext uri="{FF2B5EF4-FFF2-40B4-BE49-F238E27FC236}">
                      <a16:creationId xmlns:a16="http://schemas.microsoft.com/office/drawing/2014/main" id="{617CE796-2513-AAC1-CF6A-CE5D59F4FD25}"/>
                    </a:ext>
                  </a:extLst>
                </p:cNvPr>
                <p:cNvSpPr/>
                <p:nvPr/>
              </p:nvSpPr>
              <p:spPr>
                <a:xfrm>
                  <a:off x="5146517" y="4016759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5" name="object 40">
                  <a:extLst>
                    <a:ext uri="{FF2B5EF4-FFF2-40B4-BE49-F238E27FC236}">
                      <a16:creationId xmlns:a16="http://schemas.microsoft.com/office/drawing/2014/main" id="{0164F711-7A58-C814-E828-9D68A2471960}"/>
                    </a:ext>
                  </a:extLst>
                </p:cNvPr>
                <p:cNvSpPr/>
                <p:nvPr/>
              </p:nvSpPr>
              <p:spPr>
                <a:xfrm>
                  <a:off x="5381736" y="4016759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6" name="object 41">
                  <a:extLst>
                    <a:ext uri="{FF2B5EF4-FFF2-40B4-BE49-F238E27FC236}">
                      <a16:creationId xmlns:a16="http://schemas.microsoft.com/office/drawing/2014/main" id="{7ECFAA70-F3E9-B961-3D53-21CA13DD9AA5}"/>
                    </a:ext>
                  </a:extLst>
                </p:cNvPr>
                <p:cNvSpPr/>
                <p:nvPr/>
              </p:nvSpPr>
              <p:spPr>
                <a:xfrm>
                  <a:off x="5606074" y="4016759"/>
                  <a:ext cx="131492" cy="1456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  <p:sp>
              <p:nvSpPr>
                <p:cNvPr id="27" name="object 42">
                  <a:extLst>
                    <a:ext uri="{FF2B5EF4-FFF2-40B4-BE49-F238E27FC236}">
                      <a16:creationId xmlns:a16="http://schemas.microsoft.com/office/drawing/2014/main" id="{450C931B-A3B3-B179-BF2E-F5C18E650469}"/>
                    </a:ext>
                  </a:extLst>
                </p:cNvPr>
                <p:cNvSpPr/>
                <p:nvPr/>
              </p:nvSpPr>
              <p:spPr>
                <a:xfrm>
                  <a:off x="5827994" y="4016759"/>
                  <a:ext cx="131492" cy="1456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Palatino"/>
                  </a:endParaRPr>
                </a:p>
              </p:txBody>
            </p:sp>
          </p:grp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BEDEDCE-EFA1-66DE-6643-D0974EA4F75C}"/>
                </a:ext>
              </a:extLst>
            </p:cNvPr>
            <p:cNvSpPr txBox="1"/>
            <p:nvPr/>
          </p:nvSpPr>
          <p:spPr>
            <a:xfrm>
              <a:off x="8118352" y="366831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Palatino"/>
                </a:rPr>
                <a:t>M</a:t>
              </a:r>
              <a:endParaRPr lang="zh-CN" altLang="en-US" dirty="0">
                <a:latin typeface="Palatino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B606C2E-3EC2-4F0D-687D-9934D29CECFA}"/>
                  </a:ext>
                </a:extLst>
              </p:cNvPr>
              <p:cNvSpPr/>
              <p:nvPr/>
            </p:nvSpPr>
            <p:spPr>
              <a:xfrm>
                <a:off x="6849203" y="3245795"/>
                <a:ext cx="2579809" cy="1240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  <m:e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zh-CN" alt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𝑒𝑚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CN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</m:sup>
                            </m:sSup>
                            <m:r>
                              <a:rPr lang="zh-CN" alt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</m:t>
                                </m:r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=[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;…;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B606C2E-3EC2-4F0D-687D-9934D29CE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203" y="3245795"/>
                <a:ext cx="2579809" cy="12402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F1AE45AD-C461-DC79-C391-1798DB039BDF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Multi-hop Search</a:t>
            </a:r>
          </a:p>
        </p:txBody>
      </p:sp>
    </p:spTree>
    <p:extLst>
      <p:ext uri="{BB962C8B-B14F-4D97-AF65-F5344CB8AC3E}">
        <p14:creationId xmlns:p14="http://schemas.microsoft.com/office/powerpoint/2010/main" val="22970702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9E4E4B8-538A-4F45-934F-12CB5011004E}"/>
                  </a:ext>
                </a:extLst>
              </p:cNvPr>
              <p:cNvSpPr txBox="1"/>
              <p:nvPr/>
            </p:nvSpPr>
            <p:spPr>
              <a:xfrm>
                <a:off x="1494183" y="2104214"/>
                <a:ext cx="7641162" cy="432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Similar, query representation as follow:</a:t>
                </a:r>
              </a:p>
              <a:p>
                <a:endParaRPr lang="en-US" altLang="zh-CN" sz="2200" dirty="0">
                  <a:latin typeface="Palatino"/>
                </a:endParaRPr>
              </a:p>
              <a:p>
                <a:endParaRPr lang="en-US" altLang="zh-CN" sz="2200" dirty="0">
                  <a:latin typeface="Palatino"/>
                </a:endParaRPr>
              </a:p>
              <a:p>
                <a:endParaRPr lang="en-US" altLang="zh-CN" sz="2200" dirty="0">
                  <a:latin typeface="Palatino"/>
                </a:endParaRPr>
              </a:p>
              <a:p>
                <a:endParaRPr lang="en-US" altLang="zh-CN" sz="2200" dirty="0">
                  <a:latin typeface="Palatino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Palatino"/>
                  </a:rPr>
                  <a:t>is position encoding to  capture the order of the words.</a:t>
                </a:r>
              </a:p>
              <a:p>
                <a:endParaRPr lang="en-US" altLang="zh-CN" sz="2200" dirty="0">
                  <a:latin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2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=(1−</m:t>
                          </m:r>
                          <m:f>
                            <m:fPr>
                              <m:type m:val="lin"/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)−(</m:t>
                          </m:r>
                          <m:f>
                            <m:fPr>
                              <m:type m:val="lin"/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)(1−2</m:t>
                          </m:r>
                          <m:f>
                            <m:fPr>
                              <m:type m:val="lin"/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sz="2200" dirty="0">
                  <a:latin typeface="Palatino"/>
                </a:endParaRPr>
              </a:p>
              <a:p>
                <a:endParaRPr lang="en-US" altLang="zh-CN" sz="2200" dirty="0">
                  <a:latin typeface="Palatino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zh-CN" altLang="en-US" sz="2200" dirty="0">
                    <a:latin typeface="Palatino"/>
                  </a:rPr>
                  <a:t> </a:t>
                </a:r>
                <a:r>
                  <a:rPr lang="en-US" altLang="zh-CN" sz="2200" strike="sngStrike" dirty="0">
                    <a:latin typeface="Palatino"/>
                  </a:rPr>
                  <a:t>    </a:t>
                </a:r>
                <a:r>
                  <a:rPr lang="en-US" altLang="zh-CN" sz="2200" dirty="0">
                    <a:latin typeface="Palatino"/>
                  </a:rPr>
                  <a:t> </a:t>
                </a:r>
                <a:r>
                  <a:rPr lang="en-US" altLang="zh-CN" sz="2200" strike="sngStrike" dirty="0">
                    <a:latin typeface="Palatino"/>
                  </a:rPr>
                  <a:t>    </a:t>
                </a:r>
                <a:r>
                  <a:rPr lang="en-US" altLang="zh-CN" sz="2200" dirty="0">
                    <a:latin typeface="Palatino"/>
                  </a:rPr>
                  <a:t> number of words in the query.</a:t>
                </a:r>
              </a:p>
              <a:p>
                <a:endParaRPr lang="en-US" altLang="zh-CN" sz="2200" dirty="0">
                  <a:latin typeface="Palatino"/>
                </a:endParaRPr>
              </a:p>
              <a:p>
                <a:endParaRPr lang="en-US" altLang="zh-CN" sz="2200" dirty="0">
                  <a:latin typeface="Palatino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9E4E4B8-538A-4F45-934F-12CB50110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83" y="2104214"/>
                <a:ext cx="7641162" cy="4329968"/>
              </a:xfrm>
              <a:prstGeom prst="rect">
                <a:avLst/>
              </a:prstGeom>
              <a:blipFill>
                <a:blip r:embed="rId3"/>
                <a:stretch>
                  <a:fillRect l="-877" t="-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E2E7DCB3-1683-447C-95BF-0ADE086DE3A9}"/>
              </a:ext>
            </a:extLst>
          </p:cNvPr>
          <p:cNvSpPr txBox="1"/>
          <p:nvPr/>
        </p:nvSpPr>
        <p:spPr>
          <a:xfrm>
            <a:off x="1036983" y="1405920"/>
            <a:ext cx="9312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Query text Representation</a:t>
            </a:r>
            <a:endParaRPr lang="zh-CN" altLang="en-US" sz="2400" i="1" dirty="0">
              <a:latin typeface="Palatino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A5058D4-FB98-4B8A-BEDE-D2AA4F5724C6}"/>
              </a:ext>
            </a:extLst>
          </p:cNvPr>
          <p:cNvSpPr/>
          <p:nvPr/>
        </p:nvSpPr>
        <p:spPr>
          <a:xfrm>
            <a:off x="7310787" y="2314857"/>
            <a:ext cx="2770671" cy="1171336"/>
          </a:xfrm>
          <a:custGeom>
            <a:avLst/>
            <a:gdLst/>
            <a:ahLst/>
            <a:cxnLst/>
            <a:rect l="l" t="t" r="r" b="b"/>
            <a:pathLst>
              <a:path w="3529965" h="662939">
                <a:moveTo>
                  <a:pt x="3419417" y="0"/>
                </a:moveTo>
                <a:lnTo>
                  <a:pt x="110371" y="0"/>
                </a:lnTo>
                <a:lnTo>
                  <a:pt x="67410" y="8681"/>
                </a:lnTo>
                <a:lnTo>
                  <a:pt x="32327" y="32354"/>
                </a:lnTo>
                <a:lnTo>
                  <a:pt x="8673" y="67468"/>
                </a:lnTo>
                <a:lnTo>
                  <a:pt x="0" y="110467"/>
                </a:lnTo>
                <a:lnTo>
                  <a:pt x="0" y="552314"/>
                </a:lnTo>
                <a:lnTo>
                  <a:pt x="8673" y="595313"/>
                </a:lnTo>
                <a:lnTo>
                  <a:pt x="32327" y="630426"/>
                </a:lnTo>
                <a:lnTo>
                  <a:pt x="67410" y="654101"/>
                </a:lnTo>
                <a:lnTo>
                  <a:pt x="110371" y="662782"/>
                </a:lnTo>
                <a:lnTo>
                  <a:pt x="3419417" y="662782"/>
                </a:lnTo>
                <a:lnTo>
                  <a:pt x="3462379" y="654101"/>
                </a:lnTo>
                <a:lnTo>
                  <a:pt x="3497462" y="630426"/>
                </a:lnTo>
                <a:lnTo>
                  <a:pt x="3521116" y="595313"/>
                </a:lnTo>
                <a:lnTo>
                  <a:pt x="3529789" y="552314"/>
                </a:lnTo>
                <a:lnTo>
                  <a:pt x="3529789" y="110467"/>
                </a:lnTo>
                <a:lnTo>
                  <a:pt x="3521116" y="67468"/>
                </a:lnTo>
                <a:lnTo>
                  <a:pt x="3497462" y="32354"/>
                </a:lnTo>
                <a:lnTo>
                  <a:pt x="3462379" y="8681"/>
                </a:lnTo>
                <a:lnTo>
                  <a:pt x="3419417" y="0"/>
                </a:lnTo>
                <a:close/>
              </a:path>
            </a:pathLst>
          </a:custGeom>
          <a:solidFill>
            <a:srgbClr val="CEE9FA"/>
          </a:solidFill>
        </p:spPr>
        <p:txBody>
          <a:bodyPr wrap="square" lIns="0" tIns="0" rIns="0" bIns="0" rtlCol="0"/>
          <a:lstStyle/>
          <a:p>
            <a:pPr marL="144000" lvl="1"/>
            <a:r>
              <a:rPr lang="zh-CN" altLang="en-US" i="1" dirty="0">
                <a:solidFill>
                  <a:schemeClr val="bg2"/>
                </a:solidFill>
                <a:latin typeface="Palatino"/>
              </a:rPr>
              <a:t>Joe travelled to the office. </a:t>
            </a:r>
            <a:endParaRPr lang="en-US" altLang="zh-CN" i="1" dirty="0">
              <a:solidFill>
                <a:schemeClr val="bg2"/>
              </a:solidFill>
              <a:latin typeface="Palatino"/>
            </a:endParaRPr>
          </a:p>
          <a:p>
            <a:pPr marL="144000" lvl="1"/>
            <a:r>
              <a:rPr lang="zh-CN" altLang="en-US" i="1" dirty="0">
                <a:solidFill>
                  <a:schemeClr val="bg2"/>
                </a:solidFill>
                <a:latin typeface="Palatino"/>
              </a:rPr>
              <a:t>Joe left the milk. </a:t>
            </a:r>
            <a:endParaRPr lang="en-US" altLang="zh-CN" i="1" dirty="0">
              <a:solidFill>
                <a:schemeClr val="bg2"/>
              </a:solidFill>
              <a:latin typeface="Palatino"/>
            </a:endParaRPr>
          </a:p>
          <a:p>
            <a:pPr marL="144000" lvl="1"/>
            <a:r>
              <a:rPr lang="zh-CN" altLang="en-US" i="1" dirty="0">
                <a:solidFill>
                  <a:schemeClr val="bg2"/>
                </a:solidFill>
                <a:latin typeface="Palatino"/>
              </a:rPr>
              <a:t>Joe went to the bathroom.</a:t>
            </a:r>
            <a:endParaRPr lang="en-US" altLang="zh-CN" i="1" dirty="0">
              <a:solidFill>
                <a:schemeClr val="bg2"/>
              </a:solidFill>
              <a:latin typeface="Palatino"/>
            </a:endParaRPr>
          </a:p>
          <a:p>
            <a:pPr marL="144000" lvl="1"/>
            <a:r>
              <a:rPr lang="en-US" altLang="zh-CN" dirty="0">
                <a:solidFill>
                  <a:srgbClr val="C00000"/>
                </a:solidFill>
                <a:latin typeface="Palatino"/>
              </a:rPr>
              <a:t>Q: </a:t>
            </a:r>
            <a:r>
              <a:rPr lang="zh-CN" altLang="en-US" i="1" dirty="0">
                <a:solidFill>
                  <a:srgbClr val="C00000"/>
                </a:solidFill>
                <a:latin typeface="Palatino"/>
              </a:rPr>
              <a:t>Where is the milk now?</a:t>
            </a:r>
            <a:endParaRPr i="1" dirty="0">
              <a:solidFill>
                <a:srgbClr val="C00000"/>
              </a:solidFill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4B45D12-4E7C-4FF0-8DB6-154225D379DB}"/>
                  </a:ext>
                </a:extLst>
              </p:cNvPr>
              <p:cNvSpPr/>
              <p:nvPr/>
            </p:nvSpPr>
            <p:spPr>
              <a:xfrm>
                <a:off x="3140046" y="2636351"/>
                <a:ext cx="2752933" cy="94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zh-CN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𝐪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</m:sup>
                              <m:e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𝑒𝑚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p>
                            </m:sSub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4B45D12-4E7C-4FF0-8DB6-154225D37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046" y="2636351"/>
                <a:ext cx="2752933" cy="941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F4003848-029F-4A57-A9C7-DC3882139A11}"/>
              </a:ext>
            </a:extLst>
          </p:cNvPr>
          <p:cNvGrpSpPr/>
          <p:nvPr/>
        </p:nvGrpSpPr>
        <p:grpSpPr>
          <a:xfrm>
            <a:off x="6060397" y="2952403"/>
            <a:ext cx="1097398" cy="533790"/>
            <a:chOff x="4401305" y="3216729"/>
            <a:chExt cx="1097398" cy="533790"/>
          </a:xfrm>
        </p:grpSpPr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2D6F4481-EDC2-4D36-B790-231BD71280C3}"/>
                </a:ext>
              </a:extLst>
            </p:cNvPr>
            <p:cNvSpPr/>
            <p:nvPr/>
          </p:nvSpPr>
          <p:spPr>
            <a:xfrm>
              <a:off x="4401305" y="3216729"/>
              <a:ext cx="1097398" cy="533790"/>
            </a:xfrm>
            <a:custGeom>
              <a:avLst/>
              <a:gdLst/>
              <a:ahLst/>
              <a:cxnLst/>
              <a:rect l="l" t="t" r="r" b="b"/>
              <a:pathLst>
                <a:path w="1143000" h="1325880">
                  <a:moveTo>
                    <a:pt x="40639" y="0"/>
                  </a:moveTo>
                  <a:lnTo>
                    <a:pt x="1102359" y="0"/>
                  </a:lnTo>
                  <a:lnTo>
                    <a:pt x="1118178" y="3193"/>
                  </a:lnTo>
                  <a:lnTo>
                    <a:pt x="1131096" y="11903"/>
                  </a:lnTo>
                  <a:lnTo>
                    <a:pt x="1139806" y="24821"/>
                  </a:lnTo>
                  <a:lnTo>
                    <a:pt x="1142999" y="40639"/>
                  </a:lnTo>
                  <a:lnTo>
                    <a:pt x="1142999" y="1285239"/>
                  </a:lnTo>
                  <a:lnTo>
                    <a:pt x="1139806" y="1301059"/>
                  </a:lnTo>
                  <a:lnTo>
                    <a:pt x="1131096" y="1313977"/>
                  </a:lnTo>
                  <a:lnTo>
                    <a:pt x="1118178" y="1322686"/>
                  </a:lnTo>
                  <a:lnTo>
                    <a:pt x="1102359" y="1325879"/>
                  </a:lnTo>
                  <a:lnTo>
                    <a:pt x="40639" y="1325879"/>
                  </a:lnTo>
                  <a:lnTo>
                    <a:pt x="24821" y="1322686"/>
                  </a:lnTo>
                  <a:lnTo>
                    <a:pt x="11903" y="1313977"/>
                  </a:lnTo>
                  <a:lnTo>
                    <a:pt x="3193" y="1301059"/>
                  </a:lnTo>
                  <a:lnTo>
                    <a:pt x="0" y="1285239"/>
                  </a:lnTo>
                  <a:lnTo>
                    <a:pt x="0" y="40639"/>
                  </a:lnTo>
                  <a:lnTo>
                    <a:pt x="3193" y="24821"/>
                  </a:lnTo>
                  <a:lnTo>
                    <a:pt x="11903" y="11903"/>
                  </a:lnTo>
                  <a:lnTo>
                    <a:pt x="24821" y="3193"/>
                  </a:lnTo>
                  <a:lnTo>
                    <a:pt x="4063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8">
              <a:extLst>
                <a:ext uri="{FF2B5EF4-FFF2-40B4-BE49-F238E27FC236}">
                  <a16:creationId xmlns:a16="http://schemas.microsoft.com/office/drawing/2014/main" id="{FD3359A2-9B9F-4FE3-A4E4-F0F275C15D04}"/>
                </a:ext>
              </a:extLst>
            </p:cNvPr>
            <p:cNvSpPr/>
            <p:nvPr/>
          </p:nvSpPr>
          <p:spPr>
            <a:xfrm>
              <a:off x="4496120" y="3419298"/>
              <a:ext cx="913858" cy="195358"/>
            </a:xfrm>
            <a:custGeom>
              <a:avLst/>
              <a:gdLst/>
              <a:ahLst/>
              <a:cxnLst/>
              <a:rect l="l" t="t" r="r" b="b"/>
              <a:pathLst>
                <a:path w="914400" h="182880">
                  <a:moveTo>
                    <a:pt x="25399" y="0"/>
                  </a:moveTo>
                  <a:lnTo>
                    <a:pt x="888999" y="0"/>
                  </a:lnTo>
                  <a:lnTo>
                    <a:pt x="898885" y="1996"/>
                  </a:lnTo>
                  <a:lnTo>
                    <a:pt x="906959" y="7440"/>
                  </a:lnTo>
                  <a:lnTo>
                    <a:pt x="912403" y="15514"/>
                  </a:lnTo>
                  <a:lnTo>
                    <a:pt x="914399" y="25399"/>
                  </a:lnTo>
                  <a:lnTo>
                    <a:pt x="914399" y="157479"/>
                  </a:lnTo>
                  <a:lnTo>
                    <a:pt x="912403" y="167365"/>
                  </a:lnTo>
                  <a:lnTo>
                    <a:pt x="906959" y="175439"/>
                  </a:lnTo>
                  <a:lnTo>
                    <a:pt x="898885" y="180883"/>
                  </a:lnTo>
                  <a:lnTo>
                    <a:pt x="888999" y="182879"/>
                  </a:lnTo>
                  <a:lnTo>
                    <a:pt x="25399" y="182879"/>
                  </a:lnTo>
                  <a:lnTo>
                    <a:pt x="15514" y="180883"/>
                  </a:lnTo>
                  <a:lnTo>
                    <a:pt x="7440" y="175439"/>
                  </a:lnTo>
                  <a:lnTo>
                    <a:pt x="1996" y="167365"/>
                  </a:lnTo>
                  <a:lnTo>
                    <a:pt x="0" y="157479"/>
                  </a:lnTo>
                  <a:lnTo>
                    <a:pt x="0" y="25399"/>
                  </a:lnTo>
                  <a:lnTo>
                    <a:pt x="1996" y="15514"/>
                  </a:lnTo>
                  <a:lnTo>
                    <a:pt x="7440" y="7440"/>
                  </a:lnTo>
                  <a:lnTo>
                    <a:pt x="15514" y="1996"/>
                  </a:lnTo>
                  <a:lnTo>
                    <a:pt x="25399" y="0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9">
              <a:extLst>
                <a:ext uri="{FF2B5EF4-FFF2-40B4-BE49-F238E27FC236}">
                  <a16:creationId xmlns:a16="http://schemas.microsoft.com/office/drawing/2014/main" id="{FF2D5ECE-EEF9-4A99-A9A2-69E820E08EDB}"/>
                </a:ext>
              </a:extLst>
            </p:cNvPr>
            <p:cNvSpPr/>
            <p:nvPr/>
          </p:nvSpPr>
          <p:spPr>
            <a:xfrm>
              <a:off x="4600024" y="3465423"/>
              <a:ext cx="112816" cy="1031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0">
              <a:extLst>
                <a:ext uri="{FF2B5EF4-FFF2-40B4-BE49-F238E27FC236}">
                  <a16:creationId xmlns:a16="http://schemas.microsoft.com/office/drawing/2014/main" id="{A7B6592C-3DFF-4CCF-A74B-DFE2AFAC4F45}"/>
                </a:ext>
              </a:extLst>
            </p:cNvPr>
            <p:cNvSpPr/>
            <p:nvPr/>
          </p:nvSpPr>
          <p:spPr>
            <a:xfrm>
              <a:off x="4801834" y="3465423"/>
              <a:ext cx="112816" cy="1031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1">
              <a:extLst>
                <a:ext uri="{FF2B5EF4-FFF2-40B4-BE49-F238E27FC236}">
                  <a16:creationId xmlns:a16="http://schemas.microsoft.com/office/drawing/2014/main" id="{3A40A60F-B79A-4B57-BAED-532733F6752B}"/>
                </a:ext>
              </a:extLst>
            </p:cNvPr>
            <p:cNvSpPr/>
            <p:nvPr/>
          </p:nvSpPr>
          <p:spPr>
            <a:xfrm>
              <a:off x="4994308" y="3465423"/>
              <a:ext cx="112816" cy="1031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2">
              <a:extLst>
                <a:ext uri="{FF2B5EF4-FFF2-40B4-BE49-F238E27FC236}">
                  <a16:creationId xmlns:a16="http://schemas.microsoft.com/office/drawing/2014/main" id="{C2E655C1-DB07-4211-AD69-06AD4F05123E}"/>
                </a:ext>
              </a:extLst>
            </p:cNvPr>
            <p:cNvSpPr/>
            <p:nvPr/>
          </p:nvSpPr>
          <p:spPr>
            <a:xfrm>
              <a:off x="5184708" y="3465423"/>
              <a:ext cx="112816" cy="1031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85DEDF08-BFBA-4AF5-9579-4DC4BAC5D2E0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Multi-hop Search</a:t>
            </a:r>
          </a:p>
        </p:txBody>
      </p:sp>
    </p:spTree>
    <p:extLst>
      <p:ext uri="{BB962C8B-B14F-4D97-AF65-F5344CB8AC3E}">
        <p14:creationId xmlns:p14="http://schemas.microsoft.com/office/powerpoint/2010/main" val="23337046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01BAA24-E5C3-0F70-CABB-A3C7B6A5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3" y="3125814"/>
            <a:ext cx="5182629" cy="271677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C720A8B-9815-465F-A747-9EB759C22542}"/>
                  </a:ext>
                </a:extLst>
              </p:cNvPr>
              <p:cNvSpPr txBox="1"/>
              <p:nvPr/>
            </p:nvSpPr>
            <p:spPr>
              <a:xfrm>
                <a:off x="1570384" y="2104214"/>
                <a:ext cx="85315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The most relevant memory blocks are found by calculating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200" dirty="0">
                    <a:latin typeface="Palatino"/>
                  </a:rPr>
                  <a:t> over memory cells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Palatino"/>
                  </a:rPr>
                  <a:t>: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C720A8B-9815-465F-A747-9EB759C22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384" y="2104214"/>
                <a:ext cx="8531560" cy="769441"/>
              </a:xfrm>
              <a:prstGeom prst="rect">
                <a:avLst/>
              </a:prstGeom>
              <a:blipFill>
                <a:blip r:embed="rId11"/>
                <a:stretch>
                  <a:fillRect l="-858" t="-5556" b="-158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C7BF6C22-FA0E-4408-9124-0F8FC55DEC38}"/>
              </a:ext>
            </a:extLst>
          </p:cNvPr>
          <p:cNvSpPr txBox="1"/>
          <p:nvPr/>
        </p:nvSpPr>
        <p:spPr>
          <a:xfrm>
            <a:off x="1106557" y="1405920"/>
            <a:ext cx="924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Matching attention</a:t>
            </a:r>
            <a:endParaRPr lang="zh-CN" altLang="en-US" sz="2400" i="1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A709BA9-4022-4A90-BE87-45C1BEF3CEA5}"/>
                  </a:ext>
                </a:extLst>
              </p:cNvPr>
              <p:cNvSpPr/>
              <p:nvPr/>
            </p:nvSpPr>
            <p:spPr>
              <a:xfrm>
                <a:off x="8090718" y="3170351"/>
                <a:ext cx="2274789" cy="966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𝐪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l-GR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]=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grow m:val="on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e>
                                    </m:nary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A709BA9-4022-4A90-BE87-45C1BEF3C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18" y="3170351"/>
                <a:ext cx="2274789" cy="9663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F600B9AA-D8FA-44AB-AC50-06D98D967D69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Multi-hop Search</a:t>
            </a:r>
          </a:p>
        </p:txBody>
      </p:sp>
      <p:sp>
        <p:nvSpPr>
          <p:cNvPr id="6" name="文本框 37">
            <a:extLst>
              <a:ext uri="{FF2B5EF4-FFF2-40B4-BE49-F238E27FC236}">
                <a16:creationId xmlns:a16="http://schemas.microsoft.com/office/drawing/2014/main" id="{3752739D-E131-040A-8DD5-9D594024987D}"/>
              </a:ext>
            </a:extLst>
          </p:cNvPr>
          <p:cNvSpPr txBox="1"/>
          <p:nvPr/>
        </p:nvSpPr>
        <p:spPr>
          <a:xfrm>
            <a:off x="7000827" y="4484202"/>
            <a:ext cx="4454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</a:rPr>
              <a:t>Finally, the output evidence vector: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44">
                <a:extLst>
                  <a:ext uri="{FF2B5EF4-FFF2-40B4-BE49-F238E27FC236}">
                    <a16:creationId xmlns:a16="http://schemas.microsoft.com/office/drawing/2014/main" id="{D487B6D6-44CD-55A4-2243-AB1FE104D464}"/>
                  </a:ext>
                </a:extLst>
              </p:cNvPr>
              <p:cNvSpPr/>
              <p:nvPr/>
            </p:nvSpPr>
            <p:spPr>
              <a:xfrm>
                <a:off x="8338115" y="5061686"/>
                <a:ext cx="1696298" cy="867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𝐨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sup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44">
                <a:extLst>
                  <a:ext uri="{FF2B5EF4-FFF2-40B4-BE49-F238E27FC236}">
                    <a16:creationId xmlns:a16="http://schemas.microsoft.com/office/drawing/2014/main" id="{D487B6D6-44CD-55A4-2243-AB1FE104D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15" y="5061686"/>
                <a:ext cx="1696298" cy="8675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86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13AA1-2510-7C8F-D8F6-4543FAFE1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6FC43-A72E-2BD3-8662-AD44BE918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19AE1C8F-863E-1530-AE27-91FEAE341051}"/>
              </a:ext>
            </a:extLst>
          </p:cNvPr>
          <p:cNvSpPr/>
          <p:nvPr/>
        </p:nvSpPr>
        <p:spPr>
          <a:xfrm>
            <a:off x="223180" y="126863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9FF11FE6-F9C3-44FC-4307-7CCBB1D82888}"/>
              </a:ext>
            </a:extLst>
          </p:cNvPr>
          <p:cNvSpPr/>
          <p:nvPr/>
        </p:nvSpPr>
        <p:spPr>
          <a:xfrm>
            <a:off x="3274648" y="773194"/>
            <a:ext cx="8457156" cy="531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Binary Tree LSTM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11.2.3 Graph Attention Neural Network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Representing</a:t>
            </a:r>
            <a:r>
              <a:rPr lang="zh-CN" altLang="en-US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Structures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Representing Processes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Searching for Answer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Muti-hop Search</a:t>
            </a:r>
            <a:endParaRPr lang="en-CN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562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916C8EC-8D8B-4753-A0CB-C7CCD545E962}"/>
                  </a:ext>
                </a:extLst>
              </p:cNvPr>
              <p:cNvSpPr txBox="1"/>
              <p:nvPr/>
            </p:nvSpPr>
            <p:spPr>
              <a:xfrm>
                <a:off x="1533940" y="2104214"/>
                <a:ext cx="8568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Calculate an evidence vector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in accordance with 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916C8EC-8D8B-4753-A0CB-C7CCD545E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940" y="2104214"/>
                <a:ext cx="8568004" cy="461665"/>
              </a:xfrm>
              <a:prstGeom prst="rect">
                <a:avLst/>
              </a:prstGeom>
              <a:blipFill>
                <a:blip r:embed="rId6"/>
                <a:stretch>
                  <a:fillRect l="-99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7EE9C094-3783-4E2C-8DF4-B13A1F185B5F}"/>
              </a:ext>
            </a:extLst>
          </p:cNvPr>
          <p:cNvSpPr txBox="1"/>
          <p:nvPr/>
        </p:nvSpPr>
        <p:spPr>
          <a:xfrm>
            <a:off x="1083365" y="1405920"/>
            <a:ext cx="926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Matching attention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06489C0-6F25-4C3A-B882-EE44071CBCA9}"/>
              </a:ext>
            </a:extLst>
          </p:cNvPr>
          <p:cNvSpPr txBox="1"/>
          <p:nvPr/>
        </p:nvSpPr>
        <p:spPr>
          <a:xfrm>
            <a:off x="7000827" y="4405368"/>
            <a:ext cx="4454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</a:rPr>
              <a:t>Finally, the output evidence vector: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FAA5A852-471A-46FD-B872-A83B368A157E}"/>
                  </a:ext>
                </a:extLst>
              </p:cNvPr>
              <p:cNvSpPr/>
              <p:nvPr/>
            </p:nvSpPr>
            <p:spPr>
              <a:xfrm>
                <a:off x="7774018" y="3208311"/>
                <a:ext cx="2576539" cy="95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  <m:e>
                                <m:sSubSup>
                                  <m:sSub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𝑒𝑚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zh-CN" altLang="en-US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</m:sup>
                            </m:s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FAA5A852-471A-46FD-B872-A83B368A1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018" y="3208311"/>
                <a:ext cx="2576539" cy="9535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82B4ADAA-B944-4E78-8DB8-4D73D922B262}"/>
                  </a:ext>
                </a:extLst>
              </p:cNvPr>
              <p:cNvSpPr/>
              <p:nvPr/>
            </p:nvSpPr>
            <p:spPr>
              <a:xfrm>
                <a:off x="8338115" y="5061686"/>
                <a:ext cx="1696298" cy="867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𝐨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sup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82B4ADAA-B944-4E78-8DB8-4D73D922B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15" y="5061686"/>
                <a:ext cx="1696298" cy="867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本框 40">
            <a:extLst>
              <a:ext uri="{FF2B5EF4-FFF2-40B4-BE49-F238E27FC236}">
                <a16:creationId xmlns:a16="http://schemas.microsoft.com/office/drawing/2014/main" id="{D928BDE4-A556-4E61-8862-04898866125E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Multi-hop Search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0C68F38-7B30-0DDC-DCCD-A552BA1FCACB}"/>
              </a:ext>
            </a:extLst>
          </p:cNvPr>
          <p:cNvSpPr txBox="1"/>
          <p:nvPr/>
        </p:nvSpPr>
        <p:spPr>
          <a:xfrm>
            <a:off x="7000827" y="2719868"/>
            <a:ext cx="3778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</a:rPr>
              <a:t>Value embedding vector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B8316FC-8C2B-DADB-219F-12B416371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9048" y="2803517"/>
            <a:ext cx="5182629" cy="27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869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6DEF220-CE6F-4A91-8825-554F614FD48E}"/>
                  </a:ext>
                </a:extLst>
              </p:cNvPr>
              <p:cNvSpPr txBox="1"/>
              <p:nvPr/>
            </p:nvSpPr>
            <p:spPr>
              <a:xfrm>
                <a:off x="1494184" y="2104215"/>
                <a:ext cx="8607760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 represents the probability of the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th word from the vocabulary being the answer word with the evidence vector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𝐨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solidFill>
                    <a:srgbClr val="C00000"/>
                  </a:solidFill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solidFill>
                    <a:srgbClr val="C00000"/>
                  </a:solidFill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6DEF220-CE6F-4A91-8825-554F614FD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84" y="2104215"/>
                <a:ext cx="8607760" cy="4708981"/>
              </a:xfrm>
              <a:prstGeom prst="rect">
                <a:avLst/>
              </a:prstGeom>
              <a:blipFill>
                <a:blip r:embed="rId6"/>
                <a:stretch>
                  <a:fillRect l="-637" t="-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93D6EE8C-44A8-499E-9453-0F3FD5E87045}"/>
              </a:ext>
            </a:extLst>
          </p:cNvPr>
          <p:cNvSpPr txBox="1"/>
          <p:nvPr/>
        </p:nvSpPr>
        <p:spPr>
          <a:xfrm>
            <a:off x="1070113" y="1405920"/>
            <a:ext cx="927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Output prediction</a:t>
            </a:r>
            <a:endParaRPr lang="zh-CN" altLang="en-US" sz="2400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D231648-10DE-4AB3-B0D8-A503AC0B1804}"/>
                  </a:ext>
                </a:extLst>
              </p:cNvPr>
              <p:cNvSpPr/>
              <p:nvPr/>
            </p:nvSpPr>
            <p:spPr>
              <a:xfrm>
                <a:off x="7582990" y="3512320"/>
                <a:ext cx="2105256" cy="708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zh-CN" altLang="en-US" sz="20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acc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𝑠𝑜𝑓𝑡𝑚𝑎𝑥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D231648-10DE-4AB3-B0D8-A503AC0B1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990" y="3512320"/>
                <a:ext cx="2105256" cy="7089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947F55BC-9ED2-4363-9735-6C844FAFEDE6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Multi-hop Search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3EF1F4-E865-AA3F-310B-668F9F4414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0939" y="2926309"/>
            <a:ext cx="5182629" cy="27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147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60C41D2-40A8-E58F-D519-0795E4D6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48" y="3134126"/>
            <a:ext cx="5182629" cy="2716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0FAB981-7DB9-4D8B-AA5F-4EB74B2E491A}"/>
                  </a:ext>
                </a:extLst>
              </p:cNvPr>
              <p:cNvSpPr txBox="1"/>
              <p:nvPr/>
            </p:nvSpPr>
            <p:spPr>
              <a:xfrm>
                <a:off x="1547191" y="2115191"/>
                <a:ext cx="8564691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C00000"/>
                    </a:solidFill>
                    <a:latin typeface="Palatino"/>
                  </a:rPr>
                  <a:t>But, we can not get the answer directly</a:t>
                </a:r>
                <a:r>
                  <a:rPr lang="en-US" altLang="zh-CN" sz="2000" dirty="0">
                    <a:latin typeface="Palatino"/>
                  </a:rPr>
                  <a:t>. More steps can be necessary.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</a:rPr>
                  <a:t>We can leverage the existing evidence vector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𝐨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 for finding a new distribution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 over memory cells, which in turn results in a new context representation of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𝐨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</a:rPr>
                  <a:t>This is typically called a </a:t>
                </a:r>
                <a:r>
                  <a:rPr lang="en-US" altLang="zh-CN" sz="2000" i="1" dirty="0">
                    <a:solidFill>
                      <a:srgbClr val="C00000"/>
                    </a:solidFill>
                    <a:latin typeface="Palatino"/>
                  </a:rPr>
                  <a:t>hop</a:t>
                </a:r>
                <a:r>
                  <a:rPr lang="en-US" altLang="zh-CN" sz="2000" dirty="0">
                    <a:latin typeface="Palatino"/>
                  </a:rPr>
                  <a:t> in inference.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0FAB981-7DB9-4D8B-AA5F-4EB74B2E4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91" y="2115191"/>
                <a:ext cx="8564691" cy="4401205"/>
              </a:xfrm>
              <a:prstGeom prst="rect">
                <a:avLst/>
              </a:prstGeom>
              <a:blipFill>
                <a:blip r:embed="rId11"/>
                <a:stretch>
                  <a:fillRect l="-641" t="-831" b="-1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BF1ABF8-65A2-485B-8E67-A92A42F8D004}"/>
              </a:ext>
            </a:extLst>
          </p:cNvPr>
          <p:cNvSpPr txBox="1"/>
          <p:nvPr/>
        </p:nvSpPr>
        <p:spPr>
          <a:xfrm>
            <a:off x="1073427" y="1405920"/>
            <a:ext cx="927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Response with multi-hop reasoning</a:t>
            </a:r>
            <a:endParaRPr lang="zh-CN" altLang="en-US" sz="2400" i="1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5B2549F-12AD-43EB-85A4-EAA01D69187E}"/>
                  </a:ext>
                </a:extLst>
              </p:cNvPr>
              <p:cNvSpPr/>
              <p:nvPr/>
            </p:nvSpPr>
            <p:spPr>
              <a:xfrm>
                <a:off x="7516028" y="3926083"/>
                <a:ext cx="2244332" cy="668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0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sz="20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0" smtClean="0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1">
                                        <a:latin typeface="Cambria Math" panose="02040503050406030204" pitchFamily="18" charset="0"/>
                                      </a:rPr>
                                      <m:t>𝐨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0" smtClean="0">
                                        <a:latin typeface="Cambria Math" panose="02040503050406030204" pitchFamily="18" charset="0"/>
                                      </a:rPr>
                                      <m:t>𝐪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5B2549F-12AD-43EB-85A4-EAA01D691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028" y="3926083"/>
                <a:ext cx="2244332" cy="6680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614E4B5A-1F0F-48C5-A33F-8185D0EFA62A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</a:p>
        </p:txBody>
      </p:sp>
    </p:spTree>
    <p:extLst>
      <p:ext uri="{BB962C8B-B14F-4D97-AF65-F5344CB8AC3E}">
        <p14:creationId xmlns:p14="http://schemas.microsoft.com/office/powerpoint/2010/main" val="160530883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688C925-9F1D-401D-9465-3B63DD9BFD19}"/>
                  </a:ext>
                </a:extLst>
              </p:cNvPr>
              <p:cNvSpPr txBox="1"/>
              <p:nvPr/>
            </p:nvSpPr>
            <p:spPr>
              <a:xfrm>
                <a:off x="1586948" y="2104214"/>
                <a:ext cx="8514995" cy="4117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</a:rPr>
                  <a:t>Given a set of training data: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={(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)}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zh-CN" alt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688C925-9F1D-401D-9465-3B63DD9BF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48" y="2104214"/>
                <a:ext cx="8514995" cy="4117024"/>
              </a:xfrm>
              <a:prstGeom prst="rect">
                <a:avLst/>
              </a:prstGeom>
              <a:blipFill>
                <a:blip r:embed="rId6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278C092-77E8-4CAB-965D-AC539BD687E9}"/>
              </a:ext>
            </a:extLst>
          </p:cNvPr>
          <p:cNvSpPr txBox="1"/>
          <p:nvPr/>
        </p:nvSpPr>
        <p:spPr>
          <a:xfrm>
            <a:off x="1089991" y="1405920"/>
            <a:ext cx="925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Training</a:t>
            </a:r>
            <a:endParaRPr lang="zh-CN" altLang="en-US" sz="2400" i="1" dirty="0">
              <a:latin typeface="Palatino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3D15251-6B30-406B-B450-99D96120F01D}"/>
              </a:ext>
            </a:extLst>
          </p:cNvPr>
          <p:cNvSpPr txBox="1"/>
          <p:nvPr/>
        </p:nvSpPr>
        <p:spPr>
          <a:xfrm>
            <a:off x="7241633" y="3056792"/>
            <a:ext cx="3538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Standard cross-entropy loss with the inference above:</a:t>
            </a:r>
            <a:endParaRPr lang="zh-CN" altLang="en-US" sz="2000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8C1D319-3BBB-4ED3-9CD2-67ABD018B536}"/>
                  </a:ext>
                </a:extLst>
              </p:cNvPr>
              <p:cNvSpPr/>
              <p:nvPr/>
            </p:nvSpPr>
            <p:spPr>
              <a:xfrm>
                <a:off x="7714574" y="3880553"/>
                <a:ext cx="2568973" cy="9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</m:nary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1" i="0" smtClean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8C1D319-3BBB-4ED3-9CD2-67ABD018B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574" y="3880553"/>
                <a:ext cx="2568973" cy="9578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>
            <a:extLst>
              <a:ext uri="{FF2B5EF4-FFF2-40B4-BE49-F238E27FC236}">
                <a16:creationId xmlns:a16="http://schemas.microsoft.com/office/drawing/2014/main" id="{6EF6F5DA-4C5C-463F-B9BE-FC5633AE982A}"/>
              </a:ext>
            </a:extLst>
          </p:cNvPr>
          <p:cNvSpPr txBox="1"/>
          <p:nvPr/>
        </p:nvSpPr>
        <p:spPr>
          <a:xfrm>
            <a:off x="702366" y="159715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Memory Network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8882E73-C76E-FAA3-322F-7B6BADFAF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7484" y="2876432"/>
            <a:ext cx="5182629" cy="27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418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5B91A-F9F6-43EA-8B18-78F0970A0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94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688C925-9F1D-401D-9465-3B63DD9BFD19}"/>
              </a:ext>
            </a:extLst>
          </p:cNvPr>
          <p:cNvSpPr txBox="1"/>
          <p:nvPr/>
        </p:nvSpPr>
        <p:spPr>
          <a:xfrm>
            <a:off x="1089991" y="2223483"/>
            <a:ext cx="851499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tree representation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DAG representation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GNNs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Matching network (</a:t>
            </a:r>
            <a:r>
              <a:rPr lang="en-US" altLang="zh-CN" sz="2400" dirty="0" err="1">
                <a:latin typeface="Palatino"/>
              </a:rPr>
              <a:t>siamese</a:t>
            </a:r>
            <a:r>
              <a:rPr lang="en-US" altLang="zh-CN" sz="2400" dirty="0">
                <a:latin typeface="Palatino"/>
              </a:rPr>
              <a:t>; attention matching)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Reading comprehension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Multi-hop reasoning memory network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278C092-77E8-4CAB-965D-AC539BD687E9}"/>
              </a:ext>
            </a:extLst>
          </p:cNvPr>
          <p:cNvSpPr txBox="1"/>
          <p:nvPr/>
        </p:nvSpPr>
        <p:spPr>
          <a:xfrm>
            <a:off x="1089991" y="1405920"/>
            <a:ext cx="925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Palatino"/>
              </a:rPr>
              <a:t>In this chapter, we have learned</a:t>
            </a:r>
            <a:endParaRPr lang="zh-CN" altLang="en-US" sz="2800" i="1" dirty="0">
              <a:latin typeface="Palatino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EF6F5DA-4C5C-463F-B9BE-FC5633AE982A}"/>
              </a:ext>
            </a:extLst>
          </p:cNvPr>
          <p:cNvSpPr txBox="1"/>
          <p:nvPr/>
        </p:nvSpPr>
        <p:spPr>
          <a:xfrm>
            <a:off x="334618" y="239228"/>
            <a:ext cx="754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Palatino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00457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3752"/>
  <p:tag name="ORIGINALWIDTH" val="17.06252"/>
  <p:tag name="LATEXADDIN" val="\documentclass{article}&#10;\usepackage{amsmath}&#10;\pagestyle{empty}&#10;\begin{document}&#10;&#10;\begin{equation*}&#10;h_{t+1}^1&#10;\end{equation*}&#10;&#10;&#10;\end{document}"/>
  <p:tag name="IGUANATEXSIZE" val="20"/>
  <p:tag name="IGUANATEXCURSOR" val="124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48437"/>
  <p:tag name="ORIGINALWIDTH" val="4.575745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0525"/>
  <p:tag name="ORIGINALWIDTH" val="2.455259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6579"/>
  <p:tag name="ORIGINALWIDTH" val="4.687313"/>
  <p:tag name="LATEXADDIN" val="\documentclass{article}&#10;\usepackage{amsmath}&#10;\pagestyle{empty}&#10;\begin{document}&#10;&#10;\begin{equation*}&#10;h_{t-1}^{1,L}&#10;\end{equation*}&#10;&#10;&#10;\end{document}"/>
  <p:tag name="IGUANATEXSIZE" val="20"/>
  <p:tag name="IGUANATEXCURSOR" val="105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0527"/>
  <p:tag name="ORIGINALWIDTH" val="2.455259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43696"/>
  <p:tag name="ORIGINALWIDTH" val="0.781254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2165"/>
  <p:tag name="ORIGINALWIDTH" val="4.464108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321"/>
  <p:tag name="ORIGINALWIDTH" val="2.232054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115"/>
  <p:tag name="ORIGINALWIDTH" val="4.575746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2165"/>
  <p:tag name="ORIGINALWIDTH" val="2.455259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42586"/>
  <p:tag name="ORIGINALWIDTH" val="4.687312"/>
  <p:tag name="LATEXADDIN" val="\documentclass{article}&#10;\usepackage{amsmath}&#10;\pagestyle{empty}&#10;\begin{document}&#10;&#10;\begin{equation*}&#10;h_{t}^{1,L}&#10;\end{equation*}&#10;&#10;&#10;\end{document}"/>
  <p:tag name="IGUANATEXSIZE" val="20"/>
  <p:tag name="IGUANATEXCURSOR" val="110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61116"/>
  <p:tag name="ORIGINALWIDTH" val="15.95922"/>
  <p:tag name="LATEXADDIN" val="\documentclass{article}&#10;\usepackage{amsmath}&#10;\pagestyle{empty}&#10;\begin{document}&#10;&#10;\begin{equation*}&#10;h_{t}^{1,L}&#10;\end{equation*}&#10;&#10;&#10;\end{document}"/>
  <p:tag name="IGUANATEXSIZE" val="20"/>
  <p:tag name="IGUANATEXCURSOR" val="110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9896"/>
  <p:tag name="ORIGINALWIDTH" val="2.566896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32058"/>
  <p:tag name="ORIGINALWIDTH" val="0.7812538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2166"/>
  <p:tag name="ORIGINALWIDTH" val="4.464107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5754"/>
  <p:tag name="ORIGINALWIDTH" val="2.232053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75"/>
  <p:tag name="LATEXADDIN" val="\documentclass{article}&#10;\usepackage{amsmath}&#10;\pagestyle{empty}&#10;\begin{document}&#10;&#10;\begin{equation*}&#10;h_{t+1}^1&#10;\end{equation*}&#10;&#10;&#10;\end{document}"/>
  <p:tag name="IGUANATEXSIZE" val="20"/>
  <p:tag name="IGUANATEXCURSOR" val="124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2.5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2.31252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5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2.5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3752"/>
  <p:tag name="ORIGINALWIDTH" val="17.06252"/>
  <p:tag name="LATEXADDIN" val="\documentclass{article}&#10;\usepackage{amsmath}&#10;\pagestyle{empty}&#10;\begin{document}&#10;&#10;\begin{equation*}&#10;h_{t+1}^1&#10;\end{equation*}&#10;&#10;&#10;\end{document}"/>
  <p:tag name="IGUANATEXSIZE" val="20"/>
  <p:tag name="IGUANATEXCURSOR" val="124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946"/>
  <p:tag name="ORIGINALWIDTH" val="17.18681"/>
  <p:tag name="LATEXADDIN" val="\documentclass{article}&#10;\usepackage{amsmath}&#10;\pagestyle{empty}&#10;\begin{document}&#10;&#10;\begin{equation*}&#10;h_{t-1}^{1,L}&#10;\end{equation*}&#10;&#10;&#10;\end{document}"/>
  <p:tag name="IGUANATEXSIZE" val="20"/>
  <p:tag name="IGUANATEXCURSOR" val="105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61116"/>
  <p:tag name="ORIGINALWIDTH" val="15.95922"/>
  <p:tag name="LATEXADDIN" val="\documentclass{article}&#10;\usepackage{amsmath}&#10;\pagestyle{empty}&#10;\begin{document}&#10;&#10;\begin{equation*}&#10;h_{t}^{1,L}&#10;\end{equation*}&#10;&#10;&#10;\end{document}"/>
  <p:tag name="IGUANATEXSIZE" val="20"/>
  <p:tag name="IGUANATEXCURSOR" val="110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946"/>
  <p:tag name="ORIGINALWIDTH" val="17.18681"/>
  <p:tag name="LATEXADDIN" val="\documentclass{article}&#10;\usepackage{amsmath}&#10;\pagestyle{empty}&#10;\begin{document}&#10;&#10;\begin{equation*}&#10;h_{t-1}^{1,L}&#10;\end{equation*}&#10;&#10;&#10;\end{document}"/>
  <p:tag name="IGUANATEXSIZE" val="20"/>
  <p:tag name="IGUANATEXCURSOR" val="105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83436"/>
  <p:tag name="ORIGINALWIDTH" val="17.18681"/>
  <p:tag name="LATEXADDIN" val="\documentclass{article}&#10;\usepackage{amsmath}&#10;\pagestyle{empty}&#10;\begin{document}&#10;&#10;\begin{equation*}&#10;h_{t-1}^{1,R}&#10;\end{equation*}&#10;&#10;&#10;\end{document}"/>
  <p:tag name="IGUANATEXSIZE" val="20"/>
  <p:tag name="IGUANATEXCURSOR" val="111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422"/>
  <p:tag name="ORIGINALWIDTH" val="4.687312"/>
  <p:tag name="LATEXADDIN" val="\documentclass{article}&#10;\usepackage{amsmath}&#10;\pagestyle{empty}&#10;\begin{document}&#10;&#10;\begin{equation*}&#10;h_{t-1}^{1,R}&#10;\end{equation*}&#10;&#10;&#10;\end{document}"/>
  <p:tag name="IGUANATEXSIZE" val="20"/>
  <p:tag name="IGUANATEXCURSOR" val="111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0525"/>
  <p:tag name="ORIGINALWIDTH" val="2.455259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32057"/>
  <p:tag name="ORIGINALWIDTH" val="0.7812538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33731"/>
  <p:tag name="ORIGINALWIDTH" val="5.356928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5752"/>
  <p:tag name="ORIGINALWIDTH" val="2.232053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48437"/>
  <p:tag name="ORIGINALWIDTH" val="4.575745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0525"/>
  <p:tag name="ORIGINALWIDTH" val="2.455259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83436"/>
  <p:tag name="ORIGINALWIDTH" val="17.18681"/>
  <p:tag name="LATEXADDIN" val="\documentclass{article}&#10;\usepackage{amsmath}&#10;\pagestyle{empty}&#10;\begin{document}&#10;&#10;\begin{equation*}&#10;h_{t-1}^{1,R}&#10;\end{equation*}&#10;&#10;&#10;\end{document}"/>
  <p:tag name="IGUANATEXSIZE" val="20"/>
  <p:tag name="IGUANATEXCURSOR" val="111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6579"/>
  <p:tag name="ORIGINALWIDTH" val="4.687313"/>
  <p:tag name="LATEXADDIN" val="\documentclass{article}&#10;\usepackage{amsmath}&#10;\pagestyle{empty}&#10;\begin{document}&#10;&#10;\begin{equation*}&#10;h_{t-1}^{1,L}&#10;\end{equation*}&#10;&#10;&#10;\end{document}"/>
  <p:tag name="IGUANATEXSIZE" val="20"/>
  <p:tag name="IGUANATEXCURSOR" val="105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0527"/>
  <p:tag name="ORIGINALWIDTH" val="2.455259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43696"/>
  <p:tag name="ORIGINALWIDTH" val="0.781254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2165"/>
  <p:tag name="ORIGINALWIDTH" val="4.464108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321"/>
  <p:tag name="ORIGINALWIDTH" val="2.232054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115"/>
  <p:tag name="ORIGINALWIDTH" val="4.575746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2165"/>
  <p:tag name="ORIGINALWIDTH" val="2.455259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42586"/>
  <p:tag name="ORIGINALWIDTH" val="4.687312"/>
  <p:tag name="LATEXADDIN" val="\documentclass{article}&#10;\usepackage{amsmath}&#10;\pagestyle{empty}&#10;\begin{document}&#10;&#10;\begin{equation*}&#10;h_{t}^{1,L}&#10;\end{equation*}&#10;&#10;&#10;\end{document}"/>
  <p:tag name="IGUANATEXSIZE" val="20"/>
  <p:tag name="IGUANATEXCURSOR" val="110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9896"/>
  <p:tag name="ORIGINALWIDTH" val="2.566896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32058"/>
  <p:tag name="ORIGINALWIDTH" val="0.7812538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422"/>
  <p:tag name="ORIGINALWIDTH" val="4.687312"/>
  <p:tag name="LATEXADDIN" val="\documentclass{article}&#10;\usepackage{amsmath}&#10;\pagestyle{empty}&#10;\begin{document}&#10;&#10;\begin{equation*}&#10;h_{t-1}^{1,R}&#10;\end{equation*}&#10;&#10;&#10;\end{document}"/>
  <p:tag name="IGUANATEXSIZE" val="20"/>
  <p:tag name="IGUANATEXCURSOR" val="111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  <p:tag name="EMFCHIL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2166"/>
  <p:tag name="ORIGINALWIDTH" val="4.464107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5754"/>
  <p:tag name="ORIGINALWIDTH" val="2.232053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75"/>
  <p:tag name="LATEXADDIN" val="\documentclass{article}&#10;\usepackage{amsmath}&#10;\pagestyle{empty}&#10;\begin{document}&#10;&#10;\begin{equation*}&#10;h_{t+1}^1&#10;\end{equation*}&#10;&#10;&#10;\end{document}"/>
  <p:tag name="IGUANATEXSIZE" val="20"/>
  <p:tag name="IGUANATEXCURSOR" val="124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2.5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2.31252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5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2.5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3752"/>
  <p:tag name="ORIGINALWIDTH" val="17.06252"/>
  <p:tag name="LATEXADDIN" val="\documentclass{article}&#10;\usepackage{amsmath}&#10;\pagestyle{empty}&#10;\begin{document}&#10;&#10;\begin{equation*}&#10;h_{t+1}^1&#10;\end{equation*}&#10;&#10;&#10;\end{document}"/>
  <p:tag name="IGUANATEXSIZE" val="20"/>
  <p:tag name="IGUANATEXCURSOR" val="124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61116"/>
  <p:tag name="ORIGINALWIDTH" val="15.95922"/>
  <p:tag name="LATEXADDIN" val="\documentclass{article}&#10;\usepackage{amsmath}&#10;\pagestyle{empty}&#10;\begin{document}&#10;&#10;\begin{equation*}&#10;h_{t}^{1,L}&#10;\end{equation*}&#10;&#10;&#10;\end{document}"/>
  <p:tag name="IGUANATEXSIZE" val="20"/>
  <p:tag name="IGUANATEXCURSOR" val="110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946"/>
  <p:tag name="ORIGINALWIDTH" val="17.18681"/>
  <p:tag name="LATEXADDIN" val="\documentclass{article}&#10;\usepackage{amsmath}&#10;\pagestyle{empty}&#10;\begin{document}&#10;&#10;\begin{equation*}&#10;h_{t-1}^{1,L}&#10;\end{equation*}&#10;&#10;&#10;\end{document}"/>
  <p:tag name="IGUANATEXSIZE" val="20"/>
  <p:tag name="IGUANATEXCURSOR" val="105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0525"/>
  <p:tag name="ORIGINALWIDTH" val="2.455259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83436"/>
  <p:tag name="ORIGINALWIDTH" val="17.18681"/>
  <p:tag name="LATEXADDIN" val="\documentclass{article}&#10;\usepackage{amsmath}&#10;\pagestyle{empty}&#10;\begin{document}&#10;&#10;\begin{equation*}&#10;h_{t-1}^{1,R}&#10;\end{equation*}&#10;&#10;&#10;\end{document}"/>
  <p:tag name="IGUANATEXSIZE" val="20"/>
  <p:tag name="IGUANATEXCURSOR" val="111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422"/>
  <p:tag name="ORIGINALWIDTH" val="4.687312"/>
  <p:tag name="LATEXADDIN" val="\documentclass{article}&#10;\usepackage{amsmath}&#10;\pagestyle{empty}&#10;\begin{document}&#10;&#10;\begin{equation*}&#10;h_{t-1}^{1,R}&#10;\end{equation*}&#10;&#10;&#10;\end{document}"/>
  <p:tag name="IGUANATEXSIZE" val="20"/>
  <p:tag name="IGUANATEXCURSOR" val="111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0525"/>
  <p:tag name="ORIGINALWIDTH" val="2.455259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32057"/>
  <p:tag name="ORIGINALWIDTH" val="0.7812538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33731"/>
  <p:tag name="ORIGINALWIDTH" val="5.356928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5752"/>
  <p:tag name="ORIGINALWIDTH" val="2.232053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48437"/>
  <p:tag name="ORIGINALWIDTH" val="4.575745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0525"/>
  <p:tag name="ORIGINALWIDTH" val="2.455259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6579"/>
  <p:tag name="ORIGINALWIDTH" val="4.687313"/>
  <p:tag name="LATEXADDIN" val="\documentclass{article}&#10;\usepackage{amsmath}&#10;\pagestyle{empty}&#10;\begin{document}&#10;&#10;\begin{equation*}&#10;h_{t-1}^{1,L}&#10;\end{equation*}&#10;&#10;&#10;\end{document}"/>
  <p:tag name="IGUANATEXSIZE" val="20"/>
  <p:tag name="IGUANATEXCURSOR" val="105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0527"/>
  <p:tag name="ORIGINALWIDTH" val="2.455259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32057"/>
  <p:tag name="ORIGINALWIDTH" val="0.7812538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43696"/>
  <p:tag name="ORIGINALWIDTH" val="0.781254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2165"/>
  <p:tag name="ORIGINALWIDTH" val="4.464108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321"/>
  <p:tag name="ORIGINALWIDTH" val="2.232054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115"/>
  <p:tag name="ORIGINALWIDTH" val="4.575746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2165"/>
  <p:tag name="ORIGINALWIDTH" val="2.455259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42586"/>
  <p:tag name="ORIGINALWIDTH" val="4.687312"/>
  <p:tag name="LATEXADDIN" val="\documentclass{article}&#10;\usepackage{amsmath}&#10;\pagestyle{empty}&#10;\begin{document}&#10;&#10;\begin{equation*}&#10;h_{t}^{1,L}&#10;\end{equation*}&#10;&#10;&#10;\end{document}"/>
  <p:tag name="IGUANATEXSIZE" val="20"/>
  <p:tag name="IGUANATEXCURSOR" val="110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9896"/>
  <p:tag name="ORIGINALWIDTH" val="2.566896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32058"/>
  <p:tag name="ORIGINALWIDTH" val="0.7812538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2166"/>
  <p:tag name="ORIGINALWIDTH" val="4.464107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5754"/>
  <p:tag name="ORIGINALWIDTH" val="2.232053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33731"/>
  <p:tag name="ORIGINALWIDTH" val="5.356928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75"/>
  <p:tag name="LATEXADDIN" val="\documentclass{article}&#10;\usepackage{amsmath}&#10;\pagestyle{empty}&#10;\begin{document}&#10;&#10;\begin{equation*}&#10;h_{t+1}^1&#10;\end{equation*}&#10;&#10;&#10;\end{document}"/>
  <p:tag name="IGUANATEXSIZE" val="20"/>
  <p:tag name="IGUANATEXCURSOR" val="124"/>
  <p:tag name="TRANSPARENCY" val="True"/>
  <p:tag name="FILENAME" val=""/>
  <p:tag name="LATEXENGINEID" val="2"/>
  <p:tag name="TEMPFOLDER" val="E:\iguanaTex\"/>
  <p:tag name="LATEXFORMHEIGHT" val="312"/>
  <p:tag name="LATEXFORMWIDTH" val="384"/>
  <p:tag name="LATEXFORMWRAP" val="True"/>
  <p:tag name="BITMAPVECTOR" val="1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2.5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2.31252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5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2.5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5752"/>
  <p:tag name="ORIGINALWIDTH" val="2.232053"/>
  <p:tag name="EMFCHILD" val="True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5366</TotalTime>
  <Words>4469</Words>
  <Application>Microsoft Macintosh PowerPoint</Application>
  <PresentationFormat>宽屏</PresentationFormat>
  <Paragraphs>1042</Paragraphs>
  <Slides>94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94</vt:i4>
      </vt:variant>
    </vt:vector>
  </HeadingPairs>
  <TitlesOfParts>
    <vt:vector size="102" baseType="lpstr">
      <vt:lpstr>等线</vt:lpstr>
      <vt:lpstr>Andale Mono</vt:lpstr>
      <vt:lpstr>Arial</vt:lpstr>
      <vt:lpstr>Calibri</vt:lpstr>
      <vt:lpstr>Calibri Light</vt:lpstr>
      <vt:lpstr>Cambria Math</vt:lpstr>
      <vt:lpstr>Palatino</vt:lpstr>
      <vt:lpstr>Office 主题​​</vt:lpstr>
      <vt:lpstr>Natural Language Processing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Yue ZHANG 张岳</cp:lastModifiedBy>
  <cp:revision>214</cp:revision>
  <dcterms:created xsi:type="dcterms:W3CDTF">2018-10-12T14:21:45Z</dcterms:created>
  <dcterms:modified xsi:type="dcterms:W3CDTF">2025-11-27T05:20:03Z</dcterms:modified>
</cp:coreProperties>
</file>