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77"/>
  </p:notesMasterIdLst>
  <p:handoutMasterIdLst>
    <p:handoutMasterId r:id="rId78"/>
  </p:handoutMasterIdLst>
  <p:sldIdLst>
    <p:sldId id="406" r:id="rId5"/>
    <p:sldId id="405" r:id="rId6"/>
    <p:sldId id="407" r:id="rId7"/>
    <p:sldId id="315" r:id="rId8"/>
    <p:sldId id="316" r:id="rId9"/>
    <p:sldId id="317" r:id="rId10"/>
    <p:sldId id="321" r:id="rId11"/>
    <p:sldId id="390" r:id="rId12"/>
    <p:sldId id="322" r:id="rId13"/>
    <p:sldId id="404" r:id="rId14"/>
    <p:sldId id="323" r:id="rId15"/>
    <p:sldId id="324" r:id="rId16"/>
    <p:sldId id="326" r:id="rId17"/>
    <p:sldId id="325" r:id="rId18"/>
    <p:sldId id="327" r:id="rId19"/>
    <p:sldId id="328" r:id="rId20"/>
    <p:sldId id="329" r:id="rId21"/>
    <p:sldId id="391" r:id="rId22"/>
    <p:sldId id="330" r:id="rId23"/>
    <p:sldId id="332" r:id="rId24"/>
    <p:sldId id="331" r:id="rId25"/>
    <p:sldId id="39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409" r:id="rId45"/>
    <p:sldId id="410" r:id="rId46"/>
    <p:sldId id="411" r:id="rId47"/>
    <p:sldId id="351" r:id="rId48"/>
    <p:sldId id="393" r:id="rId49"/>
    <p:sldId id="352" r:id="rId50"/>
    <p:sldId id="398" r:id="rId51"/>
    <p:sldId id="355" r:id="rId52"/>
    <p:sldId id="397" r:id="rId53"/>
    <p:sldId id="354" r:id="rId54"/>
    <p:sldId id="356" r:id="rId55"/>
    <p:sldId id="394" r:id="rId56"/>
    <p:sldId id="357" r:id="rId57"/>
    <p:sldId id="395" r:id="rId58"/>
    <p:sldId id="396" r:id="rId59"/>
    <p:sldId id="358" r:id="rId60"/>
    <p:sldId id="388" r:id="rId61"/>
    <p:sldId id="353" r:id="rId62"/>
    <p:sldId id="359" r:id="rId63"/>
    <p:sldId id="412" r:id="rId64"/>
    <p:sldId id="360" r:id="rId65"/>
    <p:sldId id="413" r:id="rId66"/>
    <p:sldId id="389" r:id="rId67"/>
    <p:sldId id="318" r:id="rId68"/>
    <p:sldId id="319" r:id="rId69"/>
    <p:sldId id="320" r:id="rId70"/>
    <p:sldId id="400" r:id="rId71"/>
    <p:sldId id="414" r:id="rId72"/>
    <p:sldId id="362" r:id="rId73"/>
    <p:sldId id="399" r:id="rId74"/>
    <p:sldId id="401" r:id="rId75"/>
    <p:sldId id="365" r:id="rId76"/>
  </p:sldIdLst>
  <p:sldSz cx="12192000" cy="6858000"/>
  <p:notesSz cx="9144000" cy="6858000"/>
  <p:embeddedFontLst>
    <p:embeddedFont>
      <p:font typeface="等线" panose="02010600030101010101" pitchFamily="2" charset="-122"/>
      <p:regular r:id="rId79"/>
      <p:bold r:id="rId80"/>
    </p:embeddedFont>
    <p:embeddedFont>
      <p:font typeface="Andale Mono" panose="020B0509000000000004" pitchFamily="49" charset="0"/>
      <p:regular r:id="rId81"/>
    </p:embeddedFont>
    <p:embeddedFont>
      <p:font typeface="Livvic" pitchFamily="2" charset="0"/>
      <p:regular r:id="rId82"/>
      <p:bold r:id="rId83"/>
    </p:embeddedFont>
    <p:embeddedFont>
      <p:font typeface="Oswald" pitchFamily="2" charset="0"/>
      <p:regular r:id="rId84"/>
      <p:bold r:id="rId85"/>
    </p:embeddedFont>
    <p:embeddedFont>
      <p:font typeface="Palatino Italic" pitchFamily="2" charset="0"/>
      <p:boldItalic r:id="rId86"/>
    </p:embeddedFont>
    <p:embeddedFont>
      <p:font typeface="Raleway" pitchFamily="2" charset="0"/>
      <p:regular r:id="rId87"/>
      <p:bold r:id="rId88"/>
      <p:italic r:id="rId89"/>
    </p:embeddedFont>
    <p:embeddedFont>
      <p:font typeface="Roboto" panose="02000000000000000000" pitchFamily="2" charset="0"/>
      <p:regular r:id="rId90"/>
      <p:bold r:id="rId91"/>
    </p:embeddedFont>
    <p:embeddedFont>
      <p:font typeface="Roboto Condensed Light" panose="020F0302020204030204" pitchFamily="34" charset="0"/>
      <p:regular r:id="rId92"/>
      <p:italic r:id="rId9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990"/>
    <a:srgbClr val="F18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4" autoAdjust="0"/>
    <p:restoredTop sz="93987"/>
  </p:normalViewPr>
  <p:slideViewPr>
    <p:cSldViewPr snapToGrid="0">
      <p:cViewPr varScale="1">
        <p:scale>
          <a:sx n="85" d="100"/>
          <a:sy n="85" d="100"/>
        </p:scale>
        <p:origin x="1424" y="-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1.fntdata"/><Relationship Id="rId5" Type="http://schemas.openxmlformats.org/officeDocument/2006/relationships/slide" Target="slides/slide1.xml"/><Relationship Id="rId90" Type="http://schemas.openxmlformats.org/officeDocument/2006/relationships/font" Target="fonts/font12.fntdata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9.fntdata"/><Relationship Id="rId61" Type="http://schemas.openxmlformats.org/officeDocument/2006/relationships/slide" Target="slides/slide57.xml"/><Relationship Id="rId82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4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02" y="312377"/>
            <a:ext cx="2780689" cy="482382"/>
          </a:xfrm>
          <a:prstGeom prst="rect">
            <a:avLst/>
          </a:prstGeom>
        </p:spPr>
      </p:pic>
      <p:sp>
        <p:nvSpPr>
          <p:cNvPr id="7" name="灯片编号占位符 7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204551"/>
            <a:ext cx="5439600" cy="35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667451"/>
            <a:ext cx="31340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 preserve="1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60000" y="1473133"/>
            <a:ext cx="10520800" cy="41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600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25" name="Google Shape;25;p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4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31" name="Google Shape;31;p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 preserve="1">
  <p:cSld name="Quot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536800" y="2016300"/>
            <a:ext cx="7118400" cy="2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"/>
          </p:nvPr>
        </p:nvSpPr>
        <p:spPr>
          <a:xfrm>
            <a:off x="1932200" y="4446267"/>
            <a:ext cx="8327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665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31" name="Google Shape;131;p13"/>
          <p:cNvGrpSpPr/>
          <p:nvPr/>
        </p:nvGrpSpPr>
        <p:grpSpPr>
          <a:xfrm>
            <a:off x="-103" y="5045455"/>
            <a:ext cx="3231443" cy="1810055"/>
            <a:chOff x="-77" y="3784091"/>
            <a:chExt cx="2423582" cy="1357541"/>
          </a:xfrm>
        </p:grpSpPr>
        <p:sp>
          <p:nvSpPr>
            <p:cNvPr id="132" name="Google Shape;132;p1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13"/>
          <p:cNvGrpSpPr/>
          <p:nvPr/>
        </p:nvGrpSpPr>
        <p:grpSpPr>
          <a:xfrm rot="10800000">
            <a:off x="8960564" y="-12"/>
            <a:ext cx="3231443" cy="1810055"/>
            <a:chOff x="-77" y="3784091"/>
            <a:chExt cx="2423582" cy="1357541"/>
          </a:xfrm>
        </p:grpSpPr>
        <p:sp>
          <p:nvSpPr>
            <p:cNvPr id="138" name="Google Shape;138;p1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preserve="1">
  <p:cSld name="Table of content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subTitle" idx="1"/>
          </p:nvPr>
        </p:nvSpPr>
        <p:spPr>
          <a:xfrm>
            <a:off x="959467" y="2360833"/>
            <a:ext cx="308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 hasCustomPrompt="1"/>
          </p:nvPr>
        </p:nvSpPr>
        <p:spPr>
          <a:xfrm>
            <a:off x="1772267" y="1757767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3"/>
          </p:nvPr>
        </p:nvSpPr>
        <p:spPr>
          <a:xfrm>
            <a:off x="960133" y="2862288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subTitle" idx="4"/>
          </p:nvPr>
        </p:nvSpPr>
        <p:spPr>
          <a:xfrm>
            <a:off x="4551333" y="2360833"/>
            <a:ext cx="3089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title" idx="5" hasCustomPrompt="1"/>
          </p:nvPr>
        </p:nvSpPr>
        <p:spPr>
          <a:xfrm>
            <a:off x="5364033" y="1757767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20"/>
          <p:cNvSpPr txBox="1">
            <a:spLocks noGrp="1"/>
          </p:cNvSpPr>
          <p:nvPr>
            <p:ph type="subTitle" idx="6"/>
          </p:nvPr>
        </p:nvSpPr>
        <p:spPr>
          <a:xfrm>
            <a:off x="4551651" y="2862288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7"/>
          </p:nvPr>
        </p:nvSpPr>
        <p:spPr>
          <a:xfrm>
            <a:off x="8142733" y="2360833"/>
            <a:ext cx="3089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8" hasCustomPrompt="1"/>
          </p:nvPr>
        </p:nvSpPr>
        <p:spPr>
          <a:xfrm>
            <a:off x="8955400" y="1757767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9"/>
          </p:nvPr>
        </p:nvSpPr>
        <p:spPr>
          <a:xfrm>
            <a:off x="8142801" y="2862288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3"/>
          </p:nvPr>
        </p:nvSpPr>
        <p:spPr>
          <a:xfrm>
            <a:off x="959467" y="4527303"/>
            <a:ext cx="308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title" idx="14" hasCustomPrompt="1"/>
          </p:nvPr>
        </p:nvSpPr>
        <p:spPr>
          <a:xfrm>
            <a:off x="1772267" y="3924248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15"/>
          </p:nvPr>
        </p:nvSpPr>
        <p:spPr>
          <a:xfrm>
            <a:off x="960133" y="5028769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6"/>
          </p:nvPr>
        </p:nvSpPr>
        <p:spPr>
          <a:xfrm>
            <a:off x="4551200" y="4527303"/>
            <a:ext cx="308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title" idx="17" hasCustomPrompt="1"/>
          </p:nvPr>
        </p:nvSpPr>
        <p:spPr>
          <a:xfrm>
            <a:off x="5364033" y="3924248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20"/>
          <p:cNvSpPr txBox="1">
            <a:spLocks noGrp="1"/>
          </p:cNvSpPr>
          <p:nvPr>
            <p:ph type="subTitle" idx="18"/>
          </p:nvPr>
        </p:nvSpPr>
        <p:spPr>
          <a:xfrm>
            <a:off x="4551651" y="5028769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subTitle" idx="19"/>
          </p:nvPr>
        </p:nvSpPr>
        <p:spPr>
          <a:xfrm>
            <a:off x="8142733" y="4527300"/>
            <a:ext cx="3089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title" idx="20" hasCustomPrompt="1"/>
          </p:nvPr>
        </p:nvSpPr>
        <p:spPr>
          <a:xfrm>
            <a:off x="8955400" y="3924248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20"/>
          <p:cNvSpPr txBox="1">
            <a:spLocks noGrp="1"/>
          </p:cNvSpPr>
          <p:nvPr>
            <p:ph type="subTitle" idx="21"/>
          </p:nvPr>
        </p:nvSpPr>
        <p:spPr>
          <a:xfrm>
            <a:off x="8142801" y="5028769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9" name="Google Shape;299;p20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300" name="Google Shape;300;p20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0"/>
          <p:cNvGrpSpPr/>
          <p:nvPr/>
        </p:nvGrpSpPr>
        <p:grpSpPr>
          <a:xfrm flipH="1">
            <a:off x="10828668" y="6092062"/>
            <a:ext cx="1363345" cy="763663"/>
            <a:chOff x="-77" y="3784091"/>
            <a:chExt cx="2423582" cy="1357541"/>
          </a:xfrm>
        </p:grpSpPr>
        <p:sp>
          <p:nvSpPr>
            <p:cNvPr id="306" name="Google Shape;306;p20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 preserve="1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 preserve="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0287-AE51-FE4D-9E27-5D17DEF6B21A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3507-B164-3447-A527-4AA5A5CCF1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19871" y="827349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b="1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b="1"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67891" y="4419939"/>
            <a:ext cx="3154851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-GB" i="1" dirty="0"/>
              <a:t>Westlake University</a:t>
            </a:r>
            <a:endParaRPr i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547019" y="3637113"/>
            <a:ext cx="3446077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7825754" y="3869178"/>
            <a:ext cx="2888605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8849625" y="4687834"/>
            <a:ext cx="167983" cy="17549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8849625" y="4272684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8849625" y="4081419"/>
            <a:ext cx="167983" cy="17549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8849625" y="4480277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161614" y="4480276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8849625" y="3956647"/>
            <a:ext cx="167983" cy="17549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161614" y="4081419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7931857" y="4272684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161614" y="4895424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161614" y="4687834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161614" y="3956647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306759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306759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306759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078192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078192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078192" y="4480277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306759" y="4480277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078192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078192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306759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8849625" y="4895424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619903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390182" y="3956647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619903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390182" y="4895424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390182" y="4081419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390182" y="4687834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390182" y="4272684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390182" y="4480276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619903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619903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619903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619903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8833298" y="5189297"/>
            <a:ext cx="866519" cy="507304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7931858" y="3956648"/>
            <a:ext cx="2690381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7931857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7931857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7931857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7931857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536516" y="4687834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536516" y="4272684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536516" y="4480277"/>
            <a:ext cx="169101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224527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536516" y="4081419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536516" y="3956647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224527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9994805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9994805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9994805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9994805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9994805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9994805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453093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224527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766237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224528" y="4272684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224528" y="4081419"/>
            <a:ext cx="397705" cy="17549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453093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224527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453093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766237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766237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766237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766237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660685" y="3696615"/>
            <a:ext cx="149315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660685" y="3696615"/>
            <a:ext cx="149315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674670" y="3709445"/>
            <a:ext cx="122500" cy="123619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674670" y="3770066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305360" y="3602229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462771" y="3602229"/>
            <a:ext cx="91848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620140" y="3602229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321932" y="3103031"/>
            <a:ext cx="35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187225" y="3112727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357479" y="3112727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9972641" y="3364613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671174" y="3453273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479943" y="3453273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333007" y="2830531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433864" y="1396084"/>
            <a:ext cx="3499373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433864" y="1396083"/>
            <a:ext cx="3499373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575005" y="1872341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668597" y="1970040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6938593" y="1970040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6809696" y="1970040"/>
            <a:ext cx="61096" cy="168280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075627" y="2117893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139409" y="2117893"/>
            <a:ext cx="43443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230316" y="2117893"/>
            <a:ext cx="43443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706587" y="2295641"/>
            <a:ext cx="2316211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162391" y="2295641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440525" y="2295641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706587" y="2477456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370011" y="2477456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7924991" y="2581949"/>
            <a:ext cx="705619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686191" y="2581949"/>
            <a:ext cx="142531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431121" y="2581949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177394" y="2581949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6922325" y="2581949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6922324" y="2709464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706587" y="2581949"/>
            <a:ext cx="51619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706587" y="2709464"/>
            <a:ext cx="51619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706587" y="2837018"/>
            <a:ext cx="51619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706587" y="2964533"/>
            <a:ext cx="51619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251916" y="2709464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6916916" y="2837018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6916916" y="2967258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6916916" y="309888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6916916" y="32291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7924991" y="3229121"/>
            <a:ext cx="1237507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659005" y="3098881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8962923" y="2964533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9913173" y="1747159"/>
            <a:ext cx="1485731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9913173" y="1747159"/>
            <a:ext cx="1485731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9993651" y="2020056"/>
            <a:ext cx="1328271" cy="1970835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317835" y="1817113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057769" y="2250931"/>
            <a:ext cx="943465" cy="22200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059509" y="2250931"/>
            <a:ext cx="91001" cy="22200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185468" y="2250931"/>
            <a:ext cx="73485" cy="22200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057768" y="2354727"/>
            <a:ext cx="539992" cy="22200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607023" y="2354727"/>
            <a:ext cx="170325" cy="22200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663029" y="2414194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607023" y="2414194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472916" y="2414194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327169" y="2414194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181386" y="2414194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181386" y="2487679"/>
            <a:ext cx="875817" cy="22200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057768" y="2414194"/>
            <a:ext cx="52509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057768" y="2487679"/>
            <a:ext cx="52509" cy="22200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057768" y="2559977"/>
            <a:ext cx="52509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057768" y="2633463"/>
            <a:ext cx="52509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110830" y="2487679"/>
            <a:ext cx="128303" cy="22200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177890" y="2559977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663029" y="2783896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771473" y="2709256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0945225" y="2633463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057768" y="2149477"/>
            <a:ext cx="437349" cy="22200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057768" y="2961142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057768" y="3050919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057768" y="3140732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057768" y="3677155"/>
            <a:ext cx="705563" cy="22200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700331" y="2857345"/>
            <a:ext cx="209935" cy="22200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0979031" y="2857345"/>
            <a:ext cx="279925" cy="22200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0979031" y="2961142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057769" y="3813603"/>
            <a:ext cx="107327" cy="2220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057769" y="3881252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193063" y="3881252"/>
            <a:ext cx="656584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223372" y="3813603"/>
            <a:ext cx="106139" cy="2220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387790" y="3813603"/>
            <a:ext cx="107327" cy="2220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553394" y="3813603"/>
            <a:ext cx="106173" cy="22200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718999" y="3813603"/>
            <a:ext cx="106139" cy="2220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0883415" y="3813603"/>
            <a:ext cx="107327" cy="2220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049021" y="3813603"/>
            <a:ext cx="72332" cy="22200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0827445" y="1102254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0827445" y="1092955"/>
            <a:ext cx="1141724" cy="52509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0827445" y="1102254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0890407" y="1310999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093938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709063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1805867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0939386" y="1568724"/>
            <a:ext cx="415185" cy="17549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360372" y="1568724"/>
            <a:ext cx="131835" cy="17549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404702" y="1615396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361562" y="1615396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257766" y="1615396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145790" y="1615396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033849" y="1615396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033849" y="1671366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0939385" y="1615396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0939385" y="1671366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0939385" y="1727337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747553" y="1671366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031506" y="1727337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404701" y="1799633"/>
            <a:ext cx="320723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620440" y="1761143"/>
            <a:ext cx="104985" cy="17549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0939385" y="1411299"/>
            <a:ext cx="335896" cy="17549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0939386" y="1957058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432670" y="1856794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647254" y="1856794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647254" y="1936083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0939385" y="2011875"/>
            <a:ext cx="81667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042028" y="2011875"/>
            <a:ext cx="504963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2" y="6009629"/>
            <a:ext cx="2138936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178208" y="1100625"/>
            <a:ext cx="699942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Tokenization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POS Tagging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37" y="2385741"/>
            <a:ext cx="8791616" cy="12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37" y="4689177"/>
            <a:ext cx="8771526" cy="587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8" name="矩形 2"/>
          <p:cNvSpPr/>
          <p:nvPr/>
        </p:nvSpPr>
        <p:spPr>
          <a:xfrm>
            <a:off x="340686" y="228570"/>
            <a:ext cx="6445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Syntactic tasks: Word level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206783" y="1317881"/>
            <a:ext cx="7592537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Part-of-speech (POS)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    Basic syntactic role that words play in a sentence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 descr="Diagram,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2" y="2761933"/>
            <a:ext cx="5962139" cy="323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9" name="矩形 2"/>
          <p:cNvSpPr/>
          <p:nvPr/>
        </p:nvSpPr>
        <p:spPr>
          <a:xfrm>
            <a:off x="340686" y="228570"/>
            <a:ext cx="6445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Syntactic tasks: Word level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06783" y="973735"/>
            <a:ext cx="69994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Grammar formalisms for syntactic parsing:</a:t>
            </a:r>
          </a:p>
        </p:txBody>
      </p:sp>
      <p:pic>
        <p:nvPicPr>
          <p:cNvPr id="4" name="Picture 3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00" y="1801369"/>
            <a:ext cx="4675162" cy="4554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矩形 2"/>
          <p:cNvSpPr/>
          <p:nvPr/>
        </p:nvSpPr>
        <p:spPr>
          <a:xfrm>
            <a:off x="340686" y="228570"/>
            <a:ext cx="7277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Syntactic tasks: Sentence level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82680" y="940768"/>
            <a:ext cx="808298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Constituent parsers assign phrase labels to constituent, also referred to as phrase-structure grammars.</a:t>
            </a:r>
          </a:p>
        </p:txBody>
      </p:sp>
      <p:sp>
        <p:nvSpPr>
          <p:cNvPr id="12" name="矩形 2"/>
          <p:cNvSpPr/>
          <p:nvPr/>
        </p:nvSpPr>
        <p:spPr>
          <a:xfrm>
            <a:off x="321668" y="232882"/>
            <a:ext cx="4842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Constituent parsing</a:t>
            </a:r>
          </a:p>
        </p:txBody>
      </p:sp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64" y="2083839"/>
            <a:ext cx="6705673" cy="4272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25023" y="1113913"/>
            <a:ext cx="740398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Dependency parsers analyze a sentence in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head words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and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dependent words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2" name="矩形 2"/>
          <p:cNvSpPr/>
          <p:nvPr/>
        </p:nvSpPr>
        <p:spPr>
          <a:xfrm>
            <a:off x="416941" y="242071"/>
            <a:ext cx="5040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Dependency parsing</a:t>
            </a:r>
          </a:p>
        </p:txBody>
      </p:sp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93" y="2124076"/>
            <a:ext cx="6494414" cy="413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12" name="矩形 2"/>
          <p:cNvSpPr/>
          <p:nvPr/>
        </p:nvSpPr>
        <p:spPr>
          <a:xfrm>
            <a:off x="481506" y="243263"/>
            <a:ext cx="3248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CCG parsing</a:t>
            </a:r>
          </a:p>
        </p:txBody>
      </p:sp>
      <p:pic>
        <p:nvPicPr>
          <p:cNvPr id="4" name="Picture 3" descr="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90" y="1192886"/>
            <a:ext cx="5837716" cy="312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0015" y="4411649"/>
            <a:ext cx="544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90204" pitchFamily="34" charset="0"/>
              <a:buChar char="•"/>
            </a:pPr>
            <a:r>
              <a:rPr lang="pt-BR" altLang="zh-CN" sz="2400" dirty="0">
                <a:latin typeface="Palatino"/>
                <a:cs typeface="Calibri Light" panose="020F0302020204030204" pitchFamily="34" charset="0"/>
              </a:rPr>
              <a:t>Lexical categories (e.g. NP, N, S\NP)</a:t>
            </a:r>
          </a:p>
          <a:p>
            <a:pPr marL="257175" indent="-257175"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Composition rules </a:t>
            </a:r>
            <a:endParaRPr lang="zh-CN" altLang="en-US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8" name="Picture 7" descr="A picture containing 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14" y="5340814"/>
            <a:ext cx="7458458" cy="943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timelin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0" y="4071380"/>
            <a:ext cx="6918960" cy="24675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2" name="矩形 2"/>
          <p:cNvSpPr/>
          <p:nvPr/>
        </p:nvSpPr>
        <p:spPr>
          <a:xfrm>
            <a:off x="323851" y="187665"/>
            <a:ext cx="4017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Shallow</a:t>
            </a:r>
            <a:r>
              <a:rPr lang="zh-CN" altLang="en-US" sz="40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Parsing</a:t>
            </a:r>
          </a:p>
        </p:txBody>
      </p:sp>
      <p:sp>
        <p:nvSpPr>
          <p:cNvPr id="7" name="矩形 8"/>
          <p:cNvSpPr/>
          <p:nvPr/>
        </p:nvSpPr>
        <p:spPr>
          <a:xfrm>
            <a:off x="2182678" y="985679"/>
            <a:ext cx="799154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Also called shallow parsing, a pre-processing step before parsing.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CCG </a:t>
            </a:r>
            <a:r>
              <a:rPr lang="en-US" altLang="zh-CN" sz="2400" dirty="0" err="1">
                <a:latin typeface="Palatino"/>
                <a:cs typeface="Calibri Light" panose="020F0302020204030204" pitchFamily="34" charset="0"/>
              </a:rPr>
              <a:t>supertagging</a:t>
            </a: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Syntactic chunking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    identify basic syntactic phrases from a given sentence.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63" y="882230"/>
            <a:ext cx="5726074" cy="7070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961034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7" name="矩形 8"/>
          <p:cNvSpPr/>
          <p:nvPr/>
        </p:nvSpPr>
        <p:spPr>
          <a:xfrm>
            <a:off x="2182678" y="1590364"/>
            <a:ext cx="7403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Word sense disambiguation (WSD)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Never </a:t>
            </a:r>
            <a:r>
              <a:rPr lang="en-US" altLang="zh-CN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trouble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Palatino"/>
                <a:cs typeface="Calibri Light" panose="020F0302020204030204" pitchFamily="34" charset="0"/>
              </a:rPr>
              <a:t>troubles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till </a:t>
            </a:r>
            <a:r>
              <a:rPr lang="en-US" altLang="zh-CN" sz="2400" dirty="0">
                <a:solidFill>
                  <a:srgbClr val="00B0F0"/>
                </a:solidFill>
                <a:latin typeface="Palatino"/>
                <a:cs typeface="Calibri Light" panose="020F0302020204030204" pitchFamily="34" charset="0"/>
              </a:rPr>
              <a:t>trouble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troubles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you.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I </a:t>
            </a:r>
            <a:r>
              <a:rPr lang="en-US" altLang="zh-CN" sz="2400" dirty="0">
                <a:solidFill>
                  <a:srgbClr val="FFC000"/>
                </a:solidFill>
                <a:latin typeface="Palatino"/>
                <a:cs typeface="Calibri Light" panose="020F0302020204030204" pitchFamily="34" charset="0"/>
              </a:rPr>
              <a:t>saw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a man </a:t>
            </a:r>
            <a:r>
              <a:rPr lang="en-US" altLang="zh-CN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saw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a </a:t>
            </a:r>
            <a:r>
              <a:rPr lang="en-US" altLang="zh-CN" sz="2400" dirty="0">
                <a:solidFill>
                  <a:srgbClr val="00B0F0"/>
                </a:solidFill>
                <a:latin typeface="Palatino"/>
                <a:cs typeface="Calibri Light" panose="020F0302020204030204" pitchFamily="34" charset="0"/>
              </a:rPr>
              <a:t>saw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with a </a:t>
            </a:r>
            <a:r>
              <a:rPr lang="en-US" altLang="zh-CN" sz="2400" dirty="0">
                <a:solidFill>
                  <a:srgbClr val="FFFF00"/>
                </a:solidFill>
                <a:latin typeface="Palatino"/>
                <a:cs typeface="Calibri Light" panose="020F0302020204030204" pitchFamily="34" charset="0"/>
              </a:rPr>
              <a:t>saw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12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Metaphor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1200" dirty="0">
              <a:latin typeface="Palatino"/>
              <a:cs typeface="Calibri Light" panose="020F0302020204030204" pitchFamily="34" charset="0"/>
            </a:endParaRPr>
          </a:p>
          <a:p>
            <a:r>
              <a:rPr lang="en-US" altLang="zh-CN" sz="1200" dirty="0">
                <a:latin typeface="Palatino"/>
                <a:cs typeface="Calibri Light" panose="020F030202020403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Love is a battlefield.</a:t>
            </a:r>
          </a:p>
          <a:p>
            <a:r>
              <a:rPr lang="en-US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	Bob is a couch potato.</a:t>
            </a:r>
          </a:p>
          <a:p>
            <a:br>
              <a:rPr lang="en-US" sz="2400" dirty="0"/>
            </a:br>
            <a:endParaRPr lang="en-US" sz="2400" dirty="0">
              <a:solidFill>
                <a:srgbClr val="FF0000"/>
              </a:solidFill>
              <a:latin typeface="Palatino"/>
              <a:cs typeface="Calibri Light" panose="020F0302020204030204" pitchFamily="34" charset="0"/>
            </a:endParaRPr>
          </a:p>
          <a:p>
            <a:br>
              <a:rPr lang="en-US" sz="1200" dirty="0"/>
            </a:br>
            <a:endParaRPr lang="en-US" altLang="zh-CN" sz="1200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8" name="矩形 2"/>
          <p:cNvSpPr/>
          <p:nvPr/>
        </p:nvSpPr>
        <p:spPr>
          <a:xfrm>
            <a:off x="430534" y="323644"/>
            <a:ext cx="6473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Semantic tasks: Word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7" name="矩形 8"/>
          <p:cNvSpPr/>
          <p:nvPr/>
        </p:nvSpPr>
        <p:spPr>
          <a:xfrm>
            <a:off x="2182678" y="985680"/>
            <a:ext cx="7403984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endParaRPr lang="en-US" altLang="zh-CN" sz="12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Sense relations between words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Analogy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king – queen / man – woman / boy – girl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9" name="Picture 8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41" y="2176392"/>
            <a:ext cx="6788150" cy="1938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10" name="矩形 2"/>
          <p:cNvSpPr/>
          <p:nvPr/>
        </p:nvSpPr>
        <p:spPr>
          <a:xfrm>
            <a:off x="430534" y="323644"/>
            <a:ext cx="6473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Semantic tasks: Word level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7" name="矩形 8"/>
          <p:cNvSpPr/>
          <p:nvPr/>
        </p:nvSpPr>
        <p:spPr>
          <a:xfrm>
            <a:off x="2206783" y="1566905"/>
            <a:ext cx="740398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Predicate-argument relations</a:t>
            </a:r>
            <a:br>
              <a:rPr lang="en-US" altLang="zh-CN" sz="2400" dirty="0">
                <a:latin typeface="Palatino"/>
                <a:cs typeface="Calibri Light" panose="020F0302020204030204" pitchFamily="34" charset="0"/>
              </a:rPr>
            </a:b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(semantic role labeling)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Tim bought this book for $1.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/>
          <a:stretch>
            <a:fillRect/>
          </a:stretch>
        </p:blipFill>
        <p:spPr>
          <a:xfrm>
            <a:off x="1785425" y="3903477"/>
            <a:ext cx="7111407" cy="2029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9" name="矩形 2"/>
          <p:cNvSpPr/>
          <p:nvPr/>
        </p:nvSpPr>
        <p:spPr>
          <a:xfrm>
            <a:off x="430534" y="323644"/>
            <a:ext cx="7306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Semantic tasks: Sentence level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3924" y="1245019"/>
            <a:ext cx="11858517" cy="1487763"/>
          </a:xfrm>
          <a:prstGeom prst="roundRect">
            <a:avLst>
              <a:gd name="adj" fmla="val 10197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25119" y="2969738"/>
            <a:ext cx="11279034" cy="2397623"/>
          </a:xfrm>
          <a:prstGeom prst="roundRect">
            <a:avLst>
              <a:gd name="adj" fmla="val 796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5"/>
          <p:cNvSpPr/>
          <p:nvPr/>
        </p:nvSpPr>
        <p:spPr>
          <a:xfrm>
            <a:off x="194217" y="194682"/>
            <a:ext cx="2286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Overview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53915" y="208330"/>
            <a:ext cx="5881598" cy="759600"/>
            <a:chOff x="2466575" y="527996"/>
            <a:chExt cx="5881598" cy="759600"/>
          </a:xfrm>
        </p:grpSpPr>
        <p:sp>
          <p:nvSpPr>
            <p:cNvPr id="3" name="Rounded Rectangle 2"/>
            <p:cNvSpPr/>
            <p:nvPr/>
          </p:nvSpPr>
          <p:spPr>
            <a:xfrm>
              <a:off x="2466575" y="527996"/>
              <a:ext cx="5881598" cy="759600"/>
            </a:xfrm>
            <a:prstGeom prst="roundRect">
              <a:avLst/>
            </a:prstGeom>
            <a:noFill/>
            <a:ln w="15875">
              <a:solidFill>
                <a:srgbClr val="024990"/>
              </a:solidFill>
            </a:ln>
            <a:effectLst>
              <a:outerShdw blurRad="40169" dist="12700" dir="3120000" algn="tl" rotWithShape="0">
                <a:prstClr val="black">
                  <a:alpha val="2862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04996" y="567367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Week</a:t>
              </a:r>
              <a:r>
                <a:rPr lang="zh-CN" alt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2</a:t>
              </a:r>
              <a:endParaRPr lang="en-US" b="1" dirty="0">
                <a:solidFill>
                  <a:srgbClr val="F18D0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15292" y="753092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Palatino" pitchFamily="2" charset="77"/>
                  <a:ea typeface="Palatino" pitchFamily="2" charset="77"/>
                </a:rPr>
                <a:t>Data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and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Model</a:t>
              </a:r>
              <a:endParaRPr lang="en-US" sz="16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5" name="Left Brace 34"/>
            <p:cNvSpPr/>
            <p:nvPr/>
          </p:nvSpPr>
          <p:spPr>
            <a:xfrm>
              <a:off x="5147872" y="639108"/>
              <a:ext cx="178875" cy="549077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91849" y="583815"/>
              <a:ext cx="2910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Palatino" pitchFamily="2" charset="77"/>
                  <a:ea typeface="Palatino" pitchFamily="2" charset="77"/>
                </a:rPr>
                <a:t>Overview of NLP architecture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90961" y="939768"/>
              <a:ext cx="2242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Palatino" pitchFamily="2" charset="77"/>
                  <a:ea typeface="Palatino" pitchFamily="2" charset="77"/>
                </a:rPr>
                <a:t>Review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of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background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1452" y="1590561"/>
            <a:ext cx="11607052" cy="1036945"/>
            <a:chOff x="271452" y="1999353"/>
            <a:chExt cx="11607052" cy="1036945"/>
          </a:xfrm>
        </p:grpSpPr>
        <p:grpSp>
          <p:nvGrpSpPr>
            <p:cNvPr id="40" name="Group 39"/>
            <p:cNvGrpSpPr/>
            <p:nvPr/>
          </p:nvGrpSpPr>
          <p:grpSpPr>
            <a:xfrm>
              <a:off x="271452" y="2006612"/>
              <a:ext cx="2271315" cy="994276"/>
              <a:chOff x="277039" y="1574403"/>
              <a:chExt cx="2271315" cy="99427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77039" y="1578225"/>
                <a:ext cx="2209579" cy="990454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040" y="157440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3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38775" y="1897056"/>
                <a:ext cx="22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N-gram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Models</a:t>
                </a:r>
              </a:p>
              <a:p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Naïve Bayes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Generative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US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749958" y="2014469"/>
              <a:ext cx="2500265" cy="994275"/>
              <a:chOff x="2842231" y="1453364"/>
              <a:chExt cx="2500265" cy="9942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2231" y="1453364"/>
                <a:ext cx="2412020" cy="99427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850519" y="146330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4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873230" y="1776578"/>
                <a:ext cx="24692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Features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Document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US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412048" y="2021478"/>
              <a:ext cx="935845" cy="989153"/>
              <a:chOff x="5393046" y="1555249"/>
              <a:chExt cx="1193871" cy="76440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407418" y="1555249"/>
                <a:ext cx="117949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93046" y="1563168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5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61036" y="1858031"/>
                <a:ext cx="1018888" cy="40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Neuron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SGD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92346" y="2014469"/>
              <a:ext cx="1664229" cy="994275"/>
              <a:chOff x="7045398" y="1555249"/>
              <a:chExt cx="1664229" cy="76440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045398" y="1555249"/>
                <a:ext cx="166422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52192" y="1560489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6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5721" y="1845785"/>
                <a:ext cx="1623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Entropy, Perplexity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Word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  <a:endParaRPr lang="en-US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8679371" y="1999353"/>
              <a:ext cx="3199133" cy="1036945"/>
              <a:chOff x="8657103" y="1547744"/>
              <a:chExt cx="3199133" cy="79756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657103" y="1547744"/>
                <a:ext cx="3199133" cy="782641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663966" y="156077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7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711289" y="1883641"/>
                <a:ext cx="3140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HMM -- Generative Sturctured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Prediction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CRF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–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Structured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Prediction</a:t>
                </a:r>
                <a:endParaRPr lang="en-US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581675" y="3074115"/>
            <a:ext cx="10984118" cy="2168269"/>
            <a:chOff x="258946" y="3384909"/>
            <a:chExt cx="10984118" cy="2168269"/>
          </a:xfrm>
        </p:grpSpPr>
        <p:grpSp>
          <p:nvGrpSpPr>
            <p:cNvPr id="50" name="Group 49"/>
            <p:cNvGrpSpPr/>
            <p:nvPr/>
          </p:nvGrpSpPr>
          <p:grpSpPr>
            <a:xfrm>
              <a:off x="3789540" y="3384909"/>
              <a:ext cx="3583399" cy="910285"/>
              <a:chOff x="2834546" y="2645985"/>
              <a:chExt cx="3583399" cy="91028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842232" y="2645985"/>
                <a:ext cx="3540970" cy="91028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834546" y="2666939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8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876976" y="2982427"/>
                <a:ext cx="35409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MLP, Multi-Layer Perception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 N-gram LM and Word Embedding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777661" y="4444563"/>
              <a:ext cx="2282861" cy="976233"/>
              <a:chOff x="3342554" y="3527724"/>
              <a:chExt cx="2282861" cy="97623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49042" y="3527724"/>
                <a:ext cx="2269885" cy="976233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342554" y="3546301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9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90957" y="3909584"/>
                <a:ext cx="2234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Sequence Representation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 Text Classification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820908" y="3545620"/>
              <a:ext cx="2857449" cy="757025"/>
              <a:chOff x="7553405" y="3741211"/>
              <a:chExt cx="2857449" cy="75702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553406" y="3742724"/>
                <a:ext cx="285744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553405" y="3741211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10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593223" y="4075419"/>
                <a:ext cx="28176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Palatino" pitchFamily="2" charset="77"/>
                    <a:ea typeface="Palatino" pitchFamily="2" charset="77"/>
                  </a:rPr>
                  <a:t>Neural Structured Prediction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634527" y="4827980"/>
              <a:ext cx="2608537" cy="670596"/>
              <a:chOff x="5924808" y="4807539"/>
              <a:chExt cx="2608537" cy="75866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924808" y="4810694"/>
                <a:ext cx="2608537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24808" y="4807539"/>
                <a:ext cx="1050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11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967386" y="5148197"/>
                <a:ext cx="2565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Palatino" pitchFamily="2" charset="77"/>
                    <a:ea typeface="Palatino" pitchFamily="2" charset="77"/>
                  </a:rPr>
                  <a:t>Structured Representation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12165" y="3700258"/>
              <a:ext cx="3059217" cy="850246"/>
              <a:chOff x="277039" y="3750293"/>
              <a:chExt cx="3059217" cy="85024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77039" y="3750293"/>
                <a:ext cx="3039678" cy="850246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7040" y="3767899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12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96578" y="4073492"/>
                <a:ext cx="30396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-to-sequence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Recurrent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Models</a:t>
                </a:r>
                <a:endParaRPr lang="en-US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58946" y="4734278"/>
              <a:ext cx="5174132" cy="818900"/>
              <a:chOff x="277040" y="4814892"/>
              <a:chExt cx="5174132" cy="8189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77043" y="4814892"/>
                <a:ext cx="5130375" cy="818900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7040" y="481489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13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86297" y="5081751"/>
                <a:ext cx="5164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-level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Pre-training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Pre-trained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Models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for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and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other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tasks</a:t>
                </a:r>
                <a:endParaRPr lang="en-US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938024" y="5871748"/>
            <a:ext cx="7336547" cy="767557"/>
            <a:chOff x="179766" y="5958774"/>
            <a:chExt cx="7336547" cy="767557"/>
          </a:xfrm>
        </p:grpSpPr>
        <p:grpSp>
          <p:nvGrpSpPr>
            <p:cNvPr id="58" name="Group 57"/>
            <p:cNvGrpSpPr/>
            <p:nvPr/>
          </p:nvGrpSpPr>
          <p:grpSpPr>
            <a:xfrm>
              <a:off x="179766" y="5970819"/>
              <a:ext cx="3843498" cy="755512"/>
              <a:chOff x="271453" y="5941195"/>
              <a:chExt cx="3843498" cy="75551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77043" y="5941195"/>
                <a:ext cx="383790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71453" y="594646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14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77040" y="6271497"/>
                <a:ext cx="3837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Palatino" pitchFamily="2" charset="77"/>
                    <a:ea typeface="Palatino" pitchFamily="2" charset="77"/>
                  </a:rPr>
                  <a:t>Scaling, instruction following and LLMs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377887" y="5958774"/>
              <a:ext cx="3138426" cy="755512"/>
              <a:chOff x="5916344" y="5941195"/>
              <a:chExt cx="3138426" cy="75551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924808" y="5941195"/>
                <a:ext cx="3087385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16344" y="594646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15</a:t>
                </a:r>
                <a:endParaRPr 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67386" y="6288991"/>
                <a:ext cx="30873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Palatino" pitchFamily="2" charset="77"/>
                    <a:ea typeface="Palatino" pitchFamily="2" charset="77"/>
                  </a:rPr>
                  <a:t>LLMs for NLP, AGI and beyond</a:t>
                </a:r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5727981" y="971105"/>
            <a:ext cx="0" cy="268834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2481031" y="2092887"/>
            <a:ext cx="262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5161978" y="2087685"/>
            <a:ext cx="255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6345952" y="2092819"/>
            <a:ext cx="3420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8363369" y="2087684"/>
            <a:ext cx="309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214402" y="2854728"/>
            <a:ext cx="261848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214402" y="2592096"/>
            <a:ext cx="0" cy="268982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828271" y="2612723"/>
            <a:ext cx="0" cy="246623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2730663" y="2854731"/>
            <a:ext cx="0" cy="523678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4485573" y="2854731"/>
            <a:ext cx="0" cy="2124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13924" y="1264147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Linear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US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7847" y="3014388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Neural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US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5672064" y="2869511"/>
            <a:ext cx="1580983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672064" y="2606879"/>
            <a:ext cx="0" cy="268982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254516" y="2598703"/>
            <a:ext cx="0" cy="272586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6464654" y="2864441"/>
            <a:ext cx="0" cy="20519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9903741" y="2606762"/>
            <a:ext cx="0" cy="628064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3677747" y="3529257"/>
            <a:ext cx="435600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7043918" y="3991536"/>
            <a:ext cx="0" cy="1332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7660925" y="3575873"/>
            <a:ext cx="478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370276" y="4358772"/>
            <a:ext cx="1580983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9954938" y="3991851"/>
            <a:ext cx="0" cy="525335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3612569" y="4219296"/>
            <a:ext cx="2520074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2081553" y="4243140"/>
            <a:ext cx="0" cy="1764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818087" y="5523306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Large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Language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US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4985245" y="5242384"/>
            <a:ext cx="0" cy="6336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5784696" y="6235088"/>
            <a:ext cx="352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818088" y="5523306"/>
            <a:ext cx="7518418" cy="1269316"/>
          </a:xfrm>
          <a:prstGeom prst="roundRect">
            <a:avLst>
              <a:gd name="adj" fmla="val 760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589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10216" y="302520"/>
            <a:ext cx="4073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Semantic graphs</a:t>
            </a:r>
          </a:p>
        </p:txBody>
      </p:sp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5"/>
          <a:stretch>
            <a:fillRect/>
          </a:stretch>
        </p:blipFill>
        <p:spPr>
          <a:xfrm>
            <a:off x="6062820" y="1030861"/>
            <a:ext cx="5290980" cy="5232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9394" y="2313432"/>
            <a:ext cx="39966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Abstract Meaning Representation</a:t>
            </a: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Tim bought this book for $1.</a:t>
            </a:r>
            <a:endParaRPr lang="zh-CN" altLang="en-US" sz="2000" dirty="0">
              <a:latin typeface="Palatin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559777" y="323644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Logic</a:t>
            </a:r>
          </a:p>
        </p:txBody>
      </p:sp>
      <p:sp>
        <p:nvSpPr>
          <p:cNvPr id="5" name="矩形 8"/>
          <p:cNvSpPr/>
          <p:nvPr/>
        </p:nvSpPr>
        <p:spPr>
          <a:xfrm>
            <a:off x="2206783" y="1566905"/>
            <a:ext cx="7403984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“Everyone who bought this book loves it.”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“Tim bought this book.”,</a:t>
            </a:r>
            <a:r>
              <a:rPr lang="en-US" altLang="zh-CN" sz="2400" dirty="0"/>
              <a:t> </a:t>
            </a: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We can infer that “Tim loves this book.”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33" y="4086363"/>
            <a:ext cx="5873069" cy="1204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86205" y="332273"/>
            <a:ext cx="7095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More Semantic Parsing Cases</a:t>
            </a:r>
          </a:p>
        </p:txBody>
      </p:sp>
      <p:sp>
        <p:nvSpPr>
          <p:cNvPr id="5" name="矩形 8"/>
          <p:cNvSpPr/>
          <p:nvPr/>
        </p:nvSpPr>
        <p:spPr>
          <a:xfrm>
            <a:off x="2069543" y="1756673"/>
            <a:ext cx="74039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Text to SQL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83" y="2675896"/>
            <a:ext cx="6972904" cy="2766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315621" y="323644"/>
            <a:ext cx="3819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Text entailment</a:t>
            </a:r>
          </a:p>
        </p:txBody>
      </p:sp>
      <p:sp>
        <p:nvSpPr>
          <p:cNvPr id="6" name="矩形 8"/>
          <p:cNvSpPr/>
          <p:nvPr/>
        </p:nvSpPr>
        <p:spPr>
          <a:xfrm>
            <a:off x="1440549" y="1731864"/>
            <a:ext cx="948232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Natural Language Inference (NLI)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a directional semantic relation between two texts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Premise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Tim went to the Riverside for dinner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Hypotheses1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The Riverside is an eating place  ------------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True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Hypotheses2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Tim had dinner ---------------------------------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True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Hypotheses3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Tom had lunch ---------------------------------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False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Hypotheses4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Tim did not have dinner -----------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Contradiction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7034776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83788" y="323644"/>
            <a:ext cx="3845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Discourse tasks</a:t>
            </a:r>
          </a:p>
        </p:txBody>
      </p:sp>
      <p:sp>
        <p:nvSpPr>
          <p:cNvPr id="6" name="矩形 8"/>
          <p:cNvSpPr/>
          <p:nvPr/>
        </p:nvSpPr>
        <p:spPr>
          <a:xfrm>
            <a:off x="2273458" y="1138280"/>
            <a:ext cx="79278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Discourse: multiple sub-topics and coherence relations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Discourse parsing: Analyze the coherence relations between sub-topics in a discourse.</a:t>
            </a:r>
            <a:br>
              <a:rPr lang="en-US" altLang="zh-CN" sz="2400" dirty="0">
                <a:latin typeface="Palatino"/>
                <a:cs typeface="Calibri Light" panose="020F0302020204030204" pitchFamily="34" charset="0"/>
              </a:rPr>
            </a:br>
            <a:br>
              <a:rPr lang="en-US" altLang="zh-CN" sz="2400" dirty="0">
                <a:latin typeface="Palatino"/>
                <a:cs typeface="Calibri Light" panose="020F0302020204030204" pitchFamily="34" charset="0"/>
              </a:rPr>
            </a:b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Rhetoric structure theory</a:t>
            </a:r>
          </a:p>
        </p:txBody>
      </p:sp>
      <p:pic>
        <p:nvPicPr>
          <p:cNvPr id="4" name="Picture 3" descr="A picture containing radar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25" y="3825320"/>
            <a:ext cx="7188881" cy="2809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pic>
        <p:nvPicPr>
          <p:cNvPr id="5" name="Picture 4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94" y="1782421"/>
            <a:ext cx="8546307" cy="1866455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93" y="3738338"/>
            <a:ext cx="7216280" cy="1576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矩形 2"/>
          <p:cNvSpPr/>
          <p:nvPr/>
        </p:nvSpPr>
        <p:spPr>
          <a:xfrm>
            <a:off x="483788" y="323644"/>
            <a:ext cx="5814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Discourse segmentation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77323" y="1751854"/>
            <a:ext cx="8371202" cy="4550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Computational Linguistic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Natural Language Generation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Related Fields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536340" y="373396"/>
            <a:ext cx="6460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Information extraction (IE)</a:t>
            </a:r>
          </a:p>
        </p:txBody>
      </p:sp>
      <p:sp>
        <p:nvSpPr>
          <p:cNvPr id="7" name="矩形 8"/>
          <p:cNvSpPr/>
          <p:nvPr/>
        </p:nvSpPr>
        <p:spPr>
          <a:xfrm>
            <a:off x="2273458" y="1381364"/>
            <a:ext cx="79278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Obtain structured information from unstructured texts.</a:t>
            </a:r>
          </a:p>
        </p:txBody>
      </p:sp>
      <p:pic>
        <p:nvPicPr>
          <p:cNvPr id="6" name="Picture 5" descr="Graphical user interface, text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4"/>
          <a:stretch>
            <a:fillRect/>
          </a:stretch>
        </p:blipFill>
        <p:spPr>
          <a:xfrm>
            <a:off x="3515003" y="3272661"/>
            <a:ext cx="4691363" cy="2809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10" name="矩形 8"/>
          <p:cNvSpPr/>
          <p:nvPr/>
        </p:nvSpPr>
        <p:spPr>
          <a:xfrm>
            <a:off x="2273457" y="1981528"/>
            <a:ext cx="79278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Automatic monitory of news and social media</a:t>
            </a:r>
          </a:p>
        </p:txBody>
      </p:sp>
      <p:sp>
        <p:nvSpPr>
          <p:cNvPr id="11" name="矩形 8"/>
          <p:cNvSpPr/>
          <p:nvPr/>
        </p:nvSpPr>
        <p:spPr>
          <a:xfrm>
            <a:off x="2273457" y="2581692"/>
            <a:ext cx="79278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Understanding of patent and scientific articles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533985" y="323644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Entities</a:t>
            </a:r>
          </a:p>
        </p:txBody>
      </p:sp>
      <p:sp>
        <p:nvSpPr>
          <p:cNvPr id="7" name="矩形 8"/>
          <p:cNvSpPr/>
          <p:nvPr/>
        </p:nvSpPr>
        <p:spPr>
          <a:xfrm>
            <a:off x="1692166" y="1517112"/>
            <a:ext cx="92911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Named entity recognition (NER)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To identify all named entity mentions from a given piece of text</a:t>
            </a:r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67546"/>
            <a:ext cx="9144000" cy="2309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378684" y="276120"/>
            <a:ext cx="5213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Anaphora Resolution</a:t>
            </a:r>
          </a:p>
        </p:txBody>
      </p:sp>
      <p:sp>
        <p:nvSpPr>
          <p:cNvPr id="7" name="矩形 8"/>
          <p:cNvSpPr/>
          <p:nvPr/>
        </p:nvSpPr>
        <p:spPr>
          <a:xfrm>
            <a:off x="2273458" y="1381365"/>
            <a:ext cx="7927817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resolves what a pronoun or noun phrase refers to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Zero-pronoun resolution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    detects and interprets dropped pronouns</a:t>
            </a:r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44" y="1879600"/>
            <a:ext cx="5998137" cy="1886328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45" y="4740425"/>
            <a:ext cx="6116320" cy="1105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347" y="1424280"/>
            <a:ext cx="1702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Week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3362" y="2831317"/>
            <a:ext cx="6279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Introduction</a:t>
            </a:r>
            <a:endParaRPr lang="zh-CN" altLang="en-US" sz="5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83113" y="323560"/>
            <a:ext cx="3406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Co-references</a:t>
            </a:r>
          </a:p>
        </p:txBody>
      </p:sp>
      <p:sp>
        <p:nvSpPr>
          <p:cNvPr id="7" name="矩形 8"/>
          <p:cNvSpPr/>
          <p:nvPr/>
        </p:nvSpPr>
        <p:spPr>
          <a:xfrm>
            <a:off x="1608084" y="1739248"/>
            <a:ext cx="899685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Co-reference resolution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    finds all expressions that refer to the same entities in a 	text</a:t>
            </a:r>
          </a:p>
        </p:txBody>
      </p:sp>
      <p:pic>
        <p:nvPicPr>
          <p:cNvPr id="5" name="Picture 4" descr="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08" y="3429000"/>
            <a:ext cx="9621184" cy="2425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536340" y="323644"/>
            <a:ext cx="2408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Relations</a:t>
            </a:r>
          </a:p>
        </p:txBody>
      </p:sp>
      <p:sp>
        <p:nvSpPr>
          <p:cNvPr id="7" name="矩形 8"/>
          <p:cNvSpPr/>
          <p:nvPr/>
        </p:nvSpPr>
        <p:spPr>
          <a:xfrm>
            <a:off x="2186464" y="1353169"/>
            <a:ext cx="792781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Relations between entities represent knowledge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common relations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hierarchical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domain-specific</a:t>
            </a:r>
          </a:p>
        </p:txBody>
      </p:sp>
      <p:pic>
        <p:nvPicPr>
          <p:cNvPr id="4" name="Picture 3" descr="Graphical user interface, text, application, chat or text messag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3782980"/>
            <a:ext cx="6929120" cy="1953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7" name="矩形 8"/>
          <p:cNvSpPr/>
          <p:nvPr/>
        </p:nvSpPr>
        <p:spPr>
          <a:xfrm>
            <a:off x="893379" y="1569758"/>
            <a:ext cx="10972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Relation extraction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identify relations between entity under a set of pre-specified relation categories.</a:t>
            </a:r>
          </a:p>
        </p:txBody>
      </p:sp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16" y="3339017"/>
            <a:ext cx="8644568" cy="2649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9" name="矩形 2"/>
          <p:cNvSpPr/>
          <p:nvPr/>
        </p:nvSpPr>
        <p:spPr>
          <a:xfrm>
            <a:off x="536340" y="323644"/>
            <a:ext cx="2408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Relations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94298" y="319086"/>
            <a:ext cx="4387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Knowledge graph</a:t>
            </a:r>
          </a:p>
        </p:txBody>
      </p:sp>
      <p:sp>
        <p:nvSpPr>
          <p:cNvPr id="7" name="矩形 8"/>
          <p:cNvSpPr/>
          <p:nvPr/>
        </p:nvSpPr>
        <p:spPr>
          <a:xfrm>
            <a:off x="1263781" y="1545427"/>
            <a:ext cx="93154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 type of databases, entities form nodes and relations form edges.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2050" name="Picture 2" descr="A novel model for relation prediction in knowledge graphs exploiting  semantic and structural feature integration | Scientific Re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7" y="2487725"/>
            <a:ext cx="6894787" cy="38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86464" y="1638919"/>
            <a:ext cx="7927817" cy="3913059"/>
            <a:chOff x="662463" y="1353168"/>
            <a:chExt cx="7927817" cy="3913059"/>
          </a:xfrm>
        </p:grpSpPr>
        <p:sp>
          <p:nvSpPr>
            <p:cNvPr id="7" name="矩形 8"/>
            <p:cNvSpPr/>
            <p:nvPr/>
          </p:nvSpPr>
          <p:spPr>
            <a:xfrm>
              <a:off x="662463" y="1353168"/>
              <a:ext cx="7927817" cy="391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SzPct val="100000"/>
                <a:buFont typeface="Arial" panose="020B0604020202090204" pitchFamily="34" charset="0"/>
                <a:buChar char="•"/>
              </a:pP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Entity linking (entity disambiguation)  </a:t>
              </a:r>
            </a:p>
            <a:p>
              <a:pPr>
                <a:lnSpc>
                  <a:spcPct val="150000"/>
                </a:lnSpc>
                <a:buSzPct val="100000"/>
              </a:pP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	determines the identity of entity mentioned from text.</a:t>
              </a:r>
            </a:p>
            <a:p>
              <a:pPr>
                <a:lnSpc>
                  <a:spcPct val="150000"/>
                </a:lnSpc>
                <a:buSzPct val="100000"/>
              </a:pPr>
              <a:endParaRPr lang="en-US" altLang="zh-CN" sz="2400" dirty="0">
                <a:latin typeface="Palatino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  <a:buSzPct val="100000"/>
              </a:pPr>
              <a:endParaRPr lang="en-US" altLang="zh-CN" sz="2400" dirty="0">
                <a:latin typeface="Palatino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  <a:buSzPct val="100000"/>
              </a:pPr>
              <a:endParaRPr lang="en-US" altLang="zh-CN" sz="2400" dirty="0">
                <a:latin typeface="Palatino"/>
                <a:cs typeface="Calibri Light" panose="020F0302020204030204" pitchFamily="34" charset="0"/>
              </a:endParaRPr>
            </a:p>
            <a:p>
              <a:pPr marL="342900" indent="-342900">
                <a:lnSpc>
                  <a:spcPct val="150000"/>
                </a:lnSpc>
                <a:buSzPct val="100000"/>
                <a:buFont typeface="Arial" panose="020B0604020202090204" pitchFamily="34" charset="0"/>
                <a:buChar char="•"/>
              </a:pP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Related task: Named entity normalization</a:t>
              </a:r>
            </a:p>
            <a:p>
              <a:pPr>
                <a:lnSpc>
                  <a:spcPct val="150000"/>
                </a:lnSpc>
                <a:buSzPct val="100000"/>
              </a:pP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	finds a canonical term for named entity mentions</a:t>
              </a:r>
            </a:p>
          </p:txBody>
        </p:sp>
        <p:pic>
          <p:nvPicPr>
            <p:cNvPr id="4" name="Picture 3" descr="A picture containing graphical user interface, text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" y="2747861"/>
              <a:ext cx="6732509" cy="136227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10" name="矩形 2"/>
          <p:cNvSpPr/>
          <p:nvPr/>
        </p:nvSpPr>
        <p:spPr>
          <a:xfrm>
            <a:off x="494298" y="319086"/>
            <a:ext cx="4387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Knowledge graph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7" name="矩形 8"/>
          <p:cNvSpPr/>
          <p:nvPr/>
        </p:nvSpPr>
        <p:spPr>
          <a:xfrm>
            <a:off x="2132091" y="1720840"/>
            <a:ext cx="792781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No</a:t>
            </a:r>
            <a:r>
              <a:rPr lang="zh-CN" altLang="en-US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knowledge graph is complete !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Link prediction (knowledge graph completion)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Knowledge graphs allow knowledge inference.</a:t>
            </a:r>
          </a:p>
        </p:txBody>
      </p:sp>
      <p:pic>
        <p:nvPicPr>
          <p:cNvPr id="6" name="Picture 5" descr="Arrow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91" y="3954322"/>
            <a:ext cx="7747000" cy="1813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10" name="矩形 2"/>
          <p:cNvSpPr/>
          <p:nvPr/>
        </p:nvSpPr>
        <p:spPr>
          <a:xfrm>
            <a:off x="494298" y="319086"/>
            <a:ext cx="4387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Knowledge graph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567870" y="476754"/>
            <a:ext cx="1750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  <p:sp>
        <p:nvSpPr>
          <p:cNvPr id="5" name="矩形 8"/>
          <p:cNvSpPr/>
          <p:nvPr/>
        </p:nvSpPr>
        <p:spPr>
          <a:xfrm>
            <a:off x="2186464" y="1337750"/>
            <a:ext cx="792781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Event Detection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	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Trigger word: “Trump </a:t>
            </a: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visited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Tokyo.”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		“Trump’s Tokyo </a:t>
            </a: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visit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has finished.”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Event type classification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		“DIPLOMATIC VISIT”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Argument extraction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		“VISITOR=Trump”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1015439" y="1175217"/>
            <a:ext cx="10697919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News event detection (first story detection)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Event factuality prediction (predict the likelihood of event)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  <a:buSzPct val="100000"/>
            </a:pP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Event time extraction (e.g. temporal ordering of events)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Causality detection</a:t>
            </a:r>
          </a:p>
        </p:txBody>
      </p:sp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51" y="2508111"/>
            <a:ext cx="7740593" cy="2512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9" name="矩形 2"/>
          <p:cNvSpPr/>
          <p:nvPr/>
        </p:nvSpPr>
        <p:spPr>
          <a:xfrm>
            <a:off x="567870" y="476754"/>
            <a:ext cx="1750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1261639" y="1544926"/>
            <a:ext cx="9668722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Event coreference resolution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 “</a:t>
            </a:r>
            <a:r>
              <a:rPr lang="en-US" altLang="zh-CN" sz="2700" i="1" dirty="0">
                <a:latin typeface="Palatino Italic" charset="0"/>
                <a:cs typeface="Palatino Italic" charset="0"/>
              </a:rPr>
              <a:t>I interviewed Mary yesterday. It went very smooth.</a:t>
            </a: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”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 “it” refers to the interviewing event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 Zero-pronouns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" </a:t>
            </a:r>
            <a:r>
              <a:rPr lang="en-US" altLang="zh-CN" sz="2700" i="1" dirty="0">
                <a:latin typeface="Palatino Italic" charset="0"/>
                <a:cs typeface="Palatino Italic" charset="0"/>
              </a:rPr>
              <a:t>Mary went to Russia to see the World Cup. Tom too.</a:t>
            </a: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"   </a:t>
            </a:r>
            <a:br>
              <a:rPr lang="en-US" altLang="zh-CN" sz="2700" dirty="0">
                <a:latin typeface="Palatino"/>
                <a:cs typeface="Calibri Light" panose="020F0302020204030204" pitchFamily="34" charset="0"/>
              </a:rPr>
            </a:b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verb phrase ellipsis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矩形 2"/>
          <p:cNvSpPr/>
          <p:nvPr/>
        </p:nvSpPr>
        <p:spPr>
          <a:xfrm>
            <a:off x="567870" y="476754"/>
            <a:ext cx="1750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1975882" y="1472471"/>
            <a:ext cx="8240237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Script learning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aims to extract a set of partially ordered events knowledge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In the scenario "restaurant visiting"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"customer to be seated"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"customer to order food"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"waiter to serve food"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"customer to eat food"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"customer to pay"</a:t>
            </a:r>
            <a:endParaRPr lang="en-US" altLang="zh-CN" sz="24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矩形 2"/>
          <p:cNvSpPr/>
          <p:nvPr/>
        </p:nvSpPr>
        <p:spPr>
          <a:xfrm>
            <a:off x="567870" y="476754"/>
            <a:ext cx="1750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/>
          <p:cNvSpPr/>
          <p:nvPr/>
        </p:nvSpPr>
        <p:spPr>
          <a:xfrm>
            <a:off x="1700265" y="1576845"/>
            <a:ext cx="8364919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 NLP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1.2.1 </a:t>
            </a: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Computational</a:t>
            </a: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L</a:t>
            </a: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inguistic </a:t>
            </a: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1.2.2 Information Extraction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1.2.3 Natural Language Generation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1.2.4 Related Fields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312808" y="323644"/>
            <a:ext cx="880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Sentiment analysis (opinion mining)</a:t>
            </a:r>
          </a:p>
        </p:txBody>
      </p:sp>
      <p:pic>
        <p:nvPicPr>
          <p:cNvPr id="4" name="Picture 3" descr="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62" y="1526157"/>
            <a:ext cx="6534355" cy="4830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6463" y="1828799"/>
            <a:ext cx="6710370" cy="512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312808" y="323644"/>
            <a:ext cx="880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Sentiment analysis (opinion mining)</a:t>
            </a:r>
          </a:p>
        </p:txBody>
      </p:sp>
      <p:pic>
        <p:nvPicPr>
          <p:cNvPr id="4" name="Picture 3" descr="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62" y="1526157"/>
            <a:ext cx="6534355" cy="4830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6463" y="2304287"/>
            <a:ext cx="6710370" cy="926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312808" y="323644"/>
            <a:ext cx="880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Sentiment analysis (opinion mining)</a:t>
            </a:r>
          </a:p>
        </p:txBody>
      </p:sp>
      <p:pic>
        <p:nvPicPr>
          <p:cNvPr id="4" name="Picture 3" descr="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62" y="1526157"/>
            <a:ext cx="6534355" cy="4830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6463" y="3255263"/>
            <a:ext cx="6710370" cy="1645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312808" y="323644"/>
            <a:ext cx="880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Sentiment analysis (opinion mining)</a:t>
            </a:r>
          </a:p>
        </p:txBody>
      </p:sp>
      <p:pic>
        <p:nvPicPr>
          <p:cNvPr id="4" name="Picture 3" descr="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62" y="1526157"/>
            <a:ext cx="6534355" cy="4830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6463" y="4876799"/>
            <a:ext cx="6710370" cy="14020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52884" y="399585"/>
            <a:ext cx="5684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Sentiment related tasks</a:t>
            </a:r>
          </a:p>
        </p:txBody>
      </p:sp>
      <p:sp>
        <p:nvSpPr>
          <p:cNvPr id="5" name="矩形 8"/>
          <p:cNvSpPr/>
          <p:nvPr/>
        </p:nvSpPr>
        <p:spPr>
          <a:xfrm>
            <a:off x="2304179" y="1610132"/>
            <a:ext cx="824023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Sarcasm  detection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"Like you care!“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Sentiment lexicon acquisition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lexicons that contain sentiment-baring words, polarities 	and strengths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Emotion detection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"</a:t>
            </a:r>
            <a:r>
              <a:rPr lang="en-US" altLang="zh-CN" sz="2400" i="1" dirty="0" err="1">
                <a:latin typeface="Palatino"/>
                <a:cs typeface="Calibri Light" panose="020F0302020204030204" pitchFamily="34" charset="0"/>
              </a:rPr>
              <a:t>anger","disappointed","excited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"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1741963" y="1183412"/>
            <a:ext cx="82402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Stance detection and argumentation mining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"</a:t>
            </a:r>
            <a:r>
              <a:rPr lang="en-US" altLang="zh-CN" sz="2400" i="1" dirty="0" err="1">
                <a:latin typeface="Palatino"/>
                <a:cs typeface="Calibri Light" panose="020F0302020204030204" pitchFamily="34" charset="0"/>
              </a:rPr>
              <a:t>for","against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90" y="2738949"/>
            <a:ext cx="8321019" cy="3216026"/>
          </a:xfrm>
          <a:prstGeom prst="rect">
            <a:avLst/>
          </a:prstGeom>
        </p:spPr>
      </p:pic>
      <p:sp>
        <p:nvSpPr>
          <p:cNvPr id="7" name="矩形 2"/>
          <p:cNvSpPr/>
          <p:nvPr/>
        </p:nvSpPr>
        <p:spPr>
          <a:xfrm>
            <a:off x="452884" y="399585"/>
            <a:ext cx="5684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Sentiment related tasks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2096195" y="1742710"/>
            <a:ext cx="8371202" cy="4550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Computational Linguistic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1.2.3 Natural Language Generation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Related Fields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/>
          <a:stretch>
            <a:fillRect/>
          </a:stretch>
        </p:blipFill>
        <p:spPr bwMode="auto">
          <a:xfrm>
            <a:off x="2458583" y="2041687"/>
            <a:ext cx="7274833" cy="43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577119" y="283674"/>
            <a:ext cx="2864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Realization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9336" y="1254817"/>
            <a:ext cx="8400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The generation of natural language text from syntactic/semantic representations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Semantic dependency graphs (logical forms) 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CCG Realization with LSTM </a:t>
            </a:r>
            <a:r>
              <a:rPr lang="en-US" sz="1200" dirty="0" err="1"/>
              <a:t>Hypertagging</a:t>
            </a:r>
            <a:r>
              <a:rPr lang="en-US" sz="1200" dirty="0"/>
              <a:t>. Reid Jerry Fu, BS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68" y="2115010"/>
            <a:ext cx="9063264" cy="41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28839" y="361474"/>
            <a:ext cx="57326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Data-to-text Generation</a:t>
            </a:r>
          </a:p>
          <a:p>
            <a:endParaRPr lang="en-US" altLang="zh-CN" sz="4000" b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Neural data-to-text generation: A comparison between pipeline and end-to-end architectures. Thiago Castro Ferreira et, 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321" y="1254817"/>
            <a:ext cx="110407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The generation of natural language text from syntactic/semantic representations</a:t>
            </a: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Semantic dependency graphs (logical forms) example: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699039" y="446226"/>
            <a:ext cx="3805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Summarization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4" name="Picture 3" descr="81c74c70be8fd9d7f05153ebfa0eb2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1153795"/>
            <a:ext cx="5848350" cy="6162675"/>
          </a:xfrm>
          <a:prstGeom prst="rect">
            <a:avLst/>
          </a:prstGeom>
        </p:spPr>
      </p:pic>
      <p:pic>
        <p:nvPicPr>
          <p:cNvPr id="9" name="Picture 8" descr="Screenshot 2025-09-03 at 17.20.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" y="1551305"/>
            <a:ext cx="5608320" cy="45523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1101" y="1596121"/>
            <a:ext cx="8512267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Computational Linguistic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Natural Language Generation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Related Fields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625887" y="415903"/>
            <a:ext cx="4900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Machine translation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5" name="Picture 4" descr="b5af3d32ff2fc510fa4701dce4f5792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1547495"/>
            <a:ext cx="12192000" cy="609092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503967" y="322975"/>
            <a:ext cx="6178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Grammar error correction</a:t>
            </a:r>
          </a:p>
        </p:txBody>
      </p:sp>
      <p:sp>
        <p:nvSpPr>
          <p:cNvPr id="5" name="矩形 8"/>
          <p:cNvSpPr/>
          <p:nvPr/>
        </p:nvSpPr>
        <p:spPr>
          <a:xfrm>
            <a:off x="1546607" y="1146949"/>
            <a:ext cx="624205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Grammar error detection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Disfluency detection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Writing quality assessment</a:t>
            </a:r>
          </a:p>
        </p:txBody>
      </p:sp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886721"/>
            <a:ext cx="8787649" cy="3834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27" y="2702348"/>
            <a:ext cx="6428775" cy="35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392487" y="339537"/>
            <a:ext cx="6227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Question answering (QA)</a:t>
            </a:r>
          </a:p>
        </p:txBody>
      </p:sp>
      <p:sp>
        <p:nvSpPr>
          <p:cNvPr id="5" name="矩形 8"/>
          <p:cNvSpPr/>
          <p:nvPr/>
        </p:nvSpPr>
        <p:spPr>
          <a:xfrm>
            <a:off x="2304179" y="1183963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Knowledge-base 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487" y="2078423"/>
            <a:ext cx="1163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A semantic graph for an example question “What was the first Taylor Swift album?”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Modeling Semantics with Gated Graph Neural Networks for Knowledge Base Question Answering. Daniil Sorokin et al.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4622" y="3121923"/>
            <a:ext cx="9803915" cy="256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186463" y="1168056"/>
            <a:ext cx="824023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Reading comprehension (machine reading)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	answer questions in interpretive ways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2330" y="3122592"/>
            <a:ext cx="9588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Conventionally, a computer consists of at least one processing element, typically a </a:t>
            </a:r>
            <a:r>
              <a:rPr lang="en-US" dirty="0">
                <a:solidFill>
                  <a:srgbClr val="FFC000"/>
                </a:solidFill>
              </a:rPr>
              <a:t>central processing unit (CPU), and some form of memory. </a:t>
            </a:r>
            <a:r>
              <a:rPr lang="en-US" dirty="0"/>
              <a:t>The processing element carries out arithmetic and logic operations, and a sequencing and control unit can change the order of operations in response to stored information. </a:t>
            </a:r>
            <a:r>
              <a:rPr lang="en-US" dirty="0">
                <a:solidFill>
                  <a:srgbClr val="FFC000"/>
                </a:solidFill>
              </a:rPr>
              <a:t>Peripheral devices</a:t>
            </a:r>
            <a:r>
              <a:rPr lang="en-US" dirty="0"/>
              <a:t> allow information to be retrieved from an external source, and the result of operations saved and retrieved.</a:t>
            </a:r>
          </a:p>
          <a:p>
            <a:endParaRPr lang="en-US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dirty="0"/>
              <a:t>In computer terms, what does CPU stand for?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dirty="0"/>
              <a:t>What are the devices called that are from an external source?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dirty="0"/>
              <a:t>What are two things that a computer always has?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1254" y="2642309"/>
            <a:ext cx="73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An example from the Stanford Question Answering Dataset (SQuAD):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SQuAD</a:t>
            </a:r>
            <a:r>
              <a:rPr lang="en-US" sz="1200" dirty="0"/>
              <a:t>: 100,000+ Questions for Machine Comprehension of Text. Pranav </a:t>
            </a:r>
            <a:r>
              <a:rPr lang="en-US" sz="1200" dirty="0" err="1"/>
              <a:t>Rajpurkar</a:t>
            </a:r>
            <a:r>
              <a:rPr lang="en-US" sz="1200" dirty="0"/>
              <a:t> et al.</a:t>
            </a:r>
          </a:p>
        </p:txBody>
      </p:sp>
      <p:sp>
        <p:nvSpPr>
          <p:cNvPr id="10" name="矩形 2"/>
          <p:cNvSpPr/>
          <p:nvPr/>
        </p:nvSpPr>
        <p:spPr>
          <a:xfrm>
            <a:off x="392487" y="339537"/>
            <a:ext cx="6227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Question answering (QA)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186463" y="1204512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Community 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12" y="1961778"/>
            <a:ext cx="1214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An example of Question Answering from website forum showing three pairwise interactions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Between the original question q, the related qustion q’, and a comment c in the related question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thread.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88" y="2734254"/>
            <a:ext cx="4876514" cy="37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SemEval-2017 Task 3: Community Question Answering. </a:t>
            </a:r>
            <a:r>
              <a:rPr lang="en-US" sz="1200" dirty="0" err="1"/>
              <a:t>Preslav</a:t>
            </a:r>
            <a:r>
              <a:rPr lang="en-US" sz="1200" dirty="0"/>
              <a:t> </a:t>
            </a:r>
            <a:r>
              <a:rPr lang="en-US" sz="1200" dirty="0" err="1"/>
              <a:t>Nakov</a:t>
            </a:r>
            <a:r>
              <a:rPr lang="en-US" sz="1200" dirty="0"/>
              <a:t> et al.</a:t>
            </a:r>
          </a:p>
        </p:txBody>
      </p:sp>
      <p:sp>
        <p:nvSpPr>
          <p:cNvPr id="10" name="矩形 2"/>
          <p:cNvSpPr/>
          <p:nvPr/>
        </p:nvSpPr>
        <p:spPr>
          <a:xfrm>
            <a:off x="392487" y="339537"/>
            <a:ext cx="6227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Question answering (QA)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186463" y="1235335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Open QA</a:t>
            </a:r>
            <a:endParaRPr lang="en-US" altLang="zh-CN" sz="28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6463" y="2142056"/>
            <a:ext cx="510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An example from the Natural Questions corpus: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1"/>
          <a:stretch>
            <a:fillRect/>
          </a:stretch>
        </p:blipFill>
        <p:spPr>
          <a:xfrm>
            <a:off x="2186463" y="2636861"/>
            <a:ext cx="6959315" cy="276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 Questions: a Benchmark for Question Answering Research. Kwiatkowski et al.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6"/>
          <a:stretch>
            <a:fillRect/>
          </a:stretch>
        </p:blipFill>
        <p:spPr>
          <a:xfrm>
            <a:off x="2186462" y="2938291"/>
            <a:ext cx="6959315" cy="2588684"/>
          </a:xfrm>
          <a:prstGeom prst="rect">
            <a:avLst/>
          </a:prstGeom>
        </p:spPr>
      </p:pic>
      <p:sp>
        <p:nvSpPr>
          <p:cNvPr id="10" name="矩形 2"/>
          <p:cNvSpPr/>
          <p:nvPr/>
        </p:nvSpPr>
        <p:spPr>
          <a:xfrm>
            <a:off x="392487" y="339537"/>
            <a:ext cx="6227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Question answering (QA)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516160" y="249072"/>
            <a:ext cx="433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Dialogue systems</a:t>
            </a:r>
          </a:p>
        </p:txBody>
      </p:sp>
      <p:sp>
        <p:nvSpPr>
          <p:cNvPr id="5" name="矩形 8"/>
          <p:cNvSpPr/>
          <p:nvPr/>
        </p:nvSpPr>
        <p:spPr>
          <a:xfrm>
            <a:off x="2104501" y="956958"/>
            <a:ext cx="8240237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Chit-chat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Task-oriented dialogues — ticket booking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Writing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64" y="2638117"/>
            <a:ext cx="9527310" cy="372640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2096195" y="1742710"/>
            <a:ext cx="8371202" cy="4550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Computational Linguistic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Natural Language Generation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1.2.4 Related Fields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55199" y="161822"/>
            <a:ext cx="513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Information retrieval</a:t>
            </a:r>
          </a:p>
        </p:txBody>
      </p:sp>
      <p:sp>
        <p:nvSpPr>
          <p:cNvPr id="5" name="矩形 8"/>
          <p:cNvSpPr/>
          <p:nvPr/>
        </p:nvSpPr>
        <p:spPr>
          <a:xfrm>
            <a:off x="656595" y="1376248"/>
            <a:ext cx="8240237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Text classification / text clustering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Text topics classification 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800" i="1" dirty="0">
                <a:latin typeface="Palatino"/>
                <a:cs typeface="Calibri Light" panose="020F0302020204030204" pitchFamily="34" charset="0"/>
              </a:rPr>
              <a:t>"</a:t>
            </a:r>
            <a:r>
              <a:rPr lang="en-US" altLang="zh-CN" sz="2800" i="1" dirty="0" err="1">
                <a:latin typeface="Palatino"/>
                <a:cs typeface="Calibri Light" panose="020F0302020204030204" pitchFamily="34" charset="0"/>
              </a:rPr>
              <a:t>finance","sports","Tech</a:t>
            </a:r>
            <a:r>
              <a:rPr lang="en-US" altLang="zh-CN" sz="2800" i="1" dirty="0">
                <a:latin typeface="Palatino"/>
                <a:cs typeface="Calibri Light" panose="020F0302020204030204" pitchFamily="34" charset="0"/>
              </a:rPr>
              <a:t>"...</a:t>
            </a: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Spam detection 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800" i="1" dirty="0">
                <a:latin typeface="Palatino"/>
                <a:cs typeface="Calibri Light" panose="020F0302020204030204" pitchFamily="34" charset="0"/>
              </a:rPr>
              <a:t>email spam</a:t>
            </a: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Opinion spam detection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800" i="1" dirty="0">
                <a:latin typeface="Palatino"/>
                <a:cs typeface="Calibri Light" panose="020F0302020204030204" pitchFamily="34" charset="0"/>
              </a:rPr>
              <a:t>whether a review contains deceptive false opinions</a:t>
            </a: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212" y="1448844"/>
            <a:ext cx="6096000" cy="327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Language identification 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800" i="1" dirty="0">
                <a:latin typeface="Palatino"/>
                <a:cs typeface="Calibri Light" panose="020F0302020204030204" pitchFamily="34" charset="0"/>
              </a:rPr>
              <a:t>"</a:t>
            </a:r>
            <a:r>
              <a:rPr lang="en-US" altLang="zh-CN" sz="2800" i="1" dirty="0" err="1">
                <a:latin typeface="Palatino"/>
                <a:cs typeface="Calibri Light" panose="020F0302020204030204" pitchFamily="34" charset="0"/>
              </a:rPr>
              <a:t>French","English</a:t>
            </a:r>
            <a:r>
              <a:rPr lang="en-US" altLang="zh-CN" sz="2800" i="1" dirty="0">
                <a:latin typeface="Palatino"/>
                <a:cs typeface="Calibri Light" panose="020F0302020204030204" pitchFamily="34" charset="0"/>
              </a:rPr>
              <a:t>“</a:t>
            </a: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Rumor detection 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800" i="1" dirty="0">
                <a:latin typeface="Palatino"/>
                <a:cs typeface="Calibri Light" panose="020F0302020204030204" pitchFamily="34" charset="0"/>
              </a:rPr>
              <a:t>false statement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Humor detection </a:t>
            </a:r>
            <a:endParaRPr lang="en-US" altLang="zh-CN" sz="2800" i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55199" y="323644"/>
            <a:ext cx="6070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Recommendation system</a:t>
            </a:r>
          </a:p>
        </p:txBody>
      </p:sp>
      <p:sp>
        <p:nvSpPr>
          <p:cNvPr id="5" name="矩形 8"/>
          <p:cNvSpPr/>
          <p:nvPr/>
        </p:nvSpPr>
        <p:spPr>
          <a:xfrm>
            <a:off x="2186464" y="1419413"/>
            <a:ext cx="82402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leverage text reviews for recommending</a:t>
            </a:r>
            <a:endParaRPr lang="en-US" altLang="zh-CN" sz="24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 descr="Graphical user interfac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21" y="2396436"/>
            <a:ext cx="7496213" cy="3686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2735" y="6251099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44954" y="1245399"/>
            <a:ext cx="7902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the broadest sense, NLP refers to any program that automatically processes human languages</a:t>
            </a: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31"/>
          <a:stretch>
            <a:fillRect/>
          </a:stretch>
        </p:blipFill>
        <p:spPr>
          <a:xfrm>
            <a:off x="3869199" y="2356127"/>
            <a:ext cx="7135715" cy="1696176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364390" y="304329"/>
            <a:ext cx="3373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What is NLP?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07" y="2714573"/>
            <a:ext cx="1640396" cy="954108"/>
          </a:xfrm>
          <a:prstGeom prst="rect">
            <a:avLst/>
          </a:prstGeom>
        </p:spPr>
      </p:pic>
      <p:pic>
        <p:nvPicPr>
          <p:cNvPr id="9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2"/>
          <a:stretch>
            <a:fillRect/>
          </a:stretch>
        </p:blipFill>
        <p:spPr>
          <a:xfrm>
            <a:off x="1437020" y="4183749"/>
            <a:ext cx="7135715" cy="20159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78851" y="3687047"/>
            <a:ext cx="164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Regular </a:t>
            </a:r>
            <a:r>
              <a:rPr lang="en-US" altLang="zh-CN" sz="1400" dirty="0"/>
              <a:t>e</a:t>
            </a:r>
            <a:r>
              <a:rPr lang="zh-CN" altLang="en-US" sz="1400" dirty="0"/>
              <a:t>xpression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61" y="4390759"/>
            <a:ext cx="1786719" cy="98614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455604" y="3700894"/>
            <a:ext cx="1640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String matching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6616858" y="3703096"/>
            <a:ext cx="1640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Translation systems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9063581" y="3694077"/>
            <a:ext cx="1640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err="1"/>
              <a:t>Deepseek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1728665" y="5391314"/>
            <a:ext cx="16403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Business analysis using text</a:t>
            </a:r>
            <a:endParaRPr lang="zh-CN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4412957" y="5391314"/>
            <a:ext cx="1640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Search engines</a:t>
            </a:r>
            <a:endParaRPr lang="zh-CN" alt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6616858" y="5411936"/>
            <a:ext cx="1640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err="1"/>
              <a:t>ChatGPT</a:t>
            </a:r>
            <a:endParaRPr lang="zh-CN" altLang="en-US" sz="1400" dirty="0"/>
          </a:p>
        </p:txBody>
      </p:sp>
      <p:sp>
        <p:nvSpPr>
          <p:cNvPr id="23" name="矩形 22"/>
          <p:cNvSpPr/>
          <p:nvPr/>
        </p:nvSpPr>
        <p:spPr>
          <a:xfrm>
            <a:off x="9019791" y="5428271"/>
            <a:ext cx="1640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Sora</a:t>
            </a:r>
            <a:endParaRPr lang="zh-CN" altLang="en-US" sz="14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89" y="4377255"/>
            <a:ext cx="2543675" cy="1003920"/>
          </a:xfrm>
          <a:prstGeom prst="rect">
            <a:avLst/>
          </a:prstGeom>
        </p:spPr>
      </p:pic>
      <p:pic>
        <p:nvPicPr>
          <p:cNvPr id="1026" name="Picture 2" descr="WashU Expert: How DeepSeek changes the AI industry - The Source - Wash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164" y="2286310"/>
            <a:ext cx="2092446" cy="1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55199" y="323644"/>
            <a:ext cx="3664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Bioinformatics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24" y="1340340"/>
            <a:ext cx="8607552" cy="48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625887" y="453048"/>
            <a:ext cx="7195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Text mining and text analytics</a:t>
            </a:r>
          </a:p>
        </p:txBody>
      </p:sp>
      <p:sp>
        <p:nvSpPr>
          <p:cNvPr id="5" name="矩形 8"/>
          <p:cNvSpPr/>
          <p:nvPr/>
        </p:nvSpPr>
        <p:spPr>
          <a:xfrm>
            <a:off x="2186464" y="2123579"/>
            <a:ext cx="8240237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derive high-quality information from text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Clinical decision assistance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Stock market prediction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Movie revenue prediction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Presidential election results prediction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55199" y="32364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AGI</a:t>
            </a:r>
            <a:r>
              <a:rPr lang="zh-CN" altLang="en-US" sz="40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and</a:t>
            </a:r>
            <a:r>
              <a:rPr lang="zh-CN" altLang="en-US" sz="40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ASI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5104" y="1659253"/>
            <a:ext cx="392582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multi-modality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4480" y="1659253"/>
            <a:ext cx="3173248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embodied</a:t>
            </a:r>
            <a:r>
              <a:rPr lang="zh-CN" altLang="en-US" sz="28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AI</a:t>
            </a:r>
          </a:p>
        </p:txBody>
      </p:sp>
      <p:pic>
        <p:nvPicPr>
          <p:cNvPr id="5122" name="Picture 2" descr="OpenAI Sora官网_Openai Sora官网|Sora视频|Sora充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5" y="2584703"/>
            <a:ext cx="4556633" cy="34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gure 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32" y="2915152"/>
            <a:ext cx="3550373" cy="28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2096195" y="1742710"/>
            <a:ext cx="8364919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Computational Linguistic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Natural Language Generation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Related Fields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182679" y="1852227"/>
            <a:ext cx="7491282" cy="346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Rule-based (symbolic) approach (1950s-1980s)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oldest approaches to NLP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Based on human-developed rules and lexicons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Challenges in resolving ambiguities</a:t>
            </a:r>
          </a:p>
          <a:p>
            <a:pPr marL="342900"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"The spirit is strong, but the flesh is weak“</a:t>
            </a:r>
          </a:p>
          <a:p>
            <a:pPr marL="342900"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"The Vodka is good, but the meat is bad"</a:t>
            </a:r>
          </a:p>
        </p:txBody>
      </p:sp>
      <p:sp>
        <p:nvSpPr>
          <p:cNvPr id="7" name="矩形 2"/>
          <p:cNvSpPr/>
          <p:nvPr/>
        </p:nvSpPr>
        <p:spPr>
          <a:xfrm>
            <a:off x="524568" y="380050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Main approaches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1088136" y="1772551"/>
            <a:ext cx="1026566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Statistical approach (traditional machine learning) (1980s-2000s)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Gradually adopted by both the academia and the industry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probabilistic modeling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data (corpus with markup)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engineering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model on parameters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applying model to test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8" name="矩形 2"/>
          <p:cNvSpPr/>
          <p:nvPr/>
        </p:nvSpPr>
        <p:spPr>
          <a:xfrm>
            <a:off x="524568" y="380050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Main approaches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1036320" y="2031328"/>
            <a:ext cx="1042720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3200" dirty="0">
                <a:latin typeface="Palatino"/>
                <a:cs typeface="Calibri Light" panose="020F0302020204030204" pitchFamily="34" charset="0"/>
              </a:rPr>
              <a:t>Connectionist approach (Neural networks) (2000s-now)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Deep learning surpasses statistical methods as the domain approach 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free from linguistic features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large neural network models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8" name="矩形 2"/>
          <p:cNvSpPr/>
          <p:nvPr/>
        </p:nvSpPr>
        <p:spPr>
          <a:xfrm>
            <a:off x="524568" y="380050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Main approaches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196238" y="1474879"/>
            <a:ext cx="9157561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3200" dirty="0">
                <a:latin typeface="Palatino"/>
                <a:cs typeface="Calibri Light" panose="020F0302020204030204" pitchFamily="34" charset="0"/>
              </a:rPr>
              <a:t>Pre-Training</a:t>
            </a:r>
            <a:r>
              <a:rPr lang="zh-CN" altLang="en-US" sz="32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3200" dirty="0">
                <a:latin typeface="Palatino"/>
                <a:cs typeface="Calibri Light" panose="020F0302020204030204" pitchFamily="34" charset="0"/>
              </a:rPr>
              <a:t>(2018-2022)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Using large text to train a </a:t>
            </a:r>
            <a:r>
              <a:rPr lang="en-US" altLang="en-GB" sz="2800" dirty="0">
                <a:latin typeface="Palatino"/>
                <a:cs typeface="Calibri Light" panose="020F0302020204030204" pitchFamily="34" charset="0"/>
              </a:rPr>
              <a:t>language </a:t>
            </a:r>
            <a:r>
              <a:rPr lang="en-GB" altLang="zh-CN" sz="2800" dirty="0">
                <a:latin typeface="Palatino"/>
                <a:cs typeface="Calibri Light" panose="020F0302020204030204" pitchFamily="34" charset="0"/>
              </a:rPr>
              <a:t>model</a:t>
            </a:r>
            <a:r>
              <a:rPr lang="en-US" altLang="en-GB" sz="2800" dirty="0">
                <a:latin typeface="Palatino"/>
                <a:cs typeface="Calibri Light" panose="020F0302020204030204" pitchFamily="34" charset="0"/>
              </a:rPr>
              <a:t>, and then fine-tune it on a task</a:t>
            </a: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BERT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BART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RoBERTa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GPT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8" name="矩形 2"/>
          <p:cNvSpPr/>
          <p:nvPr/>
        </p:nvSpPr>
        <p:spPr>
          <a:xfrm>
            <a:off x="524568" y="380050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Main approaches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196238" y="1474879"/>
            <a:ext cx="9157561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3200" dirty="0">
                <a:latin typeface="Palatino"/>
                <a:cs typeface="Calibri Light" panose="020F0302020204030204" pitchFamily="34" charset="0"/>
              </a:rPr>
              <a:t>LLM</a:t>
            </a:r>
            <a:r>
              <a:rPr lang="zh-CN" altLang="en-US" sz="32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3200" dirty="0">
                <a:latin typeface="Palatino"/>
                <a:cs typeface="Calibri Light" panose="020F0302020204030204" pitchFamily="34" charset="0"/>
              </a:rPr>
              <a:t>(2023-now)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Using large text to train a </a:t>
            </a:r>
            <a:r>
              <a:rPr lang="en-US" altLang="en-GB" sz="2800" dirty="0">
                <a:latin typeface="Palatino"/>
                <a:cs typeface="Calibri Light" panose="020F0302020204030204" pitchFamily="34" charset="0"/>
              </a:rPr>
              <a:t>foundation </a:t>
            </a:r>
            <a:r>
              <a:rPr lang="en-GB" altLang="zh-CN" sz="2800" dirty="0">
                <a:latin typeface="Palatino"/>
                <a:cs typeface="Calibri Light" panose="020F0302020204030204" pitchFamily="34" charset="0"/>
              </a:rPr>
              <a:t>model</a:t>
            </a: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GPT 2, GPT 3, ChatGPT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T5, FLAN-T5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Claude, Mistral, Gemini</a:t>
            </a:r>
          </a:p>
          <a:p>
            <a:pPr marL="6858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 err="1">
                <a:latin typeface="Palatino"/>
                <a:cs typeface="Calibri Light" panose="020F0302020204030204" pitchFamily="34" charset="0"/>
              </a:rPr>
              <a:t>Deepseek, Qwen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8" name="矩形 2"/>
          <p:cNvSpPr/>
          <p:nvPr/>
        </p:nvSpPr>
        <p:spPr>
          <a:xfrm>
            <a:off x="524568" y="380050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Main approaches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441992" y="323644"/>
            <a:ext cx="7467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Common keywords in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333" y="1129582"/>
            <a:ext cx="6952287" cy="55500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2182684" y="1651270"/>
            <a:ext cx="8371202" cy="4550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1.2.1 Computational Linguistic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Natural Language Generation</a:t>
            </a:r>
          </a:p>
          <a:p>
            <a:pPr marL="771525" lvl="1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Related Fields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299607" y="312124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/>
                <a:cs typeface="Calibri Light" panose="020F0302020204030204" pitchFamily="34" charset="0"/>
              </a:rPr>
              <a:t>NLP from machine learning perspective</a:t>
            </a:r>
          </a:p>
        </p:txBody>
      </p:sp>
      <p:sp>
        <p:nvSpPr>
          <p:cNvPr id="5" name="矩形 8"/>
          <p:cNvSpPr/>
          <p:nvPr/>
        </p:nvSpPr>
        <p:spPr>
          <a:xfrm>
            <a:off x="1374243" y="1122071"/>
            <a:ext cx="824023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NLP tasks are many and dynamically evolving, but fewer according to machine learning nature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Disappearing tasks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Prepositional phase attachment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	I eat pizza </a:t>
            </a:r>
            <a:r>
              <a:rPr lang="en-US" altLang="zh-CN" sz="2000" u="sng" dirty="0">
                <a:latin typeface="Palatino"/>
                <a:cs typeface="Calibri Light" panose="020F0302020204030204" pitchFamily="34" charset="0"/>
              </a:rPr>
              <a:t>with fork</a:t>
            </a: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	I eat pizza </a:t>
            </a:r>
            <a:r>
              <a:rPr lang="en-US" altLang="zh-CN" sz="2000" u="sng" dirty="0">
                <a:latin typeface="Palatino"/>
                <a:cs typeface="Calibri Light" panose="020F0302020204030204" pitchFamily="34" charset="0"/>
              </a:rPr>
              <a:t>with cherry</a:t>
            </a: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New tasks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Open QA, coding, video generation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4795935" y="3429000"/>
            <a:ext cx="0" cy="40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329940" y="3429000"/>
            <a:ext cx="1465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331029" y="3429000"/>
            <a:ext cx="0" cy="40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858512" y="4270248"/>
            <a:ext cx="0" cy="40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927348" y="4270248"/>
            <a:ext cx="931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928437" y="4270248"/>
            <a:ext cx="0" cy="40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717792" y="2974573"/>
            <a:ext cx="0" cy="2384034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85289" y="3404341"/>
            <a:ext cx="3768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Text Summarization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(becomes part of LLM)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299607" y="26947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/>
                <a:cs typeface="Calibri Light" panose="020F0302020204030204" pitchFamily="34" charset="0"/>
              </a:rPr>
              <a:t>NLP from machine learning perspective</a:t>
            </a:r>
          </a:p>
        </p:txBody>
      </p:sp>
      <p:sp>
        <p:nvSpPr>
          <p:cNvPr id="5" name="矩形 8"/>
          <p:cNvSpPr/>
          <p:nvPr/>
        </p:nvSpPr>
        <p:spPr>
          <a:xfrm>
            <a:off x="1561353" y="898185"/>
            <a:ext cx="955775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NLP tasks are many and dynamically evolving, but fewer according to machine learning nature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Classification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	Output is a distinct label from a set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Structure prediction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	Outputs are structures with inter-related sub structures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Regression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	Output is a real valued number, e.g. predicting stock prices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Generation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Output is text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743012" y="515765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矩形 8"/>
          <p:cNvSpPr/>
          <p:nvPr/>
        </p:nvSpPr>
        <p:spPr>
          <a:xfrm>
            <a:off x="1975882" y="2121452"/>
            <a:ext cx="8240237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What is Natural Language Processing (NLP)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A spectrum of NLP problems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NLP from a machine learning perspective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47584" y="1747766"/>
            <a:ext cx="6999422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Phonology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Morphology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Syntax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Semantics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Discourse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Pragmatics</a:t>
            </a:r>
          </a:p>
        </p:txBody>
      </p:sp>
      <p:sp>
        <p:nvSpPr>
          <p:cNvPr id="13" name="矩形 2"/>
          <p:cNvSpPr/>
          <p:nvPr/>
        </p:nvSpPr>
        <p:spPr>
          <a:xfrm>
            <a:off x="598700" y="515765"/>
            <a:ext cx="4726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Fundamental Tasks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30352" y="2369273"/>
            <a:ext cx="393569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Computational Linguistics</a:t>
            </a:r>
          </a:p>
        </p:txBody>
      </p:sp>
      <p:sp>
        <p:nvSpPr>
          <p:cNvPr id="5" name="椭圆 4"/>
          <p:cNvSpPr/>
          <p:nvPr/>
        </p:nvSpPr>
        <p:spPr>
          <a:xfrm>
            <a:off x="5497272" y="3402219"/>
            <a:ext cx="1920240" cy="15239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AI</a:t>
            </a:r>
            <a:endParaRPr lang="zh-CN" altLang="en-US" sz="2000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55188" y="3402219"/>
            <a:ext cx="2096287" cy="16270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Linguistics</a:t>
            </a:r>
            <a:endParaRPr lang="zh-CN" altLang="en-US" sz="2000" dirty="0"/>
          </a:p>
        </p:txBody>
      </p:sp>
      <p:sp>
        <p:nvSpPr>
          <p:cNvPr id="11" name="箭头: 左右 10"/>
          <p:cNvSpPr/>
          <p:nvPr/>
        </p:nvSpPr>
        <p:spPr>
          <a:xfrm>
            <a:off x="7701938" y="4031814"/>
            <a:ext cx="1060581" cy="264742"/>
          </a:xfrm>
          <a:prstGeom prst="leftRightArrow">
            <a:avLst>
              <a:gd name="adj1" fmla="val 21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矩形 8"/>
          <p:cNvSpPr/>
          <p:nvPr/>
        </p:nvSpPr>
        <p:spPr>
          <a:xfrm>
            <a:off x="2178208" y="1394913"/>
            <a:ext cx="69994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Morphological analysis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Word segmentation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4" name="Picture 3" descr="A picture containing ic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65" y="2166453"/>
            <a:ext cx="8777362" cy="188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37" y="4963393"/>
            <a:ext cx="8771526" cy="892417"/>
          </a:xfrm>
          <a:prstGeom prst="rect">
            <a:avLst/>
          </a:prstGeom>
        </p:spPr>
      </p:pic>
      <p:sp>
        <p:nvSpPr>
          <p:cNvPr id="12" name="矩形 2"/>
          <p:cNvSpPr/>
          <p:nvPr/>
        </p:nvSpPr>
        <p:spPr>
          <a:xfrm>
            <a:off x="340686" y="228570"/>
            <a:ext cx="6445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Syntactic tasks: Word 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2052</Words>
  <Application>Microsoft Macintosh PowerPoint</Application>
  <PresentationFormat>宽屏</PresentationFormat>
  <Paragraphs>495</Paragraphs>
  <Slides>72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72</vt:i4>
      </vt:variant>
    </vt:vector>
  </HeadingPairs>
  <TitlesOfParts>
    <vt:vector size="88" baseType="lpstr">
      <vt:lpstr>Palatino</vt:lpstr>
      <vt:lpstr>Oswald</vt:lpstr>
      <vt:lpstr>Andale Mono</vt:lpstr>
      <vt:lpstr>等线</vt:lpstr>
      <vt:lpstr>Raleway</vt:lpstr>
      <vt:lpstr>Calibri Light</vt:lpstr>
      <vt:lpstr>Calibri</vt:lpstr>
      <vt:lpstr>Roboto Condensed Light</vt:lpstr>
      <vt:lpstr>Palatino Italic</vt:lpstr>
      <vt:lpstr>Roboto</vt:lpstr>
      <vt:lpstr>Livvic</vt:lpstr>
      <vt:lpstr>Arial</vt:lpstr>
      <vt:lpstr>Office 主题​​</vt:lpstr>
      <vt:lpstr>Custom Design</vt:lpstr>
      <vt:lpstr>Office Theme</vt:lpstr>
      <vt:lpstr>Software Development Bussines Plan by Slidesgo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238</cp:revision>
  <cp:lastPrinted>2025-09-03T09:23:10Z</cp:lastPrinted>
  <dcterms:created xsi:type="dcterms:W3CDTF">2025-09-03T09:23:10Z</dcterms:created>
  <dcterms:modified xsi:type="dcterms:W3CDTF">2025-09-04T05:28:01Z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1B48B5724441D0BC4904B868BB0AD156_42</vt:lpwstr>
  </property>
  <property fmtid="{D5CDD505-2E9C-101B-9397-08002B2CF9AE}" pid="3" name="KSOProductBuildVer">
    <vt:lpwstr>1033-12.1.21861.21861</vt:lpwstr>
  </property>
</Properties>
</file>