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84"/>
  </p:notesMasterIdLst>
  <p:handoutMasterIdLst>
    <p:handoutMasterId r:id="rId85"/>
  </p:handoutMasterIdLst>
  <p:sldIdLst>
    <p:sldId id="498" r:id="rId2"/>
    <p:sldId id="314" r:id="rId3"/>
    <p:sldId id="315" r:id="rId4"/>
    <p:sldId id="499" r:id="rId5"/>
    <p:sldId id="326" r:id="rId6"/>
    <p:sldId id="500" r:id="rId7"/>
    <p:sldId id="336" r:id="rId8"/>
    <p:sldId id="337" r:id="rId9"/>
    <p:sldId id="501" r:id="rId10"/>
    <p:sldId id="327" r:id="rId11"/>
    <p:sldId id="328" r:id="rId12"/>
    <p:sldId id="329" r:id="rId13"/>
    <p:sldId id="330" r:id="rId14"/>
    <p:sldId id="509" r:id="rId15"/>
    <p:sldId id="331" r:id="rId16"/>
    <p:sldId id="332" r:id="rId17"/>
    <p:sldId id="333" r:id="rId18"/>
    <p:sldId id="334" r:id="rId19"/>
    <p:sldId id="335" r:id="rId20"/>
    <p:sldId id="502" r:id="rId21"/>
    <p:sldId id="338" r:id="rId22"/>
    <p:sldId id="339" r:id="rId23"/>
    <p:sldId id="503" r:id="rId24"/>
    <p:sldId id="340" r:id="rId25"/>
    <p:sldId id="341" r:id="rId26"/>
    <p:sldId id="342" r:id="rId27"/>
    <p:sldId id="343" r:id="rId28"/>
    <p:sldId id="504" r:id="rId29"/>
    <p:sldId id="344" r:id="rId30"/>
    <p:sldId id="345" r:id="rId31"/>
    <p:sldId id="346" r:id="rId32"/>
    <p:sldId id="510" r:id="rId33"/>
    <p:sldId id="511" r:id="rId34"/>
    <p:sldId id="377" r:id="rId35"/>
    <p:sldId id="347" r:id="rId36"/>
    <p:sldId id="505" r:id="rId37"/>
    <p:sldId id="348" r:id="rId38"/>
    <p:sldId id="349" r:id="rId39"/>
    <p:sldId id="350" r:id="rId40"/>
    <p:sldId id="351" r:id="rId41"/>
    <p:sldId id="549" r:id="rId42"/>
    <p:sldId id="352" r:id="rId43"/>
    <p:sldId id="353" r:id="rId44"/>
    <p:sldId id="378" r:id="rId45"/>
    <p:sldId id="354" r:id="rId46"/>
    <p:sldId id="355" r:id="rId47"/>
    <p:sldId id="356" r:id="rId48"/>
    <p:sldId id="357" r:id="rId49"/>
    <p:sldId id="550" r:id="rId50"/>
    <p:sldId id="551" r:id="rId51"/>
    <p:sldId id="548" r:id="rId52"/>
    <p:sldId id="552" r:id="rId53"/>
    <p:sldId id="360" r:id="rId54"/>
    <p:sldId id="553" r:id="rId55"/>
    <p:sldId id="515" r:id="rId56"/>
    <p:sldId id="361" r:id="rId57"/>
    <p:sldId id="517" r:id="rId58"/>
    <p:sldId id="362" r:id="rId59"/>
    <p:sldId id="516" r:id="rId60"/>
    <p:sldId id="363" r:id="rId61"/>
    <p:sldId id="364" r:id="rId62"/>
    <p:sldId id="358" r:id="rId63"/>
    <p:sldId id="513" r:id="rId64"/>
    <p:sldId id="506" r:id="rId65"/>
    <p:sldId id="556" r:id="rId66"/>
    <p:sldId id="365" r:id="rId67"/>
    <p:sldId id="555" r:id="rId68"/>
    <p:sldId id="507" r:id="rId69"/>
    <p:sldId id="366" r:id="rId70"/>
    <p:sldId id="554" r:id="rId71"/>
    <p:sldId id="367" r:id="rId72"/>
    <p:sldId id="369" r:id="rId73"/>
    <p:sldId id="371" r:id="rId74"/>
    <p:sldId id="370" r:id="rId75"/>
    <p:sldId id="368" r:id="rId76"/>
    <p:sldId id="557" r:id="rId77"/>
    <p:sldId id="372" r:id="rId78"/>
    <p:sldId id="373" r:id="rId79"/>
    <p:sldId id="375" r:id="rId80"/>
    <p:sldId id="374" r:id="rId81"/>
    <p:sldId id="508" r:id="rId82"/>
    <p:sldId id="376" r:id="rId8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499"/>
            <p14:sldId id="326"/>
            <p14:sldId id="500"/>
            <p14:sldId id="336"/>
            <p14:sldId id="337"/>
            <p14:sldId id="501"/>
            <p14:sldId id="327"/>
            <p14:sldId id="328"/>
            <p14:sldId id="329"/>
            <p14:sldId id="330"/>
            <p14:sldId id="509"/>
            <p14:sldId id="331"/>
            <p14:sldId id="332"/>
            <p14:sldId id="333"/>
            <p14:sldId id="334"/>
            <p14:sldId id="335"/>
            <p14:sldId id="502"/>
            <p14:sldId id="338"/>
            <p14:sldId id="339"/>
            <p14:sldId id="503"/>
            <p14:sldId id="340"/>
            <p14:sldId id="341"/>
            <p14:sldId id="342"/>
            <p14:sldId id="343"/>
            <p14:sldId id="504"/>
            <p14:sldId id="344"/>
            <p14:sldId id="345"/>
            <p14:sldId id="346"/>
            <p14:sldId id="510"/>
            <p14:sldId id="511"/>
            <p14:sldId id="377"/>
            <p14:sldId id="347"/>
            <p14:sldId id="505"/>
            <p14:sldId id="348"/>
            <p14:sldId id="349"/>
            <p14:sldId id="350"/>
            <p14:sldId id="351"/>
            <p14:sldId id="549"/>
            <p14:sldId id="352"/>
            <p14:sldId id="353"/>
            <p14:sldId id="378"/>
            <p14:sldId id="354"/>
            <p14:sldId id="355"/>
            <p14:sldId id="356"/>
            <p14:sldId id="357"/>
            <p14:sldId id="550"/>
            <p14:sldId id="551"/>
            <p14:sldId id="548"/>
            <p14:sldId id="552"/>
            <p14:sldId id="360"/>
            <p14:sldId id="553"/>
            <p14:sldId id="515"/>
            <p14:sldId id="361"/>
            <p14:sldId id="517"/>
            <p14:sldId id="362"/>
            <p14:sldId id="516"/>
            <p14:sldId id="363"/>
            <p14:sldId id="364"/>
            <p14:sldId id="358"/>
            <p14:sldId id="513"/>
            <p14:sldId id="506"/>
            <p14:sldId id="556"/>
            <p14:sldId id="365"/>
            <p14:sldId id="555"/>
            <p14:sldId id="507"/>
            <p14:sldId id="366"/>
            <p14:sldId id="554"/>
            <p14:sldId id="367"/>
            <p14:sldId id="369"/>
            <p14:sldId id="371"/>
            <p14:sldId id="370"/>
            <p14:sldId id="368"/>
            <p14:sldId id="557"/>
            <p14:sldId id="372"/>
            <p14:sldId id="373"/>
            <p14:sldId id="375"/>
            <p14:sldId id="374"/>
            <p14:sldId id="508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2563F-6691-4294-A86A-0918EAF95ECC}" v="169" dt="2020-12-17T11:59:00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/>
    <p:restoredTop sz="89184" autoAdjust="0"/>
  </p:normalViewPr>
  <p:slideViewPr>
    <p:cSldViewPr snapToGrid="0">
      <p:cViewPr varScale="1">
        <p:scale>
          <a:sx n="104" d="100"/>
          <a:sy n="104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6/11/relationships/changesInfo" Target="changesInfos/changesInfo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7T11:59:09.585" v="1325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addSp delSp modSp add">
        <pc:chgData name="DU Angelo" userId="8b72b4b1065ef00f" providerId="LiveId" clId="{B422563F-6691-4294-A86A-0918EAF95ECC}" dt="2020-12-17T11:51:55.844" v="1071" actId="14100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7T11:51:19.290" v="1063" actId="1076"/>
          <ac:spMkLst>
            <pc:docMk/>
            <pc:sldMk cId="2734977261" sldId="331"/>
            <ac:spMk id="5" creationId="{63F2EE83-9571-4E72-9AA3-2E5B4BDA9955}"/>
          </ac:spMkLst>
        </pc:spChg>
        <pc:picChg chg="add del mod">
          <ac:chgData name="DU Angelo" userId="8b72b4b1065ef00f" providerId="LiveId" clId="{B422563F-6691-4294-A86A-0918EAF95ECC}" dt="2020-12-17T11:51:38.515" v="1065" actId="478"/>
          <ac:picMkLst>
            <pc:docMk/>
            <pc:sldMk cId="2734977261" sldId="331"/>
            <ac:picMk id="6" creationId="{88ADB157-ECB8-4876-BBD4-F519E0F7EE20}"/>
          </ac:picMkLst>
        </pc:pic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  <pc:picChg chg="add mod">
          <ac:chgData name="DU Angelo" userId="8b72b4b1065ef00f" providerId="LiveId" clId="{B422563F-6691-4294-A86A-0918EAF95ECC}" dt="2020-12-17T11:51:55.844" v="1071" actId="14100"/>
          <ac:picMkLst>
            <pc:docMk/>
            <pc:sldMk cId="2734977261" sldId="331"/>
            <ac:picMk id="8" creationId="{1BAC5E69-F1B0-48FB-A1F4-950BD769D3EE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Sp delSp modSp add ord">
        <pc:chgData name="DU Angelo" userId="8b72b4b1065ef00f" providerId="LiveId" clId="{B422563F-6691-4294-A86A-0918EAF95ECC}" dt="2020-12-17T11:53:32.717" v="1117" actId="403"/>
        <pc:sldMkLst>
          <pc:docMk/>
          <pc:sldMk cId="1103172435" sldId="333"/>
        </pc:sldMkLst>
        <pc:spChg chg="add del">
          <ac:chgData name="DU Angelo" userId="8b72b4b1065ef00f" providerId="LiveId" clId="{B422563F-6691-4294-A86A-0918EAF95ECC}" dt="2020-12-17T11:52:23.452" v="1079"/>
          <ac:spMkLst>
            <pc:docMk/>
            <pc:sldMk cId="1103172435" sldId="333"/>
            <ac:spMk id="4" creationId="{CA23DC66-4E47-4C18-BD4C-48DAA13C905C}"/>
          </ac:spMkLst>
        </pc:spChg>
        <pc:spChg chg="add del mod">
          <ac:chgData name="DU Angelo" userId="8b72b4b1065ef00f" providerId="LiveId" clId="{B422563F-6691-4294-A86A-0918EAF95ECC}" dt="2020-12-17T11:53:32.717" v="1117" actId="403"/>
          <ac:spMkLst>
            <pc:docMk/>
            <pc:sldMk cId="1103172435" sldId="333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7T11:53:29.762" v="1116" actId="1076"/>
          <ac:picMkLst>
            <pc:docMk/>
            <pc:sldMk cId="1103172435" sldId="333"/>
            <ac:picMk id="7" creationId="{57081273-7051-476B-A888-D605D79A38FF}"/>
          </ac:picMkLst>
        </pc:picChg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Sp modSp add ord">
        <pc:chgData name="DU Angelo" userId="8b72b4b1065ef00f" providerId="LiveId" clId="{B422563F-6691-4294-A86A-0918EAF95ECC}" dt="2020-12-17T11:54:45.963" v="1163" actId="1076"/>
        <pc:sldMkLst>
          <pc:docMk/>
          <pc:sldMk cId="3915883502" sldId="335"/>
        </pc:sldMkLst>
        <pc:spChg chg="mod">
          <ac:chgData name="DU Angelo" userId="8b72b4b1065ef00f" providerId="LiveId" clId="{B422563F-6691-4294-A86A-0918EAF95ECC}" dt="2020-12-17T11:54:28.542" v="1156" actId="1076"/>
          <ac:spMkLst>
            <pc:docMk/>
            <pc:sldMk cId="3915883502" sldId="335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7T11:54:45.963" v="1163" actId="1076"/>
          <ac:picMkLst>
            <pc:docMk/>
            <pc:sldMk cId="3915883502" sldId="335"/>
            <ac:picMk id="6" creationId="{5F39A758-6065-445E-9F6B-8A87A9FB2699}"/>
          </ac:picMkLst>
        </pc:picChg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Sp delSp modSp add ord">
        <pc:chgData name="DU Angelo" userId="8b72b4b1065ef00f" providerId="LiveId" clId="{B422563F-6691-4294-A86A-0918EAF95ECC}" dt="2020-12-17T11:59:09.585" v="1325" actId="1076"/>
        <pc:sldMkLst>
          <pc:docMk/>
          <pc:sldMk cId="816403398" sldId="337"/>
        </pc:sldMkLst>
        <pc:spChg chg="mod">
          <ac:chgData name="DU Angelo" userId="8b72b4b1065ef00f" providerId="LiveId" clId="{B422563F-6691-4294-A86A-0918EAF95ECC}" dt="2020-12-17T11:58:45.942" v="1318" actId="1076"/>
          <ac:spMkLst>
            <pc:docMk/>
            <pc:sldMk cId="816403398" sldId="337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7T11:55:12.183" v="1169"/>
          <ac:spMkLst>
            <pc:docMk/>
            <pc:sldMk cId="816403398" sldId="337"/>
            <ac:spMk id="4" creationId="{7DD57FF1-5562-4680-BCF4-F56349DF6605}"/>
          </ac:spMkLst>
        </pc:spChg>
        <pc:spChg chg="add del mod">
          <ac:chgData name="DU Angelo" userId="8b72b4b1065ef00f" providerId="LiveId" clId="{B422563F-6691-4294-A86A-0918EAF95ECC}" dt="2020-12-17T11:59:09.585" v="1325" actId="1076"/>
          <ac:spMkLst>
            <pc:docMk/>
            <pc:sldMk cId="816403398" sldId="33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44C1B-022E-458A-835F-6A524C78EB0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08D1FEE6-5636-43CE-B306-136FBDFAFC9A}">
      <dgm:prSet phldrT="[Text]" custT="1"/>
      <dgm:spPr/>
      <dgm:t>
        <a:bodyPr/>
        <a:lstStyle/>
        <a:p>
          <a:r>
            <a:rPr lang="en-US" altLang="zh-CN" sz="3200" dirty="0"/>
            <a:t>Sequence Labeling</a:t>
          </a:r>
          <a:endParaRPr lang="zh-CN" altLang="en-US" sz="3200" dirty="0"/>
        </a:p>
      </dgm:t>
    </dgm:pt>
    <dgm:pt modelId="{942AA956-ADAF-4C0F-AA65-FC232303E74C}" type="parTrans" cxnId="{A8C8127E-1236-43BC-B551-C88892FCB052}">
      <dgm:prSet/>
      <dgm:spPr/>
      <dgm:t>
        <a:bodyPr/>
        <a:lstStyle/>
        <a:p>
          <a:endParaRPr lang="zh-CN" altLang="en-US" sz="1600"/>
        </a:p>
      </dgm:t>
    </dgm:pt>
    <dgm:pt modelId="{4456A51C-600A-4710-897B-0779D254BFA0}" type="sibTrans" cxnId="{A8C8127E-1236-43BC-B551-C88892FCB052}">
      <dgm:prSet/>
      <dgm:spPr/>
      <dgm:t>
        <a:bodyPr/>
        <a:lstStyle/>
        <a:p>
          <a:endParaRPr lang="zh-CN" altLang="en-US" sz="1600"/>
        </a:p>
      </dgm:t>
    </dgm:pt>
    <dgm:pt modelId="{C01EEA2D-9067-432E-A300-68378D7051B0}">
      <dgm:prSet phldrT="[Text]" custT="1"/>
      <dgm:spPr/>
      <dgm:t>
        <a:bodyPr/>
        <a:lstStyle/>
        <a:p>
          <a:r>
            <a:rPr lang="en-US" altLang="zh-CN" sz="2000" dirty="0"/>
            <a:t>Input:     [</a:t>
          </a:r>
          <a:r>
            <a:rPr lang="zh-CN" altLang="en-US" sz="2000" dirty="0"/>
            <a:t>我</a:t>
          </a:r>
          <a:r>
            <a:rPr lang="en-US" altLang="zh-CN" sz="2000" dirty="0"/>
            <a:t>]</a:t>
          </a:r>
          <a:r>
            <a:rPr lang="zh-CN" altLang="en-US" sz="2000" dirty="0"/>
            <a:t>     </a:t>
          </a:r>
          <a:r>
            <a:rPr lang="en-US" altLang="zh-CN" sz="2000" dirty="0"/>
            <a:t>[</a:t>
          </a:r>
          <a:r>
            <a:rPr lang="zh-CN" altLang="en-US" sz="2000" dirty="0"/>
            <a:t>吃</a:t>
          </a:r>
          <a:r>
            <a:rPr lang="en-US" altLang="zh-CN" sz="2000" dirty="0"/>
            <a:t>]    [</a:t>
          </a:r>
          <a:r>
            <a:rPr lang="zh-CN" altLang="en-US" sz="2000" dirty="0"/>
            <a:t>了</a:t>
          </a:r>
          <a:r>
            <a:rPr lang="en-US" altLang="zh-CN" sz="2000" dirty="0"/>
            <a:t>]</a:t>
          </a:r>
          <a:r>
            <a:rPr lang="zh-CN" altLang="en-US" sz="2000" dirty="0"/>
            <a:t>    </a:t>
          </a:r>
          <a:r>
            <a:rPr lang="en-US" altLang="zh-CN" sz="2000" dirty="0"/>
            <a:t>[</a:t>
          </a:r>
          <a:r>
            <a:rPr lang="zh-CN" altLang="en-US" sz="2000" dirty="0"/>
            <a:t>苹果</a:t>
          </a:r>
          <a:r>
            <a:rPr lang="en-US" altLang="zh-CN" sz="2000" dirty="0"/>
            <a:t>]</a:t>
          </a:r>
          <a:endParaRPr lang="zh-CN" altLang="en-US" sz="2000" dirty="0"/>
        </a:p>
      </dgm:t>
    </dgm:pt>
    <dgm:pt modelId="{CCE4377D-BD47-4D54-8422-3F62B6D5B46F}" type="parTrans" cxnId="{F7E73EDB-494C-4AE0-B8AA-CB3948CA0254}">
      <dgm:prSet/>
      <dgm:spPr/>
      <dgm:t>
        <a:bodyPr/>
        <a:lstStyle/>
        <a:p>
          <a:endParaRPr lang="zh-CN" altLang="en-US" sz="1600"/>
        </a:p>
      </dgm:t>
    </dgm:pt>
    <dgm:pt modelId="{3407C46C-80C7-4D31-A6AD-AAA926746102}" type="sibTrans" cxnId="{F7E73EDB-494C-4AE0-B8AA-CB3948CA0254}">
      <dgm:prSet/>
      <dgm:spPr/>
      <dgm:t>
        <a:bodyPr/>
        <a:lstStyle/>
        <a:p>
          <a:endParaRPr lang="zh-CN" altLang="en-US" sz="1600"/>
        </a:p>
      </dgm:t>
    </dgm:pt>
    <dgm:pt modelId="{DF955355-E003-4C3F-9C76-8EB44034E77B}">
      <dgm:prSet phldrT="[Text]" custT="1"/>
      <dgm:spPr/>
      <dgm:t>
        <a:bodyPr/>
        <a:lstStyle/>
        <a:p>
          <a:r>
            <a:rPr lang="en-US" altLang="zh-CN" sz="2000" dirty="0"/>
            <a:t>Output:  </a:t>
          </a:r>
          <a:r>
            <a:rPr lang="zh-CN" altLang="en-US" sz="2000" dirty="0"/>
            <a:t>我</a:t>
          </a:r>
          <a:r>
            <a:rPr lang="en-US" altLang="zh-CN" sz="2000" dirty="0"/>
            <a:t>(P)</a:t>
          </a:r>
          <a:r>
            <a:rPr lang="zh-CN" altLang="en-US" sz="2000" dirty="0"/>
            <a:t>  吃</a:t>
          </a:r>
          <a:r>
            <a:rPr lang="en-US" altLang="zh-CN" sz="2000" dirty="0"/>
            <a:t>(V)  </a:t>
          </a:r>
          <a:r>
            <a:rPr lang="zh-CN" altLang="en-US" sz="2000" dirty="0"/>
            <a:t>了</a:t>
          </a:r>
          <a:r>
            <a:rPr lang="en-US" altLang="zh-CN" sz="2000" dirty="0"/>
            <a:t>(U)</a:t>
          </a:r>
          <a:r>
            <a:rPr lang="zh-CN" altLang="en-US" sz="2000" dirty="0"/>
            <a:t>  苹果</a:t>
          </a:r>
          <a:r>
            <a:rPr lang="en-US" altLang="zh-CN" sz="2000" dirty="0"/>
            <a:t>(NN)</a:t>
          </a:r>
          <a:endParaRPr lang="zh-CN" altLang="en-US" sz="2000" dirty="0"/>
        </a:p>
      </dgm:t>
    </dgm:pt>
    <dgm:pt modelId="{29549336-2BBC-4662-B614-6D8D4D1A5419}" type="parTrans" cxnId="{8AFE4CF0-8A52-4B9B-B646-59E7BF41B407}">
      <dgm:prSet/>
      <dgm:spPr/>
      <dgm:t>
        <a:bodyPr/>
        <a:lstStyle/>
        <a:p>
          <a:endParaRPr lang="zh-CN" altLang="en-US" sz="1600"/>
        </a:p>
      </dgm:t>
    </dgm:pt>
    <dgm:pt modelId="{AAE4388D-7FB4-440F-8924-295245804192}" type="sibTrans" cxnId="{8AFE4CF0-8A52-4B9B-B646-59E7BF41B407}">
      <dgm:prSet/>
      <dgm:spPr/>
      <dgm:t>
        <a:bodyPr/>
        <a:lstStyle/>
        <a:p>
          <a:endParaRPr lang="zh-CN" altLang="en-US" sz="1600"/>
        </a:p>
      </dgm:t>
    </dgm:pt>
    <dgm:pt modelId="{A1205189-B47B-41FC-9B4F-2C7345979155}">
      <dgm:prSet phldrT="[Text]" custT="1"/>
      <dgm:spPr/>
      <dgm:t>
        <a:bodyPr/>
        <a:lstStyle/>
        <a:p>
          <a:r>
            <a:rPr lang="en-US" altLang="zh-CN" sz="3200" dirty="0"/>
            <a:t>Sequence Segmentation</a:t>
          </a:r>
          <a:endParaRPr lang="zh-CN" altLang="en-US" sz="3200" dirty="0"/>
        </a:p>
      </dgm:t>
    </dgm:pt>
    <dgm:pt modelId="{A651968B-C2EC-415D-9720-2D71A735FD11}" type="parTrans" cxnId="{C29B5764-E9F4-444A-88B1-1F2A58F7B45A}">
      <dgm:prSet/>
      <dgm:spPr/>
      <dgm:t>
        <a:bodyPr/>
        <a:lstStyle/>
        <a:p>
          <a:endParaRPr lang="zh-CN" altLang="en-US" sz="1600"/>
        </a:p>
      </dgm:t>
    </dgm:pt>
    <dgm:pt modelId="{E845F38B-FAF1-4DB7-A38B-64499CA52BF6}" type="sibTrans" cxnId="{C29B5764-E9F4-444A-88B1-1F2A58F7B45A}">
      <dgm:prSet/>
      <dgm:spPr/>
      <dgm:t>
        <a:bodyPr/>
        <a:lstStyle/>
        <a:p>
          <a:endParaRPr lang="zh-CN" altLang="en-US" sz="1600"/>
        </a:p>
      </dgm:t>
    </dgm:pt>
    <dgm:pt modelId="{2C96E0AF-C3CD-4FD4-9A0A-A4118607F910}">
      <dgm:prSet phldrT="[Text]" custT="1"/>
      <dgm:spPr/>
      <dgm:t>
        <a:bodyPr/>
        <a:lstStyle/>
        <a:p>
          <a:r>
            <a:rPr lang="en-US" altLang="zh-CN" sz="2000" dirty="0"/>
            <a:t>Input:    [</a:t>
          </a:r>
          <a:r>
            <a:rPr lang="zh-CN" altLang="en-US" sz="2000" dirty="0"/>
            <a:t>我</a:t>
          </a:r>
          <a:r>
            <a:rPr lang="en-US" altLang="zh-CN" sz="2000" dirty="0"/>
            <a:t>]</a:t>
          </a:r>
          <a:r>
            <a:rPr lang="zh-CN" altLang="en-US" sz="2000" dirty="0"/>
            <a:t>    </a:t>
          </a:r>
          <a:r>
            <a:rPr lang="en-US" altLang="zh-CN" sz="2000" dirty="0"/>
            <a:t>[</a:t>
          </a:r>
          <a:r>
            <a:rPr lang="zh-CN" altLang="en-US" sz="2000" dirty="0"/>
            <a:t>吃</a:t>
          </a:r>
          <a:r>
            <a:rPr lang="en-US" altLang="zh-CN" sz="2000" dirty="0"/>
            <a:t>]</a:t>
          </a:r>
          <a:r>
            <a:rPr lang="zh-CN" altLang="en-US" sz="2000" dirty="0"/>
            <a:t>    </a:t>
          </a:r>
          <a:r>
            <a:rPr lang="en-US" altLang="zh-CN" sz="2000" dirty="0"/>
            <a:t>[</a:t>
          </a:r>
          <a:r>
            <a:rPr lang="zh-CN" altLang="en-US" sz="2000" dirty="0"/>
            <a:t>了</a:t>
          </a:r>
          <a:r>
            <a:rPr lang="en-US" altLang="zh-CN" sz="2000" dirty="0"/>
            <a:t>]</a:t>
          </a:r>
          <a:r>
            <a:rPr lang="zh-CN" altLang="en-US" sz="2000" dirty="0"/>
            <a:t>    </a:t>
          </a:r>
          <a:r>
            <a:rPr lang="en-US" altLang="zh-CN" sz="2000" dirty="0"/>
            <a:t>[</a:t>
          </a:r>
          <a:r>
            <a:rPr lang="zh-CN" altLang="en-US" sz="2000" dirty="0"/>
            <a:t>苹果</a:t>
          </a:r>
          <a:r>
            <a:rPr lang="en-US" altLang="zh-CN" sz="2000" dirty="0"/>
            <a:t>]</a:t>
          </a:r>
          <a:endParaRPr lang="zh-CN" altLang="en-US" sz="2000" dirty="0"/>
        </a:p>
      </dgm:t>
    </dgm:pt>
    <dgm:pt modelId="{1D2ACF95-2C1F-4423-A830-B7032FBDC590}" type="parTrans" cxnId="{E352F11E-D893-4C2A-B816-E3636E4C9F30}">
      <dgm:prSet/>
      <dgm:spPr/>
      <dgm:t>
        <a:bodyPr/>
        <a:lstStyle/>
        <a:p>
          <a:endParaRPr lang="zh-CN" altLang="en-US" sz="1600"/>
        </a:p>
      </dgm:t>
    </dgm:pt>
    <dgm:pt modelId="{AA4F5DED-AA6F-4C9E-8B85-49EB295297F3}" type="sibTrans" cxnId="{E352F11E-D893-4C2A-B816-E3636E4C9F30}">
      <dgm:prSet/>
      <dgm:spPr/>
      <dgm:t>
        <a:bodyPr/>
        <a:lstStyle/>
        <a:p>
          <a:endParaRPr lang="zh-CN" altLang="en-US" sz="1600"/>
        </a:p>
      </dgm:t>
    </dgm:pt>
    <dgm:pt modelId="{4557F3E6-F8BD-4713-A9E2-3762502BA512}">
      <dgm:prSet phldrT="[Text]" custT="1"/>
      <dgm:spPr/>
      <dgm:t>
        <a:bodyPr/>
        <a:lstStyle/>
        <a:p>
          <a:r>
            <a:rPr lang="en-US" altLang="zh-CN" sz="2000" dirty="0"/>
            <a:t>Output: [</a:t>
          </a:r>
          <a:r>
            <a:rPr lang="zh-CN" altLang="en-US" sz="2000" dirty="0"/>
            <a:t>我</a:t>
          </a:r>
          <a:r>
            <a:rPr lang="en-US" altLang="zh-CN" sz="2000" dirty="0"/>
            <a:t>]</a:t>
          </a:r>
          <a:r>
            <a:rPr lang="zh-CN" altLang="en-US" sz="2000" dirty="0"/>
            <a:t>    </a:t>
          </a:r>
          <a:r>
            <a:rPr lang="en-US" altLang="zh-CN" sz="2000" dirty="0"/>
            <a:t>[</a:t>
          </a:r>
          <a:r>
            <a:rPr lang="zh-CN" altLang="en-US" sz="2000" dirty="0"/>
            <a:t>吃      了      苹果</a:t>
          </a:r>
          <a:r>
            <a:rPr lang="en-US" altLang="zh-CN" sz="2000" dirty="0"/>
            <a:t>]</a:t>
          </a:r>
          <a:endParaRPr lang="zh-CN" altLang="en-US" sz="2000" dirty="0"/>
        </a:p>
      </dgm:t>
    </dgm:pt>
    <dgm:pt modelId="{C48D2520-FD01-4309-AC68-CF30EE5AEF30}" type="parTrans" cxnId="{787BDD4A-4297-42C4-B6FD-6F93A2D2A5A8}">
      <dgm:prSet/>
      <dgm:spPr/>
      <dgm:t>
        <a:bodyPr/>
        <a:lstStyle/>
        <a:p>
          <a:endParaRPr lang="zh-CN" altLang="en-US" sz="1600"/>
        </a:p>
      </dgm:t>
    </dgm:pt>
    <dgm:pt modelId="{AE321130-CB42-4C45-9E74-D43478884B5A}" type="sibTrans" cxnId="{787BDD4A-4297-42C4-B6FD-6F93A2D2A5A8}">
      <dgm:prSet/>
      <dgm:spPr/>
      <dgm:t>
        <a:bodyPr/>
        <a:lstStyle/>
        <a:p>
          <a:endParaRPr lang="zh-CN" altLang="en-US" sz="1600"/>
        </a:p>
      </dgm:t>
    </dgm:pt>
    <dgm:pt modelId="{9B66109B-2AD9-4144-A315-4093D3392E4C}">
      <dgm:prSet phldrT="[Text]" custT="1"/>
      <dgm:spPr/>
      <dgm:t>
        <a:bodyPr/>
        <a:lstStyle/>
        <a:p>
          <a:r>
            <a:rPr lang="en-US" altLang="zh-CN" sz="2000" dirty="0"/>
            <a:t>Labels:     P        V          U        NN</a:t>
          </a:r>
          <a:endParaRPr lang="zh-CN" altLang="en-US" sz="2000" dirty="0"/>
        </a:p>
      </dgm:t>
    </dgm:pt>
    <dgm:pt modelId="{F318AEA0-D124-4751-869D-9725EF59A857}" type="parTrans" cxnId="{1E57EA89-346B-4BFE-8027-5A9F63060FEC}">
      <dgm:prSet/>
      <dgm:spPr/>
      <dgm:t>
        <a:bodyPr/>
        <a:lstStyle/>
        <a:p>
          <a:endParaRPr lang="zh-CN" altLang="en-US" sz="1600"/>
        </a:p>
      </dgm:t>
    </dgm:pt>
    <dgm:pt modelId="{F70784F5-F288-4CFE-BFCB-15849F07DF44}" type="sibTrans" cxnId="{1E57EA89-346B-4BFE-8027-5A9F63060FEC}">
      <dgm:prSet/>
      <dgm:spPr/>
      <dgm:t>
        <a:bodyPr/>
        <a:lstStyle/>
        <a:p>
          <a:endParaRPr lang="zh-CN" altLang="en-US" sz="1600"/>
        </a:p>
      </dgm:t>
    </dgm:pt>
    <dgm:pt modelId="{7CFCE440-7018-4505-AAF6-D86BD0698BE6}">
      <dgm:prSet phldrT="[Text]" custT="1"/>
      <dgm:spPr/>
      <dgm:t>
        <a:bodyPr/>
        <a:lstStyle/>
        <a:p>
          <a:r>
            <a:rPr lang="en-US" altLang="zh-CN" sz="2000" dirty="0"/>
            <a:t>Labels:    S      B-VP     I-VP   I-VP   </a:t>
          </a:r>
          <a:endParaRPr lang="zh-CN" altLang="en-US" sz="2000" dirty="0"/>
        </a:p>
      </dgm:t>
    </dgm:pt>
    <dgm:pt modelId="{2E5B8F3D-4D1F-464A-BF2E-BBE81D8708D0}" type="parTrans" cxnId="{021C5A05-6B9E-4EC7-9EF8-94227D2387B9}">
      <dgm:prSet/>
      <dgm:spPr/>
      <dgm:t>
        <a:bodyPr/>
        <a:lstStyle/>
        <a:p>
          <a:endParaRPr lang="zh-CN" altLang="en-US" sz="1600"/>
        </a:p>
      </dgm:t>
    </dgm:pt>
    <dgm:pt modelId="{717B58E7-14E4-4105-891F-15D318AC2595}" type="sibTrans" cxnId="{021C5A05-6B9E-4EC7-9EF8-94227D2387B9}">
      <dgm:prSet/>
      <dgm:spPr/>
      <dgm:t>
        <a:bodyPr/>
        <a:lstStyle/>
        <a:p>
          <a:endParaRPr lang="zh-CN" altLang="en-US" sz="1600"/>
        </a:p>
      </dgm:t>
    </dgm:pt>
    <dgm:pt modelId="{7A0D462B-FDAB-4A71-8351-9EC1426C48C7}" type="pres">
      <dgm:prSet presAssocID="{A4344C1B-022E-458A-835F-6A524C78EB06}" presName="Name0" presStyleCnt="0">
        <dgm:presLayoutVars>
          <dgm:dir/>
          <dgm:animLvl val="lvl"/>
          <dgm:resizeHandles val="exact"/>
        </dgm:presLayoutVars>
      </dgm:prSet>
      <dgm:spPr/>
    </dgm:pt>
    <dgm:pt modelId="{A809DD43-7204-4A00-A970-50981CE4071E}" type="pres">
      <dgm:prSet presAssocID="{08D1FEE6-5636-43CE-B306-136FBDFAFC9A}" presName="linNode" presStyleCnt="0"/>
      <dgm:spPr/>
    </dgm:pt>
    <dgm:pt modelId="{10E58586-06CE-411D-9F11-71FB152F2450}" type="pres">
      <dgm:prSet presAssocID="{08D1FEE6-5636-43CE-B306-136FBDFAFC9A}" presName="parentText" presStyleLbl="node1" presStyleIdx="0" presStyleCnt="2" custLinFactNeighborX="-142" custLinFactNeighborY="222">
        <dgm:presLayoutVars>
          <dgm:chMax val="1"/>
          <dgm:bulletEnabled val="1"/>
        </dgm:presLayoutVars>
      </dgm:prSet>
      <dgm:spPr/>
    </dgm:pt>
    <dgm:pt modelId="{0D7F8B35-606E-4D1C-A2E5-8D16FB70C491}" type="pres">
      <dgm:prSet presAssocID="{08D1FEE6-5636-43CE-B306-136FBDFAFC9A}" presName="descendantText" presStyleLbl="alignAccFollowNode1" presStyleIdx="0" presStyleCnt="2">
        <dgm:presLayoutVars>
          <dgm:bulletEnabled val="1"/>
        </dgm:presLayoutVars>
      </dgm:prSet>
      <dgm:spPr/>
    </dgm:pt>
    <dgm:pt modelId="{BF668A9F-7167-496D-8116-F74C22E9B7DD}" type="pres">
      <dgm:prSet presAssocID="{4456A51C-600A-4710-897B-0779D254BFA0}" presName="sp" presStyleCnt="0"/>
      <dgm:spPr/>
    </dgm:pt>
    <dgm:pt modelId="{FCE531A9-D130-4A76-A80F-86A58AFB4A5F}" type="pres">
      <dgm:prSet presAssocID="{A1205189-B47B-41FC-9B4F-2C7345979155}" presName="linNode" presStyleCnt="0"/>
      <dgm:spPr/>
    </dgm:pt>
    <dgm:pt modelId="{F2ADABC1-2235-40ED-A13A-2B5F44E5AA9E}" type="pres">
      <dgm:prSet presAssocID="{A1205189-B47B-41FC-9B4F-2C734597915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3136506-6EA9-4E67-8992-F7E994C3460B}" type="pres">
      <dgm:prSet presAssocID="{A1205189-B47B-41FC-9B4F-2C734597915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21C5A05-6B9E-4EC7-9EF8-94227D2387B9}" srcId="{A1205189-B47B-41FC-9B4F-2C7345979155}" destId="{7CFCE440-7018-4505-AAF6-D86BD0698BE6}" srcOrd="2" destOrd="0" parTransId="{2E5B8F3D-4D1F-464A-BF2E-BBE81D8708D0}" sibTransId="{717B58E7-14E4-4105-891F-15D318AC2595}"/>
    <dgm:cxn modelId="{B18BA413-3BBD-4506-817E-8C731E40E5A7}" type="presOf" srcId="{08D1FEE6-5636-43CE-B306-136FBDFAFC9A}" destId="{10E58586-06CE-411D-9F11-71FB152F2450}" srcOrd="0" destOrd="0" presId="urn:microsoft.com/office/officeart/2005/8/layout/vList5"/>
    <dgm:cxn modelId="{E352F11E-D893-4C2A-B816-E3636E4C9F30}" srcId="{A1205189-B47B-41FC-9B4F-2C7345979155}" destId="{2C96E0AF-C3CD-4FD4-9A0A-A4118607F910}" srcOrd="0" destOrd="0" parTransId="{1D2ACF95-2C1F-4423-A830-B7032FBDC590}" sibTransId="{AA4F5DED-AA6F-4C9E-8B85-49EB295297F3}"/>
    <dgm:cxn modelId="{92264828-90A3-4EBC-9156-93783C6DE321}" type="presOf" srcId="{DF955355-E003-4C3F-9C76-8EB44034E77B}" destId="{0D7F8B35-606E-4D1C-A2E5-8D16FB70C491}" srcOrd="0" destOrd="1" presId="urn:microsoft.com/office/officeart/2005/8/layout/vList5"/>
    <dgm:cxn modelId="{4DC89744-CE7F-4CE1-B4FF-114A27EF7332}" type="presOf" srcId="{4557F3E6-F8BD-4713-A9E2-3762502BA512}" destId="{D3136506-6EA9-4E67-8992-F7E994C3460B}" srcOrd="0" destOrd="1" presId="urn:microsoft.com/office/officeart/2005/8/layout/vList5"/>
    <dgm:cxn modelId="{787BDD4A-4297-42C4-B6FD-6F93A2D2A5A8}" srcId="{A1205189-B47B-41FC-9B4F-2C7345979155}" destId="{4557F3E6-F8BD-4713-A9E2-3762502BA512}" srcOrd="1" destOrd="0" parTransId="{C48D2520-FD01-4309-AC68-CF30EE5AEF30}" sibTransId="{AE321130-CB42-4C45-9E74-D43478884B5A}"/>
    <dgm:cxn modelId="{CD5D345D-A1D6-46DF-B16E-FBA87DFFAC90}" type="presOf" srcId="{7CFCE440-7018-4505-AAF6-D86BD0698BE6}" destId="{D3136506-6EA9-4E67-8992-F7E994C3460B}" srcOrd="0" destOrd="2" presId="urn:microsoft.com/office/officeart/2005/8/layout/vList5"/>
    <dgm:cxn modelId="{FCE1CE62-49B5-49D8-B289-6AF0E3FD7CEE}" type="presOf" srcId="{C01EEA2D-9067-432E-A300-68378D7051B0}" destId="{0D7F8B35-606E-4D1C-A2E5-8D16FB70C491}" srcOrd="0" destOrd="0" presId="urn:microsoft.com/office/officeart/2005/8/layout/vList5"/>
    <dgm:cxn modelId="{C29B5764-E9F4-444A-88B1-1F2A58F7B45A}" srcId="{A4344C1B-022E-458A-835F-6A524C78EB06}" destId="{A1205189-B47B-41FC-9B4F-2C7345979155}" srcOrd="1" destOrd="0" parTransId="{A651968B-C2EC-415D-9720-2D71A735FD11}" sibTransId="{E845F38B-FAF1-4DB7-A38B-64499CA52BF6}"/>
    <dgm:cxn modelId="{A8C8127E-1236-43BC-B551-C88892FCB052}" srcId="{A4344C1B-022E-458A-835F-6A524C78EB06}" destId="{08D1FEE6-5636-43CE-B306-136FBDFAFC9A}" srcOrd="0" destOrd="0" parTransId="{942AA956-ADAF-4C0F-AA65-FC232303E74C}" sibTransId="{4456A51C-600A-4710-897B-0779D254BFA0}"/>
    <dgm:cxn modelId="{C2496881-89C5-4414-A169-7E14D48DDD71}" type="presOf" srcId="{2C96E0AF-C3CD-4FD4-9A0A-A4118607F910}" destId="{D3136506-6EA9-4E67-8992-F7E994C3460B}" srcOrd="0" destOrd="0" presId="urn:microsoft.com/office/officeart/2005/8/layout/vList5"/>
    <dgm:cxn modelId="{1E57EA89-346B-4BFE-8027-5A9F63060FEC}" srcId="{08D1FEE6-5636-43CE-B306-136FBDFAFC9A}" destId="{9B66109B-2AD9-4144-A315-4093D3392E4C}" srcOrd="2" destOrd="0" parTransId="{F318AEA0-D124-4751-869D-9725EF59A857}" sibTransId="{F70784F5-F288-4CFE-BFCB-15849F07DF44}"/>
    <dgm:cxn modelId="{1D17438E-90F7-4799-875A-C4AE9509DF66}" type="presOf" srcId="{9B66109B-2AD9-4144-A315-4093D3392E4C}" destId="{0D7F8B35-606E-4D1C-A2E5-8D16FB70C491}" srcOrd="0" destOrd="2" presId="urn:microsoft.com/office/officeart/2005/8/layout/vList5"/>
    <dgm:cxn modelId="{FB692AB0-4BC6-4779-BC40-3AB5DE735940}" type="presOf" srcId="{A4344C1B-022E-458A-835F-6A524C78EB06}" destId="{7A0D462B-FDAB-4A71-8351-9EC1426C48C7}" srcOrd="0" destOrd="0" presId="urn:microsoft.com/office/officeart/2005/8/layout/vList5"/>
    <dgm:cxn modelId="{A734ADB0-934D-4A02-A40F-C09AAD606540}" type="presOf" srcId="{A1205189-B47B-41FC-9B4F-2C7345979155}" destId="{F2ADABC1-2235-40ED-A13A-2B5F44E5AA9E}" srcOrd="0" destOrd="0" presId="urn:microsoft.com/office/officeart/2005/8/layout/vList5"/>
    <dgm:cxn modelId="{F7E73EDB-494C-4AE0-B8AA-CB3948CA0254}" srcId="{08D1FEE6-5636-43CE-B306-136FBDFAFC9A}" destId="{C01EEA2D-9067-432E-A300-68378D7051B0}" srcOrd="0" destOrd="0" parTransId="{CCE4377D-BD47-4D54-8422-3F62B6D5B46F}" sibTransId="{3407C46C-80C7-4D31-A6AD-AAA926746102}"/>
    <dgm:cxn modelId="{8AFE4CF0-8A52-4B9B-B646-59E7BF41B407}" srcId="{08D1FEE6-5636-43CE-B306-136FBDFAFC9A}" destId="{DF955355-E003-4C3F-9C76-8EB44034E77B}" srcOrd="1" destOrd="0" parTransId="{29549336-2BBC-4662-B614-6D8D4D1A5419}" sibTransId="{AAE4388D-7FB4-440F-8924-295245804192}"/>
    <dgm:cxn modelId="{84AFEE29-9A5A-4AC1-8D75-A1875033F466}" type="presParOf" srcId="{7A0D462B-FDAB-4A71-8351-9EC1426C48C7}" destId="{A809DD43-7204-4A00-A970-50981CE4071E}" srcOrd="0" destOrd="0" presId="urn:microsoft.com/office/officeart/2005/8/layout/vList5"/>
    <dgm:cxn modelId="{F38A8825-BEA9-48C8-9424-2E8A5D57BC39}" type="presParOf" srcId="{A809DD43-7204-4A00-A970-50981CE4071E}" destId="{10E58586-06CE-411D-9F11-71FB152F2450}" srcOrd="0" destOrd="0" presId="urn:microsoft.com/office/officeart/2005/8/layout/vList5"/>
    <dgm:cxn modelId="{E9010C65-43FA-4161-B8C4-08274082091F}" type="presParOf" srcId="{A809DD43-7204-4A00-A970-50981CE4071E}" destId="{0D7F8B35-606E-4D1C-A2E5-8D16FB70C491}" srcOrd="1" destOrd="0" presId="urn:microsoft.com/office/officeart/2005/8/layout/vList5"/>
    <dgm:cxn modelId="{7E220679-44DA-4F8B-B428-552117A10B49}" type="presParOf" srcId="{7A0D462B-FDAB-4A71-8351-9EC1426C48C7}" destId="{BF668A9F-7167-496D-8116-F74C22E9B7DD}" srcOrd="1" destOrd="0" presId="urn:microsoft.com/office/officeart/2005/8/layout/vList5"/>
    <dgm:cxn modelId="{7AAA12FB-F3F3-4035-8536-0E0099ED61CA}" type="presParOf" srcId="{7A0D462B-FDAB-4A71-8351-9EC1426C48C7}" destId="{FCE531A9-D130-4A76-A80F-86A58AFB4A5F}" srcOrd="2" destOrd="0" presId="urn:microsoft.com/office/officeart/2005/8/layout/vList5"/>
    <dgm:cxn modelId="{76A5126D-E35D-4705-8057-94114A607DAE}" type="presParOf" srcId="{FCE531A9-D130-4A76-A80F-86A58AFB4A5F}" destId="{F2ADABC1-2235-40ED-A13A-2B5F44E5AA9E}" srcOrd="0" destOrd="0" presId="urn:microsoft.com/office/officeart/2005/8/layout/vList5"/>
    <dgm:cxn modelId="{02BCB81C-538F-4E08-A949-A6594A3D08FA}" type="presParOf" srcId="{FCE531A9-D130-4A76-A80F-86A58AFB4A5F}" destId="{D3136506-6EA9-4E67-8992-F7E994C346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F8B35-606E-4D1C-A2E5-8D16FB70C491}">
      <dsp:nvSpPr>
        <dsp:cNvPr id="0" name=""/>
        <dsp:cNvSpPr/>
      </dsp:nvSpPr>
      <dsp:spPr>
        <a:xfrm rot="5400000">
          <a:off x="4659490" y="-1715136"/>
          <a:ext cx="1225351" cy="49620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Input:     [</a:t>
          </a:r>
          <a:r>
            <a:rPr lang="zh-CN" altLang="en-US" sz="2000" kern="1200" dirty="0"/>
            <a:t>我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吃</a:t>
          </a:r>
          <a:r>
            <a:rPr lang="en-US" altLang="zh-CN" sz="2000" kern="1200" dirty="0"/>
            <a:t>]    [</a:t>
          </a:r>
          <a:r>
            <a:rPr lang="zh-CN" altLang="en-US" sz="2000" kern="1200" dirty="0"/>
            <a:t>了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苹果</a:t>
          </a:r>
          <a:r>
            <a:rPr lang="en-US" altLang="zh-CN" sz="2000" kern="1200" dirty="0"/>
            <a:t>]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Output:  </a:t>
          </a:r>
          <a:r>
            <a:rPr lang="zh-CN" altLang="en-US" sz="2000" kern="1200" dirty="0"/>
            <a:t>我</a:t>
          </a:r>
          <a:r>
            <a:rPr lang="en-US" altLang="zh-CN" sz="2000" kern="1200" dirty="0"/>
            <a:t>(P)</a:t>
          </a:r>
          <a:r>
            <a:rPr lang="zh-CN" altLang="en-US" sz="2000" kern="1200" dirty="0"/>
            <a:t>  吃</a:t>
          </a:r>
          <a:r>
            <a:rPr lang="en-US" altLang="zh-CN" sz="2000" kern="1200" dirty="0"/>
            <a:t>(V)  </a:t>
          </a:r>
          <a:r>
            <a:rPr lang="zh-CN" altLang="en-US" sz="2000" kern="1200" dirty="0"/>
            <a:t>了</a:t>
          </a:r>
          <a:r>
            <a:rPr lang="en-US" altLang="zh-CN" sz="2000" kern="1200" dirty="0"/>
            <a:t>(U)</a:t>
          </a:r>
          <a:r>
            <a:rPr lang="zh-CN" altLang="en-US" sz="2000" kern="1200" dirty="0"/>
            <a:t>  苹果</a:t>
          </a:r>
          <a:r>
            <a:rPr lang="en-US" altLang="zh-CN" sz="2000" kern="1200" dirty="0"/>
            <a:t>(NN)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Labels:     P        V          U        NN</a:t>
          </a:r>
          <a:endParaRPr lang="zh-CN" altLang="en-US" sz="2000" kern="1200" dirty="0"/>
        </a:p>
      </dsp:txBody>
      <dsp:txXfrm rot="-5400000">
        <a:off x="2791147" y="213024"/>
        <a:ext cx="4902221" cy="1105717"/>
      </dsp:txXfrm>
    </dsp:sp>
    <dsp:sp modelId="{10E58586-06CE-411D-9F11-71FB152F2450}">
      <dsp:nvSpPr>
        <dsp:cNvPr id="0" name=""/>
        <dsp:cNvSpPr/>
      </dsp:nvSpPr>
      <dsp:spPr>
        <a:xfrm>
          <a:off x="0" y="3438"/>
          <a:ext cx="2791146" cy="15316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/>
            <a:t>Sequence Labeling</a:t>
          </a:r>
          <a:endParaRPr lang="zh-CN" altLang="en-US" sz="3200" kern="1200" dirty="0"/>
        </a:p>
      </dsp:txBody>
      <dsp:txXfrm>
        <a:off x="74771" y="78209"/>
        <a:ext cx="2641604" cy="1382146"/>
      </dsp:txXfrm>
    </dsp:sp>
    <dsp:sp modelId="{D3136506-6EA9-4E67-8992-F7E994C3460B}">
      <dsp:nvSpPr>
        <dsp:cNvPr id="0" name=""/>
        <dsp:cNvSpPr/>
      </dsp:nvSpPr>
      <dsp:spPr>
        <a:xfrm rot="5400000">
          <a:off x="4659490" y="-106863"/>
          <a:ext cx="1225351" cy="49620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Input:    [</a:t>
          </a:r>
          <a:r>
            <a:rPr lang="zh-CN" altLang="en-US" sz="2000" kern="1200" dirty="0"/>
            <a:t>我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吃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了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苹果</a:t>
          </a:r>
          <a:r>
            <a:rPr lang="en-US" altLang="zh-CN" sz="2000" kern="1200" dirty="0"/>
            <a:t>]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Output: [</a:t>
          </a:r>
          <a:r>
            <a:rPr lang="zh-CN" altLang="en-US" sz="2000" kern="1200" dirty="0"/>
            <a:t>我</a:t>
          </a:r>
          <a:r>
            <a:rPr lang="en-US" altLang="zh-CN" sz="2000" kern="1200" dirty="0"/>
            <a:t>]</a:t>
          </a:r>
          <a:r>
            <a:rPr lang="zh-CN" altLang="en-US" sz="2000" kern="1200" dirty="0"/>
            <a:t>    </a:t>
          </a:r>
          <a:r>
            <a:rPr lang="en-US" altLang="zh-CN" sz="2000" kern="1200" dirty="0"/>
            <a:t>[</a:t>
          </a:r>
          <a:r>
            <a:rPr lang="zh-CN" altLang="en-US" sz="2000" kern="1200" dirty="0"/>
            <a:t>吃      了      苹果</a:t>
          </a:r>
          <a:r>
            <a:rPr lang="en-US" altLang="zh-CN" sz="2000" kern="1200" dirty="0"/>
            <a:t>]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Labels:    S      B-VP     I-VP   I-VP   </a:t>
          </a:r>
          <a:endParaRPr lang="zh-CN" altLang="en-US" sz="2000" kern="1200" dirty="0"/>
        </a:p>
      </dsp:txBody>
      <dsp:txXfrm rot="-5400000">
        <a:off x="2791147" y="1821297"/>
        <a:ext cx="4902221" cy="1105717"/>
      </dsp:txXfrm>
    </dsp:sp>
    <dsp:sp modelId="{F2ADABC1-2235-40ED-A13A-2B5F44E5AA9E}">
      <dsp:nvSpPr>
        <dsp:cNvPr id="0" name=""/>
        <dsp:cNvSpPr/>
      </dsp:nvSpPr>
      <dsp:spPr>
        <a:xfrm>
          <a:off x="0" y="1608311"/>
          <a:ext cx="2791146" cy="15316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/>
            <a:t>Sequence Segmentation</a:t>
          </a:r>
          <a:endParaRPr lang="zh-CN" altLang="en-US" sz="3200" kern="1200" dirty="0"/>
        </a:p>
      </dsp:txBody>
      <dsp:txXfrm>
        <a:off x="74771" y="1683082"/>
        <a:ext cx="2641604" cy="138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93128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6903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769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notations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133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加入表格 </a:t>
            </a:r>
          </a:p>
        </p:txBody>
      </p:sp>
    </p:spTree>
    <p:extLst>
      <p:ext uri="{BB962C8B-B14F-4D97-AF65-F5344CB8AC3E}">
        <p14:creationId xmlns:p14="http://schemas.microsoft.com/office/powerpoint/2010/main" val="295121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加入表格 </a:t>
            </a:r>
          </a:p>
        </p:txBody>
      </p:sp>
    </p:spTree>
    <p:extLst>
      <p:ext uri="{BB962C8B-B14F-4D97-AF65-F5344CB8AC3E}">
        <p14:creationId xmlns:p14="http://schemas.microsoft.com/office/powerpoint/2010/main" val="48823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加入表格 </a:t>
            </a:r>
          </a:p>
        </p:txBody>
      </p:sp>
    </p:spTree>
    <p:extLst>
      <p:ext uri="{BB962C8B-B14F-4D97-AF65-F5344CB8AC3E}">
        <p14:creationId xmlns:p14="http://schemas.microsoft.com/office/powerpoint/2010/main" val="339915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Intuitive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illustration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18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Intuitive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illustration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924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2918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C85F9301-1B47-465D-81D3-7C0C3CA60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92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5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71500" y="208107"/>
            <a:ext cx="7753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Segmentation vs Sequence Labelling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59180" y="1336013"/>
                <a:ext cx="10728959" cy="446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Connections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 Labelling can be applied to solve sequence segmentation task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form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segment sequence vs. label sequence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Transform segmentation into labels.</a:t>
                </a:r>
              </a:p>
              <a:p>
                <a:pPr marL="1800194" lvl="3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e.g., Segment(S) / attach(A) </a:t>
                </a:r>
              </a:p>
              <a:p>
                <a:pPr lvl="4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###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##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#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4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SAA    SA     S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" y="1336013"/>
                <a:ext cx="10728959" cy="4467762"/>
              </a:xfrm>
              <a:prstGeom prst="rect">
                <a:avLst/>
              </a:prstGeom>
              <a:blipFill>
                <a:blip r:embed="rId2"/>
                <a:stretch>
                  <a:fillRect l="-795" r="-227" b="-2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7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E3B1E7E-46AF-4221-A4F9-A3C26887F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83551"/>
              </p:ext>
            </p:extLst>
          </p:nvPr>
        </p:nvGraphicFramePr>
        <p:xfrm>
          <a:off x="1689818" y="1489709"/>
          <a:ext cx="7753185" cy="31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9C1A6FA-3441-46C8-A462-BA2F814A4099}"/>
              </a:ext>
            </a:extLst>
          </p:cNvPr>
          <p:cNvSpPr/>
          <p:nvPr/>
        </p:nvSpPr>
        <p:spPr>
          <a:xfrm>
            <a:off x="571500" y="208107"/>
            <a:ext cx="7753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Segmentation vs Sequence Labelling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4B11A6-6CE0-4F4F-A647-58AC78D15D3B}"/>
              </a:ext>
            </a:extLst>
          </p:cNvPr>
          <p:cNvSpPr/>
          <p:nvPr/>
        </p:nvSpPr>
        <p:spPr>
          <a:xfrm>
            <a:off x="1724877" y="4948876"/>
            <a:ext cx="690124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fine grained tags.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Combine segmentation label with chunk type.</a:t>
            </a:r>
          </a:p>
        </p:txBody>
      </p:sp>
    </p:spTree>
    <p:extLst>
      <p:ext uri="{BB962C8B-B14F-4D97-AF65-F5344CB8AC3E}">
        <p14:creationId xmlns:p14="http://schemas.microsoft.com/office/powerpoint/2010/main" val="126302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1021" y="100771"/>
            <a:ext cx="555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Typical label sets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90600" y="963157"/>
            <a:ext cx="10968989" cy="557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label: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(Beginning),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(Internal),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(Ending) and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(Single-character word)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Syntactic chunking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label: {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}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combine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syntactic categories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such as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B-VP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or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I-NP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Named entity recognition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label: {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B-X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S-X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}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X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indicates the type of entity: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(person),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(location),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ORG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(organization)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a non-named entity word</a:t>
            </a:r>
          </a:p>
        </p:txBody>
      </p:sp>
    </p:spTree>
    <p:extLst>
      <p:ext uri="{BB962C8B-B14F-4D97-AF65-F5344CB8AC3E}">
        <p14:creationId xmlns:p14="http://schemas.microsoft.com/office/powerpoint/2010/main" val="424983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52450" y="188312"/>
            <a:ext cx="768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templates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89660" y="927920"/>
                <a:ext cx="8986475" cy="5186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discriminative models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=1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𝜙</m:t>
                            </m:r>
                          </m:e>
                        </m:acc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𝑘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: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templates --- patterns.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instances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matching templates to data.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vector.     “He visited New Zealand.”</a:t>
                </a:r>
              </a:p>
              <a:p>
                <a:pPr lvl="8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 B-LOC   E-LOC</a:t>
                </a:r>
              </a:p>
              <a:p>
                <a:pPr marL="0" lvl="8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&lt; 0, 0,…, 0, 1, 0,…,0, 1, 0,…,0, …,0, I, 0,…,0 &gt;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" y="927920"/>
                <a:ext cx="8986475" cy="5186100"/>
              </a:xfrm>
              <a:prstGeom prst="rect">
                <a:avLst/>
              </a:prstGeom>
              <a:blipFill>
                <a:blip r:embed="rId2"/>
                <a:stretch>
                  <a:fillRect l="-950" b="-1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C40AB2-4DDD-42F5-AE5F-2D0E43313D27}"/>
                  </a:ext>
                </a:extLst>
              </p:cNvPr>
              <p:cNvSpPr txBox="1"/>
              <p:nvPr/>
            </p:nvSpPr>
            <p:spPr>
              <a:xfrm>
                <a:off x="880110" y="6268852"/>
                <a:ext cx="14871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New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E-LOC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CC40AB2-4DDD-42F5-AE5F-2D0E4331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" y="6268852"/>
                <a:ext cx="1487138" cy="646331"/>
              </a:xfrm>
              <a:prstGeom prst="rect">
                <a:avLst/>
              </a:prstGeom>
              <a:blipFill>
                <a:blip r:embed="rId3"/>
                <a:stretch>
                  <a:fillRect r="-2542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B19731-038B-4939-B61F-CB7E0656E762}"/>
                  </a:ext>
                </a:extLst>
              </p:cNvPr>
              <p:cNvSpPr txBox="1"/>
              <p:nvPr/>
            </p:nvSpPr>
            <p:spPr>
              <a:xfrm>
                <a:off x="4023751" y="6268853"/>
                <a:ext cx="13877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old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B-PER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CB19731-038B-4939-B61F-CB7E0656E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51" y="6268853"/>
                <a:ext cx="1387752" cy="646331"/>
              </a:xfrm>
              <a:prstGeom prst="rect">
                <a:avLst/>
              </a:prstGeom>
              <a:blipFill>
                <a:blip r:embed="rId4"/>
                <a:stretch>
                  <a:fillRect r="-2703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092202-30DC-42D4-9C5A-9281E226A896}"/>
                  </a:ext>
                </a:extLst>
              </p:cNvPr>
              <p:cNvSpPr txBox="1"/>
              <p:nvPr/>
            </p:nvSpPr>
            <p:spPr>
              <a:xfrm>
                <a:off x="2486703" y="6268852"/>
                <a:ext cx="145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New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B-LOC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092202-30DC-42D4-9C5A-9281E226A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03" y="6268852"/>
                <a:ext cx="1452001" cy="646331"/>
              </a:xfrm>
              <a:prstGeom prst="rect">
                <a:avLst/>
              </a:prstGeom>
              <a:blipFill>
                <a:blip r:embed="rId5"/>
                <a:stretch>
                  <a:fillRect r="-862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EB6E0C-A43F-483B-85FA-B57A227650BC}"/>
                  </a:ext>
                </a:extLst>
              </p:cNvPr>
              <p:cNvSpPr txBox="1"/>
              <p:nvPr/>
            </p:nvSpPr>
            <p:spPr>
              <a:xfrm>
                <a:off x="6702122" y="6211669"/>
                <a:ext cx="15337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Zealand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E-LOC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EB6E0C-A43F-483B-85FA-B57A2276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122" y="6211669"/>
                <a:ext cx="1533753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C06C27D-D7DE-4E1B-A20B-AF2AFEF3E23A}"/>
              </a:ext>
            </a:extLst>
          </p:cNvPr>
          <p:cNvCxnSpPr/>
          <p:nvPr/>
        </p:nvCxnSpPr>
        <p:spPr>
          <a:xfrm flipH="1">
            <a:off x="2057400" y="5976707"/>
            <a:ext cx="781050" cy="21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889C178-DB0F-47DB-B5C7-AA769680F9A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158490" y="5976707"/>
            <a:ext cx="54214" cy="29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901F741-2E53-459C-AE72-48DF7819D684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456652" y="6016772"/>
            <a:ext cx="1260975" cy="25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F9BCBF3-6AA2-4C4D-8492-3C3944E34152}"/>
              </a:ext>
            </a:extLst>
          </p:cNvPr>
          <p:cNvCxnSpPr>
            <a:cxnSpLocks/>
          </p:cNvCxnSpPr>
          <p:nvPr/>
        </p:nvCxnSpPr>
        <p:spPr>
          <a:xfrm>
            <a:off x="4394162" y="6016772"/>
            <a:ext cx="2517178" cy="25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52450" y="188312"/>
            <a:ext cx="768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for word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46810" y="2916828"/>
                <a:ext cx="10679430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represents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character in the input sequence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PUNC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indicates whether a character is a punctuation or not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TYPE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indicates the category of a character among four predefined character classes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numbers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date time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indicators (“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年”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(year), 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月”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(month), 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日”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(day) 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时”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(hour) 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分”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(minute) and “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秒”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(second)),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English letters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other characters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10" y="2916828"/>
                <a:ext cx="10679430" cy="3913764"/>
              </a:xfrm>
              <a:prstGeom prst="rect">
                <a:avLst/>
              </a:prstGeom>
              <a:blipFill>
                <a:blip r:embed="rId2"/>
                <a:stretch>
                  <a:fillRect l="-742" r="-799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FE19649-0904-40AB-952A-78F09CED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6" y="1060966"/>
            <a:ext cx="8335593" cy="1774529"/>
          </a:xfrm>
          <a:prstGeom prst="rect">
            <a:avLst/>
          </a:prstGeom>
        </p:spPr>
      </p:pic>
      <p:sp>
        <p:nvSpPr>
          <p:cNvPr id="4" name="右大括号 3">
            <a:extLst>
              <a:ext uri="{FF2B5EF4-FFF2-40B4-BE49-F238E27FC236}">
                <a16:creationId xmlns:a16="http://schemas.microsoft.com/office/drawing/2014/main" id="{7C5E8C4D-C02B-4CFF-A2CC-3C202766CE13}"/>
              </a:ext>
            </a:extLst>
          </p:cNvPr>
          <p:cNvSpPr/>
          <p:nvPr/>
        </p:nvSpPr>
        <p:spPr>
          <a:xfrm>
            <a:off x="9380221" y="1374942"/>
            <a:ext cx="289560" cy="1219667"/>
          </a:xfrm>
          <a:prstGeom prst="rightBrace">
            <a:avLst>
              <a:gd name="adj1" fmla="val 37368"/>
              <a:gd name="adj2" fmla="val 4757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F689E98-7E72-4125-A96D-DCDEA6E536A5}"/>
                  </a:ext>
                </a:extLst>
              </p:cNvPr>
              <p:cNvSpPr txBox="1"/>
              <p:nvPr/>
            </p:nvSpPr>
            <p:spPr>
              <a:xfrm>
                <a:off x="9711573" y="1748175"/>
                <a:ext cx="2390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All combine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F689E98-7E72-4125-A96D-DCDEA6E53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573" y="1748175"/>
                <a:ext cx="2390398" cy="400110"/>
              </a:xfrm>
              <a:prstGeom prst="rect">
                <a:avLst/>
              </a:prstGeom>
              <a:blipFill>
                <a:blip r:embed="rId4"/>
                <a:stretch>
                  <a:fillRect l="-255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34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2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89661" y="916950"/>
                <a:ext cx="9024112" cy="11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其中外企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6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个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=‘</a:t>
                </a:r>
                <a:r>
                  <a:rPr lang="zh-CN" altLang="en-US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企</a:t>
                </a:r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 =‘B'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1" y="916950"/>
                <a:ext cx="9024112" cy="1128514"/>
              </a:xfrm>
              <a:prstGeom prst="rect">
                <a:avLst/>
              </a:prstGeom>
              <a:blipFill>
                <a:blip r:embed="rId2"/>
                <a:stretch>
                  <a:fillRect l="-983" b="-1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BAC5E69-F1B0-48FB-A1F4-950BD769D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51" y="2293890"/>
            <a:ext cx="7941609" cy="3985483"/>
          </a:xfrm>
          <a:prstGeom prst="rect">
            <a:avLst/>
          </a:prstGeom>
        </p:spPr>
      </p:pic>
      <p:sp>
        <p:nvSpPr>
          <p:cNvPr id="6" name="右大括号 5">
            <a:extLst>
              <a:ext uri="{FF2B5EF4-FFF2-40B4-BE49-F238E27FC236}">
                <a16:creationId xmlns:a16="http://schemas.microsoft.com/office/drawing/2014/main" id="{1A85C6E0-DE85-4158-A7FF-FF7454E110B4}"/>
              </a:ext>
            </a:extLst>
          </p:cNvPr>
          <p:cNvSpPr/>
          <p:nvPr/>
        </p:nvSpPr>
        <p:spPr>
          <a:xfrm>
            <a:off x="9273541" y="3154680"/>
            <a:ext cx="266699" cy="2838450"/>
          </a:xfrm>
          <a:prstGeom prst="rightBrace">
            <a:avLst>
              <a:gd name="adj1" fmla="val 37368"/>
              <a:gd name="adj2" fmla="val 4757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173CF5-E714-4D21-8932-754F40D2F614}"/>
              </a:ext>
            </a:extLst>
          </p:cNvPr>
          <p:cNvSpPr txBox="1"/>
          <p:nvPr/>
        </p:nvSpPr>
        <p:spPr>
          <a:xfrm>
            <a:off x="9761104" y="4053052"/>
            <a:ext cx="1634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combine with “B”</a:t>
            </a:r>
            <a:endParaRPr lang="zh-CN" altLang="en-US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7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56260" y="150212"/>
            <a:ext cx="766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for syntactic chunking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31570" y="2916828"/>
                <a:ext cx="10843260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Template 1-5 all combine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indicates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-th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input word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indicates the POS tag of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-th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word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indicates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-th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output segmentation label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Output tag-tag transition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are useful for syntactic chunking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	e.g. previous chunking label is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I-VP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, the probability of the next label being 	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I-VP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or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B-NP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can be relatively higher.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70" y="2916828"/>
                <a:ext cx="10843260" cy="3913764"/>
              </a:xfrm>
              <a:prstGeom prst="rect">
                <a:avLst/>
              </a:prstGeom>
              <a:blipFill>
                <a:blip r:embed="rId3"/>
                <a:stretch>
                  <a:fillRect l="-787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9E34B7F-FD56-4642-AF9B-5AF01B66F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5" y="1051182"/>
            <a:ext cx="8525392" cy="18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59180" y="942255"/>
                <a:ext cx="9074105" cy="113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Mary went to Chicago to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meet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her boyfriend John Smith.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‘</a:t>
                </a:r>
                <a:r>
                  <a:rPr lang="en-US" altLang="zh-CN" sz="2400" b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meet</a:t>
                </a:r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’.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‘</a:t>
                </a:r>
                <a:r>
                  <a:rPr lang="en-US" altLang="zh-CN" sz="2400" b="1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B-VP</a:t>
                </a:r>
                <a:r>
                  <a:rPr lang="en-US" altLang="zh-CN" sz="24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’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" y="942255"/>
                <a:ext cx="9074105" cy="1131785"/>
              </a:xfrm>
              <a:prstGeom prst="rect">
                <a:avLst/>
              </a:prstGeom>
              <a:blipFill>
                <a:blip r:embed="rId2"/>
                <a:stretch>
                  <a:fillRect l="-1119" b="-1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7081273-7051-476B-A888-D605D79A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52" y="2578923"/>
            <a:ext cx="8150087" cy="3750758"/>
          </a:xfrm>
          <a:prstGeom prst="rect">
            <a:avLst/>
          </a:prstGeom>
        </p:spPr>
      </p:pic>
      <p:sp>
        <p:nvSpPr>
          <p:cNvPr id="8" name="矩形 5">
            <a:extLst>
              <a:ext uri="{FF2B5EF4-FFF2-40B4-BE49-F238E27FC236}">
                <a16:creationId xmlns:a16="http://schemas.microsoft.com/office/drawing/2014/main" id="{87EF76C2-2EA4-4235-A25E-E335CD20A1F2}"/>
              </a:ext>
            </a:extLst>
          </p:cNvPr>
          <p:cNvSpPr/>
          <p:nvPr/>
        </p:nvSpPr>
        <p:spPr>
          <a:xfrm>
            <a:off x="556260" y="150212"/>
            <a:ext cx="766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for syntactic chunking</a:t>
            </a: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E6995C9B-BB9C-41C5-8634-F67C7B18B668}"/>
              </a:ext>
            </a:extLst>
          </p:cNvPr>
          <p:cNvSpPr/>
          <p:nvPr/>
        </p:nvSpPr>
        <p:spPr>
          <a:xfrm>
            <a:off x="9227821" y="3154680"/>
            <a:ext cx="312420" cy="2541270"/>
          </a:xfrm>
          <a:prstGeom prst="rightBrace">
            <a:avLst>
              <a:gd name="adj1" fmla="val 37368"/>
              <a:gd name="adj2" fmla="val 4757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A1FF558-F4F0-4901-AD3E-8C0DBA610F3F}"/>
              </a:ext>
            </a:extLst>
          </p:cNvPr>
          <p:cNvSpPr txBox="1"/>
          <p:nvPr/>
        </p:nvSpPr>
        <p:spPr>
          <a:xfrm>
            <a:off x="9761104" y="4053052"/>
            <a:ext cx="1634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combine with “B-VP”</a:t>
            </a:r>
            <a:endParaRPr lang="zh-CN" altLang="en-US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7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4830" y="150212"/>
            <a:ext cx="7675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for 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307728" y="3347540"/>
                <a:ext cx="10800451" cy="337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Word shape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Simplify the word form to reduce sparsity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/</a:t>
                </a:r>
                <a:r>
                  <a:rPr lang="en-US" altLang="zh-CN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upper/lower case letters, </a:t>
                </a:r>
                <a:r>
                  <a:rPr lang="en-US" altLang="zh-CN" dirty="0">
                    <a:highlight>
                      <a:srgbClr val="FFFF00"/>
                    </a:highlight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numerical digits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Shape(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= “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ELMo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”) = “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XXXx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”, 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shortshape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“</a:t>
                </a:r>
                <a:r>
                  <a:rPr lang="en-US" altLang="zh-CN" dirty="0" err="1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ELMo</a:t>
                </a: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”)=Xx.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Gazetteer features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whether the current word exists in a list of known person names, geolocation names, organization names etc.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useful for restricted domains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28" y="3347540"/>
                <a:ext cx="10800451" cy="3373937"/>
              </a:xfrm>
              <a:prstGeom prst="rect">
                <a:avLst/>
              </a:prstGeom>
              <a:blipFill>
                <a:blip r:embed="rId2"/>
                <a:stretch>
                  <a:fillRect l="-395" b="-18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9E128A-FF86-4AA5-AF4A-9C35C93F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28" y="811587"/>
            <a:ext cx="7001435" cy="2652933"/>
          </a:xfrm>
          <a:prstGeom prst="rect">
            <a:avLst/>
          </a:prstGeom>
        </p:spPr>
      </p:pic>
      <p:sp>
        <p:nvSpPr>
          <p:cNvPr id="9" name="右大括号 8">
            <a:extLst>
              <a:ext uri="{FF2B5EF4-FFF2-40B4-BE49-F238E27FC236}">
                <a16:creationId xmlns:a16="http://schemas.microsoft.com/office/drawing/2014/main" id="{26269986-3425-4946-8C88-3799AB18EBB4}"/>
              </a:ext>
            </a:extLst>
          </p:cNvPr>
          <p:cNvSpPr/>
          <p:nvPr/>
        </p:nvSpPr>
        <p:spPr>
          <a:xfrm>
            <a:off x="8423911" y="1234439"/>
            <a:ext cx="350520" cy="2113101"/>
          </a:xfrm>
          <a:prstGeom prst="rightBrace">
            <a:avLst>
              <a:gd name="adj1" fmla="val 37368"/>
              <a:gd name="adj2" fmla="val 4757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984590-C7C3-4BBC-9865-AB959EB56AA0}"/>
                  </a:ext>
                </a:extLst>
              </p:cNvPr>
              <p:cNvSpPr txBox="1"/>
              <p:nvPr/>
            </p:nvSpPr>
            <p:spPr>
              <a:xfrm>
                <a:off x="8991484" y="1412229"/>
                <a:ext cx="16579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All combine with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”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5984590-C7C3-4BBC-9865-AB959EB56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4" y="1412229"/>
                <a:ext cx="1657958" cy="707886"/>
              </a:xfrm>
              <a:prstGeom prst="rect">
                <a:avLst/>
              </a:prstGeom>
              <a:blipFill>
                <a:blip r:embed="rId4"/>
                <a:stretch>
                  <a:fillRect l="-4044" t="-5172" r="-1103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6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78231" y="915749"/>
                <a:ext cx="9035542" cy="958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Mary went to 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Chicago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meet her boyfriend John Smith.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‘Chicago’,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‘B-LOC’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31" y="915749"/>
                <a:ext cx="9035542" cy="958596"/>
              </a:xfrm>
              <a:prstGeom prst="rect">
                <a:avLst/>
              </a:prstGeom>
              <a:blipFill>
                <a:blip r:embed="rId2"/>
                <a:stretch>
                  <a:fillRect l="-701" b="-105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39A758-6065-445E-9F6B-8A87A9FB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19" y="1993356"/>
            <a:ext cx="7868190" cy="4416478"/>
          </a:xfrm>
          <a:prstGeom prst="rect">
            <a:avLst/>
          </a:prstGeom>
        </p:spPr>
      </p:pic>
      <p:sp>
        <p:nvSpPr>
          <p:cNvPr id="7" name="矩形 5">
            <a:extLst>
              <a:ext uri="{FF2B5EF4-FFF2-40B4-BE49-F238E27FC236}">
                <a16:creationId xmlns:a16="http://schemas.microsoft.com/office/drawing/2014/main" id="{D0CFB579-DB70-4AAF-959F-6C4C9ABF2AB2}"/>
              </a:ext>
            </a:extLst>
          </p:cNvPr>
          <p:cNvSpPr/>
          <p:nvPr/>
        </p:nvSpPr>
        <p:spPr>
          <a:xfrm>
            <a:off x="544830" y="150212"/>
            <a:ext cx="7675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Features for NER</a:t>
            </a: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344C5835-D331-42BC-B365-AE6C8438D866}"/>
              </a:ext>
            </a:extLst>
          </p:cNvPr>
          <p:cNvSpPr/>
          <p:nvPr/>
        </p:nvSpPr>
        <p:spPr>
          <a:xfrm>
            <a:off x="9189720" y="2495550"/>
            <a:ext cx="308631" cy="3771900"/>
          </a:xfrm>
          <a:prstGeom prst="rightBrace">
            <a:avLst>
              <a:gd name="adj1" fmla="val 37368"/>
              <a:gd name="adj2" fmla="val 4757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FDDD7B-F3D0-449B-9542-3EF791839918}"/>
              </a:ext>
            </a:extLst>
          </p:cNvPr>
          <p:cNvSpPr txBox="1"/>
          <p:nvPr/>
        </p:nvSpPr>
        <p:spPr>
          <a:xfrm>
            <a:off x="9734434" y="3761405"/>
            <a:ext cx="2057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combine with “B-LOC”</a:t>
            </a:r>
            <a:endParaRPr lang="zh-CN" altLang="en-US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CAB4F84-D1FE-45A1-8535-31FF72EC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589" y="3676786"/>
            <a:ext cx="1735682" cy="2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408261" y="2243105"/>
            <a:ext cx="63738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9</a:t>
            </a:r>
          </a:p>
          <a:p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Segmentation</a:t>
            </a:r>
            <a:endParaRPr lang="en-US" altLang="zh-CN" sz="40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336408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65760" y="170815"/>
            <a:ext cx="843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Problem of Segmentation by Sequence Labelling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448733" y="1435837"/>
            <a:ext cx="103983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vector is the key to discriminative models.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1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 efficient decoding and training, sequence labelling models assume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Markov properties over output label sequences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second-order Markov model allows features to be defined over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consecutive segmentation labels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But segment level features can be beyond label n-grams. There can be words with than three characters. For example, “the previous word =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萧规曹随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(to follow convention)” cannot be directly modeled.</a:t>
            </a:r>
          </a:p>
        </p:txBody>
      </p:sp>
    </p:spTree>
    <p:extLst>
      <p:ext uri="{BB962C8B-B14F-4D97-AF65-F5344CB8AC3E}">
        <p14:creationId xmlns:p14="http://schemas.microsoft.com/office/powerpoint/2010/main" val="309647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9910" y="325885"/>
            <a:ext cx="7959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Directly Modeling for Segmentation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1024890" y="1198198"/>
            <a:ext cx="1035557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sequence segmentation directly using discriminative structured predictors, which score output sequences  with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segment-level features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As extensions to discriminative sequence labelers for a different output structure –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segmentation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 consider discriminative models in this chapter.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 aspects to discuss in detail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segment-level feature definitions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689567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2663385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2920" y="235585"/>
            <a:ext cx="8999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Word-Level Features for Word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14554" y="1284616"/>
                <a:ext cx="9462005" cy="4607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Take Chinese word segmentation as an example task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 that features are defined within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two consecutive words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or a word bigram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an input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 segmented output can be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𝑗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denote the character indices for the first and last characters in 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4" y="1284616"/>
                <a:ext cx="9462005" cy="4607480"/>
              </a:xfrm>
              <a:prstGeom prst="rect">
                <a:avLst/>
              </a:prstGeom>
              <a:blipFill>
                <a:blip r:embed="rId2"/>
                <a:stretch>
                  <a:fillRect l="-902" r="-580" b="-1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72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2920" y="174625"/>
            <a:ext cx="904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Word-Level Features for Word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08711" y="1237213"/>
                <a:ext cx="10490622" cy="4336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E.g.,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我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昨天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打球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了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昨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天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extracted by accumulating local features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over all word bigrams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 the output sequence: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1" y="1237213"/>
                <a:ext cx="10490622" cy="4336380"/>
              </a:xfrm>
              <a:prstGeom prst="rect">
                <a:avLst/>
              </a:prstGeom>
              <a:blipFill>
                <a:blip r:embed="rId2"/>
                <a:stretch>
                  <a:fillRect l="-846" r="-121" b="-248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051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1020" y="136523"/>
            <a:ext cx="871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Word-Level Features for Word Segmentation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6AC962B-F05F-4388-977C-5DE7D2183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7" y="1725930"/>
            <a:ext cx="8597153" cy="32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52450" y="150212"/>
            <a:ext cx="766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1123951" y="985623"/>
            <a:ext cx="8824760" cy="58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Input: &lt;s&gt; 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我 吃 了 苹果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&lt;/s&gt;</a:t>
            </a:r>
            <a:endParaRPr lang="en-US" altLang="zh-CN" sz="2400" dirty="0">
              <a:latin typeface="Cambria Math" panose="02040503050406030204" pitchFamily="18" charset="0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6A4BB325-67BC-481A-A650-2BE2FD8EA1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8970749"/>
                  </p:ext>
                </p:extLst>
              </p:nvPr>
            </p:nvGraphicFramePr>
            <p:xfrm>
              <a:off x="1646466" y="1961697"/>
              <a:ext cx="8404692" cy="4463079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831300">
                      <a:extLst>
                        <a:ext uri="{9D8B030D-6E8A-4147-A177-3AD203B41FA5}">
                          <a16:colId xmlns:a16="http://schemas.microsoft.com/office/drawing/2014/main" val="3989608637"/>
                        </a:ext>
                      </a:extLst>
                    </a:gridCol>
                    <a:gridCol w="6573392">
                      <a:extLst>
                        <a:ext uri="{9D8B030D-6E8A-4147-A177-3AD203B41FA5}">
                          <a16:colId xmlns:a16="http://schemas.microsoft.com/office/drawing/2014/main" val="2318406904"/>
                        </a:ext>
                      </a:extLst>
                    </a:gridCol>
                  </a:tblGrid>
                  <a:tr h="704351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Feature Entry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Feature Vector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0614562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0,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“&lt;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我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</a:t>
                          </a:r>
                          <a:r>
                            <a:rPr lang="en-US" altLang="zh-CN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𝑠𝑖𝑛𝑔𝑙𝑒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𝑐h𝑎𝑟𝑎𝑐𝑡𝑒𝑟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7325822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0,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我吃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𝑠𝑖𝑛𝑔𝑙𝑒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𝑐h𝑎𝑟𝑎𝑐𝑡𝑒𝑟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2069431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0,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吃了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𝑠𝑖𝑛𝑔𝑙𝑒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𝑐h𝑎𝑟𝑎𝑐𝑡𝑒𝑟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</a:t>
                          </a:r>
                          <a:r>
                            <a:rPr lang="en-US" altLang="zh-CN" sz="1600" b="0" baseline="0" dirty="0"/>
                            <a:t> …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869744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/>
                            <a:t>0,</a:t>
                          </a:r>
                          <a:r>
                            <a:rPr lang="en-US" altLang="zh-CN" sz="1600" b="0" baseline="0" dirty="0"/>
                            <a:t>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472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了苹果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260735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0,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501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苹果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&lt;/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&gt;”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607443"/>
                      </a:ext>
                    </a:extLst>
                  </a:tr>
                  <a:tr h="95066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1:4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0, 0,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“&lt;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我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我吃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b="0" dirty="0"/>
                            <a:t>, …,  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吃了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…,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𝑠𝑖𝑛𝑔𝑙𝑒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𝑐h𝑎𝑟𝑎𝑐𝑡𝑒𝑟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en-US" altLang="zh-CN" sz="1600" dirty="0"/>
                            <a:t>, …, 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472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=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了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苹果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501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“</m:t>
                                  </m:r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苹果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&lt;/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&gt;”</m:t>
                                  </m:r>
                                </m:e>
                              </m:d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altLang="zh-CN" sz="1600" dirty="0"/>
                            <a:t>,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382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6A4BB325-67BC-481A-A650-2BE2FD8EA1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8970749"/>
                  </p:ext>
                </p:extLst>
              </p:nvPr>
            </p:nvGraphicFramePr>
            <p:xfrm>
              <a:off x="1646466" y="1961697"/>
              <a:ext cx="8404692" cy="4463079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831300">
                      <a:extLst>
                        <a:ext uri="{9D8B030D-6E8A-4147-A177-3AD203B41FA5}">
                          <a16:colId xmlns:a16="http://schemas.microsoft.com/office/drawing/2014/main" val="3989608637"/>
                        </a:ext>
                      </a:extLst>
                    </a:gridCol>
                    <a:gridCol w="6573392">
                      <a:extLst>
                        <a:ext uri="{9D8B030D-6E8A-4147-A177-3AD203B41FA5}">
                          <a16:colId xmlns:a16="http://schemas.microsoft.com/office/drawing/2014/main" val="2318406904"/>
                        </a:ext>
                      </a:extLst>
                    </a:gridCol>
                  </a:tblGrid>
                  <a:tr h="704351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1786" r="-360417" b="-53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Feature Vector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061456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126667" r="-360417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126667" b="-5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32582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221739" r="-360417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221739" b="-44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20694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321739" r="-360417" b="-3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321739" b="-34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869744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461905" r="-360417" b="-2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461905" b="-2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260735"/>
                      </a:ext>
                    </a:extLst>
                  </a:tr>
                  <a:tr h="535351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561905" r="-36041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561905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607443"/>
                      </a:ext>
                    </a:extLst>
                  </a:tr>
                  <a:tr h="950666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t="-370667" r="-36041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2"/>
                          <a:stretch>
                            <a:fillRect l="-27746" t="-37066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83825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425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2142451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7702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models for sequence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518160" y="1388003"/>
                <a:ext cx="10858076" cy="4730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word segmentation for example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discriminative linear model to score different segmentation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according to the feature representation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Two discriminative linear model instances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models (semi-CRF)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large margin models (SVM, perceptron)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 uses the same algorithms</a:t>
                </a:r>
                <a:endParaRPr lang="en-US" altLang="zh-CN" sz="2400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1388003"/>
                <a:ext cx="10858076" cy="4730590"/>
              </a:xfrm>
              <a:prstGeom prst="rect">
                <a:avLst/>
              </a:prstGeom>
              <a:blipFill>
                <a:blip r:embed="rId2"/>
                <a:stretch>
                  <a:fillRect l="-701" b="-21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71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7210" y="60960"/>
            <a:ext cx="796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94733" y="669126"/>
                <a:ext cx="11785599" cy="593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an input sentence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an output segmentation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goal of decoding is to find the highest-scored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according to a given model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Assume that features are extracted from word bigrams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nary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nary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000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 can be computed incrementally adding word by word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" y="669126"/>
                <a:ext cx="11785599" cy="5933676"/>
              </a:xfrm>
              <a:prstGeom prst="rect">
                <a:avLst/>
              </a:prstGeom>
              <a:blipFill>
                <a:blip r:embed="rId2"/>
                <a:stretch>
                  <a:fillRect l="-753" b="-42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169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24890" y="1020810"/>
                <a:ext cx="10908030" cy="565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a word sequence with the last word being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W(b, e)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highest scored output sequence with the last word being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 that the second last word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Then the subsequence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ends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must be the highest-scored among all segmentation sequences that end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namely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Therefore a table can be built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incrementally.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0" y="1020810"/>
                <a:ext cx="10908030" cy="5650073"/>
              </a:xfrm>
              <a:prstGeom prst="rect">
                <a:avLst/>
              </a:prstGeom>
              <a:blipFill>
                <a:blip r:embed="rId3"/>
                <a:stretch>
                  <a:fillRect l="-698" b="-17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1010" y="150212"/>
            <a:ext cx="775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E60E37-94F6-4D63-89AB-AE91FE698253}"/>
              </a:ext>
            </a:extLst>
          </p:cNvPr>
          <p:cNvSpPr/>
          <p:nvPr/>
        </p:nvSpPr>
        <p:spPr>
          <a:xfrm>
            <a:off x="3943350" y="4368169"/>
            <a:ext cx="5257800" cy="2400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84E80D-61FF-4397-BAA9-5BBA1ACDE80B}"/>
              </a:ext>
            </a:extLst>
          </p:cNvPr>
          <p:cNvCxnSpPr>
            <a:cxnSpLocks/>
          </p:cNvCxnSpPr>
          <p:nvPr/>
        </p:nvCxnSpPr>
        <p:spPr>
          <a:xfrm>
            <a:off x="7090410" y="4368169"/>
            <a:ext cx="0" cy="2400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EE0D7FB-73EC-443C-9A9D-8B88E23F24A6}"/>
              </a:ext>
            </a:extLst>
          </p:cNvPr>
          <p:cNvCxnSpPr>
            <a:cxnSpLocks/>
          </p:cNvCxnSpPr>
          <p:nvPr/>
        </p:nvCxnSpPr>
        <p:spPr>
          <a:xfrm>
            <a:off x="6358890" y="4368169"/>
            <a:ext cx="0" cy="2400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50BD170-B202-4A08-9EB5-B9AFBE25645E}"/>
                  </a:ext>
                </a:extLst>
              </p:cNvPr>
              <p:cNvSpPr/>
              <p:nvPr/>
            </p:nvSpPr>
            <p:spPr>
              <a:xfrm>
                <a:off x="4692272" y="5134499"/>
                <a:ext cx="1479636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</m:acc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50BD170-B202-4A08-9EB5-B9AFBE256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72" y="5134499"/>
                <a:ext cx="1479636" cy="376770"/>
              </a:xfrm>
              <a:prstGeom prst="rect">
                <a:avLst/>
              </a:prstGeom>
              <a:blipFill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ADB674F-F16E-435A-95BE-792B8A08BC1C}"/>
                  </a:ext>
                </a:extLst>
              </p:cNvPr>
              <p:cNvSpPr/>
              <p:nvPr/>
            </p:nvSpPr>
            <p:spPr>
              <a:xfrm>
                <a:off x="5917896" y="5612574"/>
                <a:ext cx="994118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ADB674F-F16E-435A-95BE-792B8A08B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96" y="5612574"/>
                <a:ext cx="994118" cy="376770"/>
              </a:xfrm>
              <a:prstGeom prst="rect">
                <a:avLst/>
              </a:prstGeom>
              <a:blipFill>
                <a:blip r:embed="rId5"/>
                <a:stretch>
                  <a:fillRect t="-1613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0A408A9-AC24-46C4-854F-C64751E2119D}"/>
                  </a:ext>
                </a:extLst>
              </p:cNvPr>
              <p:cNvSpPr/>
              <p:nvPr/>
            </p:nvSpPr>
            <p:spPr>
              <a:xfrm>
                <a:off x="3828372" y="4642778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0A408A9-AC24-46C4-854F-C64751E21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72" y="4642778"/>
                <a:ext cx="4639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E139504-5D4F-4F6B-ABFF-4EE9D2B15E4C}"/>
                  </a:ext>
                </a:extLst>
              </p:cNvPr>
              <p:cNvSpPr/>
              <p:nvPr/>
            </p:nvSpPr>
            <p:spPr>
              <a:xfrm>
                <a:off x="6194382" y="4642778"/>
                <a:ext cx="1435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′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E139504-5D4F-4F6B-ABFF-4EE9D2B15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82" y="4642778"/>
                <a:ext cx="14352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大括号 19">
            <a:extLst>
              <a:ext uri="{FF2B5EF4-FFF2-40B4-BE49-F238E27FC236}">
                <a16:creationId xmlns:a16="http://schemas.microsoft.com/office/drawing/2014/main" id="{30E8B4AE-A7E6-449B-BDF8-5CFCBBE9E7D8}"/>
              </a:ext>
            </a:extLst>
          </p:cNvPr>
          <p:cNvSpPr/>
          <p:nvPr/>
        </p:nvSpPr>
        <p:spPr>
          <a:xfrm rot="16200000">
            <a:off x="5387437" y="3505691"/>
            <a:ext cx="240030" cy="3165916"/>
          </a:xfrm>
          <a:prstGeom prst="leftBrace">
            <a:avLst>
              <a:gd name="adj1" fmla="val 51524"/>
              <a:gd name="adj2" fmla="val 4976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4A05E86A-AC23-444A-9C68-547072A67556}"/>
              </a:ext>
            </a:extLst>
          </p:cNvPr>
          <p:cNvSpPr/>
          <p:nvPr/>
        </p:nvSpPr>
        <p:spPr>
          <a:xfrm rot="16200000">
            <a:off x="6391277" y="2925552"/>
            <a:ext cx="240029" cy="5135882"/>
          </a:xfrm>
          <a:prstGeom prst="leftBrace">
            <a:avLst>
              <a:gd name="adj1" fmla="val 51524"/>
              <a:gd name="adj2" fmla="val 4898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1EA121-B028-8042-ABE5-7F90A9F2A4ED}"/>
                  </a:ext>
                </a:extLst>
              </p:cNvPr>
              <p:cNvSpPr txBox="1"/>
              <p:nvPr/>
            </p:nvSpPr>
            <p:spPr>
              <a:xfrm>
                <a:off x="6153150" y="462104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1EA121-B028-8042-ABE5-7F90A9F2A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150" y="4621040"/>
                <a:ext cx="6096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23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1010" y="150212"/>
            <a:ext cx="775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24890" y="1020810"/>
                <a:ext cx="11033760" cy="489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incremental nature of the score calculation results in the availability of optimal sub problems (DP):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CN" altLang="en-US" sz="2400"/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denotes the highest-scored partial output with the last word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beginning character index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ending character index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0" y="1020810"/>
                <a:ext cx="11033760" cy="4892237"/>
              </a:xfrm>
              <a:prstGeom prst="rect">
                <a:avLst/>
              </a:prstGeom>
              <a:blipFill>
                <a:blip r:embed="rId3"/>
                <a:stretch>
                  <a:fillRect l="-920" b="-20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90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1010" y="150212"/>
            <a:ext cx="775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618067" y="856980"/>
                <a:ext cx="11444393" cy="4542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)+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CN" altLang="en-US" sz="2400"/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table to store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1,…,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bp to store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 size.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final highest-scored output: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7" y="856980"/>
                <a:ext cx="11444393" cy="4542013"/>
              </a:xfrm>
              <a:prstGeom prst="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59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63446"/>
            <a:ext cx="78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150AFB43-1B24-4E4E-97A3-5B30AB244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01148"/>
              </p:ext>
            </p:extLst>
          </p:nvPr>
        </p:nvGraphicFramePr>
        <p:xfrm>
          <a:off x="2977402" y="1156447"/>
          <a:ext cx="6650692" cy="394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579">
                  <a:extLst>
                    <a:ext uri="{9D8B030D-6E8A-4147-A177-3AD203B41FA5}">
                      <a16:colId xmlns:a16="http://schemas.microsoft.com/office/drawing/2014/main" val="497825695"/>
                    </a:ext>
                  </a:extLst>
                </a:gridCol>
                <a:gridCol w="1224579">
                  <a:extLst>
                    <a:ext uri="{9D8B030D-6E8A-4147-A177-3AD203B41FA5}">
                      <a16:colId xmlns:a16="http://schemas.microsoft.com/office/drawing/2014/main" val="1928198999"/>
                    </a:ext>
                  </a:extLst>
                </a:gridCol>
                <a:gridCol w="1224579">
                  <a:extLst>
                    <a:ext uri="{9D8B030D-6E8A-4147-A177-3AD203B41FA5}">
                      <a16:colId xmlns:a16="http://schemas.microsoft.com/office/drawing/2014/main" val="1901499036"/>
                    </a:ext>
                  </a:extLst>
                </a:gridCol>
                <a:gridCol w="1224579">
                  <a:extLst>
                    <a:ext uri="{9D8B030D-6E8A-4147-A177-3AD203B41FA5}">
                      <a16:colId xmlns:a16="http://schemas.microsoft.com/office/drawing/2014/main" val="3275293426"/>
                    </a:ext>
                  </a:extLst>
                </a:gridCol>
                <a:gridCol w="1752376">
                  <a:extLst>
                    <a:ext uri="{9D8B030D-6E8A-4147-A177-3AD203B41FA5}">
                      <a16:colId xmlns:a16="http://schemas.microsoft.com/office/drawing/2014/main" val="3743464118"/>
                    </a:ext>
                  </a:extLst>
                </a:gridCol>
              </a:tblGrid>
              <a:tr h="11821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259577"/>
                  </a:ext>
                </a:extLst>
              </a:tr>
              <a:tr h="69058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739437"/>
                  </a:ext>
                </a:extLst>
              </a:tr>
              <a:tr h="69058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908921"/>
                  </a:ext>
                </a:extLst>
              </a:tr>
              <a:tr h="69058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前天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5377875"/>
                  </a:ext>
                </a:extLst>
              </a:tr>
              <a:tr h="69058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以前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以前天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564391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B69F702-0FF6-144C-BFAB-817A322D7990}"/>
              </a:ext>
            </a:extLst>
          </p:cNvPr>
          <p:cNvSpPr txBox="1"/>
          <p:nvPr/>
        </p:nvSpPr>
        <p:spPr>
          <a:xfrm>
            <a:off x="3442448" y="5165028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015EB55-8A4D-6D4B-9CF0-D4171ADB5F82}"/>
              </a:ext>
            </a:extLst>
          </p:cNvPr>
          <p:cNvSpPr txBox="1"/>
          <p:nvPr/>
        </p:nvSpPr>
        <p:spPr>
          <a:xfrm>
            <a:off x="4679577" y="5165028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B85B9E-3FC5-514C-9228-09F21203F41E}"/>
              </a:ext>
            </a:extLst>
          </p:cNvPr>
          <p:cNvSpPr txBox="1"/>
          <p:nvPr/>
        </p:nvSpPr>
        <p:spPr>
          <a:xfrm>
            <a:off x="5935196" y="5165028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3C6161-D3D6-8448-9DDE-9ACCC8D998BE}"/>
              </a:ext>
            </a:extLst>
          </p:cNvPr>
          <p:cNvSpPr txBox="1"/>
          <p:nvPr/>
        </p:nvSpPr>
        <p:spPr>
          <a:xfrm>
            <a:off x="7144874" y="5165028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2FD562-DB98-924C-8061-A2008D687329}"/>
              </a:ext>
            </a:extLst>
          </p:cNvPr>
          <p:cNvSpPr txBox="1"/>
          <p:nvPr/>
        </p:nvSpPr>
        <p:spPr>
          <a:xfrm>
            <a:off x="8095690" y="5152470"/>
            <a:ext cx="130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C96653-E925-0243-97FB-A4EA7F95AED7}"/>
              </a:ext>
            </a:extLst>
          </p:cNvPr>
          <p:cNvSpPr txBox="1"/>
          <p:nvPr/>
        </p:nvSpPr>
        <p:spPr>
          <a:xfrm>
            <a:off x="2380130" y="4537498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EB2916-4555-CE4C-B0C5-A26A1F088388}"/>
              </a:ext>
            </a:extLst>
          </p:cNvPr>
          <p:cNvSpPr txBox="1"/>
          <p:nvPr/>
        </p:nvSpPr>
        <p:spPr>
          <a:xfrm>
            <a:off x="2380130" y="3829287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D7BE0D-DBFD-9D4D-B279-5FA729C95AD8}"/>
              </a:ext>
            </a:extLst>
          </p:cNvPr>
          <p:cNvSpPr txBox="1"/>
          <p:nvPr/>
        </p:nvSpPr>
        <p:spPr>
          <a:xfrm>
            <a:off x="2384892" y="3244334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6A5734-9D50-FD43-AACA-2EA6B2044B2D}"/>
              </a:ext>
            </a:extLst>
          </p:cNvPr>
          <p:cNvSpPr txBox="1"/>
          <p:nvPr/>
        </p:nvSpPr>
        <p:spPr>
          <a:xfrm>
            <a:off x="2380129" y="2520897"/>
            <a:ext cx="36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94546D-3830-F541-ABE0-B01492F67ACE}"/>
              </a:ext>
            </a:extLst>
          </p:cNvPr>
          <p:cNvSpPr txBox="1"/>
          <p:nvPr/>
        </p:nvSpPr>
        <p:spPr>
          <a:xfrm rot="5400000">
            <a:off x="1928859" y="1609616"/>
            <a:ext cx="130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404A5B8C-F05B-4F43-BE0B-643E87F08BED}"/>
              </a:ext>
            </a:extLst>
          </p:cNvPr>
          <p:cNvCxnSpPr/>
          <p:nvPr/>
        </p:nvCxnSpPr>
        <p:spPr>
          <a:xfrm flipV="1">
            <a:off x="3935507" y="4013954"/>
            <a:ext cx="672353" cy="523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DBBD2E9D-394A-0744-8B8F-357E043B7447}"/>
              </a:ext>
            </a:extLst>
          </p:cNvPr>
          <p:cNvCxnSpPr>
            <a:cxnSpLocks/>
          </p:cNvCxnSpPr>
          <p:nvPr/>
        </p:nvCxnSpPr>
        <p:spPr>
          <a:xfrm flipV="1">
            <a:off x="3935506" y="4013954"/>
            <a:ext cx="1828800" cy="543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AB0B5E66-56F0-744B-9E9C-EA9CD097FFA9}"/>
              </a:ext>
            </a:extLst>
          </p:cNvPr>
          <p:cNvCxnSpPr>
            <a:cxnSpLocks/>
          </p:cNvCxnSpPr>
          <p:nvPr/>
        </p:nvCxnSpPr>
        <p:spPr>
          <a:xfrm flipV="1">
            <a:off x="5047130" y="3332625"/>
            <a:ext cx="717177" cy="496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033D1AAB-D54D-054F-AED1-4718B18E9A4D}"/>
              </a:ext>
            </a:extLst>
          </p:cNvPr>
          <p:cNvCxnSpPr>
            <a:cxnSpLocks/>
          </p:cNvCxnSpPr>
          <p:nvPr/>
        </p:nvCxnSpPr>
        <p:spPr>
          <a:xfrm flipV="1">
            <a:off x="5047130" y="3332626"/>
            <a:ext cx="717177" cy="1224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38AA855-E52A-4447-AE44-4492AA43D80A}"/>
              </a:ext>
            </a:extLst>
          </p:cNvPr>
          <p:cNvCxnSpPr>
            <a:cxnSpLocks/>
          </p:cNvCxnSpPr>
          <p:nvPr/>
        </p:nvCxnSpPr>
        <p:spPr>
          <a:xfrm flipV="1">
            <a:off x="6212542" y="2632020"/>
            <a:ext cx="896473" cy="496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6A221678-1F1F-474A-8193-A97720DB3904}"/>
              </a:ext>
            </a:extLst>
          </p:cNvPr>
          <p:cNvCxnSpPr>
            <a:cxnSpLocks/>
          </p:cNvCxnSpPr>
          <p:nvPr/>
        </p:nvCxnSpPr>
        <p:spPr>
          <a:xfrm flipV="1">
            <a:off x="6302748" y="2632021"/>
            <a:ext cx="806266" cy="1197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C4D26B6B-A060-394F-808F-8989A10A8FEE}"/>
              </a:ext>
            </a:extLst>
          </p:cNvPr>
          <p:cNvCxnSpPr>
            <a:cxnSpLocks/>
          </p:cNvCxnSpPr>
          <p:nvPr/>
        </p:nvCxnSpPr>
        <p:spPr>
          <a:xfrm flipV="1">
            <a:off x="6427696" y="2632020"/>
            <a:ext cx="681318" cy="1925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5BC2CFF6-B5B2-CE4C-87B2-84FF228C6D98}"/>
              </a:ext>
            </a:extLst>
          </p:cNvPr>
          <p:cNvCxnSpPr>
            <a:cxnSpLocks/>
          </p:cNvCxnSpPr>
          <p:nvPr/>
        </p:nvCxnSpPr>
        <p:spPr>
          <a:xfrm flipV="1">
            <a:off x="2977402" y="1148544"/>
            <a:ext cx="5772150" cy="3261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弧 41">
            <a:extLst>
              <a:ext uri="{FF2B5EF4-FFF2-40B4-BE49-F238E27FC236}">
                <a16:creationId xmlns:a16="http://schemas.microsoft.com/office/drawing/2014/main" id="{AF6290B4-413E-C844-B56F-218D57EADD7A}"/>
              </a:ext>
            </a:extLst>
          </p:cNvPr>
          <p:cNvSpPr/>
          <p:nvPr/>
        </p:nvSpPr>
        <p:spPr>
          <a:xfrm rot="17027887">
            <a:off x="1931618" y="4204703"/>
            <a:ext cx="2968997" cy="2478367"/>
          </a:xfrm>
          <a:prstGeom prst="arc">
            <a:avLst>
              <a:gd name="adj1" fmla="val 14538646"/>
              <a:gd name="adj2" fmla="val 1290671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0D1201C-BD5B-9F4C-AD35-ABBB51293384}"/>
              </a:ext>
            </a:extLst>
          </p:cNvPr>
          <p:cNvSpPr/>
          <p:nvPr/>
        </p:nvSpPr>
        <p:spPr>
          <a:xfrm>
            <a:off x="1678087" y="585306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以</a:t>
            </a:r>
            <a:r>
              <a:rPr lang="en-US" altLang="zh-CN" dirty="0"/>
              <a:t>_</a:t>
            </a:r>
            <a:r>
              <a:rPr lang="zh-CN" altLang="en-US" dirty="0"/>
              <a:t>前</a:t>
            </a:r>
          </a:p>
        </p:txBody>
      </p: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63A170B9-D7A9-9740-836A-1D1E0BF09682}"/>
              </a:ext>
            </a:extLst>
          </p:cNvPr>
          <p:cNvCxnSpPr>
            <a:cxnSpLocks/>
          </p:cNvCxnSpPr>
          <p:nvPr/>
        </p:nvCxnSpPr>
        <p:spPr>
          <a:xfrm flipV="1">
            <a:off x="2990290" y="1151636"/>
            <a:ext cx="4522136" cy="2555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>
            <a:extLst>
              <a:ext uri="{FF2B5EF4-FFF2-40B4-BE49-F238E27FC236}">
                <a16:creationId xmlns:a16="http://schemas.microsoft.com/office/drawing/2014/main" id="{4CF9B52D-949A-994E-95D4-005ED3206665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2972640" y="1156447"/>
            <a:ext cx="3330109" cy="1859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A825C69E-23C2-E244-8C9B-93820B7B4845}"/>
              </a:ext>
            </a:extLst>
          </p:cNvPr>
          <p:cNvCxnSpPr>
            <a:cxnSpLocks/>
          </p:cNvCxnSpPr>
          <p:nvPr/>
        </p:nvCxnSpPr>
        <p:spPr>
          <a:xfrm flipV="1">
            <a:off x="2968813" y="1157093"/>
            <a:ext cx="2108152" cy="1176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57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38230"/>
            <a:ext cx="786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20140" y="5525218"/>
                <a:ext cx="9013145" cy="96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complexity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 due to the enumeration of e, b and b'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Force a maximum word size M: linear time complexity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" y="5525218"/>
                <a:ext cx="9013145" cy="968535"/>
              </a:xfrm>
              <a:prstGeom prst="rect">
                <a:avLst/>
              </a:prstGeom>
              <a:blipFill>
                <a:blip r:embed="rId2"/>
                <a:stretch>
                  <a:fillRect l="-609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936A2B8C-5D1F-46DE-A125-735FFE4BD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3" y="969779"/>
            <a:ext cx="6882794" cy="45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5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214317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1490" y="199741"/>
            <a:ext cx="867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Semi-Markov Conditional Random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10869" y="1136846"/>
                <a:ext cx="10948087" cy="5219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Semi-CRF is a log-linear model for sequence segmentation, which gives a probability interpretation to the scores assigned to segmented output structures.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GEN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GEN(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denotes all possible segmented outputs of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𝐶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We discuss below: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Calculating marginal probabilities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a CRF model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69" y="1136846"/>
                <a:ext cx="10948087" cy="5219057"/>
              </a:xfrm>
              <a:prstGeom prst="rect">
                <a:avLst/>
              </a:prstGeom>
              <a:blipFill>
                <a:blip r:embed="rId2"/>
                <a:stretch>
                  <a:fillRect l="-724" b="-1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4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1020" y="211771"/>
            <a:ext cx="7668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85850" y="1278486"/>
                <a:ext cx="9749260" cy="509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denote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being a word as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𝑊𝑅𝐷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𝑊𝑅𝐷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indicates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 word in the sentence.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want to estimate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𝑊𝑅𝐷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𝑊𝑅𝐷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𝐺𝐸𝑁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𝐺𝐸𝑁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all possible segmentations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contain 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exponential number of summations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278486"/>
                <a:ext cx="9749260" cy="5097101"/>
              </a:xfrm>
              <a:prstGeom prst="rect">
                <a:avLst/>
              </a:prstGeom>
              <a:blipFill>
                <a:blip r:embed="rId2"/>
                <a:stretch>
                  <a:fillRect l="-813" r="-813" b="-1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343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80060" y="234031"/>
            <a:ext cx="7732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21080" y="1237516"/>
                <a:ext cx="9155685" cy="489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Since features are local to word bigrams, we have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e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0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𝑍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partition function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1237516"/>
                <a:ext cx="9155685" cy="4896918"/>
              </a:xfrm>
              <a:prstGeom prst="rect">
                <a:avLst/>
              </a:prstGeom>
              <a:blipFill>
                <a:blip r:embed="rId2"/>
                <a:stretch>
                  <a:fillRect l="-1066" b="-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35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1337910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8630" y="222601"/>
            <a:ext cx="7740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15547" y="1246210"/>
                <a:ext cx="9856471" cy="195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𝑊𝑅𝐷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zh-CN" altLang="zh-CN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𝐺𝐸𝑁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zh-CN" altLang="zh-CN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=1: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θ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dirty="0">
                  <a:highlight>
                    <a:srgbClr val="FFFF00"/>
                  </a:highlight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47" y="1246210"/>
                <a:ext cx="9856471" cy="1955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54FA45E7-0ACB-47F5-892E-A4CB9E138926}"/>
              </a:ext>
            </a:extLst>
          </p:cNvPr>
          <p:cNvSpPr/>
          <p:nvPr/>
        </p:nvSpPr>
        <p:spPr>
          <a:xfrm>
            <a:off x="4495583" y="3341744"/>
            <a:ext cx="1694330" cy="376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12D96E9-628D-434D-B4AB-2CF79065A2FF}"/>
                  </a:ext>
                </a:extLst>
              </p:cNvPr>
              <p:cNvSpPr/>
              <p:nvPr/>
            </p:nvSpPr>
            <p:spPr>
              <a:xfrm>
                <a:off x="4581350" y="3341744"/>
                <a:ext cx="475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12D96E9-628D-434D-B4AB-2CF79065A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350" y="3341744"/>
                <a:ext cx="475643" cy="369332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798C642-99FC-4927-B5BE-8327A2E5CD72}"/>
                  </a:ext>
                </a:extLst>
              </p:cNvPr>
              <p:cNvSpPr/>
              <p:nvPr/>
            </p:nvSpPr>
            <p:spPr>
              <a:xfrm>
                <a:off x="5585397" y="3348930"/>
                <a:ext cx="475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798C642-99FC-4927-B5BE-8327A2E5C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97" y="3348930"/>
                <a:ext cx="475643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328E08-D115-459E-9E18-6C48AAC5B53E}"/>
                  </a:ext>
                </a:extLst>
              </p:cNvPr>
              <p:cNvSpPr/>
              <p:nvPr/>
            </p:nvSpPr>
            <p:spPr>
              <a:xfrm>
                <a:off x="2903766" y="3341744"/>
                <a:ext cx="463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328E08-D115-459E-9E18-6C48AAC5B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6" y="3341744"/>
                <a:ext cx="463909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C8E0FE4-3BDD-41D6-BC61-F1AB3618F8BA}"/>
                  </a:ext>
                </a:extLst>
              </p:cNvPr>
              <p:cNvSpPr/>
              <p:nvPr/>
            </p:nvSpPr>
            <p:spPr>
              <a:xfrm>
                <a:off x="7636508" y="3341744"/>
                <a:ext cx="48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C8E0FE4-3BDD-41D6-BC61-F1AB3618F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08" y="3341744"/>
                <a:ext cx="483337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B1FE085-A132-4778-8114-BD2F6591CBA4}"/>
              </a:ext>
            </a:extLst>
          </p:cNvPr>
          <p:cNvCxnSpPr/>
          <p:nvPr/>
        </p:nvCxnSpPr>
        <p:spPr>
          <a:xfrm flipH="1" flipV="1">
            <a:off x="3610976" y="3019014"/>
            <a:ext cx="762000" cy="32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960A15F-6603-4392-9B89-EC869F249D3E}"/>
              </a:ext>
            </a:extLst>
          </p:cNvPr>
          <p:cNvCxnSpPr>
            <a:cxnSpLocks/>
          </p:cNvCxnSpPr>
          <p:nvPr/>
        </p:nvCxnSpPr>
        <p:spPr>
          <a:xfrm flipH="1">
            <a:off x="3550629" y="3718262"/>
            <a:ext cx="816081" cy="377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3">
            <a:extLst>
              <a:ext uri="{FF2B5EF4-FFF2-40B4-BE49-F238E27FC236}">
                <a16:creationId xmlns:a16="http://schemas.microsoft.com/office/drawing/2014/main" id="{E8F88C67-50D2-4DBB-BAAE-653A149B8172}"/>
              </a:ext>
            </a:extLst>
          </p:cNvPr>
          <p:cNvCxnSpPr>
            <a:cxnSpLocks/>
          </p:cNvCxnSpPr>
          <p:nvPr/>
        </p:nvCxnSpPr>
        <p:spPr>
          <a:xfrm flipV="1">
            <a:off x="6337317" y="3002538"/>
            <a:ext cx="762000" cy="32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id="{5FAE5528-2273-4454-A7BC-C715BF06DFD1}"/>
              </a:ext>
            </a:extLst>
          </p:cNvPr>
          <p:cNvCxnSpPr>
            <a:cxnSpLocks/>
          </p:cNvCxnSpPr>
          <p:nvPr/>
        </p:nvCxnSpPr>
        <p:spPr>
          <a:xfrm>
            <a:off x="6276970" y="3701786"/>
            <a:ext cx="816081" cy="377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5">
            <a:extLst>
              <a:ext uri="{FF2B5EF4-FFF2-40B4-BE49-F238E27FC236}">
                <a16:creationId xmlns:a16="http://schemas.microsoft.com/office/drawing/2014/main" id="{1F60DBF8-1E36-45A5-80A0-9FFBA201C722}"/>
              </a:ext>
            </a:extLst>
          </p:cNvPr>
          <p:cNvCxnSpPr>
            <a:cxnSpLocks/>
          </p:cNvCxnSpPr>
          <p:nvPr/>
        </p:nvCxnSpPr>
        <p:spPr>
          <a:xfrm flipH="1">
            <a:off x="2786225" y="3512810"/>
            <a:ext cx="553122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8">
            <a:extLst>
              <a:ext uri="{FF2B5EF4-FFF2-40B4-BE49-F238E27FC236}">
                <a16:creationId xmlns:a16="http://schemas.microsoft.com/office/drawing/2014/main" id="{4DF1E285-35D9-4EF1-90EF-BE7C6C06E8C8}"/>
              </a:ext>
            </a:extLst>
          </p:cNvPr>
          <p:cNvCxnSpPr>
            <a:cxnSpLocks/>
          </p:cNvCxnSpPr>
          <p:nvPr/>
        </p:nvCxnSpPr>
        <p:spPr>
          <a:xfrm flipH="1">
            <a:off x="2714507" y="4704075"/>
            <a:ext cx="3469141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684BA4E8-C0F4-4DF9-B632-D5DDD8D251F8}"/>
              </a:ext>
            </a:extLst>
          </p:cNvPr>
          <p:cNvSpPr/>
          <p:nvPr/>
        </p:nvSpPr>
        <p:spPr>
          <a:xfrm>
            <a:off x="4489316" y="4327557"/>
            <a:ext cx="1694330" cy="376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2726E6F-2817-42FF-A2BB-89AFCAE871DE}"/>
                  </a:ext>
                </a:extLst>
              </p:cNvPr>
              <p:cNvSpPr/>
              <p:nvPr/>
            </p:nvSpPr>
            <p:spPr>
              <a:xfrm>
                <a:off x="2314955" y="4515816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2726E6F-2817-42FF-A2BB-89AFCAE87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55" y="4515816"/>
                <a:ext cx="3706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连接符 23">
            <a:extLst>
              <a:ext uri="{FF2B5EF4-FFF2-40B4-BE49-F238E27FC236}">
                <a16:creationId xmlns:a16="http://schemas.microsoft.com/office/drawing/2014/main" id="{1F0B48E0-316F-4615-804F-9C8B6F1E4D9C}"/>
              </a:ext>
            </a:extLst>
          </p:cNvPr>
          <p:cNvCxnSpPr>
            <a:cxnSpLocks/>
          </p:cNvCxnSpPr>
          <p:nvPr/>
        </p:nvCxnSpPr>
        <p:spPr>
          <a:xfrm flipH="1">
            <a:off x="4489317" y="5407444"/>
            <a:ext cx="3469141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9421D68F-7932-434A-9E76-73292E886335}"/>
              </a:ext>
            </a:extLst>
          </p:cNvPr>
          <p:cNvSpPr/>
          <p:nvPr/>
        </p:nvSpPr>
        <p:spPr>
          <a:xfrm>
            <a:off x="4489316" y="5030926"/>
            <a:ext cx="1694330" cy="376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58F2F84-A599-418B-97A9-330FBB02B81B}"/>
                  </a:ext>
                </a:extLst>
              </p:cNvPr>
              <p:cNvSpPr/>
              <p:nvPr/>
            </p:nvSpPr>
            <p:spPr>
              <a:xfrm>
                <a:off x="8134544" y="505897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58F2F84-A599-418B-97A9-330FBB02B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544" y="5058979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 l="-1667" r="-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连接符 10">
            <a:extLst>
              <a:ext uri="{FF2B5EF4-FFF2-40B4-BE49-F238E27FC236}">
                <a16:creationId xmlns:a16="http://schemas.microsoft.com/office/drawing/2014/main" id="{A34EA349-1E95-4CA7-9A36-9EB58A7E5CE5}"/>
              </a:ext>
            </a:extLst>
          </p:cNvPr>
          <p:cNvCxnSpPr/>
          <p:nvPr/>
        </p:nvCxnSpPr>
        <p:spPr>
          <a:xfrm flipH="1" flipV="1">
            <a:off x="3311472" y="4210278"/>
            <a:ext cx="762000" cy="32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11">
            <a:extLst>
              <a:ext uri="{FF2B5EF4-FFF2-40B4-BE49-F238E27FC236}">
                <a16:creationId xmlns:a16="http://schemas.microsoft.com/office/drawing/2014/main" id="{5A88E52A-A519-469C-91F1-BE7558C4FC9E}"/>
              </a:ext>
            </a:extLst>
          </p:cNvPr>
          <p:cNvCxnSpPr>
            <a:cxnSpLocks/>
          </p:cNvCxnSpPr>
          <p:nvPr/>
        </p:nvCxnSpPr>
        <p:spPr>
          <a:xfrm flipH="1">
            <a:off x="3064008" y="4793699"/>
            <a:ext cx="816081" cy="377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13">
            <a:extLst>
              <a:ext uri="{FF2B5EF4-FFF2-40B4-BE49-F238E27FC236}">
                <a16:creationId xmlns:a16="http://schemas.microsoft.com/office/drawing/2014/main" id="{3DA21AAC-1F03-49A1-BE46-2357E1D81F45}"/>
              </a:ext>
            </a:extLst>
          </p:cNvPr>
          <p:cNvCxnSpPr>
            <a:cxnSpLocks/>
          </p:cNvCxnSpPr>
          <p:nvPr/>
        </p:nvCxnSpPr>
        <p:spPr>
          <a:xfrm flipV="1">
            <a:off x="6337317" y="4840499"/>
            <a:ext cx="762000" cy="32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14">
            <a:extLst>
              <a:ext uri="{FF2B5EF4-FFF2-40B4-BE49-F238E27FC236}">
                <a16:creationId xmlns:a16="http://schemas.microsoft.com/office/drawing/2014/main" id="{8D78C6F7-4ACD-4BDD-8CC6-FE341C42BF20}"/>
              </a:ext>
            </a:extLst>
          </p:cNvPr>
          <p:cNvCxnSpPr>
            <a:cxnSpLocks/>
          </p:cNvCxnSpPr>
          <p:nvPr/>
        </p:nvCxnSpPr>
        <p:spPr>
          <a:xfrm>
            <a:off x="6310276" y="5488627"/>
            <a:ext cx="816081" cy="377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75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8630" y="222601"/>
            <a:ext cx="7740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84122" y="3389526"/>
                <a:ext cx="9603797" cy="314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sup>
                    </m:sSup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</m:e>
                            </m:d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cuts the full summation into the product of two components, with the splitting point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22" y="3389526"/>
                <a:ext cx="9603797" cy="3149388"/>
              </a:xfrm>
              <a:prstGeom prst="rect">
                <a:avLst/>
              </a:prstGeom>
              <a:blipFill>
                <a:blip r:embed="rId2"/>
                <a:stretch>
                  <a:fillRect l="-825" r="-761" b="-2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5E356EE-42E4-4003-9CE1-B365DE65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4" y="1033224"/>
            <a:ext cx="8646496" cy="2958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1FAF90C-5247-4339-8859-7C89A01268B3}"/>
                  </a:ext>
                </a:extLst>
              </p:cNvPr>
              <p:cNvSpPr/>
              <p:nvPr/>
            </p:nvSpPr>
            <p:spPr>
              <a:xfrm>
                <a:off x="9873843" y="2138166"/>
                <a:ext cx="128063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⟹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1FAF90C-5247-4339-8859-7C89A0126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43" y="2138166"/>
                <a:ext cx="128063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E1FFC3AF-1BA1-409B-8D8D-9ACE195BDE61}"/>
                  </a:ext>
                </a:extLst>
              </p:cNvPr>
              <p:cNvSpPr/>
              <p:nvPr/>
            </p:nvSpPr>
            <p:spPr>
              <a:xfrm>
                <a:off x="9947601" y="3210913"/>
                <a:ext cx="128063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⟹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𝛽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E1FFC3AF-1BA1-409B-8D8D-9ACE195B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601" y="3210913"/>
                <a:ext cx="128063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9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79120" y="160673"/>
            <a:ext cx="766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98582" y="4952382"/>
                <a:ext cx="8035543" cy="1141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3:4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It's similar to Forward-Backward Algorithm in CRF</a:t>
                </a:r>
                <a:endParaRPr lang="en-US" altLang="zh-CN" sz="2400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2" y="4952382"/>
                <a:ext cx="8035543" cy="1141210"/>
              </a:xfrm>
              <a:prstGeom prst="rect">
                <a:avLst/>
              </a:prstGeom>
              <a:blipFill>
                <a:blip r:embed="rId2"/>
                <a:stretch>
                  <a:fillRect l="-1062" b="-11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图片包含 正方形&#10;&#10;描述已自动生成">
            <a:extLst>
              <a:ext uri="{FF2B5EF4-FFF2-40B4-BE49-F238E27FC236}">
                <a16:creationId xmlns:a16="http://schemas.microsoft.com/office/drawing/2014/main" id="{D9C1F0EE-81ED-484F-BDC2-138B42156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2" y="1335013"/>
            <a:ext cx="8035543" cy="26287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0FF63F-DDB8-4838-A607-7FD1132D9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30" y="1335013"/>
            <a:ext cx="2891481" cy="1035092"/>
          </a:xfrm>
          <a:prstGeom prst="rect">
            <a:avLst/>
          </a:prstGeom>
        </p:spPr>
      </p:pic>
      <p:sp>
        <p:nvSpPr>
          <p:cNvPr id="8" name="右大括号 7">
            <a:extLst>
              <a:ext uri="{FF2B5EF4-FFF2-40B4-BE49-F238E27FC236}">
                <a16:creationId xmlns:a16="http://schemas.microsoft.com/office/drawing/2014/main" id="{1609CA6A-961F-4F5E-A68B-3D88E81DC18A}"/>
              </a:ext>
            </a:extLst>
          </p:cNvPr>
          <p:cNvSpPr/>
          <p:nvPr/>
        </p:nvSpPr>
        <p:spPr>
          <a:xfrm rot="5400000">
            <a:off x="6565948" y="1698074"/>
            <a:ext cx="402477" cy="4933876"/>
          </a:xfrm>
          <a:prstGeom prst="rightBrace">
            <a:avLst>
              <a:gd name="adj1" fmla="val 11841"/>
              <a:gd name="adj2" fmla="val 486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4EB4B42-B511-4A13-8B25-6799138DF7C1}"/>
                  </a:ext>
                </a:extLst>
              </p:cNvPr>
              <p:cNvSpPr txBox="1"/>
              <p:nvPr/>
            </p:nvSpPr>
            <p:spPr>
              <a:xfrm>
                <a:off x="6651466" y="4366251"/>
                <a:ext cx="405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4EB4B42-B511-4A13-8B25-6799138D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66" y="4366251"/>
                <a:ext cx="405624" cy="400110"/>
              </a:xfrm>
              <a:prstGeom prst="rect">
                <a:avLst/>
              </a:prstGeom>
              <a:blipFill>
                <a:blip r:embed="rId5"/>
                <a:stretch>
                  <a:fillRect l="-2985" r="-1493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44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95931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 for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518160" y="948743"/>
                <a:ext cx="11707968" cy="508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the first component</a:t>
                </a:r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𝐺𝐸𝑁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</m:e>
                            </m:d>
                          </m:sup>
                          <m:e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1…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𝐺𝐸𝑁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∏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nary>
                      </m:e>
                    </m:nary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calculated incrementally by summing up relevant values regarding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all valid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0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948743"/>
                <a:ext cx="11707968" cy="5080686"/>
              </a:xfrm>
              <a:prstGeom prst="rect">
                <a:avLst/>
              </a:prstGeom>
              <a:blipFill>
                <a:blip r:embed="rId3"/>
                <a:stretch>
                  <a:fillRect l="-781" r="-364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647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84501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 for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02139" y="4203201"/>
                <a:ext cx="8158367" cy="16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1…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0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0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0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39" y="4203201"/>
                <a:ext cx="8158367" cy="1692258"/>
              </a:xfrm>
              <a:prstGeom prst="rect">
                <a:avLst/>
              </a:prstGeom>
              <a:blipFill>
                <a:blip r:embed="rId3"/>
                <a:stretch>
                  <a:fillRect l="-822" b="-5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AFFA968C-F09B-D243-9F12-BF586D6E7448}"/>
              </a:ext>
            </a:extLst>
          </p:cNvPr>
          <p:cNvSpPr/>
          <p:nvPr/>
        </p:nvSpPr>
        <p:spPr>
          <a:xfrm>
            <a:off x="4969346" y="1543154"/>
            <a:ext cx="1126654" cy="376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0AA36461-49D4-EA4D-AFE7-55456F76BDEC}"/>
              </a:ext>
            </a:extLst>
          </p:cNvPr>
          <p:cNvCxnSpPr>
            <a:cxnSpLocks/>
          </p:cNvCxnSpPr>
          <p:nvPr/>
        </p:nvCxnSpPr>
        <p:spPr>
          <a:xfrm flipH="1">
            <a:off x="2597924" y="1919672"/>
            <a:ext cx="3469141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BD5C1F2-3A15-784E-B741-6DE4712F42AD}"/>
                  </a:ext>
                </a:extLst>
              </p:cNvPr>
              <p:cNvSpPr/>
              <p:nvPr/>
            </p:nvSpPr>
            <p:spPr>
              <a:xfrm>
                <a:off x="2172535" y="1546747"/>
                <a:ext cx="808170" cy="393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BD5C1F2-3A15-784E-B741-6DE4712F4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35" y="1546747"/>
                <a:ext cx="808170" cy="393762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47CBAF08-B914-004F-9DBA-0BACAC60579B}"/>
              </a:ext>
            </a:extLst>
          </p:cNvPr>
          <p:cNvCxnSpPr>
            <a:cxnSpLocks/>
            <a:endCxn id="33" idx="2"/>
          </p:cNvCxnSpPr>
          <p:nvPr/>
        </p:nvCxnSpPr>
        <p:spPr>
          <a:xfrm flipH="1">
            <a:off x="2712153" y="2479727"/>
            <a:ext cx="2257194" cy="3058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7BFB7E20-57C9-E447-A3B2-8C4B4A62323A}"/>
              </a:ext>
            </a:extLst>
          </p:cNvPr>
          <p:cNvSpPr/>
          <p:nvPr/>
        </p:nvSpPr>
        <p:spPr>
          <a:xfrm>
            <a:off x="4427582" y="2103838"/>
            <a:ext cx="541764" cy="375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E746765-9B4D-BD43-BF08-0F8A37D52706}"/>
                  </a:ext>
                </a:extLst>
              </p:cNvPr>
              <p:cNvSpPr/>
              <p:nvPr/>
            </p:nvSpPr>
            <p:spPr>
              <a:xfrm>
                <a:off x="2193839" y="2116553"/>
                <a:ext cx="1036629" cy="393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E746765-9B4D-BD43-BF08-0F8A37D52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39" y="2116553"/>
                <a:ext cx="1036629" cy="393762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线连接符 10">
            <a:extLst>
              <a:ext uri="{FF2B5EF4-FFF2-40B4-BE49-F238E27FC236}">
                <a16:creationId xmlns:a16="http://schemas.microsoft.com/office/drawing/2014/main" id="{63B11437-B1A3-49A4-8058-ACACBF792DCF}"/>
              </a:ext>
            </a:extLst>
          </p:cNvPr>
          <p:cNvCxnSpPr/>
          <p:nvPr/>
        </p:nvCxnSpPr>
        <p:spPr>
          <a:xfrm flipH="1" flipV="1">
            <a:off x="3866057" y="1354523"/>
            <a:ext cx="762000" cy="32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11">
            <a:extLst>
              <a:ext uri="{FF2B5EF4-FFF2-40B4-BE49-F238E27FC236}">
                <a16:creationId xmlns:a16="http://schemas.microsoft.com/office/drawing/2014/main" id="{8E98B3D3-3FB7-4045-AD92-145063992241}"/>
              </a:ext>
            </a:extLst>
          </p:cNvPr>
          <p:cNvCxnSpPr>
            <a:cxnSpLocks/>
          </p:cNvCxnSpPr>
          <p:nvPr/>
        </p:nvCxnSpPr>
        <p:spPr>
          <a:xfrm flipH="1">
            <a:off x="3618593" y="1937944"/>
            <a:ext cx="816081" cy="377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10">
            <a:extLst>
              <a:ext uri="{FF2B5EF4-FFF2-40B4-BE49-F238E27FC236}">
                <a16:creationId xmlns:a16="http://schemas.microsoft.com/office/drawing/2014/main" id="{05764B6A-0BDD-427A-8F08-213E433189DE}"/>
              </a:ext>
            </a:extLst>
          </p:cNvPr>
          <p:cNvCxnSpPr>
            <a:cxnSpLocks/>
          </p:cNvCxnSpPr>
          <p:nvPr/>
        </p:nvCxnSpPr>
        <p:spPr>
          <a:xfrm flipH="1" flipV="1">
            <a:off x="2004230" y="1870006"/>
            <a:ext cx="1191826" cy="311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11">
            <a:extLst>
              <a:ext uri="{FF2B5EF4-FFF2-40B4-BE49-F238E27FC236}">
                <a16:creationId xmlns:a16="http://schemas.microsoft.com/office/drawing/2014/main" id="{D6FFC56C-7524-4028-9001-FF4FD7EC6B52}"/>
              </a:ext>
            </a:extLst>
          </p:cNvPr>
          <p:cNvCxnSpPr>
            <a:cxnSpLocks/>
          </p:cNvCxnSpPr>
          <p:nvPr/>
        </p:nvCxnSpPr>
        <p:spPr>
          <a:xfrm flipH="1">
            <a:off x="2140100" y="2637572"/>
            <a:ext cx="1055957" cy="324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大括号 37">
            <a:extLst>
              <a:ext uri="{FF2B5EF4-FFF2-40B4-BE49-F238E27FC236}">
                <a16:creationId xmlns:a16="http://schemas.microsoft.com/office/drawing/2014/main" id="{94E0FCBD-2C96-4B55-9644-8F54E4736B16}"/>
              </a:ext>
            </a:extLst>
          </p:cNvPr>
          <p:cNvSpPr/>
          <p:nvPr/>
        </p:nvSpPr>
        <p:spPr>
          <a:xfrm rot="5400000">
            <a:off x="3383013" y="1653185"/>
            <a:ext cx="207549" cy="2965116"/>
          </a:xfrm>
          <a:prstGeom prst="rightBrace">
            <a:avLst>
              <a:gd name="adj1" fmla="val 11841"/>
              <a:gd name="adj2" fmla="val 486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5FA63B-9D76-4B5E-ACF5-6210D7F169DC}"/>
                  </a:ext>
                </a:extLst>
              </p:cNvPr>
              <p:cNvSpPr txBox="1"/>
              <p:nvPr/>
            </p:nvSpPr>
            <p:spPr>
              <a:xfrm>
                <a:off x="2411454" y="3447468"/>
                <a:ext cx="2557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∈[1,…,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5FA63B-9D76-4B5E-ACF5-6210D7F16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54" y="3447468"/>
                <a:ext cx="2557892" cy="400110"/>
              </a:xfrm>
              <a:prstGeom prst="rect">
                <a:avLst/>
              </a:prstGeom>
              <a:blipFill>
                <a:blip r:embed="rId6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147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1020" y="150211"/>
            <a:ext cx="7679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 for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12520" y="5324991"/>
                <a:ext cx="8926831" cy="1406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Starting from boundary values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,0,0,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5324991"/>
                <a:ext cx="8926831" cy="1406347"/>
              </a:xfrm>
              <a:prstGeom prst="rect">
                <a:avLst/>
              </a:prstGeom>
              <a:blipFill>
                <a:blip r:embed="rId2"/>
                <a:stretch>
                  <a:fillRect l="-956" b="-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C3E89A3F-5335-4C82-8E71-A30AFDBF7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94" y="1127736"/>
            <a:ext cx="7294092" cy="40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4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1"/>
            <a:ext cx="839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Backward Algorithm for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10192" y="767419"/>
                <a:ext cx="10443608" cy="6016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the second component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𝐺𝐸𝑁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calculated incrementally by summing up relevant values from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+1,…,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400">
                                                  <a:latin typeface="Cambria Math" panose="02040503050406030204" pitchFamily="18" charset="0"/>
                                                </a:rPr>
                                                <m:t>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+1: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zh-CN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92" y="767419"/>
                <a:ext cx="10443608" cy="6016519"/>
              </a:xfrm>
              <a:prstGeom prst="rect">
                <a:avLst/>
              </a:prstGeom>
              <a:blipFill>
                <a:blip r:embed="rId2"/>
                <a:stretch>
                  <a:fillRect l="-758" r="-408" b="-1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526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802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Backward Algorithm for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74421" y="5315130"/>
                <a:ext cx="9039352" cy="114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Starting from boundary values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1" y="5315130"/>
                <a:ext cx="9039352" cy="1142685"/>
              </a:xfrm>
              <a:prstGeom prst="rect">
                <a:avLst/>
              </a:prstGeom>
              <a:blipFill>
                <a:blip r:embed="rId2"/>
                <a:stretch>
                  <a:fillRect l="-877" b="-10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2D90DF9B-3451-4372-B13B-28F91DAB7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6" y="1060493"/>
            <a:ext cx="8193766" cy="38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32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209260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40131" y="1819243"/>
                <a:ext cx="9310592" cy="239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After obtaining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𝑊𝑅𝐷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calculated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31" y="1819243"/>
                <a:ext cx="9310592" cy="2396554"/>
              </a:xfrm>
              <a:prstGeom prst="rect">
                <a:avLst/>
              </a:prstGeom>
              <a:blipFill>
                <a:blip r:embed="rId2"/>
                <a:stretch>
                  <a:fillRect l="-917" r="-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63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38128" y="1515731"/>
                <a:ext cx="10110872" cy="3597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Partition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𝑍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exp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altLang="zh-CN" sz="24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use a dynamic program, similar to the decoding algorithm, but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𝑚𝑎𝑥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being replaced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𝑠𝑢𝑚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8" y="1515731"/>
                <a:ext cx="10110872" cy="3597010"/>
              </a:xfrm>
              <a:prstGeom prst="rect">
                <a:avLst/>
              </a:prstGeom>
              <a:blipFill>
                <a:blip r:embed="rId2"/>
                <a:stretch>
                  <a:fillRect l="-752" t="-8803" b="-52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984B98FD-2AE4-4440-9FC5-00F84CD6B50F}"/>
              </a:ext>
            </a:extLst>
          </p:cNvPr>
          <p:cNvSpPr/>
          <p:nvPr/>
        </p:nvSpPr>
        <p:spPr>
          <a:xfrm>
            <a:off x="525780" y="150211"/>
            <a:ext cx="8241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Partition function for semi-CRF</a:t>
            </a:r>
          </a:p>
        </p:txBody>
      </p:sp>
    </p:spTree>
    <p:extLst>
      <p:ext uri="{BB962C8B-B14F-4D97-AF65-F5344CB8AC3E}">
        <p14:creationId xmlns:p14="http://schemas.microsoft.com/office/powerpoint/2010/main" val="29436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1970" y="202580"/>
            <a:ext cx="827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Segmentation Task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47750" y="861057"/>
                <a:ext cx="9281175" cy="1213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Input: a character/word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Output: the most probable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segment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sequence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acc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861057"/>
                <a:ext cx="9281175" cy="1213024"/>
              </a:xfrm>
              <a:prstGeom prst="rect">
                <a:avLst/>
              </a:prstGeom>
              <a:blipFill>
                <a:blip r:embed="rId2"/>
                <a:stretch>
                  <a:fillRect l="-920" b="-9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E2E6221-B7F4-4E12-A4E6-D08C702A7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" b="3100"/>
          <a:stretch/>
        </p:blipFill>
        <p:spPr>
          <a:xfrm>
            <a:off x="1357767" y="2235457"/>
            <a:ext cx="8026699" cy="39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1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Partition function for semi-CRF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1075817" y="5773475"/>
            <a:ext cx="8945881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 sum exp trick can be used to avoid numeric overflow.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72F39E2E-7DB6-460F-92FE-8D7F3B43D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70" y="1084525"/>
            <a:ext cx="8040931" cy="42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27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2597031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9590" y="150212"/>
            <a:ext cx="7691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semi-CRF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45030" y="1070597"/>
                <a:ext cx="10153722" cy="506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 sentence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its corresponding gold-standard segmentation, the semi-CRF training objective is to maximize the log-likelihood of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acc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d>
                      <m:d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200" dirty="0"/>
                  <a:t> </a:t>
                </a:r>
                <a:endParaRPr lang="zh-CN" altLang="zh-CN" sz="22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2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2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zh-CN" altLang="zh-CN" sz="22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𝐺𝐸𝑁</m:t>
                                    </m:r>
                                    <m:d>
                                      <m:dPr>
                                        <m:ctrlPr>
                                          <a:rPr lang="zh-CN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zh-CN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>
                                                    <a:latin typeface="Cambria Math" panose="02040503050406030204" pitchFamily="18" charset="0"/>
                                                  </a:rPr>
                                                  <m:t>θ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zh-CN" sz="220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2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zh-CN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2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𝑊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zh-CN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2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zh-CN" altLang="zh-CN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zh-CN" altLang="zh-CN" sz="220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CN" sz="2200" i="1">
                                            <a:latin typeface="Cambria Math" panose="02040503050406030204" pitchFamily="18" charset="0"/>
                                          </a:rPr>
                                          <m:t>𝐺𝐸𝑁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zh-CN" altLang="zh-CN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20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zh-CN" sz="2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zh-CN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sz="2200">
                                                        <a:latin typeface="Cambria Math" panose="02040503050406030204" pitchFamily="18" charset="0"/>
                                                      </a:rPr>
                                                      <m:t>θ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en-US" altLang="zh-CN" sz="220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zh-CN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sz="2200">
                                                        <a:latin typeface="Cambria Math" panose="02040503050406030204" pitchFamily="18" charset="0"/>
                                                      </a:rPr>
                                                      <m:t>ϕ</m:t>
                                                    </m:r>
                                                  </m:e>
                                                </m:acc>
                                                <m:d>
                                                  <m:dPr>
                                                    <m:ctrlPr>
                                                      <a:rPr lang="zh-CN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lang="zh-CN" altLang="zh-CN" sz="2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US" altLang="zh-CN" sz="22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𝑊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altLang="zh-CN" sz="2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US" altLang="zh-CN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zh-CN" altLang="zh-CN" sz="2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sz="22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𝐶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sz="22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0" y="1070597"/>
                <a:ext cx="10153722" cy="5069336"/>
              </a:xfrm>
              <a:prstGeom prst="rect">
                <a:avLst/>
              </a:prstGeom>
              <a:blipFill>
                <a:blip r:embed="rId2"/>
                <a:stretch>
                  <a:fillRect l="-900" t="-1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531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2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</p:spTree>
    <p:extLst>
      <p:ext uri="{BB962C8B-B14F-4D97-AF65-F5344CB8AC3E}">
        <p14:creationId xmlns:p14="http://schemas.microsoft.com/office/powerpoint/2010/main" val="865057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2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08766" y="1321049"/>
                <a:ext cx="10511261" cy="379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 the local gradient with respect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′′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/>
                          <m:t>definition</m:t>
                        </m:r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/>
                          <m:t>of</m:t>
                        </m:r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major challenge is the summation of exponential possible outputs.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66" y="1321049"/>
                <a:ext cx="10511261" cy="3793218"/>
              </a:xfrm>
              <a:prstGeom prst="rect">
                <a:avLst/>
              </a:prstGeom>
              <a:blipFill>
                <a:blip r:embed="rId2"/>
                <a:stretch>
                  <a:fillRect l="-754" b="-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905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2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94646" y="1285744"/>
                <a:ext cx="9709835" cy="481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Similar to CRF, rely on feature locality.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Taking word segmentation for example: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𝐺𝐸𝑁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p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46" y="1285744"/>
                <a:ext cx="9709835" cy="4811958"/>
              </a:xfrm>
              <a:prstGeom prst="rect">
                <a:avLst/>
              </a:prstGeom>
              <a:blipFill>
                <a:blip r:embed="rId2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184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36525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feature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40584" y="1002415"/>
                <a:ext cx="10810397" cy="6196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can rewrite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as: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CN" sz="2400" b="0" i="0" dirty="0">
                  <a:latin typeface="Cambria Math" panose="02040503050406030204" pitchFamily="18" charset="0"/>
                </a:endParaRPr>
              </a:p>
              <a:p>
                <a:pPr marL="360000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IsBigram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GENBIGRAM represents the set of all bigrams in all possible segmentations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4" y="1002415"/>
                <a:ext cx="10810397" cy="6196055"/>
              </a:xfrm>
              <a:prstGeom prst="rect">
                <a:avLst/>
              </a:prstGeom>
              <a:blipFill>
                <a:blip r:embed="rId2"/>
                <a:stretch>
                  <a:fillRect l="-733" t="-9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84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36525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feature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10870" y="1051842"/>
                <a:ext cx="10442930" cy="452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Equal to the sum of the feature vectors weighed by the marginal probability of the bigram: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IsBigram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Thus, the task boils down to the calculation of the marginal probabilities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𝐵𝐼𝐺𝑅𝐴𝑀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efficiently for all valid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𝑏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70" y="1051842"/>
                <a:ext cx="10442930" cy="4523803"/>
              </a:xfrm>
              <a:prstGeom prst="rect">
                <a:avLst/>
              </a:prstGeom>
              <a:blipFill>
                <a:blip r:embed="rId2"/>
                <a:stretch>
                  <a:fillRect l="-758" r="-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43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50212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feature locality</a:t>
            </a:r>
          </a:p>
        </p:txBody>
      </p:sp>
    </p:spTree>
    <p:extLst>
      <p:ext uri="{BB962C8B-B14F-4D97-AF65-F5344CB8AC3E}">
        <p14:creationId xmlns:p14="http://schemas.microsoft.com/office/powerpoint/2010/main" val="850891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50212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feature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67358" y="953325"/>
                <a:ext cx="10072522" cy="543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𝑙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sup>
                    </m:sSubSup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58" y="953325"/>
                <a:ext cx="10072522" cy="5433539"/>
              </a:xfrm>
              <a:prstGeom prst="rect">
                <a:avLst/>
              </a:prstGeom>
              <a:blipFill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E3A3E70-9F3E-4DA0-AB31-5D912698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58" y="1274511"/>
            <a:ext cx="7738860" cy="38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5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15561519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7210" y="150212"/>
            <a:ext cx="7683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feature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45851" y="1397860"/>
                <a:ext cx="8982665" cy="3638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𝐵𝐼𝐺𝑅𝐴𝑀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computed efficiently using Forward-Backward technique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𝐵𝐼𝐺𝑅𝐴𝑀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α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−1,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51" y="1397860"/>
                <a:ext cx="8982665" cy="3638945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4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1"/>
            <a:ext cx="824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Backward Algorithm for training semi-CRF</a:t>
            </a:r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97E7FC71-1DB9-4907-A3C9-0265F0886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"/>
          <a:stretch/>
        </p:blipFill>
        <p:spPr>
          <a:xfrm>
            <a:off x="1576665" y="1666295"/>
            <a:ext cx="8665291" cy="4412974"/>
          </a:xfrm>
          <a:prstGeom prst="rect">
            <a:avLst/>
          </a:prstGeom>
        </p:spPr>
      </p:pic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98BA678E-F7D8-400E-A0CE-AC5E90C0B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11641" r="1987" b="27315"/>
          <a:stretch/>
        </p:blipFill>
        <p:spPr>
          <a:xfrm>
            <a:off x="5513070" y="2130552"/>
            <a:ext cx="2887218" cy="1840330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ADBD6D48-2FB1-46C1-B054-B2A5FA465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11641" r="1987" b="27315"/>
          <a:stretch/>
        </p:blipFill>
        <p:spPr>
          <a:xfrm>
            <a:off x="5303096" y="2414016"/>
            <a:ext cx="274091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38128" y="1515731"/>
                <a:ext cx="8945881" cy="3597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Palatino" pitchFamily="2" charset="77"/>
                    <a:cs typeface="Calibri Light" panose="020F0302020204030204" pitchFamily="34" charset="0"/>
                  </a:rPr>
                  <a:t>Partition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𝑍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2400" b="0" i="0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exp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𝑤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altLang="zh-CN" sz="24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use a dynamic program, similar to the decoding algorithm, but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𝑚𝑎𝑥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being replaced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𝑠𝑢𝑚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8" y="1515731"/>
                <a:ext cx="8945881" cy="3597010"/>
              </a:xfrm>
              <a:prstGeom prst="rect">
                <a:avLst/>
              </a:prstGeom>
              <a:blipFill>
                <a:blip r:embed="rId2"/>
                <a:stretch>
                  <a:fillRect l="-954" b="-2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984B98FD-2AE4-4440-9FC5-00F84CD6B50F}"/>
              </a:ext>
            </a:extLst>
          </p:cNvPr>
          <p:cNvSpPr/>
          <p:nvPr/>
        </p:nvSpPr>
        <p:spPr>
          <a:xfrm>
            <a:off x="525780" y="150211"/>
            <a:ext cx="824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Backward Algorithm for training semi-CRF</a:t>
            </a:r>
          </a:p>
        </p:txBody>
      </p:sp>
    </p:spTree>
    <p:extLst>
      <p:ext uri="{BB962C8B-B14F-4D97-AF65-F5344CB8AC3E}">
        <p14:creationId xmlns:p14="http://schemas.microsoft.com/office/powerpoint/2010/main" val="937263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Partition function for semi-CRF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1075817" y="5773475"/>
            <a:ext cx="8945881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 sum exp trick can be used to avoid numeric overflow.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72F39E2E-7DB6-460F-92FE-8D7F3B43D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70" y="1084525"/>
            <a:ext cx="8040931" cy="42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7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1876222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50212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Large Margin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04500" y="861279"/>
                <a:ext cx="11287500" cy="1787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Scoring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Decoding: same as semi-CRF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00" y="861279"/>
                <a:ext cx="11287500" cy="1787925"/>
              </a:xfrm>
              <a:prstGeom prst="rect">
                <a:avLst/>
              </a:prstGeom>
              <a:blipFill>
                <a:blip r:embed="rId3"/>
                <a:stretch>
                  <a:fillRect l="-787" b="-63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52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50212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Large Margin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04500" y="861279"/>
                <a:ext cx="11287500" cy="5779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Scoring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Decoding: same as semi-CRF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largely the same as those for sequence labelling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 perceptron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func>
                                  <m:func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sSup>
                                          <m:sSup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structured SVM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240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sSup>
                                                <m:sSupPr>
                                                  <m:ctrlPr>
                                                    <a:rPr lang="zh-CN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zh-CN" altLang="zh-CN" sz="2400"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2400">
                                                      <a:latin typeface="Cambria Math" panose="02040503050406030204" pitchFamily="18" charset="0"/>
                                                    </a:rPr>
                                                    <m:t>θ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240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2400">
                                                      <a:latin typeface="Cambria Math" panose="02040503050406030204" pitchFamily="18" charset="0"/>
                                                    </a:rPr>
                                                    <m:t>ϕ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zh-CN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zh-CN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CN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00" y="861279"/>
                <a:ext cx="11287500" cy="5779339"/>
              </a:xfrm>
              <a:prstGeom prst="rect">
                <a:avLst/>
              </a:prstGeom>
              <a:blipFill>
                <a:blip r:embed="rId3"/>
                <a:stretch>
                  <a:fillRect l="-787" b="-304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879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3400" y="150212"/>
            <a:ext cx="768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Large Margin Models</a:t>
            </a:r>
          </a:p>
        </p:txBody>
      </p:sp>
      <p:pic>
        <p:nvPicPr>
          <p:cNvPr id="6" name="图片 3" descr="文本, 信件&#10;&#10;描述已自动生成">
            <a:extLst>
              <a:ext uri="{FF2B5EF4-FFF2-40B4-BE49-F238E27FC236}">
                <a16:creationId xmlns:a16="http://schemas.microsoft.com/office/drawing/2014/main" id="{88BFF8D7-7BC6-604A-8673-0F1EC9A73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/>
          <a:stretch/>
        </p:blipFill>
        <p:spPr>
          <a:xfrm>
            <a:off x="2045806" y="1696393"/>
            <a:ext cx="7868748" cy="29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3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6828532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Segment-level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84667" y="816188"/>
                <a:ext cx="11963399" cy="503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offer a wider context range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direct source of information about the output structures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sparsity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syntactic chunking, a possible noun phrase can span over tens of words.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 inefficiency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segment bigram feature: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segment trigram features: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7" y="816188"/>
                <a:ext cx="11963399" cy="5032147"/>
              </a:xfrm>
              <a:prstGeom prst="rect">
                <a:avLst/>
              </a:prstGeom>
              <a:blipFill>
                <a:blip r:embed="rId2"/>
                <a:stretch>
                  <a:fillRect l="-636" b="-20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9110" y="169498"/>
            <a:ext cx="967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Evaluating sequence segmentation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44880" y="1013949"/>
                <a:ext cx="9837420" cy="522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Represent the output of sequence segmentation</a:t>
                </a:r>
              </a:p>
              <a:p>
                <a:pPr marL="885794" lvl="1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set of tuples 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)}</a:t>
                </a:r>
              </a:p>
              <a:p>
                <a:pPr marL="885794" lvl="1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err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represent the beginning index, end index and label (if applicable) of a segment</a:t>
                </a:r>
              </a:p>
              <a:p>
                <a:pPr marL="428594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Metrics</a:t>
                </a:r>
              </a:p>
              <a:p>
                <a:pPr lvl="1">
                  <a:lnSpc>
                    <a:spcPts val="4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gold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 system output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can find a common subset of segments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∩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885794" lvl="1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precision: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:   percentage of segments in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𝑆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that are correct</a:t>
                </a:r>
              </a:p>
              <a:p>
                <a:pPr marL="885794" lvl="1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 percentage of gold segments that are predicted</a:t>
                </a:r>
              </a:p>
              <a:p>
                <a:pPr marL="885794" lvl="1" indent="-428594">
                  <a:lnSpc>
                    <a:spcPts val="4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F-score: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𝑃𝑅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 combines information on precision and recall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1013949"/>
                <a:ext cx="9837420" cy="5224764"/>
              </a:xfrm>
              <a:prstGeom prst="rect">
                <a:avLst/>
              </a:prstGeom>
              <a:blipFill>
                <a:blip r:embed="rId2"/>
                <a:stretch>
                  <a:fillRect l="-805" b="-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6186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8160" y="150211"/>
            <a:ext cx="77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Segment-level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84667" y="816188"/>
                <a:ext cx="11963399" cy="503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offer a wider context range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direct source of information about the output structures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sparsity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syntactic chunking, a possible noun phrase can span over tens of words.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 inefficiency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segment bigram feature: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1342994" lvl="2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segment trigram features: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7" y="816188"/>
                <a:ext cx="11963399" cy="5032147"/>
              </a:xfrm>
              <a:prstGeom prst="rect">
                <a:avLst/>
              </a:prstGeom>
              <a:blipFill>
                <a:blip r:embed="rId2"/>
                <a:stretch>
                  <a:fillRect l="-636" b="-25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44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79120" y="193605"/>
            <a:ext cx="764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Solution: beam search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676142" y="1201095"/>
            <a:ext cx="1049139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 can use arbitrary features without Markov assumptions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Inexact search to accommodate feature context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Incrementally processes the input sequence from left to right, building the output structure in linear time.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Tradeoff between optimality and efficiency.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62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4830" y="209629"/>
            <a:ext cx="6361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992174" y="1152322"/>
                <a:ext cx="10328910" cy="502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algorithm incrementally builds partial output candidates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from left to right, using an agenda to maintain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highest scored partial output at each step.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 candidate is a partial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Starting from an initial agenda with an empty sequence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each step, enumerate all possible local structures concerning the current word to generate new partial output candidates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 each candidate and leave top-k candidates for next step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Repeats until the end of the sentence, the top-1 left is taken for output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4" y="1152322"/>
                <a:ext cx="10328910" cy="5021759"/>
              </a:xfrm>
              <a:prstGeom prst="rect">
                <a:avLst/>
              </a:prstGeom>
              <a:blipFill>
                <a:blip r:embed="rId2"/>
                <a:stretch>
                  <a:fillRect l="-945" b="-1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313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4350" y="314804"/>
            <a:ext cx="7706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of Beam Search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CE6316-7C4E-4FDA-80E6-DFF3841AB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76" y="1611308"/>
            <a:ext cx="7827648" cy="416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7B78E4D-7CCB-4254-999F-6A2F2549E28C}"/>
                  </a:ext>
                </a:extLst>
              </p:cNvPr>
              <p:cNvSpPr txBox="1"/>
              <p:nvPr/>
            </p:nvSpPr>
            <p:spPr>
              <a:xfrm>
                <a:off x="2139483" y="6040689"/>
                <a:ext cx="266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1:5</m:t>
                        </m:r>
                      </m:sub>
                    </m:sSub>
                  </m:oMath>
                </a14:m>
                <a:r>
                  <a:rPr lang="en-US" altLang="zh-CN" dirty="0"/>
                  <a:t> = </a:t>
                </a:r>
                <a:r>
                  <a:rPr lang="zh-CN" altLang="en-US" dirty="0"/>
                  <a:t>西    班   牙   足    球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7B78E4D-7CCB-4254-999F-6A2F2549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83" y="6040689"/>
                <a:ext cx="2669642" cy="369332"/>
              </a:xfrm>
              <a:prstGeom prst="rect">
                <a:avLst/>
              </a:prstGeom>
              <a:blipFill>
                <a:blip r:embed="rId3"/>
                <a:stretch>
                  <a:fillRect l="-457" t="-9836" r="-91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3107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05790" y="150211"/>
            <a:ext cx="761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Decoding Algorithm</a:t>
            </a: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222E6B03-F85F-4714-89A5-44A40FF79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1"/>
          <a:stretch/>
        </p:blipFill>
        <p:spPr>
          <a:xfrm>
            <a:off x="2163769" y="1105540"/>
            <a:ext cx="6652883" cy="51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5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150211"/>
            <a:ext cx="769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Relaxing feature locality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135380" y="1056219"/>
                <a:ext cx="10328160" cy="5801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each step, we should score partial outputs from the beginning of the sentence until the current word being processed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At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incremental step, the feature vector for the partial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built incrementally from the previous step: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zh-CN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indicates the incremental feature vector that consists of the partial structures concerning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Differences from the incremental feature for sequence labeling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 Markov restriction on the label context 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" y="1056219"/>
                <a:ext cx="10328160" cy="5801781"/>
              </a:xfrm>
              <a:prstGeom prst="rect">
                <a:avLst/>
              </a:prstGeom>
              <a:blipFill>
                <a:blip r:embed="rId2"/>
                <a:stretch>
                  <a:fillRect l="-885"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345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37603025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8640" y="171790"/>
            <a:ext cx="7581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890202" y="1166538"/>
            <a:ext cx="10191750" cy="368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Problems</a:t>
            </a:r>
          </a:p>
          <a:p>
            <a:pPr marL="885794" lvl="1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highest model score is not guaranteed to be found by the decoder.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  <a:p>
            <a:pPr marL="885794" lvl="1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adjust the training objective into the minimization of search errors.</a:t>
            </a:r>
          </a:p>
          <a:p>
            <a:pPr marL="885794" lvl="1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Merge model error and search error into one single objective.</a:t>
            </a:r>
          </a:p>
        </p:txBody>
      </p:sp>
    </p:spTree>
    <p:extLst>
      <p:ext uri="{BB962C8B-B14F-4D97-AF65-F5344CB8AC3E}">
        <p14:creationId xmlns:p14="http://schemas.microsoft.com/office/powerpoint/2010/main" val="77708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56582" y="150211"/>
            <a:ext cx="7864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Training for Guiding Beam-search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388356" y="1104361"/>
                <a:ext cx="11976638" cy="5770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Basic idea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the current model parameter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 decode training instances by beam search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the model makes a mistake, update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Two types of updates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step, the gold local structure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falls out of agenda/beam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highest-scored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has a higher score compared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Update method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Standard perceptron algorithm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Mistake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(positive example),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(negative example)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Mistake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(positive example),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(negative example)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6" y="1104361"/>
                <a:ext cx="11976638" cy="5770106"/>
              </a:xfrm>
              <a:prstGeom prst="rect">
                <a:avLst/>
              </a:prstGeom>
              <a:blipFill>
                <a:blip r:embed="rId2"/>
                <a:stretch>
                  <a:fillRect l="-713" b="-1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431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9110" y="176881"/>
            <a:ext cx="7721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Training Algorithm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67CC8855-734F-459F-9D34-3749753E7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79" y="1321291"/>
            <a:ext cx="6842043" cy="52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/>
              <p:nvPr/>
            </p:nvSpPr>
            <p:spPr>
              <a:xfrm>
                <a:off x="1051561" y="1198051"/>
                <a:ext cx="9176804" cy="5520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南京市里面和米很贵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/>
                  </a:rPr>
                  <a:t>Gold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 : '</a:t>
                </a:r>
                <a:r>
                  <a:rPr lang="zh-CN" altLang="en-US" sz="2000" dirty="0">
                    <a:latin typeface="Palatino"/>
                  </a:rPr>
                  <a:t>南京市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Palatino"/>
                  </a:rPr>
                  <a:t>里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Palatino"/>
                  </a:rPr>
                  <a:t>面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和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米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很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贵</a:t>
                </a:r>
                <a:r>
                  <a:rPr lang="en-US" altLang="zh-CN" sz="2000" dirty="0">
                    <a:latin typeface="Palatino"/>
                  </a:rPr>
                  <a:t>' (Length: 7)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/>
                  </a:rPr>
                  <a:t>System output S: '</a:t>
                </a:r>
                <a:r>
                  <a:rPr lang="zh-CN" altLang="en-US" sz="2000" dirty="0">
                    <a:latin typeface="Palatino"/>
                  </a:rPr>
                  <a:t>南京市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里面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和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米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很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贵</a:t>
                </a:r>
                <a:r>
                  <a:rPr lang="en-US" altLang="zh-CN" sz="2000" dirty="0">
                    <a:latin typeface="Palatino"/>
                  </a:rPr>
                  <a:t>' (Length: 6)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/>
                  </a:rPr>
                  <a:t>Common subset of segments S : '</a:t>
                </a:r>
                <a:r>
                  <a:rPr lang="zh-CN" altLang="en-US" sz="2000" dirty="0">
                    <a:latin typeface="Palatino"/>
                  </a:rPr>
                  <a:t>南京市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和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米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很</a:t>
                </a:r>
                <a:r>
                  <a:rPr lang="en-US" altLang="zh-CN" sz="2000" dirty="0">
                    <a:latin typeface="Palatino"/>
                  </a:rPr>
                  <a:t>' , '</a:t>
                </a:r>
                <a:r>
                  <a:rPr lang="zh-CN" altLang="en-US" sz="2000" dirty="0">
                    <a:latin typeface="Palatino"/>
                  </a:rPr>
                  <a:t>贵</a:t>
                </a:r>
                <a:r>
                  <a:rPr lang="en-US" altLang="zh-CN" sz="2000" dirty="0">
                    <a:latin typeface="Palatino"/>
                  </a:rPr>
                  <a:t>' (Length: 5)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0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Precision: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𝑆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=0.83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𝑅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7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=0.71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F-score: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𝑃𝑅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𝑅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=0.77</m:t>
                    </m:r>
                  </m:oMath>
                </a14:m>
                <a:endParaRPr lang="en-US" altLang="zh-CN" sz="2400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F2EE83-9571-4E72-9AA3-2E5B4BDA9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1" y="1198051"/>
                <a:ext cx="9176804" cy="5520229"/>
              </a:xfrm>
              <a:prstGeom prst="rect">
                <a:avLst/>
              </a:prstGeom>
              <a:blipFill>
                <a:blip r:embed="rId2"/>
                <a:stretch>
                  <a:fillRect l="-930" b="-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189C90D-20F7-4553-9690-CF5A7AC2A139}"/>
              </a:ext>
            </a:extLst>
          </p:cNvPr>
          <p:cNvSpPr/>
          <p:nvPr/>
        </p:nvSpPr>
        <p:spPr>
          <a:xfrm>
            <a:off x="499110" y="169498"/>
            <a:ext cx="967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Evaluating sequence segmentation </a:t>
            </a:r>
          </a:p>
        </p:txBody>
      </p:sp>
    </p:spTree>
    <p:extLst>
      <p:ext uri="{BB962C8B-B14F-4D97-AF65-F5344CB8AC3E}">
        <p14:creationId xmlns:p14="http://schemas.microsoft.com/office/powerpoint/2010/main" val="18313758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56260" y="218791"/>
            <a:ext cx="766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Beam Search Training Algorithm</a:t>
            </a:r>
          </a:p>
        </p:txBody>
      </p:sp>
      <p:pic>
        <p:nvPicPr>
          <p:cNvPr id="5" name="图片 4" descr="日程表&#10;&#10;描述已自动生成">
            <a:extLst>
              <a:ext uri="{FF2B5EF4-FFF2-40B4-BE49-F238E27FC236}">
                <a16:creationId xmlns:a16="http://schemas.microsoft.com/office/drawing/2014/main" id="{0558D80E-9A3D-4836-B384-BA90E81D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5" y="1134677"/>
            <a:ext cx="4882950" cy="558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D580E-9820-7580-50E2-87D7D1D6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10" y="5782552"/>
            <a:ext cx="1628860" cy="1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91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32780599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780" y="327587"/>
            <a:ext cx="7923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F2EE83-9571-4E72-9AA3-2E5B4BDA9955}"/>
              </a:ext>
            </a:extLst>
          </p:cNvPr>
          <p:cNvSpPr/>
          <p:nvPr/>
        </p:nvSpPr>
        <p:spPr>
          <a:xfrm>
            <a:off x="865547" y="1590103"/>
            <a:ext cx="10488253" cy="294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segmentation using Sequence Labeling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models for directly solving sequence segmentation tasks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Semi-Markov Conditional Random Fields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learning guided beam search framework using perceptron training</a:t>
            </a:r>
          </a:p>
        </p:txBody>
      </p:sp>
    </p:spTree>
    <p:extLst>
      <p:ext uri="{BB962C8B-B14F-4D97-AF65-F5344CB8AC3E}">
        <p14:creationId xmlns:p14="http://schemas.microsoft.com/office/powerpoint/2010/main" val="411121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5" y="1016122"/>
            <a:ext cx="9316974" cy="5575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 Sequence Segmentation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9.1.1 Evaluating Sequence Segmentation Outputs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9.1.2 Sequence Labelling Method for Sequence Segmentation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 Discriminative Models for Sequence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9.2.1 Word-Level Features for Word Segmentation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9.2.2 Exact Search Decoding Using Dynamic Program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9.2.3 Semi-Markov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9.2.4 Large Margin Models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9.3 Perceptron and Beam Search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9.4 Summary</a:t>
            </a:r>
          </a:p>
        </p:txBody>
      </p:sp>
    </p:spTree>
    <p:extLst>
      <p:ext uri="{BB962C8B-B14F-4D97-AF65-F5344CB8AC3E}">
        <p14:creationId xmlns:p14="http://schemas.microsoft.com/office/powerpoint/2010/main" val="347765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37780</TotalTime>
  <Words>3944</Words>
  <Application>Microsoft Macintosh PowerPoint</Application>
  <PresentationFormat>Widescreen</PresentationFormat>
  <Paragraphs>659</Paragraphs>
  <Slides>82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Hanmeng LIU 刘汉蒙</cp:lastModifiedBy>
  <cp:revision>70</cp:revision>
  <cp:lastPrinted>2022-02-16T02:55:16Z</cp:lastPrinted>
  <dcterms:created xsi:type="dcterms:W3CDTF">2018-10-12T14:21:45Z</dcterms:created>
  <dcterms:modified xsi:type="dcterms:W3CDTF">2022-04-21T03:38:11Z</dcterms:modified>
</cp:coreProperties>
</file>