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notesMasterIdLst>
    <p:notesMasterId r:id="rId60"/>
  </p:notesMasterIdLst>
  <p:handoutMasterIdLst>
    <p:handoutMasterId r:id="rId61"/>
  </p:handoutMasterIdLst>
  <p:sldIdLst>
    <p:sldId id="498" r:id="rId2"/>
    <p:sldId id="314" r:id="rId3"/>
    <p:sldId id="315" r:id="rId4"/>
    <p:sldId id="406" r:id="rId5"/>
    <p:sldId id="417" r:id="rId6"/>
    <p:sldId id="499" r:id="rId7"/>
    <p:sldId id="502" r:id="rId8"/>
    <p:sldId id="419" r:id="rId9"/>
    <p:sldId id="501" r:id="rId10"/>
    <p:sldId id="503" r:id="rId11"/>
    <p:sldId id="504" r:id="rId12"/>
    <p:sldId id="505" r:id="rId13"/>
    <p:sldId id="506" r:id="rId14"/>
    <p:sldId id="507" r:id="rId15"/>
    <p:sldId id="508" r:id="rId16"/>
    <p:sldId id="509" r:id="rId17"/>
    <p:sldId id="510" r:id="rId18"/>
    <p:sldId id="511" r:id="rId19"/>
    <p:sldId id="512" r:id="rId20"/>
    <p:sldId id="513" r:id="rId21"/>
    <p:sldId id="514" r:id="rId22"/>
    <p:sldId id="515" r:id="rId23"/>
    <p:sldId id="516" r:id="rId24"/>
    <p:sldId id="517" r:id="rId25"/>
    <p:sldId id="518" r:id="rId26"/>
    <p:sldId id="519" r:id="rId27"/>
    <p:sldId id="520" r:id="rId28"/>
    <p:sldId id="521" r:id="rId29"/>
    <p:sldId id="522" r:id="rId30"/>
    <p:sldId id="523" r:id="rId31"/>
    <p:sldId id="524" r:id="rId32"/>
    <p:sldId id="525" r:id="rId33"/>
    <p:sldId id="526" r:id="rId34"/>
    <p:sldId id="527" r:id="rId35"/>
    <p:sldId id="528" r:id="rId36"/>
    <p:sldId id="529" r:id="rId37"/>
    <p:sldId id="530" r:id="rId38"/>
    <p:sldId id="532" r:id="rId39"/>
    <p:sldId id="531" r:id="rId40"/>
    <p:sldId id="533" r:id="rId41"/>
    <p:sldId id="534" r:id="rId42"/>
    <p:sldId id="535" r:id="rId43"/>
    <p:sldId id="536" r:id="rId44"/>
    <p:sldId id="537" r:id="rId45"/>
    <p:sldId id="538" r:id="rId46"/>
    <p:sldId id="539" r:id="rId47"/>
    <p:sldId id="541" r:id="rId48"/>
    <p:sldId id="542" r:id="rId49"/>
    <p:sldId id="543" r:id="rId50"/>
    <p:sldId id="551" r:id="rId51"/>
    <p:sldId id="544" r:id="rId52"/>
    <p:sldId id="545" r:id="rId53"/>
    <p:sldId id="546" r:id="rId54"/>
    <p:sldId id="547" r:id="rId55"/>
    <p:sldId id="548" r:id="rId56"/>
    <p:sldId id="549" r:id="rId57"/>
    <p:sldId id="550" r:id="rId58"/>
    <p:sldId id="404" r:id="rId59"/>
  </p:sldIdLst>
  <p:sldSz cx="12192000" cy="6858000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A23B65F5-064E-419B-8AFA-F26403C66047}">
          <p14:sldIdLst>
            <p14:sldId id="498"/>
            <p14:sldId id="314"/>
            <p14:sldId id="315"/>
            <p14:sldId id="406"/>
            <p14:sldId id="417"/>
            <p14:sldId id="499"/>
            <p14:sldId id="502"/>
            <p14:sldId id="419"/>
            <p14:sldId id="501"/>
            <p14:sldId id="503"/>
            <p14:sldId id="504"/>
            <p14:sldId id="505"/>
            <p14:sldId id="506"/>
            <p14:sldId id="507"/>
            <p14:sldId id="508"/>
            <p14:sldId id="509"/>
            <p14:sldId id="510"/>
            <p14:sldId id="511"/>
            <p14:sldId id="512"/>
            <p14:sldId id="513"/>
            <p14:sldId id="514"/>
            <p14:sldId id="515"/>
            <p14:sldId id="516"/>
            <p14:sldId id="517"/>
            <p14:sldId id="518"/>
            <p14:sldId id="519"/>
            <p14:sldId id="520"/>
            <p14:sldId id="521"/>
            <p14:sldId id="522"/>
            <p14:sldId id="523"/>
            <p14:sldId id="524"/>
            <p14:sldId id="525"/>
            <p14:sldId id="526"/>
            <p14:sldId id="527"/>
            <p14:sldId id="528"/>
            <p14:sldId id="529"/>
            <p14:sldId id="530"/>
            <p14:sldId id="532"/>
            <p14:sldId id="531"/>
            <p14:sldId id="533"/>
            <p14:sldId id="534"/>
            <p14:sldId id="535"/>
            <p14:sldId id="536"/>
            <p14:sldId id="537"/>
            <p14:sldId id="538"/>
            <p14:sldId id="539"/>
            <p14:sldId id="541"/>
            <p14:sldId id="542"/>
            <p14:sldId id="543"/>
            <p14:sldId id="551"/>
            <p14:sldId id="544"/>
            <p14:sldId id="545"/>
            <p14:sldId id="546"/>
            <p14:sldId id="547"/>
            <p14:sldId id="548"/>
            <p14:sldId id="549"/>
            <p14:sldId id="550"/>
            <p14:sldId id="40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616F7B9-5660-46DA-8A11-410449F2A063}" v="1115" dt="2021-01-16T09:07:15.55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348" autoAdjust="0"/>
    <p:restoredTop sz="91429"/>
  </p:normalViewPr>
  <p:slideViewPr>
    <p:cSldViewPr snapToGrid="0">
      <p:cViewPr varScale="1">
        <p:scale>
          <a:sx n="155" d="100"/>
          <a:sy n="155" d="100"/>
        </p:scale>
        <p:origin x="1528" y="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118" d="100"/>
          <a:sy n="118" d="100"/>
        </p:scale>
        <p:origin x="2635" y="3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microsoft.com/office/2015/10/relationships/revisionInfo" Target="revisionInfo.xml"/><Relationship Id="rId5" Type="http://schemas.openxmlformats.org/officeDocument/2006/relationships/slide" Target="slides/slide4.xml"/><Relationship Id="rId61" Type="http://schemas.openxmlformats.org/officeDocument/2006/relationships/handoutMaster" Target="handoutMasters/handout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B4628D8-B4B9-426E-86CB-4F205A03CEF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A50B2D3-71CA-44DE-9A4F-64FBE91D273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altLang="zh-CN"/>
              <a:t>2020/11/17</a:t>
            </a:r>
            <a:endParaRPr lang="zh-CN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AF83B0-6973-49C6-9392-6CBFB4239C9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4C3D07-0A26-460F-9EEE-BAF898A3FC8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45F89D-883C-4EBE-A921-AD5AD19F5A9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888581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altLang="zh-CN"/>
              <a:t>2020/11/17</a:t>
            </a:r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4CDCFF-4490-4946-AA65-61B544A8EF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102412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0" name="Google Shape;51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635912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277233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216435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000153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Emission</a:t>
            </a:r>
            <a:r>
              <a:rPr lang="zh-CN" altLang="en-US" dirty="0"/>
              <a:t> </a:t>
            </a:r>
            <a:r>
              <a:rPr lang="en-US" altLang="zh-CN" dirty="0"/>
              <a:t>&amp;</a:t>
            </a:r>
            <a:r>
              <a:rPr lang="zh-CN" altLang="en-US" dirty="0"/>
              <a:t> </a:t>
            </a:r>
            <a:r>
              <a:rPr lang="en-US" altLang="zh-CN" dirty="0"/>
              <a:t>transition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865692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Emission</a:t>
            </a:r>
            <a:r>
              <a:rPr lang="zh-CN" altLang="en-US" dirty="0"/>
              <a:t> </a:t>
            </a:r>
            <a:r>
              <a:rPr lang="en-US" altLang="zh-CN" dirty="0"/>
              <a:t>&amp;</a:t>
            </a:r>
            <a:r>
              <a:rPr lang="zh-CN" altLang="en-US" dirty="0"/>
              <a:t> </a:t>
            </a:r>
            <a:r>
              <a:rPr lang="en-US" altLang="zh-CN" dirty="0"/>
              <a:t>transition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4005311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0246892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00398738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Equation</a:t>
            </a:r>
            <a:r>
              <a:rPr lang="zh-CN" altLang="en-US" dirty="0"/>
              <a:t> </a:t>
            </a:r>
            <a:r>
              <a:rPr lang="en-US" altLang="zh-CN" dirty="0"/>
              <a:t>error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8912008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081895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/>
              <a:t>Figure</a:t>
            </a:r>
            <a:r>
              <a:rPr kumimoji="1" lang="zh-CN" altLang="en-US" dirty="0"/>
              <a:t> </a:t>
            </a:r>
            <a:r>
              <a:rPr kumimoji="1" lang="en-US" altLang="zh-CN" dirty="0"/>
              <a:t>error</a:t>
            </a:r>
            <a:r>
              <a:rPr kumimoji="1" lang="zh-CN" altLang="en-US" dirty="0"/>
              <a:t> </a:t>
            </a:r>
            <a:r>
              <a:rPr kumimoji="1" lang="en-US" altLang="zh-CN" dirty="0"/>
              <a:t>with</a:t>
            </a:r>
            <a:r>
              <a:rPr kumimoji="1" lang="zh-CN" altLang="en-US" dirty="0"/>
              <a:t> </a:t>
            </a:r>
            <a:r>
              <a:rPr kumimoji="1" lang="en-US" altLang="zh-CN" dirty="0"/>
              <a:t>row</a:t>
            </a:r>
            <a:r>
              <a:rPr kumimoji="1" lang="zh-CN" altLang="en-US" dirty="0"/>
              <a:t> </a:t>
            </a:r>
            <a:r>
              <a:rPr kumimoji="1" lang="en-US" altLang="zh-CN" dirty="0"/>
              <a:t>1</a:t>
            </a:r>
            <a:r>
              <a:rPr kumimoji="1" lang="zh-CN" alt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8249526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6596010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48435673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4936176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2331425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3394896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7601839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4981877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8450832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5886180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503708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/>
              <a:t>Figure</a:t>
            </a:r>
            <a:r>
              <a:rPr kumimoji="1" lang="zh-CN" altLang="en-US" dirty="0"/>
              <a:t> </a:t>
            </a:r>
            <a:r>
              <a:rPr kumimoji="1" lang="en-US" altLang="zh-CN" dirty="0"/>
              <a:t>error</a:t>
            </a:r>
            <a:r>
              <a:rPr kumimoji="1" lang="zh-CN" altLang="en-US" dirty="0"/>
              <a:t> </a:t>
            </a:r>
            <a:r>
              <a:rPr kumimoji="1" lang="en-US" altLang="zh-CN" dirty="0"/>
              <a:t>with</a:t>
            </a:r>
            <a:r>
              <a:rPr kumimoji="1" lang="zh-CN" altLang="en-US" dirty="0"/>
              <a:t> </a:t>
            </a:r>
            <a:r>
              <a:rPr kumimoji="1" lang="en-US" altLang="zh-CN" dirty="0"/>
              <a:t>row</a:t>
            </a:r>
            <a:r>
              <a:rPr kumimoji="1" lang="zh-CN" altLang="en-US" dirty="0"/>
              <a:t> </a:t>
            </a:r>
            <a:r>
              <a:rPr kumimoji="1" lang="en-US" altLang="zh-CN" dirty="0"/>
              <a:t>1</a:t>
            </a:r>
            <a:r>
              <a:rPr kumimoji="1" lang="zh-CN" alt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5435219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5938346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8676390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4750509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Intractable</a:t>
            </a:r>
            <a:r>
              <a:rPr lang="zh-CN" altLang="en-US" dirty="0"/>
              <a:t> </a:t>
            </a:r>
            <a:r>
              <a:rPr lang="en-US" altLang="zh-CN" dirty="0"/>
              <a:t>exponential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8351658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38519332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2030156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1789397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7960447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6359065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476551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/>
              <a:t>Figure</a:t>
            </a:r>
            <a:r>
              <a:rPr kumimoji="1" lang="zh-CN" altLang="en-US" dirty="0"/>
              <a:t> </a:t>
            </a:r>
            <a:r>
              <a:rPr kumimoji="1" lang="en-US" altLang="zh-CN" dirty="0"/>
              <a:t>error</a:t>
            </a:r>
            <a:r>
              <a:rPr kumimoji="1" lang="zh-CN" altLang="en-US" dirty="0"/>
              <a:t> </a:t>
            </a:r>
            <a:r>
              <a:rPr kumimoji="1" lang="en-US" altLang="zh-CN" dirty="0"/>
              <a:t>with</a:t>
            </a:r>
            <a:r>
              <a:rPr kumimoji="1" lang="zh-CN" altLang="en-US" dirty="0"/>
              <a:t> </a:t>
            </a:r>
            <a:r>
              <a:rPr kumimoji="1" lang="en-US" altLang="zh-CN" dirty="0"/>
              <a:t>row</a:t>
            </a:r>
            <a:r>
              <a:rPr kumimoji="1" lang="zh-CN" altLang="en-US" dirty="0"/>
              <a:t> </a:t>
            </a:r>
            <a:r>
              <a:rPr kumimoji="1" lang="en-US" altLang="zh-CN" dirty="0"/>
              <a:t>1</a:t>
            </a:r>
            <a:r>
              <a:rPr kumimoji="1" lang="zh-CN" alt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8515560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6983075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9984708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5847302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5453564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81919494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2297124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53255554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09490570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747369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6309319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999335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729320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087200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425798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>
            <a:extLst>
              <a:ext uri="{FF2B5EF4-FFF2-40B4-BE49-F238E27FC236}">
                <a16:creationId xmlns:a16="http://schemas.microsoft.com/office/drawing/2014/main" id="{89077EAA-40D0-48CB-90FF-E3DF1EE80A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C4CE0-3700-4859-8D19-925D0B46A7A0}" type="datetime1">
              <a:rPr lang="zh-CN" altLang="en-US" smtClean="0"/>
              <a:t>2022/1/11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F33353FC-3274-4444-BC94-4A09695607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CEB56818-CE3F-42BF-B671-787ED7DF9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9E591-ED77-471E-97B2-B4E6A061E78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28205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FFA4CE58-8203-49B5-A5E0-01E0DB9540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5267E-76EA-4497-A9B9-51555DFD3551}" type="datetime1">
              <a:rPr lang="zh-CN" altLang="en-US" smtClean="0"/>
              <a:t>2022/1/11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08EF7B29-5D05-4D62-815D-3A3F88A0CB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A993103-71E3-435E-9349-753F7267EB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9E591-ED77-471E-97B2-B4E6A061E78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84852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1/11/22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278228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E519F002-9A53-4FB0-BAAF-7715183BD0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34FAA52-E32B-46A3-A884-DAEB21BA22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CAB622B-AED4-42F8-8968-F35CCA4C2C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D2426D-B642-4643-A185-6CFD3642283E}" type="datetime1">
              <a:rPr lang="zh-CN" altLang="en-US" smtClean="0"/>
              <a:t>2022/1/11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7B40E5C-BC4E-4F35-AB90-D5F615AC8E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822258B-9462-4CFF-97B8-7B11CF32F9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C9E591-ED77-471E-97B2-B4E6A061E78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9786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tmp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0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tmp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5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8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490.png"/><Relationship Id="rId7" Type="http://schemas.openxmlformats.org/officeDocument/2006/relationships/image" Target="../media/image55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4.png"/><Relationship Id="rId5" Type="http://schemas.openxmlformats.org/officeDocument/2006/relationships/image" Target="../media/image52.png"/><Relationship Id="rId4" Type="http://schemas.openxmlformats.org/officeDocument/2006/relationships/image" Target="../media/image510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7" Type="http://schemas.openxmlformats.org/officeDocument/2006/relationships/image" Target="../media/image59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0.png"/><Relationship Id="rId4" Type="http://schemas.openxmlformats.org/officeDocument/2006/relationships/image" Target="../media/image51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0.png"/><Relationship Id="rId3" Type="http://schemas.openxmlformats.org/officeDocument/2006/relationships/image" Target="../media/image65.png"/><Relationship Id="rId7" Type="http://schemas.openxmlformats.org/officeDocument/2006/relationships/image" Target="../media/image650.png"/><Relationship Id="rId12" Type="http://schemas.openxmlformats.org/officeDocument/2006/relationships/image" Target="../media/image78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6.png"/><Relationship Id="rId11" Type="http://schemas.openxmlformats.org/officeDocument/2006/relationships/image" Target="../media/image77.png"/><Relationship Id="rId5" Type="http://schemas.openxmlformats.org/officeDocument/2006/relationships/image" Target="../media/image71.png"/><Relationship Id="rId10" Type="http://schemas.openxmlformats.org/officeDocument/2006/relationships/image" Target="../media/image76.png"/><Relationship Id="rId4" Type="http://schemas.openxmlformats.org/officeDocument/2006/relationships/image" Target="../media/image70.png"/><Relationship Id="rId9" Type="http://schemas.openxmlformats.org/officeDocument/2006/relationships/image" Target="../media/image67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0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8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0.png"/><Relationship Id="rId5" Type="http://schemas.openxmlformats.org/officeDocument/2006/relationships/image" Target="../media/image79.png"/><Relationship Id="rId4" Type="http://schemas.openxmlformats.org/officeDocument/2006/relationships/image" Target="../media/image74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0.png"/><Relationship Id="rId4" Type="http://schemas.openxmlformats.org/officeDocument/2006/relationships/image" Target="../media/image4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0.png"/><Relationship Id="rId4" Type="http://schemas.openxmlformats.org/officeDocument/2006/relationships/image" Target="../media/image4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p27"/>
          <p:cNvSpPr txBox="1">
            <a:spLocks noGrp="1"/>
          </p:cNvSpPr>
          <p:nvPr>
            <p:ph type="ctrTitle"/>
          </p:nvPr>
        </p:nvSpPr>
        <p:spPr>
          <a:xfrm>
            <a:off x="690388" y="1204551"/>
            <a:ext cx="5439600" cy="3509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algn="l">
              <a:spcBef>
                <a:spcPts val="0"/>
              </a:spcBef>
            </a:pPr>
            <a:r>
              <a:rPr lang="en" dirty="0">
                <a:latin typeface="Andale Mono" panose="020B0509000000000004" pitchFamily="49" charset="0"/>
                <a:ea typeface="Apple Symbols" panose="02000000000000000000" pitchFamily="2" charset="-79"/>
                <a:cs typeface="Baloo" panose="03080902040302020200" pitchFamily="66" charset="77"/>
              </a:rPr>
              <a:t>Natural Language Processing</a:t>
            </a:r>
            <a:endParaRPr dirty="0">
              <a:latin typeface="Andale Mono" panose="020B0509000000000004" pitchFamily="49" charset="0"/>
              <a:ea typeface="Apple Symbols" panose="02000000000000000000" pitchFamily="2" charset="-79"/>
              <a:cs typeface="Baloo" panose="03080902040302020200" pitchFamily="66" charset="77"/>
            </a:endParaRPr>
          </a:p>
        </p:txBody>
      </p:sp>
      <p:sp>
        <p:nvSpPr>
          <p:cNvPr id="513" name="Google Shape;513;p27"/>
          <p:cNvSpPr txBox="1">
            <a:spLocks noGrp="1"/>
          </p:cNvSpPr>
          <p:nvPr>
            <p:ph type="subTitle" idx="1"/>
          </p:nvPr>
        </p:nvSpPr>
        <p:spPr>
          <a:xfrm>
            <a:off x="777670" y="4627537"/>
            <a:ext cx="3154852" cy="986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algn="l">
              <a:spcBef>
                <a:spcPts val="0"/>
              </a:spcBef>
            </a:pPr>
            <a:r>
              <a:rPr lang="en" dirty="0"/>
              <a:t>Yue Zhang</a:t>
            </a:r>
          </a:p>
          <a:p>
            <a:pPr algn="l">
              <a:spcBef>
                <a:spcPts val="0"/>
              </a:spcBef>
            </a:pPr>
            <a:r>
              <a:rPr lang="en" dirty="0"/>
              <a:t>Westlake University</a:t>
            </a:r>
            <a:endParaRPr dirty="0"/>
          </a:p>
        </p:txBody>
      </p:sp>
      <p:sp>
        <p:nvSpPr>
          <p:cNvPr id="514" name="Google Shape;514;p27"/>
          <p:cNvSpPr/>
          <p:nvPr/>
        </p:nvSpPr>
        <p:spPr>
          <a:xfrm>
            <a:off x="7769858" y="3637115"/>
            <a:ext cx="3446079" cy="2158640"/>
          </a:xfrm>
          <a:custGeom>
            <a:avLst/>
            <a:gdLst/>
            <a:ahLst/>
            <a:cxnLst/>
            <a:rect l="l" t="t" r="r" b="b"/>
            <a:pathLst>
              <a:path w="98572" h="61746" extrusionOk="0">
                <a:moveTo>
                  <a:pt x="5705" y="1"/>
                </a:moveTo>
                <a:cubicBezTo>
                  <a:pt x="2569" y="1"/>
                  <a:pt x="1" y="2536"/>
                  <a:pt x="1" y="5672"/>
                </a:cubicBezTo>
                <a:lnTo>
                  <a:pt x="1" y="56074"/>
                </a:lnTo>
                <a:cubicBezTo>
                  <a:pt x="1" y="59210"/>
                  <a:pt x="2569" y="61745"/>
                  <a:pt x="5705" y="61745"/>
                </a:cubicBezTo>
                <a:lnTo>
                  <a:pt x="92867" y="61745"/>
                </a:lnTo>
                <a:cubicBezTo>
                  <a:pt x="96003" y="61745"/>
                  <a:pt x="98571" y="59210"/>
                  <a:pt x="98571" y="56074"/>
                </a:cubicBezTo>
                <a:lnTo>
                  <a:pt x="98571" y="5672"/>
                </a:lnTo>
                <a:cubicBezTo>
                  <a:pt x="98571" y="2536"/>
                  <a:pt x="96003" y="1"/>
                  <a:pt x="92867" y="1"/>
                </a:cubicBezTo>
                <a:close/>
              </a:path>
            </a:pathLst>
          </a:custGeom>
          <a:solidFill>
            <a:srgbClr val="D0DD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15" name="Google Shape;515;p27"/>
          <p:cNvSpPr/>
          <p:nvPr/>
        </p:nvSpPr>
        <p:spPr>
          <a:xfrm>
            <a:off x="8048591" y="3869181"/>
            <a:ext cx="2888607" cy="1251359"/>
          </a:xfrm>
          <a:custGeom>
            <a:avLst/>
            <a:gdLst/>
            <a:ahLst/>
            <a:cxnLst/>
            <a:rect l="l" t="t" r="r" b="b"/>
            <a:pathLst>
              <a:path w="82626" h="35794" extrusionOk="0">
                <a:moveTo>
                  <a:pt x="2002" y="1"/>
                </a:moveTo>
                <a:cubicBezTo>
                  <a:pt x="901" y="1"/>
                  <a:pt x="0" y="868"/>
                  <a:pt x="0" y="2002"/>
                </a:cubicBezTo>
                <a:lnTo>
                  <a:pt x="0" y="33792"/>
                </a:lnTo>
                <a:cubicBezTo>
                  <a:pt x="0" y="34893"/>
                  <a:pt x="901" y="35793"/>
                  <a:pt x="2002" y="35793"/>
                </a:cubicBezTo>
                <a:lnTo>
                  <a:pt x="80624" y="35793"/>
                </a:lnTo>
                <a:cubicBezTo>
                  <a:pt x="81725" y="35793"/>
                  <a:pt x="82626" y="34893"/>
                  <a:pt x="82626" y="33792"/>
                </a:cubicBezTo>
                <a:lnTo>
                  <a:pt x="82626" y="2002"/>
                </a:lnTo>
                <a:cubicBezTo>
                  <a:pt x="82626" y="868"/>
                  <a:pt x="81725" y="1"/>
                  <a:pt x="80624" y="1"/>
                </a:cubicBezTo>
                <a:close/>
              </a:path>
            </a:pathLst>
          </a:custGeom>
          <a:solidFill>
            <a:srgbClr val="BEC0E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16" name="Google Shape;516;p27"/>
          <p:cNvSpPr/>
          <p:nvPr/>
        </p:nvSpPr>
        <p:spPr>
          <a:xfrm>
            <a:off x="9072463" y="4687834"/>
            <a:ext cx="167983" cy="17551"/>
          </a:xfrm>
          <a:custGeom>
            <a:avLst/>
            <a:gdLst/>
            <a:ahLst/>
            <a:cxnLst/>
            <a:rect l="l" t="t" r="r" b="b"/>
            <a:pathLst>
              <a:path w="4805" h="502" extrusionOk="0">
                <a:moveTo>
                  <a:pt x="401" y="1"/>
                </a:moveTo>
                <a:cubicBezTo>
                  <a:pt x="168" y="1"/>
                  <a:pt x="1" y="168"/>
                  <a:pt x="1" y="401"/>
                </a:cubicBezTo>
                <a:lnTo>
                  <a:pt x="1" y="501"/>
                </a:lnTo>
                <a:cubicBezTo>
                  <a:pt x="1" y="268"/>
                  <a:pt x="168" y="67"/>
                  <a:pt x="401" y="67"/>
                </a:cubicBezTo>
                <a:lnTo>
                  <a:pt x="4404" y="67"/>
                </a:lnTo>
                <a:cubicBezTo>
                  <a:pt x="4637" y="67"/>
                  <a:pt x="4804" y="268"/>
                  <a:pt x="4804" y="501"/>
                </a:cubicBezTo>
                <a:lnTo>
                  <a:pt x="4804" y="401"/>
                </a:lnTo>
                <a:cubicBezTo>
                  <a:pt x="4804" y="168"/>
                  <a:pt x="4637" y="1"/>
                  <a:pt x="4404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17" name="Google Shape;517;p27"/>
          <p:cNvSpPr/>
          <p:nvPr/>
        </p:nvSpPr>
        <p:spPr>
          <a:xfrm>
            <a:off x="9072463" y="4272685"/>
            <a:ext cx="167983" cy="17515"/>
          </a:xfrm>
          <a:custGeom>
            <a:avLst/>
            <a:gdLst/>
            <a:ahLst/>
            <a:cxnLst/>
            <a:rect l="l" t="t" r="r" b="b"/>
            <a:pathLst>
              <a:path w="4805" h="501" extrusionOk="0">
                <a:moveTo>
                  <a:pt x="401" y="1"/>
                </a:moveTo>
                <a:cubicBezTo>
                  <a:pt x="168" y="1"/>
                  <a:pt x="1" y="201"/>
                  <a:pt x="1" y="401"/>
                </a:cubicBezTo>
                <a:lnTo>
                  <a:pt x="1" y="501"/>
                </a:lnTo>
                <a:cubicBezTo>
                  <a:pt x="1" y="267"/>
                  <a:pt x="168" y="67"/>
                  <a:pt x="401" y="67"/>
                </a:cubicBezTo>
                <a:lnTo>
                  <a:pt x="4404" y="67"/>
                </a:lnTo>
                <a:cubicBezTo>
                  <a:pt x="4637" y="67"/>
                  <a:pt x="4804" y="267"/>
                  <a:pt x="4804" y="501"/>
                </a:cubicBezTo>
                <a:lnTo>
                  <a:pt x="4804" y="401"/>
                </a:lnTo>
                <a:cubicBezTo>
                  <a:pt x="4804" y="201"/>
                  <a:pt x="4637" y="1"/>
                  <a:pt x="4404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18" name="Google Shape;518;p27"/>
          <p:cNvSpPr/>
          <p:nvPr/>
        </p:nvSpPr>
        <p:spPr>
          <a:xfrm>
            <a:off x="9072463" y="4081421"/>
            <a:ext cx="167983" cy="17551"/>
          </a:xfrm>
          <a:custGeom>
            <a:avLst/>
            <a:gdLst/>
            <a:ahLst/>
            <a:cxnLst/>
            <a:rect l="l" t="t" r="r" b="b"/>
            <a:pathLst>
              <a:path w="4805" h="502" extrusionOk="0">
                <a:moveTo>
                  <a:pt x="401" y="1"/>
                </a:moveTo>
                <a:cubicBezTo>
                  <a:pt x="168" y="1"/>
                  <a:pt x="1" y="201"/>
                  <a:pt x="1" y="435"/>
                </a:cubicBezTo>
                <a:lnTo>
                  <a:pt x="1" y="501"/>
                </a:lnTo>
                <a:cubicBezTo>
                  <a:pt x="1" y="268"/>
                  <a:pt x="168" y="101"/>
                  <a:pt x="401" y="101"/>
                </a:cubicBezTo>
                <a:lnTo>
                  <a:pt x="4404" y="101"/>
                </a:lnTo>
                <a:cubicBezTo>
                  <a:pt x="4637" y="101"/>
                  <a:pt x="4804" y="268"/>
                  <a:pt x="4804" y="501"/>
                </a:cubicBezTo>
                <a:lnTo>
                  <a:pt x="4804" y="435"/>
                </a:lnTo>
                <a:cubicBezTo>
                  <a:pt x="4804" y="201"/>
                  <a:pt x="4637" y="1"/>
                  <a:pt x="4404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19" name="Google Shape;519;p27"/>
          <p:cNvSpPr/>
          <p:nvPr/>
        </p:nvSpPr>
        <p:spPr>
          <a:xfrm>
            <a:off x="9072463" y="4480280"/>
            <a:ext cx="167983" cy="16361"/>
          </a:xfrm>
          <a:custGeom>
            <a:avLst/>
            <a:gdLst/>
            <a:ahLst/>
            <a:cxnLst/>
            <a:rect l="l" t="t" r="r" b="b"/>
            <a:pathLst>
              <a:path w="4805" h="468" extrusionOk="0">
                <a:moveTo>
                  <a:pt x="401" y="0"/>
                </a:moveTo>
                <a:cubicBezTo>
                  <a:pt x="168" y="0"/>
                  <a:pt x="1" y="167"/>
                  <a:pt x="1" y="400"/>
                </a:cubicBezTo>
                <a:lnTo>
                  <a:pt x="1" y="467"/>
                </a:lnTo>
                <a:cubicBezTo>
                  <a:pt x="1" y="267"/>
                  <a:pt x="168" y="67"/>
                  <a:pt x="401" y="67"/>
                </a:cubicBezTo>
                <a:lnTo>
                  <a:pt x="4404" y="67"/>
                </a:lnTo>
                <a:cubicBezTo>
                  <a:pt x="4637" y="67"/>
                  <a:pt x="4804" y="267"/>
                  <a:pt x="4804" y="467"/>
                </a:cubicBezTo>
                <a:lnTo>
                  <a:pt x="4804" y="400"/>
                </a:lnTo>
                <a:cubicBezTo>
                  <a:pt x="4804" y="167"/>
                  <a:pt x="4637" y="0"/>
                  <a:pt x="4404" y="0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20" name="Google Shape;520;p27"/>
          <p:cNvSpPr/>
          <p:nvPr/>
        </p:nvSpPr>
        <p:spPr>
          <a:xfrm>
            <a:off x="8384450" y="4480279"/>
            <a:ext cx="169103" cy="17515"/>
          </a:xfrm>
          <a:custGeom>
            <a:avLst/>
            <a:gdLst/>
            <a:ahLst/>
            <a:cxnLst/>
            <a:rect l="l" t="t" r="r" b="b"/>
            <a:pathLst>
              <a:path w="4837" h="501" extrusionOk="0">
                <a:moveTo>
                  <a:pt x="400" y="0"/>
                </a:moveTo>
                <a:cubicBezTo>
                  <a:pt x="167" y="0"/>
                  <a:pt x="0" y="167"/>
                  <a:pt x="0" y="400"/>
                </a:cubicBezTo>
                <a:lnTo>
                  <a:pt x="0" y="500"/>
                </a:lnTo>
                <a:cubicBezTo>
                  <a:pt x="0" y="267"/>
                  <a:pt x="167" y="67"/>
                  <a:pt x="400" y="67"/>
                </a:cubicBezTo>
                <a:lnTo>
                  <a:pt x="4403" y="67"/>
                </a:lnTo>
                <a:cubicBezTo>
                  <a:pt x="4637" y="67"/>
                  <a:pt x="4837" y="267"/>
                  <a:pt x="4837" y="500"/>
                </a:cubicBezTo>
                <a:lnTo>
                  <a:pt x="4837" y="400"/>
                </a:lnTo>
                <a:cubicBezTo>
                  <a:pt x="4837" y="167"/>
                  <a:pt x="4637" y="0"/>
                  <a:pt x="4403" y="0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21" name="Google Shape;521;p27"/>
          <p:cNvSpPr/>
          <p:nvPr/>
        </p:nvSpPr>
        <p:spPr>
          <a:xfrm>
            <a:off x="9072463" y="3956649"/>
            <a:ext cx="167983" cy="17551"/>
          </a:xfrm>
          <a:custGeom>
            <a:avLst/>
            <a:gdLst/>
            <a:ahLst/>
            <a:cxnLst/>
            <a:rect l="l" t="t" r="r" b="b"/>
            <a:pathLst>
              <a:path w="4805" h="502" extrusionOk="0">
                <a:moveTo>
                  <a:pt x="401" y="1"/>
                </a:moveTo>
                <a:cubicBezTo>
                  <a:pt x="168" y="1"/>
                  <a:pt x="1" y="201"/>
                  <a:pt x="1" y="434"/>
                </a:cubicBezTo>
                <a:lnTo>
                  <a:pt x="1" y="501"/>
                </a:lnTo>
                <a:cubicBezTo>
                  <a:pt x="1" y="268"/>
                  <a:pt x="168" y="101"/>
                  <a:pt x="401" y="101"/>
                </a:cubicBezTo>
                <a:lnTo>
                  <a:pt x="4404" y="101"/>
                </a:lnTo>
                <a:cubicBezTo>
                  <a:pt x="4637" y="101"/>
                  <a:pt x="4804" y="268"/>
                  <a:pt x="4804" y="501"/>
                </a:cubicBezTo>
                <a:lnTo>
                  <a:pt x="4804" y="434"/>
                </a:lnTo>
                <a:cubicBezTo>
                  <a:pt x="4804" y="201"/>
                  <a:pt x="4637" y="1"/>
                  <a:pt x="4404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22" name="Google Shape;522;p27"/>
          <p:cNvSpPr/>
          <p:nvPr/>
        </p:nvSpPr>
        <p:spPr>
          <a:xfrm>
            <a:off x="8384450" y="4081421"/>
            <a:ext cx="169103" cy="17551"/>
          </a:xfrm>
          <a:custGeom>
            <a:avLst/>
            <a:gdLst/>
            <a:ahLst/>
            <a:cxnLst/>
            <a:rect l="l" t="t" r="r" b="b"/>
            <a:pathLst>
              <a:path w="4837" h="502" extrusionOk="0">
                <a:moveTo>
                  <a:pt x="400" y="1"/>
                </a:moveTo>
                <a:cubicBezTo>
                  <a:pt x="167" y="1"/>
                  <a:pt x="0" y="201"/>
                  <a:pt x="0" y="435"/>
                </a:cubicBezTo>
                <a:lnTo>
                  <a:pt x="0" y="501"/>
                </a:lnTo>
                <a:cubicBezTo>
                  <a:pt x="0" y="268"/>
                  <a:pt x="167" y="101"/>
                  <a:pt x="400" y="101"/>
                </a:cubicBezTo>
                <a:lnTo>
                  <a:pt x="4403" y="101"/>
                </a:lnTo>
                <a:cubicBezTo>
                  <a:pt x="4637" y="101"/>
                  <a:pt x="4837" y="268"/>
                  <a:pt x="4837" y="501"/>
                </a:cubicBezTo>
                <a:lnTo>
                  <a:pt x="4837" y="435"/>
                </a:lnTo>
                <a:cubicBezTo>
                  <a:pt x="4837" y="201"/>
                  <a:pt x="4637" y="1"/>
                  <a:pt x="4403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23" name="Google Shape;523;p27"/>
          <p:cNvSpPr/>
          <p:nvPr/>
        </p:nvSpPr>
        <p:spPr>
          <a:xfrm>
            <a:off x="8154693" y="4272685"/>
            <a:ext cx="398859" cy="17515"/>
          </a:xfrm>
          <a:custGeom>
            <a:avLst/>
            <a:gdLst/>
            <a:ahLst/>
            <a:cxnLst/>
            <a:rect l="l" t="t" r="r" b="b"/>
            <a:pathLst>
              <a:path w="11409" h="501" extrusionOk="0">
                <a:moveTo>
                  <a:pt x="434" y="1"/>
                </a:moveTo>
                <a:cubicBezTo>
                  <a:pt x="201" y="1"/>
                  <a:pt x="1" y="167"/>
                  <a:pt x="1" y="401"/>
                </a:cubicBezTo>
                <a:lnTo>
                  <a:pt x="1" y="501"/>
                </a:lnTo>
                <a:cubicBezTo>
                  <a:pt x="1" y="267"/>
                  <a:pt x="201" y="67"/>
                  <a:pt x="434" y="67"/>
                </a:cubicBezTo>
                <a:lnTo>
                  <a:pt x="10975" y="67"/>
                </a:lnTo>
                <a:cubicBezTo>
                  <a:pt x="11209" y="67"/>
                  <a:pt x="11409" y="267"/>
                  <a:pt x="11409" y="501"/>
                </a:cubicBezTo>
                <a:lnTo>
                  <a:pt x="11409" y="401"/>
                </a:lnTo>
                <a:cubicBezTo>
                  <a:pt x="11409" y="167"/>
                  <a:pt x="11209" y="1"/>
                  <a:pt x="10975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24" name="Google Shape;524;p27"/>
          <p:cNvSpPr/>
          <p:nvPr/>
        </p:nvSpPr>
        <p:spPr>
          <a:xfrm>
            <a:off x="8384450" y="4895425"/>
            <a:ext cx="169103" cy="17515"/>
          </a:xfrm>
          <a:custGeom>
            <a:avLst/>
            <a:gdLst/>
            <a:ahLst/>
            <a:cxnLst/>
            <a:rect l="l" t="t" r="r" b="b"/>
            <a:pathLst>
              <a:path w="4837" h="501" extrusionOk="0">
                <a:moveTo>
                  <a:pt x="400" y="0"/>
                </a:moveTo>
                <a:cubicBezTo>
                  <a:pt x="167" y="0"/>
                  <a:pt x="0" y="167"/>
                  <a:pt x="0" y="401"/>
                </a:cubicBezTo>
                <a:lnTo>
                  <a:pt x="0" y="501"/>
                </a:lnTo>
                <a:cubicBezTo>
                  <a:pt x="0" y="267"/>
                  <a:pt x="167" y="67"/>
                  <a:pt x="400" y="67"/>
                </a:cubicBezTo>
                <a:lnTo>
                  <a:pt x="4403" y="67"/>
                </a:lnTo>
                <a:cubicBezTo>
                  <a:pt x="4637" y="67"/>
                  <a:pt x="4837" y="267"/>
                  <a:pt x="4837" y="501"/>
                </a:cubicBezTo>
                <a:lnTo>
                  <a:pt x="4837" y="401"/>
                </a:lnTo>
                <a:cubicBezTo>
                  <a:pt x="4837" y="167"/>
                  <a:pt x="4637" y="0"/>
                  <a:pt x="4403" y="0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25" name="Google Shape;525;p27"/>
          <p:cNvSpPr/>
          <p:nvPr/>
        </p:nvSpPr>
        <p:spPr>
          <a:xfrm>
            <a:off x="8384450" y="4687834"/>
            <a:ext cx="169103" cy="17551"/>
          </a:xfrm>
          <a:custGeom>
            <a:avLst/>
            <a:gdLst/>
            <a:ahLst/>
            <a:cxnLst/>
            <a:rect l="l" t="t" r="r" b="b"/>
            <a:pathLst>
              <a:path w="4837" h="502" extrusionOk="0">
                <a:moveTo>
                  <a:pt x="400" y="1"/>
                </a:moveTo>
                <a:cubicBezTo>
                  <a:pt x="167" y="1"/>
                  <a:pt x="0" y="168"/>
                  <a:pt x="0" y="401"/>
                </a:cubicBezTo>
                <a:lnTo>
                  <a:pt x="0" y="501"/>
                </a:lnTo>
                <a:cubicBezTo>
                  <a:pt x="0" y="268"/>
                  <a:pt x="167" y="67"/>
                  <a:pt x="400" y="67"/>
                </a:cubicBezTo>
                <a:lnTo>
                  <a:pt x="4403" y="67"/>
                </a:lnTo>
                <a:cubicBezTo>
                  <a:pt x="4637" y="67"/>
                  <a:pt x="4837" y="268"/>
                  <a:pt x="4837" y="501"/>
                </a:cubicBezTo>
                <a:lnTo>
                  <a:pt x="4837" y="401"/>
                </a:lnTo>
                <a:cubicBezTo>
                  <a:pt x="4837" y="168"/>
                  <a:pt x="4637" y="1"/>
                  <a:pt x="4403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26" name="Google Shape;526;p27"/>
          <p:cNvSpPr/>
          <p:nvPr/>
        </p:nvSpPr>
        <p:spPr>
          <a:xfrm>
            <a:off x="8384450" y="3956649"/>
            <a:ext cx="169103" cy="17551"/>
          </a:xfrm>
          <a:custGeom>
            <a:avLst/>
            <a:gdLst/>
            <a:ahLst/>
            <a:cxnLst/>
            <a:rect l="l" t="t" r="r" b="b"/>
            <a:pathLst>
              <a:path w="4837" h="502" extrusionOk="0">
                <a:moveTo>
                  <a:pt x="400" y="1"/>
                </a:moveTo>
                <a:cubicBezTo>
                  <a:pt x="167" y="1"/>
                  <a:pt x="0" y="201"/>
                  <a:pt x="0" y="434"/>
                </a:cubicBezTo>
                <a:lnTo>
                  <a:pt x="0" y="501"/>
                </a:lnTo>
                <a:cubicBezTo>
                  <a:pt x="0" y="268"/>
                  <a:pt x="167" y="101"/>
                  <a:pt x="400" y="101"/>
                </a:cubicBezTo>
                <a:lnTo>
                  <a:pt x="4403" y="101"/>
                </a:lnTo>
                <a:cubicBezTo>
                  <a:pt x="4637" y="101"/>
                  <a:pt x="4837" y="268"/>
                  <a:pt x="4837" y="501"/>
                </a:cubicBezTo>
                <a:lnTo>
                  <a:pt x="4837" y="434"/>
                </a:lnTo>
                <a:cubicBezTo>
                  <a:pt x="4837" y="201"/>
                  <a:pt x="4637" y="1"/>
                  <a:pt x="4403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27" name="Google Shape;527;p27"/>
          <p:cNvSpPr/>
          <p:nvPr/>
        </p:nvSpPr>
        <p:spPr>
          <a:xfrm>
            <a:off x="9529596" y="3956649"/>
            <a:ext cx="169136" cy="17551"/>
          </a:xfrm>
          <a:custGeom>
            <a:avLst/>
            <a:gdLst/>
            <a:ahLst/>
            <a:cxnLst/>
            <a:rect l="l" t="t" r="r" b="b"/>
            <a:pathLst>
              <a:path w="4838" h="502" extrusionOk="0">
                <a:moveTo>
                  <a:pt x="434" y="1"/>
                </a:moveTo>
                <a:cubicBezTo>
                  <a:pt x="201" y="1"/>
                  <a:pt x="1" y="201"/>
                  <a:pt x="1" y="434"/>
                </a:cubicBezTo>
                <a:lnTo>
                  <a:pt x="1" y="501"/>
                </a:lnTo>
                <a:cubicBezTo>
                  <a:pt x="34" y="268"/>
                  <a:pt x="201" y="101"/>
                  <a:pt x="434" y="101"/>
                </a:cubicBezTo>
                <a:lnTo>
                  <a:pt x="4437" y="101"/>
                </a:lnTo>
                <a:cubicBezTo>
                  <a:pt x="4671" y="101"/>
                  <a:pt x="4838" y="268"/>
                  <a:pt x="4838" y="501"/>
                </a:cubicBezTo>
                <a:lnTo>
                  <a:pt x="4838" y="434"/>
                </a:lnTo>
                <a:cubicBezTo>
                  <a:pt x="4838" y="201"/>
                  <a:pt x="4671" y="1"/>
                  <a:pt x="4437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28" name="Google Shape;528;p27"/>
          <p:cNvSpPr/>
          <p:nvPr/>
        </p:nvSpPr>
        <p:spPr>
          <a:xfrm>
            <a:off x="9529596" y="4081421"/>
            <a:ext cx="169136" cy="17551"/>
          </a:xfrm>
          <a:custGeom>
            <a:avLst/>
            <a:gdLst/>
            <a:ahLst/>
            <a:cxnLst/>
            <a:rect l="l" t="t" r="r" b="b"/>
            <a:pathLst>
              <a:path w="4838" h="502" extrusionOk="0">
                <a:moveTo>
                  <a:pt x="434" y="1"/>
                </a:moveTo>
                <a:cubicBezTo>
                  <a:pt x="201" y="1"/>
                  <a:pt x="1" y="201"/>
                  <a:pt x="1" y="435"/>
                </a:cubicBezTo>
                <a:lnTo>
                  <a:pt x="1" y="501"/>
                </a:lnTo>
                <a:cubicBezTo>
                  <a:pt x="34" y="268"/>
                  <a:pt x="201" y="101"/>
                  <a:pt x="434" y="101"/>
                </a:cubicBezTo>
                <a:lnTo>
                  <a:pt x="4437" y="101"/>
                </a:lnTo>
                <a:cubicBezTo>
                  <a:pt x="4671" y="101"/>
                  <a:pt x="4838" y="268"/>
                  <a:pt x="4838" y="501"/>
                </a:cubicBezTo>
                <a:lnTo>
                  <a:pt x="4838" y="435"/>
                </a:lnTo>
                <a:cubicBezTo>
                  <a:pt x="4838" y="201"/>
                  <a:pt x="4671" y="1"/>
                  <a:pt x="4437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29" name="Google Shape;529;p27"/>
          <p:cNvSpPr/>
          <p:nvPr/>
        </p:nvSpPr>
        <p:spPr>
          <a:xfrm>
            <a:off x="9529596" y="4272685"/>
            <a:ext cx="169136" cy="17515"/>
          </a:xfrm>
          <a:custGeom>
            <a:avLst/>
            <a:gdLst/>
            <a:ahLst/>
            <a:cxnLst/>
            <a:rect l="l" t="t" r="r" b="b"/>
            <a:pathLst>
              <a:path w="4838" h="501" extrusionOk="0">
                <a:moveTo>
                  <a:pt x="434" y="1"/>
                </a:moveTo>
                <a:cubicBezTo>
                  <a:pt x="201" y="1"/>
                  <a:pt x="1" y="201"/>
                  <a:pt x="1" y="401"/>
                </a:cubicBezTo>
                <a:lnTo>
                  <a:pt x="1" y="501"/>
                </a:lnTo>
                <a:cubicBezTo>
                  <a:pt x="34" y="267"/>
                  <a:pt x="201" y="67"/>
                  <a:pt x="434" y="67"/>
                </a:cubicBezTo>
                <a:lnTo>
                  <a:pt x="4437" y="67"/>
                </a:lnTo>
                <a:cubicBezTo>
                  <a:pt x="4671" y="67"/>
                  <a:pt x="4838" y="267"/>
                  <a:pt x="4838" y="501"/>
                </a:cubicBezTo>
                <a:lnTo>
                  <a:pt x="4838" y="401"/>
                </a:lnTo>
                <a:cubicBezTo>
                  <a:pt x="4838" y="201"/>
                  <a:pt x="4671" y="1"/>
                  <a:pt x="4437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30" name="Google Shape;530;p27"/>
          <p:cNvSpPr/>
          <p:nvPr/>
        </p:nvSpPr>
        <p:spPr>
          <a:xfrm>
            <a:off x="9301028" y="4081421"/>
            <a:ext cx="169136" cy="17551"/>
          </a:xfrm>
          <a:custGeom>
            <a:avLst/>
            <a:gdLst/>
            <a:ahLst/>
            <a:cxnLst/>
            <a:rect l="l" t="t" r="r" b="b"/>
            <a:pathLst>
              <a:path w="4838" h="502" extrusionOk="0">
                <a:moveTo>
                  <a:pt x="434" y="1"/>
                </a:moveTo>
                <a:cubicBezTo>
                  <a:pt x="201" y="1"/>
                  <a:pt x="1" y="201"/>
                  <a:pt x="1" y="435"/>
                </a:cubicBezTo>
                <a:lnTo>
                  <a:pt x="1" y="501"/>
                </a:lnTo>
                <a:cubicBezTo>
                  <a:pt x="1" y="268"/>
                  <a:pt x="201" y="101"/>
                  <a:pt x="434" y="101"/>
                </a:cubicBezTo>
                <a:lnTo>
                  <a:pt x="4404" y="101"/>
                </a:lnTo>
                <a:cubicBezTo>
                  <a:pt x="4637" y="101"/>
                  <a:pt x="4838" y="268"/>
                  <a:pt x="4838" y="501"/>
                </a:cubicBezTo>
                <a:lnTo>
                  <a:pt x="4838" y="435"/>
                </a:lnTo>
                <a:cubicBezTo>
                  <a:pt x="4838" y="201"/>
                  <a:pt x="4637" y="1"/>
                  <a:pt x="4404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31" name="Google Shape;531;p27"/>
          <p:cNvSpPr/>
          <p:nvPr/>
        </p:nvSpPr>
        <p:spPr>
          <a:xfrm>
            <a:off x="9301028" y="4272685"/>
            <a:ext cx="169136" cy="17515"/>
          </a:xfrm>
          <a:custGeom>
            <a:avLst/>
            <a:gdLst/>
            <a:ahLst/>
            <a:cxnLst/>
            <a:rect l="l" t="t" r="r" b="b"/>
            <a:pathLst>
              <a:path w="4838" h="501" extrusionOk="0">
                <a:moveTo>
                  <a:pt x="434" y="1"/>
                </a:moveTo>
                <a:cubicBezTo>
                  <a:pt x="201" y="1"/>
                  <a:pt x="1" y="201"/>
                  <a:pt x="1" y="401"/>
                </a:cubicBezTo>
                <a:lnTo>
                  <a:pt x="1" y="501"/>
                </a:lnTo>
                <a:cubicBezTo>
                  <a:pt x="1" y="267"/>
                  <a:pt x="201" y="67"/>
                  <a:pt x="434" y="67"/>
                </a:cubicBezTo>
                <a:lnTo>
                  <a:pt x="4404" y="67"/>
                </a:lnTo>
                <a:cubicBezTo>
                  <a:pt x="4637" y="67"/>
                  <a:pt x="4838" y="267"/>
                  <a:pt x="4838" y="501"/>
                </a:cubicBezTo>
                <a:lnTo>
                  <a:pt x="4838" y="401"/>
                </a:lnTo>
                <a:cubicBezTo>
                  <a:pt x="4838" y="201"/>
                  <a:pt x="4637" y="1"/>
                  <a:pt x="4404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32" name="Google Shape;532;p27"/>
          <p:cNvSpPr/>
          <p:nvPr/>
        </p:nvSpPr>
        <p:spPr>
          <a:xfrm>
            <a:off x="9301028" y="4480280"/>
            <a:ext cx="169136" cy="16361"/>
          </a:xfrm>
          <a:custGeom>
            <a:avLst/>
            <a:gdLst/>
            <a:ahLst/>
            <a:cxnLst/>
            <a:rect l="l" t="t" r="r" b="b"/>
            <a:pathLst>
              <a:path w="4838" h="468" extrusionOk="0">
                <a:moveTo>
                  <a:pt x="434" y="0"/>
                </a:moveTo>
                <a:cubicBezTo>
                  <a:pt x="201" y="0"/>
                  <a:pt x="1" y="167"/>
                  <a:pt x="1" y="400"/>
                </a:cubicBezTo>
                <a:lnTo>
                  <a:pt x="1" y="467"/>
                </a:lnTo>
                <a:cubicBezTo>
                  <a:pt x="1" y="267"/>
                  <a:pt x="201" y="67"/>
                  <a:pt x="434" y="67"/>
                </a:cubicBezTo>
                <a:lnTo>
                  <a:pt x="4404" y="67"/>
                </a:lnTo>
                <a:cubicBezTo>
                  <a:pt x="4637" y="67"/>
                  <a:pt x="4838" y="267"/>
                  <a:pt x="4838" y="467"/>
                </a:cubicBezTo>
                <a:lnTo>
                  <a:pt x="4838" y="400"/>
                </a:lnTo>
                <a:cubicBezTo>
                  <a:pt x="4838" y="167"/>
                  <a:pt x="4637" y="0"/>
                  <a:pt x="4404" y="0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33" name="Google Shape;533;p27"/>
          <p:cNvSpPr/>
          <p:nvPr/>
        </p:nvSpPr>
        <p:spPr>
          <a:xfrm>
            <a:off x="9529596" y="4480280"/>
            <a:ext cx="169136" cy="16361"/>
          </a:xfrm>
          <a:custGeom>
            <a:avLst/>
            <a:gdLst/>
            <a:ahLst/>
            <a:cxnLst/>
            <a:rect l="l" t="t" r="r" b="b"/>
            <a:pathLst>
              <a:path w="4838" h="468" extrusionOk="0">
                <a:moveTo>
                  <a:pt x="434" y="0"/>
                </a:moveTo>
                <a:cubicBezTo>
                  <a:pt x="201" y="0"/>
                  <a:pt x="1" y="167"/>
                  <a:pt x="1" y="400"/>
                </a:cubicBezTo>
                <a:lnTo>
                  <a:pt x="1" y="467"/>
                </a:lnTo>
                <a:cubicBezTo>
                  <a:pt x="34" y="267"/>
                  <a:pt x="201" y="67"/>
                  <a:pt x="434" y="67"/>
                </a:cubicBezTo>
                <a:lnTo>
                  <a:pt x="4437" y="67"/>
                </a:lnTo>
                <a:cubicBezTo>
                  <a:pt x="4671" y="67"/>
                  <a:pt x="4838" y="267"/>
                  <a:pt x="4838" y="467"/>
                </a:cubicBezTo>
                <a:lnTo>
                  <a:pt x="4838" y="400"/>
                </a:lnTo>
                <a:cubicBezTo>
                  <a:pt x="4838" y="167"/>
                  <a:pt x="4671" y="0"/>
                  <a:pt x="4437" y="0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34" name="Google Shape;534;p27"/>
          <p:cNvSpPr/>
          <p:nvPr/>
        </p:nvSpPr>
        <p:spPr>
          <a:xfrm>
            <a:off x="9301028" y="4687834"/>
            <a:ext cx="169136" cy="17551"/>
          </a:xfrm>
          <a:custGeom>
            <a:avLst/>
            <a:gdLst/>
            <a:ahLst/>
            <a:cxnLst/>
            <a:rect l="l" t="t" r="r" b="b"/>
            <a:pathLst>
              <a:path w="4838" h="502" extrusionOk="0">
                <a:moveTo>
                  <a:pt x="434" y="1"/>
                </a:moveTo>
                <a:cubicBezTo>
                  <a:pt x="201" y="1"/>
                  <a:pt x="1" y="168"/>
                  <a:pt x="1" y="401"/>
                </a:cubicBezTo>
                <a:lnTo>
                  <a:pt x="1" y="501"/>
                </a:lnTo>
                <a:cubicBezTo>
                  <a:pt x="1" y="268"/>
                  <a:pt x="201" y="67"/>
                  <a:pt x="434" y="67"/>
                </a:cubicBezTo>
                <a:lnTo>
                  <a:pt x="4404" y="67"/>
                </a:lnTo>
                <a:cubicBezTo>
                  <a:pt x="4637" y="67"/>
                  <a:pt x="4838" y="268"/>
                  <a:pt x="4838" y="501"/>
                </a:cubicBezTo>
                <a:lnTo>
                  <a:pt x="4838" y="401"/>
                </a:lnTo>
                <a:cubicBezTo>
                  <a:pt x="4838" y="168"/>
                  <a:pt x="4637" y="1"/>
                  <a:pt x="4404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35" name="Google Shape;535;p27"/>
          <p:cNvSpPr/>
          <p:nvPr/>
        </p:nvSpPr>
        <p:spPr>
          <a:xfrm>
            <a:off x="9301028" y="3956649"/>
            <a:ext cx="169136" cy="17551"/>
          </a:xfrm>
          <a:custGeom>
            <a:avLst/>
            <a:gdLst/>
            <a:ahLst/>
            <a:cxnLst/>
            <a:rect l="l" t="t" r="r" b="b"/>
            <a:pathLst>
              <a:path w="4838" h="502" extrusionOk="0">
                <a:moveTo>
                  <a:pt x="434" y="1"/>
                </a:moveTo>
                <a:cubicBezTo>
                  <a:pt x="201" y="1"/>
                  <a:pt x="1" y="201"/>
                  <a:pt x="1" y="434"/>
                </a:cubicBezTo>
                <a:lnTo>
                  <a:pt x="1" y="501"/>
                </a:lnTo>
                <a:cubicBezTo>
                  <a:pt x="1" y="268"/>
                  <a:pt x="201" y="101"/>
                  <a:pt x="434" y="101"/>
                </a:cubicBezTo>
                <a:lnTo>
                  <a:pt x="4404" y="101"/>
                </a:lnTo>
                <a:cubicBezTo>
                  <a:pt x="4637" y="101"/>
                  <a:pt x="4838" y="268"/>
                  <a:pt x="4838" y="501"/>
                </a:cubicBezTo>
                <a:lnTo>
                  <a:pt x="4838" y="434"/>
                </a:lnTo>
                <a:cubicBezTo>
                  <a:pt x="4838" y="201"/>
                  <a:pt x="4637" y="1"/>
                  <a:pt x="4404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36" name="Google Shape;536;p27"/>
          <p:cNvSpPr/>
          <p:nvPr/>
        </p:nvSpPr>
        <p:spPr>
          <a:xfrm>
            <a:off x="9529596" y="4687834"/>
            <a:ext cx="169136" cy="17551"/>
          </a:xfrm>
          <a:custGeom>
            <a:avLst/>
            <a:gdLst/>
            <a:ahLst/>
            <a:cxnLst/>
            <a:rect l="l" t="t" r="r" b="b"/>
            <a:pathLst>
              <a:path w="4838" h="502" extrusionOk="0">
                <a:moveTo>
                  <a:pt x="434" y="1"/>
                </a:moveTo>
                <a:cubicBezTo>
                  <a:pt x="201" y="1"/>
                  <a:pt x="1" y="168"/>
                  <a:pt x="1" y="401"/>
                </a:cubicBezTo>
                <a:lnTo>
                  <a:pt x="1" y="501"/>
                </a:lnTo>
                <a:cubicBezTo>
                  <a:pt x="34" y="268"/>
                  <a:pt x="201" y="67"/>
                  <a:pt x="434" y="67"/>
                </a:cubicBezTo>
                <a:lnTo>
                  <a:pt x="4437" y="67"/>
                </a:lnTo>
                <a:cubicBezTo>
                  <a:pt x="4671" y="67"/>
                  <a:pt x="4838" y="268"/>
                  <a:pt x="4838" y="501"/>
                </a:cubicBezTo>
                <a:lnTo>
                  <a:pt x="4838" y="401"/>
                </a:lnTo>
                <a:cubicBezTo>
                  <a:pt x="4838" y="168"/>
                  <a:pt x="4671" y="1"/>
                  <a:pt x="4437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37" name="Google Shape;537;p27"/>
          <p:cNvSpPr/>
          <p:nvPr/>
        </p:nvSpPr>
        <p:spPr>
          <a:xfrm>
            <a:off x="9072464" y="4895425"/>
            <a:ext cx="1085753" cy="17515"/>
          </a:xfrm>
          <a:custGeom>
            <a:avLst/>
            <a:gdLst/>
            <a:ahLst/>
            <a:cxnLst/>
            <a:rect l="l" t="t" r="r" b="b"/>
            <a:pathLst>
              <a:path w="31057" h="501" extrusionOk="0">
                <a:moveTo>
                  <a:pt x="401" y="0"/>
                </a:moveTo>
                <a:cubicBezTo>
                  <a:pt x="168" y="0"/>
                  <a:pt x="1" y="167"/>
                  <a:pt x="1" y="401"/>
                </a:cubicBezTo>
                <a:lnTo>
                  <a:pt x="1" y="501"/>
                </a:lnTo>
                <a:cubicBezTo>
                  <a:pt x="1" y="267"/>
                  <a:pt x="168" y="67"/>
                  <a:pt x="401" y="67"/>
                </a:cubicBezTo>
                <a:lnTo>
                  <a:pt x="30623" y="67"/>
                </a:lnTo>
                <a:cubicBezTo>
                  <a:pt x="30856" y="67"/>
                  <a:pt x="31056" y="267"/>
                  <a:pt x="31056" y="501"/>
                </a:cubicBezTo>
                <a:lnTo>
                  <a:pt x="31056" y="401"/>
                </a:lnTo>
                <a:cubicBezTo>
                  <a:pt x="31056" y="167"/>
                  <a:pt x="30856" y="0"/>
                  <a:pt x="30623" y="0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38" name="Google Shape;538;p27"/>
          <p:cNvSpPr/>
          <p:nvPr/>
        </p:nvSpPr>
        <p:spPr>
          <a:xfrm>
            <a:off x="8842740" y="4687834"/>
            <a:ext cx="169136" cy="17551"/>
          </a:xfrm>
          <a:custGeom>
            <a:avLst/>
            <a:gdLst/>
            <a:ahLst/>
            <a:cxnLst/>
            <a:rect l="l" t="t" r="r" b="b"/>
            <a:pathLst>
              <a:path w="4838" h="502" extrusionOk="0">
                <a:moveTo>
                  <a:pt x="401" y="1"/>
                </a:moveTo>
                <a:cubicBezTo>
                  <a:pt x="201" y="1"/>
                  <a:pt x="0" y="168"/>
                  <a:pt x="0" y="401"/>
                </a:cubicBezTo>
                <a:lnTo>
                  <a:pt x="0" y="501"/>
                </a:lnTo>
                <a:cubicBezTo>
                  <a:pt x="0" y="268"/>
                  <a:pt x="201" y="67"/>
                  <a:pt x="401" y="67"/>
                </a:cubicBezTo>
                <a:lnTo>
                  <a:pt x="4404" y="67"/>
                </a:lnTo>
                <a:cubicBezTo>
                  <a:pt x="4637" y="67"/>
                  <a:pt x="4837" y="268"/>
                  <a:pt x="4837" y="501"/>
                </a:cubicBezTo>
                <a:lnTo>
                  <a:pt x="4837" y="401"/>
                </a:lnTo>
                <a:cubicBezTo>
                  <a:pt x="4837" y="168"/>
                  <a:pt x="4637" y="1"/>
                  <a:pt x="4404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39" name="Google Shape;539;p27"/>
          <p:cNvSpPr/>
          <p:nvPr/>
        </p:nvSpPr>
        <p:spPr>
          <a:xfrm>
            <a:off x="8613019" y="3956649"/>
            <a:ext cx="169103" cy="17551"/>
          </a:xfrm>
          <a:custGeom>
            <a:avLst/>
            <a:gdLst/>
            <a:ahLst/>
            <a:cxnLst/>
            <a:rect l="l" t="t" r="r" b="b"/>
            <a:pathLst>
              <a:path w="4837" h="502" extrusionOk="0">
                <a:moveTo>
                  <a:pt x="434" y="1"/>
                </a:moveTo>
                <a:cubicBezTo>
                  <a:pt x="200" y="1"/>
                  <a:pt x="0" y="201"/>
                  <a:pt x="0" y="434"/>
                </a:cubicBezTo>
                <a:lnTo>
                  <a:pt x="0" y="501"/>
                </a:lnTo>
                <a:cubicBezTo>
                  <a:pt x="0" y="268"/>
                  <a:pt x="200" y="101"/>
                  <a:pt x="434" y="101"/>
                </a:cubicBezTo>
                <a:lnTo>
                  <a:pt x="4437" y="101"/>
                </a:lnTo>
                <a:cubicBezTo>
                  <a:pt x="4670" y="101"/>
                  <a:pt x="4837" y="268"/>
                  <a:pt x="4837" y="501"/>
                </a:cubicBezTo>
                <a:lnTo>
                  <a:pt x="4837" y="434"/>
                </a:lnTo>
                <a:cubicBezTo>
                  <a:pt x="4837" y="201"/>
                  <a:pt x="4670" y="1"/>
                  <a:pt x="4437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40" name="Google Shape;540;p27"/>
          <p:cNvSpPr/>
          <p:nvPr/>
        </p:nvSpPr>
        <p:spPr>
          <a:xfrm>
            <a:off x="8842740" y="4895425"/>
            <a:ext cx="169136" cy="17515"/>
          </a:xfrm>
          <a:custGeom>
            <a:avLst/>
            <a:gdLst/>
            <a:ahLst/>
            <a:cxnLst/>
            <a:rect l="l" t="t" r="r" b="b"/>
            <a:pathLst>
              <a:path w="4838" h="501" extrusionOk="0">
                <a:moveTo>
                  <a:pt x="401" y="0"/>
                </a:moveTo>
                <a:cubicBezTo>
                  <a:pt x="201" y="0"/>
                  <a:pt x="0" y="167"/>
                  <a:pt x="0" y="401"/>
                </a:cubicBezTo>
                <a:lnTo>
                  <a:pt x="0" y="501"/>
                </a:lnTo>
                <a:cubicBezTo>
                  <a:pt x="0" y="267"/>
                  <a:pt x="201" y="67"/>
                  <a:pt x="401" y="67"/>
                </a:cubicBezTo>
                <a:lnTo>
                  <a:pt x="4404" y="67"/>
                </a:lnTo>
                <a:cubicBezTo>
                  <a:pt x="4637" y="67"/>
                  <a:pt x="4837" y="267"/>
                  <a:pt x="4837" y="501"/>
                </a:cubicBezTo>
                <a:lnTo>
                  <a:pt x="4837" y="401"/>
                </a:lnTo>
                <a:cubicBezTo>
                  <a:pt x="4837" y="167"/>
                  <a:pt x="4637" y="0"/>
                  <a:pt x="4404" y="0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41" name="Google Shape;541;p27"/>
          <p:cNvSpPr/>
          <p:nvPr/>
        </p:nvSpPr>
        <p:spPr>
          <a:xfrm>
            <a:off x="8613019" y="4895425"/>
            <a:ext cx="169103" cy="17515"/>
          </a:xfrm>
          <a:custGeom>
            <a:avLst/>
            <a:gdLst/>
            <a:ahLst/>
            <a:cxnLst/>
            <a:rect l="l" t="t" r="r" b="b"/>
            <a:pathLst>
              <a:path w="4837" h="501" extrusionOk="0">
                <a:moveTo>
                  <a:pt x="434" y="0"/>
                </a:moveTo>
                <a:cubicBezTo>
                  <a:pt x="200" y="0"/>
                  <a:pt x="0" y="167"/>
                  <a:pt x="0" y="401"/>
                </a:cubicBezTo>
                <a:lnTo>
                  <a:pt x="0" y="501"/>
                </a:lnTo>
                <a:cubicBezTo>
                  <a:pt x="0" y="267"/>
                  <a:pt x="200" y="67"/>
                  <a:pt x="434" y="67"/>
                </a:cubicBezTo>
                <a:lnTo>
                  <a:pt x="4437" y="67"/>
                </a:lnTo>
                <a:cubicBezTo>
                  <a:pt x="4670" y="67"/>
                  <a:pt x="4837" y="267"/>
                  <a:pt x="4837" y="501"/>
                </a:cubicBezTo>
                <a:lnTo>
                  <a:pt x="4837" y="401"/>
                </a:lnTo>
                <a:cubicBezTo>
                  <a:pt x="4837" y="167"/>
                  <a:pt x="4670" y="0"/>
                  <a:pt x="4437" y="0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42" name="Google Shape;542;p27"/>
          <p:cNvSpPr/>
          <p:nvPr/>
        </p:nvSpPr>
        <p:spPr>
          <a:xfrm>
            <a:off x="8613019" y="4081421"/>
            <a:ext cx="169103" cy="17551"/>
          </a:xfrm>
          <a:custGeom>
            <a:avLst/>
            <a:gdLst/>
            <a:ahLst/>
            <a:cxnLst/>
            <a:rect l="l" t="t" r="r" b="b"/>
            <a:pathLst>
              <a:path w="4837" h="502" extrusionOk="0">
                <a:moveTo>
                  <a:pt x="434" y="1"/>
                </a:moveTo>
                <a:cubicBezTo>
                  <a:pt x="200" y="1"/>
                  <a:pt x="0" y="201"/>
                  <a:pt x="0" y="435"/>
                </a:cubicBezTo>
                <a:lnTo>
                  <a:pt x="0" y="501"/>
                </a:lnTo>
                <a:cubicBezTo>
                  <a:pt x="0" y="268"/>
                  <a:pt x="200" y="101"/>
                  <a:pt x="434" y="101"/>
                </a:cubicBezTo>
                <a:lnTo>
                  <a:pt x="4437" y="101"/>
                </a:lnTo>
                <a:cubicBezTo>
                  <a:pt x="4670" y="101"/>
                  <a:pt x="4837" y="268"/>
                  <a:pt x="4837" y="501"/>
                </a:cubicBezTo>
                <a:lnTo>
                  <a:pt x="4837" y="435"/>
                </a:lnTo>
                <a:cubicBezTo>
                  <a:pt x="4837" y="201"/>
                  <a:pt x="4670" y="1"/>
                  <a:pt x="4437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43" name="Google Shape;543;p27"/>
          <p:cNvSpPr/>
          <p:nvPr/>
        </p:nvSpPr>
        <p:spPr>
          <a:xfrm>
            <a:off x="8613019" y="4687834"/>
            <a:ext cx="169103" cy="17551"/>
          </a:xfrm>
          <a:custGeom>
            <a:avLst/>
            <a:gdLst/>
            <a:ahLst/>
            <a:cxnLst/>
            <a:rect l="l" t="t" r="r" b="b"/>
            <a:pathLst>
              <a:path w="4837" h="502" extrusionOk="0">
                <a:moveTo>
                  <a:pt x="434" y="1"/>
                </a:moveTo>
                <a:cubicBezTo>
                  <a:pt x="200" y="1"/>
                  <a:pt x="0" y="168"/>
                  <a:pt x="0" y="401"/>
                </a:cubicBezTo>
                <a:lnTo>
                  <a:pt x="0" y="501"/>
                </a:lnTo>
                <a:cubicBezTo>
                  <a:pt x="0" y="268"/>
                  <a:pt x="200" y="67"/>
                  <a:pt x="434" y="67"/>
                </a:cubicBezTo>
                <a:lnTo>
                  <a:pt x="4437" y="67"/>
                </a:lnTo>
                <a:cubicBezTo>
                  <a:pt x="4670" y="67"/>
                  <a:pt x="4837" y="268"/>
                  <a:pt x="4837" y="501"/>
                </a:cubicBezTo>
                <a:lnTo>
                  <a:pt x="4837" y="401"/>
                </a:lnTo>
                <a:cubicBezTo>
                  <a:pt x="4837" y="168"/>
                  <a:pt x="4670" y="1"/>
                  <a:pt x="4437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44" name="Google Shape;544;p27"/>
          <p:cNvSpPr/>
          <p:nvPr/>
        </p:nvSpPr>
        <p:spPr>
          <a:xfrm>
            <a:off x="8613019" y="4272685"/>
            <a:ext cx="169103" cy="17515"/>
          </a:xfrm>
          <a:custGeom>
            <a:avLst/>
            <a:gdLst/>
            <a:ahLst/>
            <a:cxnLst/>
            <a:rect l="l" t="t" r="r" b="b"/>
            <a:pathLst>
              <a:path w="4837" h="501" extrusionOk="0">
                <a:moveTo>
                  <a:pt x="434" y="1"/>
                </a:moveTo>
                <a:cubicBezTo>
                  <a:pt x="200" y="1"/>
                  <a:pt x="0" y="167"/>
                  <a:pt x="0" y="401"/>
                </a:cubicBezTo>
                <a:lnTo>
                  <a:pt x="0" y="501"/>
                </a:lnTo>
                <a:cubicBezTo>
                  <a:pt x="0" y="267"/>
                  <a:pt x="200" y="67"/>
                  <a:pt x="434" y="67"/>
                </a:cubicBezTo>
                <a:lnTo>
                  <a:pt x="4437" y="67"/>
                </a:lnTo>
                <a:cubicBezTo>
                  <a:pt x="4670" y="67"/>
                  <a:pt x="4837" y="267"/>
                  <a:pt x="4837" y="501"/>
                </a:cubicBezTo>
                <a:lnTo>
                  <a:pt x="4837" y="401"/>
                </a:lnTo>
                <a:cubicBezTo>
                  <a:pt x="4837" y="167"/>
                  <a:pt x="4670" y="1"/>
                  <a:pt x="4437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45" name="Google Shape;545;p27"/>
          <p:cNvSpPr/>
          <p:nvPr/>
        </p:nvSpPr>
        <p:spPr>
          <a:xfrm>
            <a:off x="8613019" y="4480279"/>
            <a:ext cx="169103" cy="17515"/>
          </a:xfrm>
          <a:custGeom>
            <a:avLst/>
            <a:gdLst/>
            <a:ahLst/>
            <a:cxnLst/>
            <a:rect l="l" t="t" r="r" b="b"/>
            <a:pathLst>
              <a:path w="4837" h="501" extrusionOk="0">
                <a:moveTo>
                  <a:pt x="434" y="0"/>
                </a:moveTo>
                <a:cubicBezTo>
                  <a:pt x="200" y="0"/>
                  <a:pt x="0" y="167"/>
                  <a:pt x="0" y="400"/>
                </a:cubicBezTo>
                <a:lnTo>
                  <a:pt x="0" y="500"/>
                </a:lnTo>
                <a:cubicBezTo>
                  <a:pt x="0" y="267"/>
                  <a:pt x="200" y="67"/>
                  <a:pt x="434" y="67"/>
                </a:cubicBezTo>
                <a:lnTo>
                  <a:pt x="4437" y="67"/>
                </a:lnTo>
                <a:cubicBezTo>
                  <a:pt x="4670" y="67"/>
                  <a:pt x="4837" y="267"/>
                  <a:pt x="4837" y="500"/>
                </a:cubicBezTo>
                <a:lnTo>
                  <a:pt x="4837" y="400"/>
                </a:lnTo>
                <a:cubicBezTo>
                  <a:pt x="4837" y="167"/>
                  <a:pt x="4670" y="0"/>
                  <a:pt x="4437" y="0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46" name="Google Shape;546;p27"/>
          <p:cNvSpPr/>
          <p:nvPr/>
        </p:nvSpPr>
        <p:spPr>
          <a:xfrm>
            <a:off x="8842740" y="3956649"/>
            <a:ext cx="169136" cy="17551"/>
          </a:xfrm>
          <a:custGeom>
            <a:avLst/>
            <a:gdLst/>
            <a:ahLst/>
            <a:cxnLst/>
            <a:rect l="l" t="t" r="r" b="b"/>
            <a:pathLst>
              <a:path w="4838" h="502" extrusionOk="0">
                <a:moveTo>
                  <a:pt x="401" y="1"/>
                </a:moveTo>
                <a:cubicBezTo>
                  <a:pt x="201" y="1"/>
                  <a:pt x="0" y="201"/>
                  <a:pt x="0" y="434"/>
                </a:cubicBezTo>
                <a:lnTo>
                  <a:pt x="0" y="501"/>
                </a:lnTo>
                <a:cubicBezTo>
                  <a:pt x="0" y="268"/>
                  <a:pt x="201" y="101"/>
                  <a:pt x="401" y="101"/>
                </a:cubicBezTo>
                <a:lnTo>
                  <a:pt x="4404" y="101"/>
                </a:lnTo>
                <a:cubicBezTo>
                  <a:pt x="4637" y="101"/>
                  <a:pt x="4837" y="268"/>
                  <a:pt x="4837" y="501"/>
                </a:cubicBezTo>
                <a:lnTo>
                  <a:pt x="4837" y="434"/>
                </a:lnTo>
                <a:cubicBezTo>
                  <a:pt x="4837" y="201"/>
                  <a:pt x="4637" y="1"/>
                  <a:pt x="4404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47" name="Google Shape;547;p27"/>
          <p:cNvSpPr/>
          <p:nvPr/>
        </p:nvSpPr>
        <p:spPr>
          <a:xfrm>
            <a:off x="8842740" y="4272685"/>
            <a:ext cx="169136" cy="17515"/>
          </a:xfrm>
          <a:custGeom>
            <a:avLst/>
            <a:gdLst/>
            <a:ahLst/>
            <a:cxnLst/>
            <a:rect l="l" t="t" r="r" b="b"/>
            <a:pathLst>
              <a:path w="4838" h="501" extrusionOk="0">
                <a:moveTo>
                  <a:pt x="401" y="1"/>
                </a:moveTo>
                <a:cubicBezTo>
                  <a:pt x="201" y="1"/>
                  <a:pt x="0" y="167"/>
                  <a:pt x="0" y="401"/>
                </a:cubicBezTo>
                <a:lnTo>
                  <a:pt x="0" y="501"/>
                </a:lnTo>
                <a:cubicBezTo>
                  <a:pt x="0" y="267"/>
                  <a:pt x="201" y="67"/>
                  <a:pt x="401" y="67"/>
                </a:cubicBezTo>
                <a:lnTo>
                  <a:pt x="4404" y="67"/>
                </a:lnTo>
                <a:cubicBezTo>
                  <a:pt x="4637" y="67"/>
                  <a:pt x="4837" y="267"/>
                  <a:pt x="4837" y="501"/>
                </a:cubicBezTo>
                <a:lnTo>
                  <a:pt x="4837" y="401"/>
                </a:lnTo>
                <a:cubicBezTo>
                  <a:pt x="4837" y="167"/>
                  <a:pt x="4637" y="1"/>
                  <a:pt x="4404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48" name="Google Shape;548;p27"/>
          <p:cNvSpPr/>
          <p:nvPr/>
        </p:nvSpPr>
        <p:spPr>
          <a:xfrm>
            <a:off x="8842740" y="4081421"/>
            <a:ext cx="169136" cy="17551"/>
          </a:xfrm>
          <a:custGeom>
            <a:avLst/>
            <a:gdLst/>
            <a:ahLst/>
            <a:cxnLst/>
            <a:rect l="l" t="t" r="r" b="b"/>
            <a:pathLst>
              <a:path w="4838" h="502" extrusionOk="0">
                <a:moveTo>
                  <a:pt x="401" y="1"/>
                </a:moveTo>
                <a:cubicBezTo>
                  <a:pt x="201" y="1"/>
                  <a:pt x="0" y="201"/>
                  <a:pt x="0" y="435"/>
                </a:cubicBezTo>
                <a:lnTo>
                  <a:pt x="0" y="501"/>
                </a:lnTo>
                <a:cubicBezTo>
                  <a:pt x="0" y="268"/>
                  <a:pt x="201" y="101"/>
                  <a:pt x="401" y="101"/>
                </a:cubicBezTo>
                <a:lnTo>
                  <a:pt x="4404" y="101"/>
                </a:lnTo>
                <a:cubicBezTo>
                  <a:pt x="4637" y="101"/>
                  <a:pt x="4837" y="268"/>
                  <a:pt x="4837" y="501"/>
                </a:cubicBezTo>
                <a:lnTo>
                  <a:pt x="4837" y="435"/>
                </a:lnTo>
                <a:cubicBezTo>
                  <a:pt x="4837" y="201"/>
                  <a:pt x="4637" y="1"/>
                  <a:pt x="4404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49" name="Google Shape;549;p27"/>
          <p:cNvSpPr/>
          <p:nvPr/>
        </p:nvSpPr>
        <p:spPr>
          <a:xfrm>
            <a:off x="8842740" y="4480279"/>
            <a:ext cx="169136" cy="17515"/>
          </a:xfrm>
          <a:custGeom>
            <a:avLst/>
            <a:gdLst/>
            <a:ahLst/>
            <a:cxnLst/>
            <a:rect l="l" t="t" r="r" b="b"/>
            <a:pathLst>
              <a:path w="4838" h="501" extrusionOk="0">
                <a:moveTo>
                  <a:pt x="401" y="0"/>
                </a:moveTo>
                <a:cubicBezTo>
                  <a:pt x="201" y="0"/>
                  <a:pt x="0" y="167"/>
                  <a:pt x="0" y="400"/>
                </a:cubicBezTo>
                <a:lnTo>
                  <a:pt x="0" y="500"/>
                </a:lnTo>
                <a:cubicBezTo>
                  <a:pt x="0" y="267"/>
                  <a:pt x="201" y="67"/>
                  <a:pt x="401" y="67"/>
                </a:cubicBezTo>
                <a:lnTo>
                  <a:pt x="4404" y="67"/>
                </a:lnTo>
                <a:cubicBezTo>
                  <a:pt x="4637" y="67"/>
                  <a:pt x="4837" y="267"/>
                  <a:pt x="4837" y="500"/>
                </a:cubicBezTo>
                <a:lnTo>
                  <a:pt x="4837" y="400"/>
                </a:lnTo>
                <a:cubicBezTo>
                  <a:pt x="4837" y="167"/>
                  <a:pt x="4637" y="0"/>
                  <a:pt x="4404" y="0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50" name="Google Shape;550;p27"/>
          <p:cNvSpPr/>
          <p:nvPr/>
        </p:nvSpPr>
        <p:spPr>
          <a:xfrm>
            <a:off x="9056137" y="5189298"/>
            <a:ext cx="866519" cy="507305"/>
          </a:xfrm>
          <a:custGeom>
            <a:avLst/>
            <a:gdLst/>
            <a:ahLst/>
            <a:cxnLst/>
            <a:rect l="l" t="t" r="r" b="b"/>
            <a:pathLst>
              <a:path w="24786" h="14511" extrusionOk="0">
                <a:moveTo>
                  <a:pt x="2002" y="0"/>
                </a:moveTo>
                <a:cubicBezTo>
                  <a:pt x="901" y="0"/>
                  <a:pt x="1" y="901"/>
                  <a:pt x="1" y="2002"/>
                </a:cubicBezTo>
                <a:lnTo>
                  <a:pt x="1" y="12509"/>
                </a:lnTo>
                <a:cubicBezTo>
                  <a:pt x="1" y="13610"/>
                  <a:pt x="901" y="14511"/>
                  <a:pt x="2002" y="14511"/>
                </a:cubicBezTo>
                <a:lnTo>
                  <a:pt x="22784" y="14511"/>
                </a:lnTo>
                <a:cubicBezTo>
                  <a:pt x="23884" y="14511"/>
                  <a:pt x="24785" y="13610"/>
                  <a:pt x="24785" y="12509"/>
                </a:cubicBezTo>
                <a:lnTo>
                  <a:pt x="24785" y="2002"/>
                </a:lnTo>
                <a:cubicBezTo>
                  <a:pt x="24785" y="901"/>
                  <a:pt x="23884" y="0"/>
                  <a:pt x="22784" y="0"/>
                </a:cubicBezTo>
                <a:close/>
              </a:path>
            </a:pathLst>
          </a:custGeom>
          <a:solidFill>
            <a:srgbClr val="C1B7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51" name="Google Shape;551;p27"/>
          <p:cNvSpPr/>
          <p:nvPr/>
        </p:nvSpPr>
        <p:spPr>
          <a:xfrm>
            <a:off x="8154695" y="3956649"/>
            <a:ext cx="2690383" cy="1096241"/>
          </a:xfrm>
          <a:custGeom>
            <a:avLst/>
            <a:gdLst/>
            <a:ahLst/>
            <a:cxnLst/>
            <a:rect l="l" t="t" r="r" b="b"/>
            <a:pathLst>
              <a:path w="76956" h="31357" extrusionOk="0">
                <a:moveTo>
                  <a:pt x="434" y="1"/>
                </a:moveTo>
                <a:cubicBezTo>
                  <a:pt x="201" y="1"/>
                  <a:pt x="1" y="201"/>
                  <a:pt x="1" y="434"/>
                </a:cubicBezTo>
                <a:lnTo>
                  <a:pt x="1" y="2369"/>
                </a:lnTo>
                <a:cubicBezTo>
                  <a:pt x="1" y="2603"/>
                  <a:pt x="201" y="2769"/>
                  <a:pt x="434" y="2769"/>
                </a:cubicBezTo>
                <a:lnTo>
                  <a:pt x="4437" y="2769"/>
                </a:lnTo>
                <a:cubicBezTo>
                  <a:pt x="4671" y="2769"/>
                  <a:pt x="4837" y="2603"/>
                  <a:pt x="4837" y="2369"/>
                </a:cubicBezTo>
                <a:lnTo>
                  <a:pt x="4837" y="434"/>
                </a:lnTo>
                <a:cubicBezTo>
                  <a:pt x="4837" y="201"/>
                  <a:pt x="4671" y="1"/>
                  <a:pt x="4437" y="1"/>
                </a:cubicBezTo>
                <a:close/>
                <a:moveTo>
                  <a:pt x="6972" y="1"/>
                </a:moveTo>
                <a:cubicBezTo>
                  <a:pt x="6739" y="1"/>
                  <a:pt x="6572" y="201"/>
                  <a:pt x="6572" y="434"/>
                </a:cubicBezTo>
                <a:lnTo>
                  <a:pt x="6572" y="2369"/>
                </a:lnTo>
                <a:cubicBezTo>
                  <a:pt x="6572" y="2603"/>
                  <a:pt x="6739" y="2769"/>
                  <a:pt x="6972" y="2769"/>
                </a:cubicBezTo>
                <a:lnTo>
                  <a:pt x="10975" y="2769"/>
                </a:lnTo>
                <a:cubicBezTo>
                  <a:pt x="11209" y="2769"/>
                  <a:pt x="11409" y="2603"/>
                  <a:pt x="11409" y="2369"/>
                </a:cubicBezTo>
                <a:lnTo>
                  <a:pt x="11409" y="434"/>
                </a:lnTo>
                <a:cubicBezTo>
                  <a:pt x="11409" y="201"/>
                  <a:pt x="11209" y="1"/>
                  <a:pt x="10975" y="1"/>
                </a:cubicBezTo>
                <a:close/>
                <a:moveTo>
                  <a:pt x="13544" y="1"/>
                </a:moveTo>
                <a:cubicBezTo>
                  <a:pt x="13310" y="1"/>
                  <a:pt x="13110" y="201"/>
                  <a:pt x="13110" y="434"/>
                </a:cubicBezTo>
                <a:lnTo>
                  <a:pt x="13110" y="2369"/>
                </a:lnTo>
                <a:cubicBezTo>
                  <a:pt x="13110" y="2603"/>
                  <a:pt x="13310" y="2769"/>
                  <a:pt x="13544" y="2769"/>
                </a:cubicBezTo>
                <a:lnTo>
                  <a:pt x="17547" y="2769"/>
                </a:lnTo>
                <a:cubicBezTo>
                  <a:pt x="17780" y="2769"/>
                  <a:pt x="17947" y="2603"/>
                  <a:pt x="17947" y="2369"/>
                </a:cubicBezTo>
                <a:lnTo>
                  <a:pt x="17947" y="434"/>
                </a:lnTo>
                <a:cubicBezTo>
                  <a:pt x="17947" y="201"/>
                  <a:pt x="17780" y="1"/>
                  <a:pt x="17547" y="1"/>
                </a:cubicBezTo>
                <a:close/>
                <a:moveTo>
                  <a:pt x="20082" y="1"/>
                </a:moveTo>
                <a:cubicBezTo>
                  <a:pt x="19882" y="1"/>
                  <a:pt x="19681" y="201"/>
                  <a:pt x="19681" y="434"/>
                </a:cubicBezTo>
                <a:lnTo>
                  <a:pt x="19681" y="2369"/>
                </a:lnTo>
                <a:cubicBezTo>
                  <a:pt x="19681" y="2603"/>
                  <a:pt x="19882" y="2769"/>
                  <a:pt x="20082" y="2769"/>
                </a:cubicBezTo>
                <a:lnTo>
                  <a:pt x="24085" y="2769"/>
                </a:lnTo>
                <a:cubicBezTo>
                  <a:pt x="24318" y="2769"/>
                  <a:pt x="24518" y="2603"/>
                  <a:pt x="24518" y="2369"/>
                </a:cubicBezTo>
                <a:lnTo>
                  <a:pt x="24518" y="434"/>
                </a:lnTo>
                <a:cubicBezTo>
                  <a:pt x="24518" y="201"/>
                  <a:pt x="24318" y="1"/>
                  <a:pt x="24085" y="1"/>
                </a:cubicBezTo>
                <a:close/>
                <a:moveTo>
                  <a:pt x="26653" y="1"/>
                </a:moveTo>
                <a:cubicBezTo>
                  <a:pt x="26420" y="1"/>
                  <a:pt x="26253" y="201"/>
                  <a:pt x="26253" y="434"/>
                </a:cubicBezTo>
                <a:lnTo>
                  <a:pt x="26253" y="2369"/>
                </a:lnTo>
                <a:cubicBezTo>
                  <a:pt x="26253" y="2603"/>
                  <a:pt x="26420" y="2769"/>
                  <a:pt x="26653" y="2769"/>
                </a:cubicBezTo>
                <a:lnTo>
                  <a:pt x="30656" y="2769"/>
                </a:lnTo>
                <a:cubicBezTo>
                  <a:pt x="30889" y="2769"/>
                  <a:pt x="31056" y="2603"/>
                  <a:pt x="31056" y="2369"/>
                </a:cubicBezTo>
                <a:lnTo>
                  <a:pt x="31056" y="434"/>
                </a:lnTo>
                <a:cubicBezTo>
                  <a:pt x="31056" y="201"/>
                  <a:pt x="30889" y="1"/>
                  <a:pt x="30656" y="1"/>
                </a:cubicBezTo>
                <a:close/>
                <a:moveTo>
                  <a:pt x="33224" y="1"/>
                </a:moveTo>
                <a:cubicBezTo>
                  <a:pt x="32991" y="1"/>
                  <a:pt x="32791" y="201"/>
                  <a:pt x="32791" y="434"/>
                </a:cubicBezTo>
                <a:lnTo>
                  <a:pt x="32791" y="2369"/>
                </a:lnTo>
                <a:cubicBezTo>
                  <a:pt x="32791" y="2603"/>
                  <a:pt x="32991" y="2769"/>
                  <a:pt x="33224" y="2769"/>
                </a:cubicBezTo>
                <a:lnTo>
                  <a:pt x="37194" y="2769"/>
                </a:lnTo>
                <a:cubicBezTo>
                  <a:pt x="37427" y="2769"/>
                  <a:pt x="37628" y="2603"/>
                  <a:pt x="37628" y="2369"/>
                </a:cubicBezTo>
                <a:lnTo>
                  <a:pt x="37628" y="434"/>
                </a:lnTo>
                <a:cubicBezTo>
                  <a:pt x="37628" y="201"/>
                  <a:pt x="37427" y="1"/>
                  <a:pt x="37194" y="1"/>
                </a:cubicBezTo>
                <a:close/>
                <a:moveTo>
                  <a:pt x="39762" y="1"/>
                </a:moveTo>
                <a:cubicBezTo>
                  <a:pt x="39529" y="1"/>
                  <a:pt x="39329" y="201"/>
                  <a:pt x="39329" y="434"/>
                </a:cubicBezTo>
                <a:lnTo>
                  <a:pt x="39329" y="2369"/>
                </a:lnTo>
                <a:cubicBezTo>
                  <a:pt x="39362" y="2603"/>
                  <a:pt x="39529" y="2769"/>
                  <a:pt x="39762" y="2769"/>
                </a:cubicBezTo>
                <a:lnTo>
                  <a:pt x="43765" y="2769"/>
                </a:lnTo>
                <a:cubicBezTo>
                  <a:pt x="43999" y="2769"/>
                  <a:pt x="44166" y="2603"/>
                  <a:pt x="44166" y="2369"/>
                </a:cubicBezTo>
                <a:lnTo>
                  <a:pt x="44166" y="434"/>
                </a:lnTo>
                <a:cubicBezTo>
                  <a:pt x="44166" y="201"/>
                  <a:pt x="43999" y="1"/>
                  <a:pt x="43765" y="1"/>
                </a:cubicBezTo>
                <a:close/>
                <a:moveTo>
                  <a:pt x="46334" y="1"/>
                </a:moveTo>
                <a:cubicBezTo>
                  <a:pt x="46100" y="1"/>
                  <a:pt x="45900" y="201"/>
                  <a:pt x="45900" y="434"/>
                </a:cubicBezTo>
                <a:lnTo>
                  <a:pt x="45900" y="2369"/>
                </a:lnTo>
                <a:cubicBezTo>
                  <a:pt x="45900" y="2603"/>
                  <a:pt x="46100" y="2769"/>
                  <a:pt x="46334" y="2769"/>
                </a:cubicBezTo>
                <a:lnTo>
                  <a:pt x="50337" y="2769"/>
                </a:lnTo>
                <a:cubicBezTo>
                  <a:pt x="50537" y="2769"/>
                  <a:pt x="50737" y="2603"/>
                  <a:pt x="50737" y="2369"/>
                </a:cubicBezTo>
                <a:lnTo>
                  <a:pt x="50737" y="434"/>
                </a:lnTo>
                <a:cubicBezTo>
                  <a:pt x="50737" y="201"/>
                  <a:pt x="50537" y="1"/>
                  <a:pt x="50337" y="1"/>
                </a:cubicBezTo>
                <a:close/>
                <a:moveTo>
                  <a:pt x="52872" y="1"/>
                </a:moveTo>
                <a:cubicBezTo>
                  <a:pt x="52638" y="1"/>
                  <a:pt x="52471" y="201"/>
                  <a:pt x="52471" y="434"/>
                </a:cubicBezTo>
                <a:lnTo>
                  <a:pt x="52471" y="2369"/>
                </a:lnTo>
                <a:cubicBezTo>
                  <a:pt x="52471" y="2603"/>
                  <a:pt x="52638" y="2769"/>
                  <a:pt x="52872" y="2769"/>
                </a:cubicBezTo>
                <a:lnTo>
                  <a:pt x="56875" y="2769"/>
                </a:lnTo>
                <a:cubicBezTo>
                  <a:pt x="57108" y="2769"/>
                  <a:pt x="57308" y="2603"/>
                  <a:pt x="57308" y="2369"/>
                </a:cubicBezTo>
                <a:lnTo>
                  <a:pt x="57308" y="434"/>
                </a:lnTo>
                <a:cubicBezTo>
                  <a:pt x="57308" y="201"/>
                  <a:pt x="57108" y="1"/>
                  <a:pt x="56875" y="1"/>
                </a:cubicBezTo>
                <a:close/>
                <a:moveTo>
                  <a:pt x="59443" y="1"/>
                </a:moveTo>
                <a:cubicBezTo>
                  <a:pt x="59210" y="1"/>
                  <a:pt x="59009" y="201"/>
                  <a:pt x="59009" y="434"/>
                </a:cubicBezTo>
                <a:lnTo>
                  <a:pt x="59009" y="2369"/>
                </a:lnTo>
                <a:cubicBezTo>
                  <a:pt x="59009" y="2603"/>
                  <a:pt x="59210" y="2769"/>
                  <a:pt x="59443" y="2769"/>
                </a:cubicBezTo>
                <a:lnTo>
                  <a:pt x="63446" y="2769"/>
                </a:lnTo>
                <a:cubicBezTo>
                  <a:pt x="63646" y="2769"/>
                  <a:pt x="63846" y="2603"/>
                  <a:pt x="63846" y="2369"/>
                </a:cubicBezTo>
                <a:lnTo>
                  <a:pt x="63846" y="434"/>
                </a:lnTo>
                <a:cubicBezTo>
                  <a:pt x="63846" y="201"/>
                  <a:pt x="63646" y="1"/>
                  <a:pt x="63446" y="1"/>
                </a:cubicBezTo>
                <a:close/>
                <a:moveTo>
                  <a:pt x="65981" y="1"/>
                </a:moveTo>
                <a:cubicBezTo>
                  <a:pt x="65748" y="1"/>
                  <a:pt x="65581" y="201"/>
                  <a:pt x="65581" y="434"/>
                </a:cubicBezTo>
                <a:lnTo>
                  <a:pt x="65581" y="2369"/>
                </a:lnTo>
                <a:cubicBezTo>
                  <a:pt x="65581" y="2603"/>
                  <a:pt x="65748" y="2769"/>
                  <a:pt x="65981" y="2769"/>
                </a:cubicBezTo>
                <a:lnTo>
                  <a:pt x="69984" y="2769"/>
                </a:lnTo>
                <a:cubicBezTo>
                  <a:pt x="70217" y="2769"/>
                  <a:pt x="70418" y="2603"/>
                  <a:pt x="70418" y="2369"/>
                </a:cubicBezTo>
                <a:lnTo>
                  <a:pt x="70418" y="434"/>
                </a:lnTo>
                <a:cubicBezTo>
                  <a:pt x="70418" y="201"/>
                  <a:pt x="70217" y="1"/>
                  <a:pt x="69984" y="1"/>
                </a:cubicBezTo>
                <a:close/>
                <a:moveTo>
                  <a:pt x="72552" y="1"/>
                </a:moveTo>
                <a:cubicBezTo>
                  <a:pt x="72319" y="1"/>
                  <a:pt x="72119" y="201"/>
                  <a:pt x="72119" y="434"/>
                </a:cubicBezTo>
                <a:lnTo>
                  <a:pt x="72119" y="2369"/>
                </a:lnTo>
                <a:cubicBezTo>
                  <a:pt x="72119" y="2603"/>
                  <a:pt x="72319" y="2769"/>
                  <a:pt x="72552" y="2769"/>
                </a:cubicBezTo>
                <a:lnTo>
                  <a:pt x="76555" y="2769"/>
                </a:lnTo>
                <a:cubicBezTo>
                  <a:pt x="76789" y="2769"/>
                  <a:pt x="76956" y="2603"/>
                  <a:pt x="76956" y="2369"/>
                </a:cubicBezTo>
                <a:lnTo>
                  <a:pt x="76956" y="434"/>
                </a:lnTo>
                <a:cubicBezTo>
                  <a:pt x="76956" y="201"/>
                  <a:pt x="76789" y="1"/>
                  <a:pt x="76555" y="1"/>
                </a:cubicBezTo>
                <a:close/>
                <a:moveTo>
                  <a:pt x="434" y="3570"/>
                </a:moveTo>
                <a:cubicBezTo>
                  <a:pt x="201" y="3570"/>
                  <a:pt x="1" y="3770"/>
                  <a:pt x="1" y="4004"/>
                </a:cubicBezTo>
                <a:lnTo>
                  <a:pt x="1" y="7673"/>
                </a:lnTo>
                <a:cubicBezTo>
                  <a:pt x="1" y="7906"/>
                  <a:pt x="201" y="8073"/>
                  <a:pt x="434" y="8073"/>
                </a:cubicBezTo>
                <a:lnTo>
                  <a:pt x="4437" y="8073"/>
                </a:lnTo>
                <a:cubicBezTo>
                  <a:pt x="4671" y="8073"/>
                  <a:pt x="4837" y="7906"/>
                  <a:pt x="4837" y="7673"/>
                </a:cubicBezTo>
                <a:lnTo>
                  <a:pt x="4837" y="4004"/>
                </a:lnTo>
                <a:cubicBezTo>
                  <a:pt x="4837" y="3770"/>
                  <a:pt x="4671" y="3570"/>
                  <a:pt x="4437" y="3570"/>
                </a:cubicBezTo>
                <a:close/>
                <a:moveTo>
                  <a:pt x="6972" y="3570"/>
                </a:moveTo>
                <a:cubicBezTo>
                  <a:pt x="6739" y="3570"/>
                  <a:pt x="6572" y="3770"/>
                  <a:pt x="6572" y="4004"/>
                </a:cubicBezTo>
                <a:lnTo>
                  <a:pt x="6572" y="7673"/>
                </a:lnTo>
                <a:cubicBezTo>
                  <a:pt x="6572" y="7906"/>
                  <a:pt x="6739" y="8073"/>
                  <a:pt x="6972" y="8073"/>
                </a:cubicBezTo>
                <a:lnTo>
                  <a:pt x="10975" y="8073"/>
                </a:lnTo>
                <a:cubicBezTo>
                  <a:pt x="11209" y="8073"/>
                  <a:pt x="11409" y="7906"/>
                  <a:pt x="11409" y="7673"/>
                </a:cubicBezTo>
                <a:lnTo>
                  <a:pt x="11409" y="4004"/>
                </a:lnTo>
                <a:cubicBezTo>
                  <a:pt x="11409" y="3770"/>
                  <a:pt x="11209" y="3570"/>
                  <a:pt x="10975" y="3570"/>
                </a:cubicBezTo>
                <a:close/>
                <a:moveTo>
                  <a:pt x="13544" y="3570"/>
                </a:moveTo>
                <a:cubicBezTo>
                  <a:pt x="13310" y="3570"/>
                  <a:pt x="13110" y="3770"/>
                  <a:pt x="13110" y="4004"/>
                </a:cubicBezTo>
                <a:lnTo>
                  <a:pt x="13110" y="7673"/>
                </a:lnTo>
                <a:cubicBezTo>
                  <a:pt x="13110" y="7906"/>
                  <a:pt x="13310" y="8073"/>
                  <a:pt x="13544" y="8073"/>
                </a:cubicBezTo>
                <a:lnTo>
                  <a:pt x="17547" y="8073"/>
                </a:lnTo>
                <a:cubicBezTo>
                  <a:pt x="17780" y="8073"/>
                  <a:pt x="17947" y="7906"/>
                  <a:pt x="17947" y="7673"/>
                </a:cubicBezTo>
                <a:lnTo>
                  <a:pt x="17947" y="4004"/>
                </a:lnTo>
                <a:cubicBezTo>
                  <a:pt x="17947" y="3770"/>
                  <a:pt x="17780" y="3570"/>
                  <a:pt x="17547" y="3570"/>
                </a:cubicBezTo>
                <a:close/>
                <a:moveTo>
                  <a:pt x="20082" y="3570"/>
                </a:moveTo>
                <a:cubicBezTo>
                  <a:pt x="19882" y="3570"/>
                  <a:pt x="19681" y="3770"/>
                  <a:pt x="19681" y="4004"/>
                </a:cubicBezTo>
                <a:lnTo>
                  <a:pt x="19681" y="7673"/>
                </a:lnTo>
                <a:cubicBezTo>
                  <a:pt x="19681" y="7906"/>
                  <a:pt x="19882" y="8073"/>
                  <a:pt x="20082" y="8073"/>
                </a:cubicBezTo>
                <a:lnTo>
                  <a:pt x="24085" y="8073"/>
                </a:lnTo>
                <a:cubicBezTo>
                  <a:pt x="24318" y="8073"/>
                  <a:pt x="24518" y="7906"/>
                  <a:pt x="24518" y="7673"/>
                </a:cubicBezTo>
                <a:lnTo>
                  <a:pt x="24518" y="4004"/>
                </a:lnTo>
                <a:cubicBezTo>
                  <a:pt x="24518" y="3770"/>
                  <a:pt x="24318" y="3570"/>
                  <a:pt x="24085" y="3570"/>
                </a:cubicBezTo>
                <a:close/>
                <a:moveTo>
                  <a:pt x="26653" y="3570"/>
                </a:moveTo>
                <a:cubicBezTo>
                  <a:pt x="26420" y="3570"/>
                  <a:pt x="26253" y="3770"/>
                  <a:pt x="26253" y="4004"/>
                </a:cubicBezTo>
                <a:lnTo>
                  <a:pt x="26253" y="7673"/>
                </a:lnTo>
                <a:cubicBezTo>
                  <a:pt x="26253" y="7906"/>
                  <a:pt x="26420" y="8073"/>
                  <a:pt x="26653" y="8073"/>
                </a:cubicBezTo>
                <a:lnTo>
                  <a:pt x="30656" y="8073"/>
                </a:lnTo>
                <a:cubicBezTo>
                  <a:pt x="30889" y="8073"/>
                  <a:pt x="31056" y="7906"/>
                  <a:pt x="31056" y="7673"/>
                </a:cubicBezTo>
                <a:lnTo>
                  <a:pt x="31056" y="4004"/>
                </a:lnTo>
                <a:cubicBezTo>
                  <a:pt x="31056" y="3770"/>
                  <a:pt x="30889" y="3570"/>
                  <a:pt x="30656" y="3570"/>
                </a:cubicBezTo>
                <a:close/>
                <a:moveTo>
                  <a:pt x="33224" y="3570"/>
                </a:moveTo>
                <a:cubicBezTo>
                  <a:pt x="32991" y="3570"/>
                  <a:pt x="32791" y="3770"/>
                  <a:pt x="32791" y="4004"/>
                </a:cubicBezTo>
                <a:lnTo>
                  <a:pt x="32791" y="7673"/>
                </a:lnTo>
                <a:cubicBezTo>
                  <a:pt x="32791" y="7906"/>
                  <a:pt x="32991" y="8073"/>
                  <a:pt x="33224" y="8073"/>
                </a:cubicBezTo>
                <a:lnTo>
                  <a:pt x="37194" y="8073"/>
                </a:lnTo>
                <a:cubicBezTo>
                  <a:pt x="37427" y="8073"/>
                  <a:pt x="37628" y="7906"/>
                  <a:pt x="37628" y="7673"/>
                </a:cubicBezTo>
                <a:lnTo>
                  <a:pt x="37628" y="4004"/>
                </a:lnTo>
                <a:cubicBezTo>
                  <a:pt x="37628" y="3770"/>
                  <a:pt x="37427" y="3570"/>
                  <a:pt x="37194" y="3570"/>
                </a:cubicBezTo>
                <a:close/>
                <a:moveTo>
                  <a:pt x="39762" y="3570"/>
                </a:moveTo>
                <a:cubicBezTo>
                  <a:pt x="39529" y="3570"/>
                  <a:pt x="39329" y="3770"/>
                  <a:pt x="39329" y="4004"/>
                </a:cubicBezTo>
                <a:lnTo>
                  <a:pt x="39329" y="7673"/>
                </a:lnTo>
                <a:cubicBezTo>
                  <a:pt x="39362" y="7906"/>
                  <a:pt x="39529" y="8073"/>
                  <a:pt x="39762" y="8073"/>
                </a:cubicBezTo>
                <a:lnTo>
                  <a:pt x="43765" y="8073"/>
                </a:lnTo>
                <a:cubicBezTo>
                  <a:pt x="43999" y="8073"/>
                  <a:pt x="44166" y="7906"/>
                  <a:pt x="44166" y="7673"/>
                </a:cubicBezTo>
                <a:lnTo>
                  <a:pt x="44166" y="4004"/>
                </a:lnTo>
                <a:cubicBezTo>
                  <a:pt x="44166" y="3770"/>
                  <a:pt x="43999" y="3570"/>
                  <a:pt x="43765" y="3570"/>
                </a:cubicBezTo>
                <a:close/>
                <a:moveTo>
                  <a:pt x="46334" y="3570"/>
                </a:moveTo>
                <a:cubicBezTo>
                  <a:pt x="46100" y="3570"/>
                  <a:pt x="45900" y="3770"/>
                  <a:pt x="45900" y="4004"/>
                </a:cubicBezTo>
                <a:lnTo>
                  <a:pt x="45900" y="7673"/>
                </a:lnTo>
                <a:cubicBezTo>
                  <a:pt x="45900" y="7906"/>
                  <a:pt x="46100" y="8073"/>
                  <a:pt x="46334" y="8073"/>
                </a:cubicBezTo>
                <a:lnTo>
                  <a:pt x="50337" y="8073"/>
                </a:lnTo>
                <a:cubicBezTo>
                  <a:pt x="50537" y="8073"/>
                  <a:pt x="50737" y="7906"/>
                  <a:pt x="50737" y="7673"/>
                </a:cubicBezTo>
                <a:lnTo>
                  <a:pt x="50737" y="4004"/>
                </a:lnTo>
                <a:cubicBezTo>
                  <a:pt x="50737" y="3770"/>
                  <a:pt x="50537" y="3570"/>
                  <a:pt x="50337" y="3570"/>
                </a:cubicBezTo>
                <a:close/>
                <a:moveTo>
                  <a:pt x="52872" y="3570"/>
                </a:moveTo>
                <a:cubicBezTo>
                  <a:pt x="52638" y="3570"/>
                  <a:pt x="52471" y="3770"/>
                  <a:pt x="52471" y="4004"/>
                </a:cubicBezTo>
                <a:lnTo>
                  <a:pt x="52471" y="7673"/>
                </a:lnTo>
                <a:cubicBezTo>
                  <a:pt x="52471" y="7906"/>
                  <a:pt x="52638" y="8073"/>
                  <a:pt x="52872" y="8073"/>
                </a:cubicBezTo>
                <a:lnTo>
                  <a:pt x="56875" y="8073"/>
                </a:lnTo>
                <a:cubicBezTo>
                  <a:pt x="57108" y="8073"/>
                  <a:pt x="57308" y="7906"/>
                  <a:pt x="57308" y="7673"/>
                </a:cubicBezTo>
                <a:lnTo>
                  <a:pt x="57308" y="4004"/>
                </a:lnTo>
                <a:cubicBezTo>
                  <a:pt x="57308" y="3770"/>
                  <a:pt x="57108" y="3570"/>
                  <a:pt x="56875" y="3570"/>
                </a:cubicBezTo>
                <a:close/>
                <a:moveTo>
                  <a:pt x="59443" y="3570"/>
                </a:moveTo>
                <a:cubicBezTo>
                  <a:pt x="59210" y="3570"/>
                  <a:pt x="59009" y="3770"/>
                  <a:pt x="59009" y="4004"/>
                </a:cubicBezTo>
                <a:lnTo>
                  <a:pt x="59009" y="7673"/>
                </a:lnTo>
                <a:cubicBezTo>
                  <a:pt x="59009" y="7906"/>
                  <a:pt x="59210" y="8073"/>
                  <a:pt x="59443" y="8073"/>
                </a:cubicBezTo>
                <a:lnTo>
                  <a:pt x="63446" y="8073"/>
                </a:lnTo>
                <a:cubicBezTo>
                  <a:pt x="63646" y="8073"/>
                  <a:pt x="63846" y="7906"/>
                  <a:pt x="63846" y="7673"/>
                </a:cubicBezTo>
                <a:lnTo>
                  <a:pt x="63846" y="4004"/>
                </a:lnTo>
                <a:cubicBezTo>
                  <a:pt x="63846" y="3770"/>
                  <a:pt x="63646" y="3570"/>
                  <a:pt x="63446" y="3570"/>
                </a:cubicBezTo>
                <a:close/>
                <a:moveTo>
                  <a:pt x="65981" y="3570"/>
                </a:moveTo>
                <a:cubicBezTo>
                  <a:pt x="65748" y="3570"/>
                  <a:pt x="65581" y="3770"/>
                  <a:pt x="65581" y="4004"/>
                </a:cubicBezTo>
                <a:lnTo>
                  <a:pt x="65581" y="7673"/>
                </a:lnTo>
                <a:cubicBezTo>
                  <a:pt x="65581" y="7906"/>
                  <a:pt x="65748" y="8073"/>
                  <a:pt x="65981" y="8073"/>
                </a:cubicBezTo>
                <a:lnTo>
                  <a:pt x="76555" y="8073"/>
                </a:lnTo>
                <a:cubicBezTo>
                  <a:pt x="76789" y="8073"/>
                  <a:pt x="76956" y="7906"/>
                  <a:pt x="76956" y="7673"/>
                </a:cubicBezTo>
                <a:lnTo>
                  <a:pt x="76956" y="4004"/>
                </a:lnTo>
                <a:cubicBezTo>
                  <a:pt x="76956" y="3770"/>
                  <a:pt x="76789" y="3570"/>
                  <a:pt x="76555" y="3570"/>
                </a:cubicBezTo>
                <a:close/>
                <a:moveTo>
                  <a:pt x="434" y="9041"/>
                </a:moveTo>
                <a:cubicBezTo>
                  <a:pt x="201" y="9041"/>
                  <a:pt x="1" y="9207"/>
                  <a:pt x="1" y="9441"/>
                </a:cubicBezTo>
                <a:lnTo>
                  <a:pt x="1" y="13110"/>
                </a:lnTo>
                <a:cubicBezTo>
                  <a:pt x="1" y="13344"/>
                  <a:pt x="201" y="13544"/>
                  <a:pt x="434" y="13544"/>
                </a:cubicBezTo>
                <a:lnTo>
                  <a:pt x="10975" y="13544"/>
                </a:lnTo>
                <a:cubicBezTo>
                  <a:pt x="11209" y="13544"/>
                  <a:pt x="11409" y="13344"/>
                  <a:pt x="11409" y="13110"/>
                </a:cubicBezTo>
                <a:lnTo>
                  <a:pt x="11409" y="9441"/>
                </a:lnTo>
                <a:cubicBezTo>
                  <a:pt x="11409" y="9207"/>
                  <a:pt x="11209" y="9041"/>
                  <a:pt x="10975" y="9041"/>
                </a:cubicBezTo>
                <a:close/>
                <a:moveTo>
                  <a:pt x="13544" y="9041"/>
                </a:moveTo>
                <a:cubicBezTo>
                  <a:pt x="13310" y="9041"/>
                  <a:pt x="13110" y="9207"/>
                  <a:pt x="13110" y="9441"/>
                </a:cubicBezTo>
                <a:lnTo>
                  <a:pt x="13110" y="13110"/>
                </a:lnTo>
                <a:cubicBezTo>
                  <a:pt x="13110" y="13344"/>
                  <a:pt x="13310" y="13544"/>
                  <a:pt x="13544" y="13544"/>
                </a:cubicBezTo>
                <a:lnTo>
                  <a:pt x="17547" y="13544"/>
                </a:lnTo>
                <a:cubicBezTo>
                  <a:pt x="17780" y="13544"/>
                  <a:pt x="17947" y="13344"/>
                  <a:pt x="17947" y="13110"/>
                </a:cubicBezTo>
                <a:lnTo>
                  <a:pt x="17947" y="9441"/>
                </a:lnTo>
                <a:cubicBezTo>
                  <a:pt x="17947" y="9207"/>
                  <a:pt x="17780" y="9041"/>
                  <a:pt x="17547" y="9041"/>
                </a:cubicBezTo>
                <a:close/>
                <a:moveTo>
                  <a:pt x="20082" y="9041"/>
                </a:moveTo>
                <a:cubicBezTo>
                  <a:pt x="19882" y="9041"/>
                  <a:pt x="19681" y="9207"/>
                  <a:pt x="19681" y="9441"/>
                </a:cubicBezTo>
                <a:lnTo>
                  <a:pt x="19681" y="13110"/>
                </a:lnTo>
                <a:cubicBezTo>
                  <a:pt x="19681" y="13344"/>
                  <a:pt x="19882" y="13544"/>
                  <a:pt x="20082" y="13544"/>
                </a:cubicBezTo>
                <a:lnTo>
                  <a:pt x="24085" y="13544"/>
                </a:lnTo>
                <a:cubicBezTo>
                  <a:pt x="24318" y="13544"/>
                  <a:pt x="24518" y="13344"/>
                  <a:pt x="24518" y="13110"/>
                </a:cubicBezTo>
                <a:lnTo>
                  <a:pt x="24518" y="9441"/>
                </a:lnTo>
                <a:cubicBezTo>
                  <a:pt x="24518" y="9207"/>
                  <a:pt x="24318" y="9041"/>
                  <a:pt x="24085" y="9041"/>
                </a:cubicBezTo>
                <a:close/>
                <a:moveTo>
                  <a:pt x="26653" y="9041"/>
                </a:moveTo>
                <a:cubicBezTo>
                  <a:pt x="26420" y="9041"/>
                  <a:pt x="26253" y="9207"/>
                  <a:pt x="26253" y="9441"/>
                </a:cubicBezTo>
                <a:lnTo>
                  <a:pt x="26253" y="13110"/>
                </a:lnTo>
                <a:cubicBezTo>
                  <a:pt x="26253" y="13344"/>
                  <a:pt x="26420" y="13544"/>
                  <a:pt x="26653" y="13544"/>
                </a:cubicBezTo>
                <a:lnTo>
                  <a:pt x="30656" y="13544"/>
                </a:lnTo>
                <a:cubicBezTo>
                  <a:pt x="30889" y="13544"/>
                  <a:pt x="31056" y="13344"/>
                  <a:pt x="31056" y="13110"/>
                </a:cubicBezTo>
                <a:lnTo>
                  <a:pt x="31056" y="9441"/>
                </a:lnTo>
                <a:cubicBezTo>
                  <a:pt x="31056" y="9207"/>
                  <a:pt x="30889" y="9041"/>
                  <a:pt x="30656" y="9041"/>
                </a:cubicBezTo>
                <a:close/>
                <a:moveTo>
                  <a:pt x="33224" y="9041"/>
                </a:moveTo>
                <a:cubicBezTo>
                  <a:pt x="32991" y="9041"/>
                  <a:pt x="32791" y="9207"/>
                  <a:pt x="32791" y="9441"/>
                </a:cubicBezTo>
                <a:lnTo>
                  <a:pt x="32791" y="13110"/>
                </a:lnTo>
                <a:cubicBezTo>
                  <a:pt x="32791" y="13344"/>
                  <a:pt x="32991" y="13544"/>
                  <a:pt x="33224" y="13544"/>
                </a:cubicBezTo>
                <a:lnTo>
                  <a:pt x="37194" y="13544"/>
                </a:lnTo>
                <a:cubicBezTo>
                  <a:pt x="37427" y="13544"/>
                  <a:pt x="37628" y="13344"/>
                  <a:pt x="37628" y="13110"/>
                </a:cubicBezTo>
                <a:lnTo>
                  <a:pt x="37628" y="9441"/>
                </a:lnTo>
                <a:cubicBezTo>
                  <a:pt x="37628" y="9207"/>
                  <a:pt x="37427" y="9041"/>
                  <a:pt x="37194" y="9041"/>
                </a:cubicBezTo>
                <a:close/>
                <a:moveTo>
                  <a:pt x="39762" y="9041"/>
                </a:moveTo>
                <a:cubicBezTo>
                  <a:pt x="39529" y="9041"/>
                  <a:pt x="39329" y="9207"/>
                  <a:pt x="39329" y="9441"/>
                </a:cubicBezTo>
                <a:lnTo>
                  <a:pt x="39329" y="13110"/>
                </a:lnTo>
                <a:cubicBezTo>
                  <a:pt x="39362" y="13344"/>
                  <a:pt x="39529" y="13544"/>
                  <a:pt x="39762" y="13544"/>
                </a:cubicBezTo>
                <a:lnTo>
                  <a:pt x="43765" y="13544"/>
                </a:lnTo>
                <a:cubicBezTo>
                  <a:pt x="43999" y="13544"/>
                  <a:pt x="44166" y="13344"/>
                  <a:pt x="44166" y="13110"/>
                </a:cubicBezTo>
                <a:lnTo>
                  <a:pt x="44166" y="9441"/>
                </a:lnTo>
                <a:cubicBezTo>
                  <a:pt x="44166" y="9207"/>
                  <a:pt x="43999" y="9041"/>
                  <a:pt x="43765" y="9041"/>
                </a:cubicBezTo>
                <a:close/>
                <a:moveTo>
                  <a:pt x="46334" y="9041"/>
                </a:moveTo>
                <a:cubicBezTo>
                  <a:pt x="46100" y="9041"/>
                  <a:pt x="45900" y="9207"/>
                  <a:pt x="45900" y="9441"/>
                </a:cubicBezTo>
                <a:lnTo>
                  <a:pt x="45900" y="13110"/>
                </a:lnTo>
                <a:cubicBezTo>
                  <a:pt x="45900" y="13344"/>
                  <a:pt x="46100" y="13544"/>
                  <a:pt x="46334" y="13544"/>
                </a:cubicBezTo>
                <a:lnTo>
                  <a:pt x="50337" y="13544"/>
                </a:lnTo>
                <a:cubicBezTo>
                  <a:pt x="50537" y="13544"/>
                  <a:pt x="50737" y="13344"/>
                  <a:pt x="50737" y="13110"/>
                </a:cubicBezTo>
                <a:lnTo>
                  <a:pt x="50737" y="9441"/>
                </a:lnTo>
                <a:cubicBezTo>
                  <a:pt x="50737" y="9207"/>
                  <a:pt x="50537" y="9041"/>
                  <a:pt x="50337" y="9041"/>
                </a:cubicBezTo>
                <a:close/>
                <a:moveTo>
                  <a:pt x="52872" y="9041"/>
                </a:moveTo>
                <a:cubicBezTo>
                  <a:pt x="52638" y="9041"/>
                  <a:pt x="52471" y="9207"/>
                  <a:pt x="52471" y="9441"/>
                </a:cubicBezTo>
                <a:lnTo>
                  <a:pt x="52471" y="13110"/>
                </a:lnTo>
                <a:cubicBezTo>
                  <a:pt x="52471" y="13344"/>
                  <a:pt x="52638" y="13544"/>
                  <a:pt x="52872" y="13544"/>
                </a:cubicBezTo>
                <a:lnTo>
                  <a:pt x="56875" y="13544"/>
                </a:lnTo>
                <a:cubicBezTo>
                  <a:pt x="57108" y="13544"/>
                  <a:pt x="57308" y="13344"/>
                  <a:pt x="57308" y="13110"/>
                </a:cubicBezTo>
                <a:lnTo>
                  <a:pt x="57308" y="9441"/>
                </a:lnTo>
                <a:cubicBezTo>
                  <a:pt x="57308" y="9207"/>
                  <a:pt x="57108" y="9041"/>
                  <a:pt x="56875" y="9041"/>
                </a:cubicBezTo>
                <a:close/>
                <a:moveTo>
                  <a:pt x="59443" y="9041"/>
                </a:moveTo>
                <a:cubicBezTo>
                  <a:pt x="59210" y="9041"/>
                  <a:pt x="59009" y="9207"/>
                  <a:pt x="59009" y="9441"/>
                </a:cubicBezTo>
                <a:lnTo>
                  <a:pt x="59009" y="13110"/>
                </a:lnTo>
                <a:cubicBezTo>
                  <a:pt x="59009" y="13344"/>
                  <a:pt x="59210" y="13544"/>
                  <a:pt x="59443" y="13544"/>
                </a:cubicBezTo>
                <a:lnTo>
                  <a:pt x="63446" y="13544"/>
                </a:lnTo>
                <a:cubicBezTo>
                  <a:pt x="63646" y="13544"/>
                  <a:pt x="63846" y="13344"/>
                  <a:pt x="63846" y="13110"/>
                </a:cubicBezTo>
                <a:lnTo>
                  <a:pt x="63846" y="9441"/>
                </a:lnTo>
                <a:cubicBezTo>
                  <a:pt x="63846" y="9207"/>
                  <a:pt x="63646" y="9041"/>
                  <a:pt x="63446" y="9041"/>
                </a:cubicBezTo>
                <a:close/>
                <a:moveTo>
                  <a:pt x="434" y="14978"/>
                </a:moveTo>
                <a:cubicBezTo>
                  <a:pt x="201" y="14978"/>
                  <a:pt x="1" y="15145"/>
                  <a:pt x="1" y="15378"/>
                </a:cubicBezTo>
                <a:lnTo>
                  <a:pt x="1" y="19048"/>
                </a:lnTo>
                <a:cubicBezTo>
                  <a:pt x="1" y="19281"/>
                  <a:pt x="201" y="19481"/>
                  <a:pt x="434" y="19481"/>
                </a:cubicBezTo>
                <a:lnTo>
                  <a:pt x="4437" y="19481"/>
                </a:lnTo>
                <a:cubicBezTo>
                  <a:pt x="4671" y="19481"/>
                  <a:pt x="4837" y="19281"/>
                  <a:pt x="4837" y="19048"/>
                </a:cubicBezTo>
                <a:lnTo>
                  <a:pt x="4837" y="15378"/>
                </a:lnTo>
                <a:cubicBezTo>
                  <a:pt x="4837" y="15145"/>
                  <a:pt x="4671" y="14978"/>
                  <a:pt x="4437" y="14978"/>
                </a:cubicBezTo>
                <a:close/>
                <a:moveTo>
                  <a:pt x="6972" y="14978"/>
                </a:moveTo>
                <a:cubicBezTo>
                  <a:pt x="6739" y="14978"/>
                  <a:pt x="6572" y="15145"/>
                  <a:pt x="6572" y="15378"/>
                </a:cubicBezTo>
                <a:lnTo>
                  <a:pt x="6572" y="19048"/>
                </a:lnTo>
                <a:cubicBezTo>
                  <a:pt x="6572" y="19281"/>
                  <a:pt x="6739" y="19481"/>
                  <a:pt x="6972" y="19481"/>
                </a:cubicBezTo>
                <a:lnTo>
                  <a:pt x="10975" y="19481"/>
                </a:lnTo>
                <a:cubicBezTo>
                  <a:pt x="11209" y="19481"/>
                  <a:pt x="11409" y="19281"/>
                  <a:pt x="11409" y="19048"/>
                </a:cubicBezTo>
                <a:lnTo>
                  <a:pt x="11409" y="15378"/>
                </a:lnTo>
                <a:cubicBezTo>
                  <a:pt x="11409" y="15145"/>
                  <a:pt x="11209" y="14978"/>
                  <a:pt x="10975" y="14978"/>
                </a:cubicBezTo>
                <a:close/>
                <a:moveTo>
                  <a:pt x="13544" y="14978"/>
                </a:moveTo>
                <a:cubicBezTo>
                  <a:pt x="13310" y="14978"/>
                  <a:pt x="13110" y="15145"/>
                  <a:pt x="13110" y="15378"/>
                </a:cubicBezTo>
                <a:lnTo>
                  <a:pt x="13110" y="19048"/>
                </a:lnTo>
                <a:cubicBezTo>
                  <a:pt x="13110" y="19281"/>
                  <a:pt x="13310" y="19481"/>
                  <a:pt x="13544" y="19481"/>
                </a:cubicBezTo>
                <a:lnTo>
                  <a:pt x="17547" y="19481"/>
                </a:lnTo>
                <a:cubicBezTo>
                  <a:pt x="17780" y="19481"/>
                  <a:pt x="17947" y="19281"/>
                  <a:pt x="17947" y="19048"/>
                </a:cubicBezTo>
                <a:lnTo>
                  <a:pt x="17947" y="15378"/>
                </a:lnTo>
                <a:cubicBezTo>
                  <a:pt x="17947" y="15145"/>
                  <a:pt x="17780" y="14978"/>
                  <a:pt x="17547" y="14978"/>
                </a:cubicBezTo>
                <a:close/>
                <a:moveTo>
                  <a:pt x="20082" y="14978"/>
                </a:moveTo>
                <a:cubicBezTo>
                  <a:pt x="19882" y="14978"/>
                  <a:pt x="19681" y="15145"/>
                  <a:pt x="19681" y="15378"/>
                </a:cubicBezTo>
                <a:lnTo>
                  <a:pt x="19681" y="19048"/>
                </a:lnTo>
                <a:cubicBezTo>
                  <a:pt x="19681" y="19281"/>
                  <a:pt x="19882" y="19481"/>
                  <a:pt x="20082" y="19481"/>
                </a:cubicBezTo>
                <a:lnTo>
                  <a:pt x="24085" y="19481"/>
                </a:lnTo>
                <a:cubicBezTo>
                  <a:pt x="24318" y="19481"/>
                  <a:pt x="24518" y="19281"/>
                  <a:pt x="24518" y="19048"/>
                </a:cubicBezTo>
                <a:lnTo>
                  <a:pt x="24518" y="15378"/>
                </a:lnTo>
                <a:cubicBezTo>
                  <a:pt x="24518" y="15145"/>
                  <a:pt x="24318" y="14978"/>
                  <a:pt x="24085" y="14978"/>
                </a:cubicBezTo>
                <a:close/>
                <a:moveTo>
                  <a:pt x="26653" y="14978"/>
                </a:moveTo>
                <a:cubicBezTo>
                  <a:pt x="26420" y="14978"/>
                  <a:pt x="26253" y="15145"/>
                  <a:pt x="26253" y="15378"/>
                </a:cubicBezTo>
                <a:lnTo>
                  <a:pt x="26253" y="19048"/>
                </a:lnTo>
                <a:cubicBezTo>
                  <a:pt x="26253" y="19281"/>
                  <a:pt x="26420" y="19481"/>
                  <a:pt x="26653" y="19481"/>
                </a:cubicBezTo>
                <a:lnTo>
                  <a:pt x="30656" y="19481"/>
                </a:lnTo>
                <a:cubicBezTo>
                  <a:pt x="30889" y="19481"/>
                  <a:pt x="31056" y="19281"/>
                  <a:pt x="31056" y="19048"/>
                </a:cubicBezTo>
                <a:lnTo>
                  <a:pt x="31056" y="15378"/>
                </a:lnTo>
                <a:cubicBezTo>
                  <a:pt x="31056" y="15145"/>
                  <a:pt x="30889" y="14978"/>
                  <a:pt x="30656" y="14978"/>
                </a:cubicBezTo>
                <a:close/>
                <a:moveTo>
                  <a:pt x="33224" y="14978"/>
                </a:moveTo>
                <a:cubicBezTo>
                  <a:pt x="32991" y="14978"/>
                  <a:pt x="32791" y="15145"/>
                  <a:pt x="32791" y="15378"/>
                </a:cubicBezTo>
                <a:lnTo>
                  <a:pt x="32791" y="19048"/>
                </a:lnTo>
                <a:cubicBezTo>
                  <a:pt x="32791" y="19281"/>
                  <a:pt x="32991" y="19481"/>
                  <a:pt x="33224" y="19481"/>
                </a:cubicBezTo>
                <a:lnTo>
                  <a:pt x="37194" y="19481"/>
                </a:lnTo>
                <a:cubicBezTo>
                  <a:pt x="37427" y="19481"/>
                  <a:pt x="37628" y="19281"/>
                  <a:pt x="37628" y="19048"/>
                </a:cubicBezTo>
                <a:lnTo>
                  <a:pt x="37628" y="15378"/>
                </a:lnTo>
                <a:cubicBezTo>
                  <a:pt x="37628" y="15145"/>
                  <a:pt x="37427" y="14978"/>
                  <a:pt x="37194" y="14978"/>
                </a:cubicBezTo>
                <a:close/>
                <a:moveTo>
                  <a:pt x="39762" y="14978"/>
                </a:moveTo>
                <a:cubicBezTo>
                  <a:pt x="39529" y="14978"/>
                  <a:pt x="39329" y="15145"/>
                  <a:pt x="39329" y="15378"/>
                </a:cubicBezTo>
                <a:lnTo>
                  <a:pt x="39329" y="19048"/>
                </a:lnTo>
                <a:cubicBezTo>
                  <a:pt x="39362" y="19281"/>
                  <a:pt x="39529" y="19481"/>
                  <a:pt x="39762" y="19481"/>
                </a:cubicBezTo>
                <a:lnTo>
                  <a:pt x="43765" y="19481"/>
                </a:lnTo>
                <a:cubicBezTo>
                  <a:pt x="43999" y="19481"/>
                  <a:pt x="44166" y="19281"/>
                  <a:pt x="44166" y="19048"/>
                </a:cubicBezTo>
                <a:lnTo>
                  <a:pt x="44166" y="15378"/>
                </a:lnTo>
                <a:cubicBezTo>
                  <a:pt x="44166" y="15145"/>
                  <a:pt x="43999" y="14978"/>
                  <a:pt x="43765" y="14978"/>
                </a:cubicBezTo>
                <a:close/>
                <a:moveTo>
                  <a:pt x="46334" y="14978"/>
                </a:moveTo>
                <a:cubicBezTo>
                  <a:pt x="46100" y="14978"/>
                  <a:pt x="45900" y="15145"/>
                  <a:pt x="45900" y="15378"/>
                </a:cubicBezTo>
                <a:lnTo>
                  <a:pt x="45900" y="19048"/>
                </a:lnTo>
                <a:cubicBezTo>
                  <a:pt x="45900" y="19281"/>
                  <a:pt x="46100" y="19481"/>
                  <a:pt x="46334" y="19481"/>
                </a:cubicBezTo>
                <a:lnTo>
                  <a:pt x="50337" y="19481"/>
                </a:lnTo>
                <a:cubicBezTo>
                  <a:pt x="50537" y="19481"/>
                  <a:pt x="50737" y="19281"/>
                  <a:pt x="50737" y="19048"/>
                </a:cubicBezTo>
                <a:lnTo>
                  <a:pt x="50737" y="15378"/>
                </a:lnTo>
                <a:cubicBezTo>
                  <a:pt x="50737" y="15145"/>
                  <a:pt x="50537" y="14978"/>
                  <a:pt x="50337" y="14978"/>
                </a:cubicBezTo>
                <a:close/>
                <a:moveTo>
                  <a:pt x="52872" y="14978"/>
                </a:moveTo>
                <a:cubicBezTo>
                  <a:pt x="52638" y="14978"/>
                  <a:pt x="52471" y="15145"/>
                  <a:pt x="52471" y="15378"/>
                </a:cubicBezTo>
                <a:lnTo>
                  <a:pt x="52471" y="19048"/>
                </a:lnTo>
                <a:cubicBezTo>
                  <a:pt x="52471" y="19281"/>
                  <a:pt x="52638" y="19481"/>
                  <a:pt x="52872" y="19481"/>
                </a:cubicBezTo>
                <a:lnTo>
                  <a:pt x="56875" y="19481"/>
                </a:lnTo>
                <a:cubicBezTo>
                  <a:pt x="57108" y="19481"/>
                  <a:pt x="57308" y="19281"/>
                  <a:pt x="57308" y="19048"/>
                </a:cubicBezTo>
                <a:lnTo>
                  <a:pt x="57308" y="15378"/>
                </a:lnTo>
                <a:cubicBezTo>
                  <a:pt x="57308" y="15145"/>
                  <a:pt x="57108" y="14978"/>
                  <a:pt x="56875" y="14978"/>
                </a:cubicBezTo>
                <a:close/>
                <a:moveTo>
                  <a:pt x="59443" y="14978"/>
                </a:moveTo>
                <a:cubicBezTo>
                  <a:pt x="59210" y="14978"/>
                  <a:pt x="59009" y="15145"/>
                  <a:pt x="59009" y="15378"/>
                </a:cubicBezTo>
                <a:lnTo>
                  <a:pt x="59009" y="19048"/>
                </a:lnTo>
                <a:cubicBezTo>
                  <a:pt x="59009" y="19281"/>
                  <a:pt x="59210" y="19481"/>
                  <a:pt x="59443" y="19481"/>
                </a:cubicBezTo>
                <a:lnTo>
                  <a:pt x="63446" y="19481"/>
                </a:lnTo>
                <a:cubicBezTo>
                  <a:pt x="63646" y="19481"/>
                  <a:pt x="63846" y="19281"/>
                  <a:pt x="63846" y="19048"/>
                </a:cubicBezTo>
                <a:lnTo>
                  <a:pt x="63846" y="15378"/>
                </a:lnTo>
                <a:cubicBezTo>
                  <a:pt x="63846" y="15145"/>
                  <a:pt x="63646" y="14978"/>
                  <a:pt x="63446" y="14978"/>
                </a:cubicBezTo>
                <a:close/>
                <a:moveTo>
                  <a:pt x="65981" y="14978"/>
                </a:moveTo>
                <a:cubicBezTo>
                  <a:pt x="65748" y="14978"/>
                  <a:pt x="65581" y="15145"/>
                  <a:pt x="65581" y="15378"/>
                </a:cubicBezTo>
                <a:lnTo>
                  <a:pt x="65581" y="19048"/>
                </a:lnTo>
                <a:cubicBezTo>
                  <a:pt x="65581" y="19281"/>
                  <a:pt x="65748" y="19481"/>
                  <a:pt x="65981" y="19481"/>
                </a:cubicBezTo>
                <a:lnTo>
                  <a:pt x="69984" y="19481"/>
                </a:lnTo>
                <a:cubicBezTo>
                  <a:pt x="70217" y="19481"/>
                  <a:pt x="70418" y="19281"/>
                  <a:pt x="70418" y="19048"/>
                </a:cubicBezTo>
                <a:lnTo>
                  <a:pt x="70418" y="15378"/>
                </a:lnTo>
                <a:cubicBezTo>
                  <a:pt x="70418" y="15145"/>
                  <a:pt x="70217" y="14978"/>
                  <a:pt x="69984" y="14978"/>
                </a:cubicBezTo>
                <a:close/>
                <a:moveTo>
                  <a:pt x="65981" y="9041"/>
                </a:moveTo>
                <a:cubicBezTo>
                  <a:pt x="65748" y="9041"/>
                  <a:pt x="65581" y="9207"/>
                  <a:pt x="65581" y="9441"/>
                </a:cubicBezTo>
                <a:lnTo>
                  <a:pt x="65581" y="13110"/>
                </a:lnTo>
                <a:cubicBezTo>
                  <a:pt x="65581" y="13344"/>
                  <a:pt x="65748" y="13544"/>
                  <a:pt x="65981" y="13544"/>
                </a:cubicBezTo>
                <a:lnTo>
                  <a:pt x="71719" y="13544"/>
                </a:lnTo>
                <a:cubicBezTo>
                  <a:pt x="71952" y="13544"/>
                  <a:pt x="72119" y="13744"/>
                  <a:pt x="72119" y="13944"/>
                </a:cubicBezTo>
                <a:lnTo>
                  <a:pt x="72119" y="19048"/>
                </a:lnTo>
                <a:cubicBezTo>
                  <a:pt x="72119" y="19281"/>
                  <a:pt x="72319" y="19481"/>
                  <a:pt x="72552" y="19481"/>
                </a:cubicBezTo>
                <a:lnTo>
                  <a:pt x="76555" y="19481"/>
                </a:lnTo>
                <a:cubicBezTo>
                  <a:pt x="76789" y="19481"/>
                  <a:pt x="76956" y="19281"/>
                  <a:pt x="76956" y="19048"/>
                </a:cubicBezTo>
                <a:lnTo>
                  <a:pt x="76956" y="9441"/>
                </a:lnTo>
                <a:cubicBezTo>
                  <a:pt x="76956" y="9207"/>
                  <a:pt x="76789" y="9041"/>
                  <a:pt x="76555" y="9041"/>
                </a:cubicBezTo>
                <a:close/>
                <a:moveTo>
                  <a:pt x="434" y="20916"/>
                </a:moveTo>
                <a:cubicBezTo>
                  <a:pt x="201" y="20916"/>
                  <a:pt x="1" y="21083"/>
                  <a:pt x="1" y="21316"/>
                </a:cubicBezTo>
                <a:lnTo>
                  <a:pt x="1" y="24985"/>
                </a:lnTo>
                <a:cubicBezTo>
                  <a:pt x="1" y="25219"/>
                  <a:pt x="201" y="25419"/>
                  <a:pt x="434" y="25419"/>
                </a:cubicBezTo>
                <a:lnTo>
                  <a:pt x="4437" y="25419"/>
                </a:lnTo>
                <a:cubicBezTo>
                  <a:pt x="4671" y="25419"/>
                  <a:pt x="4837" y="25219"/>
                  <a:pt x="4837" y="24985"/>
                </a:cubicBezTo>
                <a:lnTo>
                  <a:pt x="4837" y="21316"/>
                </a:lnTo>
                <a:cubicBezTo>
                  <a:pt x="4837" y="21083"/>
                  <a:pt x="4671" y="20916"/>
                  <a:pt x="4437" y="20916"/>
                </a:cubicBezTo>
                <a:close/>
                <a:moveTo>
                  <a:pt x="6972" y="20916"/>
                </a:moveTo>
                <a:cubicBezTo>
                  <a:pt x="6739" y="20916"/>
                  <a:pt x="6572" y="21083"/>
                  <a:pt x="6572" y="21316"/>
                </a:cubicBezTo>
                <a:lnTo>
                  <a:pt x="6572" y="24985"/>
                </a:lnTo>
                <a:cubicBezTo>
                  <a:pt x="6572" y="25219"/>
                  <a:pt x="6739" y="25419"/>
                  <a:pt x="6972" y="25419"/>
                </a:cubicBezTo>
                <a:lnTo>
                  <a:pt x="10975" y="25419"/>
                </a:lnTo>
                <a:cubicBezTo>
                  <a:pt x="11209" y="25419"/>
                  <a:pt x="11409" y="25219"/>
                  <a:pt x="11409" y="24985"/>
                </a:cubicBezTo>
                <a:lnTo>
                  <a:pt x="11409" y="21316"/>
                </a:lnTo>
                <a:cubicBezTo>
                  <a:pt x="11409" y="21083"/>
                  <a:pt x="11209" y="20916"/>
                  <a:pt x="10975" y="20916"/>
                </a:cubicBezTo>
                <a:close/>
                <a:moveTo>
                  <a:pt x="13544" y="20916"/>
                </a:moveTo>
                <a:cubicBezTo>
                  <a:pt x="13310" y="20916"/>
                  <a:pt x="13110" y="21083"/>
                  <a:pt x="13110" y="21316"/>
                </a:cubicBezTo>
                <a:lnTo>
                  <a:pt x="13110" y="24985"/>
                </a:lnTo>
                <a:cubicBezTo>
                  <a:pt x="13110" y="25219"/>
                  <a:pt x="13310" y="25419"/>
                  <a:pt x="13544" y="25419"/>
                </a:cubicBezTo>
                <a:lnTo>
                  <a:pt x="17547" y="25419"/>
                </a:lnTo>
                <a:cubicBezTo>
                  <a:pt x="17780" y="25419"/>
                  <a:pt x="17947" y="25219"/>
                  <a:pt x="17947" y="24985"/>
                </a:cubicBezTo>
                <a:lnTo>
                  <a:pt x="17947" y="21316"/>
                </a:lnTo>
                <a:cubicBezTo>
                  <a:pt x="17947" y="21083"/>
                  <a:pt x="17780" y="20916"/>
                  <a:pt x="17547" y="20916"/>
                </a:cubicBezTo>
                <a:close/>
                <a:moveTo>
                  <a:pt x="20082" y="20916"/>
                </a:moveTo>
                <a:cubicBezTo>
                  <a:pt x="19882" y="20916"/>
                  <a:pt x="19681" y="21083"/>
                  <a:pt x="19681" y="21316"/>
                </a:cubicBezTo>
                <a:lnTo>
                  <a:pt x="19681" y="24985"/>
                </a:lnTo>
                <a:cubicBezTo>
                  <a:pt x="19681" y="25219"/>
                  <a:pt x="19882" y="25419"/>
                  <a:pt x="20082" y="25419"/>
                </a:cubicBezTo>
                <a:lnTo>
                  <a:pt x="24085" y="25419"/>
                </a:lnTo>
                <a:cubicBezTo>
                  <a:pt x="24318" y="25419"/>
                  <a:pt x="24518" y="25219"/>
                  <a:pt x="24518" y="24985"/>
                </a:cubicBezTo>
                <a:lnTo>
                  <a:pt x="24518" y="21316"/>
                </a:lnTo>
                <a:cubicBezTo>
                  <a:pt x="24518" y="21083"/>
                  <a:pt x="24318" y="20916"/>
                  <a:pt x="24085" y="20916"/>
                </a:cubicBezTo>
                <a:close/>
                <a:moveTo>
                  <a:pt x="26653" y="20916"/>
                </a:moveTo>
                <a:cubicBezTo>
                  <a:pt x="26420" y="20916"/>
                  <a:pt x="26253" y="21083"/>
                  <a:pt x="26253" y="21316"/>
                </a:cubicBezTo>
                <a:lnTo>
                  <a:pt x="26253" y="24985"/>
                </a:lnTo>
                <a:cubicBezTo>
                  <a:pt x="26253" y="25219"/>
                  <a:pt x="26420" y="25419"/>
                  <a:pt x="26653" y="25419"/>
                </a:cubicBezTo>
                <a:lnTo>
                  <a:pt x="30656" y="25419"/>
                </a:lnTo>
                <a:cubicBezTo>
                  <a:pt x="30889" y="25419"/>
                  <a:pt x="31056" y="25219"/>
                  <a:pt x="31056" y="24985"/>
                </a:cubicBezTo>
                <a:lnTo>
                  <a:pt x="31056" y="21316"/>
                </a:lnTo>
                <a:cubicBezTo>
                  <a:pt x="31056" y="21083"/>
                  <a:pt x="30889" y="20916"/>
                  <a:pt x="30656" y="20916"/>
                </a:cubicBezTo>
                <a:close/>
                <a:moveTo>
                  <a:pt x="33224" y="20916"/>
                </a:moveTo>
                <a:cubicBezTo>
                  <a:pt x="32991" y="20916"/>
                  <a:pt x="32791" y="21083"/>
                  <a:pt x="32791" y="21316"/>
                </a:cubicBezTo>
                <a:lnTo>
                  <a:pt x="32791" y="24985"/>
                </a:lnTo>
                <a:cubicBezTo>
                  <a:pt x="32791" y="25219"/>
                  <a:pt x="32991" y="25419"/>
                  <a:pt x="33224" y="25419"/>
                </a:cubicBezTo>
                <a:lnTo>
                  <a:pt x="37194" y="25419"/>
                </a:lnTo>
                <a:cubicBezTo>
                  <a:pt x="37427" y="25419"/>
                  <a:pt x="37628" y="25219"/>
                  <a:pt x="37628" y="24985"/>
                </a:cubicBezTo>
                <a:lnTo>
                  <a:pt x="37628" y="21316"/>
                </a:lnTo>
                <a:cubicBezTo>
                  <a:pt x="37628" y="21083"/>
                  <a:pt x="37427" y="20916"/>
                  <a:pt x="37194" y="20916"/>
                </a:cubicBezTo>
                <a:close/>
                <a:moveTo>
                  <a:pt x="39762" y="20916"/>
                </a:moveTo>
                <a:cubicBezTo>
                  <a:pt x="39529" y="20916"/>
                  <a:pt x="39329" y="21083"/>
                  <a:pt x="39329" y="21316"/>
                </a:cubicBezTo>
                <a:lnTo>
                  <a:pt x="39329" y="24985"/>
                </a:lnTo>
                <a:cubicBezTo>
                  <a:pt x="39362" y="25219"/>
                  <a:pt x="39529" y="25419"/>
                  <a:pt x="39762" y="25419"/>
                </a:cubicBezTo>
                <a:lnTo>
                  <a:pt x="43765" y="25419"/>
                </a:lnTo>
                <a:cubicBezTo>
                  <a:pt x="43999" y="25419"/>
                  <a:pt x="44166" y="25219"/>
                  <a:pt x="44166" y="24985"/>
                </a:cubicBezTo>
                <a:lnTo>
                  <a:pt x="44166" y="21316"/>
                </a:lnTo>
                <a:cubicBezTo>
                  <a:pt x="44166" y="21083"/>
                  <a:pt x="43999" y="20916"/>
                  <a:pt x="43765" y="20916"/>
                </a:cubicBezTo>
                <a:close/>
                <a:moveTo>
                  <a:pt x="46334" y="20916"/>
                </a:moveTo>
                <a:cubicBezTo>
                  <a:pt x="46100" y="20916"/>
                  <a:pt x="45900" y="21083"/>
                  <a:pt x="45900" y="21316"/>
                </a:cubicBezTo>
                <a:lnTo>
                  <a:pt x="45900" y="24985"/>
                </a:lnTo>
                <a:cubicBezTo>
                  <a:pt x="45900" y="25219"/>
                  <a:pt x="46100" y="25419"/>
                  <a:pt x="46334" y="25419"/>
                </a:cubicBezTo>
                <a:lnTo>
                  <a:pt x="50337" y="25419"/>
                </a:lnTo>
                <a:cubicBezTo>
                  <a:pt x="50537" y="25419"/>
                  <a:pt x="50737" y="25219"/>
                  <a:pt x="50737" y="24985"/>
                </a:cubicBezTo>
                <a:lnTo>
                  <a:pt x="50737" y="21316"/>
                </a:lnTo>
                <a:cubicBezTo>
                  <a:pt x="50737" y="21083"/>
                  <a:pt x="50537" y="20916"/>
                  <a:pt x="50337" y="20916"/>
                </a:cubicBezTo>
                <a:close/>
                <a:moveTo>
                  <a:pt x="52872" y="20916"/>
                </a:moveTo>
                <a:cubicBezTo>
                  <a:pt x="52638" y="20916"/>
                  <a:pt x="52471" y="21083"/>
                  <a:pt x="52471" y="21316"/>
                </a:cubicBezTo>
                <a:lnTo>
                  <a:pt x="52471" y="24985"/>
                </a:lnTo>
                <a:cubicBezTo>
                  <a:pt x="52471" y="25219"/>
                  <a:pt x="52638" y="25419"/>
                  <a:pt x="52872" y="25419"/>
                </a:cubicBezTo>
                <a:lnTo>
                  <a:pt x="56875" y="25419"/>
                </a:lnTo>
                <a:cubicBezTo>
                  <a:pt x="57108" y="25419"/>
                  <a:pt x="57308" y="25219"/>
                  <a:pt x="57308" y="24985"/>
                </a:cubicBezTo>
                <a:lnTo>
                  <a:pt x="57308" y="21316"/>
                </a:lnTo>
                <a:cubicBezTo>
                  <a:pt x="57308" y="21083"/>
                  <a:pt x="57108" y="20916"/>
                  <a:pt x="56875" y="20916"/>
                </a:cubicBezTo>
                <a:close/>
                <a:moveTo>
                  <a:pt x="59443" y="20916"/>
                </a:moveTo>
                <a:cubicBezTo>
                  <a:pt x="59210" y="20916"/>
                  <a:pt x="59009" y="21083"/>
                  <a:pt x="59009" y="21316"/>
                </a:cubicBezTo>
                <a:lnTo>
                  <a:pt x="59009" y="24985"/>
                </a:lnTo>
                <a:cubicBezTo>
                  <a:pt x="59009" y="25219"/>
                  <a:pt x="59210" y="25419"/>
                  <a:pt x="59443" y="25419"/>
                </a:cubicBezTo>
                <a:lnTo>
                  <a:pt x="63446" y="25419"/>
                </a:lnTo>
                <a:cubicBezTo>
                  <a:pt x="63646" y="25419"/>
                  <a:pt x="63846" y="25219"/>
                  <a:pt x="63846" y="24985"/>
                </a:cubicBezTo>
                <a:lnTo>
                  <a:pt x="63846" y="21316"/>
                </a:lnTo>
                <a:cubicBezTo>
                  <a:pt x="63846" y="21083"/>
                  <a:pt x="63646" y="20916"/>
                  <a:pt x="63446" y="20916"/>
                </a:cubicBezTo>
                <a:close/>
                <a:moveTo>
                  <a:pt x="65981" y="20916"/>
                </a:moveTo>
                <a:cubicBezTo>
                  <a:pt x="65748" y="20916"/>
                  <a:pt x="65581" y="21083"/>
                  <a:pt x="65581" y="21316"/>
                </a:cubicBezTo>
                <a:lnTo>
                  <a:pt x="65581" y="24985"/>
                </a:lnTo>
                <a:cubicBezTo>
                  <a:pt x="65581" y="25219"/>
                  <a:pt x="65748" y="25419"/>
                  <a:pt x="65981" y="25419"/>
                </a:cubicBezTo>
                <a:lnTo>
                  <a:pt x="69984" y="25419"/>
                </a:lnTo>
                <a:cubicBezTo>
                  <a:pt x="70217" y="25419"/>
                  <a:pt x="70418" y="25219"/>
                  <a:pt x="70418" y="24985"/>
                </a:cubicBezTo>
                <a:lnTo>
                  <a:pt x="70418" y="21316"/>
                </a:lnTo>
                <a:cubicBezTo>
                  <a:pt x="70418" y="21083"/>
                  <a:pt x="70217" y="20916"/>
                  <a:pt x="69984" y="20916"/>
                </a:cubicBezTo>
                <a:close/>
                <a:moveTo>
                  <a:pt x="72552" y="20916"/>
                </a:moveTo>
                <a:cubicBezTo>
                  <a:pt x="72319" y="20916"/>
                  <a:pt x="72119" y="21083"/>
                  <a:pt x="72119" y="21316"/>
                </a:cubicBezTo>
                <a:lnTo>
                  <a:pt x="72119" y="24985"/>
                </a:lnTo>
                <a:cubicBezTo>
                  <a:pt x="72119" y="25219"/>
                  <a:pt x="72319" y="25419"/>
                  <a:pt x="72552" y="25419"/>
                </a:cubicBezTo>
                <a:lnTo>
                  <a:pt x="76555" y="25419"/>
                </a:lnTo>
                <a:cubicBezTo>
                  <a:pt x="76789" y="25419"/>
                  <a:pt x="76956" y="25219"/>
                  <a:pt x="76956" y="24985"/>
                </a:cubicBezTo>
                <a:lnTo>
                  <a:pt x="76956" y="21316"/>
                </a:lnTo>
                <a:cubicBezTo>
                  <a:pt x="76956" y="21083"/>
                  <a:pt x="76789" y="20916"/>
                  <a:pt x="76555" y="20916"/>
                </a:cubicBezTo>
                <a:close/>
                <a:moveTo>
                  <a:pt x="434" y="26853"/>
                </a:moveTo>
                <a:cubicBezTo>
                  <a:pt x="201" y="26853"/>
                  <a:pt x="1" y="27020"/>
                  <a:pt x="1" y="27254"/>
                </a:cubicBezTo>
                <a:lnTo>
                  <a:pt x="1" y="30923"/>
                </a:lnTo>
                <a:cubicBezTo>
                  <a:pt x="1" y="31156"/>
                  <a:pt x="201" y="31357"/>
                  <a:pt x="434" y="31357"/>
                </a:cubicBezTo>
                <a:lnTo>
                  <a:pt x="4437" y="31357"/>
                </a:lnTo>
                <a:cubicBezTo>
                  <a:pt x="4671" y="31357"/>
                  <a:pt x="4837" y="31156"/>
                  <a:pt x="4837" y="30923"/>
                </a:cubicBezTo>
                <a:lnTo>
                  <a:pt x="4837" y="27254"/>
                </a:lnTo>
                <a:cubicBezTo>
                  <a:pt x="4837" y="27020"/>
                  <a:pt x="4671" y="26853"/>
                  <a:pt x="4437" y="26853"/>
                </a:cubicBezTo>
                <a:close/>
                <a:moveTo>
                  <a:pt x="6972" y="26853"/>
                </a:moveTo>
                <a:cubicBezTo>
                  <a:pt x="6739" y="26853"/>
                  <a:pt x="6572" y="27020"/>
                  <a:pt x="6572" y="27254"/>
                </a:cubicBezTo>
                <a:lnTo>
                  <a:pt x="6572" y="30923"/>
                </a:lnTo>
                <a:cubicBezTo>
                  <a:pt x="6572" y="31156"/>
                  <a:pt x="6739" y="31357"/>
                  <a:pt x="6972" y="31357"/>
                </a:cubicBezTo>
                <a:lnTo>
                  <a:pt x="10975" y="31357"/>
                </a:lnTo>
                <a:cubicBezTo>
                  <a:pt x="11209" y="31357"/>
                  <a:pt x="11409" y="31156"/>
                  <a:pt x="11409" y="30923"/>
                </a:cubicBezTo>
                <a:lnTo>
                  <a:pt x="11409" y="27254"/>
                </a:lnTo>
                <a:cubicBezTo>
                  <a:pt x="11409" y="27020"/>
                  <a:pt x="11209" y="26853"/>
                  <a:pt x="10975" y="26853"/>
                </a:cubicBezTo>
                <a:close/>
                <a:moveTo>
                  <a:pt x="13544" y="26853"/>
                </a:moveTo>
                <a:cubicBezTo>
                  <a:pt x="13310" y="26853"/>
                  <a:pt x="13110" y="27020"/>
                  <a:pt x="13110" y="27254"/>
                </a:cubicBezTo>
                <a:lnTo>
                  <a:pt x="13110" y="30923"/>
                </a:lnTo>
                <a:cubicBezTo>
                  <a:pt x="13110" y="31156"/>
                  <a:pt x="13310" y="31357"/>
                  <a:pt x="13544" y="31357"/>
                </a:cubicBezTo>
                <a:lnTo>
                  <a:pt x="17547" y="31357"/>
                </a:lnTo>
                <a:cubicBezTo>
                  <a:pt x="17780" y="31357"/>
                  <a:pt x="17947" y="31156"/>
                  <a:pt x="17947" y="30923"/>
                </a:cubicBezTo>
                <a:lnTo>
                  <a:pt x="17947" y="27254"/>
                </a:lnTo>
                <a:cubicBezTo>
                  <a:pt x="17947" y="27020"/>
                  <a:pt x="17780" y="26853"/>
                  <a:pt x="17547" y="26853"/>
                </a:cubicBezTo>
                <a:close/>
                <a:moveTo>
                  <a:pt x="20082" y="26853"/>
                </a:moveTo>
                <a:cubicBezTo>
                  <a:pt x="19882" y="26853"/>
                  <a:pt x="19681" y="27020"/>
                  <a:pt x="19681" y="27254"/>
                </a:cubicBezTo>
                <a:lnTo>
                  <a:pt x="19681" y="30923"/>
                </a:lnTo>
                <a:cubicBezTo>
                  <a:pt x="19681" y="31156"/>
                  <a:pt x="19882" y="31357"/>
                  <a:pt x="20082" y="31357"/>
                </a:cubicBezTo>
                <a:lnTo>
                  <a:pt x="24085" y="31357"/>
                </a:lnTo>
                <a:cubicBezTo>
                  <a:pt x="24318" y="31357"/>
                  <a:pt x="24518" y="31156"/>
                  <a:pt x="24518" y="30923"/>
                </a:cubicBezTo>
                <a:lnTo>
                  <a:pt x="24518" y="27254"/>
                </a:lnTo>
                <a:cubicBezTo>
                  <a:pt x="24518" y="27020"/>
                  <a:pt x="24318" y="26853"/>
                  <a:pt x="24085" y="26853"/>
                </a:cubicBezTo>
                <a:close/>
                <a:moveTo>
                  <a:pt x="26653" y="26853"/>
                </a:moveTo>
                <a:cubicBezTo>
                  <a:pt x="26420" y="26853"/>
                  <a:pt x="26253" y="27020"/>
                  <a:pt x="26253" y="27254"/>
                </a:cubicBezTo>
                <a:lnTo>
                  <a:pt x="26253" y="30923"/>
                </a:lnTo>
                <a:cubicBezTo>
                  <a:pt x="26253" y="31156"/>
                  <a:pt x="26420" y="31357"/>
                  <a:pt x="26653" y="31357"/>
                </a:cubicBezTo>
                <a:lnTo>
                  <a:pt x="56875" y="31357"/>
                </a:lnTo>
                <a:cubicBezTo>
                  <a:pt x="57108" y="31357"/>
                  <a:pt x="57308" y="31156"/>
                  <a:pt x="57308" y="30923"/>
                </a:cubicBezTo>
                <a:lnTo>
                  <a:pt x="57308" y="27254"/>
                </a:lnTo>
                <a:cubicBezTo>
                  <a:pt x="57308" y="27020"/>
                  <a:pt x="57108" y="26853"/>
                  <a:pt x="56875" y="26853"/>
                </a:cubicBezTo>
                <a:close/>
                <a:moveTo>
                  <a:pt x="59443" y="26853"/>
                </a:moveTo>
                <a:cubicBezTo>
                  <a:pt x="59210" y="26853"/>
                  <a:pt x="59009" y="27020"/>
                  <a:pt x="59009" y="27254"/>
                </a:cubicBezTo>
                <a:lnTo>
                  <a:pt x="59009" y="30923"/>
                </a:lnTo>
                <a:cubicBezTo>
                  <a:pt x="59009" y="31156"/>
                  <a:pt x="59210" y="31357"/>
                  <a:pt x="59443" y="31357"/>
                </a:cubicBezTo>
                <a:lnTo>
                  <a:pt x="63446" y="31357"/>
                </a:lnTo>
                <a:cubicBezTo>
                  <a:pt x="63646" y="31357"/>
                  <a:pt x="63846" y="31156"/>
                  <a:pt x="63846" y="30923"/>
                </a:cubicBezTo>
                <a:lnTo>
                  <a:pt x="63846" y="27254"/>
                </a:lnTo>
                <a:cubicBezTo>
                  <a:pt x="63846" y="27020"/>
                  <a:pt x="63646" y="26853"/>
                  <a:pt x="63446" y="26853"/>
                </a:cubicBezTo>
                <a:close/>
                <a:moveTo>
                  <a:pt x="65981" y="26853"/>
                </a:moveTo>
                <a:cubicBezTo>
                  <a:pt x="65748" y="26853"/>
                  <a:pt x="65581" y="27020"/>
                  <a:pt x="65581" y="27254"/>
                </a:cubicBezTo>
                <a:lnTo>
                  <a:pt x="65581" y="30923"/>
                </a:lnTo>
                <a:cubicBezTo>
                  <a:pt x="65581" y="31156"/>
                  <a:pt x="65748" y="31357"/>
                  <a:pt x="65981" y="31357"/>
                </a:cubicBezTo>
                <a:lnTo>
                  <a:pt x="69984" y="31357"/>
                </a:lnTo>
                <a:cubicBezTo>
                  <a:pt x="70217" y="31357"/>
                  <a:pt x="70418" y="31156"/>
                  <a:pt x="70418" y="30923"/>
                </a:cubicBezTo>
                <a:lnTo>
                  <a:pt x="70418" y="27254"/>
                </a:lnTo>
                <a:cubicBezTo>
                  <a:pt x="70418" y="27020"/>
                  <a:pt x="70217" y="26853"/>
                  <a:pt x="69984" y="26853"/>
                </a:cubicBezTo>
                <a:close/>
                <a:moveTo>
                  <a:pt x="72552" y="26853"/>
                </a:moveTo>
                <a:cubicBezTo>
                  <a:pt x="72319" y="26853"/>
                  <a:pt x="72119" y="27020"/>
                  <a:pt x="72119" y="27254"/>
                </a:cubicBezTo>
                <a:lnTo>
                  <a:pt x="72119" y="30923"/>
                </a:lnTo>
                <a:cubicBezTo>
                  <a:pt x="72119" y="31156"/>
                  <a:pt x="72319" y="31357"/>
                  <a:pt x="72552" y="31357"/>
                </a:cubicBezTo>
                <a:lnTo>
                  <a:pt x="76555" y="31357"/>
                </a:lnTo>
                <a:cubicBezTo>
                  <a:pt x="76789" y="31357"/>
                  <a:pt x="76956" y="31156"/>
                  <a:pt x="76956" y="30923"/>
                </a:cubicBezTo>
                <a:lnTo>
                  <a:pt x="76956" y="27254"/>
                </a:lnTo>
                <a:cubicBezTo>
                  <a:pt x="76956" y="27020"/>
                  <a:pt x="76789" y="26853"/>
                  <a:pt x="76555" y="26853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52" name="Google Shape;552;p27"/>
          <p:cNvSpPr/>
          <p:nvPr/>
        </p:nvSpPr>
        <p:spPr>
          <a:xfrm>
            <a:off x="8154695" y="4081421"/>
            <a:ext cx="169136" cy="17551"/>
          </a:xfrm>
          <a:custGeom>
            <a:avLst/>
            <a:gdLst/>
            <a:ahLst/>
            <a:cxnLst/>
            <a:rect l="l" t="t" r="r" b="b"/>
            <a:pathLst>
              <a:path w="4838" h="502" extrusionOk="0">
                <a:moveTo>
                  <a:pt x="434" y="1"/>
                </a:moveTo>
                <a:cubicBezTo>
                  <a:pt x="201" y="1"/>
                  <a:pt x="1" y="201"/>
                  <a:pt x="1" y="435"/>
                </a:cubicBezTo>
                <a:lnTo>
                  <a:pt x="1" y="501"/>
                </a:lnTo>
                <a:cubicBezTo>
                  <a:pt x="1" y="268"/>
                  <a:pt x="201" y="101"/>
                  <a:pt x="434" y="101"/>
                </a:cubicBezTo>
                <a:lnTo>
                  <a:pt x="4437" y="101"/>
                </a:lnTo>
                <a:cubicBezTo>
                  <a:pt x="4671" y="101"/>
                  <a:pt x="4837" y="268"/>
                  <a:pt x="4837" y="501"/>
                </a:cubicBezTo>
                <a:lnTo>
                  <a:pt x="4837" y="435"/>
                </a:lnTo>
                <a:cubicBezTo>
                  <a:pt x="4837" y="201"/>
                  <a:pt x="4671" y="1"/>
                  <a:pt x="4437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53" name="Google Shape;553;p27"/>
          <p:cNvSpPr/>
          <p:nvPr/>
        </p:nvSpPr>
        <p:spPr>
          <a:xfrm>
            <a:off x="8154695" y="4895425"/>
            <a:ext cx="169136" cy="17515"/>
          </a:xfrm>
          <a:custGeom>
            <a:avLst/>
            <a:gdLst/>
            <a:ahLst/>
            <a:cxnLst/>
            <a:rect l="l" t="t" r="r" b="b"/>
            <a:pathLst>
              <a:path w="4838" h="501" extrusionOk="0">
                <a:moveTo>
                  <a:pt x="434" y="0"/>
                </a:moveTo>
                <a:cubicBezTo>
                  <a:pt x="201" y="0"/>
                  <a:pt x="1" y="167"/>
                  <a:pt x="1" y="401"/>
                </a:cubicBezTo>
                <a:lnTo>
                  <a:pt x="1" y="501"/>
                </a:lnTo>
                <a:cubicBezTo>
                  <a:pt x="1" y="267"/>
                  <a:pt x="201" y="67"/>
                  <a:pt x="434" y="67"/>
                </a:cubicBezTo>
                <a:lnTo>
                  <a:pt x="4437" y="67"/>
                </a:lnTo>
                <a:cubicBezTo>
                  <a:pt x="4671" y="67"/>
                  <a:pt x="4837" y="267"/>
                  <a:pt x="4837" y="501"/>
                </a:cubicBezTo>
                <a:lnTo>
                  <a:pt x="4837" y="401"/>
                </a:lnTo>
                <a:cubicBezTo>
                  <a:pt x="4837" y="167"/>
                  <a:pt x="4671" y="0"/>
                  <a:pt x="4437" y="0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54" name="Google Shape;554;p27"/>
          <p:cNvSpPr/>
          <p:nvPr/>
        </p:nvSpPr>
        <p:spPr>
          <a:xfrm>
            <a:off x="8154695" y="4687834"/>
            <a:ext cx="169136" cy="17551"/>
          </a:xfrm>
          <a:custGeom>
            <a:avLst/>
            <a:gdLst/>
            <a:ahLst/>
            <a:cxnLst/>
            <a:rect l="l" t="t" r="r" b="b"/>
            <a:pathLst>
              <a:path w="4838" h="502" extrusionOk="0">
                <a:moveTo>
                  <a:pt x="434" y="1"/>
                </a:moveTo>
                <a:cubicBezTo>
                  <a:pt x="201" y="1"/>
                  <a:pt x="1" y="168"/>
                  <a:pt x="1" y="401"/>
                </a:cubicBezTo>
                <a:lnTo>
                  <a:pt x="1" y="501"/>
                </a:lnTo>
                <a:cubicBezTo>
                  <a:pt x="1" y="268"/>
                  <a:pt x="201" y="67"/>
                  <a:pt x="434" y="67"/>
                </a:cubicBezTo>
                <a:lnTo>
                  <a:pt x="4437" y="67"/>
                </a:lnTo>
                <a:cubicBezTo>
                  <a:pt x="4671" y="67"/>
                  <a:pt x="4837" y="268"/>
                  <a:pt x="4837" y="501"/>
                </a:cubicBezTo>
                <a:lnTo>
                  <a:pt x="4837" y="401"/>
                </a:lnTo>
                <a:cubicBezTo>
                  <a:pt x="4837" y="168"/>
                  <a:pt x="4671" y="1"/>
                  <a:pt x="4437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55" name="Google Shape;555;p27"/>
          <p:cNvSpPr/>
          <p:nvPr/>
        </p:nvSpPr>
        <p:spPr>
          <a:xfrm>
            <a:off x="8154695" y="4480279"/>
            <a:ext cx="169136" cy="17515"/>
          </a:xfrm>
          <a:custGeom>
            <a:avLst/>
            <a:gdLst/>
            <a:ahLst/>
            <a:cxnLst/>
            <a:rect l="l" t="t" r="r" b="b"/>
            <a:pathLst>
              <a:path w="4838" h="501" extrusionOk="0">
                <a:moveTo>
                  <a:pt x="434" y="0"/>
                </a:moveTo>
                <a:cubicBezTo>
                  <a:pt x="201" y="0"/>
                  <a:pt x="1" y="167"/>
                  <a:pt x="1" y="400"/>
                </a:cubicBezTo>
                <a:lnTo>
                  <a:pt x="1" y="500"/>
                </a:lnTo>
                <a:cubicBezTo>
                  <a:pt x="1" y="267"/>
                  <a:pt x="201" y="67"/>
                  <a:pt x="434" y="67"/>
                </a:cubicBezTo>
                <a:lnTo>
                  <a:pt x="4437" y="67"/>
                </a:lnTo>
                <a:cubicBezTo>
                  <a:pt x="4671" y="67"/>
                  <a:pt x="4837" y="267"/>
                  <a:pt x="4837" y="500"/>
                </a:cubicBezTo>
                <a:lnTo>
                  <a:pt x="4837" y="400"/>
                </a:lnTo>
                <a:cubicBezTo>
                  <a:pt x="4837" y="167"/>
                  <a:pt x="4671" y="0"/>
                  <a:pt x="4437" y="0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56" name="Google Shape;556;p27"/>
          <p:cNvSpPr/>
          <p:nvPr/>
        </p:nvSpPr>
        <p:spPr>
          <a:xfrm>
            <a:off x="9759351" y="4687834"/>
            <a:ext cx="169103" cy="17551"/>
          </a:xfrm>
          <a:custGeom>
            <a:avLst/>
            <a:gdLst/>
            <a:ahLst/>
            <a:cxnLst/>
            <a:rect l="l" t="t" r="r" b="b"/>
            <a:pathLst>
              <a:path w="4837" h="502" extrusionOk="0">
                <a:moveTo>
                  <a:pt x="434" y="1"/>
                </a:moveTo>
                <a:cubicBezTo>
                  <a:pt x="200" y="1"/>
                  <a:pt x="0" y="168"/>
                  <a:pt x="0" y="401"/>
                </a:cubicBezTo>
                <a:lnTo>
                  <a:pt x="0" y="501"/>
                </a:lnTo>
                <a:cubicBezTo>
                  <a:pt x="0" y="268"/>
                  <a:pt x="200" y="67"/>
                  <a:pt x="434" y="67"/>
                </a:cubicBezTo>
                <a:lnTo>
                  <a:pt x="4437" y="67"/>
                </a:lnTo>
                <a:cubicBezTo>
                  <a:pt x="4637" y="67"/>
                  <a:pt x="4837" y="268"/>
                  <a:pt x="4837" y="501"/>
                </a:cubicBezTo>
                <a:lnTo>
                  <a:pt x="4837" y="401"/>
                </a:lnTo>
                <a:cubicBezTo>
                  <a:pt x="4837" y="168"/>
                  <a:pt x="4637" y="1"/>
                  <a:pt x="4437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57" name="Google Shape;557;p27"/>
          <p:cNvSpPr/>
          <p:nvPr/>
        </p:nvSpPr>
        <p:spPr>
          <a:xfrm>
            <a:off x="9759351" y="4272685"/>
            <a:ext cx="169103" cy="17515"/>
          </a:xfrm>
          <a:custGeom>
            <a:avLst/>
            <a:gdLst/>
            <a:ahLst/>
            <a:cxnLst/>
            <a:rect l="l" t="t" r="r" b="b"/>
            <a:pathLst>
              <a:path w="4837" h="501" extrusionOk="0">
                <a:moveTo>
                  <a:pt x="434" y="1"/>
                </a:moveTo>
                <a:cubicBezTo>
                  <a:pt x="200" y="1"/>
                  <a:pt x="0" y="201"/>
                  <a:pt x="0" y="401"/>
                </a:cubicBezTo>
                <a:lnTo>
                  <a:pt x="0" y="501"/>
                </a:lnTo>
                <a:cubicBezTo>
                  <a:pt x="0" y="267"/>
                  <a:pt x="200" y="67"/>
                  <a:pt x="434" y="67"/>
                </a:cubicBezTo>
                <a:lnTo>
                  <a:pt x="4437" y="67"/>
                </a:lnTo>
                <a:cubicBezTo>
                  <a:pt x="4637" y="67"/>
                  <a:pt x="4837" y="267"/>
                  <a:pt x="4837" y="501"/>
                </a:cubicBezTo>
                <a:lnTo>
                  <a:pt x="4837" y="401"/>
                </a:lnTo>
                <a:cubicBezTo>
                  <a:pt x="4837" y="201"/>
                  <a:pt x="4637" y="1"/>
                  <a:pt x="4437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58" name="Google Shape;558;p27"/>
          <p:cNvSpPr/>
          <p:nvPr/>
        </p:nvSpPr>
        <p:spPr>
          <a:xfrm>
            <a:off x="9759351" y="4480280"/>
            <a:ext cx="169103" cy="16361"/>
          </a:xfrm>
          <a:custGeom>
            <a:avLst/>
            <a:gdLst/>
            <a:ahLst/>
            <a:cxnLst/>
            <a:rect l="l" t="t" r="r" b="b"/>
            <a:pathLst>
              <a:path w="4837" h="468" extrusionOk="0">
                <a:moveTo>
                  <a:pt x="434" y="0"/>
                </a:moveTo>
                <a:cubicBezTo>
                  <a:pt x="200" y="0"/>
                  <a:pt x="0" y="167"/>
                  <a:pt x="0" y="400"/>
                </a:cubicBezTo>
                <a:lnTo>
                  <a:pt x="0" y="467"/>
                </a:lnTo>
                <a:cubicBezTo>
                  <a:pt x="0" y="267"/>
                  <a:pt x="200" y="67"/>
                  <a:pt x="434" y="67"/>
                </a:cubicBezTo>
                <a:lnTo>
                  <a:pt x="4437" y="67"/>
                </a:lnTo>
                <a:cubicBezTo>
                  <a:pt x="4637" y="67"/>
                  <a:pt x="4837" y="267"/>
                  <a:pt x="4837" y="467"/>
                </a:cubicBezTo>
                <a:lnTo>
                  <a:pt x="4837" y="400"/>
                </a:lnTo>
                <a:cubicBezTo>
                  <a:pt x="4837" y="167"/>
                  <a:pt x="4637" y="0"/>
                  <a:pt x="4437" y="0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59" name="Google Shape;559;p27"/>
          <p:cNvSpPr/>
          <p:nvPr/>
        </p:nvSpPr>
        <p:spPr>
          <a:xfrm>
            <a:off x="10447364" y="3956649"/>
            <a:ext cx="169136" cy="17551"/>
          </a:xfrm>
          <a:custGeom>
            <a:avLst/>
            <a:gdLst/>
            <a:ahLst/>
            <a:cxnLst/>
            <a:rect l="l" t="t" r="r" b="b"/>
            <a:pathLst>
              <a:path w="4838" h="502" extrusionOk="0">
                <a:moveTo>
                  <a:pt x="401" y="1"/>
                </a:moveTo>
                <a:cubicBezTo>
                  <a:pt x="168" y="1"/>
                  <a:pt x="1" y="201"/>
                  <a:pt x="1" y="434"/>
                </a:cubicBezTo>
                <a:lnTo>
                  <a:pt x="1" y="501"/>
                </a:lnTo>
                <a:cubicBezTo>
                  <a:pt x="1" y="268"/>
                  <a:pt x="168" y="101"/>
                  <a:pt x="401" y="101"/>
                </a:cubicBezTo>
                <a:lnTo>
                  <a:pt x="4404" y="101"/>
                </a:lnTo>
                <a:cubicBezTo>
                  <a:pt x="4637" y="101"/>
                  <a:pt x="4838" y="268"/>
                  <a:pt x="4838" y="501"/>
                </a:cubicBezTo>
                <a:lnTo>
                  <a:pt x="4838" y="434"/>
                </a:lnTo>
                <a:cubicBezTo>
                  <a:pt x="4838" y="201"/>
                  <a:pt x="4637" y="1"/>
                  <a:pt x="4404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60" name="Google Shape;560;p27"/>
          <p:cNvSpPr/>
          <p:nvPr/>
        </p:nvSpPr>
        <p:spPr>
          <a:xfrm>
            <a:off x="9759351" y="4081421"/>
            <a:ext cx="169103" cy="17551"/>
          </a:xfrm>
          <a:custGeom>
            <a:avLst/>
            <a:gdLst/>
            <a:ahLst/>
            <a:cxnLst/>
            <a:rect l="l" t="t" r="r" b="b"/>
            <a:pathLst>
              <a:path w="4837" h="502" extrusionOk="0">
                <a:moveTo>
                  <a:pt x="434" y="1"/>
                </a:moveTo>
                <a:cubicBezTo>
                  <a:pt x="200" y="1"/>
                  <a:pt x="0" y="201"/>
                  <a:pt x="0" y="435"/>
                </a:cubicBezTo>
                <a:lnTo>
                  <a:pt x="0" y="501"/>
                </a:lnTo>
                <a:cubicBezTo>
                  <a:pt x="0" y="268"/>
                  <a:pt x="200" y="101"/>
                  <a:pt x="434" y="101"/>
                </a:cubicBezTo>
                <a:lnTo>
                  <a:pt x="4437" y="101"/>
                </a:lnTo>
                <a:cubicBezTo>
                  <a:pt x="4637" y="101"/>
                  <a:pt x="4837" y="268"/>
                  <a:pt x="4837" y="501"/>
                </a:cubicBezTo>
                <a:lnTo>
                  <a:pt x="4837" y="435"/>
                </a:lnTo>
                <a:cubicBezTo>
                  <a:pt x="4837" y="201"/>
                  <a:pt x="4637" y="1"/>
                  <a:pt x="4437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61" name="Google Shape;561;p27"/>
          <p:cNvSpPr/>
          <p:nvPr/>
        </p:nvSpPr>
        <p:spPr>
          <a:xfrm>
            <a:off x="9759351" y="3956649"/>
            <a:ext cx="169103" cy="17551"/>
          </a:xfrm>
          <a:custGeom>
            <a:avLst/>
            <a:gdLst/>
            <a:ahLst/>
            <a:cxnLst/>
            <a:rect l="l" t="t" r="r" b="b"/>
            <a:pathLst>
              <a:path w="4837" h="502" extrusionOk="0">
                <a:moveTo>
                  <a:pt x="434" y="1"/>
                </a:moveTo>
                <a:cubicBezTo>
                  <a:pt x="200" y="1"/>
                  <a:pt x="0" y="201"/>
                  <a:pt x="0" y="434"/>
                </a:cubicBezTo>
                <a:lnTo>
                  <a:pt x="0" y="501"/>
                </a:lnTo>
                <a:cubicBezTo>
                  <a:pt x="0" y="268"/>
                  <a:pt x="200" y="101"/>
                  <a:pt x="434" y="101"/>
                </a:cubicBezTo>
                <a:lnTo>
                  <a:pt x="4437" y="101"/>
                </a:lnTo>
                <a:cubicBezTo>
                  <a:pt x="4637" y="101"/>
                  <a:pt x="4837" y="268"/>
                  <a:pt x="4837" y="501"/>
                </a:cubicBezTo>
                <a:lnTo>
                  <a:pt x="4837" y="434"/>
                </a:lnTo>
                <a:cubicBezTo>
                  <a:pt x="4837" y="201"/>
                  <a:pt x="4637" y="1"/>
                  <a:pt x="4437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62" name="Google Shape;562;p27"/>
          <p:cNvSpPr/>
          <p:nvPr/>
        </p:nvSpPr>
        <p:spPr>
          <a:xfrm>
            <a:off x="10447364" y="4895425"/>
            <a:ext cx="169136" cy="17515"/>
          </a:xfrm>
          <a:custGeom>
            <a:avLst/>
            <a:gdLst/>
            <a:ahLst/>
            <a:cxnLst/>
            <a:rect l="l" t="t" r="r" b="b"/>
            <a:pathLst>
              <a:path w="4838" h="501" extrusionOk="0">
                <a:moveTo>
                  <a:pt x="401" y="0"/>
                </a:moveTo>
                <a:cubicBezTo>
                  <a:pt x="168" y="0"/>
                  <a:pt x="1" y="167"/>
                  <a:pt x="1" y="401"/>
                </a:cubicBezTo>
                <a:lnTo>
                  <a:pt x="1" y="501"/>
                </a:lnTo>
                <a:cubicBezTo>
                  <a:pt x="1" y="267"/>
                  <a:pt x="168" y="67"/>
                  <a:pt x="401" y="67"/>
                </a:cubicBezTo>
                <a:lnTo>
                  <a:pt x="4404" y="67"/>
                </a:lnTo>
                <a:cubicBezTo>
                  <a:pt x="4637" y="67"/>
                  <a:pt x="4838" y="267"/>
                  <a:pt x="4838" y="501"/>
                </a:cubicBezTo>
                <a:lnTo>
                  <a:pt x="4838" y="401"/>
                </a:lnTo>
                <a:cubicBezTo>
                  <a:pt x="4838" y="167"/>
                  <a:pt x="4637" y="0"/>
                  <a:pt x="4404" y="0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63" name="Google Shape;563;p27"/>
          <p:cNvSpPr/>
          <p:nvPr/>
        </p:nvSpPr>
        <p:spPr>
          <a:xfrm>
            <a:off x="10217641" y="3956649"/>
            <a:ext cx="169136" cy="17551"/>
          </a:xfrm>
          <a:custGeom>
            <a:avLst/>
            <a:gdLst/>
            <a:ahLst/>
            <a:cxnLst/>
            <a:rect l="l" t="t" r="r" b="b"/>
            <a:pathLst>
              <a:path w="4838" h="502" extrusionOk="0">
                <a:moveTo>
                  <a:pt x="434" y="1"/>
                </a:moveTo>
                <a:cubicBezTo>
                  <a:pt x="201" y="1"/>
                  <a:pt x="0" y="201"/>
                  <a:pt x="0" y="434"/>
                </a:cubicBezTo>
                <a:lnTo>
                  <a:pt x="0" y="501"/>
                </a:lnTo>
                <a:cubicBezTo>
                  <a:pt x="0" y="268"/>
                  <a:pt x="201" y="101"/>
                  <a:pt x="434" y="101"/>
                </a:cubicBezTo>
                <a:lnTo>
                  <a:pt x="4437" y="101"/>
                </a:lnTo>
                <a:cubicBezTo>
                  <a:pt x="4637" y="101"/>
                  <a:pt x="4837" y="268"/>
                  <a:pt x="4837" y="501"/>
                </a:cubicBezTo>
                <a:lnTo>
                  <a:pt x="4837" y="434"/>
                </a:lnTo>
                <a:cubicBezTo>
                  <a:pt x="4837" y="201"/>
                  <a:pt x="4637" y="1"/>
                  <a:pt x="4437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64" name="Google Shape;564;p27"/>
          <p:cNvSpPr/>
          <p:nvPr/>
        </p:nvSpPr>
        <p:spPr>
          <a:xfrm>
            <a:off x="10217641" y="4272685"/>
            <a:ext cx="169136" cy="17515"/>
          </a:xfrm>
          <a:custGeom>
            <a:avLst/>
            <a:gdLst/>
            <a:ahLst/>
            <a:cxnLst/>
            <a:rect l="l" t="t" r="r" b="b"/>
            <a:pathLst>
              <a:path w="4838" h="501" extrusionOk="0">
                <a:moveTo>
                  <a:pt x="434" y="1"/>
                </a:moveTo>
                <a:cubicBezTo>
                  <a:pt x="201" y="1"/>
                  <a:pt x="0" y="167"/>
                  <a:pt x="0" y="401"/>
                </a:cubicBezTo>
                <a:lnTo>
                  <a:pt x="0" y="501"/>
                </a:lnTo>
                <a:cubicBezTo>
                  <a:pt x="0" y="267"/>
                  <a:pt x="201" y="67"/>
                  <a:pt x="434" y="67"/>
                </a:cubicBezTo>
                <a:lnTo>
                  <a:pt x="4437" y="67"/>
                </a:lnTo>
                <a:cubicBezTo>
                  <a:pt x="4637" y="67"/>
                  <a:pt x="4837" y="267"/>
                  <a:pt x="4837" y="501"/>
                </a:cubicBezTo>
                <a:lnTo>
                  <a:pt x="4837" y="401"/>
                </a:lnTo>
                <a:cubicBezTo>
                  <a:pt x="4837" y="167"/>
                  <a:pt x="4637" y="1"/>
                  <a:pt x="4437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65" name="Google Shape;565;p27"/>
          <p:cNvSpPr/>
          <p:nvPr/>
        </p:nvSpPr>
        <p:spPr>
          <a:xfrm>
            <a:off x="10217641" y="4081421"/>
            <a:ext cx="169136" cy="17551"/>
          </a:xfrm>
          <a:custGeom>
            <a:avLst/>
            <a:gdLst/>
            <a:ahLst/>
            <a:cxnLst/>
            <a:rect l="l" t="t" r="r" b="b"/>
            <a:pathLst>
              <a:path w="4838" h="502" extrusionOk="0">
                <a:moveTo>
                  <a:pt x="434" y="1"/>
                </a:moveTo>
                <a:cubicBezTo>
                  <a:pt x="201" y="1"/>
                  <a:pt x="0" y="201"/>
                  <a:pt x="0" y="435"/>
                </a:cubicBezTo>
                <a:lnTo>
                  <a:pt x="0" y="501"/>
                </a:lnTo>
                <a:cubicBezTo>
                  <a:pt x="0" y="268"/>
                  <a:pt x="201" y="101"/>
                  <a:pt x="434" y="101"/>
                </a:cubicBezTo>
                <a:lnTo>
                  <a:pt x="4437" y="101"/>
                </a:lnTo>
                <a:cubicBezTo>
                  <a:pt x="4637" y="101"/>
                  <a:pt x="4837" y="268"/>
                  <a:pt x="4837" y="501"/>
                </a:cubicBezTo>
                <a:lnTo>
                  <a:pt x="4837" y="435"/>
                </a:lnTo>
                <a:cubicBezTo>
                  <a:pt x="4837" y="201"/>
                  <a:pt x="4637" y="1"/>
                  <a:pt x="4437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66" name="Google Shape;566;p27"/>
          <p:cNvSpPr/>
          <p:nvPr/>
        </p:nvSpPr>
        <p:spPr>
          <a:xfrm>
            <a:off x="10217641" y="4480279"/>
            <a:ext cx="169136" cy="17515"/>
          </a:xfrm>
          <a:custGeom>
            <a:avLst/>
            <a:gdLst/>
            <a:ahLst/>
            <a:cxnLst/>
            <a:rect l="l" t="t" r="r" b="b"/>
            <a:pathLst>
              <a:path w="4838" h="501" extrusionOk="0">
                <a:moveTo>
                  <a:pt x="434" y="0"/>
                </a:moveTo>
                <a:cubicBezTo>
                  <a:pt x="201" y="0"/>
                  <a:pt x="0" y="167"/>
                  <a:pt x="0" y="400"/>
                </a:cubicBezTo>
                <a:lnTo>
                  <a:pt x="0" y="500"/>
                </a:lnTo>
                <a:cubicBezTo>
                  <a:pt x="0" y="267"/>
                  <a:pt x="201" y="67"/>
                  <a:pt x="434" y="67"/>
                </a:cubicBezTo>
                <a:lnTo>
                  <a:pt x="4437" y="67"/>
                </a:lnTo>
                <a:cubicBezTo>
                  <a:pt x="4637" y="67"/>
                  <a:pt x="4837" y="267"/>
                  <a:pt x="4837" y="500"/>
                </a:cubicBezTo>
                <a:lnTo>
                  <a:pt x="4837" y="400"/>
                </a:lnTo>
                <a:cubicBezTo>
                  <a:pt x="4837" y="167"/>
                  <a:pt x="4637" y="0"/>
                  <a:pt x="4437" y="0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67" name="Google Shape;567;p27"/>
          <p:cNvSpPr/>
          <p:nvPr/>
        </p:nvSpPr>
        <p:spPr>
          <a:xfrm>
            <a:off x="10217641" y="4895425"/>
            <a:ext cx="169136" cy="17515"/>
          </a:xfrm>
          <a:custGeom>
            <a:avLst/>
            <a:gdLst/>
            <a:ahLst/>
            <a:cxnLst/>
            <a:rect l="l" t="t" r="r" b="b"/>
            <a:pathLst>
              <a:path w="4838" h="501" extrusionOk="0">
                <a:moveTo>
                  <a:pt x="434" y="0"/>
                </a:moveTo>
                <a:cubicBezTo>
                  <a:pt x="201" y="0"/>
                  <a:pt x="0" y="167"/>
                  <a:pt x="0" y="401"/>
                </a:cubicBezTo>
                <a:lnTo>
                  <a:pt x="0" y="501"/>
                </a:lnTo>
                <a:cubicBezTo>
                  <a:pt x="0" y="267"/>
                  <a:pt x="201" y="67"/>
                  <a:pt x="434" y="67"/>
                </a:cubicBezTo>
                <a:lnTo>
                  <a:pt x="4437" y="67"/>
                </a:lnTo>
                <a:cubicBezTo>
                  <a:pt x="4637" y="67"/>
                  <a:pt x="4837" y="267"/>
                  <a:pt x="4837" y="501"/>
                </a:cubicBezTo>
                <a:lnTo>
                  <a:pt x="4837" y="401"/>
                </a:lnTo>
                <a:cubicBezTo>
                  <a:pt x="4837" y="167"/>
                  <a:pt x="4637" y="0"/>
                  <a:pt x="4437" y="0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68" name="Google Shape;568;p27"/>
          <p:cNvSpPr/>
          <p:nvPr/>
        </p:nvSpPr>
        <p:spPr>
          <a:xfrm>
            <a:off x="10217641" y="4687834"/>
            <a:ext cx="169136" cy="17551"/>
          </a:xfrm>
          <a:custGeom>
            <a:avLst/>
            <a:gdLst/>
            <a:ahLst/>
            <a:cxnLst/>
            <a:rect l="l" t="t" r="r" b="b"/>
            <a:pathLst>
              <a:path w="4838" h="502" extrusionOk="0">
                <a:moveTo>
                  <a:pt x="434" y="1"/>
                </a:moveTo>
                <a:cubicBezTo>
                  <a:pt x="201" y="1"/>
                  <a:pt x="0" y="168"/>
                  <a:pt x="0" y="401"/>
                </a:cubicBezTo>
                <a:lnTo>
                  <a:pt x="0" y="501"/>
                </a:lnTo>
                <a:cubicBezTo>
                  <a:pt x="0" y="268"/>
                  <a:pt x="201" y="67"/>
                  <a:pt x="434" y="67"/>
                </a:cubicBezTo>
                <a:lnTo>
                  <a:pt x="4437" y="67"/>
                </a:lnTo>
                <a:cubicBezTo>
                  <a:pt x="4637" y="67"/>
                  <a:pt x="4837" y="268"/>
                  <a:pt x="4837" y="501"/>
                </a:cubicBezTo>
                <a:lnTo>
                  <a:pt x="4837" y="401"/>
                </a:lnTo>
                <a:cubicBezTo>
                  <a:pt x="4837" y="168"/>
                  <a:pt x="4637" y="1"/>
                  <a:pt x="4437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69" name="Google Shape;569;p27"/>
          <p:cNvSpPr/>
          <p:nvPr/>
        </p:nvSpPr>
        <p:spPr>
          <a:xfrm>
            <a:off x="10675929" y="3956649"/>
            <a:ext cx="169136" cy="17551"/>
          </a:xfrm>
          <a:custGeom>
            <a:avLst/>
            <a:gdLst/>
            <a:ahLst/>
            <a:cxnLst/>
            <a:rect l="l" t="t" r="r" b="b"/>
            <a:pathLst>
              <a:path w="4838" h="502" extrusionOk="0">
                <a:moveTo>
                  <a:pt x="434" y="1"/>
                </a:moveTo>
                <a:cubicBezTo>
                  <a:pt x="201" y="1"/>
                  <a:pt x="1" y="201"/>
                  <a:pt x="1" y="434"/>
                </a:cubicBezTo>
                <a:lnTo>
                  <a:pt x="1" y="501"/>
                </a:lnTo>
                <a:cubicBezTo>
                  <a:pt x="1" y="268"/>
                  <a:pt x="201" y="101"/>
                  <a:pt x="434" y="101"/>
                </a:cubicBezTo>
                <a:lnTo>
                  <a:pt x="4437" y="101"/>
                </a:lnTo>
                <a:cubicBezTo>
                  <a:pt x="4671" y="101"/>
                  <a:pt x="4838" y="268"/>
                  <a:pt x="4838" y="501"/>
                </a:cubicBezTo>
                <a:lnTo>
                  <a:pt x="4838" y="434"/>
                </a:lnTo>
                <a:cubicBezTo>
                  <a:pt x="4838" y="201"/>
                  <a:pt x="4671" y="1"/>
                  <a:pt x="4437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70" name="Google Shape;570;p27"/>
          <p:cNvSpPr/>
          <p:nvPr/>
        </p:nvSpPr>
        <p:spPr>
          <a:xfrm>
            <a:off x="10447364" y="4687834"/>
            <a:ext cx="169136" cy="17551"/>
          </a:xfrm>
          <a:custGeom>
            <a:avLst/>
            <a:gdLst/>
            <a:ahLst/>
            <a:cxnLst/>
            <a:rect l="l" t="t" r="r" b="b"/>
            <a:pathLst>
              <a:path w="4838" h="502" extrusionOk="0">
                <a:moveTo>
                  <a:pt x="401" y="1"/>
                </a:moveTo>
                <a:cubicBezTo>
                  <a:pt x="168" y="1"/>
                  <a:pt x="1" y="168"/>
                  <a:pt x="1" y="401"/>
                </a:cubicBezTo>
                <a:lnTo>
                  <a:pt x="1" y="501"/>
                </a:lnTo>
                <a:cubicBezTo>
                  <a:pt x="1" y="268"/>
                  <a:pt x="168" y="67"/>
                  <a:pt x="401" y="67"/>
                </a:cubicBezTo>
                <a:lnTo>
                  <a:pt x="4404" y="67"/>
                </a:lnTo>
                <a:cubicBezTo>
                  <a:pt x="4637" y="67"/>
                  <a:pt x="4838" y="268"/>
                  <a:pt x="4838" y="501"/>
                </a:cubicBezTo>
                <a:lnTo>
                  <a:pt x="4838" y="401"/>
                </a:lnTo>
                <a:cubicBezTo>
                  <a:pt x="4838" y="168"/>
                  <a:pt x="4637" y="1"/>
                  <a:pt x="4404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71" name="Google Shape;571;p27"/>
          <p:cNvSpPr/>
          <p:nvPr/>
        </p:nvSpPr>
        <p:spPr>
          <a:xfrm>
            <a:off x="9989075" y="3956649"/>
            <a:ext cx="169136" cy="17551"/>
          </a:xfrm>
          <a:custGeom>
            <a:avLst/>
            <a:gdLst/>
            <a:ahLst/>
            <a:cxnLst/>
            <a:rect l="l" t="t" r="r" b="b"/>
            <a:pathLst>
              <a:path w="4838" h="502" extrusionOk="0">
                <a:moveTo>
                  <a:pt x="401" y="1"/>
                </a:moveTo>
                <a:cubicBezTo>
                  <a:pt x="167" y="1"/>
                  <a:pt x="0" y="201"/>
                  <a:pt x="0" y="434"/>
                </a:cubicBezTo>
                <a:lnTo>
                  <a:pt x="0" y="501"/>
                </a:lnTo>
                <a:cubicBezTo>
                  <a:pt x="0" y="268"/>
                  <a:pt x="167" y="101"/>
                  <a:pt x="401" y="101"/>
                </a:cubicBezTo>
                <a:lnTo>
                  <a:pt x="4404" y="101"/>
                </a:lnTo>
                <a:cubicBezTo>
                  <a:pt x="4637" y="101"/>
                  <a:pt x="4837" y="268"/>
                  <a:pt x="4837" y="501"/>
                </a:cubicBezTo>
                <a:lnTo>
                  <a:pt x="4837" y="434"/>
                </a:lnTo>
                <a:cubicBezTo>
                  <a:pt x="4837" y="201"/>
                  <a:pt x="4637" y="1"/>
                  <a:pt x="4404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72" name="Google Shape;572;p27"/>
          <p:cNvSpPr/>
          <p:nvPr/>
        </p:nvSpPr>
        <p:spPr>
          <a:xfrm>
            <a:off x="10447368" y="4272685"/>
            <a:ext cx="397705" cy="17515"/>
          </a:xfrm>
          <a:custGeom>
            <a:avLst/>
            <a:gdLst/>
            <a:ahLst/>
            <a:cxnLst/>
            <a:rect l="l" t="t" r="r" b="b"/>
            <a:pathLst>
              <a:path w="11376" h="501" extrusionOk="0">
                <a:moveTo>
                  <a:pt x="401" y="1"/>
                </a:moveTo>
                <a:cubicBezTo>
                  <a:pt x="168" y="1"/>
                  <a:pt x="1" y="167"/>
                  <a:pt x="1" y="401"/>
                </a:cubicBezTo>
                <a:lnTo>
                  <a:pt x="1" y="501"/>
                </a:lnTo>
                <a:cubicBezTo>
                  <a:pt x="1" y="267"/>
                  <a:pt x="168" y="67"/>
                  <a:pt x="401" y="67"/>
                </a:cubicBezTo>
                <a:lnTo>
                  <a:pt x="10975" y="67"/>
                </a:lnTo>
                <a:cubicBezTo>
                  <a:pt x="11209" y="67"/>
                  <a:pt x="11376" y="267"/>
                  <a:pt x="11376" y="501"/>
                </a:cubicBezTo>
                <a:lnTo>
                  <a:pt x="11376" y="401"/>
                </a:lnTo>
                <a:cubicBezTo>
                  <a:pt x="11376" y="167"/>
                  <a:pt x="11209" y="1"/>
                  <a:pt x="10975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73" name="Google Shape;573;p27"/>
          <p:cNvSpPr/>
          <p:nvPr/>
        </p:nvSpPr>
        <p:spPr>
          <a:xfrm>
            <a:off x="10447368" y="4081421"/>
            <a:ext cx="397705" cy="17551"/>
          </a:xfrm>
          <a:custGeom>
            <a:avLst/>
            <a:gdLst/>
            <a:ahLst/>
            <a:cxnLst/>
            <a:rect l="l" t="t" r="r" b="b"/>
            <a:pathLst>
              <a:path w="11376" h="502" extrusionOk="0">
                <a:moveTo>
                  <a:pt x="401" y="1"/>
                </a:moveTo>
                <a:cubicBezTo>
                  <a:pt x="168" y="1"/>
                  <a:pt x="1" y="201"/>
                  <a:pt x="1" y="435"/>
                </a:cubicBezTo>
                <a:lnTo>
                  <a:pt x="1" y="501"/>
                </a:lnTo>
                <a:cubicBezTo>
                  <a:pt x="1" y="268"/>
                  <a:pt x="168" y="101"/>
                  <a:pt x="401" y="101"/>
                </a:cubicBezTo>
                <a:lnTo>
                  <a:pt x="10975" y="101"/>
                </a:lnTo>
                <a:cubicBezTo>
                  <a:pt x="11209" y="101"/>
                  <a:pt x="11376" y="268"/>
                  <a:pt x="11376" y="501"/>
                </a:cubicBezTo>
                <a:lnTo>
                  <a:pt x="11376" y="435"/>
                </a:lnTo>
                <a:cubicBezTo>
                  <a:pt x="11376" y="201"/>
                  <a:pt x="11209" y="1"/>
                  <a:pt x="10975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74" name="Google Shape;574;p27"/>
          <p:cNvSpPr/>
          <p:nvPr/>
        </p:nvSpPr>
        <p:spPr>
          <a:xfrm>
            <a:off x="10675929" y="4687834"/>
            <a:ext cx="169136" cy="17551"/>
          </a:xfrm>
          <a:custGeom>
            <a:avLst/>
            <a:gdLst/>
            <a:ahLst/>
            <a:cxnLst/>
            <a:rect l="l" t="t" r="r" b="b"/>
            <a:pathLst>
              <a:path w="4838" h="502" extrusionOk="0">
                <a:moveTo>
                  <a:pt x="434" y="1"/>
                </a:moveTo>
                <a:cubicBezTo>
                  <a:pt x="201" y="1"/>
                  <a:pt x="1" y="168"/>
                  <a:pt x="1" y="401"/>
                </a:cubicBezTo>
                <a:lnTo>
                  <a:pt x="1" y="501"/>
                </a:lnTo>
                <a:cubicBezTo>
                  <a:pt x="1" y="268"/>
                  <a:pt x="201" y="67"/>
                  <a:pt x="434" y="67"/>
                </a:cubicBezTo>
                <a:lnTo>
                  <a:pt x="4437" y="67"/>
                </a:lnTo>
                <a:cubicBezTo>
                  <a:pt x="4671" y="67"/>
                  <a:pt x="4838" y="268"/>
                  <a:pt x="4838" y="501"/>
                </a:cubicBezTo>
                <a:lnTo>
                  <a:pt x="4838" y="401"/>
                </a:lnTo>
                <a:cubicBezTo>
                  <a:pt x="4838" y="168"/>
                  <a:pt x="4671" y="1"/>
                  <a:pt x="4437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75" name="Google Shape;575;p27"/>
          <p:cNvSpPr/>
          <p:nvPr/>
        </p:nvSpPr>
        <p:spPr>
          <a:xfrm>
            <a:off x="10447364" y="4480279"/>
            <a:ext cx="169136" cy="17515"/>
          </a:xfrm>
          <a:custGeom>
            <a:avLst/>
            <a:gdLst/>
            <a:ahLst/>
            <a:cxnLst/>
            <a:rect l="l" t="t" r="r" b="b"/>
            <a:pathLst>
              <a:path w="4838" h="501" extrusionOk="0">
                <a:moveTo>
                  <a:pt x="401" y="0"/>
                </a:moveTo>
                <a:cubicBezTo>
                  <a:pt x="168" y="0"/>
                  <a:pt x="1" y="167"/>
                  <a:pt x="1" y="400"/>
                </a:cubicBezTo>
                <a:lnTo>
                  <a:pt x="1" y="500"/>
                </a:lnTo>
                <a:cubicBezTo>
                  <a:pt x="1" y="267"/>
                  <a:pt x="168" y="67"/>
                  <a:pt x="401" y="67"/>
                </a:cubicBezTo>
                <a:lnTo>
                  <a:pt x="4404" y="67"/>
                </a:lnTo>
                <a:cubicBezTo>
                  <a:pt x="4637" y="67"/>
                  <a:pt x="4838" y="267"/>
                  <a:pt x="4838" y="500"/>
                </a:cubicBezTo>
                <a:lnTo>
                  <a:pt x="4838" y="400"/>
                </a:lnTo>
                <a:cubicBezTo>
                  <a:pt x="4838" y="167"/>
                  <a:pt x="4637" y="0"/>
                  <a:pt x="4404" y="0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76" name="Google Shape;576;p27"/>
          <p:cNvSpPr/>
          <p:nvPr/>
        </p:nvSpPr>
        <p:spPr>
          <a:xfrm>
            <a:off x="10675929" y="4895425"/>
            <a:ext cx="169136" cy="17515"/>
          </a:xfrm>
          <a:custGeom>
            <a:avLst/>
            <a:gdLst/>
            <a:ahLst/>
            <a:cxnLst/>
            <a:rect l="l" t="t" r="r" b="b"/>
            <a:pathLst>
              <a:path w="4838" h="501" extrusionOk="0">
                <a:moveTo>
                  <a:pt x="434" y="0"/>
                </a:moveTo>
                <a:cubicBezTo>
                  <a:pt x="201" y="0"/>
                  <a:pt x="1" y="167"/>
                  <a:pt x="1" y="401"/>
                </a:cubicBezTo>
                <a:lnTo>
                  <a:pt x="1" y="501"/>
                </a:lnTo>
                <a:cubicBezTo>
                  <a:pt x="1" y="267"/>
                  <a:pt x="201" y="67"/>
                  <a:pt x="434" y="67"/>
                </a:cubicBezTo>
                <a:lnTo>
                  <a:pt x="4437" y="67"/>
                </a:lnTo>
                <a:cubicBezTo>
                  <a:pt x="4671" y="67"/>
                  <a:pt x="4838" y="267"/>
                  <a:pt x="4838" y="501"/>
                </a:cubicBezTo>
                <a:lnTo>
                  <a:pt x="4838" y="401"/>
                </a:lnTo>
                <a:cubicBezTo>
                  <a:pt x="4838" y="167"/>
                  <a:pt x="4671" y="0"/>
                  <a:pt x="4437" y="0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77" name="Google Shape;577;p27"/>
          <p:cNvSpPr/>
          <p:nvPr/>
        </p:nvSpPr>
        <p:spPr>
          <a:xfrm>
            <a:off x="9989075" y="4480279"/>
            <a:ext cx="169136" cy="17515"/>
          </a:xfrm>
          <a:custGeom>
            <a:avLst/>
            <a:gdLst/>
            <a:ahLst/>
            <a:cxnLst/>
            <a:rect l="l" t="t" r="r" b="b"/>
            <a:pathLst>
              <a:path w="4838" h="501" extrusionOk="0">
                <a:moveTo>
                  <a:pt x="401" y="0"/>
                </a:moveTo>
                <a:cubicBezTo>
                  <a:pt x="167" y="0"/>
                  <a:pt x="0" y="167"/>
                  <a:pt x="0" y="400"/>
                </a:cubicBezTo>
                <a:lnTo>
                  <a:pt x="0" y="500"/>
                </a:lnTo>
                <a:cubicBezTo>
                  <a:pt x="0" y="267"/>
                  <a:pt x="167" y="67"/>
                  <a:pt x="401" y="67"/>
                </a:cubicBezTo>
                <a:lnTo>
                  <a:pt x="4404" y="67"/>
                </a:lnTo>
                <a:cubicBezTo>
                  <a:pt x="4637" y="67"/>
                  <a:pt x="4837" y="267"/>
                  <a:pt x="4837" y="500"/>
                </a:cubicBezTo>
                <a:lnTo>
                  <a:pt x="4837" y="400"/>
                </a:lnTo>
                <a:cubicBezTo>
                  <a:pt x="4837" y="167"/>
                  <a:pt x="4637" y="0"/>
                  <a:pt x="4404" y="0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78" name="Google Shape;578;p27"/>
          <p:cNvSpPr/>
          <p:nvPr/>
        </p:nvSpPr>
        <p:spPr>
          <a:xfrm>
            <a:off x="9989075" y="4687834"/>
            <a:ext cx="169136" cy="17551"/>
          </a:xfrm>
          <a:custGeom>
            <a:avLst/>
            <a:gdLst/>
            <a:ahLst/>
            <a:cxnLst/>
            <a:rect l="l" t="t" r="r" b="b"/>
            <a:pathLst>
              <a:path w="4838" h="502" extrusionOk="0">
                <a:moveTo>
                  <a:pt x="401" y="1"/>
                </a:moveTo>
                <a:cubicBezTo>
                  <a:pt x="167" y="1"/>
                  <a:pt x="0" y="168"/>
                  <a:pt x="0" y="401"/>
                </a:cubicBezTo>
                <a:lnTo>
                  <a:pt x="0" y="501"/>
                </a:lnTo>
                <a:cubicBezTo>
                  <a:pt x="0" y="268"/>
                  <a:pt x="167" y="67"/>
                  <a:pt x="401" y="67"/>
                </a:cubicBezTo>
                <a:lnTo>
                  <a:pt x="4404" y="67"/>
                </a:lnTo>
                <a:cubicBezTo>
                  <a:pt x="4637" y="67"/>
                  <a:pt x="4837" y="268"/>
                  <a:pt x="4837" y="501"/>
                </a:cubicBezTo>
                <a:lnTo>
                  <a:pt x="4837" y="401"/>
                </a:lnTo>
                <a:cubicBezTo>
                  <a:pt x="4837" y="168"/>
                  <a:pt x="4637" y="1"/>
                  <a:pt x="4404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79" name="Google Shape;579;p27"/>
          <p:cNvSpPr/>
          <p:nvPr/>
        </p:nvSpPr>
        <p:spPr>
          <a:xfrm>
            <a:off x="9989075" y="4081421"/>
            <a:ext cx="169136" cy="17551"/>
          </a:xfrm>
          <a:custGeom>
            <a:avLst/>
            <a:gdLst/>
            <a:ahLst/>
            <a:cxnLst/>
            <a:rect l="l" t="t" r="r" b="b"/>
            <a:pathLst>
              <a:path w="4838" h="502" extrusionOk="0">
                <a:moveTo>
                  <a:pt x="401" y="1"/>
                </a:moveTo>
                <a:cubicBezTo>
                  <a:pt x="167" y="1"/>
                  <a:pt x="0" y="201"/>
                  <a:pt x="0" y="435"/>
                </a:cubicBezTo>
                <a:lnTo>
                  <a:pt x="0" y="501"/>
                </a:lnTo>
                <a:cubicBezTo>
                  <a:pt x="0" y="268"/>
                  <a:pt x="167" y="101"/>
                  <a:pt x="401" y="101"/>
                </a:cubicBezTo>
                <a:lnTo>
                  <a:pt x="4404" y="101"/>
                </a:lnTo>
                <a:cubicBezTo>
                  <a:pt x="4637" y="101"/>
                  <a:pt x="4837" y="268"/>
                  <a:pt x="4837" y="501"/>
                </a:cubicBezTo>
                <a:lnTo>
                  <a:pt x="4837" y="435"/>
                </a:lnTo>
                <a:cubicBezTo>
                  <a:pt x="4837" y="201"/>
                  <a:pt x="4637" y="1"/>
                  <a:pt x="4404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80" name="Google Shape;580;p27"/>
          <p:cNvSpPr/>
          <p:nvPr/>
        </p:nvSpPr>
        <p:spPr>
          <a:xfrm>
            <a:off x="9989075" y="4272685"/>
            <a:ext cx="169136" cy="17515"/>
          </a:xfrm>
          <a:custGeom>
            <a:avLst/>
            <a:gdLst/>
            <a:ahLst/>
            <a:cxnLst/>
            <a:rect l="l" t="t" r="r" b="b"/>
            <a:pathLst>
              <a:path w="4838" h="501" extrusionOk="0">
                <a:moveTo>
                  <a:pt x="401" y="1"/>
                </a:moveTo>
                <a:cubicBezTo>
                  <a:pt x="167" y="1"/>
                  <a:pt x="0" y="167"/>
                  <a:pt x="0" y="401"/>
                </a:cubicBezTo>
                <a:lnTo>
                  <a:pt x="0" y="501"/>
                </a:lnTo>
                <a:cubicBezTo>
                  <a:pt x="0" y="267"/>
                  <a:pt x="167" y="67"/>
                  <a:pt x="401" y="67"/>
                </a:cubicBezTo>
                <a:lnTo>
                  <a:pt x="4404" y="67"/>
                </a:lnTo>
                <a:cubicBezTo>
                  <a:pt x="4637" y="67"/>
                  <a:pt x="4837" y="267"/>
                  <a:pt x="4837" y="501"/>
                </a:cubicBezTo>
                <a:lnTo>
                  <a:pt x="4837" y="401"/>
                </a:lnTo>
                <a:cubicBezTo>
                  <a:pt x="4837" y="167"/>
                  <a:pt x="4637" y="1"/>
                  <a:pt x="4404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81" name="Google Shape;581;p27"/>
          <p:cNvSpPr/>
          <p:nvPr/>
        </p:nvSpPr>
        <p:spPr>
          <a:xfrm>
            <a:off x="10883522" y="3696617"/>
            <a:ext cx="149316" cy="152775"/>
          </a:xfrm>
          <a:custGeom>
            <a:avLst/>
            <a:gdLst/>
            <a:ahLst/>
            <a:cxnLst/>
            <a:rect l="l" t="t" r="r" b="b"/>
            <a:pathLst>
              <a:path w="4271" h="4370" extrusionOk="0">
                <a:moveTo>
                  <a:pt x="2135" y="0"/>
                </a:moveTo>
                <a:cubicBezTo>
                  <a:pt x="968" y="0"/>
                  <a:pt x="0" y="967"/>
                  <a:pt x="0" y="2168"/>
                </a:cubicBezTo>
                <a:cubicBezTo>
                  <a:pt x="0" y="3403"/>
                  <a:pt x="968" y="4370"/>
                  <a:pt x="2135" y="4370"/>
                </a:cubicBezTo>
                <a:cubicBezTo>
                  <a:pt x="3336" y="4370"/>
                  <a:pt x="4270" y="3403"/>
                  <a:pt x="4270" y="2168"/>
                </a:cubicBezTo>
                <a:cubicBezTo>
                  <a:pt x="4270" y="967"/>
                  <a:pt x="3336" y="0"/>
                  <a:pt x="2135" y="0"/>
                </a:cubicBezTo>
                <a:close/>
              </a:path>
            </a:pathLst>
          </a:custGeom>
          <a:solidFill>
            <a:srgbClr val="E0F3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82" name="Google Shape;582;p27"/>
          <p:cNvSpPr/>
          <p:nvPr/>
        </p:nvSpPr>
        <p:spPr>
          <a:xfrm>
            <a:off x="10883522" y="3696619"/>
            <a:ext cx="149316" cy="149279"/>
          </a:xfrm>
          <a:custGeom>
            <a:avLst/>
            <a:gdLst/>
            <a:ahLst/>
            <a:cxnLst/>
            <a:rect l="l" t="t" r="r" b="b"/>
            <a:pathLst>
              <a:path w="4271" h="4270" extrusionOk="0">
                <a:moveTo>
                  <a:pt x="2135" y="0"/>
                </a:moveTo>
                <a:cubicBezTo>
                  <a:pt x="968" y="0"/>
                  <a:pt x="0" y="934"/>
                  <a:pt x="0" y="2135"/>
                </a:cubicBezTo>
                <a:cubicBezTo>
                  <a:pt x="0" y="3302"/>
                  <a:pt x="968" y="4270"/>
                  <a:pt x="2135" y="4270"/>
                </a:cubicBezTo>
                <a:cubicBezTo>
                  <a:pt x="3336" y="4270"/>
                  <a:pt x="4270" y="3302"/>
                  <a:pt x="4270" y="2135"/>
                </a:cubicBezTo>
                <a:cubicBezTo>
                  <a:pt x="4270" y="934"/>
                  <a:pt x="3336" y="0"/>
                  <a:pt x="2135" y="0"/>
                </a:cubicBezTo>
                <a:close/>
              </a:path>
            </a:pathLst>
          </a:custGeom>
          <a:solidFill>
            <a:srgbClr val="B6BAD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83" name="Google Shape;583;p27"/>
          <p:cNvSpPr/>
          <p:nvPr/>
        </p:nvSpPr>
        <p:spPr>
          <a:xfrm>
            <a:off x="10897509" y="3709445"/>
            <a:ext cx="122500" cy="123620"/>
          </a:xfrm>
          <a:custGeom>
            <a:avLst/>
            <a:gdLst/>
            <a:ahLst/>
            <a:cxnLst/>
            <a:rect l="l" t="t" r="r" b="b"/>
            <a:pathLst>
              <a:path w="3504" h="3536" extrusionOk="0">
                <a:moveTo>
                  <a:pt x="1735" y="0"/>
                </a:moveTo>
                <a:cubicBezTo>
                  <a:pt x="768" y="0"/>
                  <a:pt x="1" y="801"/>
                  <a:pt x="1" y="1768"/>
                </a:cubicBezTo>
                <a:cubicBezTo>
                  <a:pt x="1" y="2735"/>
                  <a:pt x="768" y="3536"/>
                  <a:pt x="1735" y="3536"/>
                </a:cubicBezTo>
                <a:cubicBezTo>
                  <a:pt x="2703" y="3536"/>
                  <a:pt x="3503" y="2735"/>
                  <a:pt x="3503" y="1768"/>
                </a:cubicBezTo>
                <a:cubicBezTo>
                  <a:pt x="3503" y="801"/>
                  <a:pt x="2703" y="0"/>
                  <a:pt x="1735" y="0"/>
                </a:cubicBezTo>
                <a:close/>
              </a:path>
            </a:pathLst>
          </a:custGeom>
          <a:solidFill>
            <a:srgbClr val="D0DD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84" name="Google Shape;584;p27"/>
          <p:cNvSpPr/>
          <p:nvPr/>
        </p:nvSpPr>
        <p:spPr>
          <a:xfrm>
            <a:off x="10897509" y="3770067"/>
            <a:ext cx="122500" cy="62997"/>
          </a:xfrm>
          <a:custGeom>
            <a:avLst/>
            <a:gdLst/>
            <a:ahLst/>
            <a:cxnLst/>
            <a:rect l="l" t="t" r="r" b="b"/>
            <a:pathLst>
              <a:path w="3504" h="1802" extrusionOk="0">
                <a:moveTo>
                  <a:pt x="1" y="1"/>
                </a:moveTo>
                <a:cubicBezTo>
                  <a:pt x="1" y="1"/>
                  <a:pt x="1" y="34"/>
                  <a:pt x="1" y="34"/>
                </a:cubicBezTo>
                <a:cubicBezTo>
                  <a:pt x="1" y="1001"/>
                  <a:pt x="768" y="1802"/>
                  <a:pt x="1735" y="1802"/>
                </a:cubicBezTo>
                <a:cubicBezTo>
                  <a:pt x="2703" y="1802"/>
                  <a:pt x="3503" y="1001"/>
                  <a:pt x="3503" y="34"/>
                </a:cubicBezTo>
                <a:cubicBezTo>
                  <a:pt x="3503" y="34"/>
                  <a:pt x="3503" y="34"/>
                  <a:pt x="3503" y="1"/>
                </a:cubicBezTo>
                <a:cubicBezTo>
                  <a:pt x="3503" y="968"/>
                  <a:pt x="2703" y="1735"/>
                  <a:pt x="1735" y="1735"/>
                </a:cubicBezTo>
                <a:cubicBezTo>
                  <a:pt x="768" y="1735"/>
                  <a:pt x="1" y="968"/>
                  <a:pt x="1" y="1"/>
                </a:cubicBezTo>
                <a:close/>
              </a:path>
            </a:pathLst>
          </a:custGeom>
          <a:solidFill>
            <a:srgbClr val="E0F3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85" name="Google Shape;585;p27"/>
          <p:cNvSpPr/>
          <p:nvPr/>
        </p:nvSpPr>
        <p:spPr>
          <a:xfrm>
            <a:off x="7528196" y="3602231"/>
            <a:ext cx="91888" cy="42100"/>
          </a:xfrm>
          <a:custGeom>
            <a:avLst/>
            <a:gdLst/>
            <a:ahLst/>
            <a:cxnLst/>
            <a:rect l="l" t="t" r="r" b="b"/>
            <a:pathLst>
              <a:path w="2259" h="1035" extrusionOk="0">
                <a:moveTo>
                  <a:pt x="125" y="899"/>
                </a:moveTo>
                <a:lnTo>
                  <a:pt x="125" y="899"/>
                </a:lnTo>
                <a:cubicBezTo>
                  <a:pt x="132" y="943"/>
                  <a:pt x="142" y="989"/>
                  <a:pt x="157" y="1035"/>
                </a:cubicBezTo>
                <a:cubicBezTo>
                  <a:pt x="157" y="1001"/>
                  <a:pt x="157" y="1001"/>
                  <a:pt x="157" y="1001"/>
                </a:cubicBezTo>
                <a:cubicBezTo>
                  <a:pt x="144" y="967"/>
                  <a:pt x="133" y="933"/>
                  <a:pt x="125" y="899"/>
                </a:cubicBezTo>
                <a:close/>
                <a:moveTo>
                  <a:pt x="891" y="1"/>
                </a:moveTo>
                <a:cubicBezTo>
                  <a:pt x="329" y="1"/>
                  <a:pt x="1" y="409"/>
                  <a:pt x="125" y="899"/>
                </a:cubicBezTo>
                <a:lnTo>
                  <a:pt x="125" y="899"/>
                </a:lnTo>
                <a:cubicBezTo>
                  <a:pt x="49" y="429"/>
                  <a:pt x="373" y="67"/>
                  <a:pt x="891" y="67"/>
                </a:cubicBezTo>
                <a:cubicBezTo>
                  <a:pt x="1491" y="67"/>
                  <a:pt x="2091" y="501"/>
                  <a:pt x="2258" y="1035"/>
                </a:cubicBezTo>
                <a:cubicBezTo>
                  <a:pt x="2258" y="1001"/>
                  <a:pt x="2258" y="1001"/>
                  <a:pt x="2258" y="1001"/>
                </a:cubicBezTo>
                <a:cubicBezTo>
                  <a:pt x="2091" y="468"/>
                  <a:pt x="1458" y="1"/>
                  <a:pt x="891" y="1"/>
                </a:cubicBezTo>
                <a:close/>
              </a:path>
            </a:pathLst>
          </a:custGeom>
          <a:solidFill>
            <a:srgbClr val="FFFF4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86" name="Google Shape;586;p27"/>
          <p:cNvSpPr/>
          <p:nvPr/>
        </p:nvSpPr>
        <p:spPr>
          <a:xfrm>
            <a:off x="7685609" y="3602231"/>
            <a:ext cx="91849" cy="42100"/>
          </a:xfrm>
          <a:custGeom>
            <a:avLst/>
            <a:gdLst/>
            <a:ahLst/>
            <a:cxnLst/>
            <a:rect l="l" t="t" r="r" b="b"/>
            <a:pathLst>
              <a:path w="2258" h="1035" extrusionOk="0">
                <a:moveTo>
                  <a:pt x="124" y="899"/>
                </a:moveTo>
                <a:cubicBezTo>
                  <a:pt x="131" y="943"/>
                  <a:pt x="142" y="989"/>
                  <a:pt x="156" y="1035"/>
                </a:cubicBezTo>
                <a:cubicBezTo>
                  <a:pt x="156" y="1001"/>
                  <a:pt x="156" y="1001"/>
                  <a:pt x="156" y="1001"/>
                </a:cubicBezTo>
                <a:cubicBezTo>
                  <a:pt x="143" y="967"/>
                  <a:pt x="133" y="933"/>
                  <a:pt x="124" y="899"/>
                </a:cubicBezTo>
                <a:close/>
                <a:moveTo>
                  <a:pt x="890" y="1"/>
                </a:moveTo>
                <a:cubicBezTo>
                  <a:pt x="328" y="1"/>
                  <a:pt x="0" y="409"/>
                  <a:pt x="124" y="899"/>
                </a:cubicBezTo>
                <a:lnTo>
                  <a:pt x="124" y="899"/>
                </a:lnTo>
                <a:cubicBezTo>
                  <a:pt x="49" y="429"/>
                  <a:pt x="372" y="67"/>
                  <a:pt x="890" y="67"/>
                </a:cubicBezTo>
                <a:cubicBezTo>
                  <a:pt x="1490" y="67"/>
                  <a:pt x="2091" y="501"/>
                  <a:pt x="2258" y="1035"/>
                </a:cubicBezTo>
                <a:cubicBezTo>
                  <a:pt x="2258" y="1001"/>
                  <a:pt x="2258" y="1001"/>
                  <a:pt x="2258" y="1001"/>
                </a:cubicBezTo>
                <a:cubicBezTo>
                  <a:pt x="2091" y="468"/>
                  <a:pt x="1457" y="1"/>
                  <a:pt x="890" y="1"/>
                </a:cubicBezTo>
                <a:close/>
              </a:path>
            </a:pathLst>
          </a:custGeom>
          <a:solidFill>
            <a:srgbClr val="FF528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87" name="Google Shape;587;p27"/>
          <p:cNvSpPr/>
          <p:nvPr/>
        </p:nvSpPr>
        <p:spPr>
          <a:xfrm>
            <a:off x="7842977" y="3602231"/>
            <a:ext cx="91888" cy="42100"/>
          </a:xfrm>
          <a:custGeom>
            <a:avLst/>
            <a:gdLst/>
            <a:ahLst/>
            <a:cxnLst/>
            <a:rect l="l" t="t" r="r" b="b"/>
            <a:pathLst>
              <a:path w="2259" h="1035" extrusionOk="0">
                <a:moveTo>
                  <a:pt x="124" y="899"/>
                </a:moveTo>
                <a:cubicBezTo>
                  <a:pt x="131" y="943"/>
                  <a:pt x="142" y="989"/>
                  <a:pt x="157" y="1035"/>
                </a:cubicBezTo>
                <a:cubicBezTo>
                  <a:pt x="157" y="1001"/>
                  <a:pt x="157" y="1001"/>
                  <a:pt x="157" y="1001"/>
                </a:cubicBezTo>
                <a:cubicBezTo>
                  <a:pt x="144" y="967"/>
                  <a:pt x="133" y="933"/>
                  <a:pt x="124" y="899"/>
                </a:cubicBezTo>
                <a:close/>
                <a:moveTo>
                  <a:pt x="890" y="1"/>
                </a:moveTo>
                <a:cubicBezTo>
                  <a:pt x="329" y="1"/>
                  <a:pt x="1" y="409"/>
                  <a:pt x="124" y="899"/>
                </a:cubicBezTo>
                <a:lnTo>
                  <a:pt x="124" y="899"/>
                </a:lnTo>
                <a:cubicBezTo>
                  <a:pt x="49" y="429"/>
                  <a:pt x="372" y="67"/>
                  <a:pt x="890" y="67"/>
                </a:cubicBezTo>
                <a:cubicBezTo>
                  <a:pt x="1491" y="67"/>
                  <a:pt x="2091" y="501"/>
                  <a:pt x="2258" y="1035"/>
                </a:cubicBezTo>
                <a:cubicBezTo>
                  <a:pt x="2258" y="1001"/>
                  <a:pt x="2258" y="1001"/>
                  <a:pt x="2258" y="1001"/>
                </a:cubicBezTo>
                <a:cubicBezTo>
                  <a:pt x="2091" y="468"/>
                  <a:pt x="1491" y="1"/>
                  <a:pt x="890" y="1"/>
                </a:cubicBezTo>
                <a:close/>
              </a:path>
            </a:pathLst>
          </a:custGeom>
          <a:solidFill>
            <a:srgbClr val="45FFC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88" name="Google Shape;588;p27"/>
          <p:cNvSpPr/>
          <p:nvPr/>
        </p:nvSpPr>
        <p:spPr>
          <a:xfrm>
            <a:off x="9544770" y="3103034"/>
            <a:ext cx="36" cy="69989"/>
          </a:xfrm>
          <a:custGeom>
            <a:avLst/>
            <a:gdLst/>
            <a:ahLst/>
            <a:cxnLst/>
            <a:rect l="l" t="t" r="r" b="b"/>
            <a:pathLst>
              <a:path w="1" h="2002" extrusionOk="0">
                <a:moveTo>
                  <a:pt x="0" y="2002"/>
                </a:moveTo>
                <a:lnTo>
                  <a:pt x="0" y="0"/>
                </a:lnTo>
              </a:path>
            </a:pathLst>
          </a:custGeom>
          <a:solidFill>
            <a:srgbClr val="1FFFC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89" name="Google Shape;589;p27"/>
          <p:cNvSpPr/>
          <p:nvPr/>
        </p:nvSpPr>
        <p:spPr>
          <a:xfrm>
            <a:off x="10410063" y="3112728"/>
            <a:ext cx="143476" cy="43211"/>
          </a:xfrm>
          <a:custGeom>
            <a:avLst/>
            <a:gdLst/>
            <a:ahLst/>
            <a:cxnLst/>
            <a:rect l="l" t="t" r="r" b="b"/>
            <a:pathLst>
              <a:path w="4104" h="1236" extrusionOk="0">
                <a:moveTo>
                  <a:pt x="634" y="1"/>
                </a:moveTo>
                <a:cubicBezTo>
                  <a:pt x="301" y="1"/>
                  <a:pt x="0" y="268"/>
                  <a:pt x="0" y="601"/>
                </a:cubicBezTo>
                <a:cubicBezTo>
                  <a:pt x="0" y="968"/>
                  <a:pt x="301" y="1235"/>
                  <a:pt x="634" y="1235"/>
                </a:cubicBezTo>
                <a:lnTo>
                  <a:pt x="3470" y="1235"/>
                </a:lnTo>
                <a:cubicBezTo>
                  <a:pt x="3803" y="1235"/>
                  <a:pt x="4103" y="968"/>
                  <a:pt x="4103" y="601"/>
                </a:cubicBezTo>
                <a:cubicBezTo>
                  <a:pt x="4103" y="268"/>
                  <a:pt x="3803" y="1"/>
                  <a:pt x="3470" y="1"/>
                </a:cubicBezTo>
                <a:close/>
              </a:path>
            </a:pathLst>
          </a:custGeom>
          <a:solidFill>
            <a:srgbClr val="FF3ED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90" name="Google Shape;590;p27"/>
          <p:cNvSpPr/>
          <p:nvPr/>
        </p:nvSpPr>
        <p:spPr>
          <a:xfrm>
            <a:off x="10580318" y="3112728"/>
            <a:ext cx="143476" cy="43211"/>
          </a:xfrm>
          <a:custGeom>
            <a:avLst/>
            <a:gdLst/>
            <a:ahLst/>
            <a:cxnLst/>
            <a:rect l="l" t="t" r="r" b="b"/>
            <a:pathLst>
              <a:path w="4104" h="1236" extrusionOk="0">
                <a:moveTo>
                  <a:pt x="634" y="1"/>
                </a:moveTo>
                <a:cubicBezTo>
                  <a:pt x="301" y="1"/>
                  <a:pt x="1" y="268"/>
                  <a:pt x="1" y="601"/>
                </a:cubicBezTo>
                <a:cubicBezTo>
                  <a:pt x="1" y="968"/>
                  <a:pt x="301" y="1235"/>
                  <a:pt x="634" y="1235"/>
                </a:cubicBezTo>
                <a:lnTo>
                  <a:pt x="3470" y="1235"/>
                </a:lnTo>
                <a:cubicBezTo>
                  <a:pt x="3803" y="1235"/>
                  <a:pt x="4103" y="968"/>
                  <a:pt x="4103" y="601"/>
                </a:cubicBezTo>
                <a:cubicBezTo>
                  <a:pt x="4103" y="268"/>
                  <a:pt x="3803" y="1"/>
                  <a:pt x="3470" y="1"/>
                </a:cubicBezTo>
                <a:close/>
              </a:path>
            </a:pathLst>
          </a:custGeom>
          <a:solidFill>
            <a:srgbClr val="FF3ED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91" name="Google Shape;591;p27"/>
          <p:cNvSpPr/>
          <p:nvPr/>
        </p:nvSpPr>
        <p:spPr>
          <a:xfrm>
            <a:off x="10195481" y="3364615"/>
            <a:ext cx="929481" cy="43211"/>
          </a:xfrm>
          <a:custGeom>
            <a:avLst/>
            <a:gdLst/>
            <a:ahLst/>
            <a:cxnLst/>
            <a:rect l="l" t="t" r="r" b="b"/>
            <a:pathLst>
              <a:path w="26587" h="1236" extrusionOk="0">
                <a:moveTo>
                  <a:pt x="634" y="1"/>
                </a:moveTo>
                <a:cubicBezTo>
                  <a:pt x="301" y="1"/>
                  <a:pt x="1" y="268"/>
                  <a:pt x="1" y="601"/>
                </a:cubicBezTo>
                <a:cubicBezTo>
                  <a:pt x="1" y="968"/>
                  <a:pt x="301" y="1235"/>
                  <a:pt x="634" y="1235"/>
                </a:cubicBezTo>
                <a:lnTo>
                  <a:pt x="25953" y="1235"/>
                </a:lnTo>
                <a:cubicBezTo>
                  <a:pt x="26286" y="1235"/>
                  <a:pt x="26586" y="968"/>
                  <a:pt x="26586" y="601"/>
                </a:cubicBezTo>
                <a:cubicBezTo>
                  <a:pt x="26586" y="268"/>
                  <a:pt x="26286" y="1"/>
                  <a:pt x="25953" y="1"/>
                </a:cubicBezTo>
                <a:close/>
              </a:path>
            </a:pathLst>
          </a:custGeom>
          <a:solidFill>
            <a:srgbClr val="FFC4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92" name="Google Shape;592;p27"/>
          <p:cNvSpPr/>
          <p:nvPr/>
        </p:nvSpPr>
        <p:spPr>
          <a:xfrm>
            <a:off x="10894013" y="3453276"/>
            <a:ext cx="181967" cy="44329"/>
          </a:xfrm>
          <a:custGeom>
            <a:avLst/>
            <a:gdLst/>
            <a:ahLst/>
            <a:cxnLst/>
            <a:rect l="l" t="t" r="r" b="b"/>
            <a:pathLst>
              <a:path w="5205" h="1268" extrusionOk="0">
                <a:moveTo>
                  <a:pt x="634" y="0"/>
                </a:moveTo>
                <a:cubicBezTo>
                  <a:pt x="267" y="0"/>
                  <a:pt x="1" y="300"/>
                  <a:pt x="1" y="634"/>
                </a:cubicBezTo>
                <a:cubicBezTo>
                  <a:pt x="1" y="1001"/>
                  <a:pt x="267" y="1268"/>
                  <a:pt x="634" y="1268"/>
                </a:cubicBezTo>
                <a:lnTo>
                  <a:pt x="4571" y="1268"/>
                </a:lnTo>
                <a:cubicBezTo>
                  <a:pt x="4937" y="1268"/>
                  <a:pt x="5204" y="1001"/>
                  <a:pt x="5204" y="634"/>
                </a:cubicBezTo>
                <a:cubicBezTo>
                  <a:pt x="5204" y="300"/>
                  <a:pt x="4937" y="0"/>
                  <a:pt x="4571" y="0"/>
                </a:cubicBezTo>
                <a:close/>
              </a:path>
            </a:pathLst>
          </a:custGeom>
          <a:solidFill>
            <a:srgbClr val="FFC4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93" name="Google Shape;593;p27"/>
          <p:cNvSpPr/>
          <p:nvPr/>
        </p:nvSpPr>
        <p:spPr>
          <a:xfrm>
            <a:off x="10702781" y="3453276"/>
            <a:ext cx="164452" cy="44329"/>
          </a:xfrm>
          <a:custGeom>
            <a:avLst/>
            <a:gdLst/>
            <a:ahLst/>
            <a:cxnLst/>
            <a:rect l="l" t="t" r="r" b="b"/>
            <a:pathLst>
              <a:path w="4704" h="1268" extrusionOk="0">
                <a:moveTo>
                  <a:pt x="634" y="0"/>
                </a:moveTo>
                <a:cubicBezTo>
                  <a:pt x="300" y="0"/>
                  <a:pt x="0" y="300"/>
                  <a:pt x="0" y="634"/>
                </a:cubicBezTo>
                <a:cubicBezTo>
                  <a:pt x="0" y="1001"/>
                  <a:pt x="300" y="1268"/>
                  <a:pt x="634" y="1268"/>
                </a:cubicBezTo>
                <a:lnTo>
                  <a:pt x="4070" y="1268"/>
                </a:lnTo>
                <a:cubicBezTo>
                  <a:pt x="4437" y="1268"/>
                  <a:pt x="4703" y="1001"/>
                  <a:pt x="4703" y="634"/>
                </a:cubicBezTo>
                <a:cubicBezTo>
                  <a:pt x="4703" y="300"/>
                  <a:pt x="4403" y="0"/>
                  <a:pt x="4070" y="0"/>
                </a:cubicBezTo>
                <a:close/>
              </a:path>
            </a:pathLst>
          </a:custGeom>
          <a:solidFill>
            <a:srgbClr val="FFC4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94" name="Google Shape;594;p27"/>
          <p:cNvSpPr/>
          <p:nvPr/>
        </p:nvSpPr>
        <p:spPr>
          <a:xfrm>
            <a:off x="10555845" y="2830532"/>
            <a:ext cx="866484" cy="727728"/>
          </a:xfrm>
          <a:custGeom>
            <a:avLst/>
            <a:gdLst/>
            <a:ahLst/>
            <a:cxnLst/>
            <a:rect l="l" t="t" r="r" b="b"/>
            <a:pathLst>
              <a:path w="24785" h="20816" extrusionOk="0">
                <a:moveTo>
                  <a:pt x="20815" y="0"/>
                </a:moveTo>
                <a:lnTo>
                  <a:pt x="0" y="20815"/>
                </a:lnTo>
                <a:lnTo>
                  <a:pt x="4303" y="20815"/>
                </a:lnTo>
                <a:lnTo>
                  <a:pt x="24584" y="534"/>
                </a:lnTo>
                <a:lnTo>
                  <a:pt x="24784" y="0"/>
                </a:lnTo>
                <a:close/>
              </a:path>
            </a:pathLst>
          </a:custGeom>
          <a:solidFill>
            <a:srgbClr val="E1F1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95" name="Google Shape;595;p27"/>
          <p:cNvSpPr/>
          <p:nvPr/>
        </p:nvSpPr>
        <p:spPr>
          <a:xfrm>
            <a:off x="6656701" y="1396086"/>
            <a:ext cx="3499375" cy="2271425"/>
          </a:xfrm>
          <a:custGeom>
            <a:avLst/>
            <a:gdLst/>
            <a:ahLst/>
            <a:cxnLst/>
            <a:rect l="l" t="t" r="r" b="b"/>
            <a:pathLst>
              <a:path w="86029" h="55841" extrusionOk="0">
                <a:moveTo>
                  <a:pt x="2102" y="1"/>
                </a:moveTo>
                <a:cubicBezTo>
                  <a:pt x="935" y="1"/>
                  <a:pt x="1" y="935"/>
                  <a:pt x="1" y="2102"/>
                </a:cubicBezTo>
                <a:lnTo>
                  <a:pt x="1" y="53739"/>
                </a:lnTo>
                <a:cubicBezTo>
                  <a:pt x="1" y="54907"/>
                  <a:pt x="935" y="55841"/>
                  <a:pt x="2102" y="55841"/>
                </a:cubicBezTo>
                <a:lnTo>
                  <a:pt x="83894" y="55841"/>
                </a:lnTo>
                <a:cubicBezTo>
                  <a:pt x="85062" y="55841"/>
                  <a:pt x="86029" y="54907"/>
                  <a:pt x="86029" y="53739"/>
                </a:cubicBezTo>
                <a:lnTo>
                  <a:pt x="86029" y="2102"/>
                </a:lnTo>
                <a:cubicBezTo>
                  <a:pt x="86029" y="935"/>
                  <a:pt x="85062" y="1"/>
                  <a:pt x="83894" y="1"/>
                </a:cubicBezTo>
                <a:close/>
              </a:path>
            </a:pathLst>
          </a:custGeom>
          <a:solidFill>
            <a:srgbClr val="B8BD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96" name="Google Shape;596;p27"/>
          <p:cNvSpPr/>
          <p:nvPr/>
        </p:nvSpPr>
        <p:spPr>
          <a:xfrm>
            <a:off x="6656701" y="1396084"/>
            <a:ext cx="3499375" cy="366416"/>
          </a:xfrm>
          <a:custGeom>
            <a:avLst/>
            <a:gdLst/>
            <a:ahLst/>
            <a:cxnLst/>
            <a:rect l="l" t="t" r="r" b="b"/>
            <a:pathLst>
              <a:path w="86029" h="9008" extrusionOk="0">
                <a:moveTo>
                  <a:pt x="2436" y="1"/>
                </a:moveTo>
                <a:cubicBezTo>
                  <a:pt x="1102" y="1"/>
                  <a:pt x="1" y="1068"/>
                  <a:pt x="1" y="2436"/>
                </a:cubicBezTo>
                <a:lnTo>
                  <a:pt x="1" y="9007"/>
                </a:lnTo>
                <a:lnTo>
                  <a:pt x="86029" y="9007"/>
                </a:lnTo>
                <a:lnTo>
                  <a:pt x="86029" y="2436"/>
                </a:lnTo>
                <a:cubicBezTo>
                  <a:pt x="86029" y="1102"/>
                  <a:pt x="84928" y="1"/>
                  <a:pt x="83594" y="1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97" name="Google Shape;597;p27"/>
          <p:cNvSpPr/>
          <p:nvPr/>
        </p:nvSpPr>
        <p:spPr>
          <a:xfrm>
            <a:off x="6797843" y="1872345"/>
            <a:ext cx="3223911" cy="1675756"/>
          </a:xfrm>
          <a:custGeom>
            <a:avLst/>
            <a:gdLst/>
            <a:ahLst/>
            <a:cxnLst/>
            <a:rect l="l" t="t" r="r" b="b"/>
            <a:pathLst>
              <a:path w="79257" h="41197" extrusionOk="0">
                <a:moveTo>
                  <a:pt x="77522" y="41196"/>
                </a:moveTo>
                <a:lnTo>
                  <a:pt x="1735" y="41196"/>
                </a:lnTo>
                <a:cubicBezTo>
                  <a:pt x="767" y="41196"/>
                  <a:pt x="0" y="40429"/>
                  <a:pt x="0" y="39462"/>
                </a:cubicBezTo>
                <a:lnTo>
                  <a:pt x="0" y="1735"/>
                </a:lnTo>
                <a:cubicBezTo>
                  <a:pt x="0" y="768"/>
                  <a:pt x="767" y="0"/>
                  <a:pt x="1735" y="0"/>
                </a:cubicBezTo>
                <a:lnTo>
                  <a:pt x="77522" y="0"/>
                </a:lnTo>
                <a:cubicBezTo>
                  <a:pt x="78489" y="0"/>
                  <a:pt x="79257" y="768"/>
                  <a:pt x="79257" y="1735"/>
                </a:cubicBezTo>
                <a:lnTo>
                  <a:pt x="79257" y="39462"/>
                </a:lnTo>
                <a:cubicBezTo>
                  <a:pt x="79257" y="40429"/>
                  <a:pt x="78489" y="41196"/>
                  <a:pt x="77522" y="41196"/>
                </a:cubicBezTo>
                <a:close/>
              </a:path>
            </a:pathLst>
          </a:custGeom>
          <a:solidFill>
            <a:srgbClr val="24086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98" name="Google Shape;598;p27"/>
          <p:cNvSpPr/>
          <p:nvPr/>
        </p:nvSpPr>
        <p:spPr>
          <a:xfrm>
            <a:off x="6891436" y="1970042"/>
            <a:ext cx="76025" cy="154693"/>
          </a:xfrm>
          <a:custGeom>
            <a:avLst/>
            <a:gdLst/>
            <a:ahLst/>
            <a:cxnLst/>
            <a:rect l="l" t="t" r="r" b="b"/>
            <a:pathLst>
              <a:path w="1869" h="3803" fill="none" extrusionOk="0">
                <a:moveTo>
                  <a:pt x="1869" y="0"/>
                </a:moveTo>
                <a:lnTo>
                  <a:pt x="1" y="1901"/>
                </a:lnTo>
                <a:lnTo>
                  <a:pt x="1869" y="3803"/>
                </a:lnTo>
              </a:path>
            </a:pathLst>
          </a:custGeom>
          <a:noFill/>
          <a:ln w="20850" cap="rnd" cmpd="sng">
            <a:solidFill>
              <a:srgbClr val="12D77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99" name="Google Shape;599;p27"/>
          <p:cNvSpPr/>
          <p:nvPr/>
        </p:nvSpPr>
        <p:spPr>
          <a:xfrm>
            <a:off x="7161429" y="1970042"/>
            <a:ext cx="77408" cy="154693"/>
          </a:xfrm>
          <a:custGeom>
            <a:avLst/>
            <a:gdLst/>
            <a:ahLst/>
            <a:cxnLst/>
            <a:rect l="l" t="t" r="r" b="b"/>
            <a:pathLst>
              <a:path w="1903" h="3803" fill="none" extrusionOk="0">
                <a:moveTo>
                  <a:pt x="1" y="0"/>
                </a:moveTo>
                <a:lnTo>
                  <a:pt x="1902" y="1901"/>
                </a:lnTo>
                <a:lnTo>
                  <a:pt x="1" y="3803"/>
                </a:lnTo>
              </a:path>
            </a:pathLst>
          </a:custGeom>
          <a:noFill/>
          <a:ln w="20850" cap="rnd" cmpd="sng">
            <a:solidFill>
              <a:srgbClr val="12D77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00" name="Google Shape;600;p27"/>
          <p:cNvSpPr/>
          <p:nvPr/>
        </p:nvSpPr>
        <p:spPr>
          <a:xfrm>
            <a:off x="7032533" y="1970041"/>
            <a:ext cx="61097" cy="168281"/>
          </a:xfrm>
          <a:custGeom>
            <a:avLst/>
            <a:gdLst/>
            <a:ahLst/>
            <a:cxnLst/>
            <a:rect l="l" t="t" r="r" b="b"/>
            <a:pathLst>
              <a:path w="1502" h="4137" fill="none" extrusionOk="0">
                <a:moveTo>
                  <a:pt x="1" y="4136"/>
                </a:moveTo>
                <a:lnTo>
                  <a:pt x="1502" y="0"/>
                </a:lnTo>
              </a:path>
            </a:pathLst>
          </a:custGeom>
          <a:noFill/>
          <a:ln w="20850" cap="rnd" cmpd="sng">
            <a:solidFill>
              <a:srgbClr val="12D77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01" name="Google Shape;601;p27"/>
          <p:cNvSpPr/>
          <p:nvPr/>
        </p:nvSpPr>
        <p:spPr>
          <a:xfrm>
            <a:off x="7298465" y="2117895"/>
            <a:ext cx="43484" cy="43484"/>
          </a:xfrm>
          <a:custGeom>
            <a:avLst/>
            <a:gdLst/>
            <a:ahLst/>
            <a:cxnLst/>
            <a:rect l="l" t="t" r="r" b="b"/>
            <a:pathLst>
              <a:path w="1069" h="1069" extrusionOk="0">
                <a:moveTo>
                  <a:pt x="535" y="1"/>
                </a:moveTo>
                <a:cubicBezTo>
                  <a:pt x="234" y="1"/>
                  <a:pt x="1" y="234"/>
                  <a:pt x="1" y="535"/>
                </a:cubicBezTo>
                <a:cubicBezTo>
                  <a:pt x="1" y="802"/>
                  <a:pt x="234" y="1068"/>
                  <a:pt x="535" y="1068"/>
                </a:cubicBezTo>
                <a:cubicBezTo>
                  <a:pt x="835" y="1068"/>
                  <a:pt x="1068" y="802"/>
                  <a:pt x="1068" y="535"/>
                </a:cubicBezTo>
                <a:cubicBezTo>
                  <a:pt x="1068" y="234"/>
                  <a:pt x="835" y="1"/>
                  <a:pt x="535" y="1"/>
                </a:cubicBezTo>
                <a:close/>
              </a:path>
            </a:pathLst>
          </a:custGeom>
          <a:solidFill>
            <a:srgbClr val="12D77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02" name="Google Shape;602;p27"/>
          <p:cNvSpPr/>
          <p:nvPr/>
        </p:nvSpPr>
        <p:spPr>
          <a:xfrm>
            <a:off x="7362247" y="2117895"/>
            <a:ext cx="43444" cy="43484"/>
          </a:xfrm>
          <a:custGeom>
            <a:avLst/>
            <a:gdLst/>
            <a:ahLst/>
            <a:cxnLst/>
            <a:rect l="l" t="t" r="r" b="b"/>
            <a:pathLst>
              <a:path w="1068" h="1069" extrusionOk="0">
                <a:moveTo>
                  <a:pt x="534" y="1"/>
                </a:moveTo>
                <a:cubicBezTo>
                  <a:pt x="267" y="1"/>
                  <a:pt x="0" y="234"/>
                  <a:pt x="0" y="535"/>
                </a:cubicBezTo>
                <a:cubicBezTo>
                  <a:pt x="0" y="802"/>
                  <a:pt x="267" y="1068"/>
                  <a:pt x="534" y="1068"/>
                </a:cubicBezTo>
                <a:cubicBezTo>
                  <a:pt x="834" y="1068"/>
                  <a:pt x="1068" y="802"/>
                  <a:pt x="1068" y="535"/>
                </a:cubicBezTo>
                <a:cubicBezTo>
                  <a:pt x="1068" y="234"/>
                  <a:pt x="834" y="1"/>
                  <a:pt x="534" y="1"/>
                </a:cubicBezTo>
                <a:close/>
              </a:path>
            </a:pathLst>
          </a:custGeom>
          <a:solidFill>
            <a:srgbClr val="12D77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03" name="Google Shape;603;p27"/>
          <p:cNvSpPr/>
          <p:nvPr/>
        </p:nvSpPr>
        <p:spPr>
          <a:xfrm>
            <a:off x="7453155" y="2117895"/>
            <a:ext cx="43444" cy="43484"/>
          </a:xfrm>
          <a:custGeom>
            <a:avLst/>
            <a:gdLst/>
            <a:ahLst/>
            <a:cxnLst/>
            <a:rect l="l" t="t" r="r" b="b"/>
            <a:pathLst>
              <a:path w="1068" h="1069" extrusionOk="0">
                <a:moveTo>
                  <a:pt x="534" y="1"/>
                </a:moveTo>
                <a:cubicBezTo>
                  <a:pt x="234" y="1"/>
                  <a:pt x="0" y="234"/>
                  <a:pt x="0" y="535"/>
                </a:cubicBezTo>
                <a:cubicBezTo>
                  <a:pt x="0" y="802"/>
                  <a:pt x="234" y="1068"/>
                  <a:pt x="534" y="1068"/>
                </a:cubicBezTo>
                <a:cubicBezTo>
                  <a:pt x="834" y="1068"/>
                  <a:pt x="1068" y="802"/>
                  <a:pt x="1068" y="535"/>
                </a:cubicBezTo>
                <a:cubicBezTo>
                  <a:pt x="1068" y="234"/>
                  <a:pt x="834" y="1"/>
                  <a:pt x="534" y="1"/>
                </a:cubicBezTo>
                <a:close/>
              </a:path>
            </a:pathLst>
          </a:custGeom>
          <a:solidFill>
            <a:srgbClr val="12D77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04" name="Google Shape;604;p27"/>
          <p:cNvSpPr/>
          <p:nvPr/>
        </p:nvSpPr>
        <p:spPr>
          <a:xfrm>
            <a:off x="6929426" y="2295644"/>
            <a:ext cx="2316212" cy="41"/>
          </a:xfrm>
          <a:custGeom>
            <a:avLst/>
            <a:gdLst/>
            <a:ahLst/>
            <a:cxnLst/>
            <a:rect l="l" t="t" r="r" b="b"/>
            <a:pathLst>
              <a:path w="56942" h="1" fill="none" extrusionOk="0">
                <a:moveTo>
                  <a:pt x="1" y="1"/>
                </a:moveTo>
                <a:lnTo>
                  <a:pt x="56941" y="1"/>
                </a:lnTo>
              </a:path>
            </a:pathLst>
          </a:custGeom>
          <a:noFill/>
          <a:ln w="20850" cap="rnd" cmpd="sng">
            <a:solidFill>
              <a:srgbClr val="12D77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05" name="Google Shape;605;p27"/>
          <p:cNvSpPr/>
          <p:nvPr/>
        </p:nvSpPr>
        <p:spPr>
          <a:xfrm>
            <a:off x="9385229" y="2295644"/>
            <a:ext cx="179140" cy="41"/>
          </a:xfrm>
          <a:custGeom>
            <a:avLst/>
            <a:gdLst/>
            <a:ahLst/>
            <a:cxnLst/>
            <a:rect l="l" t="t" r="r" b="b"/>
            <a:pathLst>
              <a:path w="4404" h="1" fill="none" extrusionOk="0">
                <a:moveTo>
                  <a:pt x="0" y="1"/>
                </a:moveTo>
                <a:lnTo>
                  <a:pt x="4403" y="1"/>
                </a:lnTo>
              </a:path>
            </a:pathLst>
          </a:custGeom>
          <a:noFill/>
          <a:ln w="20850" cap="rnd" cmpd="sng">
            <a:solidFill>
              <a:srgbClr val="12D77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06" name="Google Shape;606;p27"/>
          <p:cNvSpPr/>
          <p:nvPr/>
        </p:nvSpPr>
        <p:spPr>
          <a:xfrm>
            <a:off x="9663362" y="2295644"/>
            <a:ext cx="227993" cy="41"/>
          </a:xfrm>
          <a:custGeom>
            <a:avLst/>
            <a:gdLst/>
            <a:ahLst/>
            <a:cxnLst/>
            <a:rect l="l" t="t" r="r" b="b"/>
            <a:pathLst>
              <a:path w="5605" h="1" fill="none" extrusionOk="0">
                <a:moveTo>
                  <a:pt x="0" y="1"/>
                </a:moveTo>
                <a:lnTo>
                  <a:pt x="5604" y="1"/>
                </a:lnTo>
              </a:path>
            </a:pathLst>
          </a:custGeom>
          <a:noFill/>
          <a:ln w="20850" cap="rnd" cmpd="sng">
            <a:solidFill>
              <a:srgbClr val="12D77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07" name="Google Shape;607;p27"/>
          <p:cNvSpPr/>
          <p:nvPr/>
        </p:nvSpPr>
        <p:spPr>
          <a:xfrm>
            <a:off x="6929425" y="2477458"/>
            <a:ext cx="1449188" cy="41"/>
          </a:xfrm>
          <a:custGeom>
            <a:avLst/>
            <a:gdLst/>
            <a:ahLst/>
            <a:cxnLst/>
            <a:rect l="l" t="t" r="r" b="b"/>
            <a:pathLst>
              <a:path w="35627" h="1" fill="none" extrusionOk="0">
                <a:moveTo>
                  <a:pt x="1" y="1"/>
                </a:moveTo>
                <a:lnTo>
                  <a:pt x="35626" y="1"/>
                </a:lnTo>
              </a:path>
            </a:pathLst>
          </a:custGeom>
          <a:noFill/>
          <a:ln w="20850" cap="rnd" cmpd="sng">
            <a:solidFill>
              <a:srgbClr val="12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08" name="Google Shape;608;p27"/>
          <p:cNvSpPr/>
          <p:nvPr/>
        </p:nvSpPr>
        <p:spPr>
          <a:xfrm>
            <a:off x="8592851" y="2477458"/>
            <a:ext cx="260575" cy="41"/>
          </a:xfrm>
          <a:custGeom>
            <a:avLst/>
            <a:gdLst/>
            <a:ahLst/>
            <a:cxnLst/>
            <a:rect l="l" t="t" r="r" b="b"/>
            <a:pathLst>
              <a:path w="6406" h="1" fill="none" extrusionOk="0">
                <a:moveTo>
                  <a:pt x="1" y="1"/>
                </a:moveTo>
                <a:lnTo>
                  <a:pt x="6405" y="1"/>
                </a:lnTo>
              </a:path>
            </a:pathLst>
          </a:custGeom>
          <a:noFill/>
          <a:ln w="20850" cap="rnd" cmpd="sng">
            <a:solidFill>
              <a:srgbClr val="12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09" name="Google Shape;609;p27"/>
          <p:cNvSpPr/>
          <p:nvPr/>
        </p:nvSpPr>
        <p:spPr>
          <a:xfrm>
            <a:off x="8147829" y="2581953"/>
            <a:ext cx="705620" cy="41"/>
          </a:xfrm>
          <a:custGeom>
            <a:avLst/>
            <a:gdLst/>
            <a:ahLst/>
            <a:cxnLst/>
            <a:rect l="l" t="t" r="r" b="b"/>
            <a:pathLst>
              <a:path w="17347" h="1" fill="none" extrusionOk="0">
                <a:moveTo>
                  <a:pt x="17346" y="0"/>
                </a:moveTo>
                <a:lnTo>
                  <a:pt x="0" y="0"/>
                </a:lnTo>
              </a:path>
            </a:pathLst>
          </a:custGeom>
          <a:noFill/>
          <a:ln w="20850" cap="rnd" cmpd="sng">
            <a:solidFill>
              <a:srgbClr val="12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10" name="Google Shape;610;p27"/>
          <p:cNvSpPr/>
          <p:nvPr/>
        </p:nvSpPr>
        <p:spPr>
          <a:xfrm>
            <a:off x="7909029" y="2581953"/>
            <a:ext cx="142532" cy="41"/>
          </a:xfrm>
          <a:custGeom>
            <a:avLst/>
            <a:gdLst/>
            <a:ahLst/>
            <a:cxnLst/>
            <a:rect l="l" t="t" r="r" b="b"/>
            <a:pathLst>
              <a:path w="3504" h="1" fill="none" extrusionOk="0">
                <a:moveTo>
                  <a:pt x="3503" y="0"/>
                </a:moveTo>
                <a:lnTo>
                  <a:pt x="1" y="0"/>
                </a:lnTo>
              </a:path>
            </a:pathLst>
          </a:custGeom>
          <a:noFill/>
          <a:ln w="20850" cap="rnd" cmpd="sng">
            <a:solidFill>
              <a:srgbClr val="12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11" name="Google Shape;611;p27"/>
          <p:cNvSpPr/>
          <p:nvPr/>
        </p:nvSpPr>
        <p:spPr>
          <a:xfrm>
            <a:off x="7653959" y="2581953"/>
            <a:ext cx="142491" cy="41"/>
          </a:xfrm>
          <a:custGeom>
            <a:avLst/>
            <a:gdLst/>
            <a:ahLst/>
            <a:cxnLst/>
            <a:rect l="l" t="t" r="r" b="b"/>
            <a:pathLst>
              <a:path w="3503" h="1" fill="none" extrusionOk="0">
                <a:moveTo>
                  <a:pt x="3503" y="0"/>
                </a:moveTo>
                <a:lnTo>
                  <a:pt x="0" y="0"/>
                </a:lnTo>
              </a:path>
            </a:pathLst>
          </a:custGeom>
          <a:noFill/>
          <a:ln w="20850" cap="rnd" cmpd="sng">
            <a:solidFill>
              <a:srgbClr val="12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12" name="Google Shape;612;p27"/>
          <p:cNvSpPr/>
          <p:nvPr/>
        </p:nvSpPr>
        <p:spPr>
          <a:xfrm>
            <a:off x="7400233" y="2581953"/>
            <a:ext cx="141148" cy="41"/>
          </a:xfrm>
          <a:custGeom>
            <a:avLst/>
            <a:gdLst/>
            <a:ahLst/>
            <a:cxnLst/>
            <a:rect l="l" t="t" r="r" b="b"/>
            <a:pathLst>
              <a:path w="3470" h="1" fill="none" extrusionOk="0">
                <a:moveTo>
                  <a:pt x="3470" y="0"/>
                </a:moveTo>
                <a:lnTo>
                  <a:pt x="1" y="0"/>
                </a:lnTo>
              </a:path>
            </a:pathLst>
          </a:custGeom>
          <a:noFill/>
          <a:ln w="20850" cap="rnd" cmpd="sng">
            <a:solidFill>
              <a:srgbClr val="12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13" name="Google Shape;613;p27"/>
          <p:cNvSpPr/>
          <p:nvPr/>
        </p:nvSpPr>
        <p:spPr>
          <a:xfrm>
            <a:off x="7145163" y="2581953"/>
            <a:ext cx="141148" cy="41"/>
          </a:xfrm>
          <a:custGeom>
            <a:avLst/>
            <a:gdLst/>
            <a:ahLst/>
            <a:cxnLst/>
            <a:rect l="l" t="t" r="r" b="b"/>
            <a:pathLst>
              <a:path w="3470" h="1" fill="none" extrusionOk="0">
                <a:moveTo>
                  <a:pt x="3470" y="0"/>
                </a:moveTo>
                <a:lnTo>
                  <a:pt x="0" y="0"/>
                </a:lnTo>
              </a:path>
            </a:pathLst>
          </a:custGeom>
          <a:noFill/>
          <a:ln w="20850" cap="rnd" cmpd="sng">
            <a:solidFill>
              <a:srgbClr val="12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14" name="Google Shape;614;p27"/>
          <p:cNvSpPr/>
          <p:nvPr/>
        </p:nvSpPr>
        <p:spPr>
          <a:xfrm>
            <a:off x="7145161" y="2709468"/>
            <a:ext cx="2196784" cy="41"/>
          </a:xfrm>
          <a:custGeom>
            <a:avLst/>
            <a:gdLst/>
            <a:ahLst/>
            <a:cxnLst/>
            <a:rect l="l" t="t" r="r" b="b"/>
            <a:pathLst>
              <a:path w="54006" h="1" fill="none" extrusionOk="0">
                <a:moveTo>
                  <a:pt x="54006" y="1"/>
                </a:moveTo>
                <a:lnTo>
                  <a:pt x="0" y="1"/>
                </a:lnTo>
              </a:path>
            </a:pathLst>
          </a:custGeom>
          <a:noFill/>
          <a:ln w="20850" cap="rnd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15" name="Google Shape;615;p27"/>
          <p:cNvSpPr/>
          <p:nvPr/>
        </p:nvSpPr>
        <p:spPr>
          <a:xfrm>
            <a:off x="6929425" y="2581953"/>
            <a:ext cx="51620" cy="41"/>
          </a:xfrm>
          <a:custGeom>
            <a:avLst/>
            <a:gdLst/>
            <a:ahLst/>
            <a:cxnLst/>
            <a:rect l="l" t="t" r="r" b="b"/>
            <a:pathLst>
              <a:path w="1269" h="1" fill="none" extrusionOk="0">
                <a:moveTo>
                  <a:pt x="1268" y="0"/>
                </a:moveTo>
                <a:lnTo>
                  <a:pt x="1" y="0"/>
                </a:lnTo>
              </a:path>
            </a:pathLst>
          </a:custGeom>
          <a:noFill/>
          <a:ln w="20850" cap="rnd" cmpd="sng">
            <a:solidFill>
              <a:srgbClr val="12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16" name="Google Shape;616;p27"/>
          <p:cNvSpPr/>
          <p:nvPr/>
        </p:nvSpPr>
        <p:spPr>
          <a:xfrm>
            <a:off x="6929425" y="2709468"/>
            <a:ext cx="51620" cy="41"/>
          </a:xfrm>
          <a:custGeom>
            <a:avLst/>
            <a:gdLst/>
            <a:ahLst/>
            <a:cxnLst/>
            <a:rect l="l" t="t" r="r" b="b"/>
            <a:pathLst>
              <a:path w="1269" h="1" fill="none" extrusionOk="0">
                <a:moveTo>
                  <a:pt x="1268" y="1"/>
                </a:moveTo>
                <a:lnTo>
                  <a:pt x="1" y="1"/>
                </a:lnTo>
              </a:path>
            </a:pathLst>
          </a:custGeom>
          <a:noFill/>
          <a:ln w="20850" cap="rnd" cmpd="sng">
            <a:solidFill>
              <a:srgbClr val="12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17" name="Google Shape;617;p27"/>
          <p:cNvSpPr/>
          <p:nvPr/>
        </p:nvSpPr>
        <p:spPr>
          <a:xfrm>
            <a:off x="6929425" y="2837021"/>
            <a:ext cx="51620" cy="41"/>
          </a:xfrm>
          <a:custGeom>
            <a:avLst/>
            <a:gdLst/>
            <a:ahLst/>
            <a:cxnLst/>
            <a:rect l="l" t="t" r="r" b="b"/>
            <a:pathLst>
              <a:path w="1269" h="1" fill="none" extrusionOk="0">
                <a:moveTo>
                  <a:pt x="1268" y="0"/>
                </a:moveTo>
                <a:lnTo>
                  <a:pt x="1" y="0"/>
                </a:lnTo>
              </a:path>
            </a:pathLst>
          </a:custGeom>
          <a:noFill/>
          <a:ln w="20850" cap="rnd" cmpd="sng">
            <a:solidFill>
              <a:srgbClr val="12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18" name="Google Shape;618;p27"/>
          <p:cNvSpPr/>
          <p:nvPr/>
        </p:nvSpPr>
        <p:spPr>
          <a:xfrm>
            <a:off x="6929425" y="2964536"/>
            <a:ext cx="51620" cy="41"/>
          </a:xfrm>
          <a:custGeom>
            <a:avLst/>
            <a:gdLst/>
            <a:ahLst/>
            <a:cxnLst/>
            <a:rect l="l" t="t" r="r" b="b"/>
            <a:pathLst>
              <a:path w="1269" h="1" fill="none" extrusionOk="0">
                <a:moveTo>
                  <a:pt x="1268" y="1"/>
                </a:moveTo>
                <a:lnTo>
                  <a:pt x="1" y="1"/>
                </a:lnTo>
              </a:path>
            </a:pathLst>
          </a:custGeom>
          <a:noFill/>
          <a:ln w="20850" cap="rnd" cmpd="sng">
            <a:solidFill>
              <a:srgbClr val="12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19" name="Google Shape;619;p27"/>
          <p:cNvSpPr/>
          <p:nvPr/>
        </p:nvSpPr>
        <p:spPr>
          <a:xfrm>
            <a:off x="9474753" y="2709468"/>
            <a:ext cx="302635" cy="41"/>
          </a:xfrm>
          <a:custGeom>
            <a:avLst/>
            <a:gdLst/>
            <a:ahLst/>
            <a:cxnLst/>
            <a:rect l="l" t="t" r="r" b="b"/>
            <a:pathLst>
              <a:path w="7440" h="1" fill="none" extrusionOk="0">
                <a:moveTo>
                  <a:pt x="1" y="1"/>
                </a:moveTo>
                <a:lnTo>
                  <a:pt x="7439" y="1"/>
                </a:lnTo>
              </a:path>
            </a:pathLst>
          </a:custGeom>
          <a:noFill/>
          <a:ln w="20850" cap="rnd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20" name="Google Shape;620;p27"/>
          <p:cNvSpPr/>
          <p:nvPr/>
        </p:nvSpPr>
        <p:spPr>
          <a:xfrm>
            <a:off x="7139754" y="2837021"/>
            <a:ext cx="607913" cy="41"/>
          </a:xfrm>
          <a:custGeom>
            <a:avLst/>
            <a:gdLst/>
            <a:ahLst/>
            <a:cxnLst/>
            <a:rect l="l" t="t" r="r" b="b"/>
            <a:pathLst>
              <a:path w="14945" h="1" fill="none" extrusionOk="0">
                <a:moveTo>
                  <a:pt x="0" y="0"/>
                </a:moveTo>
                <a:lnTo>
                  <a:pt x="14944" y="0"/>
                </a:lnTo>
              </a:path>
            </a:pathLst>
          </a:custGeom>
          <a:noFill/>
          <a:ln w="20850" cap="rnd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21" name="Google Shape;621;p27"/>
          <p:cNvSpPr/>
          <p:nvPr/>
        </p:nvSpPr>
        <p:spPr>
          <a:xfrm>
            <a:off x="7139754" y="2967261"/>
            <a:ext cx="607913" cy="41"/>
          </a:xfrm>
          <a:custGeom>
            <a:avLst/>
            <a:gdLst/>
            <a:ahLst/>
            <a:cxnLst/>
            <a:rect l="l" t="t" r="r" b="b"/>
            <a:pathLst>
              <a:path w="14945" h="1" fill="none" extrusionOk="0">
                <a:moveTo>
                  <a:pt x="0" y="1"/>
                </a:moveTo>
                <a:lnTo>
                  <a:pt x="14944" y="1"/>
                </a:lnTo>
              </a:path>
            </a:pathLst>
          </a:custGeom>
          <a:noFill/>
          <a:ln w="20850" cap="rnd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22" name="Google Shape;622;p27"/>
          <p:cNvSpPr/>
          <p:nvPr/>
        </p:nvSpPr>
        <p:spPr>
          <a:xfrm>
            <a:off x="7139754" y="3098885"/>
            <a:ext cx="607913" cy="41"/>
          </a:xfrm>
          <a:custGeom>
            <a:avLst/>
            <a:gdLst/>
            <a:ahLst/>
            <a:cxnLst/>
            <a:rect l="l" t="t" r="r" b="b"/>
            <a:pathLst>
              <a:path w="14945" h="1" fill="none" extrusionOk="0">
                <a:moveTo>
                  <a:pt x="0" y="0"/>
                </a:moveTo>
                <a:lnTo>
                  <a:pt x="14944" y="0"/>
                </a:lnTo>
              </a:path>
            </a:pathLst>
          </a:custGeom>
          <a:noFill/>
          <a:ln w="20850" cap="rnd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23" name="Google Shape;623;p27"/>
          <p:cNvSpPr/>
          <p:nvPr/>
        </p:nvSpPr>
        <p:spPr>
          <a:xfrm>
            <a:off x="7139754" y="3229125"/>
            <a:ext cx="607913" cy="41"/>
          </a:xfrm>
          <a:custGeom>
            <a:avLst/>
            <a:gdLst/>
            <a:ahLst/>
            <a:cxnLst/>
            <a:rect l="l" t="t" r="r" b="b"/>
            <a:pathLst>
              <a:path w="14945" h="1" fill="none" extrusionOk="0">
                <a:moveTo>
                  <a:pt x="0" y="1"/>
                </a:moveTo>
                <a:lnTo>
                  <a:pt x="14944" y="1"/>
                </a:lnTo>
              </a:path>
            </a:pathLst>
          </a:custGeom>
          <a:noFill/>
          <a:ln w="20850" cap="rnd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24" name="Google Shape;624;p27"/>
          <p:cNvSpPr/>
          <p:nvPr/>
        </p:nvSpPr>
        <p:spPr>
          <a:xfrm>
            <a:off x="8147829" y="3229125"/>
            <a:ext cx="1237508" cy="41"/>
          </a:xfrm>
          <a:custGeom>
            <a:avLst/>
            <a:gdLst/>
            <a:ahLst/>
            <a:cxnLst/>
            <a:rect l="l" t="t" r="r" b="b"/>
            <a:pathLst>
              <a:path w="30423" h="1" fill="none" extrusionOk="0">
                <a:moveTo>
                  <a:pt x="0" y="1"/>
                </a:moveTo>
                <a:lnTo>
                  <a:pt x="30422" y="1"/>
                </a:lnTo>
              </a:path>
            </a:pathLst>
          </a:custGeom>
          <a:noFill/>
          <a:ln w="2085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25" name="Google Shape;625;p27"/>
          <p:cNvSpPr/>
          <p:nvPr/>
        </p:nvSpPr>
        <p:spPr>
          <a:xfrm>
            <a:off x="8881843" y="3098885"/>
            <a:ext cx="503455" cy="41"/>
          </a:xfrm>
          <a:custGeom>
            <a:avLst/>
            <a:gdLst/>
            <a:ahLst/>
            <a:cxnLst/>
            <a:rect l="l" t="t" r="r" b="b"/>
            <a:pathLst>
              <a:path w="12377" h="1" fill="none" extrusionOk="0">
                <a:moveTo>
                  <a:pt x="1" y="0"/>
                </a:moveTo>
                <a:lnTo>
                  <a:pt x="12376" y="0"/>
                </a:lnTo>
              </a:path>
            </a:pathLst>
          </a:custGeom>
          <a:noFill/>
          <a:ln w="2085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26" name="Google Shape;626;p27"/>
          <p:cNvSpPr/>
          <p:nvPr/>
        </p:nvSpPr>
        <p:spPr>
          <a:xfrm>
            <a:off x="9185763" y="2964536"/>
            <a:ext cx="199519" cy="41"/>
          </a:xfrm>
          <a:custGeom>
            <a:avLst/>
            <a:gdLst/>
            <a:ahLst/>
            <a:cxnLst/>
            <a:rect l="l" t="t" r="r" b="b"/>
            <a:pathLst>
              <a:path w="4905" h="1" fill="none" extrusionOk="0">
                <a:moveTo>
                  <a:pt x="1" y="1"/>
                </a:moveTo>
                <a:lnTo>
                  <a:pt x="4904" y="1"/>
                </a:lnTo>
              </a:path>
            </a:pathLst>
          </a:custGeom>
          <a:noFill/>
          <a:ln w="2085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27" name="Google Shape;627;p27"/>
          <p:cNvSpPr/>
          <p:nvPr/>
        </p:nvSpPr>
        <p:spPr>
          <a:xfrm>
            <a:off x="10136010" y="1747162"/>
            <a:ext cx="1485732" cy="2312535"/>
          </a:xfrm>
          <a:custGeom>
            <a:avLst/>
            <a:gdLst/>
            <a:ahLst/>
            <a:cxnLst/>
            <a:rect l="l" t="t" r="r" b="b"/>
            <a:pathLst>
              <a:path w="42498" h="66148" extrusionOk="0">
                <a:moveTo>
                  <a:pt x="2169" y="1"/>
                </a:moveTo>
                <a:cubicBezTo>
                  <a:pt x="968" y="1"/>
                  <a:pt x="0" y="968"/>
                  <a:pt x="0" y="2169"/>
                </a:cubicBezTo>
                <a:lnTo>
                  <a:pt x="0" y="63980"/>
                </a:lnTo>
                <a:cubicBezTo>
                  <a:pt x="0" y="65181"/>
                  <a:pt x="968" y="66148"/>
                  <a:pt x="2169" y="66148"/>
                </a:cubicBezTo>
                <a:lnTo>
                  <a:pt x="40329" y="66148"/>
                </a:lnTo>
                <a:cubicBezTo>
                  <a:pt x="41530" y="66148"/>
                  <a:pt x="42497" y="65181"/>
                  <a:pt x="42497" y="63980"/>
                </a:cubicBezTo>
                <a:lnTo>
                  <a:pt x="42497" y="2169"/>
                </a:lnTo>
                <a:cubicBezTo>
                  <a:pt x="42497" y="968"/>
                  <a:pt x="41530" y="1"/>
                  <a:pt x="40329" y="1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 dirty="0"/>
          </a:p>
        </p:txBody>
      </p:sp>
      <p:sp>
        <p:nvSpPr>
          <p:cNvPr id="628" name="Google Shape;628;p27"/>
          <p:cNvSpPr/>
          <p:nvPr/>
        </p:nvSpPr>
        <p:spPr>
          <a:xfrm>
            <a:off x="10136010" y="1747162"/>
            <a:ext cx="1485732" cy="209935"/>
          </a:xfrm>
          <a:custGeom>
            <a:avLst/>
            <a:gdLst/>
            <a:ahLst/>
            <a:cxnLst/>
            <a:rect l="l" t="t" r="r" b="b"/>
            <a:pathLst>
              <a:path w="42498" h="6005" extrusionOk="0">
                <a:moveTo>
                  <a:pt x="1635" y="1"/>
                </a:moveTo>
                <a:cubicBezTo>
                  <a:pt x="734" y="1"/>
                  <a:pt x="0" y="734"/>
                  <a:pt x="0" y="1635"/>
                </a:cubicBezTo>
                <a:lnTo>
                  <a:pt x="0" y="6005"/>
                </a:lnTo>
                <a:lnTo>
                  <a:pt x="42497" y="6005"/>
                </a:lnTo>
                <a:lnTo>
                  <a:pt x="42497" y="1635"/>
                </a:lnTo>
                <a:cubicBezTo>
                  <a:pt x="42497" y="734"/>
                  <a:pt x="41764" y="1"/>
                  <a:pt x="4086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29" name="Google Shape;629;p27"/>
          <p:cNvSpPr/>
          <p:nvPr/>
        </p:nvSpPr>
        <p:spPr>
          <a:xfrm>
            <a:off x="10216490" y="2020059"/>
            <a:ext cx="1328271" cy="1970836"/>
          </a:xfrm>
          <a:custGeom>
            <a:avLst/>
            <a:gdLst/>
            <a:ahLst/>
            <a:cxnLst/>
            <a:rect l="l" t="t" r="r" b="b"/>
            <a:pathLst>
              <a:path w="37994" h="56374" extrusionOk="0">
                <a:moveTo>
                  <a:pt x="36259" y="56374"/>
                </a:moveTo>
                <a:lnTo>
                  <a:pt x="1768" y="56374"/>
                </a:lnTo>
                <a:cubicBezTo>
                  <a:pt x="801" y="56374"/>
                  <a:pt x="0" y="55607"/>
                  <a:pt x="0" y="54639"/>
                </a:cubicBezTo>
                <a:lnTo>
                  <a:pt x="0" y="1735"/>
                </a:lnTo>
                <a:cubicBezTo>
                  <a:pt x="0" y="767"/>
                  <a:pt x="801" y="0"/>
                  <a:pt x="1768" y="0"/>
                </a:cubicBezTo>
                <a:lnTo>
                  <a:pt x="36259" y="0"/>
                </a:lnTo>
                <a:cubicBezTo>
                  <a:pt x="37227" y="0"/>
                  <a:pt x="37994" y="767"/>
                  <a:pt x="37994" y="1735"/>
                </a:cubicBezTo>
                <a:lnTo>
                  <a:pt x="37994" y="54639"/>
                </a:lnTo>
                <a:cubicBezTo>
                  <a:pt x="37994" y="55607"/>
                  <a:pt x="37227" y="56374"/>
                  <a:pt x="36259" y="56374"/>
                </a:cubicBezTo>
                <a:close/>
              </a:path>
            </a:pathLst>
          </a:custGeom>
          <a:solidFill>
            <a:srgbClr val="24086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30" name="Google Shape;630;p27"/>
          <p:cNvSpPr/>
          <p:nvPr/>
        </p:nvSpPr>
        <p:spPr>
          <a:xfrm>
            <a:off x="10540672" y="1817115"/>
            <a:ext cx="71179" cy="36219"/>
          </a:xfrm>
          <a:custGeom>
            <a:avLst/>
            <a:gdLst/>
            <a:ahLst/>
            <a:cxnLst/>
            <a:rect l="l" t="t" r="r" b="b"/>
            <a:pathLst>
              <a:path w="2036" h="1036" extrusionOk="0">
                <a:moveTo>
                  <a:pt x="1001" y="1"/>
                </a:moveTo>
                <a:cubicBezTo>
                  <a:pt x="434" y="1"/>
                  <a:pt x="0" y="435"/>
                  <a:pt x="0" y="1002"/>
                </a:cubicBezTo>
                <a:lnTo>
                  <a:pt x="0" y="1035"/>
                </a:lnTo>
                <a:cubicBezTo>
                  <a:pt x="0" y="468"/>
                  <a:pt x="434" y="1"/>
                  <a:pt x="1001" y="1"/>
                </a:cubicBezTo>
                <a:close/>
                <a:moveTo>
                  <a:pt x="1001" y="1"/>
                </a:moveTo>
                <a:cubicBezTo>
                  <a:pt x="1568" y="1"/>
                  <a:pt x="2035" y="468"/>
                  <a:pt x="2035" y="1035"/>
                </a:cubicBezTo>
                <a:lnTo>
                  <a:pt x="2035" y="1002"/>
                </a:lnTo>
                <a:cubicBezTo>
                  <a:pt x="2035" y="435"/>
                  <a:pt x="1568" y="1"/>
                  <a:pt x="1001" y="1"/>
                </a:cubicBezTo>
                <a:close/>
              </a:path>
            </a:pathLst>
          </a:custGeom>
          <a:solidFill>
            <a:srgbClr val="84FA9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31" name="Google Shape;631;p27"/>
          <p:cNvSpPr/>
          <p:nvPr/>
        </p:nvSpPr>
        <p:spPr>
          <a:xfrm>
            <a:off x="10280608" y="2250932"/>
            <a:ext cx="943465" cy="22201"/>
          </a:xfrm>
          <a:custGeom>
            <a:avLst/>
            <a:gdLst/>
            <a:ahLst/>
            <a:cxnLst/>
            <a:rect l="l" t="t" r="r" b="b"/>
            <a:pathLst>
              <a:path w="26987" h="635" extrusionOk="0">
                <a:moveTo>
                  <a:pt x="334" y="1"/>
                </a:moveTo>
                <a:cubicBezTo>
                  <a:pt x="134" y="1"/>
                  <a:pt x="1" y="134"/>
                  <a:pt x="1" y="301"/>
                </a:cubicBezTo>
                <a:cubicBezTo>
                  <a:pt x="1" y="501"/>
                  <a:pt x="134" y="635"/>
                  <a:pt x="334" y="635"/>
                </a:cubicBezTo>
                <a:lnTo>
                  <a:pt x="26686" y="635"/>
                </a:lnTo>
                <a:cubicBezTo>
                  <a:pt x="26853" y="635"/>
                  <a:pt x="26987" y="501"/>
                  <a:pt x="26987" y="301"/>
                </a:cubicBezTo>
                <a:cubicBezTo>
                  <a:pt x="26987" y="134"/>
                  <a:pt x="26853" y="1"/>
                  <a:pt x="26686" y="1"/>
                </a:cubicBezTo>
                <a:close/>
              </a:path>
            </a:pathLst>
          </a:custGeom>
          <a:solidFill>
            <a:srgbClr val="12D77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32" name="Google Shape;632;p27"/>
          <p:cNvSpPr/>
          <p:nvPr/>
        </p:nvSpPr>
        <p:spPr>
          <a:xfrm>
            <a:off x="11282348" y="2250932"/>
            <a:ext cx="91001" cy="22201"/>
          </a:xfrm>
          <a:custGeom>
            <a:avLst/>
            <a:gdLst/>
            <a:ahLst/>
            <a:cxnLst/>
            <a:rect l="l" t="t" r="r" b="b"/>
            <a:pathLst>
              <a:path w="2603" h="635" extrusionOk="0">
                <a:moveTo>
                  <a:pt x="301" y="1"/>
                </a:moveTo>
                <a:cubicBezTo>
                  <a:pt x="134" y="1"/>
                  <a:pt x="1" y="134"/>
                  <a:pt x="1" y="301"/>
                </a:cubicBezTo>
                <a:cubicBezTo>
                  <a:pt x="1" y="501"/>
                  <a:pt x="134" y="635"/>
                  <a:pt x="301" y="635"/>
                </a:cubicBezTo>
                <a:lnTo>
                  <a:pt x="2269" y="635"/>
                </a:lnTo>
                <a:cubicBezTo>
                  <a:pt x="2436" y="635"/>
                  <a:pt x="2602" y="501"/>
                  <a:pt x="2602" y="301"/>
                </a:cubicBezTo>
                <a:cubicBezTo>
                  <a:pt x="2602" y="134"/>
                  <a:pt x="2436" y="1"/>
                  <a:pt x="2269" y="1"/>
                </a:cubicBezTo>
                <a:close/>
              </a:path>
            </a:pathLst>
          </a:custGeom>
          <a:solidFill>
            <a:srgbClr val="12D77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33" name="Google Shape;633;p27"/>
          <p:cNvSpPr/>
          <p:nvPr/>
        </p:nvSpPr>
        <p:spPr>
          <a:xfrm>
            <a:off x="11408305" y="2250932"/>
            <a:ext cx="73487" cy="22201"/>
          </a:xfrm>
          <a:custGeom>
            <a:avLst/>
            <a:gdLst/>
            <a:ahLst/>
            <a:cxnLst/>
            <a:rect l="l" t="t" r="r" b="b"/>
            <a:pathLst>
              <a:path w="2102" h="635" extrusionOk="0">
                <a:moveTo>
                  <a:pt x="300" y="1"/>
                </a:moveTo>
                <a:cubicBezTo>
                  <a:pt x="134" y="1"/>
                  <a:pt x="0" y="134"/>
                  <a:pt x="0" y="301"/>
                </a:cubicBezTo>
                <a:cubicBezTo>
                  <a:pt x="0" y="501"/>
                  <a:pt x="134" y="635"/>
                  <a:pt x="300" y="635"/>
                </a:cubicBezTo>
                <a:lnTo>
                  <a:pt x="1768" y="635"/>
                </a:lnTo>
                <a:cubicBezTo>
                  <a:pt x="1968" y="635"/>
                  <a:pt x="2102" y="501"/>
                  <a:pt x="2102" y="301"/>
                </a:cubicBezTo>
                <a:cubicBezTo>
                  <a:pt x="2102" y="134"/>
                  <a:pt x="1968" y="1"/>
                  <a:pt x="1768" y="1"/>
                </a:cubicBezTo>
                <a:close/>
              </a:path>
            </a:pathLst>
          </a:custGeom>
          <a:solidFill>
            <a:srgbClr val="12D77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34" name="Google Shape;634;p27"/>
          <p:cNvSpPr/>
          <p:nvPr/>
        </p:nvSpPr>
        <p:spPr>
          <a:xfrm>
            <a:off x="10280605" y="2354728"/>
            <a:ext cx="539993" cy="22201"/>
          </a:xfrm>
          <a:custGeom>
            <a:avLst/>
            <a:gdLst/>
            <a:ahLst/>
            <a:cxnLst/>
            <a:rect l="l" t="t" r="r" b="b"/>
            <a:pathLst>
              <a:path w="15446" h="635" extrusionOk="0">
                <a:moveTo>
                  <a:pt x="334" y="1"/>
                </a:moveTo>
                <a:cubicBezTo>
                  <a:pt x="134" y="1"/>
                  <a:pt x="1" y="134"/>
                  <a:pt x="1" y="334"/>
                </a:cubicBezTo>
                <a:cubicBezTo>
                  <a:pt x="1" y="501"/>
                  <a:pt x="134" y="634"/>
                  <a:pt x="334" y="634"/>
                </a:cubicBezTo>
                <a:lnTo>
                  <a:pt x="15112" y="634"/>
                </a:lnTo>
                <a:cubicBezTo>
                  <a:pt x="15312" y="634"/>
                  <a:pt x="15445" y="501"/>
                  <a:pt x="15445" y="334"/>
                </a:cubicBezTo>
                <a:cubicBezTo>
                  <a:pt x="15445" y="134"/>
                  <a:pt x="15312" y="1"/>
                  <a:pt x="15112" y="1"/>
                </a:cubicBezTo>
                <a:close/>
              </a:path>
            </a:pathLst>
          </a:custGeom>
          <a:solidFill>
            <a:srgbClr val="12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35" name="Google Shape;635;p27"/>
          <p:cNvSpPr/>
          <p:nvPr/>
        </p:nvSpPr>
        <p:spPr>
          <a:xfrm>
            <a:off x="10829860" y="2354728"/>
            <a:ext cx="170325" cy="22201"/>
          </a:xfrm>
          <a:custGeom>
            <a:avLst/>
            <a:gdLst/>
            <a:ahLst/>
            <a:cxnLst/>
            <a:rect l="l" t="t" r="r" b="b"/>
            <a:pathLst>
              <a:path w="4872" h="635" extrusionOk="0">
                <a:moveTo>
                  <a:pt x="301" y="1"/>
                </a:moveTo>
                <a:cubicBezTo>
                  <a:pt x="134" y="1"/>
                  <a:pt x="1" y="134"/>
                  <a:pt x="1" y="334"/>
                </a:cubicBezTo>
                <a:cubicBezTo>
                  <a:pt x="1" y="501"/>
                  <a:pt x="134" y="634"/>
                  <a:pt x="301" y="634"/>
                </a:cubicBezTo>
                <a:lnTo>
                  <a:pt x="4571" y="634"/>
                </a:lnTo>
                <a:cubicBezTo>
                  <a:pt x="4738" y="634"/>
                  <a:pt x="4871" y="501"/>
                  <a:pt x="4871" y="334"/>
                </a:cubicBezTo>
                <a:cubicBezTo>
                  <a:pt x="4871" y="134"/>
                  <a:pt x="4738" y="1"/>
                  <a:pt x="4571" y="1"/>
                </a:cubicBezTo>
                <a:close/>
              </a:path>
            </a:pathLst>
          </a:custGeom>
          <a:solidFill>
            <a:srgbClr val="12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36" name="Google Shape;636;p27"/>
          <p:cNvSpPr/>
          <p:nvPr/>
        </p:nvSpPr>
        <p:spPr>
          <a:xfrm>
            <a:off x="10885867" y="2414197"/>
            <a:ext cx="114319" cy="23353"/>
          </a:xfrm>
          <a:custGeom>
            <a:avLst/>
            <a:gdLst/>
            <a:ahLst/>
            <a:cxnLst/>
            <a:rect l="l" t="t" r="r" b="b"/>
            <a:pathLst>
              <a:path w="3270" h="668" extrusionOk="0">
                <a:moveTo>
                  <a:pt x="334" y="1"/>
                </a:moveTo>
                <a:cubicBezTo>
                  <a:pt x="134" y="1"/>
                  <a:pt x="0" y="168"/>
                  <a:pt x="0" y="334"/>
                </a:cubicBezTo>
                <a:cubicBezTo>
                  <a:pt x="0" y="535"/>
                  <a:pt x="134" y="668"/>
                  <a:pt x="334" y="668"/>
                </a:cubicBezTo>
                <a:lnTo>
                  <a:pt x="2969" y="668"/>
                </a:lnTo>
                <a:cubicBezTo>
                  <a:pt x="3136" y="668"/>
                  <a:pt x="3269" y="501"/>
                  <a:pt x="3269" y="334"/>
                </a:cubicBezTo>
                <a:cubicBezTo>
                  <a:pt x="3269" y="168"/>
                  <a:pt x="3136" y="1"/>
                  <a:pt x="2969" y="1"/>
                </a:cubicBezTo>
                <a:close/>
              </a:path>
            </a:pathLst>
          </a:custGeom>
          <a:solidFill>
            <a:srgbClr val="12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37" name="Google Shape;637;p27"/>
          <p:cNvSpPr/>
          <p:nvPr/>
        </p:nvSpPr>
        <p:spPr>
          <a:xfrm>
            <a:off x="10829861" y="2414197"/>
            <a:ext cx="33876" cy="23353"/>
          </a:xfrm>
          <a:custGeom>
            <a:avLst/>
            <a:gdLst/>
            <a:ahLst/>
            <a:cxnLst/>
            <a:rect l="l" t="t" r="r" b="b"/>
            <a:pathLst>
              <a:path w="969" h="668" extrusionOk="0">
                <a:moveTo>
                  <a:pt x="335" y="1"/>
                </a:moveTo>
                <a:cubicBezTo>
                  <a:pt x="168" y="1"/>
                  <a:pt x="1" y="168"/>
                  <a:pt x="1" y="334"/>
                </a:cubicBezTo>
                <a:cubicBezTo>
                  <a:pt x="1" y="535"/>
                  <a:pt x="168" y="668"/>
                  <a:pt x="335" y="668"/>
                </a:cubicBezTo>
                <a:lnTo>
                  <a:pt x="635" y="668"/>
                </a:lnTo>
                <a:cubicBezTo>
                  <a:pt x="802" y="668"/>
                  <a:pt x="968" y="501"/>
                  <a:pt x="968" y="334"/>
                </a:cubicBezTo>
                <a:cubicBezTo>
                  <a:pt x="968" y="168"/>
                  <a:pt x="835" y="1"/>
                  <a:pt x="635" y="1"/>
                </a:cubicBezTo>
                <a:close/>
              </a:path>
            </a:pathLst>
          </a:custGeom>
          <a:solidFill>
            <a:srgbClr val="12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38" name="Google Shape;638;p27"/>
          <p:cNvSpPr/>
          <p:nvPr/>
        </p:nvSpPr>
        <p:spPr>
          <a:xfrm>
            <a:off x="10695754" y="2414197"/>
            <a:ext cx="102677" cy="23353"/>
          </a:xfrm>
          <a:custGeom>
            <a:avLst/>
            <a:gdLst/>
            <a:ahLst/>
            <a:cxnLst/>
            <a:rect l="l" t="t" r="r" b="b"/>
            <a:pathLst>
              <a:path w="2937" h="668" extrusionOk="0">
                <a:moveTo>
                  <a:pt x="301" y="1"/>
                </a:moveTo>
                <a:cubicBezTo>
                  <a:pt x="134" y="1"/>
                  <a:pt x="1" y="168"/>
                  <a:pt x="1" y="334"/>
                </a:cubicBezTo>
                <a:cubicBezTo>
                  <a:pt x="1" y="535"/>
                  <a:pt x="134" y="668"/>
                  <a:pt x="301" y="668"/>
                </a:cubicBezTo>
                <a:lnTo>
                  <a:pt x="2636" y="668"/>
                </a:lnTo>
                <a:cubicBezTo>
                  <a:pt x="2803" y="668"/>
                  <a:pt x="2936" y="501"/>
                  <a:pt x="2936" y="334"/>
                </a:cubicBezTo>
                <a:cubicBezTo>
                  <a:pt x="2936" y="168"/>
                  <a:pt x="2803" y="1"/>
                  <a:pt x="2636" y="1"/>
                </a:cubicBezTo>
                <a:close/>
              </a:path>
            </a:pathLst>
          </a:custGeom>
          <a:solidFill>
            <a:srgbClr val="12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39" name="Google Shape;639;p27"/>
          <p:cNvSpPr/>
          <p:nvPr/>
        </p:nvSpPr>
        <p:spPr>
          <a:xfrm>
            <a:off x="10550007" y="2414197"/>
            <a:ext cx="103831" cy="23353"/>
          </a:xfrm>
          <a:custGeom>
            <a:avLst/>
            <a:gdLst/>
            <a:ahLst/>
            <a:cxnLst/>
            <a:rect l="l" t="t" r="r" b="b"/>
            <a:pathLst>
              <a:path w="2970" h="668" extrusionOk="0">
                <a:moveTo>
                  <a:pt x="300" y="1"/>
                </a:moveTo>
                <a:cubicBezTo>
                  <a:pt x="134" y="1"/>
                  <a:pt x="0" y="168"/>
                  <a:pt x="0" y="334"/>
                </a:cubicBezTo>
                <a:cubicBezTo>
                  <a:pt x="0" y="535"/>
                  <a:pt x="134" y="668"/>
                  <a:pt x="300" y="668"/>
                </a:cubicBezTo>
                <a:lnTo>
                  <a:pt x="2635" y="668"/>
                </a:lnTo>
                <a:cubicBezTo>
                  <a:pt x="2802" y="668"/>
                  <a:pt x="2969" y="501"/>
                  <a:pt x="2936" y="334"/>
                </a:cubicBezTo>
                <a:cubicBezTo>
                  <a:pt x="2936" y="168"/>
                  <a:pt x="2802" y="1"/>
                  <a:pt x="2635" y="1"/>
                </a:cubicBezTo>
                <a:close/>
              </a:path>
            </a:pathLst>
          </a:custGeom>
          <a:solidFill>
            <a:srgbClr val="12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40" name="Google Shape;640;p27"/>
          <p:cNvSpPr/>
          <p:nvPr/>
        </p:nvSpPr>
        <p:spPr>
          <a:xfrm>
            <a:off x="10404226" y="2414197"/>
            <a:ext cx="103831" cy="23353"/>
          </a:xfrm>
          <a:custGeom>
            <a:avLst/>
            <a:gdLst/>
            <a:ahLst/>
            <a:cxnLst/>
            <a:rect l="l" t="t" r="r" b="b"/>
            <a:pathLst>
              <a:path w="2970" h="668" extrusionOk="0">
                <a:moveTo>
                  <a:pt x="301" y="1"/>
                </a:moveTo>
                <a:cubicBezTo>
                  <a:pt x="134" y="1"/>
                  <a:pt x="1" y="168"/>
                  <a:pt x="1" y="334"/>
                </a:cubicBezTo>
                <a:cubicBezTo>
                  <a:pt x="1" y="535"/>
                  <a:pt x="134" y="668"/>
                  <a:pt x="301" y="668"/>
                </a:cubicBezTo>
                <a:lnTo>
                  <a:pt x="2636" y="668"/>
                </a:lnTo>
                <a:cubicBezTo>
                  <a:pt x="2803" y="668"/>
                  <a:pt x="2969" y="501"/>
                  <a:pt x="2969" y="334"/>
                </a:cubicBezTo>
                <a:cubicBezTo>
                  <a:pt x="2969" y="168"/>
                  <a:pt x="2803" y="1"/>
                  <a:pt x="2636" y="1"/>
                </a:cubicBezTo>
                <a:close/>
              </a:path>
            </a:pathLst>
          </a:custGeom>
          <a:solidFill>
            <a:srgbClr val="12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41" name="Google Shape;641;p27"/>
          <p:cNvSpPr/>
          <p:nvPr/>
        </p:nvSpPr>
        <p:spPr>
          <a:xfrm>
            <a:off x="10404226" y="2487680"/>
            <a:ext cx="875817" cy="22201"/>
          </a:xfrm>
          <a:custGeom>
            <a:avLst/>
            <a:gdLst/>
            <a:ahLst/>
            <a:cxnLst/>
            <a:rect l="l" t="t" r="r" b="b"/>
            <a:pathLst>
              <a:path w="25052" h="635" extrusionOk="0">
                <a:moveTo>
                  <a:pt x="301" y="0"/>
                </a:moveTo>
                <a:cubicBezTo>
                  <a:pt x="134" y="0"/>
                  <a:pt x="1" y="134"/>
                  <a:pt x="1" y="334"/>
                </a:cubicBezTo>
                <a:cubicBezTo>
                  <a:pt x="1" y="501"/>
                  <a:pt x="134" y="634"/>
                  <a:pt x="301" y="634"/>
                </a:cubicBezTo>
                <a:lnTo>
                  <a:pt x="24718" y="634"/>
                </a:lnTo>
                <a:cubicBezTo>
                  <a:pt x="24885" y="634"/>
                  <a:pt x="25052" y="501"/>
                  <a:pt x="25018" y="334"/>
                </a:cubicBezTo>
                <a:cubicBezTo>
                  <a:pt x="25018" y="134"/>
                  <a:pt x="24885" y="0"/>
                  <a:pt x="2471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42" name="Google Shape;642;p27"/>
          <p:cNvSpPr/>
          <p:nvPr/>
        </p:nvSpPr>
        <p:spPr>
          <a:xfrm>
            <a:off x="10280606" y="2414197"/>
            <a:ext cx="52511" cy="23353"/>
          </a:xfrm>
          <a:custGeom>
            <a:avLst/>
            <a:gdLst/>
            <a:ahLst/>
            <a:cxnLst/>
            <a:rect l="l" t="t" r="r" b="b"/>
            <a:pathLst>
              <a:path w="1502" h="668" extrusionOk="0">
                <a:moveTo>
                  <a:pt x="334" y="1"/>
                </a:moveTo>
                <a:cubicBezTo>
                  <a:pt x="134" y="1"/>
                  <a:pt x="1" y="168"/>
                  <a:pt x="1" y="334"/>
                </a:cubicBezTo>
                <a:cubicBezTo>
                  <a:pt x="1" y="535"/>
                  <a:pt x="134" y="668"/>
                  <a:pt x="334" y="668"/>
                </a:cubicBezTo>
                <a:lnTo>
                  <a:pt x="1168" y="668"/>
                </a:lnTo>
                <a:cubicBezTo>
                  <a:pt x="1335" y="668"/>
                  <a:pt x="1502" y="501"/>
                  <a:pt x="1468" y="334"/>
                </a:cubicBezTo>
                <a:cubicBezTo>
                  <a:pt x="1468" y="168"/>
                  <a:pt x="1335" y="1"/>
                  <a:pt x="1168" y="1"/>
                </a:cubicBezTo>
                <a:close/>
              </a:path>
            </a:pathLst>
          </a:custGeom>
          <a:solidFill>
            <a:srgbClr val="12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43" name="Google Shape;643;p27"/>
          <p:cNvSpPr/>
          <p:nvPr/>
        </p:nvSpPr>
        <p:spPr>
          <a:xfrm>
            <a:off x="10280606" y="2487680"/>
            <a:ext cx="52511" cy="22201"/>
          </a:xfrm>
          <a:custGeom>
            <a:avLst/>
            <a:gdLst/>
            <a:ahLst/>
            <a:cxnLst/>
            <a:rect l="l" t="t" r="r" b="b"/>
            <a:pathLst>
              <a:path w="1502" h="635" extrusionOk="0">
                <a:moveTo>
                  <a:pt x="334" y="0"/>
                </a:moveTo>
                <a:cubicBezTo>
                  <a:pt x="134" y="0"/>
                  <a:pt x="1" y="134"/>
                  <a:pt x="1" y="334"/>
                </a:cubicBezTo>
                <a:cubicBezTo>
                  <a:pt x="1" y="501"/>
                  <a:pt x="134" y="634"/>
                  <a:pt x="334" y="634"/>
                </a:cubicBezTo>
                <a:lnTo>
                  <a:pt x="1168" y="634"/>
                </a:lnTo>
                <a:cubicBezTo>
                  <a:pt x="1335" y="634"/>
                  <a:pt x="1502" y="501"/>
                  <a:pt x="1468" y="334"/>
                </a:cubicBezTo>
                <a:cubicBezTo>
                  <a:pt x="1468" y="134"/>
                  <a:pt x="1335" y="0"/>
                  <a:pt x="1168" y="0"/>
                </a:cubicBezTo>
                <a:close/>
              </a:path>
            </a:pathLst>
          </a:custGeom>
          <a:solidFill>
            <a:srgbClr val="12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44" name="Google Shape;644;p27"/>
          <p:cNvSpPr/>
          <p:nvPr/>
        </p:nvSpPr>
        <p:spPr>
          <a:xfrm>
            <a:off x="10280606" y="2559978"/>
            <a:ext cx="52511" cy="23353"/>
          </a:xfrm>
          <a:custGeom>
            <a:avLst/>
            <a:gdLst/>
            <a:ahLst/>
            <a:cxnLst/>
            <a:rect l="l" t="t" r="r" b="b"/>
            <a:pathLst>
              <a:path w="1502" h="668" extrusionOk="0">
                <a:moveTo>
                  <a:pt x="334" y="1"/>
                </a:moveTo>
                <a:cubicBezTo>
                  <a:pt x="134" y="1"/>
                  <a:pt x="1" y="167"/>
                  <a:pt x="1" y="334"/>
                </a:cubicBezTo>
                <a:cubicBezTo>
                  <a:pt x="1" y="501"/>
                  <a:pt x="134" y="668"/>
                  <a:pt x="334" y="668"/>
                </a:cubicBezTo>
                <a:lnTo>
                  <a:pt x="1168" y="668"/>
                </a:lnTo>
                <a:cubicBezTo>
                  <a:pt x="1335" y="668"/>
                  <a:pt x="1502" y="501"/>
                  <a:pt x="1468" y="334"/>
                </a:cubicBezTo>
                <a:cubicBezTo>
                  <a:pt x="1468" y="167"/>
                  <a:pt x="1335" y="1"/>
                  <a:pt x="1168" y="1"/>
                </a:cubicBezTo>
                <a:close/>
              </a:path>
            </a:pathLst>
          </a:custGeom>
          <a:solidFill>
            <a:srgbClr val="12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45" name="Google Shape;645;p27"/>
          <p:cNvSpPr/>
          <p:nvPr/>
        </p:nvSpPr>
        <p:spPr>
          <a:xfrm>
            <a:off x="10280606" y="2633466"/>
            <a:ext cx="52511" cy="22164"/>
          </a:xfrm>
          <a:custGeom>
            <a:avLst/>
            <a:gdLst/>
            <a:ahLst/>
            <a:cxnLst/>
            <a:rect l="l" t="t" r="r" b="b"/>
            <a:pathLst>
              <a:path w="1502" h="634" extrusionOk="0">
                <a:moveTo>
                  <a:pt x="334" y="0"/>
                </a:moveTo>
                <a:cubicBezTo>
                  <a:pt x="134" y="0"/>
                  <a:pt x="1" y="133"/>
                  <a:pt x="1" y="300"/>
                </a:cubicBezTo>
                <a:cubicBezTo>
                  <a:pt x="1" y="500"/>
                  <a:pt x="134" y="634"/>
                  <a:pt x="334" y="634"/>
                </a:cubicBezTo>
                <a:lnTo>
                  <a:pt x="1168" y="634"/>
                </a:lnTo>
                <a:cubicBezTo>
                  <a:pt x="1335" y="634"/>
                  <a:pt x="1502" y="500"/>
                  <a:pt x="1468" y="300"/>
                </a:cubicBezTo>
                <a:cubicBezTo>
                  <a:pt x="1468" y="133"/>
                  <a:pt x="1335" y="0"/>
                  <a:pt x="1168" y="0"/>
                </a:cubicBezTo>
                <a:close/>
              </a:path>
            </a:pathLst>
          </a:custGeom>
          <a:solidFill>
            <a:srgbClr val="12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46" name="Google Shape;646;p27"/>
          <p:cNvSpPr/>
          <p:nvPr/>
        </p:nvSpPr>
        <p:spPr>
          <a:xfrm>
            <a:off x="11333669" y="2487680"/>
            <a:ext cx="128303" cy="22201"/>
          </a:xfrm>
          <a:custGeom>
            <a:avLst/>
            <a:gdLst/>
            <a:ahLst/>
            <a:cxnLst/>
            <a:rect l="l" t="t" r="r" b="b"/>
            <a:pathLst>
              <a:path w="3670" h="635" extrusionOk="0">
                <a:moveTo>
                  <a:pt x="300" y="0"/>
                </a:moveTo>
                <a:cubicBezTo>
                  <a:pt x="134" y="0"/>
                  <a:pt x="0" y="134"/>
                  <a:pt x="0" y="334"/>
                </a:cubicBezTo>
                <a:cubicBezTo>
                  <a:pt x="0" y="501"/>
                  <a:pt x="134" y="634"/>
                  <a:pt x="300" y="634"/>
                </a:cubicBezTo>
                <a:lnTo>
                  <a:pt x="3336" y="634"/>
                </a:lnTo>
                <a:cubicBezTo>
                  <a:pt x="3503" y="634"/>
                  <a:pt x="3670" y="501"/>
                  <a:pt x="3670" y="334"/>
                </a:cubicBezTo>
                <a:cubicBezTo>
                  <a:pt x="3670" y="134"/>
                  <a:pt x="3536" y="0"/>
                  <a:pt x="333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47" name="Google Shape;647;p27"/>
          <p:cNvSpPr/>
          <p:nvPr/>
        </p:nvSpPr>
        <p:spPr>
          <a:xfrm>
            <a:off x="10400728" y="2559978"/>
            <a:ext cx="369701" cy="23353"/>
          </a:xfrm>
          <a:custGeom>
            <a:avLst/>
            <a:gdLst/>
            <a:ahLst/>
            <a:cxnLst/>
            <a:rect l="l" t="t" r="r" b="b"/>
            <a:pathLst>
              <a:path w="10575" h="668" extrusionOk="0">
                <a:moveTo>
                  <a:pt x="334" y="1"/>
                </a:moveTo>
                <a:cubicBezTo>
                  <a:pt x="134" y="1"/>
                  <a:pt x="1" y="167"/>
                  <a:pt x="1" y="334"/>
                </a:cubicBezTo>
                <a:cubicBezTo>
                  <a:pt x="1" y="501"/>
                  <a:pt x="134" y="668"/>
                  <a:pt x="334" y="668"/>
                </a:cubicBezTo>
                <a:lnTo>
                  <a:pt x="10275" y="668"/>
                </a:lnTo>
                <a:cubicBezTo>
                  <a:pt x="10441" y="668"/>
                  <a:pt x="10575" y="501"/>
                  <a:pt x="10575" y="334"/>
                </a:cubicBezTo>
                <a:cubicBezTo>
                  <a:pt x="10575" y="167"/>
                  <a:pt x="10441" y="1"/>
                  <a:pt x="1027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48" name="Google Shape;648;p27"/>
          <p:cNvSpPr/>
          <p:nvPr/>
        </p:nvSpPr>
        <p:spPr>
          <a:xfrm>
            <a:off x="10885868" y="2783898"/>
            <a:ext cx="418681" cy="23353"/>
          </a:xfrm>
          <a:custGeom>
            <a:avLst/>
            <a:gdLst/>
            <a:ahLst/>
            <a:cxnLst/>
            <a:rect l="l" t="t" r="r" b="b"/>
            <a:pathLst>
              <a:path w="11976" h="668" extrusionOk="0">
                <a:moveTo>
                  <a:pt x="300" y="0"/>
                </a:moveTo>
                <a:cubicBezTo>
                  <a:pt x="134" y="0"/>
                  <a:pt x="0" y="134"/>
                  <a:pt x="0" y="334"/>
                </a:cubicBezTo>
                <a:cubicBezTo>
                  <a:pt x="0" y="500"/>
                  <a:pt x="134" y="667"/>
                  <a:pt x="300" y="667"/>
                </a:cubicBezTo>
                <a:lnTo>
                  <a:pt x="11642" y="667"/>
                </a:lnTo>
                <a:cubicBezTo>
                  <a:pt x="11842" y="667"/>
                  <a:pt x="11975" y="500"/>
                  <a:pt x="11975" y="334"/>
                </a:cubicBezTo>
                <a:cubicBezTo>
                  <a:pt x="11975" y="134"/>
                  <a:pt x="11842" y="0"/>
                  <a:pt x="1164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49" name="Google Shape;649;p27"/>
          <p:cNvSpPr/>
          <p:nvPr/>
        </p:nvSpPr>
        <p:spPr>
          <a:xfrm>
            <a:off x="10994311" y="2709258"/>
            <a:ext cx="310235" cy="23353"/>
          </a:xfrm>
          <a:custGeom>
            <a:avLst/>
            <a:gdLst/>
            <a:ahLst/>
            <a:cxnLst/>
            <a:rect l="l" t="t" r="r" b="b"/>
            <a:pathLst>
              <a:path w="8874" h="668" extrusionOk="0">
                <a:moveTo>
                  <a:pt x="334" y="0"/>
                </a:moveTo>
                <a:cubicBezTo>
                  <a:pt x="134" y="0"/>
                  <a:pt x="0" y="134"/>
                  <a:pt x="0" y="334"/>
                </a:cubicBezTo>
                <a:cubicBezTo>
                  <a:pt x="0" y="501"/>
                  <a:pt x="134" y="667"/>
                  <a:pt x="334" y="667"/>
                </a:cubicBezTo>
                <a:lnTo>
                  <a:pt x="8540" y="667"/>
                </a:lnTo>
                <a:cubicBezTo>
                  <a:pt x="8740" y="667"/>
                  <a:pt x="8873" y="501"/>
                  <a:pt x="8873" y="334"/>
                </a:cubicBezTo>
                <a:cubicBezTo>
                  <a:pt x="8873" y="134"/>
                  <a:pt x="8740" y="0"/>
                  <a:pt x="854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50" name="Google Shape;650;p27"/>
          <p:cNvSpPr/>
          <p:nvPr/>
        </p:nvSpPr>
        <p:spPr>
          <a:xfrm>
            <a:off x="11168063" y="2633466"/>
            <a:ext cx="136484" cy="22164"/>
          </a:xfrm>
          <a:custGeom>
            <a:avLst/>
            <a:gdLst/>
            <a:ahLst/>
            <a:cxnLst/>
            <a:rect l="l" t="t" r="r" b="b"/>
            <a:pathLst>
              <a:path w="3904" h="634" extrusionOk="0">
                <a:moveTo>
                  <a:pt x="301" y="0"/>
                </a:moveTo>
                <a:cubicBezTo>
                  <a:pt x="134" y="0"/>
                  <a:pt x="1" y="133"/>
                  <a:pt x="1" y="300"/>
                </a:cubicBezTo>
                <a:cubicBezTo>
                  <a:pt x="1" y="500"/>
                  <a:pt x="134" y="634"/>
                  <a:pt x="301" y="634"/>
                </a:cubicBezTo>
                <a:lnTo>
                  <a:pt x="3570" y="634"/>
                </a:lnTo>
                <a:cubicBezTo>
                  <a:pt x="3770" y="634"/>
                  <a:pt x="3903" y="500"/>
                  <a:pt x="3903" y="300"/>
                </a:cubicBezTo>
                <a:cubicBezTo>
                  <a:pt x="3903" y="133"/>
                  <a:pt x="3770" y="0"/>
                  <a:pt x="357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51" name="Google Shape;651;p27"/>
          <p:cNvSpPr/>
          <p:nvPr/>
        </p:nvSpPr>
        <p:spPr>
          <a:xfrm>
            <a:off x="10280606" y="2149477"/>
            <a:ext cx="437349" cy="22201"/>
          </a:xfrm>
          <a:custGeom>
            <a:avLst/>
            <a:gdLst/>
            <a:ahLst/>
            <a:cxnLst/>
            <a:rect l="l" t="t" r="r" b="b"/>
            <a:pathLst>
              <a:path w="12510" h="635" extrusionOk="0">
                <a:moveTo>
                  <a:pt x="334" y="1"/>
                </a:moveTo>
                <a:cubicBezTo>
                  <a:pt x="134" y="1"/>
                  <a:pt x="1" y="134"/>
                  <a:pt x="1" y="334"/>
                </a:cubicBezTo>
                <a:cubicBezTo>
                  <a:pt x="1" y="501"/>
                  <a:pt x="134" y="635"/>
                  <a:pt x="334" y="635"/>
                </a:cubicBezTo>
                <a:lnTo>
                  <a:pt x="12176" y="635"/>
                </a:lnTo>
                <a:cubicBezTo>
                  <a:pt x="12376" y="635"/>
                  <a:pt x="12510" y="501"/>
                  <a:pt x="12510" y="334"/>
                </a:cubicBezTo>
                <a:cubicBezTo>
                  <a:pt x="12510" y="134"/>
                  <a:pt x="12376" y="1"/>
                  <a:pt x="1217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52" name="Google Shape;652;p27"/>
          <p:cNvSpPr/>
          <p:nvPr/>
        </p:nvSpPr>
        <p:spPr>
          <a:xfrm>
            <a:off x="10280604" y="2961145"/>
            <a:ext cx="706752" cy="23353"/>
          </a:xfrm>
          <a:custGeom>
            <a:avLst/>
            <a:gdLst/>
            <a:ahLst/>
            <a:cxnLst/>
            <a:rect l="l" t="t" r="r" b="b"/>
            <a:pathLst>
              <a:path w="20216" h="668" extrusionOk="0">
                <a:moveTo>
                  <a:pt x="334" y="0"/>
                </a:moveTo>
                <a:cubicBezTo>
                  <a:pt x="134" y="0"/>
                  <a:pt x="1" y="134"/>
                  <a:pt x="1" y="334"/>
                </a:cubicBezTo>
                <a:cubicBezTo>
                  <a:pt x="1" y="501"/>
                  <a:pt x="134" y="668"/>
                  <a:pt x="334" y="668"/>
                </a:cubicBezTo>
                <a:lnTo>
                  <a:pt x="19882" y="668"/>
                </a:lnTo>
                <a:cubicBezTo>
                  <a:pt x="20048" y="668"/>
                  <a:pt x="20215" y="501"/>
                  <a:pt x="20182" y="334"/>
                </a:cubicBezTo>
                <a:cubicBezTo>
                  <a:pt x="20182" y="134"/>
                  <a:pt x="20048" y="0"/>
                  <a:pt x="1988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53" name="Google Shape;653;p27"/>
          <p:cNvSpPr/>
          <p:nvPr/>
        </p:nvSpPr>
        <p:spPr>
          <a:xfrm>
            <a:off x="10280604" y="3050921"/>
            <a:ext cx="706752" cy="23388"/>
          </a:xfrm>
          <a:custGeom>
            <a:avLst/>
            <a:gdLst/>
            <a:ahLst/>
            <a:cxnLst/>
            <a:rect l="l" t="t" r="r" b="b"/>
            <a:pathLst>
              <a:path w="20216" h="669" extrusionOk="0">
                <a:moveTo>
                  <a:pt x="334" y="1"/>
                </a:moveTo>
                <a:cubicBezTo>
                  <a:pt x="134" y="1"/>
                  <a:pt x="1" y="134"/>
                  <a:pt x="1" y="334"/>
                </a:cubicBezTo>
                <a:cubicBezTo>
                  <a:pt x="1" y="501"/>
                  <a:pt x="134" y="668"/>
                  <a:pt x="334" y="668"/>
                </a:cubicBezTo>
                <a:lnTo>
                  <a:pt x="19882" y="668"/>
                </a:lnTo>
                <a:cubicBezTo>
                  <a:pt x="20048" y="668"/>
                  <a:pt x="20215" y="501"/>
                  <a:pt x="20182" y="334"/>
                </a:cubicBezTo>
                <a:cubicBezTo>
                  <a:pt x="20182" y="134"/>
                  <a:pt x="20048" y="1"/>
                  <a:pt x="1988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54" name="Google Shape;654;p27"/>
          <p:cNvSpPr/>
          <p:nvPr/>
        </p:nvSpPr>
        <p:spPr>
          <a:xfrm>
            <a:off x="10280607" y="3140734"/>
            <a:ext cx="705563" cy="23353"/>
          </a:xfrm>
          <a:custGeom>
            <a:avLst/>
            <a:gdLst/>
            <a:ahLst/>
            <a:cxnLst/>
            <a:rect l="l" t="t" r="r" b="b"/>
            <a:pathLst>
              <a:path w="20182" h="668" extrusionOk="0">
                <a:moveTo>
                  <a:pt x="334" y="0"/>
                </a:moveTo>
                <a:cubicBezTo>
                  <a:pt x="134" y="0"/>
                  <a:pt x="1" y="167"/>
                  <a:pt x="1" y="334"/>
                </a:cubicBezTo>
                <a:cubicBezTo>
                  <a:pt x="1" y="501"/>
                  <a:pt x="134" y="668"/>
                  <a:pt x="334" y="668"/>
                </a:cubicBezTo>
                <a:lnTo>
                  <a:pt x="19882" y="668"/>
                </a:lnTo>
                <a:cubicBezTo>
                  <a:pt x="20048" y="668"/>
                  <a:pt x="20182" y="501"/>
                  <a:pt x="20182" y="334"/>
                </a:cubicBezTo>
                <a:cubicBezTo>
                  <a:pt x="20182" y="167"/>
                  <a:pt x="20048" y="0"/>
                  <a:pt x="1988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55" name="Google Shape;655;p27"/>
          <p:cNvSpPr/>
          <p:nvPr/>
        </p:nvSpPr>
        <p:spPr>
          <a:xfrm>
            <a:off x="10280607" y="3677156"/>
            <a:ext cx="705563" cy="22201"/>
          </a:xfrm>
          <a:custGeom>
            <a:avLst/>
            <a:gdLst/>
            <a:ahLst/>
            <a:cxnLst/>
            <a:rect l="l" t="t" r="r" b="b"/>
            <a:pathLst>
              <a:path w="20182" h="635" extrusionOk="0">
                <a:moveTo>
                  <a:pt x="334" y="1"/>
                </a:moveTo>
                <a:cubicBezTo>
                  <a:pt x="134" y="1"/>
                  <a:pt x="1" y="134"/>
                  <a:pt x="1" y="334"/>
                </a:cubicBezTo>
                <a:cubicBezTo>
                  <a:pt x="1" y="501"/>
                  <a:pt x="134" y="635"/>
                  <a:pt x="334" y="635"/>
                </a:cubicBezTo>
                <a:lnTo>
                  <a:pt x="19882" y="635"/>
                </a:lnTo>
                <a:cubicBezTo>
                  <a:pt x="20048" y="635"/>
                  <a:pt x="20182" y="501"/>
                  <a:pt x="20182" y="334"/>
                </a:cubicBezTo>
                <a:cubicBezTo>
                  <a:pt x="20182" y="134"/>
                  <a:pt x="20048" y="1"/>
                  <a:pt x="1988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56" name="Google Shape;656;p27"/>
          <p:cNvSpPr/>
          <p:nvPr/>
        </p:nvSpPr>
        <p:spPr>
          <a:xfrm>
            <a:off x="10923170" y="2857346"/>
            <a:ext cx="209935" cy="22201"/>
          </a:xfrm>
          <a:custGeom>
            <a:avLst/>
            <a:gdLst/>
            <a:ahLst/>
            <a:cxnLst/>
            <a:rect l="l" t="t" r="r" b="b"/>
            <a:pathLst>
              <a:path w="6005" h="635" extrusionOk="0">
                <a:moveTo>
                  <a:pt x="334" y="1"/>
                </a:moveTo>
                <a:cubicBezTo>
                  <a:pt x="167" y="1"/>
                  <a:pt x="1" y="134"/>
                  <a:pt x="1" y="334"/>
                </a:cubicBezTo>
                <a:cubicBezTo>
                  <a:pt x="1" y="501"/>
                  <a:pt x="167" y="634"/>
                  <a:pt x="334" y="634"/>
                </a:cubicBezTo>
                <a:lnTo>
                  <a:pt x="5671" y="634"/>
                </a:lnTo>
                <a:cubicBezTo>
                  <a:pt x="5838" y="634"/>
                  <a:pt x="6005" y="501"/>
                  <a:pt x="6005" y="334"/>
                </a:cubicBezTo>
                <a:cubicBezTo>
                  <a:pt x="6005" y="134"/>
                  <a:pt x="5838" y="1"/>
                  <a:pt x="5671" y="1"/>
                </a:cubicBezTo>
                <a:close/>
              </a:path>
            </a:pathLst>
          </a:custGeom>
          <a:solidFill>
            <a:srgbClr val="12D77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57" name="Google Shape;657;p27"/>
          <p:cNvSpPr/>
          <p:nvPr/>
        </p:nvSpPr>
        <p:spPr>
          <a:xfrm>
            <a:off x="11201868" y="2857346"/>
            <a:ext cx="279925" cy="22201"/>
          </a:xfrm>
          <a:custGeom>
            <a:avLst/>
            <a:gdLst/>
            <a:ahLst/>
            <a:cxnLst/>
            <a:rect l="l" t="t" r="r" b="b"/>
            <a:pathLst>
              <a:path w="8007" h="635" extrusionOk="0">
                <a:moveTo>
                  <a:pt x="334" y="1"/>
                </a:moveTo>
                <a:cubicBezTo>
                  <a:pt x="134" y="1"/>
                  <a:pt x="1" y="134"/>
                  <a:pt x="1" y="334"/>
                </a:cubicBezTo>
                <a:cubicBezTo>
                  <a:pt x="1" y="501"/>
                  <a:pt x="134" y="634"/>
                  <a:pt x="334" y="634"/>
                </a:cubicBezTo>
                <a:lnTo>
                  <a:pt x="7673" y="634"/>
                </a:lnTo>
                <a:cubicBezTo>
                  <a:pt x="7873" y="634"/>
                  <a:pt x="8007" y="501"/>
                  <a:pt x="8007" y="334"/>
                </a:cubicBezTo>
                <a:cubicBezTo>
                  <a:pt x="8007" y="134"/>
                  <a:pt x="7873" y="1"/>
                  <a:pt x="7673" y="1"/>
                </a:cubicBezTo>
                <a:close/>
              </a:path>
            </a:pathLst>
          </a:custGeom>
          <a:solidFill>
            <a:srgbClr val="12D77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58" name="Google Shape;658;p27"/>
          <p:cNvSpPr/>
          <p:nvPr/>
        </p:nvSpPr>
        <p:spPr>
          <a:xfrm>
            <a:off x="11201868" y="2961145"/>
            <a:ext cx="279925" cy="23353"/>
          </a:xfrm>
          <a:custGeom>
            <a:avLst/>
            <a:gdLst/>
            <a:ahLst/>
            <a:cxnLst/>
            <a:rect l="l" t="t" r="r" b="b"/>
            <a:pathLst>
              <a:path w="8007" h="668" extrusionOk="0">
                <a:moveTo>
                  <a:pt x="334" y="0"/>
                </a:moveTo>
                <a:cubicBezTo>
                  <a:pt x="134" y="0"/>
                  <a:pt x="1" y="134"/>
                  <a:pt x="1" y="334"/>
                </a:cubicBezTo>
                <a:cubicBezTo>
                  <a:pt x="1" y="501"/>
                  <a:pt x="134" y="668"/>
                  <a:pt x="334" y="668"/>
                </a:cubicBezTo>
                <a:lnTo>
                  <a:pt x="7673" y="668"/>
                </a:lnTo>
                <a:cubicBezTo>
                  <a:pt x="7873" y="668"/>
                  <a:pt x="8007" y="501"/>
                  <a:pt x="8007" y="334"/>
                </a:cubicBezTo>
                <a:cubicBezTo>
                  <a:pt x="8007" y="134"/>
                  <a:pt x="7873" y="0"/>
                  <a:pt x="7673" y="0"/>
                </a:cubicBezTo>
                <a:close/>
              </a:path>
            </a:pathLst>
          </a:custGeom>
          <a:solidFill>
            <a:srgbClr val="12D77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59" name="Google Shape;659;p27"/>
          <p:cNvSpPr/>
          <p:nvPr/>
        </p:nvSpPr>
        <p:spPr>
          <a:xfrm>
            <a:off x="10280607" y="3813604"/>
            <a:ext cx="107327" cy="22201"/>
          </a:xfrm>
          <a:custGeom>
            <a:avLst/>
            <a:gdLst/>
            <a:ahLst/>
            <a:cxnLst/>
            <a:rect l="l" t="t" r="r" b="b"/>
            <a:pathLst>
              <a:path w="3070" h="635" extrusionOk="0">
                <a:moveTo>
                  <a:pt x="334" y="1"/>
                </a:moveTo>
                <a:cubicBezTo>
                  <a:pt x="134" y="1"/>
                  <a:pt x="1" y="134"/>
                  <a:pt x="1" y="301"/>
                </a:cubicBezTo>
                <a:cubicBezTo>
                  <a:pt x="1" y="501"/>
                  <a:pt x="134" y="634"/>
                  <a:pt x="334" y="634"/>
                </a:cubicBezTo>
                <a:lnTo>
                  <a:pt x="2736" y="634"/>
                </a:lnTo>
                <a:cubicBezTo>
                  <a:pt x="2903" y="634"/>
                  <a:pt x="3070" y="501"/>
                  <a:pt x="3070" y="301"/>
                </a:cubicBezTo>
                <a:cubicBezTo>
                  <a:pt x="3070" y="134"/>
                  <a:pt x="2903" y="1"/>
                  <a:pt x="2736" y="1"/>
                </a:cubicBezTo>
                <a:close/>
              </a:path>
            </a:pathLst>
          </a:custGeom>
          <a:solidFill>
            <a:srgbClr val="12D77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60" name="Google Shape;660;p27"/>
          <p:cNvSpPr/>
          <p:nvPr/>
        </p:nvSpPr>
        <p:spPr>
          <a:xfrm>
            <a:off x="10280607" y="3881253"/>
            <a:ext cx="107327" cy="23353"/>
          </a:xfrm>
          <a:custGeom>
            <a:avLst/>
            <a:gdLst/>
            <a:ahLst/>
            <a:cxnLst/>
            <a:rect l="l" t="t" r="r" b="b"/>
            <a:pathLst>
              <a:path w="3070" h="668" extrusionOk="0">
                <a:moveTo>
                  <a:pt x="334" y="0"/>
                </a:moveTo>
                <a:cubicBezTo>
                  <a:pt x="134" y="0"/>
                  <a:pt x="1" y="167"/>
                  <a:pt x="1" y="334"/>
                </a:cubicBezTo>
                <a:cubicBezTo>
                  <a:pt x="1" y="501"/>
                  <a:pt x="134" y="667"/>
                  <a:pt x="334" y="667"/>
                </a:cubicBezTo>
                <a:lnTo>
                  <a:pt x="2736" y="667"/>
                </a:lnTo>
                <a:cubicBezTo>
                  <a:pt x="2903" y="667"/>
                  <a:pt x="3070" y="501"/>
                  <a:pt x="3070" y="334"/>
                </a:cubicBezTo>
                <a:cubicBezTo>
                  <a:pt x="3070" y="167"/>
                  <a:pt x="2903" y="0"/>
                  <a:pt x="2736" y="0"/>
                </a:cubicBezTo>
                <a:close/>
              </a:path>
            </a:pathLst>
          </a:custGeom>
          <a:solidFill>
            <a:srgbClr val="12D77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61" name="Google Shape;661;p27"/>
          <p:cNvSpPr/>
          <p:nvPr/>
        </p:nvSpPr>
        <p:spPr>
          <a:xfrm>
            <a:off x="10415901" y="3881253"/>
            <a:ext cx="656585" cy="23353"/>
          </a:xfrm>
          <a:custGeom>
            <a:avLst/>
            <a:gdLst/>
            <a:ahLst/>
            <a:cxnLst/>
            <a:rect l="l" t="t" r="r" b="b"/>
            <a:pathLst>
              <a:path w="18781" h="668" extrusionOk="0">
                <a:moveTo>
                  <a:pt x="300" y="0"/>
                </a:moveTo>
                <a:cubicBezTo>
                  <a:pt x="134" y="0"/>
                  <a:pt x="0" y="167"/>
                  <a:pt x="0" y="334"/>
                </a:cubicBezTo>
                <a:cubicBezTo>
                  <a:pt x="0" y="501"/>
                  <a:pt x="134" y="667"/>
                  <a:pt x="300" y="667"/>
                </a:cubicBezTo>
                <a:lnTo>
                  <a:pt x="18447" y="667"/>
                </a:lnTo>
                <a:cubicBezTo>
                  <a:pt x="18647" y="667"/>
                  <a:pt x="18780" y="501"/>
                  <a:pt x="18780" y="334"/>
                </a:cubicBezTo>
                <a:cubicBezTo>
                  <a:pt x="18780" y="167"/>
                  <a:pt x="18647" y="0"/>
                  <a:pt x="18447" y="0"/>
                </a:cubicBezTo>
                <a:close/>
              </a:path>
            </a:pathLst>
          </a:custGeom>
          <a:solidFill>
            <a:srgbClr val="12D77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62" name="Google Shape;662;p27"/>
          <p:cNvSpPr/>
          <p:nvPr/>
        </p:nvSpPr>
        <p:spPr>
          <a:xfrm>
            <a:off x="10446211" y="3813604"/>
            <a:ext cx="106139" cy="22201"/>
          </a:xfrm>
          <a:custGeom>
            <a:avLst/>
            <a:gdLst/>
            <a:ahLst/>
            <a:cxnLst/>
            <a:rect l="l" t="t" r="r" b="b"/>
            <a:pathLst>
              <a:path w="3036" h="635" extrusionOk="0">
                <a:moveTo>
                  <a:pt x="301" y="1"/>
                </a:moveTo>
                <a:cubicBezTo>
                  <a:pt x="134" y="1"/>
                  <a:pt x="0" y="134"/>
                  <a:pt x="0" y="301"/>
                </a:cubicBezTo>
                <a:cubicBezTo>
                  <a:pt x="0" y="501"/>
                  <a:pt x="134" y="634"/>
                  <a:pt x="301" y="634"/>
                </a:cubicBezTo>
                <a:lnTo>
                  <a:pt x="2736" y="634"/>
                </a:lnTo>
                <a:cubicBezTo>
                  <a:pt x="2903" y="634"/>
                  <a:pt x="3036" y="501"/>
                  <a:pt x="3036" y="301"/>
                </a:cubicBezTo>
                <a:cubicBezTo>
                  <a:pt x="3036" y="134"/>
                  <a:pt x="2903" y="1"/>
                  <a:pt x="2736" y="1"/>
                </a:cubicBezTo>
                <a:close/>
              </a:path>
            </a:pathLst>
          </a:custGeom>
          <a:solidFill>
            <a:srgbClr val="12D77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63" name="Google Shape;663;p27"/>
          <p:cNvSpPr/>
          <p:nvPr/>
        </p:nvSpPr>
        <p:spPr>
          <a:xfrm>
            <a:off x="10610629" y="3813604"/>
            <a:ext cx="107327" cy="22201"/>
          </a:xfrm>
          <a:custGeom>
            <a:avLst/>
            <a:gdLst/>
            <a:ahLst/>
            <a:cxnLst/>
            <a:rect l="l" t="t" r="r" b="b"/>
            <a:pathLst>
              <a:path w="3070" h="635" extrusionOk="0">
                <a:moveTo>
                  <a:pt x="334" y="1"/>
                </a:moveTo>
                <a:cubicBezTo>
                  <a:pt x="168" y="1"/>
                  <a:pt x="1" y="134"/>
                  <a:pt x="1" y="301"/>
                </a:cubicBezTo>
                <a:cubicBezTo>
                  <a:pt x="1" y="501"/>
                  <a:pt x="168" y="634"/>
                  <a:pt x="334" y="634"/>
                </a:cubicBezTo>
                <a:lnTo>
                  <a:pt x="2736" y="634"/>
                </a:lnTo>
                <a:cubicBezTo>
                  <a:pt x="2936" y="634"/>
                  <a:pt x="3070" y="501"/>
                  <a:pt x="3070" y="301"/>
                </a:cubicBezTo>
                <a:cubicBezTo>
                  <a:pt x="3070" y="134"/>
                  <a:pt x="2936" y="1"/>
                  <a:pt x="2736" y="1"/>
                </a:cubicBezTo>
                <a:close/>
              </a:path>
            </a:pathLst>
          </a:custGeom>
          <a:solidFill>
            <a:srgbClr val="12D77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64" name="Google Shape;664;p27"/>
          <p:cNvSpPr/>
          <p:nvPr/>
        </p:nvSpPr>
        <p:spPr>
          <a:xfrm>
            <a:off x="10776233" y="3813604"/>
            <a:ext cx="106175" cy="22201"/>
          </a:xfrm>
          <a:custGeom>
            <a:avLst/>
            <a:gdLst/>
            <a:ahLst/>
            <a:cxnLst/>
            <a:rect l="l" t="t" r="r" b="b"/>
            <a:pathLst>
              <a:path w="3037" h="635" extrusionOk="0">
                <a:moveTo>
                  <a:pt x="334" y="1"/>
                </a:moveTo>
                <a:cubicBezTo>
                  <a:pt x="134" y="1"/>
                  <a:pt x="1" y="134"/>
                  <a:pt x="1" y="301"/>
                </a:cubicBezTo>
                <a:cubicBezTo>
                  <a:pt x="1" y="501"/>
                  <a:pt x="134" y="634"/>
                  <a:pt x="334" y="634"/>
                </a:cubicBezTo>
                <a:lnTo>
                  <a:pt x="2736" y="634"/>
                </a:lnTo>
                <a:cubicBezTo>
                  <a:pt x="2903" y="634"/>
                  <a:pt x="3036" y="501"/>
                  <a:pt x="3036" y="301"/>
                </a:cubicBezTo>
                <a:cubicBezTo>
                  <a:pt x="3036" y="134"/>
                  <a:pt x="2903" y="1"/>
                  <a:pt x="2736" y="1"/>
                </a:cubicBezTo>
                <a:close/>
              </a:path>
            </a:pathLst>
          </a:custGeom>
          <a:solidFill>
            <a:srgbClr val="12D77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65" name="Google Shape;665;p27"/>
          <p:cNvSpPr/>
          <p:nvPr/>
        </p:nvSpPr>
        <p:spPr>
          <a:xfrm>
            <a:off x="10941837" y="3813604"/>
            <a:ext cx="106139" cy="22201"/>
          </a:xfrm>
          <a:custGeom>
            <a:avLst/>
            <a:gdLst/>
            <a:ahLst/>
            <a:cxnLst/>
            <a:rect l="l" t="t" r="r" b="b"/>
            <a:pathLst>
              <a:path w="3036" h="635" extrusionOk="0">
                <a:moveTo>
                  <a:pt x="300" y="1"/>
                </a:moveTo>
                <a:cubicBezTo>
                  <a:pt x="134" y="1"/>
                  <a:pt x="0" y="134"/>
                  <a:pt x="0" y="301"/>
                </a:cubicBezTo>
                <a:cubicBezTo>
                  <a:pt x="0" y="501"/>
                  <a:pt x="134" y="634"/>
                  <a:pt x="300" y="634"/>
                </a:cubicBezTo>
                <a:lnTo>
                  <a:pt x="2702" y="634"/>
                </a:lnTo>
                <a:cubicBezTo>
                  <a:pt x="2902" y="634"/>
                  <a:pt x="3036" y="501"/>
                  <a:pt x="3036" y="301"/>
                </a:cubicBezTo>
                <a:cubicBezTo>
                  <a:pt x="3036" y="134"/>
                  <a:pt x="2902" y="1"/>
                  <a:pt x="2702" y="1"/>
                </a:cubicBezTo>
                <a:close/>
              </a:path>
            </a:pathLst>
          </a:custGeom>
          <a:solidFill>
            <a:srgbClr val="12D77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66" name="Google Shape;666;p27"/>
          <p:cNvSpPr/>
          <p:nvPr/>
        </p:nvSpPr>
        <p:spPr>
          <a:xfrm>
            <a:off x="11106254" y="3813604"/>
            <a:ext cx="107327" cy="22201"/>
          </a:xfrm>
          <a:custGeom>
            <a:avLst/>
            <a:gdLst/>
            <a:ahLst/>
            <a:cxnLst/>
            <a:rect l="l" t="t" r="r" b="b"/>
            <a:pathLst>
              <a:path w="3070" h="635" extrusionOk="0">
                <a:moveTo>
                  <a:pt x="334" y="1"/>
                </a:moveTo>
                <a:cubicBezTo>
                  <a:pt x="134" y="1"/>
                  <a:pt x="1" y="134"/>
                  <a:pt x="1" y="301"/>
                </a:cubicBezTo>
                <a:cubicBezTo>
                  <a:pt x="1" y="501"/>
                  <a:pt x="134" y="634"/>
                  <a:pt x="334" y="634"/>
                </a:cubicBezTo>
                <a:lnTo>
                  <a:pt x="2736" y="634"/>
                </a:lnTo>
                <a:cubicBezTo>
                  <a:pt x="2903" y="634"/>
                  <a:pt x="3069" y="501"/>
                  <a:pt x="3069" y="301"/>
                </a:cubicBezTo>
                <a:cubicBezTo>
                  <a:pt x="3069" y="134"/>
                  <a:pt x="2903" y="1"/>
                  <a:pt x="2736" y="1"/>
                </a:cubicBezTo>
                <a:close/>
              </a:path>
            </a:pathLst>
          </a:custGeom>
          <a:solidFill>
            <a:srgbClr val="12D77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67" name="Google Shape;667;p27"/>
          <p:cNvSpPr/>
          <p:nvPr/>
        </p:nvSpPr>
        <p:spPr>
          <a:xfrm>
            <a:off x="11271859" y="3813604"/>
            <a:ext cx="72332" cy="22201"/>
          </a:xfrm>
          <a:custGeom>
            <a:avLst/>
            <a:gdLst/>
            <a:ahLst/>
            <a:cxnLst/>
            <a:rect l="l" t="t" r="r" b="b"/>
            <a:pathLst>
              <a:path w="2069" h="635" extrusionOk="0">
                <a:moveTo>
                  <a:pt x="301" y="1"/>
                </a:moveTo>
                <a:cubicBezTo>
                  <a:pt x="134" y="1"/>
                  <a:pt x="0" y="134"/>
                  <a:pt x="0" y="301"/>
                </a:cubicBezTo>
                <a:cubicBezTo>
                  <a:pt x="0" y="501"/>
                  <a:pt x="134" y="634"/>
                  <a:pt x="301" y="634"/>
                </a:cubicBezTo>
                <a:lnTo>
                  <a:pt x="1768" y="634"/>
                </a:lnTo>
                <a:cubicBezTo>
                  <a:pt x="1935" y="634"/>
                  <a:pt x="2068" y="501"/>
                  <a:pt x="2068" y="301"/>
                </a:cubicBezTo>
                <a:cubicBezTo>
                  <a:pt x="2068" y="134"/>
                  <a:pt x="1935" y="1"/>
                  <a:pt x="1768" y="1"/>
                </a:cubicBezTo>
                <a:close/>
              </a:path>
            </a:pathLst>
          </a:custGeom>
          <a:solidFill>
            <a:srgbClr val="12D77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68" name="Google Shape;668;p27"/>
          <p:cNvSpPr/>
          <p:nvPr/>
        </p:nvSpPr>
        <p:spPr>
          <a:xfrm>
            <a:off x="11050283" y="1102257"/>
            <a:ext cx="1141724" cy="1046108"/>
          </a:xfrm>
          <a:custGeom>
            <a:avLst/>
            <a:gdLst/>
            <a:ahLst/>
            <a:cxnLst/>
            <a:rect l="l" t="t" r="r" b="b"/>
            <a:pathLst>
              <a:path w="32658" h="29923" extrusionOk="0">
                <a:moveTo>
                  <a:pt x="1335" y="1"/>
                </a:moveTo>
                <a:cubicBezTo>
                  <a:pt x="601" y="1"/>
                  <a:pt x="0" y="601"/>
                  <a:pt x="0" y="1302"/>
                </a:cubicBezTo>
                <a:lnTo>
                  <a:pt x="0" y="28621"/>
                </a:lnTo>
                <a:cubicBezTo>
                  <a:pt x="0" y="29355"/>
                  <a:pt x="601" y="29922"/>
                  <a:pt x="1335" y="29922"/>
                </a:cubicBezTo>
                <a:lnTo>
                  <a:pt x="31356" y="29922"/>
                </a:lnTo>
                <a:cubicBezTo>
                  <a:pt x="32090" y="29922"/>
                  <a:pt x="32657" y="29355"/>
                  <a:pt x="32657" y="28621"/>
                </a:cubicBezTo>
                <a:lnTo>
                  <a:pt x="32657" y="1302"/>
                </a:lnTo>
                <a:cubicBezTo>
                  <a:pt x="32657" y="601"/>
                  <a:pt x="32090" y="1"/>
                  <a:pt x="31356" y="1"/>
                </a:cubicBezTo>
                <a:close/>
              </a:path>
            </a:pathLst>
          </a:custGeom>
          <a:solidFill>
            <a:srgbClr val="B8BD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69" name="Google Shape;669;p27"/>
          <p:cNvSpPr/>
          <p:nvPr/>
        </p:nvSpPr>
        <p:spPr>
          <a:xfrm>
            <a:off x="11050283" y="1092957"/>
            <a:ext cx="1141724" cy="52511"/>
          </a:xfrm>
          <a:custGeom>
            <a:avLst/>
            <a:gdLst/>
            <a:ahLst/>
            <a:cxnLst/>
            <a:rect l="l" t="t" r="r" b="b"/>
            <a:pathLst>
              <a:path w="32658" h="1502" extrusionOk="0">
                <a:moveTo>
                  <a:pt x="1268" y="0"/>
                </a:moveTo>
                <a:cubicBezTo>
                  <a:pt x="568" y="0"/>
                  <a:pt x="0" y="567"/>
                  <a:pt x="0" y="1234"/>
                </a:cubicBezTo>
                <a:lnTo>
                  <a:pt x="0" y="1501"/>
                </a:lnTo>
                <a:cubicBezTo>
                  <a:pt x="0" y="834"/>
                  <a:pt x="568" y="267"/>
                  <a:pt x="1268" y="267"/>
                </a:cubicBezTo>
                <a:lnTo>
                  <a:pt x="31423" y="267"/>
                </a:lnTo>
                <a:cubicBezTo>
                  <a:pt x="32123" y="267"/>
                  <a:pt x="32657" y="834"/>
                  <a:pt x="32657" y="1501"/>
                </a:cubicBezTo>
                <a:lnTo>
                  <a:pt x="32657" y="1234"/>
                </a:lnTo>
                <a:cubicBezTo>
                  <a:pt x="32657" y="567"/>
                  <a:pt x="32123" y="0"/>
                  <a:pt x="31423" y="0"/>
                </a:cubicBezTo>
                <a:close/>
              </a:path>
            </a:pathLst>
          </a:custGeom>
          <a:solidFill>
            <a:srgbClr val="00A3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70" name="Google Shape;670;p27"/>
          <p:cNvSpPr/>
          <p:nvPr/>
        </p:nvSpPr>
        <p:spPr>
          <a:xfrm>
            <a:off x="11050283" y="1102257"/>
            <a:ext cx="1141724" cy="160991"/>
          </a:xfrm>
          <a:custGeom>
            <a:avLst/>
            <a:gdLst/>
            <a:ahLst/>
            <a:cxnLst/>
            <a:rect l="l" t="t" r="r" b="b"/>
            <a:pathLst>
              <a:path w="32658" h="4605" extrusionOk="0">
                <a:moveTo>
                  <a:pt x="1268" y="1"/>
                </a:moveTo>
                <a:cubicBezTo>
                  <a:pt x="568" y="1"/>
                  <a:pt x="0" y="568"/>
                  <a:pt x="0" y="1235"/>
                </a:cubicBezTo>
                <a:lnTo>
                  <a:pt x="0" y="4604"/>
                </a:lnTo>
                <a:lnTo>
                  <a:pt x="32657" y="4604"/>
                </a:lnTo>
                <a:lnTo>
                  <a:pt x="32657" y="1235"/>
                </a:lnTo>
                <a:cubicBezTo>
                  <a:pt x="32657" y="568"/>
                  <a:pt x="32123" y="1"/>
                  <a:pt x="31423" y="1"/>
                </a:cubicBezTo>
                <a:close/>
              </a:path>
            </a:pathLst>
          </a:custGeom>
          <a:solidFill>
            <a:srgbClr val="469AA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71" name="Google Shape;671;p27"/>
          <p:cNvSpPr/>
          <p:nvPr/>
        </p:nvSpPr>
        <p:spPr>
          <a:xfrm>
            <a:off x="11113243" y="1311002"/>
            <a:ext cx="1020448" cy="784887"/>
          </a:xfrm>
          <a:custGeom>
            <a:avLst/>
            <a:gdLst/>
            <a:ahLst/>
            <a:cxnLst/>
            <a:rect l="l" t="t" r="r" b="b"/>
            <a:pathLst>
              <a:path w="29189" h="22451" extrusionOk="0">
                <a:moveTo>
                  <a:pt x="28188" y="22450"/>
                </a:moveTo>
                <a:lnTo>
                  <a:pt x="1001" y="22450"/>
                </a:lnTo>
                <a:cubicBezTo>
                  <a:pt x="434" y="22450"/>
                  <a:pt x="1" y="22017"/>
                  <a:pt x="1" y="21450"/>
                </a:cubicBezTo>
                <a:lnTo>
                  <a:pt x="1" y="1002"/>
                </a:lnTo>
                <a:cubicBezTo>
                  <a:pt x="1" y="468"/>
                  <a:pt x="434" y="1"/>
                  <a:pt x="1001" y="1"/>
                </a:cubicBezTo>
                <a:lnTo>
                  <a:pt x="28188" y="1"/>
                </a:lnTo>
                <a:cubicBezTo>
                  <a:pt x="28755" y="1"/>
                  <a:pt x="29188" y="468"/>
                  <a:pt x="29188" y="1002"/>
                </a:cubicBezTo>
                <a:lnTo>
                  <a:pt x="29188" y="21450"/>
                </a:lnTo>
                <a:cubicBezTo>
                  <a:pt x="29188" y="22017"/>
                  <a:pt x="28755" y="22450"/>
                  <a:pt x="28188" y="22450"/>
                </a:cubicBezTo>
                <a:close/>
              </a:path>
            </a:pathLst>
          </a:custGeom>
          <a:solidFill>
            <a:srgbClr val="24086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72" name="Google Shape;672;p27"/>
          <p:cNvSpPr/>
          <p:nvPr/>
        </p:nvSpPr>
        <p:spPr>
          <a:xfrm>
            <a:off x="11162226" y="1488281"/>
            <a:ext cx="725385" cy="17515"/>
          </a:xfrm>
          <a:custGeom>
            <a:avLst/>
            <a:gdLst/>
            <a:ahLst/>
            <a:cxnLst/>
            <a:rect l="l" t="t" r="r" b="b"/>
            <a:pathLst>
              <a:path w="20749" h="501" extrusionOk="0">
                <a:moveTo>
                  <a:pt x="234" y="0"/>
                </a:moveTo>
                <a:cubicBezTo>
                  <a:pt x="101" y="0"/>
                  <a:pt x="1" y="134"/>
                  <a:pt x="1" y="267"/>
                </a:cubicBezTo>
                <a:cubicBezTo>
                  <a:pt x="1" y="401"/>
                  <a:pt x="101" y="501"/>
                  <a:pt x="234" y="501"/>
                </a:cubicBezTo>
                <a:lnTo>
                  <a:pt x="20482" y="501"/>
                </a:lnTo>
                <a:cubicBezTo>
                  <a:pt x="20615" y="501"/>
                  <a:pt x="20749" y="401"/>
                  <a:pt x="20716" y="267"/>
                </a:cubicBezTo>
                <a:cubicBezTo>
                  <a:pt x="20716" y="134"/>
                  <a:pt x="20615" y="0"/>
                  <a:pt x="20482" y="0"/>
                </a:cubicBezTo>
                <a:close/>
              </a:path>
            </a:pathLst>
          </a:custGeom>
          <a:solidFill>
            <a:srgbClr val="12D77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73" name="Google Shape;673;p27"/>
          <p:cNvSpPr/>
          <p:nvPr/>
        </p:nvSpPr>
        <p:spPr>
          <a:xfrm>
            <a:off x="11931902" y="1488281"/>
            <a:ext cx="69989" cy="17515"/>
          </a:xfrm>
          <a:custGeom>
            <a:avLst/>
            <a:gdLst/>
            <a:ahLst/>
            <a:cxnLst/>
            <a:rect l="l" t="t" r="r" b="b"/>
            <a:pathLst>
              <a:path w="2002" h="501" extrusionOk="0">
                <a:moveTo>
                  <a:pt x="234" y="0"/>
                </a:moveTo>
                <a:cubicBezTo>
                  <a:pt x="101" y="0"/>
                  <a:pt x="0" y="134"/>
                  <a:pt x="0" y="267"/>
                </a:cubicBezTo>
                <a:cubicBezTo>
                  <a:pt x="0" y="401"/>
                  <a:pt x="101" y="501"/>
                  <a:pt x="234" y="501"/>
                </a:cubicBezTo>
                <a:lnTo>
                  <a:pt x="1735" y="501"/>
                </a:lnTo>
                <a:cubicBezTo>
                  <a:pt x="1868" y="501"/>
                  <a:pt x="2002" y="401"/>
                  <a:pt x="2002" y="267"/>
                </a:cubicBezTo>
                <a:cubicBezTo>
                  <a:pt x="2002" y="134"/>
                  <a:pt x="1868" y="0"/>
                  <a:pt x="1735" y="0"/>
                </a:cubicBezTo>
                <a:close/>
              </a:path>
            </a:pathLst>
          </a:custGeom>
          <a:solidFill>
            <a:srgbClr val="12D77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74" name="Google Shape;674;p27"/>
          <p:cNvSpPr/>
          <p:nvPr/>
        </p:nvSpPr>
        <p:spPr>
          <a:xfrm>
            <a:off x="12028706" y="1488281"/>
            <a:ext cx="56005" cy="17515"/>
          </a:xfrm>
          <a:custGeom>
            <a:avLst/>
            <a:gdLst/>
            <a:ahLst/>
            <a:cxnLst/>
            <a:rect l="l" t="t" r="r" b="b"/>
            <a:pathLst>
              <a:path w="1602" h="501" extrusionOk="0">
                <a:moveTo>
                  <a:pt x="234" y="0"/>
                </a:moveTo>
                <a:cubicBezTo>
                  <a:pt x="100" y="0"/>
                  <a:pt x="0" y="134"/>
                  <a:pt x="0" y="267"/>
                </a:cubicBezTo>
                <a:cubicBezTo>
                  <a:pt x="0" y="401"/>
                  <a:pt x="100" y="501"/>
                  <a:pt x="234" y="501"/>
                </a:cubicBezTo>
                <a:lnTo>
                  <a:pt x="1368" y="501"/>
                </a:lnTo>
                <a:cubicBezTo>
                  <a:pt x="1501" y="501"/>
                  <a:pt x="1601" y="401"/>
                  <a:pt x="1601" y="267"/>
                </a:cubicBezTo>
                <a:cubicBezTo>
                  <a:pt x="1601" y="134"/>
                  <a:pt x="1501" y="0"/>
                  <a:pt x="1368" y="0"/>
                </a:cubicBezTo>
                <a:close/>
              </a:path>
            </a:pathLst>
          </a:custGeom>
          <a:solidFill>
            <a:srgbClr val="12D77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75" name="Google Shape;675;p27"/>
          <p:cNvSpPr/>
          <p:nvPr/>
        </p:nvSpPr>
        <p:spPr>
          <a:xfrm>
            <a:off x="11162225" y="1568725"/>
            <a:ext cx="415185" cy="17551"/>
          </a:xfrm>
          <a:custGeom>
            <a:avLst/>
            <a:gdLst/>
            <a:ahLst/>
            <a:cxnLst/>
            <a:rect l="l" t="t" r="r" b="b"/>
            <a:pathLst>
              <a:path w="11876" h="502" extrusionOk="0">
                <a:moveTo>
                  <a:pt x="234" y="1"/>
                </a:moveTo>
                <a:cubicBezTo>
                  <a:pt x="101" y="1"/>
                  <a:pt x="1" y="134"/>
                  <a:pt x="1" y="268"/>
                </a:cubicBezTo>
                <a:cubicBezTo>
                  <a:pt x="1" y="401"/>
                  <a:pt x="101" y="501"/>
                  <a:pt x="234" y="501"/>
                </a:cubicBezTo>
                <a:lnTo>
                  <a:pt x="11609" y="501"/>
                </a:lnTo>
                <a:cubicBezTo>
                  <a:pt x="11742" y="501"/>
                  <a:pt x="11876" y="401"/>
                  <a:pt x="11876" y="268"/>
                </a:cubicBezTo>
                <a:cubicBezTo>
                  <a:pt x="11876" y="134"/>
                  <a:pt x="11742" y="1"/>
                  <a:pt x="11609" y="1"/>
                </a:cubicBezTo>
                <a:close/>
              </a:path>
            </a:pathLst>
          </a:custGeom>
          <a:solidFill>
            <a:srgbClr val="12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76" name="Google Shape;676;p27"/>
          <p:cNvSpPr/>
          <p:nvPr/>
        </p:nvSpPr>
        <p:spPr>
          <a:xfrm>
            <a:off x="11583209" y="1568725"/>
            <a:ext cx="131835" cy="17551"/>
          </a:xfrm>
          <a:custGeom>
            <a:avLst/>
            <a:gdLst/>
            <a:ahLst/>
            <a:cxnLst/>
            <a:rect l="l" t="t" r="r" b="b"/>
            <a:pathLst>
              <a:path w="3771" h="502" extrusionOk="0">
                <a:moveTo>
                  <a:pt x="268" y="1"/>
                </a:moveTo>
                <a:cubicBezTo>
                  <a:pt x="134" y="1"/>
                  <a:pt x="1" y="134"/>
                  <a:pt x="1" y="268"/>
                </a:cubicBezTo>
                <a:cubicBezTo>
                  <a:pt x="1" y="401"/>
                  <a:pt x="134" y="501"/>
                  <a:pt x="268" y="501"/>
                </a:cubicBezTo>
                <a:lnTo>
                  <a:pt x="3537" y="501"/>
                </a:lnTo>
                <a:cubicBezTo>
                  <a:pt x="3670" y="501"/>
                  <a:pt x="3770" y="401"/>
                  <a:pt x="3770" y="268"/>
                </a:cubicBezTo>
                <a:cubicBezTo>
                  <a:pt x="3770" y="134"/>
                  <a:pt x="3670" y="1"/>
                  <a:pt x="3537" y="1"/>
                </a:cubicBezTo>
                <a:close/>
              </a:path>
            </a:pathLst>
          </a:custGeom>
          <a:solidFill>
            <a:srgbClr val="12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77" name="Google Shape;677;p27"/>
          <p:cNvSpPr/>
          <p:nvPr/>
        </p:nvSpPr>
        <p:spPr>
          <a:xfrm>
            <a:off x="11627541" y="1615398"/>
            <a:ext cx="87505" cy="16361"/>
          </a:xfrm>
          <a:custGeom>
            <a:avLst/>
            <a:gdLst/>
            <a:ahLst/>
            <a:cxnLst/>
            <a:rect l="l" t="t" r="r" b="b"/>
            <a:pathLst>
              <a:path w="2503" h="468" extrusionOk="0">
                <a:moveTo>
                  <a:pt x="234" y="0"/>
                </a:moveTo>
                <a:cubicBezTo>
                  <a:pt x="100" y="0"/>
                  <a:pt x="0" y="100"/>
                  <a:pt x="0" y="234"/>
                </a:cubicBezTo>
                <a:cubicBezTo>
                  <a:pt x="0" y="367"/>
                  <a:pt x="100" y="467"/>
                  <a:pt x="234" y="467"/>
                </a:cubicBezTo>
                <a:lnTo>
                  <a:pt x="2269" y="467"/>
                </a:lnTo>
                <a:cubicBezTo>
                  <a:pt x="2402" y="467"/>
                  <a:pt x="2502" y="367"/>
                  <a:pt x="2502" y="234"/>
                </a:cubicBezTo>
                <a:cubicBezTo>
                  <a:pt x="2502" y="100"/>
                  <a:pt x="2402" y="0"/>
                  <a:pt x="2269" y="0"/>
                </a:cubicBezTo>
                <a:close/>
              </a:path>
            </a:pathLst>
          </a:custGeom>
          <a:solidFill>
            <a:srgbClr val="12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78" name="Google Shape;678;p27"/>
          <p:cNvSpPr/>
          <p:nvPr/>
        </p:nvSpPr>
        <p:spPr>
          <a:xfrm>
            <a:off x="11584401" y="1615398"/>
            <a:ext cx="25660" cy="16361"/>
          </a:xfrm>
          <a:custGeom>
            <a:avLst/>
            <a:gdLst/>
            <a:ahLst/>
            <a:cxnLst/>
            <a:rect l="l" t="t" r="r" b="b"/>
            <a:pathLst>
              <a:path w="734" h="468" extrusionOk="0">
                <a:moveTo>
                  <a:pt x="234" y="0"/>
                </a:moveTo>
                <a:cubicBezTo>
                  <a:pt x="100" y="0"/>
                  <a:pt x="0" y="100"/>
                  <a:pt x="0" y="234"/>
                </a:cubicBezTo>
                <a:cubicBezTo>
                  <a:pt x="0" y="367"/>
                  <a:pt x="100" y="467"/>
                  <a:pt x="234" y="467"/>
                </a:cubicBezTo>
                <a:lnTo>
                  <a:pt x="467" y="467"/>
                </a:lnTo>
                <a:cubicBezTo>
                  <a:pt x="600" y="467"/>
                  <a:pt x="734" y="367"/>
                  <a:pt x="734" y="234"/>
                </a:cubicBezTo>
                <a:cubicBezTo>
                  <a:pt x="734" y="100"/>
                  <a:pt x="600" y="0"/>
                  <a:pt x="467" y="0"/>
                </a:cubicBezTo>
                <a:close/>
              </a:path>
            </a:pathLst>
          </a:custGeom>
          <a:solidFill>
            <a:srgbClr val="12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79" name="Google Shape;679;p27"/>
          <p:cNvSpPr/>
          <p:nvPr/>
        </p:nvSpPr>
        <p:spPr>
          <a:xfrm>
            <a:off x="11480603" y="1615398"/>
            <a:ext cx="79324" cy="16361"/>
          </a:xfrm>
          <a:custGeom>
            <a:avLst/>
            <a:gdLst/>
            <a:ahLst/>
            <a:cxnLst/>
            <a:rect l="l" t="t" r="r" b="b"/>
            <a:pathLst>
              <a:path w="2269" h="468" extrusionOk="0">
                <a:moveTo>
                  <a:pt x="234" y="0"/>
                </a:moveTo>
                <a:cubicBezTo>
                  <a:pt x="100" y="0"/>
                  <a:pt x="0" y="100"/>
                  <a:pt x="0" y="234"/>
                </a:cubicBezTo>
                <a:cubicBezTo>
                  <a:pt x="0" y="367"/>
                  <a:pt x="100" y="467"/>
                  <a:pt x="234" y="467"/>
                </a:cubicBezTo>
                <a:lnTo>
                  <a:pt x="2035" y="467"/>
                </a:lnTo>
                <a:cubicBezTo>
                  <a:pt x="2168" y="467"/>
                  <a:pt x="2269" y="367"/>
                  <a:pt x="2269" y="234"/>
                </a:cubicBezTo>
                <a:cubicBezTo>
                  <a:pt x="2269" y="100"/>
                  <a:pt x="2168" y="0"/>
                  <a:pt x="2035" y="0"/>
                </a:cubicBezTo>
                <a:close/>
              </a:path>
            </a:pathLst>
          </a:custGeom>
          <a:solidFill>
            <a:srgbClr val="12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80" name="Google Shape;680;p27"/>
          <p:cNvSpPr/>
          <p:nvPr/>
        </p:nvSpPr>
        <p:spPr>
          <a:xfrm>
            <a:off x="11368629" y="1615398"/>
            <a:ext cx="79359" cy="16361"/>
          </a:xfrm>
          <a:custGeom>
            <a:avLst/>
            <a:gdLst/>
            <a:ahLst/>
            <a:cxnLst/>
            <a:rect l="l" t="t" r="r" b="b"/>
            <a:pathLst>
              <a:path w="2270" h="468" extrusionOk="0">
                <a:moveTo>
                  <a:pt x="234" y="0"/>
                </a:moveTo>
                <a:cubicBezTo>
                  <a:pt x="101" y="0"/>
                  <a:pt x="1" y="100"/>
                  <a:pt x="1" y="234"/>
                </a:cubicBezTo>
                <a:cubicBezTo>
                  <a:pt x="1" y="367"/>
                  <a:pt x="101" y="467"/>
                  <a:pt x="234" y="467"/>
                </a:cubicBezTo>
                <a:lnTo>
                  <a:pt x="2036" y="467"/>
                </a:lnTo>
                <a:cubicBezTo>
                  <a:pt x="2169" y="467"/>
                  <a:pt x="2269" y="367"/>
                  <a:pt x="2269" y="234"/>
                </a:cubicBezTo>
                <a:cubicBezTo>
                  <a:pt x="2269" y="100"/>
                  <a:pt x="2169" y="0"/>
                  <a:pt x="2036" y="0"/>
                </a:cubicBezTo>
                <a:close/>
              </a:path>
            </a:pathLst>
          </a:custGeom>
          <a:solidFill>
            <a:srgbClr val="12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81" name="Google Shape;681;p27"/>
          <p:cNvSpPr/>
          <p:nvPr/>
        </p:nvSpPr>
        <p:spPr>
          <a:xfrm>
            <a:off x="11256687" y="1615398"/>
            <a:ext cx="79324" cy="16361"/>
          </a:xfrm>
          <a:custGeom>
            <a:avLst/>
            <a:gdLst/>
            <a:ahLst/>
            <a:cxnLst/>
            <a:rect l="l" t="t" r="r" b="b"/>
            <a:pathLst>
              <a:path w="2269" h="468" extrusionOk="0">
                <a:moveTo>
                  <a:pt x="234" y="0"/>
                </a:moveTo>
                <a:cubicBezTo>
                  <a:pt x="101" y="0"/>
                  <a:pt x="1" y="100"/>
                  <a:pt x="1" y="234"/>
                </a:cubicBezTo>
                <a:cubicBezTo>
                  <a:pt x="1" y="367"/>
                  <a:pt x="101" y="467"/>
                  <a:pt x="234" y="467"/>
                </a:cubicBezTo>
                <a:lnTo>
                  <a:pt x="2035" y="467"/>
                </a:lnTo>
                <a:cubicBezTo>
                  <a:pt x="2169" y="467"/>
                  <a:pt x="2269" y="367"/>
                  <a:pt x="2269" y="234"/>
                </a:cubicBezTo>
                <a:cubicBezTo>
                  <a:pt x="2269" y="100"/>
                  <a:pt x="2169" y="0"/>
                  <a:pt x="2035" y="0"/>
                </a:cubicBezTo>
                <a:close/>
              </a:path>
            </a:pathLst>
          </a:custGeom>
          <a:solidFill>
            <a:srgbClr val="12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82" name="Google Shape;682;p27"/>
          <p:cNvSpPr/>
          <p:nvPr/>
        </p:nvSpPr>
        <p:spPr>
          <a:xfrm>
            <a:off x="11256687" y="1671370"/>
            <a:ext cx="672911" cy="16361"/>
          </a:xfrm>
          <a:custGeom>
            <a:avLst/>
            <a:gdLst/>
            <a:ahLst/>
            <a:cxnLst/>
            <a:rect l="l" t="t" r="r" b="b"/>
            <a:pathLst>
              <a:path w="19248" h="468" extrusionOk="0">
                <a:moveTo>
                  <a:pt x="234" y="0"/>
                </a:moveTo>
                <a:cubicBezTo>
                  <a:pt x="101" y="0"/>
                  <a:pt x="1" y="100"/>
                  <a:pt x="1" y="234"/>
                </a:cubicBezTo>
                <a:cubicBezTo>
                  <a:pt x="1" y="367"/>
                  <a:pt x="101" y="467"/>
                  <a:pt x="234" y="467"/>
                </a:cubicBezTo>
                <a:lnTo>
                  <a:pt x="19014" y="467"/>
                </a:lnTo>
                <a:cubicBezTo>
                  <a:pt x="19148" y="467"/>
                  <a:pt x="19248" y="367"/>
                  <a:pt x="19248" y="234"/>
                </a:cubicBezTo>
                <a:cubicBezTo>
                  <a:pt x="19248" y="100"/>
                  <a:pt x="19148" y="0"/>
                  <a:pt x="1901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83" name="Google Shape;683;p27"/>
          <p:cNvSpPr/>
          <p:nvPr/>
        </p:nvSpPr>
        <p:spPr>
          <a:xfrm>
            <a:off x="11162223" y="1615398"/>
            <a:ext cx="39680" cy="16361"/>
          </a:xfrm>
          <a:custGeom>
            <a:avLst/>
            <a:gdLst/>
            <a:ahLst/>
            <a:cxnLst/>
            <a:rect l="l" t="t" r="r" b="b"/>
            <a:pathLst>
              <a:path w="1135" h="468" extrusionOk="0">
                <a:moveTo>
                  <a:pt x="234" y="0"/>
                </a:moveTo>
                <a:cubicBezTo>
                  <a:pt x="101" y="0"/>
                  <a:pt x="1" y="100"/>
                  <a:pt x="1" y="234"/>
                </a:cubicBezTo>
                <a:cubicBezTo>
                  <a:pt x="1" y="367"/>
                  <a:pt x="101" y="467"/>
                  <a:pt x="234" y="467"/>
                </a:cubicBezTo>
                <a:lnTo>
                  <a:pt x="868" y="467"/>
                </a:lnTo>
                <a:cubicBezTo>
                  <a:pt x="1035" y="467"/>
                  <a:pt x="1135" y="367"/>
                  <a:pt x="1135" y="234"/>
                </a:cubicBezTo>
                <a:cubicBezTo>
                  <a:pt x="1135" y="100"/>
                  <a:pt x="1035" y="0"/>
                  <a:pt x="868" y="0"/>
                </a:cubicBezTo>
                <a:close/>
              </a:path>
            </a:pathLst>
          </a:custGeom>
          <a:solidFill>
            <a:srgbClr val="12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84" name="Google Shape;684;p27"/>
          <p:cNvSpPr/>
          <p:nvPr/>
        </p:nvSpPr>
        <p:spPr>
          <a:xfrm>
            <a:off x="11162223" y="1671370"/>
            <a:ext cx="39680" cy="16361"/>
          </a:xfrm>
          <a:custGeom>
            <a:avLst/>
            <a:gdLst/>
            <a:ahLst/>
            <a:cxnLst/>
            <a:rect l="l" t="t" r="r" b="b"/>
            <a:pathLst>
              <a:path w="1135" h="468" extrusionOk="0">
                <a:moveTo>
                  <a:pt x="234" y="0"/>
                </a:moveTo>
                <a:cubicBezTo>
                  <a:pt x="101" y="0"/>
                  <a:pt x="1" y="100"/>
                  <a:pt x="1" y="234"/>
                </a:cubicBezTo>
                <a:cubicBezTo>
                  <a:pt x="1" y="367"/>
                  <a:pt x="101" y="467"/>
                  <a:pt x="234" y="467"/>
                </a:cubicBezTo>
                <a:lnTo>
                  <a:pt x="868" y="467"/>
                </a:lnTo>
                <a:cubicBezTo>
                  <a:pt x="1035" y="467"/>
                  <a:pt x="1135" y="367"/>
                  <a:pt x="1135" y="234"/>
                </a:cubicBezTo>
                <a:cubicBezTo>
                  <a:pt x="1135" y="100"/>
                  <a:pt x="1035" y="0"/>
                  <a:pt x="868" y="0"/>
                </a:cubicBezTo>
                <a:close/>
              </a:path>
            </a:pathLst>
          </a:custGeom>
          <a:solidFill>
            <a:srgbClr val="12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85" name="Google Shape;685;p27"/>
          <p:cNvSpPr/>
          <p:nvPr/>
        </p:nvSpPr>
        <p:spPr>
          <a:xfrm>
            <a:off x="11162223" y="1727340"/>
            <a:ext cx="39680" cy="16361"/>
          </a:xfrm>
          <a:custGeom>
            <a:avLst/>
            <a:gdLst/>
            <a:ahLst/>
            <a:cxnLst/>
            <a:rect l="l" t="t" r="r" b="b"/>
            <a:pathLst>
              <a:path w="1135" h="468" extrusionOk="0">
                <a:moveTo>
                  <a:pt x="234" y="0"/>
                </a:moveTo>
                <a:cubicBezTo>
                  <a:pt x="101" y="0"/>
                  <a:pt x="1" y="101"/>
                  <a:pt x="1" y="234"/>
                </a:cubicBezTo>
                <a:cubicBezTo>
                  <a:pt x="1" y="367"/>
                  <a:pt x="101" y="467"/>
                  <a:pt x="234" y="467"/>
                </a:cubicBezTo>
                <a:lnTo>
                  <a:pt x="868" y="467"/>
                </a:lnTo>
                <a:cubicBezTo>
                  <a:pt x="1035" y="467"/>
                  <a:pt x="1135" y="367"/>
                  <a:pt x="1135" y="234"/>
                </a:cubicBezTo>
                <a:cubicBezTo>
                  <a:pt x="1135" y="101"/>
                  <a:pt x="1035" y="0"/>
                  <a:pt x="868" y="0"/>
                </a:cubicBezTo>
                <a:close/>
              </a:path>
            </a:pathLst>
          </a:custGeom>
          <a:solidFill>
            <a:srgbClr val="12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86" name="Google Shape;686;p27"/>
          <p:cNvSpPr/>
          <p:nvPr/>
        </p:nvSpPr>
        <p:spPr>
          <a:xfrm>
            <a:off x="11970389" y="1671370"/>
            <a:ext cx="99147" cy="16361"/>
          </a:xfrm>
          <a:custGeom>
            <a:avLst/>
            <a:gdLst/>
            <a:ahLst/>
            <a:cxnLst/>
            <a:rect l="l" t="t" r="r" b="b"/>
            <a:pathLst>
              <a:path w="2836" h="468" extrusionOk="0">
                <a:moveTo>
                  <a:pt x="267" y="0"/>
                </a:moveTo>
                <a:cubicBezTo>
                  <a:pt x="134" y="0"/>
                  <a:pt x="0" y="100"/>
                  <a:pt x="0" y="234"/>
                </a:cubicBezTo>
                <a:cubicBezTo>
                  <a:pt x="0" y="367"/>
                  <a:pt x="134" y="467"/>
                  <a:pt x="267" y="467"/>
                </a:cubicBezTo>
                <a:lnTo>
                  <a:pt x="2602" y="467"/>
                </a:lnTo>
                <a:cubicBezTo>
                  <a:pt x="2736" y="467"/>
                  <a:pt x="2836" y="367"/>
                  <a:pt x="2836" y="234"/>
                </a:cubicBezTo>
                <a:cubicBezTo>
                  <a:pt x="2836" y="100"/>
                  <a:pt x="2736" y="0"/>
                  <a:pt x="260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87" name="Google Shape;687;p27"/>
          <p:cNvSpPr/>
          <p:nvPr/>
        </p:nvSpPr>
        <p:spPr>
          <a:xfrm>
            <a:off x="11254345" y="1727340"/>
            <a:ext cx="284609" cy="16361"/>
          </a:xfrm>
          <a:custGeom>
            <a:avLst/>
            <a:gdLst/>
            <a:ahLst/>
            <a:cxnLst/>
            <a:rect l="l" t="t" r="r" b="b"/>
            <a:pathLst>
              <a:path w="8141" h="468" extrusionOk="0">
                <a:moveTo>
                  <a:pt x="234" y="0"/>
                </a:moveTo>
                <a:cubicBezTo>
                  <a:pt x="101" y="0"/>
                  <a:pt x="1" y="101"/>
                  <a:pt x="1" y="234"/>
                </a:cubicBezTo>
                <a:cubicBezTo>
                  <a:pt x="1" y="367"/>
                  <a:pt x="101" y="467"/>
                  <a:pt x="234" y="467"/>
                </a:cubicBezTo>
                <a:lnTo>
                  <a:pt x="7873" y="467"/>
                </a:lnTo>
                <a:cubicBezTo>
                  <a:pt x="8007" y="467"/>
                  <a:pt x="8140" y="367"/>
                  <a:pt x="8140" y="234"/>
                </a:cubicBezTo>
                <a:cubicBezTo>
                  <a:pt x="8140" y="101"/>
                  <a:pt x="8007" y="0"/>
                  <a:pt x="787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88" name="Google Shape;688;p27"/>
          <p:cNvSpPr/>
          <p:nvPr/>
        </p:nvSpPr>
        <p:spPr>
          <a:xfrm>
            <a:off x="11627539" y="1799633"/>
            <a:ext cx="320724" cy="17515"/>
          </a:xfrm>
          <a:custGeom>
            <a:avLst/>
            <a:gdLst/>
            <a:ahLst/>
            <a:cxnLst/>
            <a:rect l="l" t="t" r="r" b="b"/>
            <a:pathLst>
              <a:path w="9174" h="501" extrusionOk="0">
                <a:moveTo>
                  <a:pt x="234" y="1"/>
                </a:moveTo>
                <a:cubicBezTo>
                  <a:pt x="100" y="1"/>
                  <a:pt x="0" y="134"/>
                  <a:pt x="0" y="267"/>
                </a:cubicBezTo>
                <a:cubicBezTo>
                  <a:pt x="0" y="401"/>
                  <a:pt x="100" y="501"/>
                  <a:pt x="234" y="501"/>
                </a:cubicBezTo>
                <a:lnTo>
                  <a:pt x="8940" y="501"/>
                </a:lnTo>
                <a:cubicBezTo>
                  <a:pt x="9073" y="501"/>
                  <a:pt x="9173" y="401"/>
                  <a:pt x="9173" y="267"/>
                </a:cubicBezTo>
                <a:cubicBezTo>
                  <a:pt x="9173" y="134"/>
                  <a:pt x="9073" y="1"/>
                  <a:pt x="894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89" name="Google Shape;689;p27"/>
          <p:cNvSpPr/>
          <p:nvPr/>
        </p:nvSpPr>
        <p:spPr>
          <a:xfrm>
            <a:off x="11843277" y="1761145"/>
            <a:ext cx="104985" cy="17551"/>
          </a:xfrm>
          <a:custGeom>
            <a:avLst/>
            <a:gdLst/>
            <a:ahLst/>
            <a:cxnLst/>
            <a:rect l="l" t="t" r="r" b="b"/>
            <a:pathLst>
              <a:path w="3003" h="502" extrusionOk="0">
                <a:moveTo>
                  <a:pt x="267" y="1"/>
                </a:moveTo>
                <a:cubicBezTo>
                  <a:pt x="134" y="1"/>
                  <a:pt x="0" y="101"/>
                  <a:pt x="0" y="268"/>
                </a:cubicBezTo>
                <a:cubicBezTo>
                  <a:pt x="0" y="401"/>
                  <a:pt x="134" y="501"/>
                  <a:pt x="267" y="501"/>
                </a:cubicBezTo>
                <a:lnTo>
                  <a:pt x="2769" y="501"/>
                </a:lnTo>
                <a:cubicBezTo>
                  <a:pt x="2902" y="501"/>
                  <a:pt x="3002" y="401"/>
                  <a:pt x="3002" y="268"/>
                </a:cubicBezTo>
                <a:cubicBezTo>
                  <a:pt x="3002" y="101"/>
                  <a:pt x="2902" y="1"/>
                  <a:pt x="276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90" name="Google Shape;690;p27"/>
          <p:cNvSpPr/>
          <p:nvPr/>
        </p:nvSpPr>
        <p:spPr>
          <a:xfrm>
            <a:off x="11162221" y="1411301"/>
            <a:ext cx="335897" cy="17551"/>
          </a:xfrm>
          <a:custGeom>
            <a:avLst/>
            <a:gdLst/>
            <a:ahLst/>
            <a:cxnLst/>
            <a:rect l="l" t="t" r="r" b="b"/>
            <a:pathLst>
              <a:path w="9608" h="502" extrusionOk="0">
                <a:moveTo>
                  <a:pt x="234" y="1"/>
                </a:moveTo>
                <a:cubicBezTo>
                  <a:pt x="101" y="1"/>
                  <a:pt x="1" y="101"/>
                  <a:pt x="1" y="234"/>
                </a:cubicBezTo>
                <a:cubicBezTo>
                  <a:pt x="1" y="368"/>
                  <a:pt x="101" y="501"/>
                  <a:pt x="234" y="501"/>
                </a:cubicBezTo>
                <a:lnTo>
                  <a:pt x="9341" y="501"/>
                </a:lnTo>
                <a:cubicBezTo>
                  <a:pt x="9474" y="501"/>
                  <a:pt x="9608" y="368"/>
                  <a:pt x="9608" y="234"/>
                </a:cubicBezTo>
                <a:cubicBezTo>
                  <a:pt x="9608" y="101"/>
                  <a:pt x="9474" y="1"/>
                  <a:pt x="934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91" name="Google Shape;691;p27"/>
          <p:cNvSpPr/>
          <p:nvPr/>
        </p:nvSpPr>
        <p:spPr>
          <a:xfrm>
            <a:off x="11162225" y="1957062"/>
            <a:ext cx="542300" cy="16361"/>
          </a:xfrm>
          <a:custGeom>
            <a:avLst/>
            <a:gdLst/>
            <a:ahLst/>
            <a:cxnLst/>
            <a:rect l="l" t="t" r="r" b="b"/>
            <a:pathLst>
              <a:path w="15512" h="468" extrusionOk="0">
                <a:moveTo>
                  <a:pt x="234" y="1"/>
                </a:moveTo>
                <a:cubicBezTo>
                  <a:pt x="101" y="1"/>
                  <a:pt x="1" y="101"/>
                  <a:pt x="1" y="234"/>
                </a:cubicBezTo>
                <a:cubicBezTo>
                  <a:pt x="1" y="368"/>
                  <a:pt x="101" y="468"/>
                  <a:pt x="234" y="468"/>
                </a:cubicBezTo>
                <a:lnTo>
                  <a:pt x="15278" y="468"/>
                </a:lnTo>
                <a:cubicBezTo>
                  <a:pt x="15412" y="468"/>
                  <a:pt x="15512" y="368"/>
                  <a:pt x="15512" y="234"/>
                </a:cubicBezTo>
                <a:cubicBezTo>
                  <a:pt x="15512" y="101"/>
                  <a:pt x="15412" y="1"/>
                  <a:pt x="1527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92" name="Google Shape;692;p27"/>
          <p:cNvSpPr/>
          <p:nvPr/>
        </p:nvSpPr>
        <p:spPr>
          <a:xfrm>
            <a:off x="11655509" y="1856797"/>
            <a:ext cx="160991" cy="16361"/>
          </a:xfrm>
          <a:custGeom>
            <a:avLst/>
            <a:gdLst/>
            <a:ahLst/>
            <a:cxnLst/>
            <a:rect l="l" t="t" r="r" b="b"/>
            <a:pathLst>
              <a:path w="4605" h="468" extrusionOk="0">
                <a:moveTo>
                  <a:pt x="268" y="0"/>
                </a:moveTo>
                <a:cubicBezTo>
                  <a:pt x="134" y="0"/>
                  <a:pt x="1" y="100"/>
                  <a:pt x="1" y="234"/>
                </a:cubicBezTo>
                <a:cubicBezTo>
                  <a:pt x="1" y="367"/>
                  <a:pt x="134" y="467"/>
                  <a:pt x="268" y="467"/>
                </a:cubicBezTo>
                <a:lnTo>
                  <a:pt x="4371" y="467"/>
                </a:lnTo>
                <a:cubicBezTo>
                  <a:pt x="4504" y="467"/>
                  <a:pt x="4604" y="367"/>
                  <a:pt x="4604" y="234"/>
                </a:cubicBezTo>
                <a:cubicBezTo>
                  <a:pt x="4604" y="100"/>
                  <a:pt x="4504" y="0"/>
                  <a:pt x="4371" y="0"/>
                </a:cubicBezTo>
                <a:close/>
              </a:path>
            </a:pathLst>
          </a:custGeom>
          <a:solidFill>
            <a:srgbClr val="12D77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93" name="Google Shape;693;p27"/>
          <p:cNvSpPr/>
          <p:nvPr/>
        </p:nvSpPr>
        <p:spPr>
          <a:xfrm>
            <a:off x="11870091" y="1856797"/>
            <a:ext cx="214620" cy="16361"/>
          </a:xfrm>
          <a:custGeom>
            <a:avLst/>
            <a:gdLst/>
            <a:ahLst/>
            <a:cxnLst/>
            <a:rect l="l" t="t" r="r" b="b"/>
            <a:pathLst>
              <a:path w="6139" h="468" extrusionOk="0">
                <a:moveTo>
                  <a:pt x="234" y="0"/>
                </a:moveTo>
                <a:cubicBezTo>
                  <a:pt x="101" y="0"/>
                  <a:pt x="1" y="100"/>
                  <a:pt x="1" y="234"/>
                </a:cubicBezTo>
                <a:cubicBezTo>
                  <a:pt x="1" y="367"/>
                  <a:pt x="101" y="467"/>
                  <a:pt x="234" y="467"/>
                </a:cubicBezTo>
                <a:lnTo>
                  <a:pt x="5905" y="467"/>
                </a:lnTo>
                <a:cubicBezTo>
                  <a:pt x="6038" y="467"/>
                  <a:pt x="6138" y="367"/>
                  <a:pt x="6138" y="234"/>
                </a:cubicBezTo>
                <a:cubicBezTo>
                  <a:pt x="6138" y="100"/>
                  <a:pt x="6038" y="0"/>
                  <a:pt x="5905" y="0"/>
                </a:cubicBezTo>
                <a:close/>
              </a:path>
            </a:pathLst>
          </a:custGeom>
          <a:solidFill>
            <a:srgbClr val="12D77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94" name="Google Shape;694;p27"/>
          <p:cNvSpPr/>
          <p:nvPr/>
        </p:nvSpPr>
        <p:spPr>
          <a:xfrm>
            <a:off x="11870091" y="1936084"/>
            <a:ext cx="214620" cy="17515"/>
          </a:xfrm>
          <a:custGeom>
            <a:avLst/>
            <a:gdLst/>
            <a:ahLst/>
            <a:cxnLst/>
            <a:rect l="l" t="t" r="r" b="b"/>
            <a:pathLst>
              <a:path w="6139" h="501" extrusionOk="0">
                <a:moveTo>
                  <a:pt x="234" y="0"/>
                </a:moveTo>
                <a:cubicBezTo>
                  <a:pt x="101" y="0"/>
                  <a:pt x="1" y="134"/>
                  <a:pt x="1" y="267"/>
                </a:cubicBezTo>
                <a:cubicBezTo>
                  <a:pt x="1" y="401"/>
                  <a:pt x="101" y="501"/>
                  <a:pt x="234" y="501"/>
                </a:cubicBezTo>
                <a:lnTo>
                  <a:pt x="5905" y="501"/>
                </a:lnTo>
                <a:cubicBezTo>
                  <a:pt x="6038" y="501"/>
                  <a:pt x="6138" y="401"/>
                  <a:pt x="6138" y="267"/>
                </a:cubicBezTo>
                <a:cubicBezTo>
                  <a:pt x="6138" y="134"/>
                  <a:pt x="6038" y="0"/>
                  <a:pt x="5905" y="0"/>
                </a:cubicBezTo>
                <a:close/>
              </a:path>
            </a:pathLst>
          </a:custGeom>
          <a:solidFill>
            <a:srgbClr val="12D77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95" name="Google Shape;695;p27"/>
          <p:cNvSpPr/>
          <p:nvPr/>
        </p:nvSpPr>
        <p:spPr>
          <a:xfrm>
            <a:off x="11162221" y="2011876"/>
            <a:ext cx="81668" cy="17515"/>
          </a:xfrm>
          <a:custGeom>
            <a:avLst/>
            <a:gdLst/>
            <a:ahLst/>
            <a:cxnLst/>
            <a:rect l="l" t="t" r="r" b="b"/>
            <a:pathLst>
              <a:path w="2336" h="501" extrusionOk="0">
                <a:moveTo>
                  <a:pt x="234" y="1"/>
                </a:moveTo>
                <a:cubicBezTo>
                  <a:pt x="101" y="1"/>
                  <a:pt x="1" y="101"/>
                  <a:pt x="1" y="267"/>
                </a:cubicBezTo>
                <a:cubicBezTo>
                  <a:pt x="1" y="401"/>
                  <a:pt x="101" y="501"/>
                  <a:pt x="234" y="501"/>
                </a:cubicBezTo>
                <a:lnTo>
                  <a:pt x="2102" y="501"/>
                </a:lnTo>
                <a:cubicBezTo>
                  <a:pt x="2236" y="501"/>
                  <a:pt x="2336" y="401"/>
                  <a:pt x="2336" y="267"/>
                </a:cubicBezTo>
                <a:cubicBezTo>
                  <a:pt x="2336" y="101"/>
                  <a:pt x="2236" y="1"/>
                  <a:pt x="2102" y="1"/>
                </a:cubicBezTo>
                <a:close/>
              </a:path>
            </a:pathLst>
          </a:custGeom>
          <a:solidFill>
            <a:srgbClr val="12D77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96" name="Google Shape;696;p27"/>
          <p:cNvSpPr/>
          <p:nvPr/>
        </p:nvSpPr>
        <p:spPr>
          <a:xfrm>
            <a:off x="11264866" y="2011876"/>
            <a:ext cx="504964" cy="17515"/>
          </a:xfrm>
          <a:custGeom>
            <a:avLst/>
            <a:gdLst/>
            <a:ahLst/>
            <a:cxnLst/>
            <a:rect l="l" t="t" r="r" b="b"/>
            <a:pathLst>
              <a:path w="14444" h="501" extrusionOk="0">
                <a:moveTo>
                  <a:pt x="267" y="1"/>
                </a:moveTo>
                <a:cubicBezTo>
                  <a:pt x="134" y="1"/>
                  <a:pt x="0" y="101"/>
                  <a:pt x="0" y="267"/>
                </a:cubicBezTo>
                <a:cubicBezTo>
                  <a:pt x="0" y="401"/>
                  <a:pt x="134" y="501"/>
                  <a:pt x="267" y="501"/>
                </a:cubicBezTo>
                <a:lnTo>
                  <a:pt x="14210" y="501"/>
                </a:lnTo>
                <a:cubicBezTo>
                  <a:pt x="14344" y="501"/>
                  <a:pt x="14444" y="401"/>
                  <a:pt x="14444" y="267"/>
                </a:cubicBezTo>
                <a:cubicBezTo>
                  <a:pt x="14444" y="101"/>
                  <a:pt x="14344" y="1"/>
                  <a:pt x="14210" y="1"/>
                </a:cubicBezTo>
                <a:close/>
              </a:path>
            </a:pathLst>
          </a:custGeom>
          <a:solidFill>
            <a:srgbClr val="12D77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pic>
        <p:nvPicPr>
          <p:cNvPr id="187" name="图片 3">
            <a:extLst>
              <a:ext uri="{FF2B5EF4-FFF2-40B4-BE49-F238E27FC236}">
                <a16:creationId xmlns:a16="http://schemas.microsoft.com/office/drawing/2014/main" id="{95E434A5-2D0E-B243-B05D-224423CE1B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6533" y="6086471"/>
            <a:ext cx="2138937" cy="6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8" name="Picture 187">
            <a:extLst>
              <a:ext uri="{FF2B5EF4-FFF2-40B4-BE49-F238E27FC236}">
                <a16:creationId xmlns:a16="http://schemas.microsoft.com/office/drawing/2014/main" id="{1B538891-FF27-D245-9D49-CCC56C0BA4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96832" y="1"/>
            <a:ext cx="3295168" cy="103153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5">
            <a:extLst>
              <a:ext uri="{FF2B5EF4-FFF2-40B4-BE49-F238E27FC236}">
                <a16:creationId xmlns:a16="http://schemas.microsoft.com/office/drawing/2014/main" id="{E1BF4C49-D9BF-42F3-B713-48595D54AED3}"/>
              </a:ext>
            </a:extLst>
          </p:cNvPr>
          <p:cNvSpPr/>
          <p:nvPr/>
        </p:nvSpPr>
        <p:spPr>
          <a:xfrm>
            <a:off x="2259281" y="117907"/>
            <a:ext cx="30514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0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Contents</a:t>
            </a:r>
          </a:p>
        </p:txBody>
      </p:sp>
      <p:sp>
        <p:nvSpPr>
          <p:cNvPr id="4" name="矩形 8">
            <a:extLst>
              <a:ext uri="{FF2B5EF4-FFF2-40B4-BE49-F238E27FC236}">
                <a16:creationId xmlns:a16="http://schemas.microsoft.com/office/drawing/2014/main" id="{2918002F-8C64-4968-9ECA-DC63D9D4E45B}"/>
              </a:ext>
            </a:extLst>
          </p:cNvPr>
          <p:cNvSpPr/>
          <p:nvPr/>
        </p:nvSpPr>
        <p:spPr>
          <a:xfrm>
            <a:off x="1878841" y="912309"/>
            <a:ext cx="6119304" cy="410311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2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7.1 Sequence Labelling</a:t>
            </a:r>
          </a:p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2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7.2 Hidden Markov Models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2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7.2.1 Training Hidden Markov Models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2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7.2.2 Decoding</a:t>
            </a:r>
          </a:p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2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7.3 Finding Marginal Probabilities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2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7.3.1 The Forward- Backward Algorithm</a:t>
            </a:r>
          </a:p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2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7.4 EM for Unsupervised HMM Training	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2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7.4.1 EM for First-Order HMM</a:t>
            </a: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FEE0E2B-7C22-4150-BD55-284A7317DF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9E591-ED77-471E-97B2-B4E6A061E782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55569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5">
            <a:extLst>
              <a:ext uri="{FF2B5EF4-FFF2-40B4-BE49-F238E27FC236}">
                <a16:creationId xmlns:a16="http://schemas.microsoft.com/office/drawing/2014/main" id="{E1BF4C49-D9BF-42F3-B713-48595D54AED3}"/>
              </a:ext>
            </a:extLst>
          </p:cNvPr>
          <p:cNvSpPr/>
          <p:nvPr/>
        </p:nvSpPr>
        <p:spPr>
          <a:xfrm>
            <a:off x="689372" y="156022"/>
            <a:ext cx="70811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Model Target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8">
                <a:extLst>
                  <a:ext uri="{FF2B5EF4-FFF2-40B4-BE49-F238E27FC236}">
                    <a16:creationId xmlns:a16="http://schemas.microsoft.com/office/drawing/2014/main" id="{E4690199-E31A-48EF-B232-56D24BE05045}"/>
                  </a:ext>
                </a:extLst>
              </p:cNvPr>
              <p:cNvSpPr/>
              <p:nvPr/>
            </p:nvSpPr>
            <p:spPr>
              <a:xfrm>
                <a:off x="1128713" y="1396933"/>
                <a:ext cx="9699614" cy="26119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8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Model target:</a:t>
                </a:r>
              </a:p>
              <a:p>
                <a:pPr>
                  <a:lnSpc>
                    <a:spcPct val="150000"/>
                  </a:lnSpc>
                  <a:buSzPct val="100000"/>
                </a:pPr>
                <a:r>
                  <a:rPr lang="zh-CN" altLang="en-US" sz="2800" dirty="0"/>
                  <a:t> </a:t>
                </a:r>
                <a14:m>
                  <m:oMath xmlns:m="http://schemas.openxmlformats.org/officeDocument/2006/math">
                    <m:r>
                      <a:rPr lang="en-US" altLang="zh-CN" sz="2800" b="0" i="0" smtClean="0">
                        <a:latin typeface="Cambria Math" panose="02040503050406030204" pitchFamily="18" charset="0"/>
                      </a:rPr>
                      <m:t>       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                            </m:t>
                    </m:r>
                    <m:r>
                      <a:rPr lang="zh-CN" altLang="en-US" sz="28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zh-CN" altLang="en-US" sz="2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zh-CN" alt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8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zh-CN" altLang="en-US" sz="2800">
                                <a:latin typeface="Cambria Math" panose="02040503050406030204" pitchFamily="18" charset="0"/>
                              </a:rPr>
                              <m:t>1:</m:t>
                            </m:r>
                            <m:r>
                              <a:rPr lang="zh-CN" altLang="en-US" sz="28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zh-CN" alt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800" i="1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zh-CN" altLang="en-US" sz="2800">
                                <a:latin typeface="Cambria Math" panose="02040503050406030204" pitchFamily="18" charset="0"/>
                              </a:rPr>
                              <m:t>1:</m:t>
                            </m:r>
                            <m:r>
                              <a:rPr lang="zh-CN" altLang="en-US" sz="28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endParaRPr lang="en-US" altLang="zh-CN" sz="2800" i="1" dirty="0">
                  <a:latin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  <a:buSzPct val="1000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∈[1,…,</m:t>
                      </m:r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altLang="zh-CN" sz="28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 marL="342900" indent="-34290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8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Parameterization?</a:t>
                </a:r>
                <a:endParaRPr lang="zh-CN" altLang="en-US" sz="2800" dirty="0"/>
              </a:p>
            </p:txBody>
          </p:sp>
        </mc:Choice>
        <mc:Fallback xmlns="">
          <p:sp>
            <p:nvSpPr>
              <p:cNvPr id="6" name="矩形 8">
                <a:extLst>
                  <a:ext uri="{FF2B5EF4-FFF2-40B4-BE49-F238E27FC236}">
                    <a16:creationId xmlns:a16="http://schemas.microsoft.com/office/drawing/2014/main" id="{E4690199-E31A-48EF-B232-56D24BE0504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8713" y="1396933"/>
                <a:ext cx="9699614" cy="2611933"/>
              </a:xfrm>
              <a:prstGeom prst="rect">
                <a:avLst/>
              </a:prstGeom>
              <a:blipFill>
                <a:blip r:embed="rId3"/>
                <a:stretch>
                  <a:fillRect l="-1131" b="-536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625994C-5999-4AFB-857F-CD1CBAB0E1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9E591-ED77-471E-97B2-B4E6A061E782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40662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5">
            <a:extLst>
              <a:ext uri="{FF2B5EF4-FFF2-40B4-BE49-F238E27FC236}">
                <a16:creationId xmlns:a16="http://schemas.microsoft.com/office/drawing/2014/main" id="{E1BF4C49-D9BF-42F3-B713-48595D54AED3}"/>
              </a:ext>
            </a:extLst>
          </p:cNvPr>
          <p:cNvSpPr/>
          <p:nvPr/>
        </p:nvSpPr>
        <p:spPr>
          <a:xfrm>
            <a:off x="689372" y="156022"/>
            <a:ext cx="70811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Structured Model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8">
                <a:extLst>
                  <a:ext uri="{FF2B5EF4-FFF2-40B4-BE49-F238E27FC236}">
                    <a16:creationId xmlns:a16="http://schemas.microsoft.com/office/drawing/2014/main" id="{E4690199-E31A-48EF-B232-56D24BE05045}"/>
                  </a:ext>
                </a:extLst>
              </p:cNvPr>
              <p:cNvSpPr/>
              <p:nvPr/>
            </p:nvSpPr>
            <p:spPr>
              <a:xfrm>
                <a:off x="1100137" y="829005"/>
                <a:ext cx="10933509" cy="31592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Use the same techniques as for chapter 2:</a:t>
                </a:r>
              </a:p>
              <a:p>
                <a:pPr>
                  <a:lnSpc>
                    <a:spcPct val="150000"/>
                  </a:lnSpc>
                  <a:buSzPct val="100000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	1. Use the Bayes rule: </a:t>
                </a:r>
              </a:p>
              <a:p>
                <a:pPr>
                  <a:lnSpc>
                    <a:spcPct val="150000"/>
                  </a:lnSpc>
                  <a:buSzPct val="100000"/>
                </a:pPr>
                <a:r>
                  <a:rPr lang="zh-CN" altLang="en-US" sz="2400" dirty="0"/>
                  <a:t> </a:t>
                </a:r>
                <a:r>
                  <a:rPr lang="en-US" altLang="zh-CN" sz="2400" dirty="0"/>
                  <a:t>		</a:t>
                </a:r>
                <a14:m>
                  <m:oMath xmlns:m="http://schemas.openxmlformats.org/officeDocument/2006/math">
                    <m:r>
                      <a:rPr lang="zh-CN" altLang="en-US" sz="2400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zh-CN" altLang="en-US" sz="240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zh-CN" alt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1:</m:t>
                        </m:r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zh-CN" altLang="en-US" sz="2400"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zh-CN" alt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1:</m:t>
                        </m:r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zh-CN" altLang="en-US" sz="2400">
                        <a:latin typeface="Cambria Math" panose="02040503050406030204" pitchFamily="18" charset="0"/>
                      </a:rPr>
                      <m:t>)=</m:t>
                    </m:r>
                    <m:f>
                      <m:fPr>
                        <m:ctrlPr>
                          <a:rPr lang="zh-CN" alt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"/>
                            <m:ctrlPr>
                              <a:rPr lang="zh-CN" alt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  <m:r>
                              <a:rPr lang="zh-CN" altLang="en-US" sz="2400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zh-CN" alt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CN" altLang="en-US" sz="2400" i="1">
                                    <a:latin typeface="Cambria Math" panose="02040503050406030204" pitchFamily="18" charset="0"/>
                                  </a:rPr>
                                  <m:t>𝑊</m:t>
                                </m:r>
                              </m:e>
                              <m:sub>
                                <m:r>
                                  <a:rPr lang="zh-CN" altLang="en-US" sz="2400">
                                    <a:latin typeface="Cambria Math" panose="02040503050406030204" pitchFamily="18" charset="0"/>
                                  </a:rPr>
                                  <m:t>1:</m:t>
                                </m:r>
                                <m:r>
                                  <a:rPr lang="zh-CN" altLang="en-US" sz="24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  <m:r>
                              <a:rPr lang="zh-CN" altLang="en-US" sz="2400">
                                <a:latin typeface="Cambria Math" panose="02040503050406030204" pitchFamily="18" charset="0"/>
                              </a:rPr>
                              <m:t>|</m:t>
                            </m:r>
                            <m:sSub>
                              <m:sSubPr>
                                <m:ctrlPr>
                                  <a:rPr lang="zh-CN" alt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CN" altLang="en-US" sz="2400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zh-CN" altLang="en-US" sz="2400">
                                    <a:latin typeface="Cambria Math" panose="02040503050406030204" pitchFamily="18" charset="0"/>
                                  </a:rPr>
                                  <m:t>1:</m:t>
                                </m:r>
                                <m:r>
                                  <a:rPr lang="zh-CN" altLang="en-US" sz="24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  <m:r>
                              <a:rPr lang="zh-CN" altLang="en-US" sz="2400">
                                <a:latin typeface="Cambria Math" panose="02040503050406030204" pitchFamily="18" charset="0"/>
                              </a:rPr>
                              <m:t>)</m:t>
                            </m:r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  <m:r>
                              <a:rPr lang="zh-CN" altLang="en-US" sz="2400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zh-CN" alt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CN" altLang="en-US" sz="2400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zh-CN" altLang="en-US" sz="2400">
                                    <a:latin typeface="Cambria Math" panose="02040503050406030204" pitchFamily="18" charset="0"/>
                                  </a:rPr>
                                  <m:t>1:</m:t>
                                </m:r>
                                <m:r>
                                  <a:rPr lang="zh-CN" altLang="en-US" sz="24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</m:num>
                      <m:den>
                        <m:d>
                          <m:dPr>
                            <m:begChr m:val=""/>
                            <m:ctrlPr>
                              <a:rPr lang="zh-CN" alt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  <m:r>
                              <a:rPr lang="zh-CN" altLang="en-US" sz="2400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zh-CN" alt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CN" altLang="en-US" sz="2400" i="1">
                                    <a:latin typeface="Cambria Math" panose="02040503050406030204" pitchFamily="18" charset="0"/>
                                  </a:rPr>
                                  <m:t>𝑊</m:t>
                                </m:r>
                              </m:e>
                              <m:sub>
                                <m:r>
                                  <a:rPr lang="zh-CN" altLang="en-US" sz="2400">
                                    <a:latin typeface="Cambria Math" panose="02040503050406030204" pitchFamily="18" charset="0"/>
                                  </a:rPr>
                                  <m:t>1:</m:t>
                                </m:r>
                                <m:r>
                                  <a:rPr lang="zh-CN" altLang="en-US" sz="24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</m:den>
                    </m:f>
                  </m:oMath>
                </a14:m>
                <a:endParaRPr lang="en-US" altLang="zh-CN" sz="24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>
                  <a:lnSpc>
                    <a:spcPct val="150000"/>
                  </a:lnSpc>
                  <a:buSzPct val="100000"/>
                </a:pPr>
                <a:r>
                  <a:rPr lang="en-US" altLang="zh-CN" sz="2400" dirty="0"/>
                  <a:t>	                          </a:t>
                </a:r>
                <a14:m>
                  <m:oMath xmlns:m="http://schemas.openxmlformats.org/officeDocument/2006/math">
                    <m:r>
                      <a:rPr lang="zh-CN" altLang="en-US" sz="2400">
                        <a:latin typeface="Cambria Math" panose="02040503050406030204" pitchFamily="18" charset="0"/>
                      </a:rPr>
                      <m:t>∝</m:t>
                    </m:r>
                    <m:r>
                      <a:rPr lang="zh-CN" altLang="en-US" sz="2400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zh-CN" altLang="en-US" sz="240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zh-CN" alt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1:</m:t>
                        </m:r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zh-CN" altLang="en-US" sz="2400"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zh-CN" alt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1:</m:t>
                        </m:r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zh-CN" altLang="en-US" sz="2400">
                        <a:latin typeface="Cambria Math" panose="02040503050406030204" pitchFamily="18" charset="0"/>
                      </a:rPr>
                      <m:t>)</m:t>
                    </m:r>
                    <m:r>
                      <a:rPr lang="zh-CN" altLang="en-US" sz="2400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zh-CN" altLang="en-US" sz="240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zh-CN" alt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1:</m:t>
                        </m:r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zh-CN" altLang="en-US" sz="2400">
                        <a:latin typeface="Cambria Math" panose="02040503050406030204" pitchFamily="18" charset="0"/>
                      </a:rPr>
                      <m:t>)</m:t>
                    </m:r>
                    <m:r>
                      <a:rPr lang="zh-CN" altLang="en-US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altLang="zh-CN" sz="24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>
                  <a:lnSpc>
                    <a:spcPct val="150000"/>
                  </a:lnSpc>
                  <a:buSzPct val="100000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					     =</a:t>
                </a:r>
                <a:r>
                  <a:rPr lang="en-US" altLang="zh-CN" sz="2400" dirty="0"/>
                  <a:t>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1:</m:t>
                            </m:r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1:</m:t>
                            </m:r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altLang="zh-CN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	</a:t>
                </a:r>
                <a:endParaRPr lang="zh-CN" altLang="en-US" sz="2400" dirty="0"/>
              </a:p>
            </p:txBody>
          </p:sp>
        </mc:Choice>
        <mc:Fallback xmlns="">
          <p:sp>
            <p:nvSpPr>
              <p:cNvPr id="6" name="矩形 8">
                <a:extLst>
                  <a:ext uri="{FF2B5EF4-FFF2-40B4-BE49-F238E27FC236}">
                    <a16:creationId xmlns:a16="http://schemas.microsoft.com/office/drawing/2014/main" id="{E4690199-E31A-48EF-B232-56D24BE0504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0137" y="829005"/>
                <a:ext cx="10933509" cy="3159263"/>
              </a:xfrm>
              <a:prstGeom prst="rect">
                <a:avLst/>
              </a:prstGeom>
              <a:blipFill>
                <a:blip r:embed="rId3"/>
                <a:stretch>
                  <a:fillRect l="-696" b="-3614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625994C-5999-4AFB-857F-CD1CBAB0E1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9E591-ED77-471E-97B2-B4E6A061E782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71565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5">
            <a:extLst>
              <a:ext uri="{FF2B5EF4-FFF2-40B4-BE49-F238E27FC236}">
                <a16:creationId xmlns:a16="http://schemas.microsoft.com/office/drawing/2014/main" id="{E1BF4C49-D9BF-42F3-B713-48595D54AED3}"/>
              </a:ext>
            </a:extLst>
          </p:cNvPr>
          <p:cNvSpPr/>
          <p:nvPr/>
        </p:nvSpPr>
        <p:spPr>
          <a:xfrm>
            <a:off x="689372" y="156022"/>
            <a:ext cx="70811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Structured Model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8">
                <a:extLst>
                  <a:ext uri="{FF2B5EF4-FFF2-40B4-BE49-F238E27FC236}">
                    <a16:creationId xmlns:a16="http://schemas.microsoft.com/office/drawing/2014/main" id="{E4690199-E31A-48EF-B232-56D24BE05045}"/>
                  </a:ext>
                </a:extLst>
              </p:cNvPr>
              <p:cNvSpPr/>
              <p:nvPr/>
            </p:nvSpPr>
            <p:spPr>
              <a:xfrm>
                <a:off x="1100137" y="850437"/>
                <a:ext cx="10933509" cy="280596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Use the same techniques as for chapter 2:</a:t>
                </a:r>
              </a:p>
              <a:p>
                <a:pPr>
                  <a:lnSpc>
                    <a:spcPct val="150000"/>
                  </a:lnSpc>
                  <a:buSzPct val="100000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	2. Applying the probability chain rule for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𝑃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(</m:t>
                    </m:r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𝑇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1: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𝑛</m:t>
                        </m:r>
                      </m:sub>
                    </m:sSub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)</m:t>
                    </m:r>
                  </m:oMath>
                </a14:m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:</a:t>
                </a:r>
              </a:p>
              <a:p>
                <a:pPr>
                  <a:lnSpc>
                    <a:spcPct val="150000"/>
                  </a:lnSpc>
                  <a:buSzPct val="1000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ctrlPr>
                            <a:rPr lang="zh-CN" alt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zh-CN" altLang="en-US" sz="2400" i="1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zh-CN" altLang="en-US" sz="240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zh-CN" altLang="en-US" sz="2400">
                                  <a:latin typeface="Cambria Math" panose="02040503050406030204" pitchFamily="18" charset="0"/>
                                </a:rPr>
                                <m:t>1:</m:t>
                              </m:r>
                              <m: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zh-CN" altLang="en-US" sz="2400">
                              <a:latin typeface="Cambria Math" panose="02040503050406030204" pitchFamily="18" charset="0"/>
                            </a:rPr>
                            <m:t>)=</m:t>
                          </m:r>
                          <m:r>
                            <a:rPr lang="zh-CN" altLang="en-US" sz="2400" i="1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zh-CN" altLang="en-US" sz="240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zh-CN" altLang="en-US" sz="240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zh-CN" altLang="en-US" sz="2400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zh-CN" altLang="en-US" sz="2400" i="1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zh-CN" altLang="en-US" sz="240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zh-CN" altLang="en-US" sz="24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zh-CN" altLang="en-US" sz="2400">
                              <a:latin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zh-CN" altLang="en-US" sz="240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zh-CN" altLang="en-US" sz="2400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zh-CN" altLang="en-US" sz="2400" i="1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zh-CN" altLang="en-US" sz="240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zh-CN" altLang="en-US" sz="240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zh-CN" altLang="en-US" sz="2400">
                              <a:latin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zh-CN" altLang="en-US" sz="240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zh-CN" altLang="en-US" sz="24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zh-CN" altLang="en-US" sz="2400">
                              <a:latin typeface="Cambria Math" panose="02040503050406030204" pitchFamily="18" charset="0"/>
                            </a:rPr>
                            <m:t>)…</m:t>
                          </m:r>
                          <m:r>
                            <a:rPr lang="zh-CN" altLang="en-US" sz="2400" i="1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zh-CN" altLang="en-US" sz="240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zh-CN" altLang="en-US" sz="240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  <m:r>
                            <a:rPr lang="zh-CN" altLang="en-US" sz="2400">
                              <a:latin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zh-CN" altLang="en-US" sz="240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zh-CN" altLang="en-US" sz="2400">
                              <a:latin typeface="Cambria Math" panose="02040503050406030204" pitchFamily="18" charset="0"/>
                            </a:rPr>
                            <m:t>…</m:t>
                          </m:r>
                          <m:sSub>
                            <m:sSubPr>
                              <m:ctrlP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zh-CN" altLang="en-US" sz="240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sub>
                          </m:sSub>
                          <m:r>
                            <a:rPr lang="zh-CN" altLang="en-US" sz="2400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zh-CN" altLang="en-US" sz="2400" i="1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zh-CN" altLang="en-US" sz="240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zh-CN" altLang="en-US" sz="2400">
                              <a:latin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zh-CN" altLang="en-US" sz="240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zh-CN" altLang="en-US" sz="2400">
                              <a:latin typeface="Cambria Math" panose="02040503050406030204" pitchFamily="18" charset="0"/>
                            </a:rPr>
                            <m:t>…</m:t>
                          </m:r>
                          <m:sSub>
                            <m:sSubPr>
                              <m:ctrlP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zh-CN" altLang="en-US" sz="240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altLang="zh-CN" sz="2400" dirty="0"/>
              </a:p>
              <a:p>
                <a:pPr>
                  <a:lnSpc>
                    <a:spcPct val="150000"/>
                  </a:lnSpc>
                  <a:buSzPct val="1000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                                                                                                               </m:t>
                      </m:r>
                      <m:r>
                        <m:rPr>
                          <m:nor/>
                        </m:rPr>
                        <a:rPr lang="zh-CN" altLang="en-US" sz="2400">
                          <a:latin typeface="Palatino"/>
                        </a:rPr>
                        <m:t>(</m:t>
                      </m:r>
                      <m:r>
                        <m:rPr>
                          <m:nor/>
                        </m:rPr>
                        <a:rPr lang="zh-CN" altLang="en-US" sz="2400">
                          <a:latin typeface="Palatino"/>
                        </a:rPr>
                        <m:t>chain</m:t>
                      </m:r>
                      <m:r>
                        <m:rPr>
                          <m:nor/>
                        </m:rPr>
                        <a:rPr lang="zh-CN" altLang="en-US" sz="2400">
                          <a:latin typeface="Palatino"/>
                        </a:rPr>
                        <m:t> </m:t>
                      </m:r>
                      <m:r>
                        <m:rPr>
                          <m:nor/>
                        </m:rPr>
                        <a:rPr lang="zh-CN" altLang="en-US" sz="2400">
                          <a:latin typeface="Palatino"/>
                        </a:rPr>
                        <m:t>rule</m:t>
                      </m:r>
                      <m:r>
                        <m:rPr>
                          <m:nor/>
                        </m:rPr>
                        <a:rPr lang="zh-CN" altLang="en-US" sz="2400">
                          <a:latin typeface="Palatino"/>
                        </a:rPr>
                        <m:t>)</m:t>
                      </m:r>
                    </m:oMath>
                  </m:oMathPara>
                </a14:m>
                <a:endParaRPr lang="zh-CN" altLang="en-US" sz="2400" dirty="0"/>
              </a:p>
              <a:p>
                <a:pPr>
                  <a:lnSpc>
                    <a:spcPct val="150000"/>
                  </a:lnSpc>
                  <a:buSzPct val="100000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	</a:t>
                </a:r>
                <a:endParaRPr lang="zh-CN" altLang="en-US" sz="2400" dirty="0"/>
              </a:p>
            </p:txBody>
          </p:sp>
        </mc:Choice>
        <mc:Fallback xmlns="">
          <p:sp>
            <p:nvSpPr>
              <p:cNvPr id="6" name="矩形 8">
                <a:extLst>
                  <a:ext uri="{FF2B5EF4-FFF2-40B4-BE49-F238E27FC236}">
                    <a16:creationId xmlns:a16="http://schemas.microsoft.com/office/drawing/2014/main" id="{E4690199-E31A-48EF-B232-56D24BE0504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0137" y="850437"/>
                <a:ext cx="10933509" cy="2805961"/>
              </a:xfrm>
              <a:prstGeom prst="rect">
                <a:avLst/>
              </a:prstGeom>
              <a:blipFill>
                <a:blip r:embed="rId3"/>
                <a:stretch>
                  <a:fillRect l="-696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625994C-5999-4AFB-857F-CD1CBAB0E1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9E591-ED77-471E-97B2-B4E6A061E782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84444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5">
            <a:extLst>
              <a:ext uri="{FF2B5EF4-FFF2-40B4-BE49-F238E27FC236}">
                <a16:creationId xmlns:a16="http://schemas.microsoft.com/office/drawing/2014/main" id="{E1BF4C49-D9BF-42F3-B713-48595D54AED3}"/>
              </a:ext>
            </a:extLst>
          </p:cNvPr>
          <p:cNvSpPr/>
          <p:nvPr/>
        </p:nvSpPr>
        <p:spPr>
          <a:xfrm>
            <a:off x="689372" y="156022"/>
            <a:ext cx="70811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Structured Model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8">
                <a:extLst>
                  <a:ext uri="{FF2B5EF4-FFF2-40B4-BE49-F238E27FC236}">
                    <a16:creationId xmlns:a16="http://schemas.microsoft.com/office/drawing/2014/main" id="{E4690199-E31A-48EF-B232-56D24BE05045}"/>
                  </a:ext>
                </a:extLst>
              </p:cNvPr>
              <p:cNvSpPr/>
              <p:nvPr/>
            </p:nvSpPr>
            <p:spPr>
              <a:xfrm>
                <a:off x="1100137" y="829005"/>
                <a:ext cx="10933509" cy="502086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Use the same techniques as for chapter 2:</a:t>
                </a:r>
              </a:p>
              <a:p>
                <a:pPr>
                  <a:lnSpc>
                    <a:spcPct val="150000"/>
                  </a:lnSpc>
                  <a:buSzPct val="100000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	2. Applying the probability chain rule for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𝑃</m:t>
                    </m:r>
                    <m:r>
                      <a:rPr lang="en-US" altLang="zh-CN" sz="2400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(</m:t>
                    </m:r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𝑇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1: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𝑛</m:t>
                        </m:r>
                      </m:sub>
                    </m:sSub>
                    <m:r>
                      <a:rPr lang="en-US" altLang="zh-CN" sz="2400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)</m:t>
                    </m:r>
                  </m:oMath>
                </a14:m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:</a:t>
                </a:r>
              </a:p>
              <a:p>
                <a:pPr>
                  <a:lnSpc>
                    <a:spcPct val="150000"/>
                  </a:lnSpc>
                  <a:buSzPct val="1000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ctrlPr>
                            <a:rPr lang="zh-CN" alt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zh-CN" altLang="en-US" sz="2400" i="1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zh-CN" altLang="en-US" sz="240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zh-CN" altLang="en-US" sz="2400">
                                  <a:latin typeface="Cambria Math" panose="02040503050406030204" pitchFamily="18" charset="0"/>
                                </a:rPr>
                                <m:t>1:</m:t>
                              </m:r>
                              <m: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zh-CN" altLang="en-US" sz="2400">
                              <a:latin typeface="Cambria Math" panose="02040503050406030204" pitchFamily="18" charset="0"/>
                            </a:rPr>
                            <m:t>)=</m:t>
                          </m:r>
                          <m:r>
                            <a:rPr lang="zh-CN" altLang="en-US" sz="2400" i="1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zh-CN" altLang="en-US" sz="240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zh-CN" altLang="en-US" sz="240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zh-CN" altLang="en-US" sz="2400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zh-CN" altLang="en-US" sz="2400" i="1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zh-CN" altLang="en-US" sz="240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zh-CN" altLang="en-US" sz="24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zh-CN" altLang="en-US" sz="2400">
                              <a:latin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zh-CN" altLang="en-US" sz="240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zh-CN" altLang="en-US" sz="2400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zh-CN" altLang="en-US" sz="2400" i="1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zh-CN" altLang="en-US" sz="240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zh-CN" altLang="en-US" sz="240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zh-CN" altLang="en-US" sz="2400">
                              <a:latin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zh-CN" altLang="en-US" sz="240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zh-CN" altLang="en-US" sz="24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zh-CN" altLang="en-US" sz="2400">
                              <a:latin typeface="Cambria Math" panose="02040503050406030204" pitchFamily="18" charset="0"/>
                            </a:rPr>
                            <m:t>)…</m:t>
                          </m:r>
                          <m:r>
                            <a:rPr lang="zh-CN" altLang="en-US" sz="2400" i="1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zh-CN" altLang="en-US" sz="240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zh-CN" altLang="en-US" sz="240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  <m:r>
                            <a:rPr lang="zh-CN" altLang="en-US" sz="2400">
                              <a:latin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zh-CN" altLang="en-US" sz="240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zh-CN" altLang="en-US" sz="2400">
                              <a:latin typeface="Cambria Math" panose="02040503050406030204" pitchFamily="18" charset="0"/>
                            </a:rPr>
                            <m:t>…</m:t>
                          </m:r>
                          <m:sSub>
                            <m:sSubPr>
                              <m:ctrlP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zh-CN" altLang="en-US" sz="240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sub>
                          </m:sSub>
                          <m:r>
                            <a:rPr lang="zh-CN" altLang="en-US" sz="2400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zh-CN" altLang="en-US" sz="2400" i="1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zh-CN" altLang="en-US" sz="240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zh-CN" altLang="en-US" sz="2400">
                              <a:latin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zh-CN" altLang="en-US" sz="240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zh-CN" altLang="en-US" sz="2400">
                              <a:latin typeface="Cambria Math" panose="02040503050406030204" pitchFamily="18" charset="0"/>
                            </a:rPr>
                            <m:t>…</m:t>
                          </m:r>
                          <m:sSub>
                            <m:sSubPr>
                              <m:ctrlP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zh-CN" altLang="en-US" sz="240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altLang="zh-CN" sz="2400" dirty="0"/>
              </a:p>
              <a:p>
                <a:pPr lvl="3">
                  <a:lnSpc>
                    <a:spcPct val="150000"/>
                  </a:lnSpc>
                  <a:buSzPct val="100000"/>
                </a:pPr>
                <a:r>
                  <a:rPr lang="en-US" altLang="zh-CN" sz="2400" b="0" dirty="0"/>
                  <a:t>                                                                               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   </m:t>
                    </m:r>
                    <m:r>
                      <m:rPr>
                        <m:nor/>
                      </m:rPr>
                      <a:rPr lang="zh-CN" altLang="en-US" sz="2400">
                        <a:latin typeface="Palatino"/>
                      </a:rPr>
                      <m:t>(</m:t>
                    </m:r>
                    <m:r>
                      <m:rPr>
                        <m:nor/>
                      </m:rPr>
                      <a:rPr lang="zh-CN" altLang="en-US" sz="2400">
                        <a:latin typeface="Palatino"/>
                      </a:rPr>
                      <m:t>chain</m:t>
                    </m:r>
                    <m:r>
                      <m:rPr>
                        <m:nor/>
                      </m:rPr>
                      <a:rPr lang="zh-CN" altLang="en-US" sz="2400">
                        <a:latin typeface="Palatino"/>
                      </a:rPr>
                      <m:t> </m:t>
                    </m:r>
                    <m:r>
                      <m:rPr>
                        <m:nor/>
                      </m:rPr>
                      <a:rPr lang="zh-CN" altLang="en-US" sz="2400">
                        <a:latin typeface="Palatino"/>
                      </a:rPr>
                      <m:t>rule</m:t>
                    </m:r>
                    <m:r>
                      <m:rPr>
                        <m:nor/>
                      </m:rPr>
                      <a:rPr lang="zh-CN" altLang="en-US" sz="2400">
                        <a:latin typeface="Palatino"/>
                      </a:rPr>
                      <m:t>)</m:t>
                    </m:r>
                  </m:oMath>
                </a14:m>
                <a:endParaRPr lang="en-US" altLang="zh-CN" sz="24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>
                  <a:lnSpc>
                    <a:spcPct val="150000"/>
                  </a:lnSpc>
                  <a:buSzPct val="100000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	3. Make independence assumptions for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𝑃</m:t>
                    </m:r>
                    <m:d>
                      <m:d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1:</m:t>
                            </m:r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endParaRPr lang="en-US" altLang="zh-CN" sz="24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 marL="1257300" lvl="2" indent="-34290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First-order Markov assumption:</a:t>
                </a:r>
              </a:p>
              <a:p>
                <a:pPr lvl="2">
                  <a:lnSpc>
                    <a:spcPct val="150000"/>
                  </a:lnSpc>
                  <a:buSzPct val="1000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ctrlPr>
                            <a:rPr lang="zh-CN" alt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zh-CN" altLang="en-US" sz="2400" i="1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zh-CN" altLang="en-US" sz="240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zh-CN" altLang="en-US" sz="2400">
                                  <a:latin typeface="Cambria Math" panose="02040503050406030204" pitchFamily="18" charset="0"/>
                                </a:rPr>
                                <m:t>1:</m:t>
                              </m:r>
                              <m: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zh-CN" altLang="en-US" sz="2400">
                              <a:latin typeface="Cambria Math" panose="02040503050406030204" pitchFamily="18" charset="0"/>
                            </a:rPr>
                            <m:t>)≈</m:t>
                          </m:r>
                          <m:r>
                            <a:rPr lang="zh-CN" altLang="en-US" sz="2400" i="1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zh-CN" altLang="en-US" sz="240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zh-CN" altLang="en-US" sz="240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zh-CN" altLang="en-US" sz="2400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zh-CN" altLang="en-US" sz="2400" i="1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zh-CN" altLang="en-US" sz="240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zh-CN" altLang="en-US" sz="24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zh-CN" altLang="en-US" sz="2400">
                              <a:latin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zh-CN" altLang="en-US" sz="240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zh-CN" altLang="en-US" sz="2400">
                              <a:latin typeface="Cambria Math" panose="02040503050406030204" pitchFamily="18" charset="0"/>
                            </a:rPr>
                            <m:t>)…</m:t>
                          </m:r>
                          <m:r>
                            <a:rPr lang="zh-CN" altLang="en-US" sz="2400" i="1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zh-CN" altLang="en-US" sz="240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zh-CN" altLang="en-US" sz="2400">
                              <a:latin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zh-CN" altLang="en-US" sz="240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altLang="zh-CN" sz="24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 marL="1257300" lvl="2" indent="-34290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Second-order Markov assumptions:</a:t>
                </a:r>
              </a:p>
              <a:p>
                <a:pPr lvl="1">
                  <a:lnSpc>
                    <a:spcPct val="150000"/>
                  </a:lnSpc>
                  <a:buSzPct val="100000"/>
                </a:pPr>
                <a:r>
                  <a:rPr lang="zh-CN" altLang="en-US" sz="2400" dirty="0"/>
                  <a:t> </a:t>
                </a:r>
                <a14:m>
                  <m:oMath xmlns:m="http://schemas.openxmlformats.org/officeDocument/2006/math">
                    <m:r>
                      <a:rPr lang="en-US" altLang="zh-CN" sz="2400" b="0" i="0" smtClean="0">
                        <a:latin typeface="Cambria Math" panose="02040503050406030204" pitchFamily="18" charset="0"/>
                      </a:rPr>
                      <m:t>           </m:t>
                    </m:r>
                    <m:d>
                      <m:dPr>
                        <m:begChr m:val=""/>
                        <m:ctrlPr>
                          <a:rPr lang="zh-CN" alt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zh-CN" alt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zh-CN" altLang="en-US" sz="2400">
                                <a:latin typeface="Cambria Math" panose="02040503050406030204" pitchFamily="18" charset="0"/>
                              </a:rPr>
                              <m:t>1:</m:t>
                            </m:r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)≈</m:t>
                        </m:r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zh-CN" alt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zh-CN" altLang="en-US" sz="240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zh-CN" alt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zh-CN" altLang="en-US" sz="240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zh-CN" alt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zh-CN" altLang="en-US" sz="240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zh-CN" alt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zh-CN" altLang="en-US" sz="240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zh-CN" alt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zh-CN" altLang="en-US" sz="240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zh-CN" alt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zh-CN" altLang="en-US" sz="240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)…</m:t>
                        </m:r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zh-CN" alt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zh-CN" altLang="en-US" sz="240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zh-CN" alt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zh-CN" altLang="en-US" sz="2400">
                                <a:latin typeface="Cambria Math" panose="02040503050406030204" pitchFamily="18" charset="0"/>
                              </a:rPr>
                              <m:t>−3</m:t>
                            </m:r>
                          </m:sub>
                        </m:sSub>
                        <m:sSub>
                          <m:sSubPr>
                            <m:ctrlPr>
                              <a:rPr lang="zh-CN" alt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zh-CN" altLang="en-US" sz="2400">
                                <a:latin typeface="Cambria Math" panose="02040503050406030204" pitchFamily="18" charset="0"/>
                              </a:rPr>
                              <m:t>−2</m:t>
                            </m:r>
                          </m:sub>
                        </m:sSub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zh-CN" alt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zh-CN" alt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zh-CN" altLang="en-US" sz="2400">
                                <a:latin typeface="Cambria Math" panose="02040503050406030204" pitchFamily="18" charset="0"/>
                              </a:rPr>
                              <m:t>−2</m:t>
                            </m:r>
                          </m:sub>
                        </m:sSub>
                        <m:sSub>
                          <m:sSubPr>
                            <m:ctrlPr>
                              <a:rPr lang="zh-CN" alt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zh-CN" altLang="en-US" sz="240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</m:e>
                    </m:d>
                  </m:oMath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6" name="矩形 8">
                <a:extLst>
                  <a:ext uri="{FF2B5EF4-FFF2-40B4-BE49-F238E27FC236}">
                    <a16:creationId xmlns:a16="http://schemas.microsoft.com/office/drawing/2014/main" id="{E4690199-E31A-48EF-B232-56D24BE0504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0137" y="829005"/>
                <a:ext cx="10933509" cy="5020862"/>
              </a:xfrm>
              <a:prstGeom prst="rect">
                <a:avLst/>
              </a:prstGeom>
              <a:blipFill>
                <a:blip r:embed="rId3"/>
                <a:stretch>
                  <a:fillRect l="-696" b="-16919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625994C-5999-4AFB-857F-CD1CBAB0E1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9E591-ED77-471E-97B2-B4E6A061E782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44380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5">
            <a:extLst>
              <a:ext uri="{FF2B5EF4-FFF2-40B4-BE49-F238E27FC236}">
                <a16:creationId xmlns:a16="http://schemas.microsoft.com/office/drawing/2014/main" id="{E1BF4C49-D9BF-42F3-B713-48595D54AED3}"/>
              </a:ext>
            </a:extLst>
          </p:cNvPr>
          <p:cNvSpPr/>
          <p:nvPr/>
        </p:nvSpPr>
        <p:spPr>
          <a:xfrm>
            <a:off x="689372" y="156022"/>
            <a:ext cx="70811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Structured Model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8">
                <a:extLst>
                  <a:ext uri="{FF2B5EF4-FFF2-40B4-BE49-F238E27FC236}">
                    <a16:creationId xmlns:a16="http://schemas.microsoft.com/office/drawing/2014/main" id="{E4690199-E31A-48EF-B232-56D24BE05045}"/>
                  </a:ext>
                </a:extLst>
              </p:cNvPr>
              <p:cNvSpPr/>
              <p:nvPr/>
            </p:nvSpPr>
            <p:spPr>
              <a:xfrm>
                <a:off x="1107281" y="989739"/>
                <a:ext cx="10933509" cy="347300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Use the same techniques for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𝑃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(</m:t>
                    </m:r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𝑊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1: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𝑛</m:t>
                        </m:r>
                      </m:sub>
                    </m:sSub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|</m:t>
                    </m:r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𝑇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1: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𝑛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 </m:t>
                        </m:r>
                      </m:sub>
                    </m:sSub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)</m:t>
                    </m:r>
                  </m:oMath>
                </a14:m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:</a:t>
                </a:r>
              </a:p>
              <a:p>
                <a:pPr>
                  <a:lnSpc>
                    <a:spcPct val="200000"/>
                  </a:lnSpc>
                  <a:buSzPct val="100000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	1. Use the Bayes rule: </a:t>
                </a:r>
              </a:p>
              <a:p>
                <a:pPr>
                  <a:lnSpc>
                    <a:spcPct val="150000"/>
                  </a:lnSpc>
                  <a:buSzPct val="100000"/>
                </a:pPr>
                <a:r>
                  <a:rPr lang="zh-CN" altLang="en-US" sz="2400" dirty="0"/>
                  <a:t> </a:t>
                </a:r>
                <a:r>
                  <a:rPr lang="en-US" altLang="zh-CN" sz="2400" dirty="0"/>
                  <a:t>		</a:t>
                </a:r>
                <a14:m>
                  <m:oMath xmlns:m="http://schemas.openxmlformats.org/officeDocument/2006/math">
                    <m:r>
                      <a:rPr lang="en-US" altLang="zh-CN" sz="2400" b="0" i="0" smtClean="0">
                        <a:latin typeface="Cambria Math" panose="02040503050406030204" pitchFamily="18" charset="0"/>
                      </a:rPr>
                      <m:t>     </m:t>
                    </m:r>
                    <m:r>
                      <a:rPr lang="zh-CN" altLang="en-US" sz="2400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zh-CN" altLang="en-US" sz="240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zh-CN" alt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1:</m:t>
                        </m:r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zh-CN" altLang="en-US" sz="2400"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zh-CN" alt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1:</m:t>
                        </m:r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zh-CN" altLang="en-US" sz="2400">
                        <a:latin typeface="Cambria Math" panose="02040503050406030204" pitchFamily="18" charset="0"/>
                      </a:rPr>
                      <m:t>)=</m:t>
                    </m:r>
                    <m:f>
                      <m:fPr>
                        <m:ctrlPr>
                          <a:rPr lang="zh-CN" alt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"/>
                            <m:ctrlPr>
                              <a:rPr lang="zh-CN" alt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  <m:r>
                              <a:rPr lang="zh-CN" altLang="en-US" sz="2400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zh-CN" alt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CN" altLang="en-US" sz="2400" i="1">
                                    <a:latin typeface="Cambria Math" panose="02040503050406030204" pitchFamily="18" charset="0"/>
                                  </a:rPr>
                                  <m:t>𝑊</m:t>
                                </m:r>
                              </m:e>
                              <m:sub>
                                <m:r>
                                  <a:rPr lang="zh-CN" altLang="en-US" sz="2400">
                                    <a:latin typeface="Cambria Math" panose="02040503050406030204" pitchFamily="18" charset="0"/>
                                  </a:rPr>
                                  <m:t>1:</m:t>
                                </m:r>
                                <m:r>
                                  <a:rPr lang="zh-CN" altLang="en-US" sz="24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  <m:r>
                              <a:rPr lang="zh-CN" altLang="en-US" sz="2400">
                                <a:latin typeface="Cambria Math" panose="02040503050406030204" pitchFamily="18" charset="0"/>
                              </a:rPr>
                              <m:t>|</m:t>
                            </m:r>
                            <m:sSub>
                              <m:sSubPr>
                                <m:ctrlPr>
                                  <a:rPr lang="zh-CN" alt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CN" altLang="en-US" sz="2400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zh-CN" altLang="en-US" sz="2400">
                                    <a:latin typeface="Cambria Math" panose="02040503050406030204" pitchFamily="18" charset="0"/>
                                  </a:rPr>
                                  <m:t>1:</m:t>
                                </m:r>
                                <m:r>
                                  <a:rPr lang="zh-CN" altLang="en-US" sz="24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  <m:r>
                              <a:rPr lang="zh-CN" altLang="en-US" sz="2400">
                                <a:latin typeface="Cambria Math" panose="02040503050406030204" pitchFamily="18" charset="0"/>
                              </a:rPr>
                              <m:t>)</m:t>
                            </m:r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  <m:r>
                              <a:rPr lang="zh-CN" altLang="en-US" sz="2400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zh-CN" alt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CN" altLang="en-US" sz="2400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zh-CN" altLang="en-US" sz="2400">
                                    <a:latin typeface="Cambria Math" panose="02040503050406030204" pitchFamily="18" charset="0"/>
                                  </a:rPr>
                                  <m:t>1:</m:t>
                                </m:r>
                                <m:r>
                                  <a:rPr lang="zh-CN" altLang="en-US" sz="24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</m:num>
                      <m:den>
                        <m:d>
                          <m:dPr>
                            <m:begChr m:val=""/>
                            <m:ctrlPr>
                              <a:rPr lang="zh-CN" alt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  <m:r>
                              <a:rPr lang="zh-CN" altLang="en-US" sz="2400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zh-CN" alt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CN" altLang="en-US" sz="2400" i="1">
                                    <a:latin typeface="Cambria Math" panose="02040503050406030204" pitchFamily="18" charset="0"/>
                                  </a:rPr>
                                  <m:t>𝑊</m:t>
                                </m:r>
                              </m:e>
                              <m:sub>
                                <m:r>
                                  <a:rPr lang="zh-CN" altLang="en-US" sz="2400">
                                    <a:latin typeface="Cambria Math" panose="02040503050406030204" pitchFamily="18" charset="0"/>
                                  </a:rPr>
                                  <m:t>1:</m:t>
                                </m:r>
                                <m:r>
                                  <a:rPr lang="zh-CN" altLang="en-US" sz="24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</m:den>
                    </m:f>
                  </m:oMath>
                </a14:m>
                <a:endParaRPr lang="en-US" altLang="zh-CN" sz="24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>
                  <a:lnSpc>
                    <a:spcPct val="150000"/>
                  </a:lnSpc>
                  <a:buSzPct val="100000"/>
                </a:pPr>
                <a:r>
                  <a:rPr lang="en-US" altLang="zh-CN" sz="2400" dirty="0"/>
                  <a:t>	                               </a:t>
                </a:r>
                <a14:m>
                  <m:oMath xmlns:m="http://schemas.openxmlformats.org/officeDocument/2006/math">
                    <m:r>
                      <a:rPr lang="zh-CN" altLang="en-US" sz="2400">
                        <a:latin typeface="Cambria Math" panose="02040503050406030204" pitchFamily="18" charset="0"/>
                      </a:rPr>
                      <m:t>∝</m:t>
                    </m:r>
                    <m:r>
                      <a:rPr lang="zh-CN" altLang="en-US" sz="2400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zh-CN" altLang="en-US" sz="240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zh-CN" alt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1:</m:t>
                        </m:r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zh-CN" altLang="en-US" sz="2400"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zh-CN" alt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1:</m:t>
                        </m:r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zh-CN" altLang="en-US" sz="2400">
                        <a:latin typeface="Cambria Math" panose="02040503050406030204" pitchFamily="18" charset="0"/>
                      </a:rPr>
                      <m:t>)</m:t>
                    </m:r>
                    <m:r>
                      <a:rPr lang="zh-CN" altLang="en-US" sz="2400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zh-CN" altLang="en-US" sz="240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zh-CN" alt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1:</m:t>
                        </m:r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zh-CN" altLang="en-US" sz="2400">
                        <a:latin typeface="Cambria Math" panose="02040503050406030204" pitchFamily="18" charset="0"/>
                      </a:rPr>
                      <m:t>)</m:t>
                    </m:r>
                    <m:r>
                      <a:rPr lang="zh-CN" altLang="en-US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altLang="zh-CN" sz="24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>
                  <a:lnSpc>
                    <a:spcPct val="200000"/>
                  </a:lnSpc>
                  <a:buSzPct val="100000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	</a:t>
                </a:r>
              </a:p>
            </p:txBody>
          </p:sp>
        </mc:Choice>
        <mc:Fallback xmlns="">
          <p:sp>
            <p:nvSpPr>
              <p:cNvPr id="6" name="矩形 8">
                <a:extLst>
                  <a:ext uri="{FF2B5EF4-FFF2-40B4-BE49-F238E27FC236}">
                    <a16:creationId xmlns:a16="http://schemas.microsoft.com/office/drawing/2014/main" id="{E4690199-E31A-48EF-B232-56D24BE0504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7281" y="989739"/>
                <a:ext cx="10933509" cy="3473002"/>
              </a:xfrm>
              <a:prstGeom prst="rect">
                <a:avLst/>
              </a:prstGeom>
              <a:blipFill>
                <a:blip r:embed="rId3"/>
                <a:stretch>
                  <a:fillRect l="-78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625994C-5999-4AFB-857F-CD1CBAB0E1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9E591-ED77-471E-97B2-B4E6A061E782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62735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5">
            <a:extLst>
              <a:ext uri="{FF2B5EF4-FFF2-40B4-BE49-F238E27FC236}">
                <a16:creationId xmlns:a16="http://schemas.microsoft.com/office/drawing/2014/main" id="{E1BF4C49-D9BF-42F3-B713-48595D54AED3}"/>
              </a:ext>
            </a:extLst>
          </p:cNvPr>
          <p:cNvSpPr/>
          <p:nvPr/>
        </p:nvSpPr>
        <p:spPr>
          <a:xfrm>
            <a:off x="689372" y="156022"/>
            <a:ext cx="70811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Structured Model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8">
                <a:extLst>
                  <a:ext uri="{FF2B5EF4-FFF2-40B4-BE49-F238E27FC236}">
                    <a16:creationId xmlns:a16="http://schemas.microsoft.com/office/drawing/2014/main" id="{E4690199-E31A-48EF-B232-56D24BE05045}"/>
                  </a:ext>
                </a:extLst>
              </p:cNvPr>
              <p:cNvSpPr/>
              <p:nvPr/>
            </p:nvSpPr>
            <p:spPr>
              <a:xfrm>
                <a:off x="1107281" y="989739"/>
                <a:ext cx="10933509" cy="257493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Use the same techniques for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𝑃</m:t>
                    </m:r>
                    <m:r>
                      <a:rPr lang="en-US" altLang="zh-CN" sz="2400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(</m:t>
                    </m:r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𝑊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1: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𝑛</m:t>
                        </m:r>
                      </m:sub>
                    </m:sSub>
                    <m:r>
                      <a:rPr lang="en-US" altLang="zh-CN" sz="2400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|</m:t>
                    </m:r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𝑇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1: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𝑛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 </m:t>
                        </m:r>
                      </m:sub>
                    </m:sSub>
                    <m:r>
                      <a:rPr lang="en-US" altLang="zh-CN" sz="2400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)</m:t>
                    </m:r>
                  </m:oMath>
                </a14:m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: </a:t>
                </a:r>
              </a:p>
              <a:p>
                <a:pPr>
                  <a:lnSpc>
                    <a:spcPct val="200000"/>
                  </a:lnSpc>
                  <a:buSzPct val="100000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	2. Applying the probability chain rule for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𝑃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(</m:t>
                    </m:r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𝑊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1: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𝑛</m:t>
                        </m:r>
                      </m:sub>
                    </m:sSub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|</m:t>
                    </m:r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𝑇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1: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𝑛</m:t>
                        </m:r>
                      </m:sub>
                    </m:sSub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)</m:t>
                    </m:r>
                  </m:oMath>
                </a14:m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:</a:t>
                </a:r>
                <a:endParaRPr lang="en-US" altLang="zh-CN" sz="2400" dirty="0"/>
              </a:p>
              <a:p>
                <a:pPr>
                  <a:lnSpc>
                    <a:spcPct val="150000"/>
                  </a:lnSpc>
                  <a:buSzPct val="100000"/>
                </a:pPr>
                <a:r>
                  <a:rPr lang="zh-CN" altLang="en-US" sz="2400" dirty="0"/>
                  <a:t>     </a:t>
                </a:r>
                <a14:m>
                  <m:oMath xmlns:m="http://schemas.openxmlformats.org/officeDocument/2006/math">
                    <m:r>
                      <a:rPr lang="zh-CN" altLang="en-US" sz="2400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zh-CN" altLang="en-US" sz="240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2400">
                            <a:latin typeface="Cambria Math" panose="02040503050406030204" pitchFamily="18" charset="0"/>
                          </a:rPr>
                          <m:t>W</m:t>
                        </m:r>
                      </m:e>
                      <m:sub>
                        <m:r>
                          <a:rPr lang="en-US" altLang="zh-CN" sz="2400">
                            <a:latin typeface="Cambria Math" panose="02040503050406030204" pitchFamily="18" charset="0"/>
                          </a:rPr>
                          <m:t>1:</m:t>
                        </m:r>
                        <m:r>
                          <m:rPr>
                            <m:sty m:val="p"/>
                          </m:rPr>
                          <a:rPr lang="en-US" altLang="zh-CN" sz="2400">
                            <a:latin typeface="Cambria Math" panose="02040503050406030204" pitchFamily="18" charset="0"/>
                          </a:rPr>
                          <m:t>n</m:t>
                        </m:r>
                      </m:sub>
                    </m:sSub>
                    <m:r>
                      <a:rPr lang="en-US" altLang="zh-CN" sz="2400"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zh-CN" alt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1:</m:t>
                        </m:r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zh-CN" altLang="en-US" sz="240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zh-CN" altLang="en-US" sz="24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zh-CN" alt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zh-CN" alt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zh-CN" altLang="en-US" sz="240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zh-CN" alt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zh-CN" altLang="en-US" sz="2400">
                                <a:latin typeface="Cambria Math" panose="02040503050406030204" pitchFamily="18" charset="0"/>
                              </a:rPr>
                              <m:t>1:</m:t>
                            </m:r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zh-CN" altLang="en-US" sz="24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zh-CN" alt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zh-CN" alt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zh-CN" altLang="en-US" sz="240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zh-CN" alt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zh-CN" altLang="en-US" sz="240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zh-CN" alt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zh-CN" altLang="en-US" sz="2400">
                                <a:latin typeface="Cambria Math" panose="02040503050406030204" pitchFamily="18" charset="0"/>
                              </a:rPr>
                              <m:t>1:</m:t>
                            </m:r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1:2</m:t>
                        </m:r>
                      </m:sub>
                    </m:sSub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1: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zh-CN" altLang="en-US" sz="2400">
                        <a:latin typeface="Cambria Math" panose="02040503050406030204" pitchFamily="18" charset="0"/>
                      </a:rPr>
                      <m:t>…</m:t>
                    </m:r>
                    <m:r>
                      <a:rPr lang="zh-CN" altLang="en-US" sz="2400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zh-CN" altLang="en-US" sz="240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zh-CN" alt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zh-CN" altLang="en-US" sz="2400"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zh-CN" alt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altLang="zh-CN" sz="2400" b="0" i="0" smtClean="0"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m:rPr>
                            <m:sty m:val="p"/>
                          </m:rPr>
                          <a:rPr lang="en-US" altLang="zh-CN" sz="2400" b="0" i="0" smtClean="0">
                            <a:latin typeface="Cambria Math" panose="02040503050406030204" pitchFamily="18" charset="0"/>
                          </a:rPr>
                          <m:t>n</m:t>
                        </m:r>
                        <m:r>
                          <a:rPr lang="en-US" altLang="zh-CN" sz="2400" b="0" i="0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zh-CN" altLang="en-US" sz="240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zh-CN" alt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1:</m:t>
                        </m:r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zh-CN" altLang="en-US" sz="2400">
                        <a:latin typeface="Cambria Math" panose="02040503050406030204" pitchFamily="18" charset="0"/>
                      </a:rPr>
                      <m:t>)</m:t>
                    </m:r>
                    <m:r>
                      <m:rPr>
                        <m:nor/>
                      </m:rPr>
                      <a:rPr lang="zh-CN" altLang="en-US" sz="2400" i="1">
                        <a:latin typeface="Palatino"/>
                      </a:rPr>
                      <m:t> </m:t>
                    </m:r>
                  </m:oMath>
                </a14:m>
                <a:endParaRPr lang="en-US" altLang="zh-CN" sz="2400" dirty="0">
                  <a:latin typeface="Palatino" pitchFamily="2" charset="77"/>
                </a:endParaRPr>
              </a:p>
              <a:p>
                <a:pPr>
                  <a:lnSpc>
                    <a:spcPct val="200000"/>
                  </a:lnSpc>
                  <a:buSzPct val="100000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	</a:t>
                </a:r>
              </a:p>
            </p:txBody>
          </p:sp>
        </mc:Choice>
        <mc:Fallback xmlns="">
          <p:sp>
            <p:nvSpPr>
              <p:cNvPr id="6" name="矩形 8">
                <a:extLst>
                  <a:ext uri="{FF2B5EF4-FFF2-40B4-BE49-F238E27FC236}">
                    <a16:creationId xmlns:a16="http://schemas.microsoft.com/office/drawing/2014/main" id="{E4690199-E31A-48EF-B232-56D24BE0504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7281" y="989739"/>
                <a:ext cx="10933509" cy="2574936"/>
              </a:xfrm>
              <a:prstGeom prst="rect">
                <a:avLst/>
              </a:prstGeom>
              <a:blipFill>
                <a:blip r:embed="rId3"/>
                <a:stretch>
                  <a:fillRect l="-78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625994C-5999-4AFB-857F-CD1CBAB0E1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9E591-ED77-471E-97B2-B4E6A061E782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11593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5">
            <a:extLst>
              <a:ext uri="{FF2B5EF4-FFF2-40B4-BE49-F238E27FC236}">
                <a16:creationId xmlns:a16="http://schemas.microsoft.com/office/drawing/2014/main" id="{E1BF4C49-D9BF-42F3-B713-48595D54AED3}"/>
              </a:ext>
            </a:extLst>
          </p:cNvPr>
          <p:cNvSpPr/>
          <p:nvPr/>
        </p:nvSpPr>
        <p:spPr>
          <a:xfrm>
            <a:off x="689372" y="156022"/>
            <a:ext cx="70811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Structured Model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8">
                <a:extLst>
                  <a:ext uri="{FF2B5EF4-FFF2-40B4-BE49-F238E27FC236}">
                    <a16:creationId xmlns:a16="http://schemas.microsoft.com/office/drawing/2014/main" id="{E4690199-E31A-48EF-B232-56D24BE05045}"/>
                  </a:ext>
                </a:extLst>
              </p:cNvPr>
              <p:cNvSpPr/>
              <p:nvPr/>
            </p:nvSpPr>
            <p:spPr>
              <a:xfrm>
                <a:off x="1107281" y="989739"/>
                <a:ext cx="10933509" cy="355481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Use the same techniques for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𝑃</m:t>
                    </m:r>
                    <m:r>
                      <a:rPr lang="en-US" altLang="zh-CN" sz="2400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(</m:t>
                    </m:r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𝑊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1: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𝑛</m:t>
                        </m:r>
                      </m:sub>
                    </m:sSub>
                    <m:r>
                      <a:rPr lang="en-US" altLang="zh-CN" sz="2400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|</m:t>
                    </m:r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𝑇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1: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𝑛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 </m:t>
                        </m:r>
                      </m:sub>
                    </m:sSub>
                    <m:r>
                      <a:rPr lang="en-US" altLang="zh-CN" sz="2400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)</m:t>
                    </m:r>
                  </m:oMath>
                </a14:m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: </a:t>
                </a:r>
              </a:p>
              <a:p>
                <a:pPr>
                  <a:lnSpc>
                    <a:spcPct val="200000"/>
                  </a:lnSpc>
                  <a:buSzPct val="100000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	2. Applying the probability chain rule for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𝑃</m:t>
                    </m:r>
                    <m:r>
                      <a:rPr lang="en-US" altLang="zh-CN" sz="2400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(</m:t>
                    </m:r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𝑊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1: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𝑛</m:t>
                        </m:r>
                      </m:sub>
                    </m:sSub>
                    <m:r>
                      <a:rPr lang="en-US" altLang="zh-CN" sz="2400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|</m:t>
                    </m:r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𝑇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1: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𝑛</m:t>
                        </m:r>
                      </m:sub>
                    </m:sSub>
                    <m:r>
                      <a:rPr lang="en-US" altLang="zh-CN" sz="2400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)</m:t>
                    </m:r>
                  </m:oMath>
                </a14:m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:</a:t>
                </a:r>
                <a:endParaRPr lang="en-US" altLang="zh-CN" sz="2400" dirty="0"/>
              </a:p>
              <a:p>
                <a:pPr>
                  <a:lnSpc>
                    <a:spcPct val="150000"/>
                  </a:lnSpc>
                  <a:buSzPct val="100000"/>
                </a:pPr>
                <a:r>
                  <a:rPr lang="zh-CN" altLang="en-US" sz="2400" dirty="0"/>
                  <a:t>     </a:t>
                </a:r>
                <a14:m>
                  <m:oMath xmlns:m="http://schemas.openxmlformats.org/officeDocument/2006/math">
                    <m:r>
                      <a:rPr lang="zh-CN" altLang="en-US" sz="2400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zh-CN" altLang="en-US" sz="240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2400">
                            <a:latin typeface="Cambria Math" panose="02040503050406030204" pitchFamily="18" charset="0"/>
                          </a:rPr>
                          <m:t>W</m:t>
                        </m:r>
                      </m:e>
                      <m:sub>
                        <m:r>
                          <a:rPr lang="en-US" altLang="zh-CN" sz="2400">
                            <a:latin typeface="Cambria Math" panose="02040503050406030204" pitchFamily="18" charset="0"/>
                          </a:rPr>
                          <m:t>1:</m:t>
                        </m:r>
                        <m:r>
                          <m:rPr>
                            <m:sty m:val="p"/>
                          </m:rPr>
                          <a:rPr lang="en-US" altLang="zh-CN" sz="2400">
                            <a:latin typeface="Cambria Math" panose="02040503050406030204" pitchFamily="18" charset="0"/>
                          </a:rPr>
                          <m:t>n</m:t>
                        </m:r>
                      </m:sub>
                    </m:sSub>
                    <m:r>
                      <a:rPr lang="en-US" altLang="zh-CN" sz="2400"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zh-CN" alt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1:</m:t>
                        </m:r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zh-CN" altLang="en-US" sz="240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zh-CN" altLang="en-US" sz="24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zh-CN" alt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zh-CN" alt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zh-CN" altLang="en-US" sz="240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zh-CN" alt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zh-CN" altLang="en-US" sz="2400">
                                <a:latin typeface="Cambria Math" panose="02040503050406030204" pitchFamily="18" charset="0"/>
                              </a:rPr>
                              <m:t>1:</m:t>
                            </m:r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zh-CN" altLang="en-US" sz="24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zh-CN" alt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zh-CN" alt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zh-CN" altLang="en-US" sz="240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zh-CN" alt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zh-CN" altLang="en-US" sz="240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zh-CN" alt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zh-CN" altLang="en-US" sz="2400">
                                <a:latin typeface="Cambria Math" panose="02040503050406030204" pitchFamily="18" charset="0"/>
                              </a:rPr>
                              <m:t>1:</m:t>
                            </m:r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altLang="zh-CN" sz="2400" i="1"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1:2</m:t>
                        </m:r>
                      </m:sub>
                    </m:sSub>
                    <m:r>
                      <a:rPr lang="en-US" altLang="zh-CN" sz="24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1: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altLang="zh-CN" sz="2400" i="1">
                        <a:latin typeface="Cambria Math" panose="02040503050406030204" pitchFamily="18" charset="0"/>
                      </a:rPr>
                      <m:t>)</m:t>
                    </m:r>
                    <m:r>
                      <a:rPr lang="zh-CN" altLang="en-US" sz="2400">
                        <a:latin typeface="Cambria Math" panose="02040503050406030204" pitchFamily="18" charset="0"/>
                      </a:rPr>
                      <m:t>…</m:t>
                    </m:r>
                    <m:r>
                      <a:rPr lang="zh-CN" altLang="en-US" sz="2400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zh-CN" altLang="en-US" sz="240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zh-CN" alt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zh-CN" altLang="en-US" sz="2400"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zh-CN" alt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altLang="zh-CN" sz="2400"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m:rPr>
                            <m:sty m:val="p"/>
                          </m:rPr>
                          <a:rPr lang="en-US" altLang="zh-CN" sz="2400">
                            <a:latin typeface="Cambria Math" panose="02040503050406030204" pitchFamily="18" charset="0"/>
                          </a:rPr>
                          <m:t>n</m:t>
                        </m:r>
                        <m:r>
                          <a:rPr lang="en-US" altLang="zh-CN" sz="240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altLang="zh-CN" sz="24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zh-CN" altLang="en-US" sz="2400" i="1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zh-CN" alt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1:</m:t>
                        </m:r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zh-CN" altLang="en-US" sz="2400">
                        <a:latin typeface="Cambria Math" panose="02040503050406030204" pitchFamily="18" charset="0"/>
                      </a:rPr>
                      <m:t>)</m:t>
                    </m:r>
                    <m:r>
                      <m:rPr>
                        <m:nor/>
                      </m:rPr>
                      <a:rPr lang="zh-CN" altLang="en-US" sz="2400" i="1">
                        <a:latin typeface="Palatino"/>
                      </a:rPr>
                      <m:t> </m:t>
                    </m:r>
                  </m:oMath>
                </a14:m>
                <a:endParaRPr lang="en-US" altLang="zh-CN" sz="2400" dirty="0">
                  <a:latin typeface="Palatino" pitchFamily="2" charset="77"/>
                </a:endParaRPr>
              </a:p>
              <a:p>
                <a:pPr>
                  <a:lnSpc>
                    <a:spcPct val="150000"/>
                  </a:lnSpc>
                  <a:buSzPct val="100000"/>
                </a:pPr>
                <a:endParaRPr lang="en-US" altLang="zh-CN" sz="24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>
                  <a:lnSpc>
                    <a:spcPct val="150000"/>
                  </a:lnSpc>
                  <a:buSzPct val="100000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	3. Make independence assumptions for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𝑃</m:t>
                    </m:r>
                    <m:d>
                      <m:d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1:</m:t>
                            </m:r>
                            <m:r>
                              <a:rPr lang="en-US" altLang="zh-CN" sz="2400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|</m:t>
                        </m:r>
                        <m:sSub>
                          <m:sSub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1:</m:t>
                            </m:r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endParaRPr lang="en-US" altLang="zh-CN" sz="24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>
                  <a:lnSpc>
                    <a:spcPct val="150000"/>
                  </a:lnSpc>
                  <a:buSzPct val="100000"/>
                </a:pPr>
                <a:r>
                  <a:rPr lang="zh-CN" altLang="en-US" sz="2400" dirty="0"/>
                  <a:t>          </a:t>
                </a:r>
                <a14:m>
                  <m:oMath xmlns:m="http://schemas.openxmlformats.org/officeDocument/2006/math">
                    <m:d>
                      <m:dPr>
                        <m:begChr m:val=""/>
                        <m:ctrlPr>
                          <a:rPr lang="zh-CN" alt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zh-CN" alt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zh-CN" alt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sSub>
                                  <m:sSubPr>
                                    <m:ctrlPr>
                                      <a:rPr lang="en-US" altLang="zh-CN" sz="2400" i="1">
                                        <a:latin typeface="Cambria Math" panose="02040503050406030204" pitchFamily="18" charset="0"/>
                                        <a:ea typeface="Palatino" pitchFamily="2" charset="77"/>
                                        <a:cs typeface="Calibri Light" panose="020F030202020403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400" i="1">
                                        <a:latin typeface="Cambria Math" panose="02040503050406030204" pitchFamily="18" charset="0"/>
                                        <a:ea typeface="Palatino" pitchFamily="2" charset="77"/>
                                        <a:cs typeface="Calibri Light" panose="020F0302020204030204" pitchFamily="34" charset="0"/>
                                      </a:rPr>
                                      <m:t>𝑊</m:t>
                                    </m:r>
                                  </m:e>
                                  <m:sub>
                                    <m:r>
                                      <a:rPr lang="en-US" altLang="zh-CN" sz="2400" i="1">
                                        <a:latin typeface="Cambria Math" panose="02040503050406030204" pitchFamily="18" charset="0"/>
                                        <a:ea typeface="Palatino" pitchFamily="2" charset="77"/>
                                        <a:cs typeface="Calibri Light" panose="020F0302020204030204" pitchFamily="34" charset="0"/>
                                      </a:rPr>
                                      <m:t>1:</m:t>
                                    </m:r>
                                    <m:r>
                                      <a:rPr lang="en-US" altLang="zh-CN" sz="2400" i="1">
                                        <a:latin typeface="Cambria Math" panose="02040503050406030204" pitchFamily="18" charset="0"/>
                                        <a:ea typeface="Palatino" pitchFamily="2" charset="77"/>
                                        <a:cs typeface="Calibri Light" panose="020F0302020204030204" pitchFamily="34" charset="0"/>
                                      </a:rPr>
                                      <m:t>𝑛</m:t>
                                    </m:r>
                                  </m:sub>
                                </m:sSub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  <a:ea typeface="Palatino" pitchFamily="2" charset="77"/>
                                    <a:cs typeface="Calibri Light" panose="020F0302020204030204" pitchFamily="34" charset="0"/>
                                  </a:rPr>
                                  <m:t>|</m:t>
                                </m:r>
                                <m:r>
                                  <a:rPr lang="zh-CN" altLang="en-US" sz="2400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zh-CN" altLang="en-US" sz="2400">
                                    <a:latin typeface="Cambria Math" panose="02040503050406030204" pitchFamily="18" charset="0"/>
                                  </a:rPr>
                                  <m:t>1:</m:t>
                                </m:r>
                                <m:r>
                                  <a:rPr lang="zh-CN" altLang="en-US" sz="24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2400">
                                <a:latin typeface="Cambria Math" panose="02040503050406030204" pitchFamily="18" charset="0"/>
                              </a:rPr>
                              <m:t>w</m:t>
                            </m:r>
                          </m:e>
                          <m:sub>
                            <m:r>
                              <a:rPr lang="en-US" altLang="zh-CN" sz="240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sz="2400">
                            <a:latin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zh-CN" alt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zh-CN" altLang="en-US" sz="240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zh-CN" alt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zh-CN" altLang="en-US" sz="240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zh-CN" alt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CN" sz="240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)…</m:t>
                        </m:r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zh-CN" alt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zh-CN" alt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endParaRPr lang="en-US" altLang="zh-CN" sz="24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6" name="矩形 8">
                <a:extLst>
                  <a:ext uri="{FF2B5EF4-FFF2-40B4-BE49-F238E27FC236}">
                    <a16:creationId xmlns:a16="http://schemas.microsoft.com/office/drawing/2014/main" id="{E4690199-E31A-48EF-B232-56D24BE0504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7281" y="989739"/>
                <a:ext cx="10933509" cy="3554819"/>
              </a:xfrm>
              <a:prstGeom prst="rect">
                <a:avLst/>
              </a:prstGeom>
              <a:blipFill>
                <a:blip r:embed="rId3"/>
                <a:stretch>
                  <a:fillRect l="-812" b="-23843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625994C-5999-4AFB-857F-CD1CBAB0E1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9E591-ED77-471E-97B2-B4E6A061E782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23354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5">
            <a:extLst>
              <a:ext uri="{FF2B5EF4-FFF2-40B4-BE49-F238E27FC236}">
                <a16:creationId xmlns:a16="http://schemas.microsoft.com/office/drawing/2014/main" id="{E1BF4C49-D9BF-42F3-B713-48595D54AED3}"/>
              </a:ext>
            </a:extLst>
          </p:cNvPr>
          <p:cNvSpPr/>
          <p:nvPr/>
        </p:nvSpPr>
        <p:spPr>
          <a:xfrm>
            <a:off x="678656" y="189924"/>
            <a:ext cx="70919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Structured Model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8">
                <a:extLst>
                  <a:ext uri="{FF2B5EF4-FFF2-40B4-BE49-F238E27FC236}">
                    <a16:creationId xmlns:a16="http://schemas.microsoft.com/office/drawing/2014/main" id="{E4690199-E31A-48EF-B232-56D24BE05045}"/>
                  </a:ext>
                </a:extLst>
              </p:cNvPr>
              <p:cNvSpPr/>
              <p:nvPr/>
            </p:nvSpPr>
            <p:spPr>
              <a:xfrm>
                <a:off x="764382" y="1191411"/>
                <a:ext cx="11865768" cy="50935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Generate Stories</a:t>
                </a:r>
              </a:p>
              <a:p>
                <a:pPr>
                  <a:lnSpc>
                    <a:spcPct val="150000"/>
                  </a:lnSpc>
                  <a:buSzPct val="100000"/>
                </a:pPr>
                <a:r>
                  <a:rPr lang="en-US" altLang="zh-CN" sz="2400" dirty="0">
                    <a:latin typeface="Palatino"/>
                    <a:cs typeface="Calibri Light" panose="020F0302020204030204" pitchFamily="34" charset="0"/>
                  </a:rPr>
                  <a:t>                  </a:t>
                </a:r>
                <a14:m>
                  <m:oMath xmlns:m="http://schemas.openxmlformats.org/officeDocument/2006/math">
                    <m:r>
                      <a:rPr lang="zh-CN" altLang="en-US" sz="2400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zh-CN" altLang="en-US" sz="240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zh-CN" alt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1:</m:t>
                        </m:r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zh-CN" altLang="en-US" sz="2400"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zh-CN" alt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1:</m:t>
                        </m:r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zh-CN" altLang="en-US" sz="2400">
                        <a:latin typeface="Cambria Math" panose="02040503050406030204" pitchFamily="18" charset="0"/>
                      </a:rPr>
                      <m:t>∝</m:t>
                    </m:r>
                    <m:r>
                      <a:rPr lang="zh-CN" altLang="en-US" sz="2400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zh-CN" altLang="en-US" sz="240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zh-CN" alt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1:</m:t>
                        </m:r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zh-CN" altLang="en-US" sz="2400"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zh-CN" alt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1:</m:t>
                        </m:r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zh-CN" altLang="en-US" sz="2400">
                        <a:latin typeface="Cambria Math" panose="02040503050406030204" pitchFamily="18" charset="0"/>
                      </a:rPr>
                      <m:t>)</m:t>
                    </m:r>
                    <m:r>
                      <a:rPr lang="zh-CN" altLang="en-US" sz="2400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zh-CN" altLang="en-US" sz="240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zh-CN" alt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1:</m:t>
                        </m:r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zh-CN" altLang="en-US" sz="2400">
                        <a:latin typeface="Cambria Math" panose="02040503050406030204" pitchFamily="18" charset="0"/>
                      </a:rPr>
                      <m:t>)</m:t>
                    </m:r>
                    <m:r>
                      <a:rPr lang="zh-CN" altLang="en-US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altLang="zh-CN" sz="2400" dirty="0">
                  <a:latin typeface="Palatino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 marL="800100" lvl="1" indent="-34290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Generate tags</a:t>
                </a:r>
              </a:p>
              <a:p>
                <a:pPr>
                  <a:lnSpc>
                    <a:spcPct val="150000"/>
                  </a:lnSpc>
                  <a:buSzPct val="100000"/>
                </a:pPr>
                <a:r>
                  <a:rPr lang="en-US" altLang="zh-CN" sz="2400" dirty="0">
                    <a:latin typeface="Palatino"/>
                  </a:rPr>
                  <a:t>	     First-order </a:t>
                </a:r>
                <a:r>
                  <a:rPr lang="zh-CN" altLang="en-US" sz="2400" dirty="0">
                    <a:latin typeface="Palatino"/>
                  </a:rPr>
                  <a:t> </a:t>
                </a:r>
                <a:endParaRPr lang="en-US" altLang="zh-CN" sz="2400" dirty="0">
                  <a:latin typeface="Palatino"/>
                </a:endParaRPr>
              </a:p>
              <a:p>
                <a:pPr>
                  <a:lnSpc>
                    <a:spcPct val="150000"/>
                  </a:lnSpc>
                  <a:buSzPct val="100000"/>
                </a:pPr>
                <a:r>
                  <a:rPr lang="en-US" altLang="zh-CN" sz="2400" dirty="0">
                    <a:latin typeface="Palatino"/>
                  </a:rPr>
                  <a:t>                   </a:t>
                </a:r>
                <a14:m>
                  <m:oMath xmlns:m="http://schemas.openxmlformats.org/officeDocument/2006/math">
                    <m:d>
                      <m:dPr>
                        <m:begChr m:val=""/>
                        <m:ctrlPr>
                          <a:rPr lang="zh-CN" alt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zh-CN" alt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zh-CN" altLang="en-US" sz="2400">
                                <a:latin typeface="Cambria Math" panose="02040503050406030204" pitchFamily="18" charset="0"/>
                              </a:rPr>
                              <m:t>1:</m:t>
                            </m:r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)≈</m:t>
                        </m:r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zh-CN" alt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zh-CN" altLang="en-US" sz="240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zh-CN" alt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zh-CN" altLang="en-US" sz="240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zh-CN" alt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zh-CN" altLang="en-US" sz="240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)…</m:t>
                        </m:r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zh-CN" alt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zh-CN" alt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zh-CN" altLang="en-US" sz="240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zh-CN" sz="2400" dirty="0">
                    <a:latin typeface="Palatino"/>
                  </a:rPr>
                  <a:t> </a:t>
                </a:r>
              </a:p>
              <a:p>
                <a:pPr>
                  <a:lnSpc>
                    <a:spcPct val="150000"/>
                  </a:lnSpc>
                  <a:buSzPct val="100000"/>
                </a:pPr>
                <a:r>
                  <a:rPr lang="en-US" altLang="zh-CN" sz="2400" dirty="0">
                    <a:latin typeface="Palatino"/>
                  </a:rPr>
                  <a:t>	     Second-order </a:t>
                </a:r>
                <a:endParaRPr lang="en-US" altLang="zh-CN" sz="2400" i="1" dirty="0">
                  <a:latin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  <a:buSzPct val="1000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ctrlPr>
                            <a:rPr lang="zh-CN" alt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zh-CN" altLang="en-US" sz="2400" i="1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zh-CN" altLang="en-US" sz="240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zh-CN" altLang="en-US" sz="2400">
                                  <a:latin typeface="Cambria Math" panose="02040503050406030204" pitchFamily="18" charset="0"/>
                                </a:rPr>
                                <m:t>1:</m:t>
                              </m:r>
                              <m: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zh-CN" altLang="en-US" sz="2400">
                              <a:latin typeface="Cambria Math" panose="02040503050406030204" pitchFamily="18" charset="0"/>
                            </a:rPr>
                            <m:t>)≈</m:t>
                          </m:r>
                          <m:r>
                            <a:rPr lang="zh-CN" altLang="en-US" sz="2400" i="1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zh-CN" altLang="en-US" sz="240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zh-CN" altLang="en-US" sz="240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zh-CN" altLang="en-US" sz="2400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zh-CN" altLang="en-US" sz="2400" i="1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zh-CN" altLang="en-US" sz="240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zh-CN" altLang="en-US" sz="24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zh-CN" altLang="en-US" sz="2400">
                              <a:latin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zh-CN" altLang="en-US" sz="240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zh-CN" altLang="en-US" sz="2400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zh-CN" altLang="en-US" sz="2400" i="1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zh-CN" altLang="en-US" sz="240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zh-CN" altLang="en-US" sz="240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zh-CN" altLang="en-US" sz="2400">
                              <a:latin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zh-CN" altLang="en-US" sz="240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zh-CN" altLang="en-US" sz="24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zh-CN" altLang="en-US" sz="2400">
                              <a:latin typeface="Cambria Math" panose="02040503050406030204" pitchFamily="18" charset="0"/>
                            </a:rPr>
                            <m:t>)…</m:t>
                          </m:r>
                          <m:r>
                            <a:rPr lang="zh-CN" altLang="en-US" sz="2400" i="1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zh-CN" altLang="en-US" sz="240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zh-CN" altLang="en-US" sz="240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  <m:r>
                            <a:rPr lang="zh-CN" altLang="en-US" sz="2400">
                              <a:latin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zh-CN" altLang="en-US" sz="2400"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</m:sub>
                          </m:sSub>
                          <m:sSub>
                            <m:sSubPr>
                              <m:ctrlP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zh-CN" altLang="en-US" sz="240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sub>
                          </m:sSub>
                          <m:r>
                            <a:rPr lang="zh-CN" altLang="en-US" sz="2400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zh-CN" altLang="en-US" sz="2400" i="1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zh-CN" altLang="en-US" sz="240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zh-CN" altLang="en-US" sz="2400">
                              <a:latin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zh-CN" altLang="en-US" sz="240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sub>
                          </m:sSub>
                          <m:sSub>
                            <m:sSubPr>
                              <m:ctrlP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zh-CN" altLang="en-US" sz="240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altLang="zh-CN" sz="2400" dirty="0">
                  <a:latin typeface="Palatino"/>
                </a:endParaRPr>
              </a:p>
              <a:p>
                <a:pPr marL="800100" lvl="1" indent="-34290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/>
                  </a:rPr>
                  <a:t>Generate words</a:t>
                </a:r>
              </a:p>
              <a:p>
                <a:pPr>
                  <a:lnSpc>
                    <a:spcPct val="150000"/>
                  </a:lnSpc>
                  <a:buSzPct val="100000"/>
                </a:pPr>
                <a:r>
                  <a:rPr lang="zh-CN" altLang="en-US" sz="2400" dirty="0"/>
                  <a:t>                 </a:t>
                </a:r>
                <a14:m>
                  <m:oMath xmlns:m="http://schemas.openxmlformats.org/officeDocument/2006/math">
                    <m:r>
                      <a:rPr lang="zh-CN" altLang="en-US" sz="24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zh-CN" alt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zh-CN" alt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zh-CN" altLang="en-US" sz="2400">
                                <a:latin typeface="Cambria Math" panose="02040503050406030204" pitchFamily="18" charset="0"/>
                              </a:rPr>
                              <m:t>1:</m:t>
                            </m:r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zh-CN" alt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zh-CN" altLang="en-US" sz="2400">
                                <a:latin typeface="Cambria Math" panose="02040503050406030204" pitchFamily="18" charset="0"/>
                              </a:rPr>
                              <m:t>1:</m:t>
                            </m:r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zh-CN" altLang="en-US" sz="2400">
                        <a:latin typeface="Cambria Math" panose="02040503050406030204" pitchFamily="18" charset="0"/>
                      </a:rPr>
                      <m:t>≈</m:t>
                    </m:r>
                    <m:r>
                      <a:rPr lang="zh-CN" altLang="en-US" sz="2400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zh-CN" altLang="en-US" sz="240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zh-CN" alt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zh-CN" altLang="en-US" sz="2400"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zh-CN" alt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zh-CN" altLang="en-US" sz="2400">
                        <a:latin typeface="Cambria Math" panose="02040503050406030204" pitchFamily="18" charset="0"/>
                      </a:rPr>
                      <m:t>)</m:t>
                    </m:r>
                    <m:r>
                      <a:rPr lang="zh-CN" altLang="en-US" sz="2400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zh-CN" altLang="en-US" sz="240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zh-CN" alt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zh-CN" altLang="en-US" sz="2400"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zh-CN" alt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zh-CN" altLang="en-US" sz="2400">
                        <a:latin typeface="Cambria Math" panose="02040503050406030204" pitchFamily="18" charset="0"/>
                      </a:rPr>
                      <m:t>)…</m:t>
                    </m:r>
                    <m:r>
                      <a:rPr lang="zh-CN" altLang="en-US" sz="2400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zh-CN" altLang="en-US" sz="240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zh-CN" alt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zh-CN" altLang="en-US" sz="2400"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zh-CN" alt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zh-CN" altLang="en-US" sz="2400">
                        <a:latin typeface="Cambria Math" panose="02040503050406030204" pitchFamily="18" charset="0"/>
                      </a:rPr>
                      <m:t>)</m:t>
                    </m:r>
                    <m:r>
                      <m:rPr>
                        <m:nor/>
                      </m:rPr>
                      <a:rPr lang="zh-CN" altLang="en-US" sz="2400" i="1">
                        <a:latin typeface="Palatino"/>
                      </a:rPr>
                      <m:t> </m:t>
                    </m:r>
                    <m:r>
                      <m:rPr>
                        <m:nor/>
                      </m:rPr>
                      <a:rPr lang="zh-CN" altLang="en-US" sz="2400">
                        <a:latin typeface="Palatino"/>
                      </a:rPr>
                      <m:t>(</m:t>
                    </m:r>
                    <m:r>
                      <m:rPr>
                        <m:nor/>
                      </m:rPr>
                      <a:rPr lang="zh-CN" altLang="en-US" sz="2400">
                        <a:latin typeface="Palatino"/>
                      </a:rPr>
                      <m:t>independence</m:t>
                    </m:r>
                    <m:r>
                      <m:rPr>
                        <m:nor/>
                      </m:rPr>
                      <a:rPr lang="zh-CN" altLang="en-US" sz="2400">
                        <a:latin typeface="Palatino"/>
                      </a:rPr>
                      <m:t> </m:t>
                    </m:r>
                    <m:r>
                      <m:rPr>
                        <m:nor/>
                      </m:rPr>
                      <a:rPr lang="zh-CN" altLang="en-US" sz="2400">
                        <a:latin typeface="Palatino"/>
                      </a:rPr>
                      <m:t>assumption</m:t>
                    </m:r>
                    <m:r>
                      <m:rPr>
                        <m:nor/>
                      </m:rPr>
                      <a:rPr lang="zh-CN" altLang="en-US" sz="2400">
                        <a:latin typeface="Palatino"/>
                      </a:rPr>
                      <m:t>)</m:t>
                    </m:r>
                  </m:oMath>
                </a14:m>
                <a:endParaRPr lang="zh-CN" altLang="en-US" sz="2400" dirty="0">
                  <a:latin typeface="Palatino"/>
                </a:endParaRPr>
              </a:p>
            </p:txBody>
          </p:sp>
        </mc:Choice>
        <mc:Fallback xmlns="">
          <p:sp>
            <p:nvSpPr>
              <p:cNvPr id="6" name="矩形 8">
                <a:extLst>
                  <a:ext uri="{FF2B5EF4-FFF2-40B4-BE49-F238E27FC236}">
                    <a16:creationId xmlns:a16="http://schemas.microsoft.com/office/drawing/2014/main" id="{E4690199-E31A-48EF-B232-56D24BE0504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4382" y="1191411"/>
                <a:ext cx="11865768" cy="5093510"/>
              </a:xfrm>
              <a:prstGeom prst="rect">
                <a:avLst/>
              </a:prstGeom>
              <a:blipFill>
                <a:blip r:embed="rId3"/>
                <a:stretch>
                  <a:fillRect l="-668" b="-59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98E24C7-0209-4679-A575-07A2A3244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9E591-ED77-471E-97B2-B4E6A061E782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47817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5">
            <a:extLst>
              <a:ext uri="{FF2B5EF4-FFF2-40B4-BE49-F238E27FC236}">
                <a16:creationId xmlns:a16="http://schemas.microsoft.com/office/drawing/2014/main" id="{E1BF4C49-D9BF-42F3-B713-48595D54AED3}"/>
              </a:ext>
            </a:extLst>
          </p:cNvPr>
          <p:cNvSpPr/>
          <p:nvPr/>
        </p:nvSpPr>
        <p:spPr>
          <a:xfrm>
            <a:off x="678656" y="189924"/>
            <a:ext cx="70919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Structured Model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8">
                <a:extLst>
                  <a:ext uri="{FF2B5EF4-FFF2-40B4-BE49-F238E27FC236}">
                    <a16:creationId xmlns:a16="http://schemas.microsoft.com/office/drawing/2014/main" id="{E4690199-E31A-48EF-B232-56D24BE05045}"/>
                  </a:ext>
                </a:extLst>
              </p:cNvPr>
              <p:cNvSpPr/>
              <p:nvPr/>
            </p:nvSpPr>
            <p:spPr>
              <a:xfrm>
                <a:off x="321276" y="1248562"/>
                <a:ext cx="12333877" cy="454188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lvl="2" indent="-34290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/>
                  </a:rPr>
                  <a:t>Summary</a:t>
                </a:r>
              </a:p>
              <a:p>
                <a:pPr marL="1257300" lvl="2" indent="-34290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/>
                  </a:rPr>
                  <a:t>First-order Model:</a:t>
                </a:r>
              </a:p>
              <a:p>
                <a:pPr lvl="1">
                  <a:lnSpc>
                    <a:spcPct val="150000"/>
                  </a:lnSpc>
                  <a:buSzPct val="100000"/>
                </a:pPr>
                <a:r>
                  <a:rPr lang="zh-CN" altLang="en-US" sz="2400" dirty="0"/>
                  <a:t>      </a:t>
                </a:r>
                <a14:m>
                  <m:oMath xmlns:m="http://schemas.openxmlformats.org/officeDocument/2006/math">
                    <m:r>
                      <a:rPr lang="en-US" altLang="zh-CN" sz="2400" b="0" i="0" smtClean="0">
                        <a:latin typeface="Cambria Math" panose="02040503050406030204" pitchFamily="18" charset="0"/>
                      </a:rPr>
                      <m:t>     </m:t>
                    </m:r>
                    <m:r>
                      <a:rPr lang="zh-CN" altLang="en-US" sz="2400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zh-CN" altLang="en-US" sz="240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zh-CN" alt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1:</m:t>
                        </m:r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zh-CN" altLang="en-US" sz="2400"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zh-CN" alt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1:</m:t>
                        </m:r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zh-CN" altLang="en-US" sz="2400">
                        <a:latin typeface="Cambria Math" panose="02040503050406030204" pitchFamily="18" charset="0"/>
                      </a:rPr>
                      <m:t>)</m:t>
                    </m:r>
                    <m:r>
                      <a:rPr lang="zh-CN" altLang="en-US" sz="2400" i="1">
                        <a:latin typeface="Cambria Math" panose="02040503050406030204" pitchFamily="18" charset="0"/>
                      </a:rPr>
                      <m:t>∝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1:</m:t>
                            </m:r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1:</m:t>
                            </m:r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altLang="zh-CN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1:</m:t>
                            </m:r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1: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altLang="zh-CN" sz="2400" i="1"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1: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altLang="zh-CN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CN" sz="2400" i="1" dirty="0">
                  <a:latin typeface="Cambria Math" panose="02040503050406030204" pitchFamily="18" charset="0"/>
                </a:endParaRPr>
              </a:p>
              <a:p>
                <a:pPr lvl="1">
                  <a:lnSpc>
                    <a:spcPct val="150000"/>
                  </a:lnSpc>
                  <a:buSzPct val="100000"/>
                </a:pPr>
                <a:r>
                  <a:rPr lang="en-US" altLang="zh-CN" sz="2400" dirty="0"/>
                  <a:t>				        </a:t>
                </a:r>
                <a14:m>
                  <m:oMath xmlns:m="http://schemas.openxmlformats.org/officeDocument/2006/math">
                    <m:r>
                      <a:rPr lang="en-US" altLang="zh-CN" sz="2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zh-CN" altLang="en-US" sz="2400">
                        <a:latin typeface="Cambria Math" panose="02040503050406030204" pitchFamily="18" charset="0"/>
                      </a:rPr>
                      <m:t>≈</m:t>
                    </m:r>
                    <m:nary>
                      <m:naryPr>
                        <m:chr m:val="∏"/>
                        <m:limLoc m:val="undOvr"/>
                        <m:grow m:val="on"/>
                        <m:ctrlPr>
                          <a:rPr lang="zh-CN" altLang="en-US" sz="24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nary>
                    <m:d>
                      <m:dPr>
                        <m:ctrlPr>
                          <a:rPr lang="zh-CN" alt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zh-CN" alt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zh-CN" alt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zh-CN" altLang="en-US" sz="240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</m:e>
                    </m:d>
                    <m:r>
                      <a:rPr lang="zh-CN" altLang="en-US" sz="2400">
                        <a:latin typeface="Cambria Math" panose="02040503050406030204" pitchFamily="18" charset="0"/>
                      </a:rPr>
                      <m:t>⋅</m:t>
                    </m:r>
                    <m:nary>
                      <m:naryPr>
                        <m:chr m:val="∏"/>
                        <m:limLoc m:val="undOvr"/>
                        <m:grow m:val="on"/>
                        <m:ctrlPr>
                          <a:rPr lang="zh-CN" altLang="en-US" sz="24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nary>
                    <m:d>
                      <m:dPr>
                        <m:ctrlPr>
                          <a:rPr lang="zh-CN" alt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zh-CN" alt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zh-CN" alt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endParaRPr lang="en-US" altLang="zh-CN" sz="2400" dirty="0">
                  <a:latin typeface="Palatino"/>
                </a:endParaRPr>
              </a:p>
              <a:p>
                <a:pPr lvl="1">
                  <a:lnSpc>
                    <a:spcPct val="150000"/>
                  </a:lnSpc>
                  <a:buSzPct val="100000"/>
                </a:pPr>
                <a:r>
                  <a:rPr lang="en-US" altLang="zh-CN" sz="2400" dirty="0"/>
                  <a:t>				        </a:t>
                </a:r>
                <a14:m>
                  <m:oMath xmlns:m="http://schemas.openxmlformats.org/officeDocument/2006/math">
                    <m:r>
                      <a:rPr lang="en-US" altLang="zh-CN" sz="2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∏"/>
                        <m:limLoc m:val="undOvr"/>
                        <m:grow m:val="on"/>
                        <m:ctrlPr>
                          <a:rPr lang="zh-CN" altLang="en-US" sz="24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nary>
                    <m:d>
                      <m:dPr>
                        <m:ctrlPr>
                          <a:rPr lang="zh-CN" alt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zh-CN" alt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zh-CN" alt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zh-CN" altLang="en-US" sz="240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</m:e>
                    </m:d>
                    <m:r>
                      <a:rPr lang="zh-CN" altLang="en-US" sz="240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zh-CN" alt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zh-CN" alt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zh-CN" alt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endParaRPr lang="en-US" altLang="zh-CN" sz="2400" dirty="0">
                  <a:latin typeface="Palatino"/>
                </a:endParaRPr>
              </a:p>
              <a:p>
                <a:pPr marL="1257300" lvl="2" indent="-34290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/>
                  </a:rPr>
                  <a:t>Second-order Model:</a:t>
                </a:r>
              </a:p>
              <a:p>
                <a:pPr lvl="1">
                  <a:lnSpc>
                    <a:spcPct val="150000"/>
                  </a:lnSpc>
                  <a:buSzPct val="100000"/>
                </a:pPr>
                <a:r>
                  <a:rPr lang="zh-CN" altLang="en-US" sz="2400" dirty="0">
                    <a:latin typeface="Palatino"/>
                  </a:rPr>
                  <a:t>      </a:t>
                </a:r>
                <a14:m>
                  <m:oMath xmlns:m="http://schemas.openxmlformats.org/officeDocument/2006/math">
                    <m:r>
                      <a:rPr lang="en-US" altLang="zh-CN" sz="2400" b="0" i="0" smtClean="0">
                        <a:latin typeface="Cambria Math" panose="02040503050406030204" pitchFamily="18" charset="0"/>
                      </a:rPr>
                      <m:t>      </m:t>
                    </m:r>
                    <m:r>
                      <a:rPr lang="zh-CN" altLang="en-US" sz="24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zh-CN" alt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zh-CN" alt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zh-CN" altLang="en-US" sz="2400">
                                <a:latin typeface="Cambria Math" panose="02040503050406030204" pitchFamily="18" charset="0"/>
                              </a:rPr>
                              <m:t>1:</m:t>
                            </m:r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zh-CN" alt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zh-CN" altLang="en-US" sz="2400">
                                <a:latin typeface="Cambria Math" panose="02040503050406030204" pitchFamily="18" charset="0"/>
                              </a:rPr>
                              <m:t>1:</m:t>
                            </m:r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zh-CN" altLang="en-US" sz="2400" i="1">
                        <a:latin typeface="Cambria Math" panose="02040503050406030204" pitchFamily="18" charset="0"/>
                      </a:rPr>
                      <m:t>∝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1:</m:t>
                            </m:r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1:</m:t>
                            </m:r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altLang="zh-CN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1:</m:t>
                            </m:r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1: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altLang="zh-CN" sz="2400" i="1"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1: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altLang="zh-CN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CN" sz="2400" i="1" dirty="0">
                  <a:latin typeface="Cambria Math" panose="02040503050406030204" pitchFamily="18" charset="0"/>
                </a:endParaRPr>
              </a:p>
              <a:p>
                <a:pPr lvl="1">
                  <a:lnSpc>
                    <a:spcPct val="150000"/>
                  </a:lnSpc>
                  <a:buSzPct val="100000"/>
                </a:pPr>
                <a:r>
                  <a:rPr lang="zh-CN" altLang="en-US" sz="2400" dirty="0"/>
                  <a:t>                          </a:t>
                </a:r>
                <a14:m>
                  <m:oMath xmlns:m="http://schemas.openxmlformats.org/officeDocument/2006/math">
                    <m:r>
                      <a:rPr lang="en-US" altLang="zh-CN" sz="2400" b="0" i="0" smtClean="0">
                        <a:latin typeface="Cambria Math" panose="02040503050406030204" pitchFamily="18" charset="0"/>
                      </a:rPr>
                      <m:t>      </m:t>
                    </m:r>
                    <m:r>
                      <a:rPr lang="zh-CN" altLang="en-US" sz="2400">
                        <a:latin typeface="Cambria Math" panose="02040503050406030204" pitchFamily="18" charset="0"/>
                      </a:rPr>
                      <m:t>≈</m:t>
                    </m:r>
                    <m:nary>
                      <m:naryPr>
                        <m:chr m:val="∏"/>
                        <m:limLoc m:val="undOvr"/>
                        <m:grow m:val="on"/>
                        <m:ctrlPr>
                          <a:rPr lang="zh-CN" altLang="en-US" sz="24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nary>
                    <m:d>
                      <m:dPr>
                        <m:ctrlPr>
                          <a:rPr lang="zh-CN" alt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zh-CN" alt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zh-CN" alt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zh-CN" altLang="en-US" sz="2400">
                                <a:latin typeface="Cambria Math" panose="02040503050406030204" pitchFamily="18" charset="0"/>
                              </a:rPr>
                              <m:t>−2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zh-CN" altLang="en-US" sz="2400" i="1">
                            <a:latin typeface="Palatino"/>
                          </a:rPr>
                          <m:t> </m:t>
                        </m:r>
                        <m:sSub>
                          <m:sSubPr>
                            <m:ctrlPr>
                              <a:rPr lang="zh-CN" alt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zh-CN" altLang="en-US" sz="240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</m:e>
                    </m:d>
                    <m:r>
                      <a:rPr lang="zh-CN" altLang="en-US" sz="2400">
                        <a:latin typeface="Cambria Math" panose="02040503050406030204" pitchFamily="18" charset="0"/>
                      </a:rPr>
                      <m:t>⋅</m:t>
                    </m:r>
                    <m:nary>
                      <m:naryPr>
                        <m:chr m:val="∏"/>
                        <m:limLoc m:val="undOvr"/>
                        <m:grow m:val="on"/>
                        <m:ctrlPr>
                          <a:rPr lang="zh-CN" altLang="en-US" sz="24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nary>
                    <m:d>
                      <m:dPr>
                        <m:ctrlPr>
                          <a:rPr lang="zh-CN" alt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zh-CN" alt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zh-CN" alt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m:rPr>
                        <m:nor/>
                      </m:rPr>
                      <a:rPr lang="en-US" altLang="zh-CN" sz="2400" dirty="0"/>
                      <m:t>		</m:t>
                    </m:r>
                  </m:oMath>
                </a14:m>
                <a:endParaRPr lang="en-US" altLang="zh-CN" sz="2400" dirty="0">
                  <a:latin typeface="Palatino"/>
                </a:endParaRPr>
              </a:p>
            </p:txBody>
          </p:sp>
        </mc:Choice>
        <mc:Fallback xmlns="">
          <p:sp>
            <p:nvSpPr>
              <p:cNvPr id="6" name="矩形 8">
                <a:extLst>
                  <a:ext uri="{FF2B5EF4-FFF2-40B4-BE49-F238E27FC236}">
                    <a16:creationId xmlns:a16="http://schemas.microsoft.com/office/drawing/2014/main" id="{E4690199-E31A-48EF-B232-56D24BE0504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276" y="1248562"/>
                <a:ext cx="12333877" cy="4541884"/>
              </a:xfrm>
              <a:prstGeom prst="rect">
                <a:avLst/>
              </a:prstGeom>
              <a:blipFill>
                <a:blip r:embed="rId3"/>
                <a:stretch>
                  <a:fillRect l="-720" b="-18384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98E24C7-0209-4679-A575-07A2A3244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9E591-ED77-471E-97B2-B4E6A061E782}" type="slidenum">
              <a:rPr lang="zh-CN" altLang="en-US" smtClean="0"/>
              <a:t>19</a:t>
            </a:fld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2134541-B92C-6C44-94CA-B1A53522594F}"/>
                  </a:ext>
                </a:extLst>
              </p:cNvPr>
              <p:cNvSpPr txBox="1"/>
              <p:nvPr/>
            </p:nvSpPr>
            <p:spPr>
              <a:xfrm>
                <a:off x="3002692" y="5732435"/>
                <a:ext cx="4075155" cy="11255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∏"/>
                          <m:limLoc m:val="undOvr"/>
                          <m:grow m:val="on"/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nary>
                      <m:d>
                        <m:dPr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zh-CN" alt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zh-CN" alt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sub>
                          </m:sSub>
                          <m:r>
                            <m:rPr>
                              <m:nor/>
                            </m:rPr>
                            <a:rPr lang="zh-CN" altLang="en-US" i="1">
                              <a:latin typeface="Cambria Math" panose="02040503050406030204" pitchFamily="18" charset="0"/>
                            </a:rPr>
                            <m:t> </m:t>
                          </m:r>
                          <m:sSub>
                            <m:sSubPr>
                              <m:ctrlPr>
                                <a:rPr lang="zh-CN" alt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</m:e>
                      </m:d>
                      <m:r>
                        <a:rPr lang="zh-CN" altLang="en-US" i="1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zh-CN" alt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zh-CN" alt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altLang="zh-CN" i="1">
                          <a:latin typeface="Cambria Math" panose="02040503050406030204" pitchFamily="18" charset="0"/>
                        </a:rPr>
                        <m:t>. </m:t>
                      </m:r>
                    </m:oMath>
                  </m:oMathPara>
                </a14:m>
                <a:endParaRPr lang="en-US" altLang="zh-CN" i="1" dirty="0">
                  <a:latin typeface="Cambria Math" panose="02040503050406030204" pitchFamily="18" charset="0"/>
                </a:endParaRPr>
              </a:p>
              <a:p>
                <a:endParaRPr lang="en-CN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2134541-B92C-6C44-94CA-B1A5352259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2692" y="5732435"/>
                <a:ext cx="4075155" cy="1125565"/>
              </a:xfrm>
              <a:prstGeom prst="rect">
                <a:avLst/>
              </a:prstGeom>
              <a:blipFill>
                <a:blip r:embed="rId4"/>
                <a:stretch>
                  <a:fillRect l="-3416" t="-76404" b="-93258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234882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E867693-945D-4AEC-9D56-D29D514CD55B}"/>
              </a:ext>
            </a:extLst>
          </p:cNvPr>
          <p:cNvSpPr txBox="1"/>
          <p:nvPr/>
        </p:nvSpPr>
        <p:spPr>
          <a:xfrm>
            <a:off x="1966131" y="2138523"/>
            <a:ext cx="825973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Chapter 7</a:t>
            </a:r>
          </a:p>
          <a:p>
            <a:endParaRPr lang="en-US" altLang="zh-CN" sz="3200" b="1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  <a:p>
            <a:r>
              <a:rPr lang="en-US" altLang="zh-CN" sz="44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Generative Sequence Labeling</a:t>
            </a:r>
            <a:endParaRPr lang="en-US" altLang="zh-CN" sz="4000" b="1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26EF26A-4099-4F6B-904A-2425E15395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9E591-ED77-471E-97B2-B4E6A061E782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3832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5">
            <a:extLst>
              <a:ext uri="{FF2B5EF4-FFF2-40B4-BE49-F238E27FC236}">
                <a16:creationId xmlns:a16="http://schemas.microsoft.com/office/drawing/2014/main" id="{E1BF4C49-D9BF-42F3-B713-48595D54AED3}"/>
              </a:ext>
            </a:extLst>
          </p:cNvPr>
          <p:cNvSpPr/>
          <p:nvPr/>
        </p:nvSpPr>
        <p:spPr>
          <a:xfrm>
            <a:off x="667941" y="156022"/>
            <a:ext cx="71026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Structured Model</a:t>
            </a: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119FE3D0-3888-42B0-BE53-ECC463AB6E5E}"/>
              </a:ext>
            </a:extLst>
          </p:cNvPr>
          <p:cNvGrpSpPr/>
          <p:nvPr/>
        </p:nvGrpSpPr>
        <p:grpSpPr>
          <a:xfrm>
            <a:off x="1057275" y="798263"/>
            <a:ext cx="9761196" cy="4467762"/>
            <a:chOff x="-455151" y="909287"/>
            <a:chExt cx="9761196" cy="4467762"/>
          </a:xfrm>
        </p:grpSpPr>
        <p:sp>
          <p:nvSpPr>
            <p:cNvPr id="6" name="矩形 8">
              <a:extLst>
                <a:ext uri="{FF2B5EF4-FFF2-40B4-BE49-F238E27FC236}">
                  <a16:creationId xmlns:a16="http://schemas.microsoft.com/office/drawing/2014/main" id="{E4690199-E31A-48EF-B232-56D24BE05045}"/>
                </a:ext>
              </a:extLst>
            </p:cNvPr>
            <p:cNvSpPr/>
            <p:nvPr/>
          </p:nvSpPr>
          <p:spPr>
            <a:xfrm>
              <a:off x="-455151" y="909287"/>
              <a:ext cx="9761196" cy="446776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indent="-342900">
                <a:lnSpc>
                  <a:spcPct val="150000"/>
                </a:lnSpc>
                <a:buSzPct val="100000"/>
                <a:buFont typeface="Arial" panose="020B0604020202020204" pitchFamily="34" charset="0"/>
                <a:buChar char="•"/>
              </a:pPr>
              <a:r>
                <a:rPr lang="en-US" altLang="zh-CN" sz="24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rPr>
                <a:t>A generative model. Use first-order HMM as an example.</a:t>
              </a:r>
            </a:p>
            <a:p>
              <a:pPr marL="342900" indent="-342900">
                <a:lnSpc>
                  <a:spcPct val="150000"/>
                </a:lnSpc>
                <a:buSzPct val="100000"/>
                <a:buFont typeface="Arial" panose="020B0604020202020204" pitchFamily="34" charset="0"/>
                <a:buChar char="•"/>
              </a:pPr>
              <a:endPara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endParaRPr>
            </a:p>
            <a:p>
              <a:pPr marL="457200" indent="-457200">
                <a:lnSpc>
                  <a:spcPct val="150000"/>
                </a:lnSpc>
                <a:buSzPct val="100000"/>
                <a:buFont typeface="Arial" panose="020B0604020202020204" pitchFamily="34" charset="0"/>
                <a:buChar char="•"/>
              </a:pPr>
              <a:r>
                <a:rPr lang="en-US" altLang="zh-CN" sz="24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rPr>
                <a:t>First generate </a:t>
              </a:r>
              <a:r>
                <a:rPr lang="en-US" altLang="zh-CN" sz="2400" b="1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rPr>
                <a:t>tags</a:t>
              </a:r>
              <a:r>
                <a:rPr lang="en-US" altLang="zh-CN" sz="24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rPr>
                <a:t> such as “NNP (proper noun) VBZ (verb third-person singular) NN(noun)” </a:t>
              </a:r>
            </a:p>
            <a:p>
              <a:pPr marL="457200" indent="-457200">
                <a:lnSpc>
                  <a:spcPct val="150000"/>
                </a:lnSpc>
                <a:buSzPct val="100000"/>
                <a:buFont typeface="Arial" panose="020B0604020202020204" pitchFamily="34" charset="0"/>
                <a:buChar char="•"/>
              </a:pPr>
              <a:endPara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endParaRPr>
            </a:p>
            <a:p>
              <a:pPr marL="457200" indent="-457200">
                <a:lnSpc>
                  <a:spcPct val="150000"/>
                </a:lnSpc>
                <a:buSzPct val="100000"/>
                <a:buFont typeface="Arial" panose="020B0604020202020204" pitchFamily="34" charset="0"/>
                <a:buChar char="•"/>
              </a:pPr>
              <a:endPara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endParaRPr>
            </a:p>
            <a:p>
              <a:pPr marL="457200" indent="-457200">
                <a:lnSpc>
                  <a:spcPct val="150000"/>
                </a:lnSpc>
                <a:buSzPct val="100000"/>
                <a:buFont typeface="Arial" panose="020B0604020202020204" pitchFamily="34" charset="0"/>
                <a:buChar char="•"/>
              </a:pPr>
              <a:r>
                <a:rPr lang="en-US" altLang="zh-CN" sz="24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rPr>
                <a:t>Then filling the </a:t>
              </a:r>
              <a:r>
                <a:rPr lang="en-US" altLang="zh-CN" sz="2400" b="1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rPr>
                <a:t>words</a:t>
              </a:r>
              <a:r>
                <a:rPr lang="en-US" altLang="zh-CN" sz="24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rPr>
                <a:t> such as “Jim reads thrillers”.</a:t>
              </a:r>
            </a:p>
            <a:p>
              <a:pPr>
                <a:lnSpc>
                  <a:spcPct val="150000"/>
                </a:lnSpc>
                <a:buSzPct val="100000"/>
              </a:pPr>
              <a:endPara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endParaRPr>
            </a:p>
          </p:txBody>
        </p:sp>
        <p:pic>
          <p:nvPicPr>
            <p:cNvPr id="7" name="Picture 4">
              <a:extLst>
                <a:ext uri="{FF2B5EF4-FFF2-40B4-BE49-F238E27FC236}">
                  <a16:creationId xmlns:a16="http://schemas.microsoft.com/office/drawing/2014/main" id="{E50DEFD2-9E71-4B71-95D1-911A7D07EA5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6423" y="3398495"/>
              <a:ext cx="5576058" cy="6715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8" name="Picture 2">
            <a:extLst>
              <a:ext uri="{FF2B5EF4-FFF2-40B4-BE49-F238E27FC236}">
                <a16:creationId xmlns:a16="http://schemas.microsoft.com/office/drawing/2014/main" id="{3A9562ED-DC17-45EF-A189-E93430B875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8260" y="5049303"/>
            <a:ext cx="5838742" cy="1740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灯片编号占位符 9">
            <a:extLst>
              <a:ext uri="{FF2B5EF4-FFF2-40B4-BE49-F238E27FC236}">
                <a16:creationId xmlns:a16="http://schemas.microsoft.com/office/drawing/2014/main" id="{F5B8F1B5-3FA2-41BC-AB06-F8C0C15F2B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9E591-ED77-471E-97B2-B4E6A061E782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09052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5">
            <a:extLst>
              <a:ext uri="{FF2B5EF4-FFF2-40B4-BE49-F238E27FC236}">
                <a16:creationId xmlns:a16="http://schemas.microsoft.com/office/drawing/2014/main" id="{E1BF4C49-D9BF-42F3-B713-48595D54AED3}"/>
              </a:ext>
            </a:extLst>
          </p:cNvPr>
          <p:cNvSpPr/>
          <p:nvPr/>
        </p:nvSpPr>
        <p:spPr>
          <a:xfrm>
            <a:off x="703659" y="189924"/>
            <a:ext cx="70669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Structured Model</a:t>
            </a:r>
          </a:p>
        </p:txBody>
      </p:sp>
      <p:sp>
        <p:nvSpPr>
          <p:cNvPr id="6" name="矩形 8">
            <a:extLst>
              <a:ext uri="{FF2B5EF4-FFF2-40B4-BE49-F238E27FC236}">
                <a16:creationId xmlns:a16="http://schemas.microsoft.com/office/drawing/2014/main" id="{E4690199-E31A-48EF-B232-56D24BE05045}"/>
              </a:ext>
            </a:extLst>
          </p:cNvPr>
          <p:cNvSpPr/>
          <p:nvPr/>
        </p:nvSpPr>
        <p:spPr>
          <a:xfrm>
            <a:off x="1154120" y="1037822"/>
            <a:ext cx="8909962" cy="3913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First-order Model:</a:t>
            </a:r>
          </a:p>
          <a:p>
            <a:pPr marL="342900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endParaRPr lang="en-US" altLang="zh-CN" sz="2400" dirty="0">
              <a:latin typeface="Palatino" pitchFamily="2" charset="77"/>
              <a:cs typeface="Calibri Light" panose="020F0302020204030204" pitchFamily="34" charset="0"/>
            </a:endParaRPr>
          </a:p>
          <a:p>
            <a:pPr marL="342900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endParaRPr lang="en-US" altLang="zh-CN" sz="2400" dirty="0">
              <a:latin typeface="Palatino" pitchFamily="2" charset="77"/>
              <a:cs typeface="Calibri Light" panose="020F0302020204030204" pitchFamily="34" charset="0"/>
            </a:endParaRPr>
          </a:p>
          <a:p>
            <a:pPr marL="342900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endParaRPr lang="en-US" altLang="zh-CN" sz="2400" dirty="0">
              <a:latin typeface="Palatino" pitchFamily="2" charset="77"/>
              <a:cs typeface="Calibri Light" panose="020F0302020204030204" pitchFamily="34" charset="0"/>
            </a:endParaRPr>
          </a:p>
          <a:p>
            <a:pPr>
              <a:lnSpc>
                <a:spcPct val="150000"/>
              </a:lnSpc>
              <a:buSzPct val="100000"/>
            </a:pPr>
            <a:endParaRPr lang="en-US" altLang="zh-CN" sz="2400" dirty="0">
              <a:latin typeface="Palatino" pitchFamily="2" charset="77"/>
              <a:cs typeface="Calibri Light" panose="020F0302020204030204" pitchFamily="34" charset="0"/>
            </a:endParaRPr>
          </a:p>
          <a:p>
            <a:pPr marL="342900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 pitchFamily="2" charset="77"/>
                <a:cs typeface="Calibri Light" panose="020F0302020204030204" pitchFamily="34" charset="0"/>
              </a:rPr>
              <a:t>Second-order Model:</a:t>
            </a:r>
            <a:endParaRPr lang="zh-CN" altLang="en-US" sz="2400" dirty="0"/>
          </a:p>
          <a:p>
            <a:pPr lvl="1">
              <a:lnSpc>
                <a:spcPct val="150000"/>
              </a:lnSpc>
              <a:buSzPct val="100000"/>
            </a:pPr>
            <a:endParaRPr lang="en-US" altLang="zh-CN" sz="2400" dirty="0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2531EEB4-5B4B-4BE5-ABFE-DDD139500C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1836" y="1755782"/>
            <a:ext cx="6296025" cy="187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>
            <a:extLst>
              <a:ext uri="{FF2B5EF4-FFF2-40B4-BE49-F238E27FC236}">
                <a16:creationId xmlns:a16="http://schemas.microsoft.com/office/drawing/2014/main" id="{0CBDB88D-A09E-43BE-9DBF-A70E5B1D50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1836" y="4383882"/>
            <a:ext cx="6315075" cy="219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1">
            <a:extLst>
              <a:ext uri="{FF2B5EF4-FFF2-40B4-BE49-F238E27FC236}">
                <a16:creationId xmlns:a16="http://schemas.microsoft.com/office/drawing/2014/main" id="{4A8D2F6D-DE58-4365-AA65-89C1D4259D31}"/>
              </a:ext>
            </a:extLst>
          </p:cNvPr>
          <p:cNvSpPr txBox="1"/>
          <p:nvPr/>
        </p:nvSpPr>
        <p:spPr>
          <a:xfrm>
            <a:off x="8541430" y="1892090"/>
            <a:ext cx="31028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latin typeface="Palatino" pitchFamily="2" charset="77"/>
                <a:cs typeface="Calibri Light" panose="020F0302020204030204" pitchFamily="34" charset="0"/>
              </a:rPr>
              <a:t>Emission probability:</a:t>
            </a:r>
          </a:p>
          <a:p>
            <a:endParaRPr lang="zh-CN" altLang="en-US" sz="1600" dirty="0"/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DA9DD788-F693-4EE8-8CEF-A0C91E725E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8584" y="2376496"/>
            <a:ext cx="885825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7">
            <a:extLst>
              <a:ext uri="{FF2B5EF4-FFF2-40B4-BE49-F238E27FC236}">
                <a16:creationId xmlns:a16="http://schemas.microsoft.com/office/drawing/2014/main" id="{84CD0640-8780-463C-A3E1-31B4BC0C1B44}"/>
              </a:ext>
            </a:extLst>
          </p:cNvPr>
          <p:cNvSpPr txBox="1"/>
          <p:nvPr/>
        </p:nvSpPr>
        <p:spPr>
          <a:xfrm>
            <a:off x="8541430" y="2715581"/>
            <a:ext cx="321971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b="1"/>
            </a:lvl1pPr>
          </a:lstStyle>
          <a:p>
            <a:r>
              <a:rPr lang="en-US" altLang="zh-CN" sz="2000" b="0" dirty="0">
                <a:latin typeface="Palatino" pitchFamily="2" charset="77"/>
                <a:cs typeface="Calibri Light" panose="020F0302020204030204" pitchFamily="34" charset="0"/>
              </a:rPr>
              <a:t>Transition probability:</a:t>
            </a:r>
          </a:p>
          <a:p>
            <a:endParaRPr lang="zh-CN" altLang="en-US" dirty="0"/>
          </a:p>
        </p:txBody>
      </p:sp>
      <p:pic>
        <p:nvPicPr>
          <p:cNvPr id="12" name="Picture 3">
            <a:extLst>
              <a:ext uri="{FF2B5EF4-FFF2-40B4-BE49-F238E27FC236}">
                <a16:creationId xmlns:a16="http://schemas.microsoft.com/office/drawing/2014/main" id="{2DCD37EC-221C-4A36-8C13-2BDE69F6C7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492" y="3197896"/>
            <a:ext cx="1790700" cy="31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灯片编号占位符 12">
            <a:extLst>
              <a:ext uri="{FF2B5EF4-FFF2-40B4-BE49-F238E27FC236}">
                <a16:creationId xmlns:a16="http://schemas.microsoft.com/office/drawing/2014/main" id="{4FE5D51A-4FDA-46A4-8978-D839CEE515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9E591-ED77-471E-97B2-B4E6A061E782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97332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5">
            <a:extLst>
              <a:ext uri="{FF2B5EF4-FFF2-40B4-BE49-F238E27FC236}">
                <a16:creationId xmlns:a16="http://schemas.microsoft.com/office/drawing/2014/main" id="{E1BF4C49-D9BF-42F3-B713-48595D54AED3}"/>
              </a:ext>
            </a:extLst>
          </p:cNvPr>
          <p:cNvSpPr/>
          <p:nvPr/>
        </p:nvSpPr>
        <p:spPr>
          <a:xfrm>
            <a:off x="2259281" y="117907"/>
            <a:ext cx="30514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0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Contents</a:t>
            </a:r>
          </a:p>
        </p:txBody>
      </p:sp>
      <p:sp>
        <p:nvSpPr>
          <p:cNvPr id="4" name="矩形 8">
            <a:extLst>
              <a:ext uri="{FF2B5EF4-FFF2-40B4-BE49-F238E27FC236}">
                <a16:creationId xmlns:a16="http://schemas.microsoft.com/office/drawing/2014/main" id="{2918002F-8C64-4968-9ECA-DC63D9D4E45B}"/>
              </a:ext>
            </a:extLst>
          </p:cNvPr>
          <p:cNvSpPr/>
          <p:nvPr/>
        </p:nvSpPr>
        <p:spPr>
          <a:xfrm>
            <a:off x="1878841" y="912309"/>
            <a:ext cx="6119304" cy="410311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2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7.1 Sequence Labelling</a:t>
            </a:r>
          </a:p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2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7.2 Hidden Markov Models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2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7.2.1 Training Hidden Markov Models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2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7.2.2 Decoding</a:t>
            </a:r>
          </a:p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2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7.3 Finding Marginal Probabilities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2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7.3.1 The Forward- Backward Algorithm</a:t>
            </a:r>
          </a:p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2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7.4 EM for Unsupervised HMM Training	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2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7.4.1 EM for First-Order HMM</a:t>
            </a: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A61B165-11D5-4BD6-8316-4BED196B3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9E591-ED77-471E-97B2-B4E6A061E782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72142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5">
            <a:extLst>
              <a:ext uri="{FF2B5EF4-FFF2-40B4-BE49-F238E27FC236}">
                <a16:creationId xmlns:a16="http://schemas.microsoft.com/office/drawing/2014/main" id="{E1BF4C49-D9BF-42F3-B713-48595D54AED3}"/>
              </a:ext>
            </a:extLst>
          </p:cNvPr>
          <p:cNvSpPr/>
          <p:nvPr/>
        </p:nvSpPr>
        <p:spPr>
          <a:xfrm>
            <a:off x="692944" y="189924"/>
            <a:ext cx="70776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Hidden Markov Model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8">
                <a:extLst>
                  <a:ext uri="{FF2B5EF4-FFF2-40B4-BE49-F238E27FC236}">
                    <a16:creationId xmlns:a16="http://schemas.microsoft.com/office/drawing/2014/main" id="{E4690199-E31A-48EF-B232-56D24BE05045}"/>
                  </a:ext>
                </a:extLst>
              </p:cNvPr>
              <p:cNvSpPr/>
              <p:nvPr/>
            </p:nvSpPr>
            <p:spPr>
              <a:xfrm>
                <a:off x="1032272" y="1080969"/>
                <a:ext cx="10126266" cy="573381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lvl="1" indent="-34290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Model parameterization</a:t>
                </a:r>
                <a:endParaRPr lang="en-US" altLang="zh-CN" sz="2400" dirty="0"/>
              </a:p>
              <a:p>
                <a:pPr lvl="1">
                  <a:lnSpc>
                    <a:spcPct val="150000"/>
                  </a:lnSpc>
                  <a:buSzPct val="100000"/>
                </a:pPr>
                <a14:m>
                  <m:oMath xmlns:m="http://schemas.openxmlformats.org/officeDocument/2006/math">
                    <m:r>
                      <a:rPr lang="zh-CN" altLang="en-US" sz="2400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zh-CN" altLang="en-US" sz="240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zh-CN" alt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1:</m:t>
                        </m:r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zh-CN" altLang="en-US" sz="2400"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zh-CN" alt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1:</m:t>
                        </m:r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zh-CN" altLang="en-US" sz="2400">
                        <a:latin typeface="Cambria Math" panose="02040503050406030204" pitchFamily="18" charset="0"/>
                      </a:rPr>
                      <m:t>)≈</m:t>
                    </m:r>
                    <m:nary>
                      <m:naryPr>
                        <m:chr m:val="∏"/>
                        <m:limLoc m:val="undOvr"/>
                        <m:grow m:val="on"/>
                        <m:ctrlPr>
                          <a:rPr lang="zh-CN" altLang="en-US" sz="24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nary>
                    <m:r>
                      <a:rPr lang="zh-CN" altLang="en-US" sz="240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zh-CN" alt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zh-CN" altLang="en-US" sz="2400"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zh-CN" alt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zh-CN" altLang="en-US" sz="2400">
                        <a:latin typeface="Cambria Math" panose="02040503050406030204" pitchFamily="18" charset="0"/>
                      </a:rPr>
                      <m:t>)⋅</m:t>
                    </m:r>
                    <m:nary>
                      <m:naryPr>
                        <m:chr m:val="∏"/>
                        <m:limLoc m:val="undOvr"/>
                        <m:grow m:val="on"/>
                        <m:ctrlPr>
                          <a:rPr lang="zh-CN" altLang="en-US" sz="24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nary>
                    <m:r>
                      <a:rPr lang="zh-CN" altLang="en-US" sz="240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zh-CN" alt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zh-CN" altLang="en-US" sz="2400"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zh-CN" alt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zh-CN" altLang="en-US" sz="2400" dirty="0"/>
                  <a:t> </a:t>
                </a:r>
                <a14:m>
                  <m:oMath xmlns:m="http://schemas.openxmlformats.org/officeDocument/2006/math">
                    <m:r>
                      <a:rPr lang="zh-CN" altLang="en-US" sz="240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   (first order)        </a:t>
                </a:r>
                <a14:m>
                  <m:oMath xmlns:m="http://schemas.openxmlformats.org/officeDocument/2006/math">
                    <m:r>
                      <a:rPr lang="zh-CN" altLang="en-US" sz="2400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zh-CN" altLang="en-US" sz="240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zh-CN" alt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1:</m:t>
                        </m:r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zh-CN" altLang="en-US" sz="2400"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zh-CN" alt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1:</m:t>
                        </m:r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zh-CN" altLang="en-US" sz="2400">
                        <a:latin typeface="Cambria Math" panose="02040503050406030204" pitchFamily="18" charset="0"/>
                      </a:rPr>
                      <m:t>)≈</m:t>
                    </m:r>
                    <m:nary>
                      <m:naryPr>
                        <m:chr m:val="∏"/>
                        <m:limLoc m:val="undOvr"/>
                        <m:grow m:val="on"/>
                        <m:ctrlPr>
                          <a:rPr lang="zh-CN" altLang="en-US" sz="24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nary>
                    <m:r>
                      <a:rPr lang="zh-CN" altLang="en-US" sz="240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zh-CN" alt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zh-CN" altLang="en-US" sz="2400"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zh-CN" alt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−2</m:t>
                        </m:r>
                      </m:sub>
                    </m:sSub>
                    <m:r>
                      <m:rPr>
                        <m:nor/>
                      </m:rPr>
                      <a:rPr lang="zh-CN" altLang="en-US" sz="2400" i="1">
                        <a:latin typeface="Cambria Math" panose="02040503050406030204" pitchFamily="18" charset="0"/>
                      </a:rPr>
                      <m:t> </m:t>
                    </m:r>
                    <m:sSub>
                      <m:sSubPr>
                        <m:ctrlPr>
                          <a:rPr lang="zh-CN" alt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zh-CN" altLang="en-US" sz="2400">
                        <a:latin typeface="Cambria Math" panose="02040503050406030204" pitchFamily="18" charset="0"/>
                      </a:rPr>
                      <m:t>)⋅</m:t>
                    </m:r>
                    <m:nary>
                      <m:naryPr>
                        <m:chr m:val="∏"/>
                        <m:limLoc m:val="undOvr"/>
                        <m:grow m:val="on"/>
                        <m:ctrlPr>
                          <a:rPr lang="zh-CN" altLang="en-US" sz="24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nary>
                    <m:r>
                      <a:rPr lang="zh-CN" altLang="en-US" sz="240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zh-CN" alt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zh-CN" altLang="en-US" sz="2400"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zh-CN" alt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zh-CN" altLang="en-US" sz="240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 (second order)</a:t>
                </a:r>
              </a:p>
              <a:p>
                <a:pPr marL="342900" indent="-34290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Parameters: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𝑃</m:t>
                    </m:r>
                    <m:d>
                      <m:d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𝑖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, 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𝑃</m:t>
                    </m:r>
                    <m:d>
                      <m:d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2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 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𝑜𝑟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 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𝑃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(</m:t>
                    </m:r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𝑡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3</m:t>
                        </m:r>
                      </m:sub>
                    </m:sSub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|</m:t>
                    </m:r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𝑡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1</m:t>
                        </m:r>
                      </m:sub>
                    </m:sSub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,</m:t>
                    </m:r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24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t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2</m:t>
                        </m:r>
                      </m:sub>
                    </m:sSub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) </m:t>
                    </m:r>
                  </m:oMath>
                </a14:m>
                <a:endParaRPr lang="en-US" altLang="zh-CN" sz="24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 marL="342900" indent="-34290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Training (by using MLE)</a:t>
                </a:r>
              </a:p>
              <a:p>
                <a:pPr marL="800100" lvl="1" indent="-34290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emission probabilities can be estimated as:</a:t>
                </a:r>
              </a:p>
              <a:p>
                <a:pPr>
                  <a:lnSpc>
                    <a:spcPct val="150000"/>
                  </a:lnSpc>
                  <a:buSzPct val="100000"/>
                </a:pPr>
                <a:r>
                  <a:rPr lang="zh-CN" altLang="en-US" sz="2400" dirty="0"/>
                  <a:t> </a:t>
                </a:r>
                <a:r>
                  <a:rPr lang="en-US" altLang="zh-CN" sz="2400" dirty="0"/>
                  <a:t>				</a:t>
                </a:r>
                <a14:m>
                  <m:oMath xmlns:m="http://schemas.openxmlformats.org/officeDocument/2006/math">
                    <m:r>
                      <a:rPr lang="zh-CN" altLang="en-US" sz="2400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zh-CN" altLang="en-US" sz="240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zh-CN" alt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2400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  <m:r>
                      <a:rPr lang="zh-CN" altLang="en-US" sz="2400"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zh-CN" alt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2400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  <m:r>
                      <a:rPr lang="zh-CN" altLang="en-US" sz="2400">
                        <a:latin typeface="Cambria Math" panose="02040503050406030204" pitchFamily="18" charset="0"/>
                      </a:rPr>
                      <m:t>)=</m:t>
                    </m:r>
                    <m:f>
                      <m:fPr>
                        <m:ctrlPr>
                          <a:rPr lang="zh-CN" alt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"/>
                            <m:ctrlPr>
                              <a:rPr lang="zh-CN" alt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zh-CN" altLang="en-US" sz="2400">
                                <a:latin typeface="Cambria Math" panose="02040503050406030204" pitchFamily="18" charset="0"/>
                              </a:rPr>
                              <m:t>#(</m:t>
                            </m:r>
                            <m:sSub>
                              <m:sSubPr>
                                <m:ctrlPr>
                                  <a:rPr lang="zh-CN" alt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altLang="zh-CN" sz="2400">
                                    <a:latin typeface="Cambria Math" panose="02040503050406030204" pitchFamily="18" charset="0"/>
                                  </a:rPr>
                                  <m:t>i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zh-CN" alt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altLang="zh-CN" sz="2400">
                                    <a:latin typeface="Cambria Math" panose="02040503050406030204" pitchFamily="18" charset="0"/>
                                  </a:rPr>
                                  <m:t>i</m:t>
                                </m:r>
                              </m:sub>
                            </m:sSub>
                          </m:e>
                        </m:d>
                      </m:num>
                      <m:den>
                        <m:d>
                          <m:dPr>
                            <m:begChr m:val=""/>
                            <m:ctrlPr>
                              <a:rPr lang="zh-CN" alt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nary>
                              <m:naryPr>
                                <m:chr m:val="∑"/>
                                <m:limLoc m:val="undOvr"/>
                                <m:grow m:val="on"/>
                                <m:supHide m:val="on"/>
                                <m:ctrlPr>
                                  <a:rPr lang="zh-CN" alt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sub>
                              <m:sup/>
                              <m:e>
                                <m:r>
                                  <a:rPr lang="zh-CN" altLang="en-US" sz="2400">
                                    <a:latin typeface="Cambria Math" panose="02040503050406030204" pitchFamily="18" charset="0"/>
                                  </a:rPr>
                                  <m:t>#</m:t>
                                </m:r>
                              </m:e>
                            </m:nary>
                            <m:r>
                              <a:rPr lang="zh-CN" altLang="en-US" sz="2400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zh-CN" alt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altLang="zh-CN" sz="2400">
                                    <a:latin typeface="Cambria Math" panose="02040503050406030204" pitchFamily="18" charset="0"/>
                                  </a:rPr>
                                  <m:t>i</m:t>
                                </m:r>
                              </m:sub>
                            </m:sSub>
                            <m:r>
                              <m:rPr>
                                <m:nor/>
                              </m:rP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</m:d>
                      </m:den>
                    </m:f>
                    <m:r>
                      <m:rPr>
                        <m:nor/>
                      </m:rPr>
                      <a:rPr lang="zh-CN" altLang="en-US" sz="2400" i="1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endParaRPr lang="en-US" altLang="zh-CN" sz="24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 marL="800100" lvl="1" indent="-34290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transition probability can be estimated as:</a:t>
                </a:r>
              </a:p>
              <a:p>
                <a:pPr>
                  <a:lnSpc>
                    <a:spcPct val="150000"/>
                  </a:lnSpc>
                  <a:buSzPct val="100000"/>
                </a:pPr>
                <a:r>
                  <a:rPr lang="en-US" altLang="zh-CN" sz="2400" dirty="0"/>
                  <a:t>		</a:t>
                </a:r>
                <a14:m>
                  <m:oMath xmlns:m="http://schemas.openxmlformats.org/officeDocument/2006/math">
                    <m:r>
                      <a:rPr lang="zh-CN" altLang="en-US" sz="2400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zh-CN" altLang="en-US" sz="240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zh-CN" alt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zh-CN" altLang="en-US" sz="2400"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zh-CN" alt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zh-CN" altLang="en-US" sz="2400">
                        <a:latin typeface="Cambria Math" panose="02040503050406030204" pitchFamily="18" charset="0"/>
                      </a:rPr>
                      <m:t>)=</m:t>
                    </m:r>
                    <m:f>
                      <m:fPr>
                        <m:ctrlPr>
                          <a:rPr lang="zh-CN" alt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"/>
                            <m:ctrlPr>
                              <a:rPr lang="zh-CN" alt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zh-CN" altLang="en-US" sz="2400">
                                <a:latin typeface="Cambria Math" panose="02040503050406030204" pitchFamily="18" charset="0"/>
                              </a:rPr>
                              <m:t>#(</m:t>
                            </m:r>
                            <m:sSub>
                              <m:sSubPr>
                                <m:ctrlPr>
                                  <a:rPr lang="zh-CN" alt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CN" altLang="en-US" sz="24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zh-CN" altLang="en-US" sz="240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zh-CN" alt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CN" altLang="en-US" sz="24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zh-CN" altLang="en-US" sz="240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num>
                      <m:den>
                        <m:d>
                          <m:dPr>
                            <m:begChr m:val=""/>
                            <m:ctrlPr>
                              <a:rPr lang="zh-CN" alt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nary>
                              <m:naryPr>
                                <m:chr m:val="∑"/>
                                <m:limLoc m:val="undOvr"/>
                                <m:grow m:val="on"/>
                                <m:supHide m:val="on"/>
                                <m:ctrlPr>
                                  <a:rPr lang="zh-CN" alt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a:rPr lang="zh-CN" altLang="en-US" sz="24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  <m:sup/>
                              <m:e>
                                <m:r>
                                  <a:rPr lang="zh-CN" altLang="en-US" sz="2400">
                                    <a:latin typeface="Cambria Math" panose="02040503050406030204" pitchFamily="18" charset="0"/>
                                  </a:rPr>
                                  <m:t>#</m:t>
                                </m:r>
                              </m:e>
                            </m:nary>
                            <m:r>
                              <a:rPr lang="zh-CN" altLang="en-US" sz="2400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zh-CN" alt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CN" altLang="en-US" sz="24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zh-CN" altLang="en-US" sz="240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m:rPr>
                                <m:nor/>
                              </m:rP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den>
                    </m:f>
                    <m:r>
                      <m:rPr>
                        <m:nor/>
                      </m:rPr>
                      <a:rPr lang="zh-CN" altLang="en-US" sz="2400" i="1"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altLang="zh-CN" sz="2400" dirty="0">
                    <a:latin typeface="Palatino" pitchFamily="2" charset="77"/>
                    <a:cs typeface="Calibri Light" panose="020F0302020204030204" pitchFamily="34" charset="0"/>
                  </a:rPr>
                  <a:t>or</a:t>
                </a:r>
                <a:r>
                  <a:rPr lang="zh-CN" altLang="en-US" sz="2400" dirty="0">
                    <a:latin typeface="Palatino" pitchFamily="2" charset="77"/>
                    <a:cs typeface="Calibri Light" panose="020F030202020403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zh-CN" altLang="en-US" sz="2400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zh-CN" altLang="en-US" sz="240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zh-CN" alt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zh-CN" altLang="en-US" sz="2400"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zh-CN" alt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zh-CN" alt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zh-CN" altLang="en-US" sz="2400">
                        <a:latin typeface="Cambria Math" panose="02040503050406030204" pitchFamily="18" charset="0"/>
                      </a:rPr>
                      <m:t>)=</m:t>
                    </m:r>
                    <m:f>
                      <m:fPr>
                        <m:ctrlPr>
                          <a:rPr lang="zh-CN" alt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"/>
                            <m:ctrlPr>
                              <a:rPr lang="zh-CN" alt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zh-CN" altLang="en-US" sz="2400">
                                <a:latin typeface="Cambria Math" panose="02040503050406030204" pitchFamily="18" charset="0"/>
                              </a:rPr>
                              <m:t>#(</m:t>
                            </m:r>
                            <m:sSub>
                              <m:sSubPr>
                                <m:ctrlPr>
                                  <a:rPr lang="zh-CN" alt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CN" altLang="en-US" sz="24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zh-CN" altLang="en-US" sz="240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zh-CN" alt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CN" altLang="en-US" sz="24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zh-CN" altLang="en-US" sz="240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zh-CN" alt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CN" altLang="en-US" sz="24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zh-CN" altLang="en-US" sz="240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</m:e>
                        </m:d>
                      </m:num>
                      <m:den>
                        <m:d>
                          <m:dPr>
                            <m:begChr m:val=""/>
                            <m:ctrlPr>
                              <a:rPr lang="zh-CN" alt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nary>
                              <m:naryPr>
                                <m:chr m:val="∑"/>
                                <m:limLoc m:val="undOvr"/>
                                <m:grow m:val="on"/>
                                <m:supHide m:val="on"/>
                                <m:ctrlPr>
                                  <a:rPr lang="zh-CN" alt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a:rPr lang="zh-CN" altLang="en-US" sz="24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  <m:sup/>
                              <m:e>
                                <m:r>
                                  <a:rPr lang="zh-CN" altLang="en-US" sz="2400">
                                    <a:latin typeface="Cambria Math" panose="02040503050406030204" pitchFamily="18" charset="0"/>
                                  </a:rPr>
                                  <m:t>#</m:t>
                                </m:r>
                              </m:e>
                            </m:nary>
                            <m:r>
                              <a:rPr lang="zh-CN" altLang="en-US" sz="2400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zh-CN" alt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CN" altLang="en-US" sz="24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zh-CN" altLang="en-US" sz="240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zh-CN" alt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CN" altLang="en-US" sz="24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zh-CN" altLang="en-US" sz="240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m:rPr>
                                <m:nor/>
                              </m:rP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den>
                    </m:f>
                  </m:oMath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6" name="矩形 8">
                <a:extLst>
                  <a:ext uri="{FF2B5EF4-FFF2-40B4-BE49-F238E27FC236}">
                    <a16:creationId xmlns:a16="http://schemas.microsoft.com/office/drawing/2014/main" id="{E4690199-E31A-48EF-B232-56D24BE0504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2272" y="1080969"/>
                <a:ext cx="10126266" cy="5733814"/>
              </a:xfrm>
              <a:prstGeom prst="rect">
                <a:avLst/>
              </a:prstGeom>
              <a:blipFill>
                <a:blip r:embed="rId3"/>
                <a:stretch>
                  <a:fillRect l="-783" t="-63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81C81A3-F425-4D76-AFFC-163201C208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9E591-ED77-471E-97B2-B4E6A061E782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481481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5">
            <a:extLst>
              <a:ext uri="{FF2B5EF4-FFF2-40B4-BE49-F238E27FC236}">
                <a16:creationId xmlns:a16="http://schemas.microsoft.com/office/drawing/2014/main" id="{E1BF4C49-D9BF-42F3-B713-48595D54AED3}"/>
              </a:ext>
            </a:extLst>
          </p:cNvPr>
          <p:cNvSpPr/>
          <p:nvPr/>
        </p:nvSpPr>
        <p:spPr>
          <a:xfrm>
            <a:off x="2259281" y="117907"/>
            <a:ext cx="30514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0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Contents</a:t>
            </a:r>
          </a:p>
        </p:txBody>
      </p:sp>
      <p:sp>
        <p:nvSpPr>
          <p:cNvPr id="4" name="矩形 8">
            <a:extLst>
              <a:ext uri="{FF2B5EF4-FFF2-40B4-BE49-F238E27FC236}">
                <a16:creationId xmlns:a16="http://schemas.microsoft.com/office/drawing/2014/main" id="{2918002F-8C64-4968-9ECA-DC63D9D4E45B}"/>
              </a:ext>
            </a:extLst>
          </p:cNvPr>
          <p:cNvSpPr/>
          <p:nvPr/>
        </p:nvSpPr>
        <p:spPr>
          <a:xfrm>
            <a:off x="1878841" y="912309"/>
            <a:ext cx="6119304" cy="410311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2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7.1 Sequence Labelling</a:t>
            </a:r>
          </a:p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2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7.2 Hidden Markov Models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2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7.2.1 Training Hidden Markov Models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2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7.2.2 Decoding</a:t>
            </a:r>
          </a:p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2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7.3 Finding Marginal Probabilities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2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7.3.1 The Forward- Backward Algorithm</a:t>
            </a:r>
          </a:p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2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7.4 EM for Unsupervised HMM Training	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2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7.4.1 EM for First-Order HMM</a:t>
            </a: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768DAFC-E520-4B8E-805D-F7C1C1E704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9E591-ED77-471E-97B2-B4E6A061E782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07669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5">
            <a:extLst>
              <a:ext uri="{FF2B5EF4-FFF2-40B4-BE49-F238E27FC236}">
                <a16:creationId xmlns:a16="http://schemas.microsoft.com/office/drawing/2014/main" id="{E1BF4C49-D9BF-42F3-B713-48595D54AED3}"/>
              </a:ext>
            </a:extLst>
          </p:cNvPr>
          <p:cNvSpPr/>
          <p:nvPr/>
        </p:nvSpPr>
        <p:spPr>
          <a:xfrm>
            <a:off x="675084" y="189924"/>
            <a:ext cx="70954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Hidden Markov Model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8">
                <a:extLst>
                  <a:ext uri="{FF2B5EF4-FFF2-40B4-BE49-F238E27FC236}">
                    <a16:creationId xmlns:a16="http://schemas.microsoft.com/office/drawing/2014/main" id="{E4690199-E31A-48EF-B232-56D24BE05045}"/>
                  </a:ext>
                </a:extLst>
              </p:cNvPr>
              <p:cNvSpPr/>
              <p:nvPr/>
            </p:nvSpPr>
            <p:spPr>
              <a:xfrm>
                <a:off x="1060848" y="1332675"/>
                <a:ext cx="9861946" cy="524951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lnSpc>
                    <a:spcPct val="20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Classification --- </a:t>
                </a:r>
                <a:r>
                  <a:rPr lang="en-US" altLang="zh-CN" sz="2400" b="1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enumerate</a:t>
                </a: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tags.</a:t>
                </a:r>
              </a:p>
              <a:p>
                <a:pPr marL="342900" indent="-342900">
                  <a:lnSpc>
                    <a:spcPct val="20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Structured prediction --- Decoding</a:t>
                </a:r>
              </a:p>
              <a:p>
                <a:pPr marL="800100" lvl="1" indent="-342900">
                  <a:lnSpc>
                    <a:spcPct val="20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b="1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Enumerating</a:t>
                </a: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all tag sequences has exponential computational complexity, which is intractable. </a:t>
                </a:r>
              </a:p>
              <a:p>
                <a:pPr marL="800100" lvl="1" indent="-342900">
                  <a:lnSpc>
                    <a:spcPct val="20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b="1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Dynamic programming  </a:t>
                </a: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is possible for the decoding task.</a:t>
                </a:r>
              </a:p>
              <a:p>
                <a:pPr marL="800100" lvl="1" indent="-342900">
                  <a:lnSpc>
                    <a:spcPct val="20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Find the </a:t>
                </a:r>
                <a:r>
                  <a:rPr lang="en-US" altLang="zh-CN" sz="2400" b="1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optimal sub problem using first-order HMM </a:t>
                </a: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:</a:t>
                </a:r>
              </a:p>
              <a:p>
                <a:pPr lvl="1">
                  <a:lnSpc>
                    <a:spcPct val="200000"/>
                  </a:lnSpc>
                  <a:buSzPct val="100000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		 </a:t>
                </a:r>
                <a14:m>
                  <m:oMath xmlns:m="http://schemas.openxmlformats.org/officeDocument/2006/math">
                    <m:d>
                      <m:dPr>
                        <m:begChr m:val=""/>
                        <m:ctrlPr>
                          <a:rPr lang="zh-CN" alt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zh-CN" alt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zh-CN" altLang="en-US" sz="2400">
                                <a:latin typeface="Cambria Math" panose="02040503050406030204" pitchFamily="18" charset="0"/>
                              </a:rPr>
                              <m:t>1:</m:t>
                            </m:r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zh-CN" alt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zh-CN" altLang="en-US" sz="2400">
                                <a:latin typeface="Cambria Math" panose="02040503050406030204" pitchFamily="18" charset="0"/>
                              </a:rPr>
                              <m:t>1:</m:t>
                            </m:r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)=</m:t>
                        </m:r>
                        <m:nary>
                          <m:naryPr>
                            <m:chr m:val="∏"/>
                            <m:limLoc m:val="undOvr"/>
                            <m:grow m:val="on"/>
                            <m:ctrlPr>
                              <a:rPr lang="zh-CN" altLang="en-US" sz="24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  <m:e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</m:nary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zh-CN" alt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zh-CN" alt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zh-CN" altLang="en-US" sz="240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zh-CN" alt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zh-CN" alt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6" name="矩形 8">
                <a:extLst>
                  <a:ext uri="{FF2B5EF4-FFF2-40B4-BE49-F238E27FC236}">
                    <a16:creationId xmlns:a16="http://schemas.microsoft.com/office/drawing/2014/main" id="{E4690199-E31A-48EF-B232-56D24BE0504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0848" y="1332675"/>
                <a:ext cx="9861946" cy="5249514"/>
              </a:xfrm>
              <a:prstGeom prst="rect">
                <a:avLst/>
              </a:prstGeom>
              <a:blipFill>
                <a:blip r:embed="rId3"/>
                <a:stretch>
                  <a:fillRect l="-900" b="-14251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A7B1803-B90C-45C5-95EF-16BE1F76C0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9E591-ED77-471E-97B2-B4E6A061E782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1896430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5">
            <a:extLst>
              <a:ext uri="{FF2B5EF4-FFF2-40B4-BE49-F238E27FC236}">
                <a16:creationId xmlns:a16="http://schemas.microsoft.com/office/drawing/2014/main" id="{E1BF4C49-D9BF-42F3-B713-48595D54AED3}"/>
              </a:ext>
            </a:extLst>
          </p:cNvPr>
          <p:cNvSpPr/>
          <p:nvPr/>
        </p:nvSpPr>
        <p:spPr>
          <a:xfrm>
            <a:off x="675084" y="189924"/>
            <a:ext cx="70954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Hidden Markov Model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8">
                <a:extLst>
                  <a:ext uri="{FF2B5EF4-FFF2-40B4-BE49-F238E27FC236}">
                    <a16:creationId xmlns:a16="http://schemas.microsoft.com/office/drawing/2014/main" id="{E4690199-E31A-48EF-B232-56D24BE05045}"/>
                  </a:ext>
                </a:extLst>
              </p:cNvPr>
              <p:cNvSpPr/>
              <p:nvPr/>
            </p:nvSpPr>
            <p:spPr>
              <a:xfrm>
                <a:off x="1312720" y="2442165"/>
                <a:ext cx="9105824" cy="33588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buSzPct val="100000"/>
                </a:pPr>
                <a14:m>
                  <m:oMath xmlns:m="http://schemas.openxmlformats.org/officeDocument/2006/math">
                    <m:d>
                      <m:dPr>
                        <m:begChr m:val=""/>
                        <m:ctrlPr>
                          <a:rPr lang="zh-CN" altLang="en-US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zh-CN" alt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zh-CN" altLang="en-US" sz="2400">
                                <a:latin typeface="Cambria Math" panose="02040503050406030204" pitchFamily="18" charset="0"/>
                              </a:rPr>
                              <m:t>1:</m:t>
                            </m:r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zh-CN" alt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zh-CN" altLang="en-US" sz="2400">
                                <a:latin typeface="Cambria Math" panose="02040503050406030204" pitchFamily="18" charset="0"/>
                              </a:rPr>
                              <m:t>1:</m:t>
                            </m:r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)=</m:t>
                        </m:r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zh-CN" alt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zh-CN" altLang="en-US" sz="2400">
                                <a:latin typeface="Cambria Math" panose="02040503050406030204" pitchFamily="18" charset="0"/>
                              </a:rPr>
                              <m:t>1:</m:t>
                            </m:r>
                            <m:r>
                              <m:rPr>
                                <m:sty m:val="p"/>
                              </m:rPr>
                              <a:rPr lang="en-US" altLang="zh-CN" sz="2400">
                                <a:latin typeface="Cambria Math" panose="02040503050406030204" pitchFamily="18" charset="0"/>
                              </a:rPr>
                              <m:t>n</m:t>
                            </m:r>
                            <m:r>
                              <a:rPr lang="zh-CN" altLang="en-US" sz="240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zh-CN" alt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zh-CN" altLang="en-US" sz="2400">
                                <a:latin typeface="Cambria Math" panose="02040503050406030204" pitchFamily="18" charset="0"/>
                              </a:rPr>
                              <m:t>1:</m:t>
                            </m:r>
                            <m:r>
                              <m:rPr>
                                <m:sty m:val="p"/>
                              </m:rPr>
                              <a:rPr lang="en-US" altLang="zh-CN" sz="2400">
                                <a:latin typeface="Cambria Math" panose="02040503050406030204" pitchFamily="18" charset="0"/>
                              </a:rPr>
                              <m:t>n</m:t>
                            </m:r>
                            <m:r>
                              <a:rPr lang="zh-CN" altLang="en-US" sz="240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)⋅(</m:t>
                        </m:r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zh-CN" alt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zh-CN" alt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zh-CN" sz="2400">
                                <a:latin typeface="Cambria Math" panose="02040503050406030204" pitchFamily="18" charset="0"/>
                              </a:rPr>
                              <m:t>n</m:t>
                            </m:r>
                            <m:r>
                              <a:rPr lang="zh-CN" altLang="en-US" sz="240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zh-CN" alt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zh-CN" alt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r>
                  <a:rPr lang="zh-CN" altLang="en-US" sz="2400" dirty="0"/>
                  <a:t> </a:t>
                </a:r>
              </a:p>
              <a:p>
                <a:pPr>
                  <a:lnSpc>
                    <a:spcPct val="150000"/>
                  </a:lnSpc>
                  <a:buSzPct val="100000"/>
                </a:pPr>
                <a14:m>
                  <m:oMath xmlns:m="http://schemas.openxmlformats.org/officeDocument/2006/math">
                    <m:d>
                      <m:dPr>
                        <m:begChr m:val=""/>
                        <m:ctrlPr>
                          <a:rPr lang="zh-CN" alt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zh-CN" alt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zh-CN" altLang="en-US" sz="2400">
                                <a:latin typeface="Cambria Math" panose="02040503050406030204" pitchFamily="18" charset="0"/>
                              </a:rPr>
                              <m:t>1:</m:t>
                            </m:r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zh-CN" alt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zh-CN" altLang="en-US" sz="2400">
                                <a:latin typeface="Cambria Math" panose="02040503050406030204" pitchFamily="18" charset="0"/>
                              </a:rPr>
                              <m:t>1:</m:t>
                            </m:r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)=</m:t>
                        </m:r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zh-CN" alt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zh-CN" altLang="en-US" sz="2400">
                                <a:latin typeface="Cambria Math" panose="02040503050406030204" pitchFamily="18" charset="0"/>
                              </a:rPr>
                              <m:t>1:</m:t>
                            </m:r>
                            <m:r>
                              <m:rPr>
                                <m:sty m:val="p"/>
                              </m:rPr>
                              <a:rPr lang="en-US" altLang="zh-CN" sz="2400">
                                <a:latin typeface="Cambria Math" panose="02040503050406030204" pitchFamily="18" charset="0"/>
                              </a:rPr>
                              <m:t>n</m:t>
                            </m:r>
                            <m:r>
                              <a:rPr lang="zh-CN" altLang="en-US" sz="240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zh-CN" alt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zh-CN" altLang="en-US" sz="2400">
                                <a:latin typeface="Cambria Math" panose="02040503050406030204" pitchFamily="18" charset="0"/>
                              </a:rPr>
                              <m:t>1:</m:t>
                            </m:r>
                            <m:r>
                              <m:rPr>
                                <m:sty m:val="p"/>
                              </m:rPr>
                              <a:rPr lang="en-US" altLang="zh-CN" sz="2400">
                                <a:latin typeface="Cambria Math" panose="02040503050406030204" pitchFamily="18" charset="0"/>
                              </a:rPr>
                              <m:t>n</m:t>
                            </m:r>
                            <m:r>
                              <a:rPr lang="zh-CN" altLang="en-US" sz="240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)⋅(</m:t>
                        </m:r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zh-CN" alt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zh-CN" alt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zh-CN" sz="2400">
                                <a:latin typeface="Cambria Math" panose="02040503050406030204" pitchFamily="18" charset="0"/>
                              </a:rPr>
                              <m:t>n</m:t>
                            </m:r>
                            <m:r>
                              <a:rPr lang="zh-CN" altLang="en-US" sz="240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zh-CN" alt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zh-CN" alt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r>
                  <a:rPr lang="en-US" altLang="zh-CN" sz="2400" dirty="0"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</a:p>
              <a:p>
                <a:pPr>
                  <a:lnSpc>
                    <a:spcPct val="150000"/>
                  </a:lnSpc>
                  <a:buSzPct val="100000"/>
                </a:pPr>
                <a:r>
                  <a:rPr lang="en-US" altLang="zh-CN" sz="2400" dirty="0">
                    <a:ea typeface="Palatino" pitchFamily="2" charset="77"/>
                    <a:cs typeface="Calibri Light" panose="020F0302020204030204" pitchFamily="34" charset="0"/>
                  </a:rPr>
                  <a:t> 						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…</m:t>
                    </m:r>
                  </m:oMath>
                </a14:m>
                <a:endParaRPr lang="en-US" altLang="zh-CN" sz="24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>
                  <a:lnSpc>
                    <a:spcPct val="150000"/>
                  </a:lnSpc>
                  <a:buSzPct val="100000"/>
                </a:pPr>
                <a14:m>
                  <m:oMath xmlns:m="http://schemas.openxmlformats.org/officeDocument/2006/math">
                    <m:d>
                      <m:dPr>
                        <m:begChr m:val=""/>
                        <m:ctrlPr>
                          <a:rPr lang="zh-CN" alt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zh-CN" alt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zh-CN" altLang="en-US" sz="2400">
                                <a:latin typeface="Cambria Math" panose="02040503050406030204" pitchFamily="18" charset="0"/>
                              </a:rPr>
                              <m:t>1:</m:t>
                            </m:r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zh-CN" alt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zh-CN" altLang="en-US" sz="2400">
                                <a:latin typeface="Cambria Math" panose="02040503050406030204" pitchFamily="18" charset="0"/>
                              </a:rPr>
                              <m:t>1:</m:t>
                            </m:r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)=</m:t>
                        </m:r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zh-CN" alt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zh-CN" altLang="en-US" sz="2400">
                                <a:latin typeface="Cambria Math" panose="02040503050406030204" pitchFamily="18" charset="0"/>
                              </a:rPr>
                              <m:t>1:</m:t>
                            </m:r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zh-CN" altLang="en-US" sz="240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zh-CN" alt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zh-CN" altLang="en-US" sz="2400">
                                <a:latin typeface="Cambria Math" panose="02040503050406030204" pitchFamily="18" charset="0"/>
                              </a:rPr>
                              <m:t>1:</m:t>
                            </m:r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zh-CN" altLang="en-US" sz="240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)⋅(</m:t>
                        </m:r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zh-CN" alt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zh-CN" alt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zh-CN" altLang="en-US" sz="240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zh-CN" alt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zh-CN" alt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</a:p>
              <a:p>
                <a:pPr>
                  <a:lnSpc>
                    <a:spcPct val="150000"/>
                  </a:lnSpc>
                  <a:buSzPct val="100000"/>
                </a:pPr>
                <a:r>
                  <a:rPr lang="en-US" altLang="zh-CN" sz="2400" dirty="0">
                    <a:ea typeface="Palatino" pitchFamily="2" charset="77"/>
                    <a:cs typeface="Calibri Light" panose="020F0302020204030204" pitchFamily="34" charset="0"/>
                  </a:rPr>
                  <a:t> 						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…</m:t>
                    </m:r>
                  </m:oMath>
                </a14:m>
                <a:endParaRPr lang="en-US" altLang="zh-CN" sz="24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>
                  <a:lnSpc>
                    <a:spcPct val="150000"/>
                  </a:lnSpc>
                  <a:buSzPct val="100000"/>
                </a:pPr>
                <a14:m>
                  <m:oMath xmlns:m="http://schemas.openxmlformats.org/officeDocument/2006/math">
                    <m:d>
                      <m:dPr>
                        <m:begChr m:val=""/>
                        <m:ctrlPr>
                          <a:rPr lang="zh-CN" alt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zh-CN" alt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zh-CN" altLang="en-US" sz="2400">
                                <a:latin typeface="Cambria Math" panose="02040503050406030204" pitchFamily="18" charset="0"/>
                              </a:rPr>
                              <m:t>1:</m:t>
                            </m:r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zh-CN" alt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zh-CN" altLang="en-US" sz="2400">
                                <a:latin typeface="Cambria Math" panose="02040503050406030204" pitchFamily="18" charset="0"/>
                              </a:rPr>
                              <m:t>1:</m:t>
                            </m:r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)=</m:t>
                        </m:r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zh-CN" alt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zh-CN" altLang="en-US" sz="240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zh-CN" alt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zh-CN" altLang="en-US" sz="240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zh-CN" alt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zh-CN" altLang="en-US" sz="240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zh-CN" alt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zh-CN" altLang="en-US" sz="240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zh-CN" altLang="en-US" sz="2400" dirty="0"/>
                  <a:t> </a:t>
                </a:r>
                <a:endParaRPr lang="en-US" altLang="zh-CN" sz="24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6" name="矩形 8">
                <a:extLst>
                  <a:ext uri="{FF2B5EF4-FFF2-40B4-BE49-F238E27FC236}">
                    <a16:creationId xmlns:a16="http://schemas.microsoft.com/office/drawing/2014/main" id="{E4690199-E31A-48EF-B232-56D24BE0504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2720" y="2442165"/>
                <a:ext cx="9105824" cy="3358868"/>
              </a:xfrm>
              <a:prstGeom prst="rect">
                <a:avLst/>
              </a:prstGeom>
              <a:blipFill>
                <a:blip r:embed="rId3"/>
                <a:stretch>
                  <a:fillRect l="-139" t="-14340" r="-1950" b="-26038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00DD867-32D5-459D-A94C-03F2900D07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9E591-ED77-471E-97B2-B4E6A061E782}" type="slidenum">
              <a:rPr lang="zh-CN" altLang="en-US" smtClean="0"/>
              <a:t>26</a:t>
            </a:fld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4F1BF6C-FF67-2941-BC40-FBAEB687FBA9}"/>
                  </a:ext>
                </a:extLst>
              </p:cNvPr>
              <p:cNvSpPr txBox="1"/>
              <p:nvPr/>
            </p:nvSpPr>
            <p:spPr>
              <a:xfrm>
                <a:off x="441753" y="1056967"/>
                <a:ext cx="8825813" cy="848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1">
                  <a:lnSpc>
                    <a:spcPct val="200000"/>
                  </a:lnSpc>
                  <a:buSzPct val="100000"/>
                </a:pPr>
                <a:r>
                  <a:rPr lang="en-US" altLang="zh-CN" sz="28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		 </a:t>
                </a:r>
                <a14:m>
                  <m:oMath xmlns:m="http://schemas.openxmlformats.org/officeDocument/2006/math">
                    <m:d>
                      <m:dPr>
                        <m:begChr m:val=""/>
                        <m:ctrlPr>
                          <a:rPr lang="zh-CN" alt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zh-CN" altLang="en-US" sz="2800" i="1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zh-CN" altLang="en-US" sz="280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zh-CN" alt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800" i="1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zh-CN" altLang="en-US" sz="2800">
                                <a:latin typeface="Cambria Math" panose="02040503050406030204" pitchFamily="18" charset="0"/>
                              </a:rPr>
                              <m:t>1:</m:t>
                            </m:r>
                            <m:r>
                              <a:rPr lang="zh-CN" altLang="en-US" sz="28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zh-CN" altLang="en-US" sz="280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zh-CN" alt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8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zh-CN" altLang="en-US" sz="2800">
                                <a:latin typeface="Cambria Math" panose="02040503050406030204" pitchFamily="18" charset="0"/>
                              </a:rPr>
                              <m:t>1:</m:t>
                            </m:r>
                            <m:r>
                              <a:rPr lang="zh-CN" altLang="en-US" sz="28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zh-CN" altLang="en-US" sz="2800">
                            <a:latin typeface="Cambria Math" panose="02040503050406030204" pitchFamily="18" charset="0"/>
                          </a:rPr>
                          <m:t>)=</m:t>
                        </m:r>
                        <m:nary>
                          <m:naryPr>
                            <m:chr m:val="∏"/>
                            <m:limLoc m:val="undOvr"/>
                            <m:grow m:val="on"/>
                            <m:ctrlPr>
                              <a:rPr lang="zh-CN" altLang="en-US" sz="28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zh-CN" altLang="en-US" sz="28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altLang="zh-CN" sz="2800" b="0" i="1" smtClean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zh-CN" altLang="en-US" sz="28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  <m:e>
                            <m:r>
                              <a:rPr lang="zh-CN" altLang="en-US" sz="2800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</m:nary>
                        <m:r>
                          <a:rPr lang="zh-CN" altLang="en-US" sz="280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zh-CN" alt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8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zh-CN" altLang="en-US" sz="28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zh-CN" altLang="en-US" sz="2800">
                            <a:latin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zh-CN" alt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8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zh-CN" altLang="en-US" sz="28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zh-CN" altLang="en-US" sz="280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  <m:r>
                          <a:rPr lang="zh-CN" altLang="en-US" sz="2800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zh-CN" altLang="en-US" sz="2800" i="1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zh-CN" altLang="en-US" sz="280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zh-CN" alt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800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zh-CN" altLang="en-US" sz="28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zh-CN" altLang="en-US" sz="2800">
                            <a:latin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zh-CN" alt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8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zh-CN" altLang="en-US" sz="28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endParaRPr lang="zh-CN" altLang="en-US" sz="28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4F1BF6C-FF67-2941-BC40-FBAEB687FB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753" y="1056967"/>
                <a:ext cx="8825813" cy="848887"/>
              </a:xfrm>
              <a:prstGeom prst="rect">
                <a:avLst/>
              </a:prstGeom>
              <a:blipFill>
                <a:blip r:embed="rId4"/>
                <a:stretch>
                  <a:fillRect t="-48529" b="-120588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123628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5">
            <a:extLst>
              <a:ext uri="{FF2B5EF4-FFF2-40B4-BE49-F238E27FC236}">
                <a16:creationId xmlns:a16="http://schemas.microsoft.com/office/drawing/2014/main" id="{E1BF4C49-D9BF-42F3-B713-48595D54AED3}"/>
              </a:ext>
            </a:extLst>
          </p:cNvPr>
          <p:cNvSpPr/>
          <p:nvPr/>
        </p:nvSpPr>
        <p:spPr>
          <a:xfrm>
            <a:off x="675084" y="189924"/>
            <a:ext cx="70954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Hidden Markov Model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8">
                <a:extLst>
                  <a:ext uri="{FF2B5EF4-FFF2-40B4-BE49-F238E27FC236}">
                    <a16:creationId xmlns:a16="http://schemas.microsoft.com/office/drawing/2014/main" id="{E4690199-E31A-48EF-B232-56D24BE05045}"/>
                  </a:ext>
                </a:extLst>
              </p:cNvPr>
              <p:cNvSpPr/>
              <p:nvPr/>
            </p:nvSpPr>
            <p:spPr>
              <a:xfrm>
                <a:off x="1060848" y="936700"/>
                <a:ext cx="10513932" cy="619938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 pitchFamily="2" charset="77"/>
                    <a:cs typeface="Calibri Light" panose="020F0302020204030204" pitchFamily="34" charset="0"/>
                  </a:rPr>
                  <a:t>Denote </a:t>
                </a:r>
              </a:p>
              <a:p>
                <a:pPr>
                  <a:lnSpc>
                    <a:spcPct val="150000"/>
                  </a:lnSpc>
                  <a:buSzPct val="100000"/>
                </a:pPr>
                <a:r>
                  <a:rPr lang="en-US" altLang="zh-CN" sz="2400" dirty="0">
                    <a:latin typeface="Palatino" pitchFamily="2" charset="77"/>
                    <a:cs typeface="Calibri Light" panose="020F0302020204030204" pitchFamily="34" charset="0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zh-CN" altLang="en-US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zh-CN" altLang="en-US" sz="240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acc>
                      </m:e>
                      <m:sub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1:</m:t>
                        </m:r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CN" sz="2400" dirty="0">
                    <a:latin typeface="Palatino" pitchFamily="2" charset="77"/>
                    <a:cs typeface="Calibri Light" panose="020F0302020204030204" pitchFamily="34" charset="0"/>
                  </a:rPr>
                  <a:t> as the highest-scored tag sequence among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altLang="zh-CN" sz="2400">
                            <a:latin typeface="Cambria Math" panose="02040503050406030204" pitchFamily="18" charset="0"/>
                          </a:rPr>
                          <m:t>1:</m:t>
                        </m:r>
                        <m:r>
                          <a:rPr lang="en-US" altLang="zh-CN" sz="240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sz="240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altLang="zh-CN" sz="2400" dirty="0">
                  <a:latin typeface="Palatino" pitchFamily="2" charset="77"/>
                  <a:cs typeface="Calibri Light" panose="020F0302020204030204" pitchFamily="34" charset="0"/>
                </a:endParaRPr>
              </a:p>
              <a:p>
                <a:pPr marL="342900" indent="-34290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endParaRPr lang="en-US" altLang="zh-CN" sz="2400" dirty="0">
                  <a:latin typeface="Palatino" pitchFamily="2" charset="77"/>
                  <a:cs typeface="Calibri Light" panose="020F0302020204030204" pitchFamily="34" charset="0"/>
                </a:endParaRPr>
              </a:p>
              <a:p>
                <a:pPr marL="342900" indent="-34290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 pitchFamily="2" charset="77"/>
                    <a:cs typeface="Calibri Light" panose="020F0302020204030204" pitchFamily="34" charset="0"/>
                  </a:rPr>
                  <a:t>Denote </a:t>
                </a:r>
                <a:br>
                  <a:rPr lang="en-US" altLang="zh-CN" sz="2400" dirty="0">
                    <a:latin typeface="Palatino" pitchFamily="2" charset="77"/>
                    <a:cs typeface="Calibri Light" panose="020F0302020204030204" pitchFamily="34" charset="0"/>
                  </a:rPr>
                </a:br>
                <a:r>
                  <a:rPr lang="en-US" altLang="zh-CN" sz="2400" dirty="0">
                    <a:latin typeface="Palatino" pitchFamily="2" charset="77"/>
                    <a:cs typeface="Calibri Light" panose="020F030202020403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1:</m:t>
                        </m:r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zh-CN" alt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zh-CN" alt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40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zh-CN" altLang="en-US" sz="240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altLang="zh-CN" sz="2400" dirty="0">
                    <a:latin typeface="Palatino" pitchFamily="2" charset="77"/>
                    <a:cs typeface="Calibri Light" panose="020F0302020204030204" pitchFamily="34" charset="0"/>
                  </a:rPr>
                  <a:t> as a tag sequence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altLang="zh-CN" sz="2400">
                            <a:latin typeface="Cambria Math" panose="02040503050406030204" pitchFamily="18" charset="0"/>
                          </a:rPr>
                          <m:t>1:</m:t>
                        </m:r>
                        <m:r>
                          <a:rPr lang="en-US" altLang="zh-CN" sz="240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CN" sz="2400" dirty="0">
                    <a:latin typeface="Palatino" pitchFamily="2" charset="77"/>
                    <a:cs typeface="Calibri Light" panose="020F0302020204030204" pitchFamily="34" charset="0"/>
                  </a:rPr>
                  <a:t>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altLang="zh-CN" sz="240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sz="240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40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US" altLang="zh-CN" sz="2400" dirty="0">
                  <a:latin typeface="Palatino" pitchFamily="2" charset="77"/>
                  <a:cs typeface="Calibri Light" panose="020F0302020204030204" pitchFamily="34" charset="0"/>
                </a:endParaRPr>
              </a:p>
              <a:p>
                <a:pPr>
                  <a:lnSpc>
                    <a:spcPct val="150000"/>
                  </a:lnSpc>
                  <a:buSzPct val="100000"/>
                </a:pPr>
                <a:r>
                  <a:rPr lang="en-US" altLang="zh-CN" sz="2400" dirty="0">
                    <a:latin typeface="Palatino" pitchFamily="2" charset="77"/>
                    <a:cs typeface="Calibri Light" panose="020F0302020204030204" pitchFamily="34" charset="0"/>
                  </a:rPr>
                  <a:t>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zh-CN" altLang="en-US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zh-CN" altLang="en-US" sz="240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acc>
                      </m:e>
                      <m:sub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1:</m:t>
                        </m:r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zh-CN" alt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zh-CN" alt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40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zh-CN" altLang="en-US" sz="240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altLang="zh-CN" sz="2400" dirty="0">
                    <a:latin typeface="Palatino" pitchFamily="2" charset="77"/>
                    <a:cs typeface="Calibri Light" panose="020F0302020204030204" pitchFamily="34" charset="0"/>
                  </a:rPr>
                  <a:t> as the highest-scored tag sequence among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altLang="zh-CN" sz="2400">
                            <a:latin typeface="Cambria Math" panose="02040503050406030204" pitchFamily="18" charset="0"/>
                          </a:rPr>
                          <m:t>1:</m:t>
                        </m:r>
                        <m:r>
                          <a:rPr lang="en-US" altLang="zh-CN" sz="240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CN" sz="2400" dirty="0">
                    <a:latin typeface="Palatino" pitchFamily="2" charset="77"/>
                    <a:cs typeface="Calibri Light" panose="020F0302020204030204" pitchFamily="34" charset="0"/>
                  </a:rPr>
                  <a:t>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altLang="zh-CN" sz="240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sz="240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40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US" altLang="zh-CN" sz="2400" dirty="0">
                  <a:latin typeface="Palatino" pitchFamily="2" charset="77"/>
                  <a:cs typeface="Calibri Light" panose="020F0302020204030204" pitchFamily="34" charset="0"/>
                </a:endParaRPr>
              </a:p>
              <a:p>
                <a:pPr>
                  <a:lnSpc>
                    <a:spcPct val="150000"/>
                  </a:lnSpc>
                  <a:buSzPct val="100000"/>
                </a:pPr>
                <a:r>
                  <a:rPr lang="en-US" altLang="zh-CN" sz="2400" dirty="0">
                    <a:latin typeface="Palatino" pitchFamily="2" charset="77"/>
                    <a:cs typeface="Calibri Light" panose="020F0302020204030204" pitchFamily="34" charset="0"/>
                  </a:rPr>
                  <a:t>       </a:t>
                </a:r>
              </a:p>
              <a:p>
                <a:pPr marL="342900" indent="-34290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 pitchFamily="2" charset="77"/>
                    <a:cs typeface="Calibri Light" panose="020F0302020204030204" pitchFamily="34" charset="0"/>
                  </a:rPr>
                  <a:t>Suppose that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zh-CN" altLang="en-US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zh-CN" altLang="en-US" sz="240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acc>
                      </m:e>
                      <m:sub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1:</m:t>
                        </m:r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CN" sz="2400" dirty="0">
                    <a:latin typeface="Palatino" pitchFamily="2" charset="77"/>
                    <a:cs typeface="Calibri Light" panose="020F030202020403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240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acc>
                      </m:e>
                      <m:sub>
                        <m:r>
                          <a:rPr lang="en-US" altLang="zh-CN" sz="2400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sz="2400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400" dirty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zh-CN" sz="2400" dirty="0">
                        <a:latin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en-US" altLang="zh-CN" sz="2400" dirty="0">
                        <a:latin typeface="Cambria Math" panose="02040503050406030204" pitchFamily="18" charset="0"/>
                      </a:rPr>
                      <m:t>and</m:t>
                    </m:r>
                    <m:r>
                      <a:rPr lang="en-US" altLang="zh-CN" sz="2400" dirty="0">
                        <a:latin typeface="Cambria Math" panose="02040503050406030204" pitchFamily="18" charset="0"/>
                      </a:rPr>
                      <m:t>  </m:t>
                    </m:r>
                    <m:sSub>
                      <m:sSubPr>
                        <m:ctrlPr>
                          <a:rPr lang="en-US" altLang="zh-CN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altLang="zh-CN" sz="2400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altLang="zh-CN" sz="2400" dirty="0">
                                <a:latin typeface="Cambria Math" panose="02040503050406030204" pitchFamily="18" charset="0"/>
                              </a:rPr>
                              <m:t>t</m:t>
                            </m:r>
                          </m:e>
                        </m:acc>
                      </m:e>
                      <m:sub>
                        <m:r>
                          <m:rPr>
                            <m:sty m:val="p"/>
                          </m:rPr>
                          <a:rPr lang="en-US" altLang="zh-CN" sz="2400" dirty="0">
                            <a:latin typeface="Cambria Math" panose="02040503050406030204" pitchFamily="18" charset="0"/>
                          </a:rPr>
                          <m:t>i</m:t>
                        </m:r>
                        <m:r>
                          <a:rPr lang="en-US" altLang="zh-CN" sz="2400" dirty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altLang="zh-CN" sz="2400" dirty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CN" sz="24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sz="2400" dirty="0">
                            <a:latin typeface="Cambria Math" panose="02040503050406030204" pitchFamily="18" charset="0"/>
                          </a:rPr>
                          <m:t>t</m:t>
                        </m:r>
                      </m:e>
                      <m:sup>
                        <m:r>
                          <a:rPr lang="en-US" altLang="zh-CN" sz="2400" dirty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altLang="zh-CN" sz="2400" dirty="0">
                        <a:latin typeface="Cambria Math" panose="02040503050406030204" pitchFamily="18" charset="0"/>
                      </a:rPr>
                      <m:t>. </m:t>
                    </m:r>
                  </m:oMath>
                </a14:m>
                <a:endParaRPr lang="en-US" altLang="zh-CN" sz="2400" dirty="0">
                  <a:latin typeface="Palatino" pitchFamily="2" charset="77"/>
                  <a:cs typeface="Calibri Light" panose="020F0302020204030204" pitchFamily="34" charset="0"/>
                </a:endParaRPr>
              </a:p>
              <a:p>
                <a:pPr>
                  <a:lnSpc>
                    <a:spcPct val="150000"/>
                  </a:lnSpc>
                  <a:buSzPct val="100000"/>
                </a:pPr>
                <a:r>
                  <a:rPr lang="en-US" altLang="zh-CN" sz="2400" dirty="0"/>
                  <a:t>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zh-CN" altLang="en-US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zh-CN" altLang="en-US" sz="240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acc>
                      </m:e>
                      <m:sub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1:</m:t>
                        </m:r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zh-CN" altLang="en-US" sz="240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zh-CN" alt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zh-CN" altLang="en-US" sz="240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zh-CN" alt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altLang="zh-CN" sz="2400" dirty="0">
                    <a:latin typeface="Palatino" pitchFamily="2" charset="77"/>
                    <a:cs typeface="Calibri Light" panose="020F0302020204030204" pitchFamily="34" charset="0"/>
                  </a:rPr>
                  <a:t>) must be the highest-scored among all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1:</m:t>
                        </m:r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CN" sz="2400" b="0" i="0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d>
                      <m:dPr>
                        <m:ctrlPr>
                          <a:rPr lang="zh-CN" alt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zh-CN" alt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40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zh-CN" altLang="en-US" sz="240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altLang="zh-CN" sz="2400" b="0" i="0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d>
                  </m:oMath>
                </a14:m>
                <a:r>
                  <a:rPr lang="en-US" altLang="zh-CN" sz="2400" dirty="0">
                    <a:latin typeface="Palatino" pitchFamily="2" charset="77"/>
                    <a:cs typeface="Calibri Light" panose="020F0302020204030204" pitchFamily="34" charset="0"/>
                  </a:rPr>
                  <a:t>    	(proof by contradiction)</a:t>
                </a:r>
              </a:p>
              <a:p>
                <a:pPr marL="800100" lvl="1" indent="-34290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endParaRPr lang="zh-CN" altLang="en-US" sz="24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6" name="矩形 8">
                <a:extLst>
                  <a:ext uri="{FF2B5EF4-FFF2-40B4-BE49-F238E27FC236}">
                    <a16:creationId xmlns:a16="http://schemas.microsoft.com/office/drawing/2014/main" id="{E4690199-E31A-48EF-B232-56D24BE0504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0848" y="936700"/>
                <a:ext cx="10513932" cy="6199389"/>
              </a:xfrm>
              <a:prstGeom prst="rect">
                <a:avLst/>
              </a:prstGeom>
              <a:blipFill>
                <a:blip r:embed="rId3"/>
                <a:stretch>
                  <a:fillRect l="-844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00DD867-32D5-459D-A94C-03F2900D07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9E591-ED77-471E-97B2-B4E6A061E782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434163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5">
            <a:extLst>
              <a:ext uri="{FF2B5EF4-FFF2-40B4-BE49-F238E27FC236}">
                <a16:creationId xmlns:a16="http://schemas.microsoft.com/office/drawing/2014/main" id="{E1BF4C49-D9BF-42F3-B713-48595D54AED3}"/>
              </a:ext>
            </a:extLst>
          </p:cNvPr>
          <p:cNvSpPr/>
          <p:nvPr/>
        </p:nvSpPr>
        <p:spPr>
          <a:xfrm>
            <a:off x="675084" y="189924"/>
            <a:ext cx="70954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Hidden Markov Model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8">
                <a:extLst>
                  <a:ext uri="{FF2B5EF4-FFF2-40B4-BE49-F238E27FC236}">
                    <a16:creationId xmlns:a16="http://schemas.microsoft.com/office/drawing/2014/main" id="{E4690199-E31A-48EF-B232-56D24BE05045}"/>
                  </a:ext>
                </a:extLst>
              </p:cNvPr>
              <p:cNvSpPr/>
              <p:nvPr/>
            </p:nvSpPr>
            <p:spPr>
              <a:xfrm>
                <a:off x="1060848" y="936700"/>
                <a:ext cx="12979002" cy="45527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Solving the optimal sub-sequence problem:</a:t>
                </a:r>
                <a:endParaRPr lang="en-US" altLang="zh-CN" sz="2400" dirty="0"/>
              </a:p>
              <a:p>
                <a:pPr>
                  <a:lnSpc>
                    <a:spcPct val="150000"/>
                  </a:lnSpc>
                  <a:buSzPct val="100000"/>
                </a:pPr>
                <a:r>
                  <a:rPr lang="en-US" altLang="zh-CN" sz="2400" dirty="0"/>
                  <a:t>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zh-CN" altLang="en-US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acc>
                      </m:e>
                      <m:sub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1:</m:t>
                        </m:r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zh-CN" alt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zh-CN" alt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zh-CN" altLang="en-US" sz="240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zh-CN" alt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zh-CN" altLang="en-US" sz="24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zh-CN" altLang="en-US" sz="2400" i="1">
                            <a:latin typeface="Cambria Math" panose="02040503050406030204" pitchFamily="18" charset="0"/>
                          </a:rPr>
                          <m:t>argmax</m:t>
                        </m:r>
                      </m:e>
                      <m:sub>
                        <m:r>
                          <m:rPr>
                            <m:nor/>
                          </m:rPr>
                          <a:rPr lang="zh-CN" altLang="en-US" sz="2400" i="1">
                            <a:latin typeface="Cambria Math" panose="02040503050406030204" pitchFamily="18" charset="0"/>
                          </a:rPr>
                          <m:t> </m:t>
                        </m:r>
                        <m:sSup>
                          <m:sSupPr>
                            <m:ctrlPr>
                              <a:rPr lang="zh-CN" alt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zh-CN" altLang="en-US" sz="240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r>
                      <a:rPr lang="zh-CN" altLang="en-US" sz="2400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zh-CN" altLang="en-US" sz="240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zh-CN" alt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1:</m:t>
                        </m:r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zh-CN" altLang="en-US" sz="240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zh-CN" alt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zh-CN" altLang="en-US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acc>
                      </m:e>
                      <m:sub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1:</m:t>
                        </m:r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zh-CN" altLang="en-US" sz="240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zh-CN" alt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zh-CN" altLang="en-US" sz="240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zh-CN" alt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zh-CN" altLang="en-US" sz="2400">
                        <a:latin typeface="Cambria Math" panose="02040503050406030204" pitchFamily="18" charset="0"/>
                      </a:rPr>
                      <m:t>))(</m:t>
                    </m:r>
                    <m:r>
                      <a:rPr lang="zh-CN" altLang="en-US" sz="2400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zh-CN" altLang="en-US" sz="2400">
                        <a:latin typeface="Cambria Math" panose="02040503050406030204" pitchFamily="18" charset="0"/>
                      </a:rPr>
                      <m:t>(</m:t>
                    </m:r>
                    <m:r>
                      <a:rPr lang="zh-CN" altLang="en-US" sz="24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zh-CN" altLang="en-US" sz="2400">
                        <a:latin typeface="Cambria Math" panose="02040503050406030204" pitchFamily="18" charset="0"/>
                      </a:rPr>
                      <m:t>|</m:t>
                    </m:r>
                    <m:sSup>
                      <m:sSupPr>
                        <m:ctrlPr>
                          <a:rPr lang="zh-CN" alt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zh-CN" altLang="en-US" sz="2400">
                        <a:latin typeface="Cambria Math" panose="02040503050406030204" pitchFamily="18" charset="0"/>
                      </a:rPr>
                      <m:t>)</m:t>
                    </m:r>
                    <m:r>
                      <a:rPr lang="zh-CN" altLang="en-US" sz="2400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zh-CN" altLang="en-US" sz="240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zh-CN" alt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zh-CN" altLang="en-US" sz="2400">
                        <a:latin typeface="Cambria Math" panose="02040503050406030204" pitchFamily="18" charset="0"/>
                      </a:rPr>
                      <m:t>|</m:t>
                    </m:r>
                    <m:r>
                      <a:rPr lang="zh-CN" altLang="en-US" sz="24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zh-CN" altLang="en-US" sz="2400">
                        <a:latin typeface="Cambria Math" panose="02040503050406030204" pitchFamily="18" charset="0"/>
                      </a:rPr>
                      <m:t>))</m:t>
                    </m:r>
                  </m:oMath>
                </a14:m>
                <a:endParaRPr lang="en-US" altLang="zh-CN" sz="2400" dirty="0"/>
              </a:p>
              <a:p>
                <a:pPr marL="342900" indent="-34290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Incrementally find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en-US" sz="24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zh-CN" altLang="en-US" sz="2400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</m:ctrlPr>
                          </m:accPr>
                          <m:e>
                            <m:r>
                              <a:rPr lang="zh-CN" altLang="en-US" sz="2400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𝑇</m:t>
                            </m:r>
                          </m:e>
                        </m:acc>
                      </m:e>
                      <m:sub>
                        <m:r>
                          <a:rPr lang="zh-CN" altLang="en-US" sz="240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1:</m:t>
                        </m:r>
                        <m:r>
                          <a:rPr lang="zh-CN" altLang="en-US" sz="240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zh-CN" altLang="en-US" sz="24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zh-CN" altLang="en-US" sz="2400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</m:ctrlPr>
                          </m:sSubPr>
                          <m:e>
                            <m:r>
                              <a:rPr lang="zh-CN" altLang="en-US" sz="2400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zh-CN" altLang="en-US" sz="2400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𝑖</m:t>
                            </m:r>
                          </m:sub>
                        </m:sSub>
                        <m:r>
                          <a:rPr lang="zh-CN" altLang="en-US" sz="240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=</m:t>
                        </m:r>
                        <m:r>
                          <a:rPr lang="zh-CN" altLang="en-US" sz="240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for </a:t>
                </a:r>
                <a14:m>
                  <m:oMath xmlns:m="http://schemas.openxmlformats.org/officeDocument/2006/math">
                    <m:r>
                      <a:rPr lang="en-US" altLang="zh-CN" sz="240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𝑖</m:t>
                    </m:r>
                    <m:r>
                      <a:rPr lang="en-US" altLang="zh-CN" sz="240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=1,2,…,</m:t>
                    </m:r>
                    <m:r>
                      <a:rPr lang="en-US" altLang="zh-CN" sz="240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𝑛</m:t>
                    </m:r>
                  </m:oMath>
                </a14:m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</a:p>
              <a:p>
                <a:pPr marL="342900" indent="-34290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Maintain two tables</a:t>
                </a:r>
              </a:p>
              <a:p>
                <a:pPr marL="800100" lvl="1" indent="-34290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tb ---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 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𝑛</m:t>
                    </m:r>
                  </m:oMath>
                </a14:m>
                <a:r>
                  <a:rPr lang="zh-CN" altLang="en-US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columns,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d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𝐿</m:t>
                        </m:r>
                      </m:e>
                    </m:d>
                  </m:oMath>
                </a14:m>
                <a:r>
                  <a:rPr lang="zh-CN" altLang="en-US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rows, storing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zh-CN" altLang="en-US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acc>
                      </m:e>
                      <m:sub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1:</m:t>
                        </m:r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zh-CN" alt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zh-CN" alt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endParaRPr lang="en-US" altLang="zh-CN" sz="24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 marL="800100" lvl="1" indent="-34290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bp ---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𝑛</m:t>
                    </m:r>
                  </m:oMath>
                </a14:m>
                <a:r>
                  <a:rPr lang="zh-CN" altLang="en-US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columns,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zh-CN" sz="24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d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𝐿</m:t>
                        </m:r>
                      </m:e>
                    </m:d>
                  </m:oMath>
                </a14:m>
                <a:r>
                  <a:rPr lang="zh-CN" altLang="en-US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rows, storing</a:t>
                </a:r>
                <a:endParaRPr lang="en-US" altLang="zh-CN" sz="2400" i="1" dirty="0">
                  <a:latin typeface="Cambria Math" panose="02040503050406030204" pitchFamily="18" charset="0"/>
                </a:endParaRPr>
              </a:p>
              <a:p>
                <a:pPr lvl="2">
                  <a:lnSpc>
                    <a:spcPct val="150000"/>
                  </a:lnSpc>
                  <a:buSzPct val="100000"/>
                </a:pPr>
                <a:r>
                  <a:rPr lang="zh-CN" altLang="en-US" sz="2400" dirty="0"/>
                  <a:t>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2400" b="0" i="0" smtClean="0">
                            <a:latin typeface="Cambria Math" panose="02040503050406030204" pitchFamily="18" charset="0"/>
                          </a:rPr>
                          <m:t>max</m:t>
                        </m:r>
                      </m:e>
                      <m:sub>
                        <m:sSup>
                          <m:sSup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altLang="zh-CN" sz="2400" b="0" i="0" smtClean="0">
                                <a:latin typeface="Cambria Math" panose="02040503050406030204" pitchFamily="18" charset="0"/>
                              </a:rPr>
                              <m:t>t</m:t>
                            </m:r>
                          </m:e>
                          <m:sup>
                            <m:r>
                              <a:rPr lang="en-US" altLang="zh-CN" sz="2400" b="0" i="0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r>
                      <a:rPr lang="zh-CN" altLang="en-US" sz="2400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zh-CN" altLang="en-US" sz="240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zh-CN" alt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1:</m:t>
                        </m:r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zh-CN" altLang="en-US" sz="240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zh-CN" alt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zh-CN" altLang="en-US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acc>
                      </m:e>
                      <m:sub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1:</m:t>
                        </m:r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zh-CN" altLang="en-US" sz="240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zh-CN" alt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zh-CN" altLang="en-US" sz="240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zh-CN" alt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zh-CN" altLang="en-US" sz="2400">
                        <a:latin typeface="Cambria Math" panose="02040503050406030204" pitchFamily="18" charset="0"/>
                      </a:rPr>
                      <m:t>))(</m:t>
                    </m:r>
                    <m:r>
                      <a:rPr lang="zh-CN" altLang="en-US" sz="2400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zh-CN" altLang="en-US" sz="2400">
                        <a:latin typeface="Cambria Math" panose="02040503050406030204" pitchFamily="18" charset="0"/>
                      </a:rPr>
                      <m:t>(</m:t>
                    </m:r>
                    <m:r>
                      <a:rPr lang="zh-CN" altLang="en-US" sz="24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zh-CN" altLang="en-US" sz="2400">
                        <a:latin typeface="Cambria Math" panose="02040503050406030204" pitchFamily="18" charset="0"/>
                      </a:rPr>
                      <m:t>|</m:t>
                    </m:r>
                    <m:sSup>
                      <m:sSupPr>
                        <m:ctrlPr>
                          <a:rPr lang="zh-CN" alt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zh-CN" altLang="en-US" sz="2400">
                        <a:latin typeface="Cambria Math" panose="02040503050406030204" pitchFamily="18" charset="0"/>
                      </a:rPr>
                      <m:t>)</m:t>
                    </m:r>
                    <m:r>
                      <a:rPr lang="zh-CN" altLang="en-US" sz="2400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zh-CN" altLang="en-US" sz="240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zh-CN" alt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zh-CN" altLang="en-US" sz="2400">
                        <a:latin typeface="Cambria Math" panose="02040503050406030204" pitchFamily="18" charset="0"/>
                      </a:rPr>
                      <m:t>|</m:t>
                    </m:r>
                    <m:r>
                      <a:rPr lang="zh-CN" altLang="en-US" sz="24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zh-CN" altLang="en-US" sz="2400">
                        <a:latin typeface="Cambria Math" panose="02040503050406030204" pitchFamily="18" charset="0"/>
                      </a:rPr>
                      <m:t>))</m:t>
                    </m:r>
                  </m:oMath>
                </a14:m>
                <a:endParaRPr lang="en-US" altLang="zh-CN" sz="2400" dirty="0"/>
              </a:p>
              <a:p>
                <a:pPr marL="800100" lvl="1" indent="-34290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endParaRPr lang="zh-CN" altLang="en-US" sz="24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6" name="矩形 8">
                <a:extLst>
                  <a:ext uri="{FF2B5EF4-FFF2-40B4-BE49-F238E27FC236}">
                    <a16:creationId xmlns:a16="http://schemas.microsoft.com/office/drawing/2014/main" id="{E4690199-E31A-48EF-B232-56D24BE0504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0848" y="936700"/>
                <a:ext cx="12979002" cy="4552785"/>
              </a:xfrm>
              <a:prstGeom prst="rect">
                <a:avLst/>
              </a:prstGeom>
              <a:blipFill>
                <a:blip r:embed="rId3"/>
                <a:stretch>
                  <a:fillRect l="-684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00DD867-32D5-459D-A94C-03F2900D07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9E591-ED77-471E-97B2-B4E6A061E782}" type="slidenum">
              <a:rPr lang="zh-CN" altLang="en-US" smtClean="0"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361630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5">
            <a:extLst>
              <a:ext uri="{FF2B5EF4-FFF2-40B4-BE49-F238E27FC236}">
                <a16:creationId xmlns:a16="http://schemas.microsoft.com/office/drawing/2014/main" id="{E1BF4C49-D9BF-42F3-B713-48595D54AED3}"/>
              </a:ext>
            </a:extLst>
          </p:cNvPr>
          <p:cNvSpPr/>
          <p:nvPr/>
        </p:nvSpPr>
        <p:spPr>
          <a:xfrm>
            <a:off x="717947" y="189924"/>
            <a:ext cx="70526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Hidden Markov Model </a:t>
            </a:r>
          </a:p>
        </p:txBody>
      </p:sp>
      <p:sp>
        <p:nvSpPr>
          <p:cNvPr id="6" name="矩形 8">
            <a:extLst>
              <a:ext uri="{FF2B5EF4-FFF2-40B4-BE49-F238E27FC236}">
                <a16:creationId xmlns:a16="http://schemas.microsoft.com/office/drawing/2014/main" id="{E4690199-E31A-48EF-B232-56D24BE05045}"/>
              </a:ext>
            </a:extLst>
          </p:cNvPr>
          <p:cNvSpPr/>
          <p:nvPr/>
        </p:nvSpPr>
        <p:spPr>
          <a:xfrm>
            <a:off x="1078707" y="897811"/>
            <a:ext cx="9089040" cy="1143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An example (adding &lt;B&gt; in the beginning)</a:t>
            </a:r>
          </a:p>
          <a:p>
            <a:pPr>
              <a:lnSpc>
                <a:spcPct val="150000"/>
              </a:lnSpc>
              <a:buSzPct val="100000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	Find the path with the highest probability.</a:t>
            </a:r>
          </a:p>
        </p:txBody>
      </p:sp>
      <p:graphicFrame>
        <p:nvGraphicFramePr>
          <p:cNvPr id="7" name="表格 6">
            <a:extLst>
              <a:ext uri="{FF2B5EF4-FFF2-40B4-BE49-F238E27FC236}">
                <a16:creationId xmlns:a16="http://schemas.microsoft.com/office/drawing/2014/main" id="{1229582D-5A2D-47BA-BDEA-65927B76EC16}"/>
              </a:ext>
            </a:extLst>
          </p:cNvPr>
          <p:cNvGraphicFramePr>
            <a:graphicFrameLocks noGrp="1"/>
          </p:cNvGraphicFramePr>
          <p:nvPr/>
        </p:nvGraphicFramePr>
        <p:xfrm>
          <a:off x="1980576" y="2974451"/>
          <a:ext cx="1872208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80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0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80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680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31924">
                <a:tc>
                  <a:txBody>
                    <a:bodyPr/>
                    <a:lstStyle/>
                    <a:p>
                      <a:r>
                        <a:rPr lang="en-US" altLang="zh-CN" b="0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zh-CN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b="0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zh-CN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b="0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zh-CN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b="0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zh-CN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1924">
                <a:tc>
                  <a:txBody>
                    <a:bodyPr/>
                    <a:lstStyle/>
                    <a:p>
                      <a:r>
                        <a:rPr lang="en-US" altLang="zh-CN" dirty="0"/>
                        <a:t>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0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8" name="表格 7">
            <a:extLst>
              <a:ext uri="{FF2B5EF4-FFF2-40B4-BE49-F238E27FC236}">
                <a16:creationId xmlns:a16="http://schemas.microsoft.com/office/drawing/2014/main" id="{8539DA46-089F-4E41-8F56-3909F5F8F3A4}"/>
              </a:ext>
            </a:extLst>
          </p:cNvPr>
          <p:cNvGraphicFramePr>
            <a:graphicFrameLocks noGrp="1"/>
          </p:cNvGraphicFramePr>
          <p:nvPr/>
        </p:nvGraphicFramePr>
        <p:xfrm>
          <a:off x="4628221" y="2985891"/>
          <a:ext cx="1872208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80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0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80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680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31924">
                <a:tc>
                  <a:txBody>
                    <a:bodyPr/>
                    <a:lstStyle/>
                    <a:p>
                      <a:r>
                        <a:rPr lang="en-US" altLang="zh-CN" sz="1050" b="0" dirty="0">
                          <a:solidFill>
                            <a:schemeClr val="tx1"/>
                          </a:solidFill>
                        </a:rPr>
                        <a:t>NULL</a:t>
                      </a:r>
                      <a:endParaRPr lang="zh-CN" altLang="en-US" sz="105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1924">
                <a:tc>
                  <a:txBody>
                    <a:bodyPr/>
                    <a:lstStyle/>
                    <a:p>
                      <a:r>
                        <a:rPr lang="en-US" altLang="zh-CN" sz="1050" b="0" dirty="0">
                          <a:solidFill>
                            <a:schemeClr val="tx1"/>
                          </a:solidFill>
                        </a:rPr>
                        <a:t>NULL</a:t>
                      </a:r>
                      <a:endParaRPr lang="zh-CN" altLang="en-US" sz="105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" name="TextBox 64">
            <a:extLst>
              <a:ext uri="{FF2B5EF4-FFF2-40B4-BE49-F238E27FC236}">
                <a16:creationId xmlns:a16="http://schemas.microsoft.com/office/drawing/2014/main" id="{82BF33E9-C52A-4470-899D-737B19774730}"/>
              </a:ext>
            </a:extLst>
          </p:cNvPr>
          <p:cNvSpPr txBox="1"/>
          <p:nvPr/>
        </p:nvSpPr>
        <p:spPr>
          <a:xfrm>
            <a:off x="1980576" y="2661493"/>
            <a:ext cx="8130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b="1" i="1" dirty="0"/>
              <a:t>tb table</a:t>
            </a:r>
            <a:endParaRPr lang="zh-CN" altLang="en-US" sz="1400" b="1" i="1" dirty="0"/>
          </a:p>
        </p:txBody>
      </p:sp>
      <p:sp>
        <p:nvSpPr>
          <p:cNvPr id="10" name="TextBox 65">
            <a:extLst>
              <a:ext uri="{FF2B5EF4-FFF2-40B4-BE49-F238E27FC236}">
                <a16:creationId xmlns:a16="http://schemas.microsoft.com/office/drawing/2014/main" id="{F5DEC98E-ACC6-4D73-9503-B0681CBB90CC}"/>
              </a:ext>
            </a:extLst>
          </p:cNvPr>
          <p:cNvSpPr txBox="1"/>
          <p:nvPr/>
        </p:nvSpPr>
        <p:spPr>
          <a:xfrm>
            <a:off x="4580931" y="2661177"/>
            <a:ext cx="8563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b="1" i="1" dirty="0" err="1"/>
              <a:t>bp</a:t>
            </a:r>
            <a:r>
              <a:rPr lang="en-US" altLang="zh-CN" sz="1400" b="1" i="1" dirty="0"/>
              <a:t> table</a:t>
            </a:r>
            <a:endParaRPr lang="zh-CN" altLang="en-US" sz="1400" b="1" i="1" dirty="0"/>
          </a:p>
        </p:txBody>
      </p:sp>
      <p:sp>
        <p:nvSpPr>
          <p:cNvPr id="11" name="椭圆 10">
            <a:extLst>
              <a:ext uri="{FF2B5EF4-FFF2-40B4-BE49-F238E27FC236}">
                <a16:creationId xmlns:a16="http://schemas.microsoft.com/office/drawing/2014/main" id="{041482F6-8110-4A3E-8279-6261B49DFF61}"/>
              </a:ext>
            </a:extLst>
          </p:cNvPr>
          <p:cNvSpPr/>
          <p:nvPr/>
        </p:nvSpPr>
        <p:spPr>
          <a:xfrm>
            <a:off x="7596188" y="2774767"/>
            <a:ext cx="432048" cy="43204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900" dirty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NN</a:t>
            </a:r>
            <a:endParaRPr lang="zh-CN" altLang="en-US" sz="900" dirty="0">
              <a:solidFill>
                <a:schemeClr val="tx1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12" name="椭圆 11">
            <a:extLst>
              <a:ext uri="{FF2B5EF4-FFF2-40B4-BE49-F238E27FC236}">
                <a16:creationId xmlns:a16="http://schemas.microsoft.com/office/drawing/2014/main" id="{AF3B7425-5BA7-497D-BDFE-336313F76D66}"/>
              </a:ext>
            </a:extLst>
          </p:cNvPr>
          <p:cNvSpPr/>
          <p:nvPr/>
        </p:nvSpPr>
        <p:spPr>
          <a:xfrm>
            <a:off x="7596188" y="3566855"/>
            <a:ext cx="432048" cy="43204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900" dirty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VB</a:t>
            </a:r>
            <a:endParaRPr lang="zh-CN" altLang="en-US" sz="900" dirty="0">
              <a:solidFill>
                <a:schemeClr val="tx1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13" name="椭圆 12">
            <a:extLst>
              <a:ext uri="{FF2B5EF4-FFF2-40B4-BE49-F238E27FC236}">
                <a16:creationId xmlns:a16="http://schemas.microsoft.com/office/drawing/2014/main" id="{4C54C4DD-DD09-4D85-A288-38DC3200F711}"/>
              </a:ext>
            </a:extLst>
          </p:cNvPr>
          <p:cNvSpPr/>
          <p:nvPr/>
        </p:nvSpPr>
        <p:spPr>
          <a:xfrm>
            <a:off x="8748316" y="2774767"/>
            <a:ext cx="432048" cy="43204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900" dirty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NN</a:t>
            </a:r>
            <a:endParaRPr lang="zh-CN" altLang="en-US" sz="900" dirty="0">
              <a:solidFill>
                <a:schemeClr val="tx1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14" name="椭圆 13">
            <a:extLst>
              <a:ext uri="{FF2B5EF4-FFF2-40B4-BE49-F238E27FC236}">
                <a16:creationId xmlns:a16="http://schemas.microsoft.com/office/drawing/2014/main" id="{02E46EB3-5119-4489-89D7-6B91B495FAE2}"/>
              </a:ext>
            </a:extLst>
          </p:cNvPr>
          <p:cNvSpPr/>
          <p:nvPr/>
        </p:nvSpPr>
        <p:spPr>
          <a:xfrm>
            <a:off x="8748316" y="3566855"/>
            <a:ext cx="432048" cy="43204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900" dirty="0">
              <a:solidFill>
                <a:schemeClr val="tx1"/>
              </a:solidFill>
              <a:latin typeface="楷体" pitchFamily="49" charset="-122"/>
              <a:ea typeface="楷体" pitchFamily="49" charset="-122"/>
            </a:endParaRPr>
          </a:p>
          <a:p>
            <a:pPr algn="ctr"/>
            <a:r>
              <a:rPr lang="en-US" altLang="zh-CN" sz="900" dirty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VB</a:t>
            </a:r>
            <a:endParaRPr lang="zh-CN" altLang="en-US" sz="900" dirty="0">
              <a:solidFill>
                <a:schemeClr val="tx1"/>
              </a:solidFill>
              <a:latin typeface="楷体" pitchFamily="49" charset="-122"/>
              <a:ea typeface="楷体" pitchFamily="49" charset="-122"/>
            </a:endParaRPr>
          </a:p>
          <a:p>
            <a:pPr algn="ctr"/>
            <a:endParaRPr lang="zh-CN" altLang="en-US" sz="1000" dirty="0">
              <a:solidFill>
                <a:schemeClr val="tx1"/>
              </a:solidFill>
            </a:endParaRPr>
          </a:p>
        </p:txBody>
      </p:sp>
      <p:sp>
        <p:nvSpPr>
          <p:cNvPr id="15" name="椭圆 14">
            <a:extLst>
              <a:ext uri="{FF2B5EF4-FFF2-40B4-BE49-F238E27FC236}">
                <a16:creationId xmlns:a16="http://schemas.microsoft.com/office/drawing/2014/main" id="{3D5C8B1F-0C6B-48AC-9724-83A4B5CEB971}"/>
              </a:ext>
            </a:extLst>
          </p:cNvPr>
          <p:cNvSpPr/>
          <p:nvPr/>
        </p:nvSpPr>
        <p:spPr>
          <a:xfrm>
            <a:off x="9900444" y="2774620"/>
            <a:ext cx="432048" cy="43204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900" dirty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NN</a:t>
            </a:r>
            <a:endParaRPr lang="zh-CN" altLang="en-US" sz="900" dirty="0">
              <a:solidFill>
                <a:schemeClr val="tx1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16" name="椭圆 15">
            <a:extLst>
              <a:ext uri="{FF2B5EF4-FFF2-40B4-BE49-F238E27FC236}">
                <a16:creationId xmlns:a16="http://schemas.microsoft.com/office/drawing/2014/main" id="{93E9DE0D-3443-45BA-989F-666D3FE2900F}"/>
              </a:ext>
            </a:extLst>
          </p:cNvPr>
          <p:cNvSpPr/>
          <p:nvPr/>
        </p:nvSpPr>
        <p:spPr>
          <a:xfrm>
            <a:off x="9900444" y="3566708"/>
            <a:ext cx="432048" cy="43204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900" dirty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VB</a:t>
            </a:r>
            <a:endParaRPr lang="zh-CN" altLang="en-US" sz="900" dirty="0">
              <a:solidFill>
                <a:schemeClr val="tx1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17" name="椭圆 16">
            <a:extLst>
              <a:ext uri="{FF2B5EF4-FFF2-40B4-BE49-F238E27FC236}">
                <a16:creationId xmlns:a16="http://schemas.microsoft.com/office/drawing/2014/main" id="{F70A9203-57FA-480F-9E40-C640681D4193}"/>
              </a:ext>
            </a:extLst>
          </p:cNvPr>
          <p:cNvSpPr/>
          <p:nvPr/>
        </p:nvSpPr>
        <p:spPr>
          <a:xfrm>
            <a:off x="6660084" y="3134660"/>
            <a:ext cx="432048" cy="43204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000" dirty="0">
                <a:solidFill>
                  <a:schemeClr val="tx1"/>
                </a:solidFill>
              </a:rPr>
              <a:t>B</a:t>
            </a:r>
            <a:endParaRPr lang="zh-CN" altLang="en-US" sz="1000" dirty="0">
              <a:solidFill>
                <a:schemeClr val="tx1"/>
              </a:solidFill>
            </a:endParaRPr>
          </a:p>
        </p:txBody>
      </p:sp>
      <p:cxnSp>
        <p:nvCxnSpPr>
          <p:cNvPr id="18" name="直接箭头连接符 17">
            <a:extLst>
              <a:ext uri="{FF2B5EF4-FFF2-40B4-BE49-F238E27FC236}">
                <a16:creationId xmlns:a16="http://schemas.microsoft.com/office/drawing/2014/main" id="{2CEB2307-28CD-46E9-B355-4FBDBC5CB545}"/>
              </a:ext>
            </a:extLst>
          </p:cNvPr>
          <p:cNvCxnSpPr>
            <a:stCxn id="17" idx="6"/>
          </p:cNvCxnSpPr>
          <p:nvPr/>
        </p:nvCxnSpPr>
        <p:spPr>
          <a:xfrm flipV="1">
            <a:off x="7092132" y="2990792"/>
            <a:ext cx="504056" cy="35989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箭头连接符 18">
            <a:extLst>
              <a:ext uri="{FF2B5EF4-FFF2-40B4-BE49-F238E27FC236}">
                <a16:creationId xmlns:a16="http://schemas.microsoft.com/office/drawing/2014/main" id="{72C58DA4-BAB4-4298-971F-527A949930FF}"/>
              </a:ext>
            </a:extLst>
          </p:cNvPr>
          <p:cNvCxnSpPr>
            <a:endCxn id="12" idx="2"/>
          </p:cNvCxnSpPr>
          <p:nvPr/>
        </p:nvCxnSpPr>
        <p:spPr>
          <a:xfrm>
            <a:off x="7092132" y="3350685"/>
            <a:ext cx="504056" cy="43219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箭头连接符 19">
            <a:extLst>
              <a:ext uri="{FF2B5EF4-FFF2-40B4-BE49-F238E27FC236}">
                <a16:creationId xmlns:a16="http://schemas.microsoft.com/office/drawing/2014/main" id="{1798F0F6-D022-44D9-86E2-3F53F06D1BD5}"/>
              </a:ext>
            </a:extLst>
          </p:cNvPr>
          <p:cNvCxnSpPr>
            <a:stCxn id="11" idx="6"/>
            <a:endCxn id="13" idx="2"/>
          </p:cNvCxnSpPr>
          <p:nvPr/>
        </p:nvCxnSpPr>
        <p:spPr>
          <a:xfrm>
            <a:off x="8028236" y="2990791"/>
            <a:ext cx="72008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箭头连接符 20">
            <a:extLst>
              <a:ext uri="{FF2B5EF4-FFF2-40B4-BE49-F238E27FC236}">
                <a16:creationId xmlns:a16="http://schemas.microsoft.com/office/drawing/2014/main" id="{10D3939B-F0C1-4891-AC05-92297446F383}"/>
              </a:ext>
            </a:extLst>
          </p:cNvPr>
          <p:cNvCxnSpPr>
            <a:endCxn id="14" idx="1"/>
          </p:cNvCxnSpPr>
          <p:nvPr/>
        </p:nvCxnSpPr>
        <p:spPr>
          <a:xfrm>
            <a:off x="8028236" y="2990791"/>
            <a:ext cx="783352" cy="63933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箭头连接符 21">
            <a:extLst>
              <a:ext uri="{FF2B5EF4-FFF2-40B4-BE49-F238E27FC236}">
                <a16:creationId xmlns:a16="http://schemas.microsoft.com/office/drawing/2014/main" id="{0657FD54-BDA2-4496-AFA4-B33E0EA08DE5}"/>
              </a:ext>
            </a:extLst>
          </p:cNvPr>
          <p:cNvCxnSpPr>
            <a:stCxn id="12" idx="6"/>
            <a:endCxn id="13" idx="3"/>
          </p:cNvCxnSpPr>
          <p:nvPr/>
        </p:nvCxnSpPr>
        <p:spPr>
          <a:xfrm flipV="1">
            <a:off x="8028236" y="3143543"/>
            <a:ext cx="783352" cy="63933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箭头连接符 22">
            <a:extLst>
              <a:ext uri="{FF2B5EF4-FFF2-40B4-BE49-F238E27FC236}">
                <a16:creationId xmlns:a16="http://schemas.microsoft.com/office/drawing/2014/main" id="{C09003E8-C209-42E3-A355-40152EA96724}"/>
              </a:ext>
            </a:extLst>
          </p:cNvPr>
          <p:cNvCxnSpPr>
            <a:stCxn id="12" idx="6"/>
            <a:endCxn id="14" idx="2"/>
          </p:cNvCxnSpPr>
          <p:nvPr/>
        </p:nvCxnSpPr>
        <p:spPr>
          <a:xfrm>
            <a:off x="8028236" y="3782879"/>
            <a:ext cx="72008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箭头连接符 23">
            <a:extLst>
              <a:ext uri="{FF2B5EF4-FFF2-40B4-BE49-F238E27FC236}">
                <a16:creationId xmlns:a16="http://schemas.microsoft.com/office/drawing/2014/main" id="{59A027B4-2032-4B7A-B619-9E2A0DA11F46}"/>
              </a:ext>
            </a:extLst>
          </p:cNvPr>
          <p:cNvCxnSpPr>
            <a:stCxn id="13" idx="6"/>
            <a:endCxn id="15" idx="2"/>
          </p:cNvCxnSpPr>
          <p:nvPr/>
        </p:nvCxnSpPr>
        <p:spPr>
          <a:xfrm flipV="1">
            <a:off x="9180364" y="2990645"/>
            <a:ext cx="720080" cy="14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箭头连接符 24">
            <a:extLst>
              <a:ext uri="{FF2B5EF4-FFF2-40B4-BE49-F238E27FC236}">
                <a16:creationId xmlns:a16="http://schemas.microsoft.com/office/drawing/2014/main" id="{DE20E5D9-592E-4AF3-AEC7-F20A6B23B25E}"/>
              </a:ext>
            </a:extLst>
          </p:cNvPr>
          <p:cNvCxnSpPr>
            <a:stCxn id="14" idx="6"/>
          </p:cNvCxnSpPr>
          <p:nvPr/>
        </p:nvCxnSpPr>
        <p:spPr>
          <a:xfrm flipV="1">
            <a:off x="9180364" y="3782733"/>
            <a:ext cx="720080" cy="14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箭头连接符 25">
            <a:extLst>
              <a:ext uri="{FF2B5EF4-FFF2-40B4-BE49-F238E27FC236}">
                <a16:creationId xmlns:a16="http://schemas.microsoft.com/office/drawing/2014/main" id="{351E243F-8DE1-4D66-936F-44FAED3D2538}"/>
              </a:ext>
            </a:extLst>
          </p:cNvPr>
          <p:cNvCxnSpPr>
            <a:stCxn id="14" idx="6"/>
            <a:endCxn id="15" idx="3"/>
          </p:cNvCxnSpPr>
          <p:nvPr/>
        </p:nvCxnSpPr>
        <p:spPr>
          <a:xfrm flipV="1">
            <a:off x="9180364" y="3143397"/>
            <a:ext cx="783352" cy="63948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箭头连接符 26">
            <a:extLst>
              <a:ext uri="{FF2B5EF4-FFF2-40B4-BE49-F238E27FC236}">
                <a16:creationId xmlns:a16="http://schemas.microsoft.com/office/drawing/2014/main" id="{537DC702-155E-459A-9F2D-2FEF5F413D00}"/>
              </a:ext>
            </a:extLst>
          </p:cNvPr>
          <p:cNvCxnSpPr>
            <a:stCxn id="13" idx="6"/>
          </p:cNvCxnSpPr>
          <p:nvPr/>
        </p:nvCxnSpPr>
        <p:spPr>
          <a:xfrm>
            <a:off x="9180364" y="2990791"/>
            <a:ext cx="783352" cy="63933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85">
            <a:extLst>
              <a:ext uri="{FF2B5EF4-FFF2-40B4-BE49-F238E27FC236}">
                <a16:creationId xmlns:a16="http://schemas.microsoft.com/office/drawing/2014/main" id="{B9DBDDE7-1654-4D47-B6E0-E6CDDAA15C26}"/>
              </a:ext>
            </a:extLst>
          </p:cNvPr>
          <p:cNvSpPr txBox="1"/>
          <p:nvPr/>
        </p:nvSpPr>
        <p:spPr>
          <a:xfrm>
            <a:off x="7092132" y="2969270"/>
            <a:ext cx="34817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00" dirty="0"/>
              <a:t>0.9</a:t>
            </a:r>
            <a:endParaRPr lang="zh-CN" altLang="en-US" sz="1000" dirty="0"/>
          </a:p>
        </p:txBody>
      </p:sp>
      <p:sp>
        <p:nvSpPr>
          <p:cNvPr id="29" name="TextBox 86">
            <a:extLst>
              <a:ext uri="{FF2B5EF4-FFF2-40B4-BE49-F238E27FC236}">
                <a16:creationId xmlns:a16="http://schemas.microsoft.com/office/drawing/2014/main" id="{1237BC11-4B78-46DD-BAAE-E4B96C459F31}"/>
              </a:ext>
            </a:extLst>
          </p:cNvPr>
          <p:cNvSpPr txBox="1"/>
          <p:nvPr/>
        </p:nvSpPr>
        <p:spPr>
          <a:xfrm>
            <a:off x="7092132" y="3534194"/>
            <a:ext cx="34817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00" dirty="0"/>
              <a:t>0.1</a:t>
            </a:r>
            <a:endParaRPr lang="zh-CN" altLang="en-US" sz="1000" dirty="0"/>
          </a:p>
        </p:txBody>
      </p:sp>
      <p:sp>
        <p:nvSpPr>
          <p:cNvPr id="30" name="TextBox 87">
            <a:extLst>
              <a:ext uri="{FF2B5EF4-FFF2-40B4-BE49-F238E27FC236}">
                <a16:creationId xmlns:a16="http://schemas.microsoft.com/office/drawing/2014/main" id="{1B22EE76-9E06-442C-9600-868DBD11317C}"/>
              </a:ext>
            </a:extLst>
          </p:cNvPr>
          <p:cNvSpPr txBox="1"/>
          <p:nvPr/>
        </p:nvSpPr>
        <p:spPr>
          <a:xfrm>
            <a:off x="8214190" y="2774768"/>
            <a:ext cx="34817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00" dirty="0"/>
              <a:t>0.2</a:t>
            </a:r>
            <a:endParaRPr lang="zh-CN" altLang="en-US" sz="1000" dirty="0"/>
          </a:p>
        </p:txBody>
      </p:sp>
      <p:sp>
        <p:nvSpPr>
          <p:cNvPr id="31" name="TextBox 88">
            <a:extLst>
              <a:ext uri="{FF2B5EF4-FFF2-40B4-BE49-F238E27FC236}">
                <a16:creationId xmlns:a16="http://schemas.microsoft.com/office/drawing/2014/main" id="{4053C89B-3A9A-49EB-8FC5-C2AA48AF229C}"/>
              </a:ext>
            </a:extLst>
          </p:cNvPr>
          <p:cNvSpPr txBox="1"/>
          <p:nvPr/>
        </p:nvSpPr>
        <p:spPr>
          <a:xfrm>
            <a:off x="7956228" y="3062800"/>
            <a:ext cx="34817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00" dirty="0"/>
              <a:t>0.8</a:t>
            </a:r>
            <a:endParaRPr lang="zh-CN" altLang="en-US" sz="1000" dirty="0"/>
          </a:p>
        </p:txBody>
      </p:sp>
      <p:sp>
        <p:nvSpPr>
          <p:cNvPr id="32" name="TextBox 89">
            <a:extLst>
              <a:ext uri="{FF2B5EF4-FFF2-40B4-BE49-F238E27FC236}">
                <a16:creationId xmlns:a16="http://schemas.microsoft.com/office/drawing/2014/main" id="{903317DD-0F34-4205-9D34-7B31D57D121F}"/>
              </a:ext>
            </a:extLst>
          </p:cNvPr>
          <p:cNvSpPr txBox="1"/>
          <p:nvPr/>
        </p:nvSpPr>
        <p:spPr>
          <a:xfrm>
            <a:off x="7956228" y="3464651"/>
            <a:ext cx="34817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00" dirty="0"/>
              <a:t>0.6</a:t>
            </a:r>
            <a:endParaRPr lang="zh-CN" altLang="en-US" sz="1000" dirty="0"/>
          </a:p>
        </p:txBody>
      </p:sp>
      <p:sp>
        <p:nvSpPr>
          <p:cNvPr id="33" name="TextBox 90">
            <a:extLst>
              <a:ext uri="{FF2B5EF4-FFF2-40B4-BE49-F238E27FC236}">
                <a16:creationId xmlns:a16="http://schemas.microsoft.com/office/drawing/2014/main" id="{9FA5C1B3-E62D-4F22-96C8-BE080035097D}"/>
              </a:ext>
            </a:extLst>
          </p:cNvPr>
          <p:cNvSpPr txBox="1"/>
          <p:nvPr/>
        </p:nvSpPr>
        <p:spPr>
          <a:xfrm>
            <a:off x="8184120" y="3752683"/>
            <a:ext cx="34817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00" dirty="0"/>
              <a:t>0.4</a:t>
            </a:r>
            <a:endParaRPr lang="zh-CN" altLang="en-US" sz="1000" dirty="0"/>
          </a:p>
        </p:txBody>
      </p:sp>
      <p:sp>
        <p:nvSpPr>
          <p:cNvPr id="34" name="TextBox 91">
            <a:extLst>
              <a:ext uri="{FF2B5EF4-FFF2-40B4-BE49-F238E27FC236}">
                <a16:creationId xmlns:a16="http://schemas.microsoft.com/office/drawing/2014/main" id="{6B324051-AB1C-4064-82C5-C8395C021589}"/>
              </a:ext>
            </a:extLst>
          </p:cNvPr>
          <p:cNvSpPr txBox="1"/>
          <p:nvPr/>
        </p:nvSpPr>
        <p:spPr>
          <a:xfrm>
            <a:off x="9366318" y="2774768"/>
            <a:ext cx="34817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00" dirty="0"/>
              <a:t>0.2</a:t>
            </a:r>
            <a:endParaRPr lang="zh-CN" altLang="en-US" sz="1000" dirty="0"/>
          </a:p>
        </p:txBody>
      </p:sp>
      <p:sp>
        <p:nvSpPr>
          <p:cNvPr id="35" name="TextBox 92">
            <a:extLst>
              <a:ext uri="{FF2B5EF4-FFF2-40B4-BE49-F238E27FC236}">
                <a16:creationId xmlns:a16="http://schemas.microsoft.com/office/drawing/2014/main" id="{76C2B983-ECA0-43C6-80B7-F22B96C072BF}"/>
              </a:ext>
            </a:extLst>
          </p:cNvPr>
          <p:cNvSpPr txBox="1"/>
          <p:nvPr/>
        </p:nvSpPr>
        <p:spPr>
          <a:xfrm>
            <a:off x="9108356" y="3062800"/>
            <a:ext cx="34817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00" dirty="0"/>
              <a:t>0.8</a:t>
            </a:r>
            <a:endParaRPr lang="zh-CN" altLang="en-US" sz="1000" dirty="0"/>
          </a:p>
        </p:txBody>
      </p:sp>
      <p:sp>
        <p:nvSpPr>
          <p:cNvPr id="36" name="TextBox 93">
            <a:extLst>
              <a:ext uri="{FF2B5EF4-FFF2-40B4-BE49-F238E27FC236}">
                <a16:creationId xmlns:a16="http://schemas.microsoft.com/office/drawing/2014/main" id="{EE9E490E-8D6F-4D34-AAFC-F9ECFD869484}"/>
              </a:ext>
            </a:extLst>
          </p:cNvPr>
          <p:cNvSpPr txBox="1"/>
          <p:nvPr/>
        </p:nvSpPr>
        <p:spPr>
          <a:xfrm>
            <a:off x="9108356" y="3464651"/>
            <a:ext cx="34817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00" dirty="0"/>
              <a:t>0.6</a:t>
            </a:r>
            <a:endParaRPr lang="zh-CN" altLang="en-US" sz="1000" dirty="0"/>
          </a:p>
        </p:txBody>
      </p:sp>
      <p:sp>
        <p:nvSpPr>
          <p:cNvPr id="37" name="TextBox 94">
            <a:extLst>
              <a:ext uri="{FF2B5EF4-FFF2-40B4-BE49-F238E27FC236}">
                <a16:creationId xmlns:a16="http://schemas.microsoft.com/office/drawing/2014/main" id="{FE8B3D6F-EA0A-4E38-B61E-CE55A60FD8F4}"/>
              </a:ext>
            </a:extLst>
          </p:cNvPr>
          <p:cNvSpPr txBox="1"/>
          <p:nvPr/>
        </p:nvSpPr>
        <p:spPr>
          <a:xfrm>
            <a:off x="9336248" y="3752683"/>
            <a:ext cx="34817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00" dirty="0"/>
              <a:t>0.4</a:t>
            </a:r>
            <a:endParaRPr lang="zh-CN" altLang="en-US" sz="1000" dirty="0"/>
          </a:p>
        </p:txBody>
      </p:sp>
      <p:sp>
        <p:nvSpPr>
          <p:cNvPr id="38" name="TextBox 1">
            <a:extLst>
              <a:ext uri="{FF2B5EF4-FFF2-40B4-BE49-F238E27FC236}">
                <a16:creationId xmlns:a16="http://schemas.microsoft.com/office/drawing/2014/main" id="{B93CFCCF-D066-4774-B168-B303D71ADF1C}"/>
              </a:ext>
            </a:extLst>
          </p:cNvPr>
          <p:cNvSpPr txBox="1"/>
          <p:nvPr/>
        </p:nvSpPr>
        <p:spPr>
          <a:xfrm>
            <a:off x="7410378" y="2380139"/>
            <a:ext cx="3257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i="1" dirty="0"/>
              <a:t>People              like              books</a:t>
            </a:r>
            <a:endParaRPr lang="zh-CN" altLang="en-US" i="1" dirty="0"/>
          </a:p>
        </p:txBody>
      </p:sp>
      <p:sp>
        <p:nvSpPr>
          <p:cNvPr id="39" name="灯片编号占位符 38">
            <a:extLst>
              <a:ext uri="{FF2B5EF4-FFF2-40B4-BE49-F238E27FC236}">
                <a16:creationId xmlns:a16="http://schemas.microsoft.com/office/drawing/2014/main" id="{97DB61A0-6F0D-47D0-BD1C-AD24F7F02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9E591-ED77-471E-97B2-B4E6A061E782}" type="slidenum">
              <a:rPr lang="zh-CN" altLang="en-US" smtClean="0"/>
              <a:t>29</a:t>
            </a:fld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>
                <a:extLst>
                  <a:ext uri="{FF2B5EF4-FFF2-40B4-BE49-F238E27FC236}">
                    <a16:creationId xmlns:a16="http://schemas.microsoft.com/office/drawing/2014/main" id="{DB6E46AC-8043-4DAF-B6A8-D22DFF4F5BBE}"/>
                  </a:ext>
                </a:extLst>
              </p:cNvPr>
              <p:cNvSpPr/>
              <p:nvPr/>
            </p:nvSpPr>
            <p:spPr>
              <a:xfrm>
                <a:off x="455069" y="2951019"/>
                <a:ext cx="1570045" cy="3774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CN" alt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zh-CN" alt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</m:acc>
                        </m:e>
                        <m:sub>
                          <m:r>
                            <a:rPr lang="zh-CN" altLang="en-US">
                              <a:latin typeface="Cambria Math" panose="02040503050406030204" pitchFamily="18" charset="0"/>
                            </a:rPr>
                            <m:t>1:</m:t>
                          </m:r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zh-CN" alt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zh-CN" altLang="en-US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𝑁𝑁</m:t>
                          </m:r>
                        </m:e>
                      </m:d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" name="矩形 1">
                <a:extLst>
                  <a:ext uri="{FF2B5EF4-FFF2-40B4-BE49-F238E27FC236}">
                    <a16:creationId xmlns:a16="http://schemas.microsoft.com/office/drawing/2014/main" id="{DB6E46AC-8043-4DAF-B6A8-D22DFF4F5BB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069" y="2951019"/>
                <a:ext cx="1570045" cy="377476"/>
              </a:xfrm>
              <a:prstGeom prst="rect">
                <a:avLst/>
              </a:prstGeom>
              <a:blipFill>
                <a:blip r:embed="rId3"/>
                <a:stretch>
                  <a:fillRect t="-30645" b="-112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98DDD7BC-8C6B-4F54-A757-E5C74985FBC3}"/>
                  </a:ext>
                </a:extLst>
              </p:cNvPr>
              <p:cNvSpPr/>
              <p:nvPr/>
            </p:nvSpPr>
            <p:spPr>
              <a:xfrm>
                <a:off x="450029" y="3342897"/>
                <a:ext cx="1530547" cy="3774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CN" alt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zh-CN" alt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</m:acc>
                        </m:e>
                        <m:sub>
                          <m:r>
                            <a:rPr lang="zh-CN" altLang="en-US">
                              <a:latin typeface="Cambria Math" panose="02040503050406030204" pitchFamily="18" charset="0"/>
                            </a:rPr>
                            <m:t>1:</m:t>
                          </m:r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zh-CN" alt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zh-CN" altLang="en-US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𝑉𝐵</m:t>
                          </m:r>
                        </m:e>
                      </m:d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98DDD7BC-8C6B-4F54-A757-E5C74985FBC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029" y="3342897"/>
                <a:ext cx="1530547" cy="377476"/>
              </a:xfrm>
              <a:prstGeom prst="rect">
                <a:avLst/>
              </a:prstGeom>
              <a:blipFill>
                <a:blip r:embed="rId4"/>
                <a:stretch>
                  <a:fillRect t="-30645" b="-112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文本框 4">
            <a:extLst>
              <a:ext uri="{FF2B5EF4-FFF2-40B4-BE49-F238E27FC236}">
                <a16:creationId xmlns:a16="http://schemas.microsoft.com/office/drawing/2014/main" id="{99EC3A67-5D87-491A-893A-B82B9ED9F86E}"/>
              </a:ext>
            </a:extLst>
          </p:cNvPr>
          <p:cNvSpPr txBox="1"/>
          <p:nvPr/>
        </p:nvSpPr>
        <p:spPr>
          <a:xfrm>
            <a:off x="2080553" y="3875793"/>
            <a:ext cx="1672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</a:lstStyle>
          <a:p>
            <a:r>
              <a:rPr lang="en-US" altLang="zh-CN" dirty="0"/>
              <a:t>0     1      2     3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文本框 39">
                <a:extLst>
                  <a:ext uri="{FF2B5EF4-FFF2-40B4-BE49-F238E27FC236}">
                    <a16:creationId xmlns:a16="http://schemas.microsoft.com/office/drawing/2014/main" id="{CAA99C68-BB98-4F04-A3AF-E07D72F75CEF}"/>
                  </a:ext>
                </a:extLst>
              </p:cNvPr>
              <p:cNvSpPr txBox="1"/>
              <p:nvPr/>
            </p:nvSpPr>
            <p:spPr>
              <a:xfrm>
                <a:off x="6990360" y="4450910"/>
                <a:ext cx="4302781" cy="19389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 pitchFamily="2" charset="77"/>
                    <a:cs typeface="Calibri Light" panose="020F0302020204030204" pitchFamily="34" charset="0"/>
                  </a:rPr>
                  <a:t>Transition probabilities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>
                              <a:latin typeface="Cambria Math" panose="02040503050406030204" pitchFamily="18" charset="0"/>
                            </a:rPr>
                            <m:t>𝑁𝑁</m:t>
                          </m:r>
                        </m:e>
                        <m:e>
                          <m:r>
                            <a:rPr lang="en-US" altLang="zh-CN" sz="240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altLang="zh-CN" sz="2400">
                          <a:latin typeface="Cambria Math" panose="02040503050406030204" pitchFamily="18" charset="0"/>
                        </a:rPr>
                        <m:t>=0.9</m:t>
                      </m:r>
                    </m:oMath>
                  </m:oMathPara>
                </a14:m>
                <a:endParaRPr lang="en-US" altLang="zh-CN" sz="2400" dirty="0">
                  <a:latin typeface="Palatino" pitchFamily="2" charset="77"/>
                  <a:cs typeface="Calibri Light" panose="020F030202020403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>
                              <a:latin typeface="Cambria Math" panose="02040503050406030204" pitchFamily="18" charset="0"/>
                            </a:rPr>
                            <m:t>𝑉𝐵</m:t>
                          </m:r>
                        </m:e>
                        <m:e>
                          <m:r>
                            <a:rPr lang="en-US" altLang="zh-CN" sz="2400">
                              <a:latin typeface="Cambria Math" panose="02040503050406030204" pitchFamily="18" charset="0"/>
                            </a:rPr>
                            <m:t>𝑁𝑁</m:t>
                          </m:r>
                        </m:e>
                      </m:d>
                      <m:r>
                        <a:rPr lang="en-US" altLang="zh-CN" sz="2400">
                          <a:latin typeface="Cambria Math" panose="02040503050406030204" pitchFamily="18" charset="0"/>
                        </a:rPr>
                        <m:t>=0.8</m:t>
                      </m:r>
                    </m:oMath>
                  </m:oMathPara>
                </a14:m>
                <a:endParaRPr lang="en-US" altLang="zh-CN" sz="2400" dirty="0">
                  <a:latin typeface="Palatino" pitchFamily="2" charset="77"/>
                  <a:cs typeface="Calibri Light" panose="020F0302020204030204" pitchFamily="34" charset="0"/>
                </a:endParaRPr>
              </a:p>
              <a:p>
                <a:r>
                  <a:rPr lang="en-US" altLang="zh-CN" sz="2400" dirty="0">
                    <a:latin typeface="Palatino" pitchFamily="2" charset="77"/>
                    <a:cs typeface="Calibri Light" panose="020F0302020204030204" pitchFamily="34" charset="0"/>
                  </a:rPr>
                  <a:t>                         …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 pitchFamily="2" charset="77"/>
                    <a:cs typeface="Calibri Light" panose="020F0302020204030204" pitchFamily="34" charset="0"/>
                  </a:rPr>
                  <a:t>Omit emission probabilities</a:t>
                </a:r>
                <a:endParaRPr lang="zh-CN" altLang="en-US" sz="2400" dirty="0">
                  <a:latin typeface="Palatino" pitchFamily="2" charset="77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40" name="文本框 39">
                <a:extLst>
                  <a:ext uri="{FF2B5EF4-FFF2-40B4-BE49-F238E27FC236}">
                    <a16:creationId xmlns:a16="http://schemas.microsoft.com/office/drawing/2014/main" id="{CAA99C68-BB98-4F04-A3AF-E07D72F75C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0360" y="4450910"/>
                <a:ext cx="4302781" cy="1938992"/>
              </a:xfrm>
              <a:prstGeom prst="rect">
                <a:avLst/>
              </a:prstGeom>
              <a:blipFill>
                <a:blip r:embed="rId5"/>
                <a:stretch>
                  <a:fillRect l="-1983" t="-2516" r="-992" b="-628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248355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5">
            <a:extLst>
              <a:ext uri="{FF2B5EF4-FFF2-40B4-BE49-F238E27FC236}">
                <a16:creationId xmlns:a16="http://schemas.microsoft.com/office/drawing/2014/main" id="{E1BF4C49-D9BF-42F3-B713-48595D54AED3}"/>
              </a:ext>
            </a:extLst>
          </p:cNvPr>
          <p:cNvSpPr/>
          <p:nvPr/>
        </p:nvSpPr>
        <p:spPr>
          <a:xfrm>
            <a:off x="2259281" y="117907"/>
            <a:ext cx="30514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0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Contents</a:t>
            </a:r>
          </a:p>
        </p:txBody>
      </p:sp>
      <p:sp>
        <p:nvSpPr>
          <p:cNvPr id="4" name="矩形 8">
            <a:extLst>
              <a:ext uri="{FF2B5EF4-FFF2-40B4-BE49-F238E27FC236}">
                <a16:creationId xmlns:a16="http://schemas.microsoft.com/office/drawing/2014/main" id="{2918002F-8C64-4968-9ECA-DC63D9D4E45B}"/>
              </a:ext>
            </a:extLst>
          </p:cNvPr>
          <p:cNvSpPr/>
          <p:nvPr/>
        </p:nvSpPr>
        <p:spPr>
          <a:xfrm>
            <a:off x="1882304" y="1030072"/>
            <a:ext cx="6119304" cy="410311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2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7.1 Sequence Labelling</a:t>
            </a:r>
          </a:p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2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7.2 Hidden Markov Models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2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7.2.1 Training Hidden Markov Models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2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7.2.2 Decoding</a:t>
            </a:r>
          </a:p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2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7.3 Finding Marginal Probabilities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2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7.3.1 The Forward- Backward Algorithm</a:t>
            </a:r>
          </a:p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2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7.4 EM for Unsupervised HMM Training	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2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7.4.1 EM for First-Order HMM</a:t>
            </a: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AFB577B-AFCC-4911-965C-E024B15EB9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9E591-ED77-471E-97B2-B4E6A061E782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713488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5">
            <a:extLst>
              <a:ext uri="{FF2B5EF4-FFF2-40B4-BE49-F238E27FC236}">
                <a16:creationId xmlns:a16="http://schemas.microsoft.com/office/drawing/2014/main" id="{E1BF4C49-D9BF-42F3-B713-48595D54AED3}"/>
              </a:ext>
            </a:extLst>
          </p:cNvPr>
          <p:cNvSpPr/>
          <p:nvPr/>
        </p:nvSpPr>
        <p:spPr>
          <a:xfrm>
            <a:off x="685800" y="189924"/>
            <a:ext cx="708476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0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Hidden Markov Model </a:t>
            </a:r>
          </a:p>
        </p:txBody>
      </p:sp>
      <p:sp>
        <p:nvSpPr>
          <p:cNvPr id="6" name="矩形 8">
            <a:extLst>
              <a:ext uri="{FF2B5EF4-FFF2-40B4-BE49-F238E27FC236}">
                <a16:creationId xmlns:a16="http://schemas.microsoft.com/office/drawing/2014/main" id="{E4690199-E31A-48EF-B232-56D24BE05045}"/>
              </a:ext>
            </a:extLst>
          </p:cNvPr>
          <p:cNvSpPr/>
          <p:nvPr/>
        </p:nvSpPr>
        <p:spPr>
          <a:xfrm>
            <a:off x="1014413" y="897811"/>
            <a:ext cx="9153333" cy="1143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An example   (adding &lt;B&gt; in the beginning)</a:t>
            </a:r>
          </a:p>
          <a:p>
            <a:pPr>
              <a:lnSpc>
                <a:spcPct val="150000"/>
              </a:lnSpc>
              <a:buSzPct val="100000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	Find the path with the highest probability.</a:t>
            </a:r>
          </a:p>
        </p:txBody>
      </p:sp>
      <p:graphicFrame>
        <p:nvGraphicFramePr>
          <p:cNvPr id="39" name="表格 38">
            <a:extLst>
              <a:ext uri="{FF2B5EF4-FFF2-40B4-BE49-F238E27FC236}">
                <a16:creationId xmlns:a16="http://schemas.microsoft.com/office/drawing/2014/main" id="{C41DD087-7F05-4671-960B-1E7264BA7545}"/>
              </a:ext>
            </a:extLst>
          </p:cNvPr>
          <p:cNvGraphicFramePr>
            <a:graphicFrameLocks noGrp="1"/>
          </p:cNvGraphicFramePr>
          <p:nvPr/>
        </p:nvGraphicFramePr>
        <p:xfrm>
          <a:off x="2052481" y="2738031"/>
          <a:ext cx="1872208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80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0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80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680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31924">
                <a:tc>
                  <a:txBody>
                    <a:bodyPr/>
                    <a:lstStyle/>
                    <a:p>
                      <a:r>
                        <a:rPr lang="en-US" altLang="zh-CN" b="0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zh-CN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b="0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zh-CN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b="0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zh-CN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b="0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zh-CN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1924">
                <a:tc>
                  <a:txBody>
                    <a:bodyPr/>
                    <a:lstStyle/>
                    <a:p>
                      <a:r>
                        <a:rPr lang="en-US" altLang="zh-CN" dirty="0"/>
                        <a:t>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0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0" name="表格 39">
            <a:extLst>
              <a:ext uri="{FF2B5EF4-FFF2-40B4-BE49-F238E27FC236}">
                <a16:creationId xmlns:a16="http://schemas.microsoft.com/office/drawing/2014/main" id="{E070A6B3-D801-4EB6-B10A-12FAE5F64CE5}"/>
              </a:ext>
            </a:extLst>
          </p:cNvPr>
          <p:cNvGraphicFramePr>
            <a:graphicFrameLocks noGrp="1"/>
          </p:cNvGraphicFramePr>
          <p:nvPr/>
        </p:nvGraphicFramePr>
        <p:xfrm>
          <a:off x="4700126" y="2749471"/>
          <a:ext cx="1872208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80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0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80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680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31924">
                <a:tc>
                  <a:txBody>
                    <a:bodyPr/>
                    <a:lstStyle/>
                    <a:p>
                      <a:r>
                        <a:rPr lang="en-US" altLang="zh-CN" sz="1050" b="0" dirty="0">
                          <a:solidFill>
                            <a:schemeClr val="tx1"/>
                          </a:solidFill>
                        </a:rPr>
                        <a:t>NULL</a:t>
                      </a:r>
                      <a:endParaRPr lang="zh-CN" altLang="en-US" sz="105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1924">
                <a:tc>
                  <a:txBody>
                    <a:bodyPr/>
                    <a:lstStyle/>
                    <a:p>
                      <a:r>
                        <a:rPr lang="en-US" altLang="zh-CN" sz="1050" b="0" dirty="0">
                          <a:solidFill>
                            <a:schemeClr val="tx1"/>
                          </a:solidFill>
                        </a:rPr>
                        <a:t>NULL</a:t>
                      </a:r>
                      <a:endParaRPr lang="zh-CN" altLang="en-US" sz="105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1" name="TextBox 64">
            <a:extLst>
              <a:ext uri="{FF2B5EF4-FFF2-40B4-BE49-F238E27FC236}">
                <a16:creationId xmlns:a16="http://schemas.microsoft.com/office/drawing/2014/main" id="{88FCCD9B-22D8-43A3-9D75-BC8780131C38}"/>
              </a:ext>
            </a:extLst>
          </p:cNvPr>
          <p:cNvSpPr txBox="1"/>
          <p:nvPr/>
        </p:nvSpPr>
        <p:spPr>
          <a:xfrm>
            <a:off x="2035830" y="2466339"/>
            <a:ext cx="62549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100" i="1" dirty="0"/>
              <a:t>tb table</a:t>
            </a:r>
            <a:endParaRPr lang="zh-CN" altLang="en-US" sz="1100" i="1" dirty="0"/>
          </a:p>
        </p:txBody>
      </p:sp>
      <p:sp>
        <p:nvSpPr>
          <p:cNvPr id="42" name="TextBox 65">
            <a:extLst>
              <a:ext uri="{FF2B5EF4-FFF2-40B4-BE49-F238E27FC236}">
                <a16:creationId xmlns:a16="http://schemas.microsoft.com/office/drawing/2014/main" id="{3097E3E7-8DDD-4F75-BFAA-206B0FBBF816}"/>
              </a:ext>
            </a:extLst>
          </p:cNvPr>
          <p:cNvSpPr txBox="1"/>
          <p:nvPr/>
        </p:nvSpPr>
        <p:spPr>
          <a:xfrm>
            <a:off x="4628118" y="2480667"/>
            <a:ext cx="65114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100" i="1" dirty="0" err="1"/>
              <a:t>bp</a:t>
            </a:r>
            <a:r>
              <a:rPr lang="en-US" altLang="zh-CN" sz="1100" i="1" dirty="0"/>
              <a:t> table</a:t>
            </a:r>
            <a:endParaRPr lang="zh-CN" altLang="en-US" sz="1100" i="1" dirty="0"/>
          </a:p>
        </p:txBody>
      </p:sp>
      <p:graphicFrame>
        <p:nvGraphicFramePr>
          <p:cNvPr id="43" name="表格 42">
            <a:extLst>
              <a:ext uri="{FF2B5EF4-FFF2-40B4-BE49-F238E27FC236}">
                <a16:creationId xmlns:a16="http://schemas.microsoft.com/office/drawing/2014/main" id="{7E80A3CB-F10F-4672-9725-338D16F2A9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0696043"/>
              </p:ext>
            </p:extLst>
          </p:nvPr>
        </p:nvGraphicFramePr>
        <p:xfrm>
          <a:off x="2035830" y="3817599"/>
          <a:ext cx="2327544" cy="6638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10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91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25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818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31924">
                <a:tc>
                  <a:txBody>
                    <a:bodyPr/>
                    <a:lstStyle/>
                    <a:p>
                      <a:r>
                        <a:rPr lang="en-US" altLang="zh-CN" sz="1000" b="0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zh-CN" altLang="en-US" sz="1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000" b="0" dirty="0">
                          <a:solidFill>
                            <a:schemeClr val="tx1"/>
                          </a:solidFill>
                        </a:rPr>
                        <a:t>0.9</a:t>
                      </a:r>
                      <a:endParaRPr lang="zh-CN" altLang="en-US" sz="1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000" b="0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zh-CN" altLang="en-US" sz="1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000" b="0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zh-CN" altLang="en-US" sz="1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1924">
                <a:tc>
                  <a:txBody>
                    <a:bodyPr/>
                    <a:lstStyle/>
                    <a:p>
                      <a:r>
                        <a:rPr lang="en-US" altLang="zh-CN" sz="1000" dirty="0"/>
                        <a:t>1</a:t>
                      </a:r>
                      <a:endParaRPr lang="zh-CN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000" dirty="0"/>
                        <a:t>0.1</a:t>
                      </a:r>
                      <a:endParaRPr lang="zh-CN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000" dirty="0"/>
                        <a:t>0</a:t>
                      </a:r>
                      <a:endParaRPr lang="zh-CN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000" dirty="0"/>
                        <a:t>0</a:t>
                      </a:r>
                      <a:endParaRPr lang="zh-CN" alt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6" name="表格 45">
            <a:extLst>
              <a:ext uri="{FF2B5EF4-FFF2-40B4-BE49-F238E27FC236}">
                <a16:creationId xmlns:a16="http://schemas.microsoft.com/office/drawing/2014/main" id="{C583D467-9537-4E19-BC54-24B164E51E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5997297"/>
              </p:ext>
            </p:extLst>
          </p:nvPr>
        </p:nvGraphicFramePr>
        <p:xfrm>
          <a:off x="4699113" y="3821845"/>
          <a:ext cx="2032876" cy="6638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82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82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82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0821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31924">
                <a:tc>
                  <a:txBody>
                    <a:bodyPr/>
                    <a:lstStyle/>
                    <a:p>
                      <a:r>
                        <a:rPr lang="en-US" altLang="zh-CN" sz="1000" b="0" dirty="0">
                          <a:solidFill>
                            <a:schemeClr val="tx1"/>
                          </a:solidFill>
                        </a:rPr>
                        <a:t>NULL</a:t>
                      </a:r>
                      <a:endParaRPr lang="zh-CN" altLang="en-US" sz="1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000" b="0" dirty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zh-CN" altLang="en-US" sz="1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1924">
                <a:tc>
                  <a:txBody>
                    <a:bodyPr/>
                    <a:lstStyle/>
                    <a:p>
                      <a:r>
                        <a:rPr lang="en-US" altLang="zh-CN" sz="1000" b="0" dirty="0">
                          <a:solidFill>
                            <a:schemeClr val="tx1"/>
                          </a:solidFill>
                        </a:rPr>
                        <a:t>NULL</a:t>
                      </a:r>
                      <a:endParaRPr lang="zh-CN" altLang="en-US" sz="10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000" b="0" dirty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zh-CN" altLang="en-US" sz="10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7" name="椭圆 46">
            <a:extLst>
              <a:ext uri="{FF2B5EF4-FFF2-40B4-BE49-F238E27FC236}">
                <a16:creationId xmlns:a16="http://schemas.microsoft.com/office/drawing/2014/main" id="{6CB92109-539E-4CB8-9C0D-171A8EF2B1BF}"/>
              </a:ext>
            </a:extLst>
          </p:cNvPr>
          <p:cNvSpPr/>
          <p:nvPr/>
        </p:nvSpPr>
        <p:spPr>
          <a:xfrm>
            <a:off x="7668093" y="2538347"/>
            <a:ext cx="432048" cy="43204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900" dirty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NN</a:t>
            </a:r>
            <a:endParaRPr lang="zh-CN" altLang="en-US" sz="900" dirty="0">
              <a:solidFill>
                <a:schemeClr val="tx1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48" name="椭圆 47">
            <a:extLst>
              <a:ext uri="{FF2B5EF4-FFF2-40B4-BE49-F238E27FC236}">
                <a16:creationId xmlns:a16="http://schemas.microsoft.com/office/drawing/2014/main" id="{8EA91575-B4C6-4AF1-8C52-D00BFAE1BF93}"/>
              </a:ext>
            </a:extLst>
          </p:cNvPr>
          <p:cNvSpPr/>
          <p:nvPr/>
        </p:nvSpPr>
        <p:spPr>
          <a:xfrm>
            <a:off x="7668093" y="3330435"/>
            <a:ext cx="432048" cy="43204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900" dirty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VB</a:t>
            </a:r>
            <a:endParaRPr lang="zh-CN" altLang="en-US" sz="900" dirty="0">
              <a:solidFill>
                <a:schemeClr val="tx1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49" name="椭圆 48">
            <a:extLst>
              <a:ext uri="{FF2B5EF4-FFF2-40B4-BE49-F238E27FC236}">
                <a16:creationId xmlns:a16="http://schemas.microsoft.com/office/drawing/2014/main" id="{61CC40EA-6565-4995-A7F7-6BD14FD805F5}"/>
              </a:ext>
            </a:extLst>
          </p:cNvPr>
          <p:cNvSpPr/>
          <p:nvPr/>
        </p:nvSpPr>
        <p:spPr>
          <a:xfrm>
            <a:off x="8820221" y="2538347"/>
            <a:ext cx="432048" cy="43204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900" dirty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NN</a:t>
            </a:r>
            <a:endParaRPr lang="zh-CN" altLang="en-US" sz="900" dirty="0">
              <a:solidFill>
                <a:schemeClr val="tx1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50" name="椭圆 49">
            <a:extLst>
              <a:ext uri="{FF2B5EF4-FFF2-40B4-BE49-F238E27FC236}">
                <a16:creationId xmlns:a16="http://schemas.microsoft.com/office/drawing/2014/main" id="{F31EDEC8-6CAC-4B55-8D25-89C316E2902B}"/>
              </a:ext>
            </a:extLst>
          </p:cNvPr>
          <p:cNvSpPr/>
          <p:nvPr/>
        </p:nvSpPr>
        <p:spPr>
          <a:xfrm>
            <a:off x="8820221" y="3330435"/>
            <a:ext cx="432048" cy="43204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900" dirty="0">
              <a:solidFill>
                <a:schemeClr val="tx1"/>
              </a:solidFill>
              <a:latin typeface="楷体" pitchFamily="49" charset="-122"/>
              <a:ea typeface="楷体" pitchFamily="49" charset="-122"/>
            </a:endParaRPr>
          </a:p>
          <a:p>
            <a:pPr algn="ctr"/>
            <a:r>
              <a:rPr lang="en-US" altLang="zh-CN" sz="900" dirty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VB</a:t>
            </a:r>
            <a:endParaRPr lang="zh-CN" altLang="en-US" sz="900" dirty="0">
              <a:solidFill>
                <a:schemeClr val="tx1"/>
              </a:solidFill>
              <a:latin typeface="楷体" pitchFamily="49" charset="-122"/>
              <a:ea typeface="楷体" pitchFamily="49" charset="-122"/>
            </a:endParaRPr>
          </a:p>
          <a:p>
            <a:pPr algn="ctr"/>
            <a:endParaRPr lang="zh-CN" altLang="en-US" sz="1000" dirty="0">
              <a:solidFill>
                <a:schemeClr val="tx1"/>
              </a:solidFill>
            </a:endParaRPr>
          </a:p>
        </p:txBody>
      </p:sp>
      <p:sp>
        <p:nvSpPr>
          <p:cNvPr id="51" name="椭圆 50">
            <a:extLst>
              <a:ext uri="{FF2B5EF4-FFF2-40B4-BE49-F238E27FC236}">
                <a16:creationId xmlns:a16="http://schemas.microsoft.com/office/drawing/2014/main" id="{92DEB164-952A-4A5A-9693-BF2BF1E5564A}"/>
              </a:ext>
            </a:extLst>
          </p:cNvPr>
          <p:cNvSpPr/>
          <p:nvPr/>
        </p:nvSpPr>
        <p:spPr>
          <a:xfrm>
            <a:off x="9972349" y="2538200"/>
            <a:ext cx="432048" cy="43204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900" dirty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NN</a:t>
            </a:r>
            <a:endParaRPr lang="zh-CN" altLang="en-US" sz="900" dirty="0">
              <a:solidFill>
                <a:schemeClr val="tx1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52" name="椭圆 51">
            <a:extLst>
              <a:ext uri="{FF2B5EF4-FFF2-40B4-BE49-F238E27FC236}">
                <a16:creationId xmlns:a16="http://schemas.microsoft.com/office/drawing/2014/main" id="{095EE4DB-2709-43F2-A8B0-EB5CEA063A10}"/>
              </a:ext>
            </a:extLst>
          </p:cNvPr>
          <p:cNvSpPr/>
          <p:nvPr/>
        </p:nvSpPr>
        <p:spPr>
          <a:xfrm>
            <a:off x="9972349" y="3330288"/>
            <a:ext cx="432048" cy="43204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900" dirty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VB</a:t>
            </a:r>
            <a:endParaRPr lang="zh-CN" altLang="en-US" sz="900" dirty="0">
              <a:solidFill>
                <a:schemeClr val="tx1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53" name="椭圆 52">
            <a:extLst>
              <a:ext uri="{FF2B5EF4-FFF2-40B4-BE49-F238E27FC236}">
                <a16:creationId xmlns:a16="http://schemas.microsoft.com/office/drawing/2014/main" id="{E917DCD3-C7AE-4D9A-AB3E-A3F3E9FD10CE}"/>
              </a:ext>
            </a:extLst>
          </p:cNvPr>
          <p:cNvSpPr/>
          <p:nvPr/>
        </p:nvSpPr>
        <p:spPr>
          <a:xfrm>
            <a:off x="6731989" y="2898240"/>
            <a:ext cx="432048" cy="43204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000" dirty="0">
                <a:solidFill>
                  <a:schemeClr val="tx1"/>
                </a:solidFill>
              </a:rPr>
              <a:t>B</a:t>
            </a:r>
            <a:endParaRPr lang="zh-CN" altLang="en-US" sz="1000" dirty="0">
              <a:solidFill>
                <a:schemeClr val="tx1"/>
              </a:solidFill>
            </a:endParaRPr>
          </a:p>
        </p:txBody>
      </p:sp>
      <p:cxnSp>
        <p:nvCxnSpPr>
          <p:cNvPr id="54" name="直接箭头连接符 53">
            <a:extLst>
              <a:ext uri="{FF2B5EF4-FFF2-40B4-BE49-F238E27FC236}">
                <a16:creationId xmlns:a16="http://schemas.microsoft.com/office/drawing/2014/main" id="{4319454C-90AC-4B34-8703-1DBD790081CE}"/>
              </a:ext>
            </a:extLst>
          </p:cNvPr>
          <p:cNvCxnSpPr>
            <a:stCxn id="53" idx="6"/>
          </p:cNvCxnSpPr>
          <p:nvPr/>
        </p:nvCxnSpPr>
        <p:spPr>
          <a:xfrm flipV="1">
            <a:off x="7164037" y="2754372"/>
            <a:ext cx="504056" cy="35989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接箭头连接符 54">
            <a:extLst>
              <a:ext uri="{FF2B5EF4-FFF2-40B4-BE49-F238E27FC236}">
                <a16:creationId xmlns:a16="http://schemas.microsoft.com/office/drawing/2014/main" id="{EB3F6F7B-293E-413D-A491-6969EF1189C2}"/>
              </a:ext>
            </a:extLst>
          </p:cNvPr>
          <p:cNvCxnSpPr>
            <a:endCxn id="48" idx="2"/>
          </p:cNvCxnSpPr>
          <p:nvPr/>
        </p:nvCxnSpPr>
        <p:spPr>
          <a:xfrm>
            <a:off x="7164037" y="3114265"/>
            <a:ext cx="504056" cy="43219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接箭头连接符 55">
            <a:extLst>
              <a:ext uri="{FF2B5EF4-FFF2-40B4-BE49-F238E27FC236}">
                <a16:creationId xmlns:a16="http://schemas.microsoft.com/office/drawing/2014/main" id="{807C6813-E69A-4AD0-9FB9-470CA51299F7}"/>
              </a:ext>
            </a:extLst>
          </p:cNvPr>
          <p:cNvCxnSpPr>
            <a:stCxn id="47" idx="6"/>
            <a:endCxn id="49" idx="2"/>
          </p:cNvCxnSpPr>
          <p:nvPr/>
        </p:nvCxnSpPr>
        <p:spPr>
          <a:xfrm>
            <a:off x="8100141" y="2754371"/>
            <a:ext cx="72008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接箭头连接符 56">
            <a:extLst>
              <a:ext uri="{FF2B5EF4-FFF2-40B4-BE49-F238E27FC236}">
                <a16:creationId xmlns:a16="http://schemas.microsoft.com/office/drawing/2014/main" id="{116F44AE-AB05-42F8-90E5-2672AE94F236}"/>
              </a:ext>
            </a:extLst>
          </p:cNvPr>
          <p:cNvCxnSpPr>
            <a:endCxn id="50" idx="1"/>
          </p:cNvCxnSpPr>
          <p:nvPr/>
        </p:nvCxnSpPr>
        <p:spPr>
          <a:xfrm>
            <a:off x="8100141" y="2754371"/>
            <a:ext cx="783352" cy="63933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接箭头连接符 57">
            <a:extLst>
              <a:ext uri="{FF2B5EF4-FFF2-40B4-BE49-F238E27FC236}">
                <a16:creationId xmlns:a16="http://schemas.microsoft.com/office/drawing/2014/main" id="{EC83D6E3-06DC-4AF3-90F3-B12BF7A51241}"/>
              </a:ext>
            </a:extLst>
          </p:cNvPr>
          <p:cNvCxnSpPr>
            <a:stCxn id="48" idx="6"/>
            <a:endCxn id="49" idx="3"/>
          </p:cNvCxnSpPr>
          <p:nvPr/>
        </p:nvCxnSpPr>
        <p:spPr>
          <a:xfrm flipV="1">
            <a:off x="8100141" y="2907123"/>
            <a:ext cx="783352" cy="63933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接箭头连接符 58">
            <a:extLst>
              <a:ext uri="{FF2B5EF4-FFF2-40B4-BE49-F238E27FC236}">
                <a16:creationId xmlns:a16="http://schemas.microsoft.com/office/drawing/2014/main" id="{C5294166-4381-4D2F-97C4-631E11E94F64}"/>
              </a:ext>
            </a:extLst>
          </p:cNvPr>
          <p:cNvCxnSpPr>
            <a:stCxn id="48" idx="6"/>
            <a:endCxn id="50" idx="2"/>
          </p:cNvCxnSpPr>
          <p:nvPr/>
        </p:nvCxnSpPr>
        <p:spPr>
          <a:xfrm>
            <a:off x="8100141" y="3546459"/>
            <a:ext cx="72008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接箭头连接符 59">
            <a:extLst>
              <a:ext uri="{FF2B5EF4-FFF2-40B4-BE49-F238E27FC236}">
                <a16:creationId xmlns:a16="http://schemas.microsoft.com/office/drawing/2014/main" id="{8F922816-622A-474F-AB9B-2AA908B7E7C6}"/>
              </a:ext>
            </a:extLst>
          </p:cNvPr>
          <p:cNvCxnSpPr>
            <a:stCxn id="49" idx="6"/>
            <a:endCxn id="51" idx="2"/>
          </p:cNvCxnSpPr>
          <p:nvPr/>
        </p:nvCxnSpPr>
        <p:spPr>
          <a:xfrm flipV="1">
            <a:off x="9252269" y="2754225"/>
            <a:ext cx="720080" cy="14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接箭头连接符 60">
            <a:extLst>
              <a:ext uri="{FF2B5EF4-FFF2-40B4-BE49-F238E27FC236}">
                <a16:creationId xmlns:a16="http://schemas.microsoft.com/office/drawing/2014/main" id="{1D357E7E-722B-4B2E-B95A-9268BAF7376C}"/>
              </a:ext>
            </a:extLst>
          </p:cNvPr>
          <p:cNvCxnSpPr>
            <a:stCxn id="50" idx="6"/>
          </p:cNvCxnSpPr>
          <p:nvPr/>
        </p:nvCxnSpPr>
        <p:spPr>
          <a:xfrm flipV="1">
            <a:off x="9252269" y="3546313"/>
            <a:ext cx="720080" cy="14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接箭头连接符 61">
            <a:extLst>
              <a:ext uri="{FF2B5EF4-FFF2-40B4-BE49-F238E27FC236}">
                <a16:creationId xmlns:a16="http://schemas.microsoft.com/office/drawing/2014/main" id="{B1998C67-5996-464A-AE62-20A69E8AFBE6}"/>
              </a:ext>
            </a:extLst>
          </p:cNvPr>
          <p:cNvCxnSpPr>
            <a:stCxn id="50" idx="6"/>
            <a:endCxn id="51" idx="3"/>
          </p:cNvCxnSpPr>
          <p:nvPr/>
        </p:nvCxnSpPr>
        <p:spPr>
          <a:xfrm flipV="1">
            <a:off x="9252269" y="2906977"/>
            <a:ext cx="783352" cy="63948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接箭头连接符 62">
            <a:extLst>
              <a:ext uri="{FF2B5EF4-FFF2-40B4-BE49-F238E27FC236}">
                <a16:creationId xmlns:a16="http://schemas.microsoft.com/office/drawing/2014/main" id="{B50114EE-E203-4805-BD3F-BC6BC89E466E}"/>
              </a:ext>
            </a:extLst>
          </p:cNvPr>
          <p:cNvCxnSpPr>
            <a:stCxn id="49" idx="6"/>
          </p:cNvCxnSpPr>
          <p:nvPr/>
        </p:nvCxnSpPr>
        <p:spPr>
          <a:xfrm>
            <a:off x="9252269" y="2754371"/>
            <a:ext cx="783352" cy="63933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57">
            <a:extLst>
              <a:ext uri="{FF2B5EF4-FFF2-40B4-BE49-F238E27FC236}">
                <a16:creationId xmlns:a16="http://schemas.microsoft.com/office/drawing/2014/main" id="{F6D6CC2B-9A75-40C3-A635-783EF14ABBCA}"/>
              </a:ext>
            </a:extLst>
          </p:cNvPr>
          <p:cNvSpPr txBox="1"/>
          <p:nvPr/>
        </p:nvSpPr>
        <p:spPr>
          <a:xfrm>
            <a:off x="7164037" y="2732850"/>
            <a:ext cx="34817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00" dirty="0"/>
              <a:t>0.9</a:t>
            </a:r>
            <a:endParaRPr lang="zh-CN" altLang="en-US" sz="1000" dirty="0"/>
          </a:p>
        </p:txBody>
      </p:sp>
      <p:sp>
        <p:nvSpPr>
          <p:cNvPr id="65" name="TextBox 58">
            <a:extLst>
              <a:ext uri="{FF2B5EF4-FFF2-40B4-BE49-F238E27FC236}">
                <a16:creationId xmlns:a16="http://schemas.microsoft.com/office/drawing/2014/main" id="{7A213CF6-86E2-4340-BB5C-451A23DA2E16}"/>
              </a:ext>
            </a:extLst>
          </p:cNvPr>
          <p:cNvSpPr txBox="1"/>
          <p:nvPr/>
        </p:nvSpPr>
        <p:spPr>
          <a:xfrm>
            <a:off x="7164037" y="3297774"/>
            <a:ext cx="34817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00" dirty="0"/>
              <a:t>0.1</a:t>
            </a:r>
            <a:endParaRPr lang="zh-CN" altLang="en-US" sz="1000" dirty="0"/>
          </a:p>
        </p:txBody>
      </p:sp>
      <p:sp>
        <p:nvSpPr>
          <p:cNvPr id="66" name="TextBox 59">
            <a:extLst>
              <a:ext uri="{FF2B5EF4-FFF2-40B4-BE49-F238E27FC236}">
                <a16:creationId xmlns:a16="http://schemas.microsoft.com/office/drawing/2014/main" id="{1BFEE6A3-2D41-4D4C-AEC5-67984D765367}"/>
              </a:ext>
            </a:extLst>
          </p:cNvPr>
          <p:cNvSpPr txBox="1"/>
          <p:nvPr/>
        </p:nvSpPr>
        <p:spPr>
          <a:xfrm>
            <a:off x="8286095" y="2538348"/>
            <a:ext cx="34817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00" dirty="0"/>
              <a:t>0.2</a:t>
            </a:r>
            <a:endParaRPr lang="zh-CN" altLang="en-US" sz="1000" dirty="0"/>
          </a:p>
        </p:txBody>
      </p:sp>
      <p:sp>
        <p:nvSpPr>
          <p:cNvPr id="67" name="TextBox 60">
            <a:extLst>
              <a:ext uri="{FF2B5EF4-FFF2-40B4-BE49-F238E27FC236}">
                <a16:creationId xmlns:a16="http://schemas.microsoft.com/office/drawing/2014/main" id="{127CFD0D-F86D-40DF-859C-F533555217FA}"/>
              </a:ext>
            </a:extLst>
          </p:cNvPr>
          <p:cNvSpPr txBox="1"/>
          <p:nvPr/>
        </p:nvSpPr>
        <p:spPr>
          <a:xfrm>
            <a:off x="8028133" y="2826380"/>
            <a:ext cx="34817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00" dirty="0"/>
              <a:t>0.8</a:t>
            </a:r>
            <a:endParaRPr lang="zh-CN" altLang="en-US" sz="1000" dirty="0"/>
          </a:p>
        </p:txBody>
      </p:sp>
      <p:sp>
        <p:nvSpPr>
          <p:cNvPr id="68" name="TextBox 61">
            <a:extLst>
              <a:ext uri="{FF2B5EF4-FFF2-40B4-BE49-F238E27FC236}">
                <a16:creationId xmlns:a16="http://schemas.microsoft.com/office/drawing/2014/main" id="{370A1478-09A8-43C8-BA0C-FBAA6B1D2F66}"/>
              </a:ext>
            </a:extLst>
          </p:cNvPr>
          <p:cNvSpPr txBox="1"/>
          <p:nvPr/>
        </p:nvSpPr>
        <p:spPr>
          <a:xfrm>
            <a:off x="8028133" y="3228231"/>
            <a:ext cx="34817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00" dirty="0"/>
              <a:t>0.6</a:t>
            </a:r>
            <a:endParaRPr lang="zh-CN" altLang="en-US" sz="1000" dirty="0"/>
          </a:p>
        </p:txBody>
      </p:sp>
      <p:sp>
        <p:nvSpPr>
          <p:cNvPr id="69" name="TextBox 63">
            <a:extLst>
              <a:ext uri="{FF2B5EF4-FFF2-40B4-BE49-F238E27FC236}">
                <a16:creationId xmlns:a16="http://schemas.microsoft.com/office/drawing/2014/main" id="{F15D5A06-80E8-495E-9FE3-5CBF37B42163}"/>
              </a:ext>
            </a:extLst>
          </p:cNvPr>
          <p:cNvSpPr txBox="1"/>
          <p:nvPr/>
        </p:nvSpPr>
        <p:spPr>
          <a:xfrm>
            <a:off x="8256025" y="3516263"/>
            <a:ext cx="34817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00" dirty="0"/>
              <a:t>0.4</a:t>
            </a:r>
            <a:endParaRPr lang="zh-CN" altLang="en-US" sz="1000" dirty="0"/>
          </a:p>
        </p:txBody>
      </p:sp>
      <p:sp>
        <p:nvSpPr>
          <p:cNvPr id="70" name="TextBox 66">
            <a:extLst>
              <a:ext uri="{FF2B5EF4-FFF2-40B4-BE49-F238E27FC236}">
                <a16:creationId xmlns:a16="http://schemas.microsoft.com/office/drawing/2014/main" id="{43F0646F-7F4F-4663-A55F-E82941AB8378}"/>
              </a:ext>
            </a:extLst>
          </p:cNvPr>
          <p:cNvSpPr txBox="1"/>
          <p:nvPr/>
        </p:nvSpPr>
        <p:spPr>
          <a:xfrm>
            <a:off x="9438223" y="2538348"/>
            <a:ext cx="34817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00" dirty="0"/>
              <a:t>0.2</a:t>
            </a:r>
            <a:endParaRPr lang="zh-CN" altLang="en-US" sz="1000" dirty="0"/>
          </a:p>
        </p:txBody>
      </p:sp>
      <p:sp>
        <p:nvSpPr>
          <p:cNvPr id="71" name="TextBox 67">
            <a:extLst>
              <a:ext uri="{FF2B5EF4-FFF2-40B4-BE49-F238E27FC236}">
                <a16:creationId xmlns:a16="http://schemas.microsoft.com/office/drawing/2014/main" id="{3CCC7B54-0313-4396-8346-424CA8A10578}"/>
              </a:ext>
            </a:extLst>
          </p:cNvPr>
          <p:cNvSpPr txBox="1"/>
          <p:nvPr/>
        </p:nvSpPr>
        <p:spPr>
          <a:xfrm>
            <a:off x="9180261" y="2826380"/>
            <a:ext cx="34817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00" dirty="0"/>
              <a:t>0.8</a:t>
            </a:r>
            <a:endParaRPr lang="zh-CN" altLang="en-US" sz="1000" dirty="0"/>
          </a:p>
        </p:txBody>
      </p:sp>
      <p:sp>
        <p:nvSpPr>
          <p:cNvPr id="72" name="TextBox 95">
            <a:extLst>
              <a:ext uri="{FF2B5EF4-FFF2-40B4-BE49-F238E27FC236}">
                <a16:creationId xmlns:a16="http://schemas.microsoft.com/office/drawing/2014/main" id="{2B2F883A-BD9B-4893-A09F-6619B4F429B1}"/>
              </a:ext>
            </a:extLst>
          </p:cNvPr>
          <p:cNvSpPr txBox="1"/>
          <p:nvPr/>
        </p:nvSpPr>
        <p:spPr>
          <a:xfrm>
            <a:off x="9180261" y="3228231"/>
            <a:ext cx="34817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00" dirty="0"/>
              <a:t>0.6</a:t>
            </a:r>
            <a:endParaRPr lang="zh-CN" altLang="en-US" sz="1000" dirty="0"/>
          </a:p>
        </p:txBody>
      </p:sp>
      <p:sp>
        <p:nvSpPr>
          <p:cNvPr id="73" name="TextBox 96">
            <a:extLst>
              <a:ext uri="{FF2B5EF4-FFF2-40B4-BE49-F238E27FC236}">
                <a16:creationId xmlns:a16="http://schemas.microsoft.com/office/drawing/2014/main" id="{FADC4B38-C077-419F-8542-7F8808985E58}"/>
              </a:ext>
            </a:extLst>
          </p:cNvPr>
          <p:cNvSpPr txBox="1"/>
          <p:nvPr/>
        </p:nvSpPr>
        <p:spPr>
          <a:xfrm>
            <a:off x="9408153" y="3516263"/>
            <a:ext cx="34817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00" dirty="0"/>
              <a:t>0.4</a:t>
            </a:r>
            <a:endParaRPr lang="zh-CN" altLang="en-US" sz="1000" dirty="0"/>
          </a:p>
        </p:txBody>
      </p:sp>
      <p:sp>
        <p:nvSpPr>
          <p:cNvPr id="74" name="TextBox 97">
            <a:extLst>
              <a:ext uri="{FF2B5EF4-FFF2-40B4-BE49-F238E27FC236}">
                <a16:creationId xmlns:a16="http://schemas.microsoft.com/office/drawing/2014/main" id="{2A6DE421-4EE5-497C-98A4-038D9A7AE137}"/>
              </a:ext>
            </a:extLst>
          </p:cNvPr>
          <p:cNvSpPr txBox="1"/>
          <p:nvPr/>
        </p:nvSpPr>
        <p:spPr>
          <a:xfrm>
            <a:off x="7482283" y="2143719"/>
            <a:ext cx="3257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i="1" dirty="0"/>
              <a:t>People              like              books</a:t>
            </a:r>
            <a:endParaRPr lang="zh-CN" altLang="en-US" i="1" dirty="0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181FE5C-3E0D-474D-AEF1-1B90F94FBA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9E591-ED77-471E-97B2-B4E6A061E782}" type="slidenum">
              <a:rPr lang="zh-CN" altLang="en-US" smtClean="0"/>
              <a:t>30</a:t>
            </a:fld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矩形 74">
                <a:extLst>
                  <a:ext uri="{FF2B5EF4-FFF2-40B4-BE49-F238E27FC236}">
                    <a16:creationId xmlns:a16="http://schemas.microsoft.com/office/drawing/2014/main" id="{C9DBFC80-57C5-44A3-BE30-C1380E410F6F}"/>
                  </a:ext>
                </a:extLst>
              </p:cNvPr>
              <p:cNvSpPr/>
              <p:nvPr/>
            </p:nvSpPr>
            <p:spPr>
              <a:xfrm>
                <a:off x="1975259" y="5300688"/>
                <a:ext cx="2187778" cy="4092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zh-CN" alt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zh-CN" altLang="en-US" sz="2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zh-CN" altLang="en-US" sz="20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acc>
                      </m:e>
                      <m:sub>
                        <m:r>
                          <a:rPr lang="zh-CN" altLang="en-US" sz="2000">
                            <a:latin typeface="Cambria Math" panose="02040503050406030204" pitchFamily="18" charset="0"/>
                          </a:rPr>
                          <m:t>1: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zh-CN" alt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zh-CN" alt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0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zh-CN" altLang="en-US" sz="20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zh-CN" altLang="en-US" sz="200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𝑁𝑁</m:t>
                        </m:r>
                      </m:e>
                    </m:d>
                  </m:oMath>
                </a14:m>
                <a:r>
                  <a:rPr lang="en-US" altLang="zh-CN" sz="2000" dirty="0"/>
                  <a:t>=0.9</a:t>
                </a:r>
                <a:endParaRPr lang="zh-CN" altLang="en-US" sz="2000" dirty="0"/>
              </a:p>
            </p:txBody>
          </p:sp>
        </mc:Choice>
        <mc:Fallback xmlns="">
          <p:sp>
            <p:nvSpPr>
              <p:cNvPr id="75" name="矩形 74">
                <a:extLst>
                  <a:ext uri="{FF2B5EF4-FFF2-40B4-BE49-F238E27FC236}">
                    <a16:creationId xmlns:a16="http://schemas.microsoft.com/office/drawing/2014/main" id="{C9DBFC80-57C5-44A3-BE30-C1380E410F6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5259" y="5300688"/>
                <a:ext cx="2187778" cy="409215"/>
              </a:xfrm>
              <a:prstGeom prst="rect">
                <a:avLst/>
              </a:prstGeom>
              <a:blipFill>
                <a:blip r:embed="rId3"/>
                <a:stretch>
                  <a:fillRect l="-1393" t="-37313" r="-2228" b="-2686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矩形 75">
                <a:extLst>
                  <a:ext uri="{FF2B5EF4-FFF2-40B4-BE49-F238E27FC236}">
                    <a16:creationId xmlns:a16="http://schemas.microsoft.com/office/drawing/2014/main" id="{DFF0E66F-53BF-4274-AC94-5097DF5B25C8}"/>
                  </a:ext>
                </a:extLst>
              </p:cNvPr>
              <p:cNvSpPr/>
              <p:nvPr/>
            </p:nvSpPr>
            <p:spPr>
              <a:xfrm>
                <a:off x="1995007" y="5771451"/>
                <a:ext cx="2141868" cy="4092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zh-CN" alt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zh-CN" altLang="en-US" sz="2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zh-CN" altLang="en-US" sz="20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acc>
                      </m:e>
                      <m:sub>
                        <m:r>
                          <a:rPr lang="zh-CN" altLang="en-US" sz="2000">
                            <a:latin typeface="Cambria Math" panose="02040503050406030204" pitchFamily="18" charset="0"/>
                          </a:rPr>
                          <m:t>1: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zh-CN" alt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zh-CN" alt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0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zh-CN" altLang="en-US" sz="20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zh-CN" altLang="en-US" sz="200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𝑉𝐵</m:t>
                        </m:r>
                      </m:e>
                    </m:d>
                  </m:oMath>
                </a14:m>
                <a:r>
                  <a:rPr lang="en-US" altLang="zh-CN" sz="2000" dirty="0"/>
                  <a:t>=0.1</a:t>
                </a:r>
                <a:endParaRPr lang="zh-CN" altLang="en-US" sz="2000" dirty="0"/>
              </a:p>
            </p:txBody>
          </p:sp>
        </mc:Choice>
        <mc:Fallback xmlns="">
          <p:sp>
            <p:nvSpPr>
              <p:cNvPr id="76" name="矩形 75">
                <a:extLst>
                  <a:ext uri="{FF2B5EF4-FFF2-40B4-BE49-F238E27FC236}">
                    <a16:creationId xmlns:a16="http://schemas.microsoft.com/office/drawing/2014/main" id="{DFF0E66F-53BF-4274-AC94-5097DF5B25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5007" y="5771451"/>
                <a:ext cx="2141868" cy="409215"/>
              </a:xfrm>
              <a:prstGeom prst="rect">
                <a:avLst/>
              </a:prstGeom>
              <a:blipFill>
                <a:blip r:embed="rId4"/>
                <a:stretch>
                  <a:fillRect l="-1420" t="-37313" r="-1989" b="-2686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2578159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5">
            <a:extLst>
              <a:ext uri="{FF2B5EF4-FFF2-40B4-BE49-F238E27FC236}">
                <a16:creationId xmlns:a16="http://schemas.microsoft.com/office/drawing/2014/main" id="{E1BF4C49-D9BF-42F3-B713-48595D54AED3}"/>
              </a:ext>
            </a:extLst>
          </p:cNvPr>
          <p:cNvSpPr/>
          <p:nvPr/>
        </p:nvSpPr>
        <p:spPr>
          <a:xfrm>
            <a:off x="675084" y="189924"/>
            <a:ext cx="709548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0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Hidden Markov Model </a:t>
            </a:r>
          </a:p>
        </p:txBody>
      </p:sp>
      <p:sp>
        <p:nvSpPr>
          <p:cNvPr id="6" name="矩形 8">
            <a:extLst>
              <a:ext uri="{FF2B5EF4-FFF2-40B4-BE49-F238E27FC236}">
                <a16:creationId xmlns:a16="http://schemas.microsoft.com/office/drawing/2014/main" id="{E4690199-E31A-48EF-B232-56D24BE05045}"/>
              </a:ext>
            </a:extLst>
          </p:cNvPr>
          <p:cNvSpPr/>
          <p:nvPr/>
        </p:nvSpPr>
        <p:spPr>
          <a:xfrm>
            <a:off x="1032273" y="897811"/>
            <a:ext cx="9135474" cy="1143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An example (adding &lt;B&gt; in the beginning)</a:t>
            </a:r>
          </a:p>
          <a:p>
            <a:pPr>
              <a:lnSpc>
                <a:spcPct val="150000"/>
              </a:lnSpc>
              <a:buSzPct val="100000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	Find the path with the highest probability.</a:t>
            </a:r>
          </a:p>
        </p:txBody>
      </p:sp>
      <p:graphicFrame>
        <p:nvGraphicFramePr>
          <p:cNvPr id="7" name="表格 6">
            <a:extLst>
              <a:ext uri="{FF2B5EF4-FFF2-40B4-BE49-F238E27FC236}">
                <a16:creationId xmlns:a16="http://schemas.microsoft.com/office/drawing/2014/main" id="{A8ED56B1-E842-4408-8009-4B52C3359082}"/>
              </a:ext>
            </a:extLst>
          </p:cNvPr>
          <p:cNvGraphicFramePr>
            <a:graphicFrameLocks noGrp="1"/>
          </p:cNvGraphicFramePr>
          <p:nvPr/>
        </p:nvGraphicFramePr>
        <p:xfrm>
          <a:off x="1980576" y="2686040"/>
          <a:ext cx="1872208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80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0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80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680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31924">
                <a:tc>
                  <a:txBody>
                    <a:bodyPr/>
                    <a:lstStyle/>
                    <a:p>
                      <a:r>
                        <a:rPr lang="en-US" altLang="zh-CN" b="0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zh-CN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b="0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zh-CN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b="0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zh-CN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b="0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zh-CN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1924">
                <a:tc>
                  <a:txBody>
                    <a:bodyPr/>
                    <a:lstStyle/>
                    <a:p>
                      <a:r>
                        <a:rPr lang="en-US" altLang="zh-CN" dirty="0"/>
                        <a:t>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0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8" name="表格 7">
            <a:extLst>
              <a:ext uri="{FF2B5EF4-FFF2-40B4-BE49-F238E27FC236}">
                <a16:creationId xmlns:a16="http://schemas.microsoft.com/office/drawing/2014/main" id="{7B05105A-779C-4B4D-82E4-309CB7C910BE}"/>
              </a:ext>
            </a:extLst>
          </p:cNvPr>
          <p:cNvGraphicFramePr>
            <a:graphicFrameLocks noGrp="1"/>
          </p:cNvGraphicFramePr>
          <p:nvPr/>
        </p:nvGraphicFramePr>
        <p:xfrm>
          <a:off x="4628221" y="2697480"/>
          <a:ext cx="1872208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80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0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80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680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31924">
                <a:tc>
                  <a:txBody>
                    <a:bodyPr/>
                    <a:lstStyle/>
                    <a:p>
                      <a:r>
                        <a:rPr lang="en-US" altLang="zh-CN" sz="1050" b="0" dirty="0">
                          <a:solidFill>
                            <a:schemeClr val="tx1"/>
                          </a:solidFill>
                        </a:rPr>
                        <a:t>NULL</a:t>
                      </a:r>
                      <a:endParaRPr lang="zh-CN" altLang="en-US" sz="105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1924">
                <a:tc>
                  <a:txBody>
                    <a:bodyPr/>
                    <a:lstStyle/>
                    <a:p>
                      <a:r>
                        <a:rPr lang="en-US" altLang="zh-CN" sz="1050" b="0" dirty="0">
                          <a:solidFill>
                            <a:schemeClr val="tx1"/>
                          </a:solidFill>
                        </a:rPr>
                        <a:t>NULL</a:t>
                      </a:r>
                      <a:endParaRPr lang="zh-CN" altLang="en-US" sz="105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" name="TextBox 64">
            <a:extLst>
              <a:ext uri="{FF2B5EF4-FFF2-40B4-BE49-F238E27FC236}">
                <a16:creationId xmlns:a16="http://schemas.microsoft.com/office/drawing/2014/main" id="{902B4F15-ABA3-4C06-9C91-BDD473A72301}"/>
              </a:ext>
            </a:extLst>
          </p:cNvPr>
          <p:cNvSpPr txBox="1"/>
          <p:nvPr/>
        </p:nvSpPr>
        <p:spPr>
          <a:xfrm>
            <a:off x="1963925" y="2414348"/>
            <a:ext cx="62549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100" i="1" dirty="0"/>
              <a:t>tb table</a:t>
            </a:r>
            <a:endParaRPr lang="zh-CN" altLang="en-US" sz="1100" i="1" dirty="0"/>
          </a:p>
        </p:txBody>
      </p:sp>
      <p:sp>
        <p:nvSpPr>
          <p:cNvPr id="10" name="TextBox 65">
            <a:extLst>
              <a:ext uri="{FF2B5EF4-FFF2-40B4-BE49-F238E27FC236}">
                <a16:creationId xmlns:a16="http://schemas.microsoft.com/office/drawing/2014/main" id="{52CDCEDC-5F9D-4A8F-A67D-8B23FF42251E}"/>
              </a:ext>
            </a:extLst>
          </p:cNvPr>
          <p:cNvSpPr txBox="1"/>
          <p:nvPr/>
        </p:nvSpPr>
        <p:spPr>
          <a:xfrm>
            <a:off x="4556213" y="2428676"/>
            <a:ext cx="65114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100" i="1" dirty="0" err="1"/>
              <a:t>bp</a:t>
            </a:r>
            <a:r>
              <a:rPr lang="en-US" altLang="zh-CN" sz="1100" i="1" dirty="0"/>
              <a:t> table</a:t>
            </a:r>
            <a:endParaRPr lang="zh-CN" altLang="en-US" sz="1100" i="1" dirty="0"/>
          </a:p>
        </p:txBody>
      </p:sp>
      <p:graphicFrame>
        <p:nvGraphicFramePr>
          <p:cNvPr id="11" name="表格 10">
            <a:extLst>
              <a:ext uri="{FF2B5EF4-FFF2-40B4-BE49-F238E27FC236}">
                <a16:creationId xmlns:a16="http://schemas.microsoft.com/office/drawing/2014/main" id="{0F4A51D2-E012-44F9-BCF3-BB687F605B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2757788"/>
              </p:ext>
            </p:extLst>
          </p:nvPr>
        </p:nvGraphicFramePr>
        <p:xfrm>
          <a:off x="1964937" y="3706099"/>
          <a:ext cx="2143588" cy="6638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53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00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31924">
                <a:tc>
                  <a:txBody>
                    <a:bodyPr/>
                    <a:lstStyle/>
                    <a:p>
                      <a:r>
                        <a:rPr lang="en-US" altLang="zh-CN" sz="1000" b="0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zh-CN" altLang="en-US" sz="1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000" b="0" dirty="0">
                          <a:solidFill>
                            <a:schemeClr val="tx1"/>
                          </a:solidFill>
                        </a:rPr>
                        <a:t>0.9</a:t>
                      </a:r>
                      <a:endParaRPr lang="zh-CN" altLang="en-US" sz="1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000" b="0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zh-CN" altLang="en-US" sz="1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000" b="0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zh-CN" altLang="en-US" sz="1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1924">
                <a:tc>
                  <a:txBody>
                    <a:bodyPr/>
                    <a:lstStyle/>
                    <a:p>
                      <a:r>
                        <a:rPr lang="en-US" altLang="zh-CN" sz="1000" dirty="0"/>
                        <a:t>1</a:t>
                      </a:r>
                      <a:endParaRPr lang="zh-CN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000" dirty="0"/>
                        <a:t>0.1</a:t>
                      </a:r>
                      <a:endParaRPr lang="zh-CN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000" dirty="0"/>
                        <a:t>0</a:t>
                      </a:r>
                      <a:endParaRPr lang="zh-CN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000" dirty="0"/>
                        <a:t>0</a:t>
                      </a:r>
                      <a:endParaRPr lang="zh-CN" alt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4" name="表格 13">
            <a:extLst>
              <a:ext uri="{FF2B5EF4-FFF2-40B4-BE49-F238E27FC236}">
                <a16:creationId xmlns:a16="http://schemas.microsoft.com/office/drawing/2014/main" id="{31ADF886-48F2-4116-AFC8-7355C08314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9660837"/>
              </p:ext>
            </p:extLst>
          </p:nvPr>
        </p:nvGraphicFramePr>
        <p:xfrm>
          <a:off x="4628221" y="3710345"/>
          <a:ext cx="1872208" cy="8157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80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0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80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680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19530">
                <a:tc>
                  <a:txBody>
                    <a:bodyPr/>
                    <a:lstStyle/>
                    <a:p>
                      <a:r>
                        <a:rPr lang="en-US" altLang="zh-CN" sz="1000" b="0" dirty="0">
                          <a:solidFill>
                            <a:schemeClr val="tx1"/>
                          </a:solidFill>
                        </a:rPr>
                        <a:t>NULL</a:t>
                      </a:r>
                      <a:endParaRPr lang="zh-CN" altLang="en-US" sz="1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000" b="0" dirty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zh-CN" altLang="en-US" sz="1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1924">
                <a:tc>
                  <a:txBody>
                    <a:bodyPr/>
                    <a:lstStyle/>
                    <a:p>
                      <a:r>
                        <a:rPr lang="en-US" altLang="zh-CN" sz="1000" b="0" dirty="0">
                          <a:solidFill>
                            <a:schemeClr val="tx1"/>
                          </a:solidFill>
                        </a:rPr>
                        <a:t>NULL</a:t>
                      </a:r>
                      <a:endParaRPr lang="zh-CN" altLang="en-US" sz="10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000" b="0" dirty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zh-CN" altLang="en-US" sz="10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5" name="表格 14">
            <a:extLst>
              <a:ext uri="{FF2B5EF4-FFF2-40B4-BE49-F238E27FC236}">
                <a16:creationId xmlns:a16="http://schemas.microsoft.com/office/drawing/2014/main" id="{0C581DBA-E852-4FEB-84B6-920E95C7B5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4055012"/>
              </p:ext>
            </p:extLst>
          </p:nvPr>
        </p:nvGraphicFramePr>
        <p:xfrm>
          <a:off x="1963923" y="4681587"/>
          <a:ext cx="2160241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0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42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997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942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4286">
                <a:tc>
                  <a:txBody>
                    <a:bodyPr/>
                    <a:lstStyle/>
                    <a:p>
                      <a:r>
                        <a:rPr lang="en-US" altLang="zh-CN" sz="1000" b="0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zh-CN" altLang="en-US" sz="1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000" b="0" dirty="0">
                          <a:solidFill>
                            <a:schemeClr val="tx1"/>
                          </a:solidFill>
                        </a:rPr>
                        <a:t>0.9</a:t>
                      </a:r>
                      <a:endParaRPr lang="zh-CN" altLang="en-US" sz="1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000" b="0" dirty="0">
                          <a:solidFill>
                            <a:srgbClr val="FF0000"/>
                          </a:solidFill>
                        </a:rPr>
                        <a:t>0.9</a:t>
                      </a:r>
                      <a:r>
                        <a:rPr lang="zh-CN" altLang="en-US" sz="1000" b="0" dirty="0">
                          <a:solidFill>
                            <a:srgbClr val="FF0000"/>
                          </a:solidFill>
                        </a:rPr>
                        <a:t>*</a:t>
                      </a:r>
                      <a:r>
                        <a:rPr lang="en-US" altLang="zh-CN" sz="1000" b="0" dirty="0">
                          <a:solidFill>
                            <a:srgbClr val="FF0000"/>
                          </a:solidFill>
                        </a:rPr>
                        <a:t>0.2</a:t>
                      </a:r>
                    </a:p>
                    <a:p>
                      <a:r>
                        <a:rPr lang="en-US" altLang="zh-CN" sz="1000" b="0" dirty="0">
                          <a:solidFill>
                            <a:schemeClr val="tx1"/>
                          </a:solidFill>
                        </a:rPr>
                        <a:t>0.1</a:t>
                      </a:r>
                      <a:r>
                        <a:rPr lang="zh-CN" altLang="en-US" sz="1000" b="0" dirty="0">
                          <a:solidFill>
                            <a:schemeClr val="tx1"/>
                          </a:solidFill>
                        </a:rPr>
                        <a:t>*</a:t>
                      </a:r>
                      <a:r>
                        <a:rPr lang="en-US" altLang="zh-CN" sz="1000" b="0" dirty="0">
                          <a:solidFill>
                            <a:schemeClr val="tx1"/>
                          </a:solidFill>
                        </a:rPr>
                        <a:t>0.6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000" b="0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zh-CN" altLang="en-US" sz="1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713">
                <a:tc>
                  <a:txBody>
                    <a:bodyPr/>
                    <a:lstStyle/>
                    <a:p>
                      <a:r>
                        <a:rPr lang="en-US" altLang="zh-CN" sz="1000" dirty="0"/>
                        <a:t>1</a:t>
                      </a:r>
                      <a:endParaRPr lang="zh-CN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000" dirty="0"/>
                        <a:t>0.1</a:t>
                      </a:r>
                      <a:endParaRPr lang="zh-CN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000" b="0" dirty="0">
                          <a:solidFill>
                            <a:srgbClr val="FF0000"/>
                          </a:solidFill>
                        </a:rPr>
                        <a:t>0.9</a:t>
                      </a:r>
                      <a:r>
                        <a:rPr lang="zh-CN" altLang="en-US" sz="1000" b="0" dirty="0">
                          <a:solidFill>
                            <a:srgbClr val="FF0000"/>
                          </a:solidFill>
                        </a:rPr>
                        <a:t>*</a:t>
                      </a:r>
                      <a:r>
                        <a:rPr lang="en-US" altLang="zh-CN" sz="1000" b="0" dirty="0">
                          <a:solidFill>
                            <a:srgbClr val="FF0000"/>
                          </a:solidFill>
                        </a:rPr>
                        <a:t>0.8</a:t>
                      </a:r>
                    </a:p>
                    <a:p>
                      <a:r>
                        <a:rPr lang="en-US" altLang="zh-CN" sz="1000" b="0" dirty="0">
                          <a:solidFill>
                            <a:schemeClr val="tx1"/>
                          </a:solidFill>
                        </a:rPr>
                        <a:t>0.1</a:t>
                      </a:r>
                      <a:r>
                        <a:rPr lang="zh-CN" altLang="en-US" sz="1000" b="0" dirty="0">
                          <a:solidFill>
                            <a:schemeClr val="tx1"/>
                          </a:solidFill>
                        </a:rPr>
                        <a:t>*</a:t>
                      </a:r>
                      <a:r>
                        <a:rPr lang="en-US" altLang="zh-CN" sz="1000" b="0" dirty="0">
                          <a:solidFill>
                            <a:schemeClr val="tx1"/>
                          </a:solidFill>
                        </a:rPr>
                        <a:t>0.4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000" dirty="0"/>
                        <a:t>0</a:t>
                      </a:r>
                      <a:endParaRPr lang="zh-CN" alt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6" name="表格 15">
            <a:extLst>
              <a:ext uri="{FF2B5EF4-FFF2-40B4-BE49-F238E27FC236}">
                <a16:creationId xmlns:a16="http://schemas.microsoft.com/office/drawing/2014/main" id="{42FE40D5-9A56-4F80-8ED0-EC61C7331D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3735521"/>
              </p:ext>
            </p:extLst>
          </p:nvPr>
        </p:nvGraphicFramePr>
        <p:xfrm>
          <a:off x="4660509" y="4685833"/>
          <a:ext cx="1839920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99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99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99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99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96044">
                <a:tc>
                  <a:txBody>
                    <a:bodyPr/>
                    <a:lstStyle/>
                    <a:p>
                      <a:r>
                        <a:rPr lang="en-US" altLang="zh-CN" sz="1000" b="0" dirty="0">
                          <a:solidFill>
                            <a:schemeClr val="tx1"/>
                          </a:solidFill>
                        </a:rPr>
                        <a:t>NULL</a:t>
                      </a:r>
                      <a:endParaRPr lang="zh-CN" altLang="en-US" sz="1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000" b="0" dirty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zh-CN" altLang="en-US" sz="1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000" b="0" dirty="0">
                          <a:solidFill>
                            <a:schemeClr val="tx1"/>
                          </a:solidFill>
                        </a:rPr>
                        <a:t>NN</a:t>
                      </a:r>
                      <a:endParaRPr lang="zh-CN" altLang="en-US" sz="1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044">
                <a:tc>
                  <a:txBody>
                    <a:bodyPr/>
                    <a:lstStyle/>
                    <a:p>
                      <a:r>
                        <a:rPr lang="en-US" altLang="zh-CN" sz="1000" b="0" dirty="0">
                          <a:solidFill>
                            <a:schemeClr val="tx1"/>
                          </a:solidFill>
                        </a:rPr>
                        <a:t>NULL</a:t>
                      </a:r>
                      <a:endParaRPr lang="zh-CN" altLang="en-US" sz="10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000" b="0" dirty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zh-CN" altLang="en-US" sz="10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000" dirty="0"/>
                        <a:t>NN</a:t>
                      </a:r>
                      <a:endParaRPr lang="zh-CN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7" name="椭圆 16">
            <a:extLst>
              <a:ext uri="{FF2B5EF4-FFF2-40B4-BE49-F238E27FC236}">
                <a16:creationId xmlns:a16="http://schemas.microsoft.com/office/drawing/2014/main" id="{73D48CA3-8C2C-498D-B2A9-F0AEA4670135}"/>
              </a:ext>
            </a:extLst>
          </p:cNvPr>
          <p:cNvSpPr/>
          <p:nvPr/>
        </p:nvSpPr>
        <p:spPr>
          <a:xfrm>
            <a:off x="7596188" y="2486356"/>
            <a:ext cx="432048" cy="43204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900" dirty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NN</a:t>
            </a:r>
            <a:endParaRPr lang="zh-CN" altLang="en-US" sz="900" dirty="0">
              <a:solidFill>
                <a:schemeClr val="tx1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18" name="椭圆 17">
            <a:extLst>
              <a:ext uri="{FF2B5EF4-FFF2-40B4-BE49-F238E27FC236}">
                <a16:creationId xmlns:a16="http://schemas.microsoft.com/office/drawing/2014/main" id="{CDD268E4-6C45-412A-A836-0C8935C683A5}"/>
              </a:ext>
            </a:extLst>
          </p:cNvPr>
          <p:cNvSpPr/>
          <p:nvPr/>
        </p:nvSpPr>
        <p:spPr>
          <a:xfrm>
            <a:off x="7596188" y="3278444"/>
            <a:ext cx="432048" cy="43204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900" dirty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VB</a:t>
            </a:r>
            <a:endParaRPr lang="zh-CN" altLang="en-US" sz="900" dirty="0">
              <a:solidFill>
                <a:schemeClr val="tx1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19" name="椭圆 18">
            <a:extLst>
              <a:ext uri="{FF2B5EF4-FFF2-40B4-BE49-F238E27FC236}">
                <a16:creationId xmlns:a16="http://schemas.microsoft.com/office/drawing/2014/main" id="{784975BD-A6C8-4E92-AF83-65E129BEA03C}"/>
              </a:ext>
            </a:extLst>
          </p:cNvPr>
          <p:cNvSpPr/>
          <p:nvPr/>
        </p:nvSpPr>
        <p:spPr>
          <a:xfrm>
            <a:off x="8748316" y="2486356"/>
            <a:ext cx="432048" cy="43204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900" dirty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NN</a:t>
            </a:r>
            <a:endParaRPr lang="zh-CN" altLang="en-US" sz="900" dirty="0">
              <a:solidFill>
                <a:schemeClr val="tx1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20" name="椭圆 19">
            <a:extLst>
              <a:ext uri="{FF2B5EF4-FFF2-40B4-BE49-F238E27FC236}">
                <a16:creationId xmlns:a16="http://schemas.microsoft.com/office/drawing/2014/main" id="{113CD9F9-D26E-409A-9423-9CC9B4ED2FE8}"/>
              </a:ext>
            </a:extLst>
          </p:cNvPr>
          <p:cNvSpPr/>
          <p:nvPr/>
        </p:nvSpPr>
        <p:spPr>
          <a:xfrm>
            <a:off x="8748316" y="3278444"/>
            <a:ext cx="432048" cy="43204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900" dirty="0">
              <a:solidFill>
                <a:schemeClr val="tx1"/>
              </a:solidFill>
              <a:latin typeface="楷体" pitchFamily="49" charset="-122"/>
              <a:ea typeface="楷体" pitchFamily="49" charset="-122"/>
            </a:endParaRPr>
          </a:p>
          <a:p>
            <a:pPr algn="ctr"/>
            <a:r>
              <a:rPr lang="en-US" altLang="zh-CN" sz="900" dirty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VB</a:t>
            </a:r>
            <a:endParaRPr lang="zh-CN" altLang="en-US" sz="900" dirty="0">
              <a:solidFill>
                <a:schemeClr val="tx1"/>
              </a:solidFill>
              <a:latin typeface="楷体" pitchFamily="49" charset="-122"/>
              <a:ea typeface="楷体" pitchFamily="49" charset="-122"/>
            </a:endParaRPr>
          </a:p>
          <a:p>
            <a:pPr algn="ctr"/>
            <a:endParaRPr lang="zh-CN" altLang="en-US" sz="1000" dirty="0">
              <a:solidFill>
                <a:schemeClr val="tx1"/>
              </a:solidFill>
            </a:endParaRPr>
          </a:p>
        </p:txBody>
      </p:sp>
      <p:sp>
        <p:nvSpPr>
          <p:cNvPr id="21" name="椭圆 20">
            <a:extLst>
              <a:ext uri="{FF2B5EF4-FFF2-40B4-BE49-F238E27FC236}">
                <a16:creationId xmlns:a16="http://schemas.microsoft.com/office/drawing/2014/main" id="{4D01F847-2096-4935-8A53-BCF2912AA9CE}"/>
              </a:ext>
            </a:extLst>
          </p:cNvPr>
          <p:cNvSpPr/>
          <p:nvPr/>
        </p:nvSpPr>
        <p:spPr>
          <a:xfrm>
            <a:off x="9900444" y="2486209"/>
            <a:ext cx="432048" cy="43204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900" dirty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NN</a:t>
            </a:r>
            <a:endParaRPr lang="zh-CN" altLang="en-US" sz="900" dirty="0">
              <a:solidFill>
                <a:schemeClr val="tx1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22" name="椭圆 21">
            <a:extLst>
              <a:ext uri="{FF2B5EF4-FFF2-40B4-BE49-F238E27FC236}">
                <a16:creationId xmlns:a16="http://schemas.microsoft.com/office/drawing/2014/main" id="{335EA1C1-C9E0-4078-B195-3A81E58E2AD2}"/>
              </a:ext>
            </a:extLst>
          </p:cNvPr>
          <p:cNvSpPr/>
          <p:nvPr/>
        </p:nvSpPr>
        <p:spPr>
          <a:xfrm>
            <a:off x="9900444" y="3278297"/>
            <a:ext cx="432048" cy="43204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900" dirty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VB</a:t>
            </a:r>
            <a:endParaRPr lang="zh-CN" altLang="en-US" sz="900" dirty="0">
              <a:solidFill>
                <a:schemeClr val="tx1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23" name="椭圆 22">
            <a:extLst>
              <a:ext uri="{FF2B5EF4-FFF2-40B4-BE49-F238E27FC236}">
                <a16:creationId xmlns:a16="http://schemas.microsoft.com/office/drawing/2014/main" id="{B92365CC-95E8-4523-973F-5CE4DD379345}"/>
              </a:ext>
            </a:extLst>
          </p:cNvPr>
          <p:cNvSpPr/>
          <p:nvPr/>
        </p:nvSpPr>
        <p:spPr>
          <a:xfrm>
            <a:off x="6660084" y="2846249"/>
            <a:ext cx="432048" cy="43204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000" dirty="0">
                <a:solidFill>
                  <a:schemeClr val="tx1"/>
                </a:solidFill>
              </a:rPr>
              <a:t>B</a:t>
            </a:r>
            <a:endParaRPr lang="zh-CN" altLang="en-US" sz="1000" dirty="0">
              <a:solidFill>
                <a:schemeClr val="tx1"/>
              </a:solidFill>
            </a:endParaRPr>
          </a:p>
        </p:txBody>
      </p:sp>
      <p:cxnSp>
        <p:nvCxnSpPr>
          <p:cNvPr id="24" name="直接箭头连接符 23">
            <a:extLst>
              <a:ext uri="{FF2B5EF4-FFF2-40B4-BE49-F238E27FC236}">
                <a16:creationId xmlns:a16="http://schemas.microsoft.com/office/drawing/2014/main" id="{547D21F2-A120-40C8-8B3B-40D37D1390E5}"/>
              </a:ext>
            </a:extLst>
          </p:cNvPr>
          <p:cNvCxnSpPr>
            <a:stCxn id="23" idx="6"/>
          </p:cNvCxnSpPr>
          <p:nvPr/>
        </p:nvCxnSpPr>
        <p:spPr>
          <a:xfrm flipV="1">
            <a:off x="7092132" y="2702381"/>
            <a:ext cx="504056" cy="35989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箭头连接符 24">
            <a:extLst>
              <a:ext uri="{FF2B5EF4-FFF2-40B4-BE49-F238E27FC236}">
                <a16:creationId xmlns:a16="http://schemas.microsoft.com/office/drawing/2014/main" id="{278337B4-EA7B-4936-A31A-EC94C82BBFCF}"/>
              </a:ext>
            </a:extLst>
          </p:cNvPr>
          <p:cNvCxnSpPr>
            <a:endCxn id="18" idx="2"/>
          </p:cNvCxnSpPr>
          <p:nvPr/>
        </p:nvCxnSpPr>
        <p:spPr>
          <a:xfrm>
            <a:off x="7092132" y="3062274"/>
            <a:ext cx="504056" cy="43219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箭头连接符 25">
            <a:extLst>
              <a:ext uri="{FF2B5EF4-FFF2-40B4-BE49-F238E27FC236}">
                <a16:creationId xmlns:a16="http://schemas.microsoft.com/office/drawing/2014/main" id="{072C8CB8-B21C-4D09-B8FA-80F86A1FFF64}"/>
              </a:ext>
            </a:extLst>
          </p:cNvPr>
          <p:cNvCxnSpPr>
            <a:stCxn id="17" idx="6"/>
            <a:endCxn id="19" idx="2"/>
          </p:cNvCxnSpPr>
          <p:nvPr/>
        </p:nvCxnSpPr>
        <p:spPr>
          <a:xfrm>
            <a:off x="8028236" y="2702380"/>
            <a:ext cx="72008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箭头连接符 26">
            <a:extLst>
              <a:ext uri="{FF2B5EF4-FFF2-40B4-BE49-F238E27FC236}">
                <a16:creationId xmlns:a16="http://schemas.microsoft.com/office/drawing/2014/main" id="{9679C912-6E93-4E38-95CF-039C739B17B8}"/>
              </a:ext>
            </a:extLst>
          </p:cNvPr>
          <p:cNvCxnSpPr>
            <a:endCxn id="20" idx="1"/>
          </p:cNvCxnSpPr>
          <p:nvPr/>
        </p:nvCxnSpPr>
        <p:spPr>
          <a:xfrm>
            <a:off x="8028236" y="2702380"/>
            <a:ext cx="783352" cy="63933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箭头连接符 27">
            <a:extLst>
              <a:ext uri="{FF2B5EF4-FFF2-40B4-BE49-F238E27FC236}">
                <a16:creationId xmlns:a16="http://schemas.microsoft.com/office/drawing/2014/main" id="{66370078-FF2F-4C54-9733-B48CB89327DD}"/>
              </a:ext>
            </a:extLst>
          </p:cNvPr>
          <p:cNvCxnSpPr>
            <a:stCxn id="18" idx="6"/>
            <a:endCxn id="19" idx="3"/>
          </p:cNvCxnSpPr>
          <p:nvPr/>
        </p:nvCxnSpPr>
        <p:spPr>
          <a:xfrm flipV="1">
            <a:off x="8028236" y="2855132"/>
            <a:ext cx="783352" cy="63933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箭头连接符 28">
            <a:extLst>
              <a:ext uri="{FF2B5EF4-FFF2-40B4-BE49-F238E27FC236}">
                <a16:creationId xmlns:a16="http://schemas.microsoft.com/office/drawing/2014/main" id="{822E6CBF-4643-436C-83C6-A179F23E24CC}"/>
              </a:ext>
            </a:extLst>
          </p:cNvPr>
          <p:cNvCxnSpPr>
            <a:stCxn id="18" idx="6"/>
            <a:endCxn id="20" idx="2"/>
          </p:cNvCxnSpPr>
          <p:nvPr/>
        </p:nvCxnSpPr>
        <p:spPr>
          <a:xfrm>
            <a:off x="8028236" y="3494468"/>
            <a:ext cx="72008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箭头连接符 29">
            <a:extLst>
              <a:ext uri="{FF2B5EF4-FFF2-40B4-BE49-F238E27FC236}">
                <a16:creationId xmlns:a16="http://schemas.microsoft.com/office/drawing/2014/main" id="{E7AF377F-25B9-4DE6-B27B-18028BE15FA3}"/>
              </a:ext>
            </a:extLst>
          </p:cNvPr>
          <p:cNvCxnSpPr>
            <a:stCxn id="19" idx="6"/>
            <a:endCxn id="21" idx="2"/>
          </p:cNvCxnSpPr>
          <p:nvPr/>
        </p:nvCxnSpPr>
        <p:spPr>
          <a:xfrm flipV="1">
            <a:off x="9180364" y="2702234"/>
            <a:ext cx="720080" cy="14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箭头连接符 30">
            <a:extLst>
              <a:ext uri="{FF2B5EF4-FFF2-40B4-BE49-F238E27FC236}">
                <a16:creationId xmlns:a16="http://schemas.microsoft.com/office/drawing/2014/main" id="{343647CB-AF74-4D4C-996D-E219DEF03BF4}"/>
              </a:ext>
            </a:extLst>
          </p:cNvPr>
          <p:cNvCxnSpPr>
            <a:stCxn id="20" idx="6"/>
          </p:cNvCxnSpPr>
          <p:nvPr/>
        </p:nvCxnSpPr>
        <p:spPr>
          <a:xfrm flipV="1">
            <a:off x="9180364" y="3494322"/>
            <a:ext cx="720080" cy="14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箭头连接符 31">
            <a:extLst>
              <a:ext uri="{FF2B5EF4-FFF2-40B4-BE49-F238E27FC236}">
                <a16:creationId xmlns:a16="http://schemas.microsoft.com/office/drawing/2014/main" id="{6B16769B-79F5-48CC-930C-3EC2EA2CB55F}"/>
              </a:ext>
            </a:extLst>
          </p:cNvPr>
          <p:cNvCxnSpPr>
            <a:stCxn id="20" idx="6"/>
            <a:endCxn id="21" idx="3"/>
          </p:cNvCxnSpPr>
          <p:nvPr/>
        </p:nvCxnSpPr>
        <p:spPr>
          <a:xfrm flipV="1">
            <a:off x="9180364" y="2854986"/>
            <a:ext cx="783352" cy="63948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箭头连接符 32">
            <a:extLst>
              <a:ext uri="{FF2B5EF4-FFF2-40B4-BE49-F238E27FC236}">
                <a16:creationId xmlns:a16="http://schemas.microsoft.com/office/drawing/2014/main" id="{B1148B77-A95F-4F9F-9D26-1C2B2593788A}"/>
              </a:ext>
            </a:extLst>
          </p:cNvPr>
          <p:cNvCxnSpPr>
            <a:stCxn id="19" idx="6"/>
          </p:cNvCxnSpPr>
          <p:nvPr/>
        </p:nvCxnSpPr>
        <p:spPr>
          <a:xfrm>
            <a:off x="9180364" y="2702380"/>
            <a:ext cx="783352" cy="63933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60">
            <a:extLst>
              <a:ext uri="{FF2B5EF4-FFF2-40B4-BE49-F238E27FC236}">
                <a16:creationId xmlns:a16="http://schemas.microsoft.com/office/drawing/2014/main" id="{835E7145-469F-4FF1-8286-CDC74A4321A4}"/>
              </a:ext>
            </a:extLst>
          </p:cNvPr>
          <p:cNvSpPr txBox="1"/>
          <p:nvPr/>
        </p:nvSpPr>
        <p:spPr>
          <a:xfrm>
            <a:off x="7092132" y="2680859"/>
            <a:ext cx="34817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00" dirty="0"/>
              <a:t>0.9</a:t>
            </a:r>
            <a:endParaRPr lang="zh-CN" altLang="en-US" sz="1000" dirty="0"/>
          </a:p>
        </p:txBody>
      </p:sp>
      <p:sp>
        <p:nvSpPr>
          <p:cNvPr id="35" name="TextBox 61">
            <a:extLst>
              <a:ext uri="{FF2B5EF4-FFF2-40B4-BE49-F238E27FC236}">
                <a16:creationId xmlns:a16="http://schemas.microsoft.com/office/drawing/2014/main" id="{DACD84B6-8A47-48C9-A859-A813D3751E1C}"/>
              </a:ext>
            </a:extLst>
          </p:cNvPr>
          <p:cNvSpPr txBox="1"/>
          <p:nvPr/>
        </p:nvSpPr>
        <p:spPr>
          <a:xfrm>
            <a:off x="7092132" y="3245783"/>
            <a:ext cx="34817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00" dirty="0"/>
              <a:t>0.1</a:t>
            </a:r>
            <a:endParaRPr lang="zh-CN" altLang="en-US" sz="1000" dirty="0"/>
          </a:p>
        </p:txBody>
      </p:sp>
      <p:sp>
        <p:nvSpPr>
          <p:cNvPr id="36" name="TextBox 63">
            <a:extLst>
              <a:ext uri="{FF2B5EF4-FFF2-40B4-BE49-F238E27FC236}">
                <a16:creationId xmlns:a16="http://schemas.microsoft.com/office/drawing/2014/main" id="{4EAD73D9-CE41-4880-97C9-458BE924F5F3}"/>
              </a:ext>
            </a:extLst>
          </p:cNvPr>
          <p:cNvSpPr txBox="1"/>
          <p:nvPr/>
        </p:nvSpPr>
        <p:spPr>
          <a:xfrm>
            <a:off x="8214190" y="2486357"/>
            <a:ext cx="34817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00" dirty="0"/>
              <a:t>0.2</a:t>
            </a:r>
            <a:endParaRPr lang="zh-CN" altLang="en-US" sz="1000" dirty="0"/>
          </a:p>
        </p:txBody>
      </p:sp>
      <p:sp>
        <p:nvSpPr>
          <p:cNvPr id="37" name="TextBox 66">
            <a:extLst>
              <a:ext uri="{FF2B5EF4-FFF2-40B4-BE49-F238E27FC236}">
                <a16:creationId xmlns:a16="http://schemas.microsoft.com/office/drawing/2014/main" id="{15D03961-79B2-4D83-8DAC-6B910C95E80E}"/>
              </a:ext>
            </a:extLst>
          </p:cNvPr>
          <p:cNvSpPr txBox="1"/>
          <p:nvPr/>
        </p:nvSpPr>
        <p:spPr>
          <a:xfrm>
            <a:off x="7956228" y="2774389"/>
            <a:ext cx="34817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00" dirty="0"/>
              <a:t>0.8</a:t>
            </a:r>
            <a:endParaRPr lang="zh-CN" altLang="en-US" sz="1000" dirty="0"/>
          </a:p>
        </p:txBody>
      </p:sp>
      <p:sp>
        <p:nvSpPr>
          <p:cNvPr id="38" name="TextBox 67">
            <a:extLst>
              <a:ext uri="{FF2B5EF4-FFF2-40B4-BE49-F238E27FC236}">
                <a16:creationId xmlns:a16="http://schemas.microsoft.com/office/drawing/2014/main" id="{97D0350C-FD81-4FFA-9A0B-C170DFCD8627}"/>
              </a:ext>
            </a:extLst>
          </p:cNvPr>
          <p:cNvSpPr txBox="1"/>
          <p:nvPr/>
        </p:nvSpPr>
        <p:spPr>
          <a:xfrm>
            <a:off x="7956228" y="3176240"/>
            <a:ext cx="34817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00" dirty="0"/>
              <a:t>0.6</a:t>
            </a:r>
            <a:endParaRPr lang="zh-CN" altLang="en-US" sz="1000" dirty="0"/>
          </a:p>
        </p:txBody>
      </p:sp>
      <p:sp>
        <p:nvSpPr>
          <p:cNvPr id="39" name="TextBox 95">
            <a:extLst>
              <a:ext uri="{FF2B5EF4-FFF2-40B4-BE49-F238E27FC236}">
                <a16:creationId xmlns:a16="http://schemas.microsoft.com/office/drawing/2014/main" id="{D661BFD1-2886-4853-9F43-8920287F9287}"/>
              </a:ext>
            </a:extLst>
          </p:cNvPr>
          <p:cNvSpPr txBox="1"/>
          <p:nvPr/>
        </p:nvSpPr>
        <p:spPr>
          <a:xfrm>
            <a:off x="8184120" y="3464272"/>
            <a:ext cx="34817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00" dirty="0"/>
              <a:t>0.4</a:t>
            </a:r>
            <a:endParaRPr lang="zh-CN" altLang="en-US" sz="1000" dirty="0"/>
          </a:p>
        </p:txBody>
      </p:sp>
      <p:sp>
        <p:nvSpPr>
          <p:cNvPr id="40" name="TextBox 96">
            <a:extLst>
              <a:ext uri="{FF2B5EF4-FFF2-40B4-BE49-F238E27FC236}">
                <a16:creationId xmlns:a16="http://schemas.microsoft.com/office/drawing/2014/main" id="{9C66217D-F457-4DB4-8AD5-DAB33D602F3A}"/>
              </a:ext>
            </a:extLst>
          </p:cNvPr>
          <p:cNvSpPr txBox="1"/>
          <p:nvPr/>
        </p:nvSpPr>
        <p:spPr>
          <a:xfrm>
            <a:off x="9366318" y="2486357"/>
            <a:ext cx="34817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00" dirty="0"/>
              <a:t>0.2</a:t>
            </a:r>
            <a:endParaRPr lang="zh-CN" altLang="en-US" sz="1000" dirty="0"/>
          </a:p>
        </p:txBody>
      </p:sp>
      <p:sp>
        <p:nvSpPr>
          <p:cNvPr id="41" name="TextBox 97">
            <a:extLst>
              <a:ext uri="{FF2B5EF4-FFF2-40B4-BE49-F238E27FC236}">
                <a16:creationId xmlns:a16="http://schemas.microsoft.com/office/drawing/2014/main" id="{16CDB4D1-C8A6-4E0A-AE85-ACE10180DA25}"/>
              </a:ext>
            </a:extLst>
          </p:cNvPr>
          <p:cNvSpPr txBox="1"/>
          <p:nvPr/>
        </p:nvSpPr>
        <p:spPr>
          <a:xfrm>
            <a:off x="9108356" y="2774389"/>
            <a:ext cx="34817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00" dirty="0"/>
              <a:t>0.8</a:t>
            </a:r>
            <a:endParaRPr lang="zh-CN" altLang="en-US" sz="1000" dirty="0"/>
          </a:p>
        </p:txBody>
      </p:sp>
      <p:sp>
        <p:nvSpPr>
          <p:cNvPr id="42" name="TextBox 98">
            <a:extLst>
              <a:ext uri="{FF2B5EF4-FFF2-40B4-BE49-F238E27FC236}">
                <a16:creationId xmlns:a16="http://schemas.microsoft.com/office/drawing/2014/main" id="{CF60A45D-EE82-4D27-B02E-28E83F738ACE}"/>
              </a:ext>
            </a:extLst>
          </p:cNvPr>
          <p:cNvSpPr txBox="1"/>
          <p:nvPr/>
        </p:nvSpPr>
        <p:spPr>
          <a:xfrm>
            <a:off x="9108356" y="3176240"/>
            <a:ext cx="34817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00" dirty="0"/>
              <a:t>0.6</a:t>
            </a:r>
            <a:endParaRPr lang="zh-CN" altLang="en-US" sz="1000" dirty="0"/>
          </a:p>
        </p:txBody>
      </p:sp>
      <p:sp>
        <p:nvSpPr>
          <p:cNvPr id="43" name="TextBox 100">
            <a:extLst>
              <a:ext uri="{FF2B5EF4-FFF2-40B4-BE49-F238E27FC236}">
                <a16:creationId xmlns:a16="http://schemas.microsoft.com/office/drawing/2014/main" id="{7DF99551-607E-4540-AA3A-3582F390B03E}"/>
              </a:ext>
            </a:extLst>
          </p:cNvPr>
          <p:cNvSpPr txBox="1"/>
          <p:nvPr/>
        </p:nvSpPr>
        <p:spPr>
          <a:xfrm>
            <a:off x="9336248" y="3464272"/>
            <a:ext cx="34817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00" dirty="0"/>
              <a:t>0.4</a:t>
            </a:r>
            <a:endParaRPr lang="zh-CN" altLang="en-US" sz="1000" dirty="0"/>
          </a:p>
        </p:txBody>
      </p:sp>
      <p:sp>
        <p:nvSpPr>
          <p:cNvPr id="44" name="TextBox 101">
            <a:extLst>
              <a:ext uri="{FF2B5EF4-FFF2-40B4-BE49-F238E27FC236}">
                <a16:creationId xmlns:a16="http://schemas.microsoft.com/office/drawing/2014/main" id="{7C69B1E1-BABA-42D9-ADF2-E6F57E8D1E73}"/>
              </a:ext>
            </a:extLst>
          </p:cNvPr>
          <p:cNvSpPr txBox="1"/>
          <p:nvPr/>
        </p:nvSpPr>
        <p:spPr>
          <a:xfrm>
            <a:off x="7410378" y="2091728"/>
            <a:ext cx="3257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i="1" dirty="0"/>
              <a:t>People              like              books</a:t>
            </a:r>
            <a:endParaRPr lang="zh-CN" altLang="en-US" i="1" dirty="0"/>
          </a:p>
        </p:txBody>
      </p:sp>
      <p:sp>
        <p:nvSpPr>
          <p:cNvPr id="45" name="灯片编号占位符 44">
            <a:extLst>
              <a:ext uri="{FF2B5EF4-FFF2-40B4-BE49-F238E27FC236}">
                <a16:creationId xmlns:a16="http://schemas.microsoft.com/office/drawing/2014/main" id="{B523B8EE-509E-4CA1-9938-45EC596B5F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9E591-ED77-471E-97B2-B4E6A061E782}" type="slidenum">
              <a:rPr lang="zh-CN" altLang="en-US" smtClean="0"/>
              <a:t>31</a:t>
            </a:fld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矩形 45">
                <a:extLst>
                  <a:ext uri="{FF2B5EF4-FFF2-40B4-BE49-F238E27FC236}">
                    <a16:creationId xmlns:a16="http://schemas.microsoft.com/office/drawing/2014/main" id="{C783289F-0FAC-4543-81EA-D814690ADC4E}"/>
                  </a:ext>
                </a:extLst>
              </p:cNvPr>
              <p:cNvSpPr/>
              <p:nvPr/>
            </p:nvSpPr>
            <p:spPr>
              <a:xfrm>
                <a:off x="1936386" y="5762190"/>
                <a:ext cx="5810565" cy="40844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zh-CN" alt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zh-CN" altLang="en-US" sz="2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zh-CN" altLang="en-US" sz="20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acc>
                      </m:e>
                      <m:sub>
                        <m:r>
                          <a:rPr lang="zh-CN" altLang="en-US" sz="2000">
                            <a:latin typeface="Cambria Math" panose="02040503050406030204" pitchFamily="18" charset="0"/>
                          </a:rPr>
                          <m:t>1: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zh-CN" alt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zh-CN" alt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0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zh-CN" altLang="en-US" sz="200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𝑁𝑁</m:t>
                        </m:r>
                      </m:e>
                    </m:d>
                  </m:oMath>
                </a14:m>
                <a:r>
                  <a:rPr lang="en-US" altLang="zh-CN" sz="2000" dirty="0"/>
                  <a:t>=0.9*0.2=0.18       (NN NN &gt; VB NN)</a:t>
                </a:r>
                <a:endParaRPr lang="zh-CN" altLang="en-US" sz="2000" dirty="0"/>
              </a:p>
            </p:txBody>
          </p:sp>
        </mc:Choice>
        <mc:Fallback xmlns="">
          <p:sp>
            <p:nvSpPr>
              <p:cNvPr id="46" name="矩形 45">
                <a:extLst>
                  <a:ext uri="{FF2B5EF4-FFF2-40B4-BE49-F238E27FC236}">
                    <a16:creationId xmlns:a16="http://schemas.microsoft.com/office/drawing/2014/main" id="{C783289F-0FAC-4543-81EA-D814690ADC4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6386" y="5762190"/>
                <a:ext cx="5810565" cy="408445"/>
              </a:xfrm>
              <a:prstGeom prst="rect">
                <a:avLst/>
              </a:prstGeom>
              <a:blipFill>
                <a:blip r:embed="rId3"/>
                <a:stretch>
                  <a:fillRect t="-6061" b="-24242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矩形 46">
                <a:extLst>
                  <a:ext uri="{FF2B5EF4-FFF2-40B4-BE49-F238E27FC236}">
                    <a16:creationId xmlns:a16="http://schemas.microsoft.com/office/drawing/2014/main" id="{FA522303-8448-4957-8BF4-861D9172699F}"/>
                  </a:ext>
                </a:extLst>
              </p:cNvPr>
              <p:cNvSpPr/>
              <p:nvPr/>
            </p:nvSpPr>
            <p:spPr>
              <a:xfrm>
                <a:off x="1956134" y="6232953"/>
                <a:ext cx="5684505" cy="40844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zh-CN" alt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zh-CN" altLang="en-US" sz="2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zh-CN" altLang="en-US" sz="20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acc>
                      </m:e>
                      <m:sub>
                        <m:r>
                          <a:rPr lang="zh-CN" altLang="en-US" sz="2000">
                            <a:latin typeface="Cambria Math" panose="02040503050406030204" pitchFamily="18" charset="0"/>
                          </a:rPr>
                          <m:t>1: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zh-CN" alt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zh-CN" alt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0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zh-CN" altLang="en-US" sz="200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𝑉𝐵</m:t>
                        </m:r>
                      </m:e>
                    </m:d>
                  </m:oMath>
                </a14:m>
                <a:r>
                  <a:rPr lang="en-US" altLang="zh-CN" sz="2000" dirty="0"/>
                  <a:t>=0.9*0.8=0.72        (NN VB &gt; VB VB)</a:t>
                </a:r>
                <a:endParaRPr lang="zh-CN" altLang="en-US" sz="2000" dirty="0"/>
              </a:p>
            </p:txBody>
          </p:sp>
        </mc:Choice>
        <mc:Fallback xmlns="">
          <p:sp>
            <p:nvSpPr>
              <p:cNvPr id="47" name="矩形 46">
                <a:extLst>
                  <a:ext uri="{FF2B5EF4-FFF2-40B4-BE49-F238E27FC236}">
                    <a16:creationId xmlns:a16="http://schemas.microsoft.com/office/drawing/2014/main" id="{FA522303-8448-4957-8BF4-861D9172699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6134" y="6232953"/>
                <a:ext cx="5684505" cy="408445"/>
              </a:xfrm>
              <a:prstGeom prst="rect">
                <a:avLst/>
              </a:prstGeom>
              <a:blipFill>
                <a:blip r:embed="rId4"/>
                <a:stretch>
                  <a:fillRect t="-6061" r="-223" b="-24242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2609233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5">
            <a:extLst>
              <a:ext uri="{FF2B5EF4-FFF2-40B4-BE49-F238E27FC236}">
                <a16:creationId xmlns:a16="http://schemas.microsoft.com/office/drawing/2014/main" id="{E1BF4C49-D9BF-42F3-B713-48595D54AED3}"/>
              </a:ext>
            </a:extLst>
          </p:cNvPr>
          <p:cNvSpPr/>
          <p:nvPr/>
        </p:nvSpPr>
        <p:spPr>
          <a:xfrm>
            <a:off x="692944" y="189924"/>
            <a:ext cx="70776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Hidden Markov Model </a:t>
            </a:r>
          </a:p>
        </p:txBody>
      </p:sp>
      <p:sp>
        <p:nvSpPr>
          <p:cNvPr id="6" name="矩形 8">
            <a:extLst>
              <a:ext uri="{FF2B5EF4-FFF2-40B4-BE49-F238E27FC236}">
                <a16:creationId xmlns:a16="http://schemas.microsoft.com/office/drawing/2014/main" id="{E4690199-E31A-48EF-B232-56D24BE05045}"/>
              </a:ext>
            </a:extLst>
          </p:cNvPr>
          <p:cNvSpPr/>
          <p:nvPr/>
        </p:nvSpPr>
        <p:spPr>
          <a:xfrm>
            <a:off x="1035845" y="897811"/>
            <a:ext cx="9131902" cy="1143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An example (adding &lt;B&gt; in the beginning)</a:t>
            </a:r>
          </a:p>
          <a:p>
            <a:pPr>
              <a:lnSpc>
                <a:spcPct val="150000"/>
              </a:lnSpc>
              <a:buSzPct val="100000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	Find the path with the highest probability.</a:t>
            </a:r>
          </a:p>
        </p:txBody>
      </p:sp>
      <p:graphicFrame>
        <p:nvGraphicFramePr>
          <p:cNvPr id="7" name="表格 6">
            <a:extLst>
              <a:ext uri="{FF2B5EF4-FFF2-40B4-BE49-F238E27FC236}">
                <a16:creationId xmlns:a16="http://schemas.microsoft.com/office/drawing/2014/main" id="{BDCC220B-CB2A-4575-921F-F56814858A7C}"/>
              </a:ext>
            </a:extLst>
          </p:cNvPr>
          <p:cNvGraphicFramePr>
            <a:graphicFrameLocks noGrp="1"/>
          </p:cNvGraphicFramePr>
          <p:nvPr/>
        </p:nvGraphicFramePr>
        <p:xfrm>
          <a:off x="1980576" y="2635897"/>
          <a:ext cx="1872208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80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0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80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680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31924">
                <a:tc>
                  <a:txBody>
                    <a:bodyPr/>
                    <a:lstStyle/>
                    <a:p>
                      <a:r>
                        <a:rPr lang="en-US" altLang="zh-CN" b="0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zh-CN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b="0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zh-CN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b="0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zh-CN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b="0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zh-CN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1924">
                <a:tc>
                  <a:txBody>
                    <a:bodyPr/>
                    <a:lstStyle/>
                    <a:p>
                      <a:r>
                        <a:rPr lang="en-US" altLang="zh-CN" dirty="0"/>
                        <a:t>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0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8" name="表格 7">
            <a:extLst>
              <a:ext uri="{FF2B5EF4-FFF2-40B4-BE49-F238E27FC236}">
                <a16:creationId xmlns:a16="http://schemas.microsoft.com/office/drawing/2014/main" id="{95EDCC69-9438-4819-8A48-DDF5A96B6EE4}"/>
              </a:ext>
            </a:extLst>
          </p:cNvPr>
          <p:cNvGraphicFramePr>
            <a:graphicFrameLocks noGrp="1"/>
          </p:cNvGraphicFramePr>
          <p:nvPr/>
        </p:nvGraphicFramePr>
        <p:xfrm>
          <a:off x="4628221" y="2647337"/>
          <a:ext cx="1872208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80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0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80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680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31924">
                <a:tc>
                  <a:txBody>
                    <a:bodyPr/>
                    <a:lstStyle/>
                    <a:p>
                      <a:r>
                        <a:rPr lang="en-US" altLang="zh-CN" sz="1050" b="0" dirty="0">
                          <a:solidFill>
                            <a:schemeClr val="tx1"/>
                          </a:solidFill>
                        </a:rPr>
                        <a:t>NULL</a:t>
                      </a:r>
                      <a:endParaRPr lang="zh-CN" altLang="en-US" sz="105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1924">
                <a:tc>
                  <a:txBody>
                    <a:bodyPr/>
                    <a:lstStyle/>
                    <a:p>
                      <a:r>
                        <a:rPr lang="en-US" altLang="zh-CN" sz="1050" b="0" dirty="0">
                          <a:solidFill>
                            <a:schemeClr val="tx1"/>
                          </a:solidFill>
                        </a:rPr>
                        <a:t>NULL</a:t>
                      </a:r>
                      <a:endParaRPr lang="zh-CN" altLang="en-US" sz="105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" name="TextBox 64">
            <a:extLst>
              <a:ext uri="{FF2B5EF4-FFF2-40B4-BE49-F238E27FC236}">
                <a16:creationId xmlns:a16="http://schemas.microsoft.com/office/drawing/2014/main" id="{C1A281E0-6E80-43CE-9886-1F44B85AEC64}"/>
              </a:ext>
            </a:extLst>
          </p:cNvPr>
          <p:cNvSpPr txBox="1"/>
          <p:nvPr/>
        </p:nvSpPr>
        <p:spPr>
          <a:xfrm>
            <a:off x="1963925" y="2364205"/>
            <a:ext cx="62549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100" i="1" dirty="0"/>
              <a:t>tb table</a:t>
            </a:r>
            <a:endParaRPr lang="zh-CN" altLang="en-US" sz="1100" i="1" dirty="0"/>
          </a:p>
        </p:txBody>
      </p:sp>
      <p:sp>
        <p:nvSpPr>
          <p:cNvPr id="10" name="TextBox 65">
            <a:extLst>
              <a:ext uri="{FF2B5EF4-FFF2-40B4-BE49-F238E27FC236}">
                <a16:creationId xmlns:a16="http://schemas.microsoft.com/office/drawing/2014/main" id="{0F672D04-2B5F-4A3D-A6CD-A6BD37F37903}"/>
              </a:ext>
            </a:extLst>
          </p:cNvPr>
          <p:cNvSpPr txBox="1"/>
          <p:nvPr/>
        </p:nvSpPr>
        <p:spPr>
          <a:xfrm>
            <a:off x="4556213" y="2378533"/>
            <a:ext cx="65114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100" i="1" dirty="0" err="1"/>
              <a:t>bp</a:t>
            </a:r>
            <a:r>
              <a:rPr lang="en-US" altLang="zh-CN" sz="1100" i="1" dirty="0"/>
              <a:t> table</a:t>
            </a:r>
            <a:endParaRPr lang="zh-CN" altLang="en-US" sz="1100" i="1" dirty="0"/>
          </a:p>
        </p:txBody>
      </p:sp>
      <p:graphicFrame>
        <p:nvGraphicFramePr>
          <p:cNvPr id="11" name="表格 10">
            <a:extLst>
              <a:ext uri="{FF2B5EF4-FFF2-40B4-BE49-F238E27FC236}">
                <a16:creationId xmlns:a16="http://schemas.microsoft.com/office/drawing/2014/main" id="{769BA7D1-02F0-48CF-ACFB-90DC67FDB0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4131250"/>
              </p:ext>
            </p:extLst>
          </p:nvPr>
        </p:nvGraphicFramePr>
        <p:xfrm>
          <a:off x="1963925" y="5574717"/>
          <a:ext cx="2160240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0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4286">
                <a:tc>
                  <a:txBody>
                    <a:bodyPr/>
                    <a:lstStyle/>
                    <a:p>
                      <a:r>
                        <a:rPr lang="en-US" altLang="zh-CN" sz="1000" b="0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zh-CN" altLang="en-US" sz="1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000" b="0" dirty="0">
                          <a:solidFill>
                            <a:schemeClr val="tx1"/>
                          </a:solidFill>
                        </a:rPr>
                        <a:t>0.9</a:t>
                      </a:r>
                      <a:endParaRPr lang="zh-CN" altLang="en-US" sz="1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000" b="0" dirty="0">
                          <a:solidFill>
                            <a:schemeClr val="tx1"/>
                          </a:solidFill>
                        </a:rPr>
                        <a:t>0.18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000" b="0" dirty="0">
                          <a:solidFill>
                            <a:schemeClr val="tx1"/>
                          </a:solidFill>
                        </a:rPr>
                        <a:t>0.18</a:t>
                      </a:r>
                      <a:r>
                        <a:rPr lang="zh-CN" altLang="en-US" sz="1000" b="0" dirty="0">
                          <a:solidFill>
                            <a:schemeClr val="tx1"/>
                          </a:solidFill>
                        </a:rPr>
                        <a:t>*</a:t>
                      </a:r>
                      <a:r>
                        <a:rPr lang="en-US" altLang="zh-CN" sz="1000" b="0" dirty="0">
                          <a:solidFill>
                            <a:schemeClr val="tx1"/>
                          </a:solidFill>
                        </a:rPr>
                        <a:t>0.2</a:t>
                      </a:r>
                    </a:p>
                    <a:p>
                      <a:r>
                        <a:rPr lang="en-US" altLang="zh-CN" sz="1000" b="0" dirty="0">
                          <a:solidFill>
                            <a:srgbClr val="FF0000"/>
                          </a:solidFill>
                        </a:rPr>
                        <a:t>0.72</a:t>
                      </a:r>
                      <a:r>
                        <a:rPr lang="zh-CN" altLang="en-US" sz="1000" b="0" dirty="0">
                          <a:solidFill>
                            <a:srgbClr val="FF0000"/>
                          </a:solidFill>
                        </a:rPr>
                        <a:t>*</a:t>
                      </a:r>
                      <a:r>
                        <a:rPr lang="en-US" altLang="zh-CN" sz="1000" b="0" dirty="0">
                          <a:solidFill>
                            <a:srgbClr val="FF0000"/>
                          </a:solidFill>
                        </a:rPr>
                        <a:t>0.6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713">
                <a:tc>
                  <a:txBody>
                    <a:bodyPr/>
                    <a:lstStyle/>
                    <a:p>
                      <a:r>
                        <a:rPr lang="en-US" altLang="zh-CN" sz="1000" dirty="0"/>
                        <a:t>1</a:t>
                      </a:r>
                      <a:endParaRPr lang="zh-CN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000" dirty="0"/>
                        <a:t>0.1</a:t>
                      </a:r>
                      <a:endParaRPr lang="zh-CN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000" b="0" dirty="0">
                          <a:solidFill>
                            <a:schemeClr val="tx1"/>
                          </a:solidFill>
                        </a:rPr>
                        <a:t>0.72</a:t>
                      </a:r>
                      <a:endParaRPr lang="en-US" altLang="zh-CN" sz="1000" b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000" b="0" dirty="0">
                          <a:solidFill>
                            <a:schemeClr val="tx1"/>
                          </a:solidFill>
                        </a:rPr>
                        <a:t>0.18</a:t>
                      </a:r>
                      <a:r>
                        <a:rPr lang="zh-CN" altLang="en-US" sz="1000" b="0" dirty="0">
                          <a:solidFill>
                            <a:schemeClr val="tx1"/>
                          </a:solidFill>
                        </a:rPr>
                        <a:t>*</a:t>
                      </a:r>
                      <a:r>
                        <a:rPr lang="en-US" altLang="zh-CN" sz="1000" b="0" dirty="0">
                          <a:solidFill>
                            <a:schemeClr val="tx1"/>
                          </a:solidFill>
                        </a:rPr>
                        <a:t>0.8</a:t>
                      </a:r>
                    </a:p>
                    <a:p>
                      <a:r>
                        <a:rPr lang="en-US" altLang="zh-CN" sz="1000" b="0" dirty="0">
                          <a:solidFill>
                            <a:srgbClr val="FF0000"/>
                          </a:solidFill>
                        </a:rPr>
                        <a:t>0.72</a:t>
                      </a:r>
                      <a:r>
                        <a:rPr lang="zh-CN" altLang="en-US" sz="1000" b="0" dirty="0">
                          <a:solidFill>
                            <a:srgbClr val="FF0000"/>
                          </a:solidFill>
                        </a:rPr>
                        <a:t>*</a:t>
                      </a:r>
                      <a:r>
                        <a:rPr lang="en-US" altLang="zh-CN" sz="1000" b="0" dirty="0">
                          <a:solidFill>
                            <a:srgbClr val="FF0000"/>
                          </a:solidFill>
                        </a:rPr>
                        <a:t>0.4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2" name="表格 11">
            <a:extLst>
              <a:ext uri="{FF2B5EF4-FFF2-40B4-BE49-F238E27FC236}">
                <a16:creationId xmlns:a16="http://schemas.microsoft.com/office/drawing/2014/main" id="{E3810CA0-7A89-445C-9108-E1A856858E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812686"/>
              </p:ext>
            </p:extLst>
          </p:nvPr>
        </p:nvGraphicFramePr>
        <p:xfrm>
          <a:off x="4660512" y="5578963"/>
          <a:ext cx="1839916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99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99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99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99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96044">
                <a:tc>
                  <a:txBody>
                    <a:bodyPr/>
                    <a:lstStyle/>
                    <a:p>
                      <a:r>
                        <a:rPr lang="en-US" altLang="zh-CN" sz="1000" b="0" dirty="0">
                          <a:solidFill>
                            <a:schemeClr val="tx1"/>
                          </a:solidFill>
                        </a:rPr>
                        <a:t>NULL</a:t>
                      </a:r>
                      <a:endParaRPr lang="zh-CN" altLang="en-US" sz="1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000" b="0" dirty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zh-CN" altLang="en-US" sz="1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000" b="0" dirty="0">
                          <a:solidFill>
                            <a:schemeClr val="tx1"/>
                          </a:solidFill>
                        </a:rPr>
                        <a:t>NN</a:t>
                      </a:r>
                      <a:endParaRPr lang="zh-CN" altLang="en-US" sz="1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000" b="0" dirty="0">
                          <a:solidFill>
                            <a:schemeClr val="tx1"/>
                          </a:solidFill>
                        </a:rPr>
                        <a:t>VB</a:t>
                      </a:r>
                      <a:endParaRPr lang="zh-CN" altLang="en-US" sz="1000" b="0" dirty="0">
                        <a:solidFill>
                          <a:schemeClr val="tx1"/>
                        </a:solidFill>
                      </a:endParaRPr>
                    </a:p>
                    <a:p>
                      <a:endParaRPr lang="zh-CN" altLang="en-US" sz="1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044">
                <a:tc>
                  <a:txBody>
                    <a:bodyPr/>
                    <a:lstStyle/>
                    <a:p>
                      <a:r>
                        <a:rPr lang="en-US" altLang="zh-CN" sz="1000" b="0" dirty="0">
                          <a:solidFill>
                            <a:schemeClr val="tx1"/>
                          </a:solidFill>
                        </a:rPr>
                        <a:t>NULL</a:t>
                      </a:r>
                      <a:endParaRPr lang="zh-CN" altLang="en-US" sz="10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000" b="0" dirty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zh-CN" altLang="en-US" sz="10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000" b="0" dirty="0">
                          <a:solidFill>
                            <a:schemeClr val="tx1"/>
                          </a:solidFill>
                        </a:rPr>
                        <a:t>NN</a:t>
                      </a:r>
                      <a:endParaRPr lang="zh-CN" altLang="en-US" sz="10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000" b="0" dirty="0">
                          <a:solidFill>
                            <a:schemeClr val="tx1"/>
                          </a:solidFill>
                        </a:rPr>
                        <a:t>VB</a:t>
                      </a:r>
                      <a:endParaRPr lang="zh-CN" altLang="en-US" sz="1000" b="0" dirty="0">
                        <a:solidFill>
                          <a:schemeClr val="tx1"/>
                        </a:solidFill>
                      </a:endParaRPr>
                    </a:p>
                    <a:p>
                      <a:endParaRPr lang="zh-CN" alt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3" name="椭圆 12">
            <a:extLst>
              <a:ext uri="{FF2B5EF4-FFF2-40B4-BE49-F238E27FC236}">
                <a16:creationId xmlns:a16="http://schemas.microsoft.com/office/drawing/2014/main" id="{9D4720CF-A9AF-4BE2-97E9-FDDA2B7EC52F}"/>
              </a:ext>
            </a:extLst>
          </p:cNvPr>
          <p:cNvSpPr/>
          <p:nvPr/>
        </p:nvSpPr>
        <p:spPr>
          <a:xfrm>
            <a:off x="7596188" y="2436213"/>
            <a:ext cx="432048" cy="43204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900" dirty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NN</a:t>
            </a:r>
            <a:endParaRPr lang="zh-CN" altLang="en-US" sz="900" dirty="0">
              <a:solidFill>
                <a:schemeClr val="tx1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14" name="椭圆 13">
            <a:extLst>
              <a:ext uri="{FF2B5EF4-FFF2-40B4-BE49-F238E27FC236}">
                <a16:creationId xmlns:a16="http://schemas.microsoft.com/office/drawing/2014/main" id="{FF4B410B-2F7B-4AC7-A5C5-5B749ACD9AAD}"/>
              </a:ext>
            </a:extLst>
          </p:cNvPr>
          <p:cNvSpPr/>
          <p:nvPr/>
        </p:nvSpPr>
        <p:spPr>
          <a:xfrm>
            <a:off x="7596188" y="3228301"/>
            <a:ext cx="432048" cy="43204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900" dirty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VB</a:t>
            </a:r>
            <a:endParaRPr lang="zh-CN" altLang="en-US" sz="900" dirty="0">
              <a:solidFill>
                <a:schemeClr val="tx1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15" name="椭圆 14">
            <a:extLst>
              <a:ext uri="{FF2B5EF4-FFF2-40B4-BE49-F238E27FC236}">
                <a16:creationId xmlns:a16="http://schemas.microsoft.com/office/drawing/2014/main" id="{FAC744F5-B591-4ACF-9969-293064F5EC11}"/>
              </a:ext>
            </a:extLst>
          </p:cNvPr>
          <p:cNvSpPr/>
          <p:nvPr/>
        </p:nvSpPr>
        <p:spPr>
          <a:xfrm>
            <a:off x="8748316" y="2436213"/>
            <a:ext cx="432048" cy="43204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900" dirty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NN</a:t>
            </a:r>
            <a:endParaRPr lang="zh-CN" altLang="en-US" sz="900" dirty="0">
              <a:solidFill>
                <a:schemeClr val="tx1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16" name="椭圆 15">
            <a:extLst>
              <a:ext uri="{FF2B5EF4-FFF2-40B4-BE49-F238E27FC236}">
                <a16:creationId xmlns:a16="http://schemas.microsoft.com/office/drawing/2014/main" id="{A45FBFDB-4D12-49AC-A6CF-FFF1DC5B8B29}"/>
              </a:ext>
            </a:extLst>
          </p:cNvPr>
          <p:cNvSpPr/>
          <p:nvPr/>
        </p:nvSpPr>
        <p:spPr>
          <a:xfrm>
            <a:off x="8748316" y="3228301"/>
            <a:ext cx="432048" cy="43204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900" dirty="0">
              <a:solidFill>
                <a:schemeClr val="tx1"/>
              </a:solidFill>
              <a:latin typeface="楷体" pitchFamily="49" charset="-122"/>
              <a:ea typeface="楷体" pitchFamily="49" charset="-122"/>
            </a:endParaRPr>
          </a:p>
          <a:p>
            <a:pPr algn="ctr"/>
            <a:r>
              <a:rPr lang="en-US" altLang="zh-CN" sz="900" dirty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VB</a:t>
            </a:r>
            <a:endParaRPr lang="zh-CN" altLang="en-US" sz="900" dirty="0">
              <a:solidFill>
                <a:schemeClr val="tx1"/>
              </a:solidFill>
              <a:latin typeface="楷体" pitchFamily="49" charset="-122"/>
              <a:ea typeface="楷体" pitchFamily="49" charset="-122"/>
            </a:endParaRPr>
          </a:p>
          <a:p>
            <a:pPr algn="ctr"/>
            <a:endParaRPr lang="zh-CN" altLang="en-US" sz="1000" dirty="0">
              <a:solidFill>
                <a:schemeClr val="tx1"/>
              </a:solidFill>
            </a:endParaRPr>
          </a:p>
        </p:txBody>
      </p:sp>
      <p:sp>
        <p:nvSpPr>
          <p:cNvPr id="17" name="椭圆 16">
            <a:extLst>
              <a:ext uri="{FF2B5EF4-FFF2-40B4-BE49-F238E27FC236}">
                <a16:creationId xmlns:a16="http://schemas.microsoft.com/office/drawing/2014/main" id="{94A12807-DAF4-420E-92BD-FC02680F2FEB}"/>
              </a:ext>
            </a:extLst>
          </p:cNvPr>
          <p:cNvSpPr/>
          <p:nvPr/>
        </p:nvSpPr>
        <p:spPr>
          <a:xfrm>
            <a:off x="9900444" y="2436066"/>
            <a:ext cx="432048" cy="43204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900" dirty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NN</a:t>
            </a:r>
            <a:endParaRPr lang="zh-CN" altLang="en-US" sz="900" dirty="0">
              <a:solidFill>
                <a:schemeClr val="tx1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18" name="椭圆 17">
            <a:extLst>
              <a:ext uri="{FF2B5EF4-FFF2-40B4-BE49-F238E27FC236}">
                <a16:creationId xmlns:a16="http://schemas.microsoft.com/office/drawing/2014/main" id="{2D8BE6EA-A3CC-4E9B-A65B-9C79ABDBFCED}"/>
              </a:ext>
            </a:extLst>
          </p:cNvPr>
          <p:cNvSpPr/>
          <p:nvPr/>
        </p:nvSpPr>
        <p:spPr>
          <a:xfrm>
            <a:off x="9900444" y="3228154"/>
            <a:ext cx="432048" cy="43204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900" dirty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VB</a:t>
            </a:r>
            <a:endParaRPr lang="zh-CN" altLang="en-US" sz="900" dirty="0">
              <a:solidFill>
                <a:schemeClr val="tx1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19" name="椭圆 18">
            <a:extLst>
              <a:ext uri="{FF2B5EF4-FFF2-40B4-BE49-F238E27FC236}">
                <a16:creationId xmlns:a16="http://schemas.microsoft.com/office/drawing/2014/main" id="{8E2BB694-BF31-4958-913F-3263C08DB96D}"/>
              </a:ext>
            </a:extLst>
          </p:cNvPr>
          <p:cNvSpPr/>
          <p:nvPr/>
        </p:nvSpPr>
        <p:spPr>
          <a:xfrm>
            <a:off x="6660084" y="2796106"/>
            <a:ext cx="432048" cy="43204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000" dirty="0">
                <a:solidFill>
                  <a:schemeClr val="tx1"/>
                </a:solidFill>
              </a:rPr>
              <a:t>B</a:t>
            </a:r>
            <a:endParaRPr lang="zh-CN" altLang="en-US" sz="1000" dirty="0">
              <a:solidFill>
                <a:schemeClr val="tx1"/>
              </a:solidFill>
            </a:endParaRPr>
          </a:p>
        </p:txBody>
      </p:sp>
      <p:cxnSp>
        <p:nvCxnSpPr>
          <p:cNvPr id="20" name="直接箭头连接符 19">
            <a:extLst>
              <a:ext uri="{FF2B5EF4-FFF2-40B4-BE49-F238E27FC236}">
                <a16:creationId xmlns:a16="http://schemas.microsoft.com/office/drawing/2014/main" id="{FCD54E7B-2284-4487-AF5F-522541A540C5}"/>
              </a:ext>
            </a:extLst>
          </p:cNvPr>
          <p:cNvCxnSpPr>
            <a:stCxn id="19" idx="6"/>
          </p:cNvCxnSpPr>
          <p:nvPr/>
        </p:nvCxnSpPr>
        <p:spPr>
          <a:xfrm flipV="1">
            <a:off x="7092132" y="2652238"/>
            <a:ext cx="504056" cy="35989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箭头连接符 20">
            <a:extLst>
              <a:ext uri="{FF2B5EF4-FFF2-40B4-BE49-F238E27FC236}">
                <a16:creationId xmlns:a16="http://schemas.microsoft.com/office/drawing/2014/main" id="{890B32AE-76C6-4C0C-A8DC-16C6C9E7654A}"/>
              </a:ext>
            </a:extLst>
          </p:cNvPr>
          <p:cNvCxnSpPr>
            <a:endCxn id="14" idx="2"/>
          </p:cNvCxnSpPr>
          <p:nvPr/>
        </p:nvCxnSpPr>
        <p:spPr>
          <a:xfrm>
            <a:off x="7092132" y="3012131"/>
            <a:ext cx="504056" cy="43219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箭头连接符 21">
            <a:extLst>
              <a:ext uri="{FF2B5EF4-FFF2-40B4-BE49-F238E27FC236}">
                <a16:creationId xmlns:a16="http://schemas.microsoft.com/office/drawing/2014/main" id="{A2087F55-5CA2-4B81-A3FD-4A93AB12334E}"/>
              </a:ext>
            </a:extLst>
          </p:cNvPr>
          <p:cNvCxnSpPr>
            <a:stCxn id="13" idx="6"/>
            <a:endCxn id="15" idx="2"/>
          </p:cNvCxnSpPr>
          <p:nvPr/>
        </p:nvCxnSpPr>
        <p:spPr>
          <a:xfrm>
            <a:off x="8028236" y="2652237"/>
            <a:ext cx="72008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箭头连接符 22">
            <a:extLst>
              <a:ext uri="{FF2B5EF4-FFF2-40B4-BE49-F238E27FC236}">
                <a16:creationId xmlns:a16="http://schemas.microsoft.com/office/drawing/2014/main" id="{0BA036B3-06F0-4CD3-8825-78C27789A0BF}"/>
              </a:ext>
            </a:extLst>
          </p:cNvPr>
          <p:cNvCxnSpPr>
            <a:endCxn id="16" idx="1"/>
          </p:cNvCxnSpPr>
          <p:nvPr/>
        </p:nvCxnSpPr>
        <p:spPr>
          <a:xfrm>
            <a:off x="8028236" y="2652237"/>
            <a:ext cx="783352" cy="63933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箭头连接符 23">
            <a:extLst>
              <a:ext uri="{FF2B5EF4-FFF2-40B4-BE49-F238E27FC236}">
                <a16:creationId xmlns:a16="http://schemas.microsoft.com/office/drawing/2014/main" id="{209573DF-2636-444A-B0AE-DA1F31500764}"/>
              </a:ext>
            </a:extLst>
          </p:cNvPr>
          <p:cNvCxnSpPr>
            <a:stCxn id="14" idx="6"/>
            <a:endCxn id="15" idx="3"/>
          </p:cNvCxnSpPr>
          <p:nvPr/>
        </p:nvCxnSpPr>
        <p:spPr>
          <a:xfrm flipV="1">
            <a:off x="8028236" y="2804989"/>
            <a:ext cx="783352" cy="63933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箭头连接符 24">
            <a:extLst>
              <a:ext uri="{FF2B5EF4-FFF2-40B4-BE49-F238E27FC236}">
                <a16:creationId xmlns:a16="http://schemas.microsoft.com/office/drawing/2014/main" id="{BA8FFC86-559B-4C27-BD76-F721A480DD3E}"/>
              </a:ext>
            </a:extLst>
          </p:cNvPr>
          <p:cNvCxnSpPr>
            <a:stCxn id="14" idx="6"/>
            <a:endCxn id="16" idx="2"/>
          </p:cNvCxnSpPr>
          <p:nvPr/>
        </p:nvCxnSpPr>
        <p:spPr>
          <a:xfrm>
            <a:off x="8028236" y="3444325"/>
            <a:ext cx="72008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箭头连接符 25">
            <a:extLst>
              <a:ext uri="{FF2B5EF4-FFF2-40B4-BE49-F238E27FC236}">
                <a16:creationId xmlns:a16="http://schemas.microsoft.com/office/drawing/2014/main" id="{794C43BE-7935-4B51-874F-C2258FA518A9}"/>
              </a:ext>
            </a:extLst>
          </p:cNvPr>
          <p:cNvCxnSpPr>
            <a:stCxn id="15" idx="6"/>
            <a:endCxn id="17" idx="2"/>
          </p:cNvCxnSpPr>
          <p:nvPr/>
        </p:nvCxnSpPr>
        <p:spPr>
          <a:xfrm flipV="1">
            <a:off x="9180364" y="2652091"/>
            <a:ext cx="720080" cy="14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箭头连接符 26">
            <a:extLst>
              <a:ext uri="{FF2B5EF4-FFF2-40B4-BE49-F238E27FC236}">
                <a16:creationId xmlns:a16="http://schemas.microsoft.com/office/drawing/2014/main" id="{DE24A081-A944-4C56-ACD7-4B43274DE036}"/>
              </a:ext>
            </a:extLst>
          </p:cNvPr>
          <p:cNvCxnSpPr>
            <a:stCxn id="16" idx="6"/>
          </p:cNvCxnSpPr>
          <p:nvPr/>
        </p:nvCxnSpPr>
        <p:spPr>
          <a:xfrm flipV="1">
            <a:off x="9180364" y="3444179"/>
            <a:ext cx="720080" cy="14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箭头连接符 27">
            <a:extLst>
              <a:ext uri="{FF2B5EF4-FFF2-40B4-BE49-F238E27FC236}">
                <a16:creationId xmlns:a16="http://schemas.microsoft.com/office/drawing/2014/main" id="{7B94A762-C6C1-4DF6-B14C-EA72D95C6DD6}"/>
              </a:ext>
            </a:extLst>
          </p:cNvPr>
          <p:cNvCxnSpPr>
            <a:stCxn id="16" idx="6"/>
            <a:endCxn id="17" idx="3"/>
          </p:cNvCxnSpPr>
          <p:nvPr/>
        </p:nvCxnSpPr>
        <p:spPr>
          <a:xfrm flipV="1">
            <a:off x="9180364" y="2804843"/>
            <a:ext cx="783352" cy="63948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箭头连接符 28">
            <a:extLst>
              <a:ext uri="{FF2B5EF4-FFF2-40B4-BE49-F238E27FC236}">
                <a16:creationId xmlns:a16="http://schemas.microsoft.com/office/drawing/2014/main" id="{8146C88A-535B-4D1C-B5DE-558DB83F613D}"/>
              </a:ext>
            </a:extLst>
          </p:cNvPr>
          <p:cNvCxnSpPr>
            <a:stCxn id="15" idx="6"/>
          </p:cNvCxnSpPr>
          <p:nvPr/>
        </p:nvCxnSpPr>
        <p:spPr>
          <a:xfrm>
            <a:off x="9180364" y="2652237"/>
            <a:ext cx="783352" cy="63933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66">
            <a:extLst>
              <a:ext uri="{FF2B5EF4-FFF2-40B4-BE49-F238E27FC236}">
                <a16:creationId xmlns:a16="http://schemas.microsoft.com/office/drawing/2014/main" id="{8FBEAF3E-3576-4C67-BB11-A2641F417064}"/>
              </a:ext>
            </a:extLst>
          </p:cNvPr>
          <p:cNvSpPr txBox="1"/>
          <p:nvPr/>
        </p:nvSpPr>
        <p:spPr>
          <a:xfrm>
            <a:off x="7092132" y="2630716"/>
            <a:ext cx="34817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00" dirty="0"/>
              <a:t>0.9</a:t>
            </a:r>
            <a:endParaRPr lang="zh-CN" altLang="en-US" sz="1000" dirty="0"/>
          </a:p>
        </p:txBody>
      </p:sp>
      <p:sp>
        <p:nvSpPr>
          <p:cNvPr id="31" name="TextBox 67">
            <a:extLst>
              <a:ext uri="{FF2B5EF4-FFF2-40B4-BE49-F238E27FC236}">
                <a16:creationId xmlns:a16="http://schemas.microsoft.com/office/drawing/2014/main" id="{3F93D7CC-8256-4700-A1BB-CF3D7674F521}"/>
              </a:ext>
            </a:extLst>
          </p:cNvPr>
          <p:cNvSpPr txBox="1"/>
          <p:nvPr/>
        </p:nvSpPr>
        <p:spPr>
          <a:xfrm>
            <a:off x="7092132" y="3195640"/>
            <a:ext cx="34817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00" dirty="0"/>
              <a:t>0.1</a:t>
            </a:r>
            <a:endParaRPr lang="zh-CN" altLang="en-US" sz="1000" dirty="0"/>
          </a:p>
        </p:txBody>
      </p:sp>
      <p:sp>
        <p:nvSpPr>
          <p:cNvPr id="32" name="TextBox 95">
            <a:extLst>
              <a:ext uri="{FF2B5EF4-FFF2-40B4-BE49-F238E27FC236}">
                <a16:creationId xmlns:a16="http://schemas.microsoft.com/office/drawing/2014/main" id="{91912023-CC90-4508-9676-1D59D803BD43}"/>
              </a:ext>
            </a:extLst>
          </p:cNvPr>
          <p:cNvSpPr txBox="1"/>
          <p:nvPr/>
        </p:nvSpPr>
        <p:spPr>
          <a:xfrm>
            <a:off x="8214190" y="2436214"/>
            <a:ext cx="34817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00" dirty="0"/>
              <a:t>0.2</a:t>
            </a:r>
            <a:endParaRPr lang="zh-CN" altLang="en-US" sz="1000" dirty="0"/>
          </a:p>
        </p:txBody>
      </p:sp>
      <p:sp>
        <p:nvSpPr>
          <p:cNvPr id="33" name="TextBox 96">
            <a:extLst>
              <a:ext uri="{FF2B5EF4-FFF2-40B4-BE49-F238E27FC236}">
                <a16:creationId xmlns:a16="http://schemas.microsoft.com/office/drawing/2014/main" id="{DC8D4C32-4B72-4776-8859-51E5623E93BE}"/>
              </a:ext>
            </a:extLst>
          </p:cNvPr>
          <p:cNvSpPr txBox="1"/>
          <p:nvPr/>
        </p:nvSpPr>
        <p:spPr>
          <a:xfrm>
            <a:off x="7956228" y="2724246"/>
            <a:ext cx="34817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00" dirty="0"/>
              <a:t>0.8</a:t>
            </a:r>
            <a:endParaRPr lang="zh-CN" altLang="en-US" sz="1000" dirty="0"/>
          </a:p>
        </p:txBody>
      </p:sp>
      <p:sp>
        <p:nvSpPr>
          <p:cNvPr id="34" name="TextBox 97">
            <a:extLst>
              <a:ext uri="{FF2B5EF4-FFF2-40B4-BE49-F238E27FC236}">
                <a16:creationId xmlns:a16="http://schemas.microsoft.com/office/drawing/2014/main" id="{2FC4946E-8313-4EC9-998E-2855B3C8443F}"/>
              </a:ext>
            </a:extLst>
          </p:cNvPr>
          <p:cNvSpPr txBox="1"/>
          <p:nvPr/>
        </p:nvSpPr>
        <p:spPr>
          <a:xfrm>
            <a:off x="7956228" y="3126097"/>
            <a:ext cx="34817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00" dirty="0"/>
              <a:t>0.6</a:t>
            </a:r>
            <a:endParaRPr lang="zh-CN" altLang="en-US" sz="1000" dirty="0"/>
          </a:p>
        </p:txBody>
      </p:sp>
      <p:sp>
        <p:nvSpPr>
          <p:cNvPr id="35" name="TextBox 98">
            <a:extLst>
              <a:ext uri="{FF2B5EF4-FFF2-40B4-BE49-F238E27FC236}">
                <a16:creationId xmlns:a16="http://schemas.microsoft.com/office/drawing/2014/main" id="{B8BEA17C-0694-4DD9-98DA-4667A9716ECD}"/>
              </a:ext>
            </a:extLst>
          </p:cNvPr>
          <p:cNvSpPr txBox="1"/>
          <p:nvPr/>
        </p:nvSpPr>
        <p:spPr>
          <a:xfrm>
            <a:off x="8184120" y="3414129"/>
            <a:ext cx="34817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00" dirty="0"/>
              <a:t>0.4</a:t>
            </a:r>
            <a:endParaRPr lang="zh-CN" altLang="en-US" sz="1000" dirty="0"/>
          </a:p>
        </p:txBody>
      </p:sp>
      <p:sp>
        <p:nvSpPr>
          <p:cNvPr id="36" name="TextBox 100">
            <a:extLst>
              <a:ext uri="{FF2B5EF4-FFF2-40B4-BE49-F238E27FC236}">
                <a16:creationId xmlns:a16="http://schemas.microsoft.com/office/drawing/2014/main" id="{5F3A3FD6-534C-42B1-8855-BAA070B6909E}"/>
              </a:ext>
            </a:extLst>
          </p:cNvPr>
          <p:cNvSpPr txBox="1"/>
          <p:nvPr/>
        </p:nvSpPr>
        <p:spPr>
          <a:xfrm>
            <a:off x="9366318" y="2436214"/>
            <a:ext cx="34817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00" dirty="0"/>
              <a:t>0.2</a:t>
            </a:r>
            <a:endParaRPr lang="zh-CN" altLang="en-US" sz="1000" dirty="0"/>
          </a:p>
        </p:txBody>
      </p:sp>
      <p:sp>
        <p:nvSpPr>
          <p:cNvPr id="37" name="TextBox 101">
            <a:extLst>
              <a:ext uri="{FF2B5EF4-FFF2-40B4-BE49-F238E27FC236}">
                <a16:creationId xmlns:a16="http://schemas.microsoft.com/office/drawing/2014/main" id="{258E089F-6254-454E-8EED-CEAB5A16CE1B}"/>
              </a:ext>
            </a:extLst>
          </p:cNvPr>
          <p:cNvSpPr txBox="1"/>
          <p:nvPr/>
        </p:nvSpPr>
        <p:spPr>
          <a:xfrm>
            <a:off x="9108356" y="2724246"/>
            <a:ext cx="34817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00" dirty="0"/>
              <a:t>0.8</a:t>
            </a:r>
            <a:endParaRPr lang="zh-CN" altLang="en-US" sz="1000" dirty="0"/>
          </a:p>
        </p:txBody>
      </p:sp>
      <p:sp>
        <p:nvSpPr>
          <p:cNvPr id="38" name="TextBox 102">
            <a:extLst>
              <a:ext uri="{FF2B5EF4-FFF2-40B4-BE49-F238E27FC236}">
                <a16:creationId xmlns:a16="http://schemas.microsoft.com/office/drawing/2014/main" id="{93320FCD-39FB-447D-B737-042B1E54348E}"/>
              </a:ext>
            </a:extLst>
          </p:cNvPr>
          <p:cNvSpPr txBox="1"/>
          <p:nvPr/>
        </p:nvSpPr>
        <p:spPr>
          <a:xfrm>
            <a:off x="9108356" y="3126097"/>
            <a:ext cx="34817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00" dirty="0"/>
              <a:t>0.6</a:t>
            </a:r>
            <a:endParaRPr lang="zh-CN" altLang="en-US" sz="1000" dirty="0"/>
          </a:p>
        </p:txBody>
      </p:sp>
      <p:sp>
        <p:nvSpPr>
          <p:cNvPr id="39" name="TextBox 103">
            <a:extLst>
              <a:ext uri="{FF2B5EF4-FFF2-40B4-BE49-F238E27FC236}">
                <a16:creationId xmlns:a16="http://schemas.microsoft.com/office/drawing/2014/main" id="{5201C963-8073-435F-AAEB-03DB72AD60C6}"/>
              </a:ext>
            </a:extLst>
          </p:cNvPr>
          <p:cNvSpPr txBox="1"/>
          <p:nvPr/>
        </p:nvSpPr>
        <p:spPr>
          <a:xfrm>
            <a:off x="9336248" y="3414129"/>
            <a:ext cx="34817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00" dirty="0"/>
              <a:t>0.4</a:t>
            </a:r>
            <a:endParaRPr lang="zh-CN" altLang="en-US" sz="1000" dirty="0"/>
          </a:p>
        </p:txBody>
      </p:sp>
      <p:sp>
        <p:nvSpPr>
          <p:cNvPr id="40" name="TextBox 104">
            <a:extLst>
              <a:ext uri="{FF2B5EF4-FFF2-40B4-BE49-F238E27FC236}">
                <a16:creationId xmlns:a16="http://schemas.microsoft.com/office/drawing/2014/main" id="{2090ADEA-3A7A-44A7-9A5E-84A0C1567EE1}"/>
              </a:ext>
            </a:extLst>
          </p:cNvPr>
          <p:cNvSpPr txBox="1"/>
          <p:nvPr/>
        </p:nvSpPr>
        <p:spPr>
          <a:xfrm>
            <a:off x="7410378" y="2041585"/>
            <a:ext cx="3257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i="1" dirty="0"/>
              <a:t>People              like              books</a:t>
            </a:r>
            <a:endParaRPr lang="zh-CN" altLang="en-US" i="1" dirty="0"/>
          </a:p>
        </p:txBody>
      </p:sp>
      <p:graphicFrame>
        <p:nvGraphicFramePr>
          <p:cNvPr id="41" name="表格 40">
            <a:extLst>
              <a:ext uri="{FF2B5EF4-FFF2-40B4-BE49-F238E27FC236}">
                <a16:creationId xmlns:a16="http://schemas.microsoft.com/office/drawing/2014/main" id="{96B9F2ED-6EED-4013-8115-7B9639BB33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1728505"/>
              </p:ext>
            </p:extLst>
          </p:nvPr>
        </p:nvGraphicFramePr>
        <p:xfrm>
          <a:off x="1963925" y="3698653"/>
          <a:ext cx="2143588" cy="6638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53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00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31924">
                <a:tc>
                  <a:txBody>
                    <a:bodyPr/>
                    <a:lstStyle/>
                    <a:p>
                      <a:r>
                        <a:rPr lang="en-US" altLang="zh-CN" sz="1000" b="0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zh-CN" altLang="en-US" sz="1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000" b="0" dirty="0">
                          <a:solidFill>
                            <a:schemeClr val="tx1"/>
                          </a:solidFill>
                        </a:rPr>
                        <a:t>0.9</a:t>
                      </a:r>
                      <a:endParaRPr lang="zh-CN" altLang="en-US" sz="1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000" b="0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zh-CN" altLang="en-US" sz="1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000" b="0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zh-CN" altLang="en-US" sz="1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1924">
                <a:tc>
                  <a:txBody>
                    <a:bodyPr/>
                    <a:lstStyle/>
                    <a:p>
                      <a:r>
                        <a:rPr lang="en-US" altLang="zh-CN" sz="1000" dirty="0"/>
                        <a:t>1</a:t>
                      </a:r>
                      <a:endParaRPr lang="zh-CN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000" dirty="0"/>
                        <a:t>0.1</a:t>
                      </a:r>
                      <a:endParaRPr lang="zh-CN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000" dirty="0"/>
                        <a:t>0</a:t>
                      </a:r>
                      <a:endParaRPr lang="zh-CN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000" dirty="0"/>
                        <a:t>0</a:t>
                      </a:r>
                      <a:endParaRPr lang="zh-CN" alt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4" name="表格 43">
            <a:extLst>
              <a:ext uri="{FF2B5EF4-FFF2-40B4-BE49-F238E27FC236}">
                <a16:creationId xmlns:a16="http://schemas.microsoft.com/office/drawing/2014/main" id="{F52BCE0F-4774-4198-AF72-662759EBDE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4140423"/>
              </p:ext>
            </p:extLst>
          </p:nvPr>
        </p:nvGraphicFramePr>
        <p:xfrm>
          <a:off x="4660512" y="3697419"/>
          <a:ext cx="1872208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80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0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80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680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31924">
                <a:tc>
                  <a:txBody>
                    <a:bodyPr/>
                    <a:lstStyle/>
                    <a:p>
                      <a:r>
                        <a:rPr lang="en-US" altLang="zh-CN" sz="1000" b="0" dirty="0">
                          <a:solidFill>
                            <a:schemeClr val="tx1"/>
                          </a:solidFill>
                        </a:rPr>
                        <a:t>NULL</a:t>
                      </a:r>
                      <a:endParaRPr lang="zh-CN" altLang="en-US" sz="1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000" b="0" dirty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zh-CN" altLang="en-US" sz="1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1924">
                <a:tc>
                  <a:txBody>
                    <a:bodyPr/>
                    <a:lstStyle/>
                    <a:p>
                      <a:r>
                        <a:rPr lang="en-US" altLang="zh-CN" sz="1000" b="0" dirty="0">
                          <a:solidFill>
                            <a:schemeClr val="tx1"/>
                          </a:solidFill>
                        </a:rPr>
                        <a:t>NULL</a:t>
                      </a:r>
                      <a:endParaRPr lang="zh-CN" altLang="en-US" sz="10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000" b="0" dirty="0">
                          <a:solidFill>
                            <a:schemeClr val="tx1"/>
                          </a:solidFill>
                        </a:rPr>
                        <a:t>VB</a:t>
                      </a:r>
                      <a:endParaRPr lang="zh-CN" altLang="en-US" sz="10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5" name="表格 44">
            <a:extLst>
              <a:ext uri="{FF2B5EF4-FFF2-40B4-BE49-F238E27FC236}">
                <a16:creationId xmlns:a16="http://schemas.microsoft.com/office/drawing/2014/main" id="{CF6E0829-E091-4F9E-A80E-B9169DBAB0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1041658"/>
              </p:ext>
            </p:extLst>
          </p:nvPr>
        </p:nvGraphicFramePr>
        <p:xfrm>
          <a:off x="1963926" y="4638613"/>
          <a:ext cx="2160241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0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42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997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942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4286">
                <a:tc>
                  <a:txBody>
                    <a:bodyPr/>
                    <a:lstStyle/>
                    <a:p>
                      <a:r>
                        <a:rPr lang="en-US" altLang="zh-CN" sz="1000" b="0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zh-CN" altLang="en-US" sz="1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000" b="0" dirty="0">
                          <a:solidFill>
                            <a:schemeClr val="tx1"/>
                          </a:solidFill>
                        </a:rPr>
                        <a:t>0.9</a:t>
                      </a:r>
                      <a:endParaRPr lang="zh-CN" altLang="en-US" sz="1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000" b="0" dirty="0">
                          <a:solidFill>
                            <a:srgbClr val="FF0000"/>
                          </a:solidFill>
                        </a:rPr>
                        <a:t>0.9</a:t>
                      </a:r>
                      <a:r>
                        <a:rPr lang="zh-CN" altLang="en-US" sz="1000" b="0" dirty="0">
                          <a:solidFill>
                            <a:srgbClr val="FF0000"/>
                          </a:solidFill>
                        </a:rPr>
                        <a:t>*</a:t>
                      </a:r>
                      <a:r>
                        <a:rPr lang="en-US" altLang="zh-CN" sz="1000" b="0" dirty="0">
                          <a:solidFill>
                            <a:srgbClr val="FF0000"/>
                          </a:solidFill>
                        </a:rPr>
                        <a:t>0.2</a:t>
                      </a:r>
                    </a:p>
                    <a:p>
                      <a:r>
                        <a:rPr lang="en-US" altLang="zh-CN" sz="1000" b="0" dirty="0">
                          <a:solidFill>
                            <a:schemeClr val="tx1"/>
                          </a:solidFill>
                        </a:rPr>
                        <a:t>0.1</a:t>
                      </a:r>
                      <a:r>
                        <a:rPr lang="zh-CN" altLang="en-US" sz="1000" b="0" dirty="0">
                          <a:solidFill>
                            <a:schemeClr val="tx1"/>
                          </a:solidFill>
                        </a:rPr>
                        <a:t>*</a:t>
                      </a:r>
                      <a:r>
                        <a:rPr lang="en-US" altLang="zh-CN" sz="1000" b="0" dirty="0">
                          <a:solidFill>
                            <a:schemeClr val="tx1"/>
                          </a:solidFill>
                        </a:rPr>
                        <a:t>0.6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000" b="0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zh-CN" altLang="en-US" sz="1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713">
                <a:tc>
                  <a:txBody>
                    <a:bodyPr/>
                    <a:lstStyle/>
                    <a:p>
                      <a:r>
                        <a:rPr lang="en-US" altLang="zh-CN" sz="1000" dirty="0"/>
                        <a:t>1</a:t>
                      </a:r>
                      <a:endParaRPr lang="zh-CN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000" dirty="0"/>
                        <a:t>0.1</a:t>
                      </a:r>
                      <a:endParaRPr lang="zh-CN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000" b="0" dirty="0">
                          <a:solidFill>
                            <a:srgbClr val="FF0000"/>
                          </a:solidFill>
                        </a:rPr>
                        <a:t>0.9</a:t>
                      </a:r>
                      <a:r>
                        <a:rPr lang="zh-CN" altLang="en-US" sz="1000" b="0" dirty="0">
                          <a:solidFill>
                            <a:srgbClr val="FF0000"/>
                          </a:solidFill>
                        </a:rPr>
                        <a:t>*</a:t>
                      </a:r>
                      <a:r>
                        <a:rPr lang="en-US" altLang="zh-CN" sz="1000" b="0" dirty="0">
                          <a:solidFill>
                            <a:srgbClr val="FF0000"/>
                          </a:solidFill>
                        </a:rPr>
                        <a:t>0.8</a:t>
                      </a:r>
                    </a:p>
                    <a:p>
                      <a:r>
                        <a:rPr lang="en-US" altLang="zh-CN" sz="1000" b="0" dirty="0">
                          <a:solidFill>
                            <a:schemeClr val="tx1"/>
                          </a:solidFill>
                        </a:rPr>
                        <a:t>0.1</a:t>
                      </a:r>
                      <a:r>
                        <a:rPr lang="zh-CN" altLang="en-US" sz="1000" b="0" dirty="0">
                          <a:solidFill>
                            <a:schemeClr val="tx1"/>
                          </a:solidFill>
                        </a:rPr>
                        <a:t>*</a:t>
                      </a:r>
                      <a:r>
                        <a:rPr lang="en-US" altLang="zh-CN" sz="1000" b="0" dirty="0">
                          <a:solidFill>
                            <a:schemeClr val="tx1"/>
                          </a:solidFill>
                        </a:rPr>
                        <a:t>0.4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000" dirty="0"/>
                        <a:t>0</a:t>
                      </a:r>
                      <a:endParaRPr lang="zh-CN" alt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6" name="表格 45">
            <a:extLst>
              <a:ext uri="{FF2B5EF4-FFF2-40B4-BE49-F238E27FC236}">
                <a16:creationId xmlns:a16="http://schemas.microsoft.com/office/drawing/2014/main" id="{5E44C494-1C5D-4C29-80EA-BFA85AD625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7748275"/>
              </p:ext>
            </p:extLst>
          </p:nvPr>
        </p:nvGraphicFramePr>
        <p:xfrm>
          <a:off x="4660512" y="4642859"/>
          <a:ext cx="1802072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99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88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911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2213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96044">
                <a:tc>
                  <a:txBody>
                    <a:bodyPr/>
                    <a:lstStyle/>
                    <a:p>
                      <a:r>
                        <a:rPr lang="en-US" altLang="zh-CN" sz="1000" b="0" dirty="0">
                          <a:solidFill>
                            <a:schemeClr val="tx1"/>
                          </a:solidFill>
                        </a:rPr>
                        <a:t>NULL</a:t>
                      </a:r>
                      <a:endParaRPr lang="zh-CN" altLang="en-US" sz="1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000" b="0" dirty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zh-CN" altLang="en-US" sz="1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000" b="0" dirty="0">
                          <a:solidFill>
                            <a:schemeClr val="tx1"/>
                          </a:solidFill>
                        </a:rPr>
                        <a:t>NN</a:t>
                      </a:r>
                      <a:endParaRPr lang="zh-CN" altLang="en-US" sz="1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044">
                <a:tc>
                  <a:txBody>
                    <a:bodyPr/>
                    <a:lstStyle/>
                    <a:p>
                      <a:r>
                        <a:rPr lang="en-US" altLang="zh-CN" sz="1000" b="0" dirty="0">
                          <a:solidFill>
                            <a:schemeClr val="tx1"/>
                          </a:solidFill>
                        </a:rPr>
                        <a:t>NULL</a:t>
                      </a:r>
                      <a:endParaRPr lang="zh-CN" altLang="en-US" sz="10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000" b="0" dirty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zh-CN" altLang="en-US" sz="10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000" dirty="0"/>
                        <a:t>NN</a:t>
                      </a:r>
                      <a:endParaRPr lang="zh-CN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7" name="灯片编号占位符 46">
            <a:extLst>
              <a:ext uri="{FF2B5EF4-FFF2-40B4-BE49-F238E27FC236}">
                <a16:creationId xmlns:a16="http://schemas.microsoft.com/office/drawing/2014/main" id="{F66117DF-8DF0-4B26-A891-79D4591EF8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9E591-ED77-471E-97B2-B4E6A061E782}" type="slidenum">
              <a:rPr lang="zh-CN" altLang="en-US" smtClean="0"/>
              <a:t>32</a:t>
            </a:fld>
            <a:endParaRPr lang="zh-CN" altLang="en-US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B7F10321-4ABC-8244-A742-8094A757A0FF}"/>
              </a:ext>
            </a:extLst>
          </p:cNvPr>
          <p:cNvSpPr txBox="1"/>
          <p:nvPr/>
        </p:nvSpPr>
        <p:spPr>
          <a:xfrm>
            <a:off x="7026662" y="5465795"/>
            <a:ext cx="609805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dirty="0"/>
              <a:t>(NNN NN NN &lt; NN VB NN)</a:t>
            </a:r>
            <a:br>
              <a:rPr lang="en-US" altLang="zh-CN" sz="1800" dirty="0"/>
            </a:br>
            <a:r>
              <a:rPr lang="en-US" altLang="zh-CN" sz="1800" dirty="0"/>
              <a:t>(NN NN VB &lt; NN VB VB)</a:t>
            </a:r>
            <a:endParaRPr lang="en-CN" dirty="0"/>
          </a:p>
        </p:txBody>
      </p:sp>
    </p:spTree>
    <p:extLst>
      <p:ext uri="{BB962C8B-B14F-4D97-AF65-F5344CB8AC3E}">
        <p14:creationId xmlns:p14="http://schemas.microsoft.com/office/powerpoint/2010/main" val="214571832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5">
            <a:extLst>
              <a:ext uri="{FF2B5EF4-FFF2-40B4-BE49-F238E27FC236}">
                <a16:creationId xmlns:a16="http://schemas.microsoft.com/office/drawing/2014/main" id="{E1BF4C49-D9BF-42F3-B713-48595D54AED3}"/>
              </a:ext>
            </a:extLst>
          </p:cNvPr>
          <p:cNvSpPr/>
          <p:nvPr/>
        </p:nvSpPr>
        <p:spPr>
          <a:xfrm>
            <a:off x="721519" y="189924"/>
            <a:ext cx="70490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Hidden Markov Model </a:t>
            </a:r>
          </a:p>
        </p:txBody>
      </p:sp>
      <p:sp>
        <p:nvSpPr>
          <p:cNvPr id="6" name="矩形 8">
            <a:extLst>
              <a:ext uri="{FF2B5EF4-FFF2-40B4-BE49-F238E27FC236}">
                <a16:creationId xmlns:a16="http://schemas.microsoft.com/office/drawing/2014/main" id="{E4690199-E31A-48EF-B232-56D24BE05045}"/>
              </a:ext>
            </a:extLst>
          </p:cNvPr>
          <p:cNvSpPr/>
          <p:nvPr/>
        </p:nvSpPr>
        <p:spPr>
          <a:xfrm>
            <a:off x="1103710" y="606787"/>
            <a:ext cx="8935642" cy="1143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An example (adding &lt;B&gt; in the beginning)</a:t>
            </a:r>
          </a:p>
          <a:p>
            <a:pPr>
              <a:lnSpc>
                <a:spcPct val="150000"/>
              </a:lnSpc>
              <a:buSzPct val="100000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	Find the path with the highest probability.</a:t>
            </a:r>
          </a:p>
        </p:txBody>
      </p:sp>
      <p:graphicFrame>
        <p:nvGraphicFramePr>
          <p:cNvPr id="7" name="表格 6">
            <a:extLst>
              <a:ext uri="{FF2B5EF4-FFF2-40B4-BE49-F238E27FC236}">
                <a16:creationId xmlns:a16="http://schemas.microsoft.com/office/drawing/2014/main" id="{BB4B4E9B-651D-4CA9-9BBF-EE285A72F6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6375382"/>
              </p:ext>
            </p:extLst>
          </p:nvPr>
        </p:nvGraphicFramePr>
        <p:xfrm>
          <a:off x="1920548" y="1988244"/>
          <a:ext cx="1872208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80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0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80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680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31924">
                <a:tc>
                  <a:txBody>
                    <a:bodyPr/>
                    <a:lstStyle/>
                    <a:p>
                      <a:r>
                        <a:rPr lang="en-US" altLang="zh-CN" b="0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zh-CN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b="0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zh-CN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b="0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zh-CN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b="0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zh-CN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1924">
                <a:tc>
                  <a:txBody>
                    <a:bodyPr/>
                    <a:lstStyle/>
                    <a:p>
                      <a:r>
                        <a:rPr lang="en-US" altLang="zh-CN" dirty="0"/>
                        <a:t>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0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8" name="表格 7">
            <a:extLst>
              <a:ext uri="{FF2B5EF4-FFF2-40B4-BE49-F238E27FC236}">
                <a16:creationId xmlns:a16="http://schemas.microsoft.com/office/drawing/2014/main" id="{AA56C5E6-9969-4CB4-9311-C952677B0B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6946953"/>
              </p:ext>
            </p:extLst>
          </p:nvPr>
        </p:nvGraphicFramePr>
        <p:xfrm>
          <a:off x="4568193" y="1999684"/>
          <a:ext cx="1872208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80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0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80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680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31924">
                <a:tc>
                  <a:txBody>
                    <a:bodyPr/>
                    <a:lstStyle/>
                    <a:p>
                      <a:r>
                        <a:rPr lang="en-US" altLang="zh-CN" sz="1050" b="0" dirty="0">
                          <a:solidFill>
                            <a:schemeClr val="tx1"/>
                          </a:solidFill>
                        </a:rPr>
                        <a:t>NULL</a:t>
                      </a:r>
                      <a:endParaRPr lang="zh-CN" altLang="en-US" sz="105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1924">
                <a:tc>
                  <a:txBody>
                    <a:bodyPr/>
                    <a:lstStyle/>
                    <a:p>
                      <a:r>
                        <a:rPr lang="en-US" altLang="zh-CN" sz="1050" b="0" dirty="0">
                          <a:solidFill>
                            <a:schemeClr val="tx1"/>
                          </a:solidFill>
                        </a:rPr>
                        <a:t>NULL</a:t>
                      </a:r>
                      <a:endParaRPr lang="zh-CN" altLang="en-US" sz="105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" name="TextBox 64">
            <a:extLst>
              <a:ext uri="{FF2B5EF4-FFF2-40B4-BE49-F238E27FC236}">
                <a16:creationId xmlns:a16="http://schemas.microsoft.com/office/drawing/2014/main" id="{822BA0D1-7115-48FE-A47F-1DF84E1CC952}"/>
              </a:ext>
            </a:extLst>
          </p:cNvPr>
          <p:cNvSpPr txBox="1"/>
          <p:nvPr/>
        </p:nvSpPr>
        <p:spPr>
          <a:xfrm>
            <a:off x="1903897" y="1716552"/>
            <a:ext cx="62549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100" i="1" dirty="0"/>
              <a:t>tb table</a:t>
            </a:r>
            <a:endParaRPr lang="zh-CN" altLang="en-US" sz="1100" i="1" dirty="0"/>
          </a:p>
        </p:txBody>
      </p:sp>
      <p:sp>
        <p:nvSpPr>
          <p:cNvPr id="10" name="TextBox 65">
            <a:extLst>
              <a:ext uri="{FF2B5EF4-FFF2-40B4-BE49-F238E27FC236}">
                <a16:creationId xmlns:a16="http://schemas.microsoft.com/office/drawing/2014/main" id="{8CD71F05-74D6-43AC-BCD8-5EC7B3088273}"/>
              </a:ext>
            </a:extLst>
          </p:cNvPr>
          <p:cNvSpPr txBox="1"/>
          <p:nvPr/>
        </p:nvSpPr>
        <p:spPr>
          <a:xfrm>
            <a:off x="4496185" y="1730880"/>
            <a:ext cx="65114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100" i="1" dirty="0" err="1"/>
              <a:t>bp</a:t>
            </a:r>
            <a:r>
              <a:rPr lang="en-US" altLang="zh-CN" sz="1100" i="1" dirty="0"/>
              <a:t> table</a:t>
            </a:r>
            <a:endParaRPr lang="zh-CN" altLang="en-US" sz="1100" i="1" dirty="0"/>
          </a:p>
        </p:txBody>
      </p:sp>
      <p:graphicFrame>
        <p:nvGraphicFramePr>
          <p:cNvPr id="11" name="表格 10">
            <a:extLst>
              <a:ext uri="{FF2B5EF4-FFF2-40B4-BE49-F238E27FC236}">
                <a16:creationId xmlns:a16="http://schemas.microsoft.com/office/drawing/2014/main" id="{149991E1-71D6-417F-84F7-241F60F883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9595533"/>
              </p:ext>
            </p:extLst>
          </p:nvPr>
        </p:nvGraphicFramePr>
        <p:xfrm>
          <a:off x="1888258" y="5787057"/>
          <a:ext cx="2160240" cy="487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0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16024">
                <a:tc>
                  <a:txBody>
                    <a:bodyPr/>
                    <a:lstStyle/>
                    <a:p>
                      <a:r>
                        <a:rPr lang="en-US" altLang="zh-CN" sz="1000" b="0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zh-CN" altLang="en-US" sz="1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000" b="0" dirty="0">
                          <a:solidFill>
                            <a:schemeClr val="tx1"/>
                          </a:solidFill>
                        </a:rPr>
                        <a:t>0.9</a:t>
                      </a:r>
                      <a:endParaRPr lang="zh-CN" altLang="en-US" sz="1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000" b="0" dirty="0">
                          <a:solidFill>
                            <a:schemeClr val="tx1"/>
                          </a:solidFill>
                        </a:rPr>
                        <a:t>0.18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000" b="0" dirty="0">
                          <a:solidFill>
                            <a:srgbClr val="FF0000"/>
                          </a:solidFill>
                        </a:rPr>
                        <a:t>0.432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713">
                <a:tc>
                  <a:txBody>
                    <a:bodyPr/>
                    <a:lstStyle/>
                    <a:p>
                      <a:r>
                        <a:rPr lang="en-US" altLang="zh-CN" sz="1000" dirty="0"/>
                        <a:t>1</a:t>
                      </a:r>
                      <a:endParaRPr lang="zh-CN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000" dirty="0"/>
                        <a:t>0.1</a:t>
                      </a:r>
                      <a:endParaRPr lang="zh-CN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000" b="0" dirty="0">
                          <a:solidFill>
                            <a:schemeClr val="tx1"/>
                          </a:solidFill>
                        </a:rPr>
                        <a:t>0.72</a:t>
                      </a:r>
                      <a:endParaRPr lang="en-US" altLang="zh-CN" sz="1000" b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000" b="0" dirty="0">
                          <a:solidFill>
                            <a:schemeClr val="tx1"/>
                          </a:solidFill>
                        </a:rPr>
                        <a:t>0.288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2" name="椭圆 11">
            <a:extLst>
              <a:ext uri="{FF2B5EF4-FFF2-40B4-BE49-F238E27FC236}">
                <a16:creationId xmlns:a16="http://schemas.microsoft.com/office/drawing/2014/main" id="{6C2D7D13-1E68-47FC-BF23-0DE735550C3E}"/>
              </a:ext>
            </a:extLst>
          </p:cNvPr>
          <p:cNvSpPr/>
          <p:nvPr/>
        </p:nvSpPr>
        <p:spPr>
          <a:xfrm>
            <a:off x="7479791" y="2309803"/>
            <a:ext cx="432048" cy="43204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900" dirty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NN</a:t>
            </a:r>
            <a:endParaRPr lang="zh-CN" altLang="en-US" sz="900" dirty="0">
              <a:solidFill>
                <a:schemeClr val="tx1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13" name="椭圆 12">
            <a:extLst>
              <a:ext uri="{FF2B5EF4-FFF2-40B4-BE49-F238E27FC236}">
                <a16:creationId xmlns:a16="http://schemas.microsoft.com/office/drawing/2014/main" id="{88E930DE-6C6C-4869-95AA-B013DCF149C8}"/>
              </a:ext>
            </a:extLst>
          </p:cNvPr>
          <p:cNvSpPr/>
          <p:nvPr/>
        </p:nvSpPr>
        <p:spPr>
          <a:xfrm>
            <a:off x="7479791" y="3101891"/>
            <a:ext cx="432048" cy="43204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900" dirty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VB</a:t>
            </a:r>
            <a:endParaRPr lang="zh-CN" altLang="en-US" sz="900" dirty="0">
              <a:solidFill>
                <a:schemeClr val="tx1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14" name="椭圆 13">
            <a:extLst>
              <a:ext uri="{FF2B5EF4-FFF2-40B4-BE49-F238E27FC236}">
                <a16:creationId xmlns:a16="http://schemas.microsoft.com/office/drawing/2014/main" id="{E5EBD8B9-A3FF-40BC-9305-B79EFB5C89F9}"/>
              </a:ext>
            </a:extLst>
          </p:cNvPr>
          <p:cNvSpPr/>
          <p:nvPr/>
        </p:nvSpPr>
        <p:spPr>
          <a:xfrm>
            <a:off x="8631919" y="2309803"/>
            <a:ext cx="432048" cy="43204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900" dirty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NN</a:t>
            </a:r>
            <a:endParaRPr lang="zh-CN" altLang="en-US" sz="900" dirty="0">
              <a:solidFill>
                <a:schemeClr val="tx1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15" name="椭圆 14">
            <a:extLst>
              <a:ext uri="{FF2B5EF4-FFF2-40B4-BE49-F238E27FC236}">
                <a16:creationId xmlns:a16="http://schemas.microsoft.com/office/drawing/2014/main" id="{7CF47ECB-73C4-445D-B904-E3D016755C50}"/>
              </a:ext>
            </a:extLst>
          </p:cNvPr>
          <p:cNvSpPr/>
          <p:nvPr/>
        </p:nvSpPr>
        <p:spPr>
          <a:xfrm>
            <a:off x="8631919" y="3101891"/>
            <a:ext cx="432048" cy="43204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900" dirty="0">
              <a:solidFill>
                <a:schemeClr val="tx1"/>
              </a:solidFill>
              <a:latin typeface="楷体" pitchFamily="49" charset="-122"/>
              <a:ea typeface="楷体" pitchFamily="49" charset="-122"/>
            </a:endParaRPr>
          </a:p>
          <a:p>
            <a:pPr algn="ctr"/>
            <a:r>
              <a:rPr lang="en-US" altLang="zh-CN" sz="900" dirty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VB</a:t>
            </a:r>
            <a:endParaRPr lang="zh-CN" altLang="en-US" sz="900" dirty="0">
              <a:solidFill>
                <a:schemeClr val="tx1"/>
              </a:solidFill>
              <a:latin typeface="楷体" pitchFamily="49" charset="-122"/>
              <a:ea typeface="楷体" pitchFamily="49" charset="-122"/>
            </a:endParaRPr>
          </a:p>
          <a:p>
            <a:pPr algn="ctr"/>
            <a:endParaRPr lang="zh-CN" altLang="en-US" sz="1000" dirty="0">
              <a:solidFill>
                <a:schemeClr val="tx1"/>
              </a:solidFill>
            </a:endParaRPr>
          </a:p>
        </p:txBody>
      </p:sp>
      <p:sp>
        <p:nvSpPr>
          <p:cNvPr id="16" name="椭圆 15">
            <a:extLst>
              <a:ext uri="{FF2B5EF4-FFF2-40B4-BE49-F238E27FC236}">
                <a16:creationId xmlns:a16="http://schemas.microsoft.com/office/drawing/2014/main" id="{F09FD8B9-C37F-4956-A7B4-E8886F3E2FBD}"/>
              </a:ext>
            </a:extLst>
          </p:cNvPr>
          <p:cNvSpPr/>
          <p:nvPr/>
        </p:nvSpPr>
        <p:spPr>
          <a:xfrm>
            <a:off x="9784047" y="2309656"/>
            <a:ext cx="432048" cy="43204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900" dirty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NN</a:t>
            </a:r>
            <a:endParaRPr lang="zh-CN" altLang="en-US" sz="900" dirty="0">
              <a:solidFill>
                <a:schemeClr val="tx1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17" name="椭圆 16">
            <a:extLst>
              <a:ext uri="{FF2B5EF4-FFF2-40B4-BE49-F238E27FC236}">
                <a16:creationId xmlns:a16="http://schemas.microsoft.com/office/drawing/2014/main" id="{BA1C4C36-B925-4DD0-BD06-2FD33BAC1B5B}"/>
              </a:ext>
            </a:extLst>
          </p:cNvPr>
          <p:cNvSpPr/>
          <p:nvPr/>
        </p:nvSpPr>
        <p:spPr>
          <a:xfrm>
            <a:off x="9784047" y="3101744"/>
            <a:ext cx="432048" cy="43204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900" dirty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VB</a:t>
            </a:r>
            <a:endParaRPr lang="zh-CN" altLang="en-US" sz="900" dirty="0">
              <a:solidFill>
                <a:schemeClr val="tx1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18" name="椭圆 17">
            <a:extLst>
              <a:ext uri="{FF2B5EF4-FFF2-40B4-BE49-F238E27FC236}">
                <a16:creationId xmlns:a16="http://schemas.microsoft.com/office/drawing/2014/main" id="{2B7CECC6-4798-4F9E-9402-F36963865A5D}"/>
              </a:ext>
            </a:extLst>
          </p:cNvPr>
          <p:cNvSpPr/>
          <p:nvPr/>
        </p:nvSpPr>
        <p:spPr>
          <a:xfrm>
            <a:off x="6543687" y="2669696"/>
            <a:ext cx="432048" cy="43204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000" dirty="0">
                <a:solidFill>
                  <a:schemeClr val="tx1"/>
                </a:solidFill>
              </a:rPr>
              <a:t>B</a:t>
            </a:r>
            <a:endParaRPr lang="zh-CN" altLang="en-US" sz="1000" dirty="0">
              <a:solidFill>
                <a:schemeClr val="tx1"/>
              </a:solidFill>
            </a:endParaRPr>
          </a:p>
        </p:txBody>
      </p:sp>
      <p:cxnSp>
        <p:nvCxnSpPr>
          <p:cNvPr id="19" name="直接箭头连接符 18">
            <a:extLst>
              <a:ext uri="{FF2B5EF4-FFF2-40B4-BE49-F238E27FC236}">
                <a16:creationId xmlns:a16="http://schemas.microsoft.com/office/drawing/2014/main" id="{9C74E207-A47A-4065-9DD9-A0B1EA5B8F5B}"/>
              </a:ext>
            </a:extLst>
          </p:cNvPr>
          <p:cNvCxnSpPr>
            <a:stCxn id="18" idx="6"/>
          </p:cNvCxnSpPr>
          <p:nvPr/>
        </p:nvCxnSpPr>
        <p:spPr>
          <a:xfrm flipV="1">
            <a:off x="6975735" y="2525828"/>
            <a:ext cx="504056" cy="35989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箭头连接符 19">
            <a:extLst>
              <a:ext uri="{FF2B5EF4-FFF2-40B4-BE49-F238E27FC236}">
                <a16:creationId xmlns:a16="http://schemas.microsoft.com/office/drawing/2014/main" id="{95EF67FB-DFF9-4A8F-9F7A-0478DFBC85E7}"/>
              </a:ext>
            </a:extLst>
          </p:cNvPr>
          <p:cNvCxnSpPr>
            <a:endCxn id="13" idx="2"/>
          </p:cNvCxnSpPr>
          <p:nvPr/>
        </p:nvCxnSpPr>
        <p:spPr>
          <a:xfrm>
            <a:off x="6975735" y="2885721"/>
            <a:ext cx="504056" cy="43219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箭头连接符 20">
            <a:extLst>
              <a:ext uri="{FF2B5EF4-FFF2-40B4-BE49-F238E27FC236}">
                <a16:creationId xmlns:a16="http://schemas.microsoft.com/office/drawing/2014/main" id="{97D64AF5-71D6-4139-83DA-B98449A09902}"/>
              </a:ext>
            </a:extLst>
          </p:cNvPr>
          <p:cNvCxnSpPr>
            <a:stCxn id="12" idx="6"/>
            <a:endCxn id="14" idx="2"/>
          </p:cNvCxnSpPr>
          <p:nvPr/>
        </p:nvCxnSpPr>
        <p:spPr>
          <a:xfrm>
            <a:off x="7911839" y="2525827"/>
            <a:ext cx="72008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箭头连接符 21">
            <a:extLst>
              <a:ext uri="{FF2B5EF4-FFF2-40B4-BE49-F238E27FC236}">
                <a16:creationId xmlns:a16="http://schemas.microsoft.com/office/drawing/2014/main" id="{4C38000E-0C93-4242-BA33-1AD68FB86666}"/>
              </a:ext>
            </a:extLst>
          </p:cNvPr>
          <p:cNvCxnSpPr>
            <a:endCxn id="15" idx="1"/>
          </p:cNvCxnSpPr>
          <p:nvPr/>
        </p:nvCxnSpPr>
        <p:spPr>
          <a:xfrm>
            <a:off x="7911839" y="2525827"/>
            <a:ext cx="783352" cy="63933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箭头连接符 22">
            <a:extLst>
              <a:ext uri="{FF2B5EF4-FFF2-40B4-BE49-F238E27FC236}">
                <a16:creationId xmlns:a16="http://schemas.microsoft.com/office/drawing/2014/main" id="{B857952A-E7C0-4D25-A31C-31D76F166CDB}"/>
              </a:ext>
            </a:extLst>
          </p:cNvPr>
          <p:cNvCxnSpPr>
            <a:stCxn id="13" idx="6"/>
            <a:endCxn id="14" idx="3"/>
          </p:cNvCxnSpPr>
          <p:nvPr/>
        </p:nvCxnSpPr>
        <p:spPr>
          <a:xfrm flipV="1">
            <a:off x="7911839" y="2678579"/>
            <a:ext cx="783352" cy="63933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箭头连接符 23">
            <a:extLst>
              <a:ext uri="{FF2B5EF4-FFF2-40B4-BE49-F238E27FC236}">
                <a16:creationId xmlns:a16="http://schemas.microsoft.com/office/drawing/2014/main" id="{DF2A5B6F-14E6-4292-AD53-075068357866}"/>
              </a:ext>
            </a:extLst>
          </p:cNvPr>
          <p:cNvCxnSpPr>
            <a:cxnSpLocks/>
          </p:cNvCxnSpPr>
          <p:nvPr/>
        </p:nvCxnSpPr>
        <p:spPr>
          <a:xfrm>
            <a:off x="7950397" y="3332773"/>
            <a:ext cx="72008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箭头连接符 24">
            <a:extLst>
              <a:ext uri="{FF2B5EF4-FFF2-40B4-BE49-F238E27FC236}">
                <a16:creationId xmlns:a16="http://schemas.microsoft.com/office/drawing/2014/main" id="{EA0D86D8-AA29-4E14-873A-9107426EED92}"/>
              </a:ext>
            </a:extLst>
          </p:cNvPr>
          <p:cNvCxnSpPr>
            <a:stCxn id="14" idx="6"/>
            <a:endCxn id="16" idx="2"/>
          </p:cNvCxnSpPr>
          <p:nvPr/>
        </p:nvCxnSpPr>
        <p:spPr>
          <a:xfrm flipV="1">
            <a:off x="9063967" y="2525681"/>
            <a:ext cx="720080" cy="14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箭头连接符 25">
            <a:extLst>
              <a:ext uri="{FF2B5EF4-FFF2-40B4-BE49-F238E27FC236}">
                <a16:creationId xmlns:a16="http://schemas.microsoft.com/office/drawing/2014/main" id="{124C1EA8-1C4B-4B4A-B1E2-3F77DCAD16B8}"/>
              </a:ext>
            </a:extLst>
          </p:cNvPr>
          <p:cNvCxnSpPr>
            <a:stCxn id="15" idx="6"/>
          </p:cNvCxnSpPr>
          <p:nvPr/>
        </p:nvCxnSpPr>
        <p:spPr>
          <a:xfrm flipV="1">
            <a:off x="9063967" y="3317769"/>
            <a:ext cx="720080" cy="14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箭头连接符 26">
            <a:extLst>
              <a:ext uri="{FF2B5EF4-FFF2-40B4-BE49-F238E27FC236}">
                <a16:creationId xmlns:a16="http://schemas.microsoft.com/office/drawing/2014/main" id="{8E31B781-8673-4880-8BC2-4D952112AC26}"/>
              </a:ext>
            </a:extLst>
          </p:cNvPr>
          <p:cNvCxnSpPr>
            <a:stCxn id="15" idx="6"/>
            <a:endCxn id="16" idx="3"/>
          </p:cNvCxnSpPr>
          <p:nvPr/>
        </p:nvCxnSpPr>
        <p:spPr>
          <a:xfrm flipV="1">
            <a:off x="9063967" y="2678433"/>
            <a:ext cx="783352" cy="63948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箭头连接符 27">
            <a:extLst>
              <a:ext uri="{FF2B5EF4-FFF2-40B4-BE49-F238E27FC236}">
                <a16:creationId xmlns:a16="http://schemas.microsoft.com/office/drawing/2014/main" id="{4C6D5042-DA68-4F43-9F09-C8666A98704E}"/>
              </a:ext>
            </a:extLst>
          </p:cNvPr>
          <p:cNvCxnSpPr>
            <a:stCxn id="14" idx="6"/>
          </p:cNvCxnSpPr>
          <p:nvPr/>
        </p:nvCxnSpPr>
        <p:spPr>
          <a:xfrm>
            <a:off x="9063967" y="2525827"/>
            <a:ext cx="783352" cy="63933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96">
            <a:extLst>
              <a:ext uri="{FF2B5EF4-FFF2-40B4-BE49-F238E27FC236}">
                <a16:creationId xmlns:a16="http://schemas.microsoft.com/office/drawing/2014/main" id="{D3AC74CC-D6B7-423A-ABEB-2ED7A6C12AF2}"/>
              </a:ext>
            </a:extLst>
          </p:cNvPr>
          <p:cNvSpPr txBox="1"/>
          <p:nvPr/>
        </p:nvSpPr>
        <p:spPr>
          <a:xfrm>
            <a:off x="6975735" y="2504306"/>
            <a:ext cx="34817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00" dirty="0"/>
              <a:t>0.9</a:t>
            </a:r>
            <a:endParaRPr lang="zh-CN" altLang="en-US" sz="1000" dirty="0"/>
          </a:p>
        </p:txBody>
      </p:sp>
      <p:sp>
        <p:nvSpPr>
          <p:cNvPr id="30" name="TextBox 97">
            <a:extLst>
              <a:ext uri="{FF2B5EF4-FFF2-40B4-BE49-F238E27FC236}">
                <a16:creationId xmlns:a16="http://schemas.microsoft.com/office/drawing/2014/main" id="{FCBF7BAC-81AC-40F0-82F1-41473467D9E8}"/>
              </a:ext>
            </a:extLst>
          </p:cNvPr>
          <p:cNvSpPr txBox="1"/>
          <p:nvPr/>
        </p:nvSpPr>
        <p:spPr>
          <a:xfrm>
            <a:off x="6975735" y="3069230"/>
            <a:ext cx="34817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00" dirty="0"/>
              <a:t>0.1</a:t>
            </a:r>
            <a:endParaRPr lang="zh-CN" altLang="en-US" sz="1000" dirty="0"/>
          </a:p>
        </p:txBody>
      </p:sp>
      <p:sp>
        <p:nvSpPr>
          <p:cNvPr id="31" name="TextBox 98">
            <a:extLst>
              <a:ext uri="{FF2B5EF4-FFF2-40B4-BE49-F238E27FC236}">
                <a16:creationId xmlns:a16="http://schemas.microsoft.com/office/drawing/2014/main" id="{3939DB96-7797-4FED-A7AE-FC05BCA7401A}"/>
              </a:ext>
            </a:extLst>
          </p:cNvPr>
          <p:cNvSpPr txBox="1"/>
          <p:nvPr/>
        </p:nvSpPr>
        <p:spPr>
          <a:xfrm>
            <a:off x="8097793" y="2309804"/>
            <a:ext cx="34817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00" dirty="0"/>
              <a:t>0.2</a:t>
            </a:r>
            <a:endParaRPr lang="zh-CN" altLang="en-US" sz="1000" dirty="0"/>
          </a:p>
        </p:txBody>
      </p:sp>
      <p:sp>
        <p:nvSpPr>
          <p:cNvPr id="32" name="TextBox 100">
            <a:extLst>
              <a:ext uri="{FF2B5EF4-FFF2-40B4-BE49-F238E27FC236}">
                <a16:creationId xmlns:a16="http://schemas.microsoft.com/office/drawing/2014/main" id="{58890B40-305F-4B95-B78D-2CA438BD02CB}"/>
              </a:ext>
            </a:extLst>
          </p:cNvPr>
          <p:cNvSpPr txBox="1"/>
          <p:nvPr/>
        </p:nvSpPr>
        <p:spPr>
          <a:xfrm>
            <a:off x="7839831" y="2597836"/>
            <a:ext cx="34817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00" dirty="0"/>
              <a:t>0.8</a:t>
            </a:r>
            <a:endParaRPr lang="zh-CN" altLang="en-US" sz="1000" dirty="0"/>
          </a:p>
        </p:txBody>
      </p:sp>
      <p:sp>
        <p:nvSpPr>
          <p:cNvPr id="33" name="TextBox 101">
            <a:extLst>
              <a:ext uri="{FF2B5EF4-FFF2-40B4-BE49-F238E27FC236}">
                <a16:creationId xmlns:a16="http://schemas.microsoft.com/office/drawing/2014/main" id="{17B325CD-A43C-47C2-9627-7B75CDC59ED4}"/>
              </a:ext>
            </a:extLst>
          </p:cNvPr>
          <p:cNvSpPr txBox="1"/>
          <p:nvPr/>
        </p:nvSpPr>
        <p:spPr>
          <a:xfrm>
            <a:off x="7839831" y="2999687"/>
            <a:ext cx="34817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00" dirty="0"/>
              <a:t>0.6</a:t>
            </a:r>
            <a:endParaRPr lang="zh-CN" altLang="en-US" sz="1000" dirty="0"/>
          </a:p>
        </p:txBody>
      </p:sp>
      <p:sp>
        <p:nvSpPr>
          <p:cNvPr id="34" name="TextBox 102">
            <a:extLst>
              <a:ext uri="{FF2B5EF4-FFF2-40B4-BE49-F238E27FC236}">
                <a16:creationId xmlns:a16="http://schemas.microsoft.com/office/drawing/2014/main" id="{21D24235-5BD8-4C0F-B24E-E426CAED7BE3}"/>
              </a:ext>
            </a:extLst>
          </p:cNvPr>
          <p:cNvSpPr txBox="1"/>
          <p:nvPr/>
        </p:nvSpPr>
        <p:spPr>
          <a:xfrm>
            <a:off x="8115389" y="3295412"/>
            <a:ext cx="34817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00" dirty="0"/>
              <a:t>0.4</a:t>
            </a:r>
            <a:endParaRPr lang="zh-CN" altLang="en-US" sz="1000" dirty="0"/>
          </a:p>
        </p:txBody>
      </p:sp>
      <p:sp>
        <p:nvSpPr>
          <p:cNvPr id="35" name="TextBox 103">
            <a:extLst>
              <a:ext uri="{FF2B5EF4-FFF2-40B4-BE49-F238E27FC236}">
                <a16:creationId xmlns:a16="http://schemas.microsoft.com/office/drawing/2014/main" id="{B19105FE-EE35-4680-9808-F66D13B5A729}"/>
              </a:ext>
            </a:extLst>
          </p:cNvPr>
          <p:cNvSpPr txBox="1"/>
          <p:nvPr/>
        </p:nvSpPr>
        <p:spPr>
          <a:xfrm>
            <a:off x="9249921" y="2309804"/>
            <a:ext cx="34817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00" dirty="0"/>
              <a:t>0.2</a:t>
            </a:r>
            <a:endParaRPr lang="zh-CN" altLang="en-US" sz="1000" dirty="0"/>
          </a:p>
        </p:txBody>
      </p:sp>
      <p:sp>
        <p:nvSpPr>
          <p:cNvPr id="36" name="TextBox 104">
            <a:extLst>
              <a:ext uri="{FF2B5EF4-FFF2-40B4-BE49-F238E27FC236}">
                <a16:creationId xmlns:a16="http://schemas.microsoft.com/office/drawing/2014/main" id="{BF0E27BF-7E45-4646-869F-B86C39E2E010}"/>
              </a:ext>
            </a:extLst>
          </p:cNvPr>
          <p:cNvSpPr txBox="1"/>
          <p:nvPr/>
        </p:nvSpPr>
        <p:spPr>
          <a:xfrm>
            <a:off x="8991959" y="2597836"/>
            <a:ext cx="34817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00" dirty="0"/>
              <a:t>0.8</a:t>
            </a:r>
            <a:endParaRPr lang="zh-CN" altLang="en-US" sz="1000" dirty="0"/>
          </a:p>
        </p:txBody>
      </p:sp>
      <p:sp>
        <p:nvSpPr>
          <p:cNvPr id="37" name="TextBox 105">
            <a:extLst>
              <a:ext uri="{FF2B5EF4-FFF2-40B4-BE49-F238E27FC236}">
                <a16:creationId xmlns:a16="http://schemas.microsoft.com/office/drawing/2014/main" id="{E3D22044-87AA-4D0D-B844-B79AA774AFC5}"/>
              </a:ext>
            </a:extLst>
          </p:cNvPr>
          <p:cNvSpPr txBox="1"/>
          <p:nvPr/>
        </p:nvSpPr>
        <p:spPr>
          <a:xfrm>
            <a:off x="8991959" y="2999687"/>
            <a:ext cx="34817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00" dirty="0"/>
              <a:t>0.6</a:t>
            </a:r>
            <a:endParaRPr lang="zh-CN" altLang="en-US" sz="1000" dirty="0"/>
          </a:p>
        </p:txBody>
      </p:sp>
      <p:sp>
        <p:nvSpPr>
          <p:cNvPr id="38" name="TextBox 106">
            <a:extLst>
              <a:ext uri="{FF2B5EF4-FFF2-40B4-BE49-F238E27FC236}">
                <a16:creationId xmlns:a16="http://schemas.microsoft.com/office/drawing/2014/main" id="{A2F07011-3E42-436B-A843-BE30C4505DD9}"/>
              </a:ext>
            </a:extLst>
          </p:cNvPr>
          <p:cNvSpPr txBox="1"/>
          <p:nvPr/>
        </p:nvSpPr>
        <p:spPr>
          <a:xfrm>
            <a:off x="9219851" y="3287719"/>
            <a:ext cx="34817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00" dirty="0"/>
              <a:t>0.4</a:t>
            </a:r>
            <a:endParaRPr lang="zh-CN" altLang="en-US" sz="1000" dirty="0"/>
          </a:p>
        </p:txBody>
      </p:sp>
      <p:sp>
        <p:nvSpPr>
          <p:cNvPr id="39" name="TextBox 107">
            <a:extLst>
              <a:ext uri="{FF2B5EF4-FFF2-40B4-BE49-F238E27FC236}">
                <a16:creationId xmlns:a16="http://schemas.microsoft.com/office/drawing/2014/main" id="{46B41517-DBAF-419D-BF04-2B8E78FFA40A}"/>
              </a:ext>
            </a:extLst>
          </p:cNvPr>
          <p:cNvSpPr txBox="1"/>
          <p:nvPr/>
        </p:nvSpPr>
        <p:spPr>
          <a:xfrm>
            <a:off x="7293981" y="1915175"/>
            <a:ext cx="3257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i="1" dirty="0"/>
              <a:t>People              like              books</a:t>
            </a:r>
            <a:endParaRPr lang="zh-CN" altLang="en-US" i="1" dirty="0"/>
          </a:p>
        </p:txBody>
      </p:sp>
      <p:graphicFrame>
        <p:nvGraphicFramePr>
          <p:cNvPr id="40" name="表格 39">
            <a:extLst>
              <a:ext uri="{FF2B5EF4-FFF2-40B4-BE49-F238E27FC236}">
                <a16:creationId xmlns:a16="http://schemas.microsoft.com/office/drawing/2014/main" id="{34C3B334-3FD7-4C68-9C6B-3F9265CF1F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5921112"/>
              </p:ext>
            </p:extLst>
          </p:nvPr>
        </p:nvGraphicFramePr>
        <p:xfrm>
          <a:off x="1888258" y="4725643"/>
          <a:ext cx="2160240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0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4286">
                <a:tc>
                  <a:txBody>
                    <a:bodyPr/>
                    <a:lstStyle/>
                    <a:p>
                      <a:r>
                        <a:rPr lang="en-US" altLang="zh-CN" sz="1000" b="0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zh-CN" altLang="en-US" sz="1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000" b="0" dirty="0">
                          <a:solidFill>
                            <a:schemeClr val="tx1"/>
                          </a:solidFill>
                        </a:rPr>
                        <a:t>0.9</a:t>
                      </a:r>
                      <a:endParaRPr lang="zh-CN" altLang="en-US" sz="1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000" b="0" dirty="0">
                          <a:solidFill>
                            <a:schemeClr val="tx1"/>
                          </a:solidFill>
                        </a:rPr>
                        <a:t>0.18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000" b="0" dirty="0">
                          <a:solidFill>
                            <a:schemeClr val="tx1"/>
                          </a:solidFill>
                        </a:rPr>
                        <a:t>0.18</a:t>
                      </a:r>
                      <a:r>
                        <a:rPr lang="zh-CN" altLang="en-US" sz="1000" b="0" dirty="0">
                          <a:solidFill>
                            <a:schemeClr val="tx1"/>
                          </a:solidFill>
                        </a:rPr>
                        <a:t>*</a:t>
                      </a:r>
                      <a:r>
                        <a:rPr lang="en-US" altLang="zh-CN" sz="1000" b="0" dirty="0">
                          <a:solidFill>
                            <a:schemeClr val="tx1"/>
                          </a:solidFill>
                        </a:rPr>
                        <a:t>0.2</a:t>
                      </a:r>
                    </a:p>
                    <a:p>
                      <a:r>
                        <a:rPr lang="en-US" altLang="zh-CN" sz="1000" b="0" dirty="0">
                          <a:solidFill>
                            <a:srgbClr val="FF0000"/>
                          </a:solidFill>
                        </a:rPr>
                        <a:t>0.72</a:t>
                      </a:r>
                      <a:r>
                        <a:rPr lang="zh-CN" altLang="en-US" sz="1000" b="0" dirty="0">
                          <a:solidFill>
                            <a:srgbClr val="FF0000"/>
                          </a:solidFill>
                        </a:rPr>
                        <a:t>*</a:t>
                      </a:r>
                      <a:r>
                        <a:rPr lang="en-US" altLang="zh-CN" sz="1000" b="0" dirty="0">
                          <a:solidFill>
                            <a:srgbClr val="FF0000"/>
                          </a:solidFill>
                        </a:rPr>
                        <a:t>0.6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713">
                <a:tc>
                  <a:txBody>
                    <a:bodyPr/>
                    <a:lstStyle/>
                    <a:p>
                      <a:r>
                        <a:rPr lang="en-US" altLang="zh-CN" sz="1000" dirty="0"/>
                        <a:t>1</a:t>
                      </a:r>
                      <a:endParaRPr lang="zh-CN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000" dirty="0"/>
                        <a:t>0.1</a:t>
                      </a:r>
                      <a:endParaRPr lang="zh-CN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000" b="0" dirty="0">
                          <a:solidFill>
                            <a:schemeClr val="tx1"/>
                          </a:solidFill>
                        </a:rPr>
                        <a:t>0.72</a:t>
                      </a:r>
                      <a:endParaRPr lang="en-US" altLang="zh-CN" sz="1000" b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000" b="0" dirty="0">
                          <a:solidFill>
                            <a:schemeClr val="tx1"/>
                          </a:solidFill>
                        </a:rPr>
                        <a:t>0.18</a:t>
                      </a:r>
                      <a:r>
                        <a:rPr lang="zh-CN" altLang="en-US" sz="1000" b="0" dirty="0">
                          <a:solidFill>
                            <a:schemeClr val="tx1"/>
                          </a:solidFill>
                        </a:rPr>
                        <a:t>*</a:t>
                      </a:r>
                      <a:r>
                        <a:rPr lang="en-US" altLang="zh-CN" sz="1000" b="0" dirty="0">
                          <a:solidFill>
                            <a:schemeClr val="tx1"/>
                          </a:solidFill>
                        </a:rPr>
                        <a:t>0.8</a:t>
                      </a:r>
                    </a:p>
                    <a:p>
                      <a:r>
                        <a:rPr lang="en-US" altLang="zh-CN" sz="1000" b="0" dirty="0">
                          <a:solidFill>
                            <a:srgbClr val="FF0000"/>
                          </a:solidFill>
                        </a:rPr>
                        <a:t>0.72</a:t>
                      </a:r>
                      <a:r>
                        <a:rPr lang="zh-CN" altLang="en-US" sz="1000" b="0" dirty="0">
                          <a:solidFill>
                            <a:srgbClr val="FF0000"/>
                          </a:solidFill>
                        </a:rPr>
                        <a:t>*</a:t>
                      </a:r>
                      <a:r>
                        <a:rPr lang="en-US" altLang="zh-CN" sz="1000" b="0" dirty="0">
                          <a:solidFill>
                            <a:srgbClr val="FF0000"/>
                          </a:solidFill>
                        </a:rPr>
                        <a:t>0.4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1" name="表格 40">
            <a:extLst>
              <a:ext uri="{FF2B5EF4-FFF2-40B4-BE49-F238E27FC236}">
                <a16:creationId xmlns:a16="http://schemas.microsoft.com/office/drawing/2014/main" id="{6FAE41AF-BEE5-44B6-ADA4-B768E6AC5A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9347298"/>
              </p:ext>
            </p:extLst>
          </p:nvPr>
        </p:nvGraphicFramePr>
        <p:xfrm>
          <a:off x="4584845" y="4729889"/>
          <a:ext cx="1839916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99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99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99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99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96044">
                <a:tc>
                  <a:txBody>
                    <a:bodyPr/>
                    <a:lstStyle/>
                    <a:p>
                      <a:r>
                        <a:rPr lang="en-US" altLang="zh-CN" sz="1000" b="0" dirty="0">
                          <a:solidFill>
                            <a:schemeClr val="tx1"/>
                          </a:solidFill>
                        </a:rPr>
                        <a:t>NULL</a:t>
                      </a:r>
                      <a:endParaRPr lang="zh-CN" altLang="en-US" sz="1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000" b="0" dirty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zh-CN" altLang="en-US" sz="1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000" b="0" dirty="0">
                          <a:solidFill>
                            <a:schemeClr val="tx1"/>
                          </a:solidFill>
                        </a:rPr>
                        <a:t>NN</a:t>
                      </a:r>
                      <a:endParaRPr lang="zh-CN" altLang="en-US" sz="1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000" b="0" dirty="0">
                          <a:solidFill>
                            <a:schemeClr val="tx1"/>
                          </a:solidFill>
                        </a:rPr>
                        <a:t>VB</a:t>
                      </a:r>
                      <a:endParaRPr lang="zh-CN" altLang="en-US" sz="1000" b="0" dirty="0">
                        <a:solidFill>
                          <a:schemeClr val="tx1"/>
                        </a:solidFill>
                      </a:endParaRPr>
                    </a:p>
                    <a:p>
                      <a:endParaRPr lang="zh-CN" altLang="en-US" sz="1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044">
                <a:tc>
                  <a:txBody>
                    <a:bodyPr/>
                    <a:lstStyle/>
                    <a:p>
                      <a:r>
                        <a:rPr lang="en-US" altLang="zh-CN" sz="1000" b="0" dirty="0">
                          <a:solidFill>
                            <a:schemeClr val="tx1"/>
                          </a:solidFill>
                        </a:rPr>
                        <a:t>NULL</a:t>
                      </a:r>
                      <a:endParaRPr lang="zh-CN" altLang="en-US" sz="10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000" b="0" dirty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zh-CN" altLang="en-US" sz="10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000" b="0" dirty="0">
                          <a:solidFill>
                            <a:schemeClr val="tx1"/>
                          </a:solidFill>
                        </a:rPr>
                        <a:t>NN</a:t>
                      </a:r>
                      <a:endParaRPr lang="zh-CN" altLang="en-US" sz="10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000" b="0" dirty="0">
                          <a:solidFill>
                            <a:schemeClr val="tx1"/>
                          </a:solidFill>
                        </a:rPr>
                        <a:t>VB</a:t>
                      </a:r>
                      <a:endParaRPr lang="zh-CN" altLang="en-US" sz="1000" b="0" dirty="0">
                        <a:solidFill>
                          <a:schemeClr val="tx1"/>
                        </a:solidFill>
                      </a:endParaRPr>
                    </a:p>
                    <a:p>
                      <a:endParaRPr lang="zh-CN" alt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2" name="表格 41">
            <a:extLst>
              <a:ext uri="{FF2B5EF4-FFF2-40B4-BE49-F238E27FC236}">
                <a16:creationId xmlns:a16="http://schemas.microsoft.com/office/drawing/2014/main" id="{7CA7381D-D1F3-4572-AD98-673C18EC16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5326507"/>
              </p:ext>
            </p:extLst>
          </p:nvPr>
        </p:nvGraphicFramePr>
        <p:xfrm>
          <a:off x="1904909" y="3018037"/>
          <a:ext cx="2143588" cy="6638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53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00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31924">
                <a:tc>
                  <a:txBody>
                    <a:bodyPr/>
                    <a:lstStyle/>
                    <a:p>
                      <a:r>
                        <a:rPr lang="en-US" altLang="zh-CN" sz="1000" b="0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zh-CN" altLang="en-US" sz="1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000" b="0" dirty="0">
                          <a:solidFill>
                            <a:schemeClr val="tx1"/>
                          </a:solidFill>
                        </a:rPr>
                        <a:t>0.9</a:t>
                      </a:r>
                      <a:endParaRPr lang="zh-CN" altLang="en-US" sz="1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000" b="0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zh-CN" altLang="en-US" sz="1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000" b="0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zh-CN" altLang="en-US" sz="1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1924">
                <a:tc>
                  <a:txBody>
                    <a:bodyPr/>
                    <a:lstStyle/>
                    <a:p>
                      <a:r>
                        <a:rPr lang="en-US" altLang="zh-CN" sz="1000" dirty="0"/>
                        <a:t>1</a:t>
                      </a:r>
                      <a:endParaRPr lang="zh-CN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000" dirty="0"/>
                        <a:t>0.1</a:t>
                      </a:r>
                      <a:endParaRPr lang="zh-CN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000" dirty="0"/>
                        <a:t>0</a:t>
                      </a:r>
                      <a:endParaRPr lang="zh-CN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000" dirty="0"/>
                        <a:t>0</a:t>
                      </a:r>
                      <a:endParaRPr lang="zh-CN" alt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5" name="表格 44">
            <a:extLst>
              <a:ext uri="{FF2B5EF4-FFF2-40B4-BE49-F238E27FC236}">
                <a16:creationId xmlns:a16="http://schemas.microsoft.com/office/drawing/2014/main" id="{C41D71A0-0680-4B2C-B5DA-306B2CB576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6385261"/>
              </p:ext>
            </p:extLst>
          </p:nvPr>
        </p:nvGraphicFramePr>
        <p:xfrm>
          <a:off x="4568193" y="3022283"/>
          <a:ext cx="1872208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80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0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80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680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31924">
                <a:tc>
                  <a:txBody>
                    <a:bodyPr/>
                    <a:lstStyle/>
                    <a:p>
                      <a:r>
                        <a:rPr lang="en-US" altLang="zh-CN" sz="1000" b="0" dirty="0">
                          <a:solidFill>
                            <a:schemeClr val="tx1"/>
                          </a:solidFill>
                        </a:rPr>
                        <a:t>NULL</a:t>
                      </a:r>
                      <a:endParaRPr lang="zh-CN" altLang="en-US" sz="1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000" b="0" dirty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zh-CN" altLang="en-US" sz="1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1924">
                <a:tc>
                  <a:txBody>
                    <a:bodyPr/>
                    <a:lstStyle/>
                    <a:p>
                      <a:r>
                        <a:rPr lang="en-US" altLang="zh-CN" sz="1000" b="0" dirty="0">
                          <a:solidFill>
                            <a:schemeClr val="tx1"/>
                          </a:solidFill>
                        </a:rPr>
                        <a:t>NULL</a:t>
                      </a:r>
                      <a:endParaRPr lang="zh-CN" altLang="en-US" sz="10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000" b="0" dirty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zh-CN" altLang="en-US" sz="10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6" name="表格 45">
            <a:extLst>
              <a:ext uri="{FF2B5EF4-FFF2-40B4-BE49-F238E27FC236}">
                <a16:creationId xmlns:a16="http://schemas.microsoft.com/office/drawing/2014/main" id="{12A5DEA8-0131-408E-B138-5A5A550042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5205060"/>
              </p:ext>
            </p:extLst>
          </p:nvPr>
        </p:nvGraphicFramePr>
        <p:xfrm>
          <a:off x="1888259" y="3789539"/>
          <a:ext cx="2160241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0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42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997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942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4286">
                <a:tc>
                  <a:txBody>
                    <a:bodyPr/>
                    <a:lstStyle/>
                    <a:p>
                      <a:r>
                        <a:rPr lang="en-US" altLang="zh-CN" sz="1000" b="0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zh-CN" altLang="en-US" sz="1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000" b="0" dirty="0">
                          <a:solidFill>
                            <a:schemeClr val="tx1"/>
                          </a:solidFill>
                        </a:rPr>
                        <a:t>0.9</a:t>
                      </a:r>
                      <a:endParaRPr lang="zh-CN" altLang="en-US" sz="1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000" b="0" dirty="0">
                          <a:solidFill>
                            <a:srgbClr val="FF0000"/>
                          </a:solidFill>
                        </a:rPr>
                        <a:t>0.9</a:t>
                      </a:r>
                      <a:r>
                        <a:rPr lang="zh-CN" altLang="en-US" sz="1000" b="0" dirty="0">
                          <a:solidFill>
                            <a:srgbClr val="FF0000"/>
                          </a:solidFill>
                        </a:rPr>
                        <a:t>*</a:t>
                      </a:r>
                      <a:r>
                        <a:rPr lang="en-US" altLang="zh-CN" sz="1000" b="0" dirty="0">
                          <a:solidFill>
                            <a:srgbClr val="FF0000"/>
                          </a:solidFill>
                        </a:rPr>
                        <a:t>0.2</a:t>
                      </a:r>
                    </a:p>
                    <a:p>
                      <a:r>
                        <a:rPr lang="en-US" altLang="zh-CN" sz="1000" b="0" dirty="0">
                          <a:solidFill>
                            <a:schemeClr val="tx1"/>
                          </a:solidFill>
                        </a:rPr>
                        <a:t>0.1</a:t>
                      </a:r>
                      <a:r>
                        <a:rPr lang="zh-CN" altLang="en-US" sz="1000" b="0" dirty="0">
                          <a:solidFill>
                            <a:schemeClr val="tx1"/>
                          </a:solidFill>
                        </a:rPr>
                        <a:t>*</a:t>
                      </a:r>
                      <a:r>
                        <a:rPr lang="en-US" altLang="zh-CN" sz="1000" b="0" dirty="0">
                          <a:solidFill>
                            <a:schemeClr val="tx1"/>
                          </a:solidFill>
                        </a:rPr>
                        <a:t>0.6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000" b="0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zh-CN" altLang="en-US" sz="1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713">
                <a:tc>
                  <a:txBody>
                    <a:bodyPr/>
                    <a:lstStyle/>
                    <a:p>
                      <a:r>
                        <a:rPr lang="en-US" altLang="zh-CN" sz="1000" dirty="0"/>
                        <a:t>1</a:t>
                      </a:r>
                      <a:endParaRPr lang="zh-CN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000" dirty="0"/>
                        <a:t>0.1</a:t>
                      </a:r>
                      <a:endParaRPr lang="zh-CN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000" b="0" dirty="0">
                          <a:solidFill>
                            <a:srgbClr val="FF0000"/>
                          </a:solidFill>
                        </a:rPr>
                        <a:t>0.9</a:t>
                      </a:r>
                      <a:r>
                        <a:rPr lang="zh-CN" altLang="en-US" sz="1000" b="0" dirty="0">
                          <a:solidFill>
                            <a:srgbClr val="FF0000"/>
                          </a:solidFill>
                        </a:rPr>
                        <a:t>*</a:t>
                      </a:r>
                      <a:r>
                        <a:rPr lang="en-US" altLang="zh-CN" sz="1000" b="0" dirty="0">
                          <a:solidFill>
                            <a:srgbClr val="FF0000"/>
                          </a:solidFill>
                        </a:rPr>
                        <a:t>0.8</a:t>
                      </a:r>
                    </a:p>
                    <a:p>
                      <a:r>
                        <a:rPr lang="en-US" altLang="zh-CN" sz="1000" b="0" dirty="0">
                          <a:solidFill>
                            <a:schemeClr val="tx1"/>
                          </a:solidFill>
                        </a:rPr>
                        <a:t>0.1</a:t>
                      </a:r>
                      <a:r>
                        <a:rPr lang="zh-CN" altLang="en-US" sz="1000" b="0" dirty="0">
                          <a:solidFill>
                            <a:schemeClr val="tx1"/>
                          </a:solidFill>
                        </a:rPr>
                        <a:t>*</a:t>
                      </a:r>
                      <a:r>
                        <a:rPr lang="en-US" altLang="zh-CN" sz="1000" b="0" dirty="0">
                          <a:solidFill>
                            <a:schemeClr val="tx1"/>
                          </a:solidFill>
                        </a:rPr>
                        <a:t>0.4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000" dirty="0"/>
                        <a:t>0</a:t>
                      </a:r>
                      <a:endParaRPr lang="zh-CN" alt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7" name="表格 46">
            <a:extLst>
              <a:ext uri="{FF2B5EF4-FFF2-40B4-BE49-F238E27FC236}">
                <a16:creationId xmlns:a16="http://schemas.microsoft.com/office/drawing/2014/main" id="{A03ED7B9-431B-4F23-921D-F213793FE2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8334135"/>
              </p:ext>
            </p:extLst>
          </p:nvPr>
        </p:nvGraphicFramePr>
        <p:xfrm>
          <a:off x="4584845" y="3793785"/>
          <a:ext cx="1839920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99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99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99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99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96044">
                <a:tc>
                  <a:txBody>
                    <a:bodyPr/>
                    <a:lstStyle/>
                    <a:p>
                      <a:r>
                        <a:rPr lang="en-US" altLang="zh-CN" sz="1000" b="0" dirty="0">
                          <a:solidFill>
                            <a:schemeClr val="tx1"/>
                          </a:solidFill>
                        </a:rPr>
                        <a:t>NULL</a:t>
                      </a:r>
                      <a:endParaRPr lang="zh-CN" altLang="en-US" sz="1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000" b="0" dirty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zh-CN" altLang="en-US" sz="1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000" b="0" dirty="0">
                          <a:solidFill>
                            <a:schemeClr val="tx1"/>
                          </a:solidFill>
                        </a:rPr>
                        <a:t>NN</a:t>
                      </a:r>
                      <a:endParaRPr lang="zh-CN" altLang="en-US" sz="1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044">
                <a:tc>
                  <a:txBody>
                    <a:bodyPr/>
                    <a:lstStyle/>
                    <a:p>
                      <a:r>
                        <a:rPr lang="en-US" altLang="zh-CN" sz="1000" b="0" dirty="0">
                          <a:solidFill>
                            <a:schemeClr val="tx1"/>
                          </a:solidFill>
                        </a:rPr>
                        <a:t>NULL</a:t>
                      </a:r>
                      <a:endParaRPr lang="zh-CN" altLang="en-US" sz="10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000" b="0" dirty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zh-CN" altLang="en-US" sz="10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000" dirty="0"/>
                        <a:t>NN</a:t>
                      </a:r>
                      <a:endParaRPr lang="zh-CN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8" name="表格 47">
            <a:extLst>
              <a:ext uri="{FF2B5EF4-FFF2-40B4-BE49-F238E27FC236}">
                <a16:creationId xmlns:a16="http://schemas.microsoft.com/office/drawing/2014/main" id="{DACB3CBD-C5AA-4AA3-BED0-16634A8035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1383483"/>
              </p:ext>
            </p:extLst>
          </p:nvPr>
        </p:nvGraphicFramePr>
        <p:xfrm>
          <a:off x="4600485" y="5698281"/>
          <a:ext cx="1839916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99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99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99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99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96044">
                <a:tc>
                  <a:txBody>
                    <a:bodyPr/>
                    <a:lstStyle/>
                    <a:p>
                      <a:r>
                        <a:rPr lang="en-US" altLang="zh-CN" sz="1000" b="0" dirty="0">
                          <a:solidFill>
                            <a:schemeClr val="tx1"/>
                          </a:solidFill>
                        </a:rPr>
                        <a:t>NULL</a:t>
                      </a:r>
                      <a:endParaRPr lang="zh-CN" altLang="en-US" sz="1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000" b="0" dirty="0">
                          <a:solidFill>
                            <a:srgbClr val="FF0000"/>
                          </a:solidFill>
                        </a:rPr>
                        <a:t>B</a:t>
                      </a:r>
                      <a:endParaRPr lang="zh-CN" altLang="en-US" sz="1000" b="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000" b="0" dirty="0">
                          <a:solidFill>
                            <a:schemeClr val="tx1"/>
                          </a:solidFill>
                        </a:rPr>
                        <a:t>NN</a:t>
                      </a:r>
                      <a:endParaRPr lang="zh-CN" altLang="en-US" sz="1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000" b="0" dirty="0">
                          <a:solidFill>
                            <a:srgbClr val="FF0000"/>
                          </a:solidFill>
                        </a:rPr>
                        <a:t>VB</a:t>
                      </a:r>
                      <a:endParaRPr lang="zh-CN" altLang="en-US" sz="1000" b="0" dirty="0">
                        <a:solidFill>
                          <a:srgbClr val="FF0000"/>
                        </a:solidFill>
                      </a:endParaRPr>
                    </a:p>
                    <a:p>
                      <a:endParaRPr lang="zh-CN" altLang="en-US" sz="1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044">
                <a:tc>
                  <a:txBody>
                    <a:bodyPr/>
                    <a:lstStyle/>
                    <a:p>
                      <a:r>
                        <a:rPr lang="en-US" altLang="zh-CN" sz="1000" b="0" dirty="0">
                          <a:solidFill>
                            <a:schemeClr val="tx1"/>
                          </a:solidFill>
                        </a:rPr>
                        <a:t>NULL</a:t>
                      </a:r>
                      <a:endParaRPr lang="zh-CN" altLang="en-US" sz="10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000" b="0" dirty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zh-CN" altLang="en-US" sz="10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000" b="0" dirty="0">
                          <a:solidFill>
                            <a:srgbClr val="FF0000"/>
                          </a:solidFill>
                        </a:rPr>
                        <a:t>NN</a:t>
                      </a:r>
                      <a:endParaRPr lang="zh-CN" altLang="en-US" sz="1000" b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000" b="0" dirty="0">
                          <a:solidFill>
                            <a:schemeClr val="tx1"/>
                          </a:solidFill>
                        </a:rPr>
                        <a:t>VB</a:t>
                      </a:r>
                      <a:endParaRPr lang="zh-CN" altLang="en-US" sz="1000" b="0" dirty="0">
                        <a:solidFill>
                          <a:schemeClr val="tx1"/>
                        </a:solidFill>
                      </a:endParaRPr>
                    </a:p>
                    <a:p>
                      <a:endParaRPr lang="zh-CN" alt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9" name="灯片编号占位符 48">
            <a:extLst>
              <a:ext uri="{FF2B5EF4-FFF2-40B4-BE49-F238E27FC236}">
                <a16:creationId xmlns:a16="http://schemas.microsoft.com/office/drawing/2014/main" id="{33B98F4C-B2F3-4EB2-8BFE-093C37A03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9E591-ED77-471E-97B2-B4E6A061E782}" type="slidenum">
              <a:rPr lang="zh-CN" altLang="en-US" smtClean="0"/>
              <a:t>33</a:t>
            </a:fld>
            <a:endParaRPr lang="zh-CN" alt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1D53407-A763-6E42-8827-885F852BB93F}"/>
              </a:ext>
            </a:extLst>
          </p:cNvPr>
          <p:cNvSpPr txBox="1"/>
          <p:nvPr/>
        </p:nvSpPr>
        <p:spPr>
          <a:xfrm>
            <a:off x="7414054" y="5671751"/>
            <a:ext cx="2666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dirty="0"/>
              <a:t>(NN VB NN &gt; NN VB VB)</a:t>
            </a:r>
          </a:p>
        </p:txBody>
      </p:sp>
    </p:spTree>
    <p:extLst>
      <p:ext uri="{BB962C8B-B14F-4D97-AF65-F5344CB8AC3E}">
        <p14:creationId xmlns:p14="http://schemas.microsoft.com/office/powerpoint/2010/main" val="322670086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5">
            <a:extLst>
              <a:ext uri="{FF2B5EF4-FFF2-40B4-BE49-F238E27FC236}">
                <a16:creationId xmlns:a16="http://schemas.microsoft.com/office/drawing/2014/main" id="{E1BF4C49-D9BF-42F3-B713-48595D54AED3}"/>
              </a:ext>
            </a:extLst>
          </p:cNvPr>
          <p:cNvSpPr/>
          <p:nvPr/>
        </p:nvSpPr>
        <p:spPr>
          <a:xfrm>
            <a:off x="639366" y="146450"/>
            <a:ext cx="71196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Hidden Markov Model </a:t>
            </a:r>
          </a:p>
        </p:txBody>
      </p:sp>
      <p:sp>
        <p:nvSpPr>
          <p:cNvPr id="6" name="矩形 8">
            <a:extLst>
              <a:ext uri="{FF2B5EF4-FFF2-40B4-BE49-F238E27FC236}">
                <a16:creationId xmlns:a16="http://schemas.microsoft.com/office/drawing/2014/main" id="{E4690199-E31A-48EF-B232-56D24BE05045}"/>
              </a:ext>
            </a:extLst>
          </p:cNvPr>
          <p:cNvSpPr/>
          <p:nvPr/>
        </p:nvSpPr>
        <p:spPr>
          <a:xfrm>
            <a:off x="1082278" y="543868"/>
            <a:ext cx="8957073" cy="1143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An example (adding &lt;B&gt; in the beginning)</a:t>
            </a:r>
          </a:p>
          <a:p>
            <a:pPr>
              <a:lnSpc>
                <a:spcPct val="150000"/>
              </a:lnSpc>
              <a:buSzPct val="100000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	Find the path with the highest probability.</a:t>
            </a:r>
          </a:p>
        </p:txBody>
      </p:sp>
      <p:graphicFrame>
        <p:nvGraphicFramePr>
          <p:cNvPr id="7" name="表格 6">
            <a:extLst>
              <a:ext uri="{FF2B5EF4-FFF2-40B4-BE49-F238E27FC236}">
                <a16:creationId xmlns:a16="http://schemas.microsoft.com/office/drawing/2014/main" id="{341131E1-D7C8-4E28-8F2A-79DD8617A3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3626624"/>
              </p:ext>
            </p:extLst>
          </p:nvPr>
        </p:nvGraphicFramePr>
        <p:xfrm>
          <a:off x="1920548" y="2063262"/>
          <a:ext cx="1872208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80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0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80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680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31924">
                <a:tc>
                  <a:txBody>
                    <a:bodyPr/>
                    <a:lstStyle/>
                    <a:p>
                      <a:r>
                        <a:rPr lang="en-US" altLang="zh-CN" b="0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zh-CN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b="0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zh-CN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b="0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zh-CN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b="0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zh-CN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1924">
                <a:tc>
                  <a:txBody>
                    <a:bodyPr/>
                    <a:lstStyle/>
                    <a:p>
                      <a:r>
                        <a:rPr lang="en-US" altLang="zh-CN" dirty="0"/>
                        <a:t>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0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8" name="表格 7">
            <a:extLst>
              <a:ext uri="{FF2B5EF4-FFF2-40B4-BE49-F238E27FC236}">
                <a16:creationId xmlns:a16="http://schemas.microsoft.com/office/drawing/2014/main" id="{F25B6383-5602-4297-B997-41A0ABB9CC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7330954"/>
              </p:ext>
            </p:extLst>
          </p:nvPr>
        </p:nvGraphicFramePr>
        <p:xfrm>
          <a:off x="4568193" y="2074702"/>
          <a:ext cx="1872208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80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0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80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680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31924">
                <a:tc>
                  <a:txBody>
                    <a:bodyPr/>
                    <a:lstStyle/>
                    <a:p>
                      <a:r>
                        <a:rPr lang="en-US" altLang="zh-CN" sz="1050" b="0" dirty="0">
                          <a:solidFill>
                            <a:schemeClr val="tx1"/>
                          </a:solidFill>
                        </a:rPr>
                        <a:t>NULL</a:t>
                      </a:r>
                      <a:endParaRPr lang="zh-CN" altLang="en-US" sz="105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1924">
                <a:tc>
                  <a:txBody>
                    <a:bodyPr/>
                    <a:lstStyle/>
                    <a:p>
                      <a:r>
                        <a:rPr lang="en-US" altLang="zh-CN" sz="1050" b="0" dirty="0">
                          <a:solidFill>
                            <a:schemeClr val="tx1"/>
                          </a:solidFill>
                        </a:rPr>
                        <a:t>NULL</a:t>
                      </a:r>
                      <a:endParaRPr lang="zh-CN" altLang="en-US" sz="105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" name="TextBox 64">
            <a:extLst>
              <a:ext uri="{FF2B5EF4-FFF2-40B4-BE49-F238E27FC236}">
                <a16:creationId xmlns:a16="http://schemas.microsoft.com/office/drawing/2014/main" id="{A4A85401-047F-45B4-8418-90EEF354EBA9}"/>
              </a:ext>
            </a:extLst>
          </p:cNvPr>
          <p:cNvSpPr txBox="1"/>
          <p:nvPr/>
        </p:nvSpPr>
        <p:spPr>
          <a:xfrm>
            <a:off x="1903897" y="1791570"/>
            <a:ext cx="62549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100" i="1" dirty="0"/>
              <a:t>tb table</a:t>
            </a:r>
            <a:endParaRPr lang="zh-CN" altLang="en-US" sz="1100" i="1" dirty="0"/>
          </a:p>
        </p:txBody>
      </p:sp>
      <p:sp>
        <p:nvSpPr>
          <p:cNvPr id="10" name="TextBox 65">
            <a:extLst>
              <a:ext uri="{FF2B5EF4-FFF2-40B4-BE49-F238E27FC236}">
                <a16:creationId xmlns:a16="http://schemas.microsoft.com/office/drawing/2014/main" id="{09256364-978F-451E-923C-2B59E6C5D764}"/>
              </a:ext>
            </a:extLst>
          </p:cNvPr>
          <p:cNvSpPr txBox="1"/>
          <p:nvPr/>
        </p:nvSpPr>
        <p:spPr>
          <a:xfrm>
            <a:off x="4496185" y="1805898"/>
            <a:ext cx="65114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100" i="1" dirty="0" err="1"/>
              <a:t>bp</a:t>
            </a:r>
            <a:r>
              <a:rPr lang="en-US" altLang="zh-CN" sz="1100" i="1" dirty="0"/>
              <a:t> table</a:t>
            </a:r>
            <a:endParaRPr lang="zh-CN" altLang="en-US" sz="1100" i="1" dirty="0"/>
          </a:p>
        </p:txBody>
      </p:sp>
      <p:sp>
        <p:nvSpPr>
          <p:cNvPr id="11" name="椭圆 10">
            <a:extLst>
              <a:ext uri="{FF2B5EF4-FFF2-40B4-BE49-F238E27FC236}">
                <a16:creationId xmlns:a16="http://schemas.microsoft.com/office/drawing/2014/main" id="{E8967EFC-4F79-446C-8F07-514E5DA1B027}"/>
              </a:ext>
            </a:extLst>
          </p:cNvPr>
          <p:cNvSpPr/>
          <p:nvPr/>
        </p:nvSpPr>
        <p:spPr>
          <a:xfrm>
            <a:off x="7544734" y="2339965"/>
            <a:ext cx="432048" cy="43204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900" dirty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NN</a:t>
            </a:r>
            <a:endParaRPr lang="zh-CN" altLang="en-US" sz="900" dirty="0">
              <a:solidFill>
                <a:schemeClr val="tx1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12" name="椭圆 11">
            <a:extLst>
              <a:ext uri="{FF2B5EF4-FFF2-40B4-BE49-F238E27FC236}">
                <a16:creationId xmlns:a16="http://schemas.microsoft.com/office/drawing/2014/main" id="{3D51F547-B1CC-4CF2-AAF7-D01842E6F3E6}"/>
              </a:ext>
            </a:extLst>
          </p:cNvPr>
          <p:cNvSpPr/>
          <p:nvPr/>
        </p:nvSpPr>
        <p:spPr>
          <a:xfrm>
            <a:off x="7544734" y="3132053"/>
            <a:ext cx="432048" cy="43204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900" dirty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VB</a:t>
            </a:r>
            <a:endParaRPr lang="zh-CN" altLang="en-US" sz="900" dirty="0">
              <a:solidFill>
                <a:schemeClr val="tx1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13" name="椭圆 12">
            <a:extLst>
              <a:ext uri="{FF2B5EF4-FFF2-40B4-BE49-F238E27FC236}">
                <a16:creationId xmlns:a16="http://schemas.microsoft.com/office/drawing/2014/main" id="{B13ABCC1-780A-49A5-9849-FC782DD9B1B4}"/>
              </a:ext>
            </a:extLst>
          </p:cNvPr>
          <p:cNvSpPr/>
          <p:nvPr/>
        </p:nvSpPr>
        <p:spPr>
          <a:xfrm>
            <a:off x="8696862" y="2339965"/>
            <a:ext cx="432048" cy="43204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900" dirty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NN</a:t>
            </a:r>
            <a:endParaRPr lang="zh-CN" altLang="en-US" sz="900" dirty="0">
              <a:solidFill>
                <a:schemeClr val="tx1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14" name="椭圆 13">
            <a:extLst>
              <a:ext uri="{FF2B5EF4-FFF2-40B4-BE49-F238E27FC236}">
                <a16:creationId xmlns:a16="http://schemas.microsoft.com/office/drawing/2014/main" id="{DF1CB0E1-37CC-4BE3-BFFB-3DF820798AD0}"/>
              </a:ext>
            </a:extLst>
          </p:cNvPr>
          <p:cNvSpPr/>
          <p:nvPr/>
        </p:nvSpPr>
        <p:spPr>
          <a:xfrm>
            <a:off x="8696862" y="3132053"/>
            <a:ext cx="432048" cy="43204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900" dirty="0">
              <a:solidFill>
                <a:schemeClr val="tx1"/>
              </a:solidFill>
              <a:latin typeface="楷体" pitchFamily="49" charset="-122"/>
              <a:ea typeface="楷体" pitchFamily="49" charset="-122"/>
            </a:endParaRPr>
          </a:p>
          <a:p>
            <a:pPr algn="ctr"/>
            <a:r>
              <a:rPr lang="en-US" altLang="zh-CN" sz="900" dirty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VB</a:t>
            </a:r>
            <a:endParaRPr lang="zh-CN" altLang="en-US" sz="900" dirty="0">
              <a:solidFill>
                <a:schemeClr val="tx1"/>
              </a:solidFill>
              <a:latin typeface="楷体" pitchFamily="49" charset="-122"/>
              <a:ea typeface="楷体" pitchFamily="49" charset="-122"/>
            </a:endParaRPr>
          </a:p>
          <a:p>
            <a:pPr algn="ctr"/>
            <a:endParaRPr lang="zh-CN" altLang="en-US" sz="1000" dirty="0">
              <a:solidFill>
                <a:schemeClr val="tx1"/>
              </a:solidFill>
            </a:endParaRPr>
          </a:p>
        </p:txBody>
      </p:sp>
      <p:sp>
        <p:nvSpPr>
          <p:cNvPr id="15" name="椭圆 14">
            <a:extLst>
              <a:ext uri="{FF2B5EF4-FFF2-40B4-BE49-F238E27FC236}">
                <a16:creationId xmlns:a16="http://schemas.microsoft.com/office/drawing/2014/main" id="{F314C1E7-94AA-4CF7-945C-6E5B4A3083BF}"/>
              </a:ext>
            </a:extLst>
          </p:cNvPr>
          <p:cNvSpPr/>
          <p:nvPr/>
        </p:nvSpPr>
        <p:spPr>
          <a:xfrm>
            <a:off x="9848990" y="2339818"/>
            <a:ext cx="432048" cy="43204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900" dirty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NN</a:t>
            </a:r>
            <a:endParaRPr lang="zh-CN" altLang="en-US" sz="900" dirty="0">
              <a:solidFill>
                <a:schemeClr val="tx1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16" name="椭圆 15">
            <a:extLst>
              <a:ext uri="{FF2B5EF4-FFF2-40B4-BE49-F238E27FC236}">
                <a16:creationId xmlns:a16="http://schemas.microsoft.com/office/drawing/2014/main" id="{0D6E2103-B198-4766-A855-89CDF1881DD6}"/>
              </a:ext>
            </a:extLst>
          </p:cNvPr>
          <p:cNvSpPr/>
          <p:nvPr/>
        </p:nvSpPr>
        <p:spPr>
          <a:xfrm>
            <a:off x="9848990" y="3131906"/>
            <a:ext cx="432048" cy="43204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900" dirty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VB</a:t>
            </a:r>
            <a:endParaRPr lang="zh-CN" altLang="en-US" sz="900" dirty="0">
              <a:solidFill>
                <a:schemeClr val="tx1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17" name="椭圆 16">
            <a:extLst>
              <a:ext uri="{FF2B5EF4-FFF2-40B4-BE49-F238E27FC236}">
                <a16:creationId xmlns:a16="http://schemas.microsoft.com/office/drawing/2014/main" id="{364193F7-61CD-41EF-B083-060A97CFA388}"/>
              </a:ext>
            </a:extLst>
          </p:cNvPr>
          <p:cNvSpPr/>
          <p:nvPr/>
        </p:nvSpPr>
        <p:spPr>
          <a:xfrm>
            <a:off x="6608630" y="2699858"/>
            <a:ext cx="432048" cy="43204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000" dirty="0">
                <a:solidFill>
                  <a:schemeClr val="tx1"/>
                </a:solidFill>
              </a:rPr>
              <a:t>B</a:t>
            </a:r>
            <a:endParaRPr lang="zh-CN" altLang="en-US" sz="1000" dirty="0">
              <a:solidFill>
                <a:schemeClr val="tx1"/>
              </a:solidFill>
            </a:endParaRPr>
          </a:p>
        </p:txBody>
      </p:sp>
      <p:cxnSp>
        <p:nvCxnSpPr>
          <p:cNvPr id="18" name="直接箭头连接符 17">
            <a:extLst>
              <a:ext uri="{FF2B5EF4-FFF2-40B4-BE49-F238E27FC236}">
                <a16:creationId xmlns:a16="http://schemas.microsoft.com/office/drawing/2014/main" id="{B8AFB2C4-1171-4FE3-9C31-15153045158E}"/>
              </a:ext>
            </a:extLst>
          </p:cNvPr>
          <p:cNvCxnSpPr>
            <a:stCxn id="17" idx="6"/>
          </p:cNvCxnSpPr>
          <p:nvPr/>
        </p:nvCxnSpPr>
        <p:spPr>
          <a:xfrm flipV="1">
            <a:off x="7040678" y="2555990"/>
            <a:ext cx="504056" cy="35989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箭头连接符 18">
            <a:extLst>
              <a:ext uri="{FF2B5EF4-FFF2-40B4-BE49-F238E27FC236}">
                <a16:creationId xmlns:a16="http://schemas.microsoft.com/office/drawing/2014/main" id="{A2D93F76-14A5-48E6-8153-4B1C4C16BE00}"/>
              </a:ext>
            </a:extLst>
          </p:cNvPr>
          <p:cNvCxnSpPr>
            <a:endCxn id="12" idx="2"/>
          </p:cNvCxnSpPr>
          <p:nvPr/>
        </p:nvCxnSpPr>
        <p:spPr>
          <a:xfrm>
            <a:off x="7040678" y="2915883"/>
            <a:ext cx="504056" cy="43219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箭头连接符 19">
            <a:extLst>
              <a:ext uri="{FF2B5EF4-FFF2-40B4-BE49-F238E27FC236}">
                <a16:creationId xmlns:a16="http://schemas.microsoft.com/office/drawing/2014/main" id="{83754357-F820-4B7E-A57D-B637B50A0975}"/>
              </a:ext>
            </a:extLst>
          </p:cNvPr>
          <p:cNvCxnSpPr>
            <a:stCxn id="11" idx="6"/>
            <a:endCxn id="13" idx="2"/>
          </p:cNvCxnSpPr>
          <p:nvPr/>
        </p:nvCxnSpPr>
        <p:spPr>
          <a:xfrm>
            <a:off x="7976782" y="2555989"/>
            <a:ext cx="72008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箭头连接符 20">
            <a:extLst>
              <a:ext uri="{FF2B5EF4-FFF2-40B4-BE49-F238E27FC236}">
                <a16:creationId xmlns:a16="http://schemas.microsoft.com/office/drawing/2014/main" id="{E509FEE5-015F-4440-A82B-047C460FBC85}"/>
              </a:ext>
            </a:extLst>
          </p:cNvPr>
          <p:cNvCxnSpPr>
            <a:endCxn id="14" idx="1"/>
          </p:cNvCxnSpPr>
          <p:nvPr/>
        </p:nvCxnSpPr>
        <p:spPr>
          <a:xfrm>
            <a:off x="7976782" y="2555989"/>
            <a:ext cx="783352" cy="63933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箭头连接符 21">
            <a:extLst>
              <a:ext uri="{FF2B5EF4-FFF2-40B4-BE49-F238E27FC236}">
                <a16:creationId xmlns:a16="http://schemas.microsoft.com/office/drawing/2014/main" id="{DF6F94CD-A7A0-46FC-8BA3-5D591A0CFE25}"/>
              </a:ext>
            </a:extLst>
          </p:cNvPr>
          <p:cNvCxnSpPr>
            <a:stCxn id="12" idx="6"/>
            <a:endCxn id="13" idx="3"/>
          </p:cNvCxnSpPr>
          <p:nvPr/>
        </p:nvCxnSpPr>
        <p:spPr>
          <a:xfrm flipV="1">
            <a:off x="7976782" y="2708741"/>
            <a:ext cx="783352" cy="63933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箭头连接符 22">
            <a:extLst>
              <a:ext uri="{FF2B5EF4-FFF2-40B4-BE49-F238E27FC236}">
                <a16:creationId xmlns:a16="http://schemas.microsoft.com/office/drawing/2014/main" id="{C2EAF519-6DA5-4183-94D6-6860B895F167}"/>
              </a:ext>
            </a:extLst>
          </p:cNvPr>
          <p:cNvCxnSpPr>
            <a:stCxn id="12" idx="6"/>
            <a:endCxn id="14" idx="2"/>
          </p:cNvCxnSpPr>
          <p:nvPr/>
        </p:nvCxnSpPr>
        <p:spPr>
          <a:xfrm>
            <a:off x="7976782" y="3348077"/>
            <a:ext cx="72008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箭头连接符 23">
            <a:extLst>
              <a:ext uri="{FF2B5EF4-FFF2-40B4-BE49-F238E27FC236}">
                <a16:creationId xmlns:a16="http://schemas.microsoft.com/office/drawing/2014/main" id="{2893F768-2B7D-4BF2-A7B3-2474C6261A52}"/>
              </a:ext>
            </a:extLst>
          </p:cNvPr>
          <p:cNvCxnSpPr>
            <a:stCxn id="13" idx="6"/>
            <a:endCxn id="15" idx="2"/>
          </p:cNvCxnSpPr>
          <p:nvPr/>
        </p:nvCxnSpPr>
        <p:spPr>
          <a:xfrm flipV="1">
            <a:off x="9128910" y="2555843"/>
            <a:ext cx="720080" cy="14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箭头连接符 24">
            <a:extLst>
              <a:ext uri="{FF2B5EF4-FFF2-40B4-BE49-F238E27FC236}">
                <a16:creationId xmlns:a16="http://schemas.microsoft.com/office/drawing/2014/main" id="{CBEB63C9-AC09-4C1B-91F7-5468FD186F15}"/>
              </a:ext>
            </a:extLst>
          </p:cNvPr>
          <p:cNvCxnSpPr>
            <a:stCxn id="14" idx="6"/>
          </p:cNvCxnSpPr>
          <p:nvPr/>
        </p:nvCxnSpPr>
        <p:spPr>
          <a:xfrm flipV="1">
            <a:off x="9128910" y="3347931"/>
            <a:ext cx="720080" cy="14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箭头连接符 25">
            <a:extLst>
              <a:ext uri="{FF2B5EF4-FFF2-40B4-BE49-F238E27FC236}">
                <a16:creationId xmlns:a16="http://schemas.microsoft.com/office/drawing/2014/main" id="{39388A9D-8AF5-4CF4-8ADA-3ECF27E46904}"/>
              </a:ext>
            </a:extLst>
          </p:cNvPr>
          <p:cNvCxnSpPr>
            <a:stCxn id="14" idx="6"/>
            <a:endCxn id="15" idx="3"/>
          </p:cNvCxnSpPr>
          <p:nvPr/>
        </p:nvCxnSpPr>
        <p:spPr>
          <a:xfrm flipV="1">
            <a:off x="9128910" y="2708595"/>
            <a:ext cx="783352" cy="63948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箭头连接符 26">
            <a:extLst>
              <a:ext uri="{FF2B5EF4-FFF2-40B4-BE49-F238E27FC236}">
                <a16:creationId xmlns:a16="http://schemas.microsoft.com/office/drawing/2014/main" id="{46FDDF4E-9808-4143-AB06-A6CF4761725D}"/>
              </a:ext>
            </a:extLst>
          </p:cNvPr>
          <p:cNvCxnSpPr>
            <a:stCxn id="13" idx="6"/>
          </p:cNvCxnSpPr>
          <p:nvPr/>
        </p:nvCxnSpPr>
        <p:spPr>
          <a:xfrm>
            <a:off x="9128910" y="2555989"/>
            <a:ext cx="783352" cy="63933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124">
            <a:extLst>
              <a:ext uri="{FF2B5EF4-FFF2-40B4-BE49-F238E27FC236}">
                <a16:creationId xmlns:a16="http://schemas.microsoft.com/office/drawing/2014/main" id="{F94E0180-C0EC-475B-B829-501F9E9CE57C}"/>
              </a:ext>
            </a:extLst>
          </p:cNvPr>
          <p:cNvSpPr txBox="1"/>
          <p:nvPr/>
        </p:nvSpPr>
        <p:spPr>
          <a:xfrm>
            <a:off x="7040678" y="2534468"/>
            <a:ext cx="34817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00" dirty="0"/>
              <a:t>0.9</a:t>
            </a:r>
            <a:endParaRPr lang="zh-CN" altLang="en-US" sz="1000" dirty="0"/>
          </a:p>
        </p:txBody>
      </p:sp>
      <p:sp>
        <p:nvSpPr>
          <p:cNvPr id="29" name="TextBox 125">
            <a:extLst>
              <a:ext uri="{FF2B5EF4-FFF2-40B4-BE49-F238E27FC236}">
                <a16:creationId xmlns:a16="http://schemas.microsoft.com/office/drawing/2014/main" id="{DD8DEB4C-9D23-40EB-8490-BCC8DF0D9B5B}"/>
              </a:ext>
            </a:extLst>
          </p:cNvPr>
          <p:cNvSpPr txBox="1"/>
          <p:nvPr/>
        </p:nvSpPr>
        <p:spPr>
          <a:xfrm>
            <a:off x="7040678" y="3099392"/>
            <a:ext cx="34817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00" dirty="0"/>
              <a:t>0.1</a:t>
            </a:r>
            <a:endParaRPr lang="zh-CN" altLang="en-US" sz="1000" dirty="0"/>
          </a:p>
        </p:txBody>
      </p:sp>
      <p:sp>
        <p:nvSpPr>
          <p:cNvPr id="30" name="TextBox 126">
            <a:extLst>
              <a:ext uri="{FF2B5EF4-FFF2-40B4-BE49-F238E27FC236}">
                <a16:creationId xmlns:a16="http://schemas.microsoft.com/office/drawing/2014/main" id="{AE0DCEF7-38C9-47D6-917D-7193B438FAE5}"/>
              </a:ext>
            </a:extLst>
          </p:cNvPr>
          <p:cNvSpPr txBox="1"/>
          <p:nvPr/>
        </p:nvSpPr>
        <p:spPr>
          <a:xfrm>
            <a:off x="8162736" y="2339966"/>
            <a:ext cx="34817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00" dirty="0"/>
              <a:t>0.2</a:t>
            </a:r>
            <a:endParaRPr lang="zh-CN" altLang="en-US" sz="1000" dirty="0"/>
          </a:p>
        </p:txBody>
      </p:sp>
      <p:sp>
        <p:nvSpPr>
          <p:cNvPr id="31" name="TextBox 127">
            <a:extLst>
              <a:ext uri="{FF2B5EF4-FFF2-40B4-BE49-F238E27FC236}">
                <a16:creationId xmlns:a16="http://schemas.microsoft.com/office/drawing/2014/main" id="{A609F88D-95DF-40E5-BE20-52BBF7D68B71}"/>
              </a:ext>
            </a:extLst>
          </p:cNvPr>
          <p:cNvSpPr txBox="1"/>
          <p:nvPr/>
        </p:nvSpPr>
        <p:spPr>
          <a:xfrm>
            <a:off x="7904774" y="2627998"/>
            <a:ext cx="34817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00" dirty="0"/>
              <a:t>0.8</a:t>
            </a:r>
            <a:endParaRPr lang="zh-CN" altLang="en-US" sz="1000" dirty="0"/>
          </a:p>
        </p:txBody>
      </p:sp>
      <p:sp>
        <p:nvSpPr>
          <p:cNvPr id="32" name="TextBox 128">
            <a:extLst>
              <a:ext uri="{FF2B5EF4-FFF2-40B4-BE49-F238E27FC236}">
                <a16:creationId xmlns:a16="http://schemas.microsoft.com/office/drawing/2014/main" id="{8BF292B1-AEEB-496F-8853-C2A541118341}"/>
              </a:ext>
            </a:extLst>
          </p:cNvPr>
          <p:cNvSpPr txBox="1"/>
          <p:nvPr/>
        </p:nvSpPr>
        <p:spPr>
          <a:xfrm>
            <a:off x="7904774" y="3029849"/>
            <a:ext cx="34817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00" dirty="0"/>
              <a:t>0.6</a:t>
            </a:r>
            <a:endParaRPr lang="zh-CN" altLang="en-US" sz="1000" dirty="0"/>
          </a:p>
        </p:txBody>
      </p:sp>
      <p:sp>
        <p:nvSpPr>
          <p:cNvPr id="33" name="TextBox 129">
            <a:extLst>
              <a:ext uri="{FF2B5EF4-FFF2-40B4-BE49-F238E27FC236}">
                <a16:creationId xmlns:a16="http://schemas.microsoft.com/office/drawing/2014/main" id="{1E1AEAA5-DDA6-4FAB-AC8C-D2DF047F8EBC}"/>
              </a:ext>
            </a:extLst>
          </p:cNvPr>
          <p:cNvSpPr txBox="1"/>
          <p:nvPr/>
        </p:nvSpPr>
        <p:spPr>
          <a:xfrm>
            <a:off x="8132666" y="3317881"/>
            <a:ext cx="34817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00" dirty="0"/>
              <a:t>0.4</a:t>
            </a:r>
            <a:endParaRPr lang="zh-CN" altLang="en-US" sz="1000" dirty="0"/>
          </a:p>
        </p:txBody>
      </p:sp>
      <p:sp>
        <p:nvSpPr>
          <p:cNvPr id="34" name="TextBox 130">
            <a:extLst>
              <a:ext uri="{FF2B5EF4-FFF2-40B4-BE49-F238E27FC236}">
                <a16:creationId xmlns:a16="http://schemas.microsoft.com/office/drawing/2014/main" id="{5169E79E-D1EA-4744-AD75-97170A6ABBB7}"/>
              </a:ext>
            </a:extLst>
          </p:cNvPr>
          <p:cNvSpPr txBox="1"/>
          <p:nvPr/>
        </p:nvSpPr>
        <p:spPr>
          <a:xfrm>
            <a:off x="9314864" y="2339966"/>
            <a:ext cx="34817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00" dirty="0"/>
              <a:t>0.2</a:t>
            </a:r>
            <a:endParaRPr lang="zh-CN" altLang="en-US" sz="1000" dirty="0"/>
          </a:p>
        </p:txBody>
      </p:sp>
      <p:sp>
        <p:nvSpPr>
          <p:cNvPr id="35" name="TextBox 131">
            <a:extLst>
              <a:ext uri="{FF2B5EF4-FFF2-40B4-BE49-F238E27FC236}">
                <a16:creationId xmlns:a16="http://schemas.microsoft.com/office/drawing/2014/main" id="{EBBB27A8-1258-4324-B8C8-0DB710456D2B}"/>
              </a:ext>
            </a:extLst>
          </p:cNvPr>
          <p:cNvSpPr txBox="1"/>
          <p:nvPr/>
        </p:nvSpPr>
        <p:spPr>
          <a:xfrm>
            <a:off x="9056902" y="2627998"/>
            <a:ext cx="34817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00" dirty="0"/>
              <a:t>0.8</a:t>
            </a:r>
            <a:endParaRPr lang="zh-CN" altLang="en-US" sz="1000" dirty="0"/>
          </a:p>
        </p:txBody>
      </p:sp>
      <p:sp>
        <p:nvSpPr>
          <p:cNvPr id="36" name="TextBox 132">
            <a:extLst>
              <a:ext uri="{FF2B5EF4-FFF2-40B4-BE49-F238E27FC236}">
                <a16:creationId xmlns:a16="http://schemas.microsoft.com/office/drawing/2014/main" id="{51610EDE-4C05-4A06-A084-A73B33E43834}"/>
              </a:ext>
            </a:extLst>
          </p:cNvPr>
          <p:cNvSpPr txBox="1"/>
          <p:nvPr/>
        </p:nvSpPr>
        <p:spPr>
          <a:xfrm>
            <a:off x="9056902" y="3029849"/>
            <a:ext cx="34817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00" dirty="0"/>
              <a:t>0.6</a:t>
            </a:r>
            <a:endParaRPr lang="zh-CN" altLang="en-US" sz="1000" dirty="0"/>
          </a:p>
        </p:txBody>
      </p:sp>
      <p:sp>
        <p:nvSpPr>
          <p:cNvPr id="37" name="TextBox 133">
            <a:extLst>
              <a:ext uri="{FF2B5EF4-FFF2-40B4-BE49-F238E27FC236}">
                <a16:creationId xmlns:a16="http://schemas.microsoft.com/office/drawing/2014/main" id="{ED870750-D94A-4EA4-8CA7-4A01C14CCD6C}"/>
              </a:ext>
            </a:extLst>
          </p:cNvPr>
          <p:cNvSpPr txBox="1"/>
          <p:nvPr/>
        </p:nvSpPr>
        <p:spPr>
          <a:xfrm>
            <a:off x="9284794" y="3317881"/>
            <a:ext cx="34817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00" dirty="0"/>
              <a:t>0.4</a:t>
            </a:r>
            <a:endParaRPr lang="zh-CN" altLang="en-US" sz="1000" dirty="0"/>
          </a:p>
        </p:txBody>
      </p:sp>
      <p:sp>
        <p:nvSpPr>
          <p:cNvPr id="38" name="TextBox 134">
            <a:extLst>
              <a:ext uri="{FF2B5EF4-FFF2-40B4-BE49-F238E27FC236}">
                <a16:creationId xmlns:a16="http://schemas.microsoft.com/office/drawing/2014/main" id="{D04C40F6-C759-4A8F-89E8-94C6CF04FA4F}"/>
              </a:ext>
            </a:extLst>
          </p:cNvPr>
          <p:cNvSpPr txBox="1"/>
          <p:nvPr/>
        </p:nvSpPr>
        <p:spPr>
          <a:xfrm>
            <a:off x="7358924" y="1945337"/>
            <a:ext cx="3257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i="1" dirty="0"/>
              <a:t>People              like              books</a:t>
            </a:r>
            <a:endParaRPr lang="zh-CN" altLang="en-US" i="1" dirty="0"/>
          </a:p>
        </p:txBody>
      </p:sp>
      <p:sp>
        <p:nvSpPr>
          <p:cNvPr id="39" name="椭圆 38">
            <a:extLst>
              <a:ext uri="{FF2B5EF4-FFF2-40B4-BE49-F238E27FC236}">
                <a16:creationId xmlns:a16="http://schemas.microsoft.com/office/drawing/2014/main" id="{FF1A71A2-6CA0-4624-BD55-8697084A80AE}"/>
              </a:ext>
            </a:extLst>
          </p:cNvPr>
          <p:cNvSpPr/>
          <p:nvPr/>
        </p:nvSpPr>
        <p:spPr>
          <a:xfrm>
            <a:off x="7536160" y="5589240"/>
            <a:ext cx="432048" cy="43204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900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NN</a:t>
            </a:r>
            <a:endParaRPr lang="zh-CN" altLang="en-US" sz="900" dirty="0">
              <a:solidFill>
                <a:srgbClr val="FF0000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40" name="椭圆 39">
            <a:extLst>
              <a:ext uri="{FF2B5EF4-FFF2-40B4-BE49-F238E27FC236}">
                <a16:creationId xmlns:a16="http://schemas.microsoft.com/office/drawing/2014/main" id="{116AD92F-F472-4AA5-AD6D-C481CEE7B8EA}"/>
              </a:ext>
            </a:extLst>
          </p:cNvPr>
          <p:cNvSpPr/>
          <p:nvPr/>
        </p:nvSpPr>
        <p:spPr>
          <a:xfrm>
            <a:off x="7536160" y="6381328"/>
            <a:ext cx="432048" cy="43204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900" dirty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VB</a:t>
            </a:r>
            <a:endParaRPr lang="zh-CN" altLang="en-US" sz="900" dirty="0">
              <a:solidFill>
                <a:schemeClr val="tx1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41" name="椭圆 40">
            <a:extLst>
              <a:ext uri="{FF2B5EF4-FFF2-40B4-BE49-F238E27FC236}">
                <a16:creationId xmlns:a16="http://schemas.microsoft.com/office/drawing/2014/main" id="{53E3315F-D8F8-479E-B675-59D4E330D92B}"/>
              </a:ext>
            </a:extLst>
          </p:cNvPr>
          <p:cNvSpPr/>
          <p:nvPr/>
        </p:nvSpPr>
        <p:spPr>
          <a:xfrm>
            <a:off x="8688288" y="5589240"/>
            <a:ext cx="432048" cy="43204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900" dirty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NN</a:t>
            </a:r>
            <a:endParaRPr lang="zh-CN" altLang="en-US" sz="900" dirty="0">
              <a:solidFill>
                <a:schemeClr val="tx1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42" name="椭圆 41">
            <a:extLst>
              <a:ext uri="{FF2B5EF4-FFF2-40B4-BE49-F238E27FC236}">
                <a16:creationId xmlns:a16="http://schemas.microsoft.com/office/drawing/2014/main" id="{DBE5C135-E7AE-4E89-A9FD-631FC608A0C3}"/>
              </a:ext>
            </a:extLst>
          </p:cNvPr>
          <p:cNvSpPr/>
          <p:nvPr/>
        </p:nvSpPr>
        <p:spPr>
          <a:xfrm>
            <a:off x="8688288" y="6381328"/>
            <a:ext cx="432048" cy="43204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900" dirty="0">
              <a:solidFill>
                <a:schemeClr val="tx1"/>
              </a:solidFill>
              <a:latin typeface="楷体" pitchFamily="49" charset="-122"/>
              <a:ea typeface="楷体" pitchFamily="49" charset="-122"/>
            </a:endParaRPr>
          </a:p>
          <a:p>
            <a:pPr algn="ctr"/>
            <a:r>
              <a:rPr lang="en-US" altLang="zh-CN" sz="900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VB</a:t>
            </a:r>
            <a:endParaRPr lang="zh-CN" altLang="en-US" sz="900" dirty="0">
              <a:solidFill>
                <a:srgbClr val="FF0000"/>
              </a:solidFill>
              <a:latin typeface="楷体" pitchFamily="49" charset="-122"/>
              <a:ea typeface="楷体" pitchFamily="49" charset="-122"/>
            </a:endParaRPr>
          </a:p>
          <a:p>
            <a:pPr algn="ctr"/>
            <a:endParaRPr lang="zh-CN" altLang="en-US" sz="1000" dirty="0">
              <a:solidFill>
                <a:schemeClr val="tx1"/>
              </a:solidFill>
            </a:endParaRPr>
          </a:p>
        </p:txBody>
      </p:sp>
      <p:sp>
        <p:nvSpPr>
          <p:cNvPr id="43" name="椭圆 42">
            <a:extLst>
              <a:ext uri="{FF2B5EF4-FFF2-40B4-BE49-F238E27FC236}">
                <a16:creationId xmlns:a16="http://schemas.microsoft.com/office/drawing/2014/main" id="{F88481ED-064B-4A39-BD5C-DB04B2800DBA}"/>
              </a:ext>
            </a:extLst>
          </p:cNvPr>
          <p:cNvSpPr/>
          <p:nvPr/>
        </p:nvSpPr>
        <p:spPr>
          <a:xfrm>
            <a:off x="9840416" y="5589093"/>
            <a:ext cx="432048" cy="43204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900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NN</a:t>
            </a:r>
            <a:endParaRPr lang="zh-CN" altLang="en-US" sz="900" dirty="0">
              <a:solidFill>
                <a:srgbClr val="FF0000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44" name="椭圆 43">
            <a:extLst>
              <a:ext uri="{FF2B5EF4-FFF2-40B4-BE49-F238E27FC236}">
                <a16:creationId xmlns:a16="http://schemas.microsoft.com/office/drawing/2014/main" id="{28B7958A-EF65-4EDF-934D-5EC8A4624B05}"/>
              </a:ext>
            </a:extLst>
          </p:cNvPr>
          <p:cNvSpPr/>
          <p:nvPr/>
        </p:nvSpPr>
        <p:spPr>
          <a:xfrm>
            <a:off x="9840416" y="6381181"/>
            <a:ext cx="432048" cy="43204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900" dirty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VB</a:t>
            </a:r>
            <a:endParaRPr lang="zh-CN" altLang="en-US" sz="900" dirty="0">
              <a:solidFill>
                <a:schemeClr val="tx1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45" name="椭圆 44">
            <a:extLst>
              <a:ext uri="{FF2B5EF4-FFF2-40B4-BE49-F238E27FC236}">
                <a16:creationId xmlns:a16="http://schemas.microsoft.com/office/drawing/2014/main" id="{CC93D9B9-1E60-4357-831B-800CDD7653E9}"/>
              </a:ext>
            </a:extLst>
          </p:cNvPr>
          <p:cNvSpPr/>
          <p:nvPr/>
        </p:nvSpPr>
        <p:spPr>
          <a:xfrm>
            <a:off x="6600056" y="5949133"/>
            <a:ext cx="432048" cy="43204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000" dirty="0">
                <a:solidFill>
                  <a:srgbClr val="FF0000"/>
                </a:solidFill>
              </a:rPr>
              <a:t>B</a:t>
            </a:r>
            <a:endParaRPr lang="zh-CN" altLang="en-US" sz="1000" dirty="0">
              <a:solidFill>
                <a:srgbClr val="FF0000"/>
              </a:solidFill>
            </a:endParaRPr>
          </a:p>
        </p:txBody>
      </p:sp>
      <p:cxnSp>
        <p:nvCxnSpPr>
          <p:cNvPr id="46" name="直接箭头连接符 45">
            <a:extLst>
              <a:ext uri="{FF2B5EF4-FFF2-40B4-BE49-F238E27FC236}">
                <a16:creationId xmlns:a16="http://schemas.microsoft.com/office/drawing/2014/main" id="{82340094-2B56-40DA-82EE-727EA3C2C7D1}"/>
              </a:ext>
            </a:extLst>
          </p:cNvPr>
          <p:cNvCxnSpPr>
            <a:stCxn id="45" idx="6"/>
          </p:cNvCxnSpPr>
          <p:nvPr/>
        </p:nvCxnSpPr>
        <p:spPr>
          <a:xfrm flipV="1">
            <a:off x="7032104" y="5805265"/>
            <a:ext cx="504056" cy="35989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接箭头连接符 46">
            <a:extLst>
              <a:ext uri="{FF2B5EF4-FFF2-40B4-BE49-F238E27FC236}">
                <a16:creationId xmlns:a16="http://schemas.microsoft.com/office/drawing/2014/main" id="{2896212E-4A75-4942-ADC8-7A378FBD0D06}"/>
              </a:ext>
            </a:extLst>
          </p:cNvPr>
          <p:cNvCxnSpPr>
            <a:endCxn id="40" idx="2"/>
          </p:cNvCxnSpPr>
          <p:nvPr/>
        </p:nvCxnSpPr>
        <p:spPr>
          <a:xfrm>
            <a:off x="7032104" y="6165158"/>
            <a:ext cx="504056" cy="43219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接箭头连接符 47">
            <a:extLst>
              <a:ext uri="{FF2B5EF4-FFF2-40B4-BE49-F238E27FC236}">
                <a16:creationId xmlns:a16="http://schemas.microsoft.com/office/drawing/2014/main" id="{120FBEDD-DA78-4EF6-AC65-D57DC7635CDF}"/>
              </a:ext>
            </a:extLst>
          </p:cNvPr>
          <p:cNvCxnSpPr>
            <a:stCxn id="39" idx="6"/>
            <a:endCxn id="41" idx="2"/>
          </p:cNvCxnSpPr>
          <p:nvPr/>
        </p:nvCxnSpPr>
        <p:spPr>
          <a:xfrm>
            <a:off x="7968208" y="5805264"/>
            <a:ext cx="72008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接箭头连接符 48">
            <a:extLst>
              <a:ext uri="{FF2B5EF4-FFF2-40B4-BE49-F238E27FC236}">
                <a16:creationId xmlns:a16="http://schemas.microsoft.com/office/drawing/2014/main" id="{9DD6F9D1-21E6-4C9F-BEC3-EC13B1175EBF}"/>
              </a:ext>
            </a:extLst>
          </p:cNvPr>
          <p:cNvCxnSpPr>
            <a:endCxn id="42" idx="1"/>
          </p:cNvCxnSpPr>
          <p:nvPr/>
        </p:nvCxnSpPr>
        <p:spPr>
          <a:xfrm>
            <a:off x="7968208" y="5805264"/>
            <a:ext cx="783352" cy="63933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接箭头连接符 49">
            <a:extLst>
              <a:ext uri="{FF2B5EF4-FFF2-40B4-BE49-F238E27FC236}">
                <a16:creationId xmlns:a16="http://schemas.microsoft.com/office/drawing/2014/main" id="{76F742CF-733D-4FF8-B1C4-6DFB73F88271}"/>
              </a:ext>
            </a:extLst>
          </p:cNvPr>
          <p:cNvCxnSpPr>
            <a:stCxn id="40" idx="6"/>
            <a:endCxn id="41" idx="3"/>
          </p:cNvCxnSpPr>
          <p:nvPr/>
        </p:nvCxnSpPr>
        <p:spPr>
          <a:xfrm flipV="1">
            <a:off x="7968208" y="5958016"/>
            <a:ext cx="783352" cy="63933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接箭头连接符 50">
            <a:extLst>
              <a:ext uri="{FF2B5EF4-FFF2-40B4-BE49-F238E27FC236}">
                <a16:creationId xmlns:a16="http://schemas.microsoft.com/office/drawing/2014/main" id="{21C065CE-0E1E-4436-9D46-F9E1629DD9A8}"/>
              </a:ext>
            </a:extLst>
          </p:cNvPr>
          <p:cNvCxnSpPr>
            <a:stCxn id="40" idx="6"/>
            <a:endCxn id="42" idx="2"/>
          </p:cNvCxnSpPr>
          <p:nvPr/>
        </p:nvCxnSpPr>
        <p:spPr>
          <a:xfrm>
            <a:off x="7968208" y="6597352"/>
            <a:ext cx="72008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接箭头连接符 51">
            <a:extLst>
              <a:ext uri="{FF2B5EF4-FFF2-40B4-BE49-F238E27FC236}">
                <a16:creationId xmlns:a16="http://schemas.microsoft.com/office/drawing/2014/main" id="{62B4B1A6-42EA-41E2-9FA0-94CBE88385BB}"/>
              </a:ext>
            </a:extLst>
          </p:cNvPr>
          <p:cNvCxnSpPr>
            <a:stCxn id="41" idx="6"/>
            <a:endCxn id="43" idx="2"/>
          </p:cNvCxnSpPr>
          <p:nvPr/>
        </p:nvCxnSpPr>
        <p:spPr>
          <a:xfrm flipV="1">
            <a:off x="9120336" y="5805118"/>
            <a:ext cx="720080" cy="14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接箭头连接符 52">
            <a:extLst>
              <a:ext uri="{FF2B5EF4-FFF2-40B4-BE49-F238E27FC236}">
                <a16:creationId xmlns:a16="http://schemas.microsoft.com/office/drawing/2014/main" id="{2B835EAA-C161-4674-A98B-AE994EBF5DD1}"/>
              </a:ext>
            </a:extLst>
          </p:cNvPr>
          <p:cNvCxnSpPr>
            <a:stCxn id="42" idx="6"/>
          </p:cNvCxnSpPr>
          <p:nvPr/>
        </p:nvCxnSpPr>
        <p:spPr>
          <a:xfrm flipV="1">
            <a:off x="9120336" y="6597206"/>
            <a:ext cx="720080" cy="14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接箭头连接符 53">
            <a:extLst>
              <a:ext uri="{FF2B5EF4-FFF2-40B4-BE49-F238E27FC236}">
                <a16:creationId xmlns:a16="http://schemas.microsoft.com/office/drawing/2014/main" id="{D53DA00F-30CA-49B7-86E2-131DBA1D5910}"/>
              </a:ext>
            </a:extLst>
          </p:cNvPr>
          <p:cNvCxnSpPr>
            <a:stCxn id="42" idx="6"/>
            <a:endCxn id="43" idx="3"/>
          </p:cNvCxnSpPr>
          <p:nvPr/>
        </p:nvCxnSpPr>
        <p:spPr>
          <a:xfrm flipV="1">
            <a:off x="9120336" y="5957870"/>
            <a:ext cx="783352" cy="63948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接箭头连接符 54">
            <a:extLst>
              <a:ext uri="{FF2B5EF4-FFF2-40B4-BE49-F238E27FC236}">
                <a16:creationId xmlns:a16="http://schemas.microsoft.com/office/drawing/2014/main" id="{622B651D-D8F8-48D6-8C05-BD2FA1613942}"/>
              </a:ext>
            </a:extLst>
          </p:cNvPr>
          <p:cNvCxnSpPr>
            <a:stCxn id="41" idx="6"/>
          </p:cNvCxnSpPr>
          <p:nvPr/>
        </p:nvCxnSpPr>
        <p:spPr>
          <a:xfrm>
            <a:off x="9120336" y="5805264"/>
            <a:ext cx="783352" cy="63933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152">
            <a:extLst>
              <a:ext uri="{FF2B5EF4-FFF2-40B4-BE49-F238E27FC236}">
                <a16:creationId xmlns:a16="http://schemas.microsoft.com/office/drawing/2014/main" id="{4F72483A-D575-4915-B576-BFA3330185EF}"/>
              </a:ext>
            </a:extLst>
          </p:cNvPr>
          <p:cNvSpPr txBox="1"/>
          <p:nvPr/>
        </p:nvSpPr>
        <p:spPr>
          <a:xfrm>
            <a:off x="7032104" y="5783743"/>
            <a:ext cx="34817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00" dirty="0"/>
              <a:t>0.9</a:t>
            </a:r>
            <a:endParaRPr lang="zh-CN" altLang="en-US" sz="1000" dirty="0"/>
          </a:p>
        </p:txBody>
      </p:sp>
      <p:sp>
        <p:nvSpPr>
          <p:cNvPr id="57" name="TextBox 153">
            <a:extLst>
              <a:ext uri="{FF2B5EF4-FFF2-40B4-BE49-F238E27FC236}">
                <a16:creationId xmlns:a16="http://schemas.microsoft.com/office/drawing/2014/main" id="{896B8CC3-E219-4174-9932-968788DC7F02}"/>
              </a:ext>
            </a:extLst>
          </p:cNvPr>
          <p:cNvSpPr txBox="1"/>
          <p:nvPr/>
        </p:nvSpPr>
        <p:spPr>
          <a:xfrm>
            <a:off x="7032104" y="6348667"/>
            <a:ext cx="34817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00" dirty="0"/>
              <a:t>0.1</a:t>
            </a:r>
            <a:endParaRPr lang="zh-CN" altLang="en-US" sz="1000" dirty="0"/>
          </a:p>
        </p:txBody>
      </p:sp>
      <p:sp>
        <p:nvSpPr>
          <p:cNvPr id="58" name="TextBox 154">
            <a:extLst>
              <a:ext uri="{FF2B5EF4-FFF2-40B4-BE49-F238E27FC236}">
                <a16:creationId xmlns:a16="http://schemas.microsoft.com/office/drawing/2014/main" id="{624FE459-28D1-440E-81D1-9588EA779681}"/>
              </a:ext>
            </a:extLst>
          </p:cNvPr>
          <p:cNvSpPr txBox="1"/>
          <p:nvPr/>
        </p:nvSpPr>
        <p:spPr>
          <a:xfrm>
            <a:off x="8154162" y="5589241"/>
            <a:ext cx="34817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00" dirty="0"/>
              <a:t>0.2</a:t>
            </a:r>
            <a:endParaRPr lang="zh-CN" altLang="en-US" sz="1000" dirty="0"/>
          </a:p>
        </p:txBody>
      </p:sp>
      <p:sp>
        <p:nvSpPr>
          <p:cNvPr id="59" name="TextBox 155">
            <a:extLst>
              <a:ext uri="{FF2B5EF4-FFF2-40B4-BE49-F238E27FC236}">
                <a16:creationId xmlns:a16="http://schemas.microsoft.com/office/drawing/2014/main" id="{F14B60D9-8665-4C43-B98B-F7FCAC3FCB62}"/>
              </a:ext>
            </a:extLst>
          </p:cNvPr>
          <p:cNvSpPr txBox="1"/>
          <p:nvPr/>
        </p:nvSpPr>
        <p:spPr>
          <a:xfrm>
            <a:off x="7896200" y="5877273"/>
            <a:ext cx="34817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00" dirty="0"/>
              <a:t>0.8</a:t>
            </a:r>
            <a:endParaRPr lang="zh-CN" altLang="en-US" sz="1000" dirty="0"/>
          </a:p>
        </p:txBody>
      </p:sp>
      <p:sp>
        <p:nvSpPr>
          <p:cNvPr id="60" name="TextBox 156">
            <a:extLst>
              <a:ext uri="{FF2B5EF4-FFF2-40B4-BE49-F238E27FC236}">
                <a16:creationId xmlns:a16="http://schemas.microsoft.com/office/drawing/2014/main" id="{FDEB907A-5C04-4E9E-97F2-90F930F9B539}"/>
              </a:ext>
            </a:extLst>
          </p:cNvPr>
          <p:cNvSpPr txBox="1"/>
          <p:nvPr/>
        </p:nvSpPr>
        <p:spPr>
          <a:xfrm>
            <a:off x="7896200" y="6279124"/>
            <a:ext cx="34817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00" dirty="0"/>
              <a:t>0.6</a:t>
            </a:r>
            <a:endParaRPr lang="zh-CN" altLang="en-US" sz="1000" dirty="0"/>
          </a:p>
        </p:txBody>
      </p:sp>
      <p:sp>
        <p:nvSpPr>
          <p:cNvPr id="61" name="TextBox 157">
            <a:extLst>
              <a:ext uri="{FF2B5EF4-FFF2-40B4-BE49-F238E27FC236}">
                <a16:creationId xmlns:a16="http://schemas.microsoft.com/office/drawing/2014/main" id="{28966277-E156-4171-900C-E3BCFE49443B}"/>
              </a:ext>
            </a:extLst>
          </p:cNvPr>
          <p:cNvSpPr txBox="1"/>
          <p:nvPr/>
        </p:nvSpPr>
        <p:spPr>
          <a:xfrm>
            <a:off x="8124092" y="6567156"/>
            <a:ext cx="34817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00" dirty="0"/>
              <a:t>0.4</a:t>
            </a:r>
            <a:endParaRPr lang="zh-CN" altLang="en-US" sz="1000" dirty="0"/>
          </a:p>
        </p:txBody>
      </p:sp>
      <p:sp>
        <p:nvSpPr>
          <p:cNvPr id="62" name="TextBox 158">
            <a:extLst>
              <a:ext uri="{FF2B5EF4-FFF2-40B4-BE49-F238E27FC236}">
                <a16:creationId xmlns:a16="http://schemas.microsoft.com/office/drawing/2014/main" id="{AEA677CE-7FF5-4A66-A71B-7722C1D034AF}"/>
              </a:ext>
            </a:extLst>
          </p:cNvPr>
          <p:cNvSpPr txBox="1"/>
          <p:nvPr/>
        </p:nvSpPr>
        <p:spPr>
          <a:xfrm>
            <a:off x="9306290" y="5589241"/>
            <a:ext cx="34817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00" dirty="0"/>
              <a:t>0.2</a:t>
            </a:r>
            <a:endParaRPr lang="zh-CN" altLang="en-US" sz="1000" dirty="0"/>
          </a:p>
        </p:txBody>
      </p:sp>
      <p:sp>
        <p:nvSpPr>
          <p:cNvPr id="63" name="TextBox 159">
            <a:extLst>
              <a:ext uri="{FF2B5EF4-FFF2-40B4-BE49-F238E27FC236}">
                <a16:creationId xmlns:a16="http://schemas.microsoft.com/office/drawing/2014/main" id="{EBB94644-B30C-4CFB-B318-64531E06D3A8}"/>
              </a:ext>
            </a:extLst>
          </p:cNvPr>
          <p:cNvSpPr txBox="1"/>
          <p:nvPr/>
        </p:nvSpPr>
        <p:spPr>
          <a:xfrm>
            <a:off x="9048328" y="5877273"/>
            <a:ext cx="34817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00" dirty="0"/>
              <a:t>0.8</a:t>
            </a:r>
            <a:endParaRPr lang="zh-CN" altLang="en-US" sz="1000" dirty="0"/>
          </a:p>
        </p:txBody>
      </p:sp>
      <p:sp>
        <p:nvSpPr>
          <p:cNvPr id="64" name="TextBox 160">
            <a:extLst>
              <a:ext uri="{FF2B5EF4-FFF2-40B4-BE49-F238E27FC236}">
                <a16:creationId xmlns:a16="http://schemas.microsoft.com/office/drawing/2014/main" id="{3B53D447-ED8D-451A-B84D-25F4B3A64472}"/>
              </a:ext>
            </a:extLst>
          </p:cNvPr>
          <p:cNvSpPr txBox="1"/>
          <p:nvPr/>
        </p:nvSpPr>
        <p:spPr>
          <a:xfrm>
            <a:off x="9048328" y="6279124"/>
            <a:ext cx="34817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00" dirty="0"/>
              <a:t>0.6</a:t>
            </a:r>
            <a:endParaRPr lang="zh-CN" altLang="en-US" sz="1000" dirty="0"/>
          </a:p>
        </p:txBody>
      </p:sp>
      <p:sp>
        <p:nvSpPr>
          <p:cNvPr id="65" name="TextBox 161">
            <a:extLst>
              <a:ext uri="{FF2B5EF4-FFF2-40B4-BE49-F238E27FC236}">
                <a16:creationId xmlns:a16="http://schemas.microsoft.com/office/drawing/2014/main" id="{4338CFD8-24D6-4E68-9774-AFCAE93768C9}"/>
              </a:ext>
            </a:extLst>
          </p:cNvPr>
          <p:cNvSpPr txBox="1"/>
          <p:nvPr/>
        </p:nvSpPr>
        <p:spPr>
          <a:xfrm>
            <a:off x="9276220" y="6567156"/>
            <a:ext cx="34817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00" dirty="0"/>
              <a:t>0.4</a:t>
            </a:r>
            <a:endParaRPr lang="zh-CN" altLang="en-US" sz="1000" dirty="0"/>
          </a:p>
        </p:txBody>
      </p:sp>
      <p:sp>
        <p:nvSpPr>
          <p:cNvPr id="66" name="TextBox 162">
            <a:extLst>
              <a:ext uri="{FF2B5EF4-FFF2-40B4-BE49-F238E27FC236}">
                <a16:creationId xmlns:a16="http://schemas.microsoft.com/office/drawing/2014/main" id="{7882764D-A4E7-4F8F-A769-4BDD74D3CC0C}"/>
              </a:ext>
            </a:extLst>
          </p:cNvPr>
          <p:cNvSpPr txBox="1"/>
          <p:nvPr/>
        </p:nvSpPr>
        <p:spPr>
          <a:xfrm>
            <a:off x="7350350" y="5194612"/>
            <a:ext cx="3257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i="1" dirty="0"/>
              <a:t>People              like              books</a:t>
            </a:r>
            <a:endParaRPr lang="zh-CN" altLang="en-US" i="1" dirty="0"/>
          </a:p>
        </p:txBody>
      </p:sp>
      <p:graphicFrame>
        <p:nvGraphicFramePr>
          <p:cNvPr id="67" name="表格 66">
            <a:extLst>
              <a:ext uri="{FF2B5EF4-FFF2-40B4-BE49-F238E27FC236}">
                <a16:creationId xmlns:a16="http://schemas.microsoft.com/office/drawing/2014/main" id="{7A65BC9D-F8D7-44A5-85CA-0B7BC08FFF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0442797"/>
              </p:ext>
            </p:extLst>
          </p:nvPr>
        </p:nvGraphicFramePr>
        <p:xfrm>
          <a:off x="1903897" y="5850175"/>
          <a:ext cx="2160240" cy="487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0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16024">
                <a:tc>
                  <a:txBody>
                    <a:bodyPr/>
                    <a:lstStyle/>
                    <a:p>
                      <a:r>
                        <a:rPr lang="en-US" altLang="zh-CN" sz="1000" b="0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zh-CN" altLang="en-US" sz="1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000" b="0" dirty="0">
                          <a:solidFill>
                            <a:schemeClr val="tx1"/>
                          </a:solidFill>
                        </a:rPr>
                        <a:t>0.9</a:t>
                      </a:r>
                      <a:endParaRPr lang="zh-CN" altLang="en-US" sz="1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000" b="0" dirty="0">
                          <a:solidFill>
                            <a:schemeClr val="tx1"/>
                          </a:solidFill>
                        </a:rPr>
                        <a:t>0.18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000" b="0" dirty="0">
                          <a:solidFill>
                            <a:srgbClr val="FF0000"/>
                          </a:solidFill>
                        </a:rPr>
                        <a:t>0.432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713">
                <a:tc>
                  <a:txBody>
                    <a:bodyPr/>
                    <a:lstStyle/>
                    <a:p>
                      <a:r>
                        <a:rPr lang="en-US" altLang="zh-CN" sz="1000" dirty="0"/>
                        <a:t>1</a:t>
                      </a:r>
                      <a:endParaRPr lang="zh-CN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000" dirty="0"/>
                        <a:t>0.1</a:t>
                      </a:r>
                      <a:endParaRPr lang="zh-CN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000" b="0" dirty="0">
                          <a:solidFill>
                            <a:schemeClr val="tx1"/>
                          </a:solidFill>
                        </a:rPr>
                        <a:t>0.72</a:t>
                      </a:r>
                      <a:endParaRPr lang="en-US" altLang="zh-CN" sz="1000" b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000" b="0" dirty="0">
                          <a:solidFill>
                            <a:schemeClr val="tx1"/>
                          </a:solidFill>
                        </a:rPr>
                        <a:t>0.288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68" name="表格 67">
            <a:extLst>
              <a:ext uri="{FF2B5EF4-FFF2-40B4-BE49-F238E27FC236}">
                <a16:creationId xmlns:a16="http://schemas.microsoft.com/office/drawing/2014/main" id="{0D9805D7-0C73-403E-BA4A-69E654E581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8195648"/>
              </p:ext>
            </p:extLst>
          </p:nvPr>
        </p:nvGraphicFramePr>
        <p:xfrm>
          <a:off x="1903897" y="4788761"/>
          <a:ext cx="2160240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0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4286">
                <a:tc>
                  <a:txBody>
                    <a:bodyPr/>
                    <a:lstStyle/>
                    <a:p>
                      <a:r>
                        <a:rPr lang="en-US" altLang="zh-CN" sz="1000" b="0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zh-CN" altLang="en-US" sz="1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000" b="0" dirty="0">
                          <a:solidFill>
                            <a:schemeClr val="tx1"/>
                          </a:solidFill>
                        </a:rPr>
                        <a:t>0.9</a:t>
                      </a:r>
                      <a:endParaRPr lang="zh-CN" altLang="en-US" sz="1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000" b="0" dirty="0">
                          <a:solidFill>
                            <a:schemeClr val="tx1"/>
                          </a:solidFill>
                        </a:rPr>
                        <a:t>0.18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000" b="0" dirty="0">
                          <a:solidFill>
                            <a:schemeClr val="tx1"/>
                          </a:solidFill>
                        </a:rPr>
                        <a:t>0.18</a:t>
                      </a:r>
                      <a:r>
                        <a:rPr lang="zh-CN" altLang="en-US" sz="1000" b="0" dirty="0">
                          <a:solidFill>
                            <a:schemeClr val="tx1"/>
                          </a:solidFill>
                        </a:rPr>
                        <a:t>*</a:t>
                      </a:r>
                      <a:r>
                        <a:rPr lang="en-US" altLang="zh-CN" sz="1000" b="0" dirty="0">
                          <a:solidFill>
                            <a:schemeClr val="tx1"/>
                          </a:solidFill>
                        </a:rPr>
                        <a:t>0.2</a:t>
                      </a:r>
                    </a:p>
                    <a:p>
                      <a:r>
                        <a:rPr lang="en-US" altLang="zh-CN" sz="1000" b="0" dirty="0">
                          <a:solidFill>
                            <a:srgbClr val="FF0000"/>
                          </a:solidFill>
                        </a:rPr>
                        <a:t>0.72</a:t>
                      </a:r>
                      <a:r>
                        <a:rPr lang="zh-CN" altLang="en-US" sz="1000" b="0" dirty="0">
                          <a:solidFill>
                            <a:srgbClr val="FF0000"/>
                          </a:solidFill>
                        </a:rPr>
                        <a:t>*</a:t>
                      </a:r>
                      <a:r>
                        <a:rPr lang="en-US" altLang="zh-CN" sz="1000" b="0" dirty="0">
                          <a:solidFill>
                            <a:srgbClr val="FF0000"/>
                          </a:solidFill>
                        </a:rPr>
                        <a:t>0.6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713">
                <a:tc>
                  <a:txBody>
                    <a:bodyPr/>
                    <a:lstStyle/>
                    <a:p>
                      <a:r>
                        <a:rPr lang="en-US" altLang="zh-CN" sz="1000" dirty="0"/>
                        <a:t>1</a:t>
                      </a:r>
                      <a:endParaRPr lang="zh-CN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000" dirty="0"/>
                        <a:t>0.1</a:t>
                      </a:r>
                      <a:endParaRPr lang="zh-CN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000" b="0" dirty="0">
                          <a:solidFill>
                            <a:schemeClr val="tx1"/>
                          </a:solidFill>
                        </a:rPr>
                        <a:t>0.72</a:t>
                      </a:r>
                      <a:endParaRPr lang="en-US" altLang="zh-CN" sz="1000" b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000" b="0" dirty="0">
                          <a:solidFill>
                            <a:schemeClr val="tx1"/>
                          </a:solidFill>
                        </a:rPr>
                        <a:t>0.18</a:t>
                      </a:r>
                      <a:r>
                        <a:rPr lang="zh-CN" altLang="en-US" sz="1000" b="0" dirty="0">
                          <a:solidFill>
                            <a:schemeClr val="tx1"/>
                          </a:solidFill>
                        </a:rPr>
                        <a:t>*</a:t>
                      </a:r>
                      <a:r>
                        <a:rPr lang="en-US" altLang="zh-CN" sz="1000" b="0" dirty="0">
                          <a:solidFill>
                            <a:schemeClr val="tx1"/>
                          </a:solidFill>
                        </a:rPr>
                        <a:t>0.8</a:t>
                      </a:r>
                    </a:p>
                    <a:p>
                      <a:r>
                        <a:rPr lang="en-US" altLang="zh-CN" sz="1000" b="0" dirty="0">
                          <a:solidFill>
                            <a:srgbClr val="FF0000"/>
                          </a:solidFill>
                        </a:rPr>
                        <a:t>0.72</a:t>
                      </a:r>
                      <a:r>
                        <a:rPr lang="zh-CN" altLang="en-US" sz="1000" b="0" dirty="0">
                          <a:solidFill>
                            <a:srgbClr val="FF0000"/>
                          </a:solidFill>
                        </a:rPr>
                        <a:t>*</a:t>
                      </a:r>
                      <a:r>
                        <a:rPr lang="en-US" altLang="zh-CN" sz="1000" b="0" dirty="0">
                          <a:solidFill>
                            <a:srgbClr val="FF0000"/>
                          </a:solidFill>
                        </a:rPr>
                        <a:t>0.4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69" name="表格 68">
            <a:extLst>
              <a:ext uri="{FF2B5EF4-FFF2-40B4-BE49-F238E27FC236}">
                <a16:creationId xmlns:a16="http://schemas.microsoft.com/office/drawing/2014/main" id="{B846510C-473E-4C21-BDD5-2C49B436E8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4784549"/>
              </p:ext>
            </p:extLst>
          </p:nvPr>
        </p:nvGraphicFramePr>
        <p:xfrm>
          <a:off x="4600484" y="4793007"/>
          <a:ext cx="1839916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99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99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99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99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96044">
                <a:tc>
                  <a:txBody>
                    <a:bodyPr/>
                    <a:lstStyle/>
                    <a:p>
                      <a:r>
                        <a:rPr lang="en-US" altLang="zh-CN" sz="1000" b="0" dirty="0">
                          <a:solidFill>
                            <a:schemeClr val="tx1"/>
                          </a:solidFill>
                        </a:rPr>
                        <a:t>NULL</a:t>
                      </a:r>
                      <a:endParaRPr lang="zh-CN" altLang="en-US" sz="1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000" b="0" dirty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zh-CN" altLang="en-US" sz="1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000" b="0" dirty="0">
                          <a:solidFill>
                            <a:schemeClr val="tx1"/>
                          </a:solidFill>
                        </a:rPr>
                        <a:t>NN</a:t>
                      </a:r>
                      <a:endParaRPr lang="zh-CN" altLang="en-US" sz="1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000" b="0" dirty="0">
                          <a:solidFill>
                            <a:schemeClr val="tx1"/>
                          </a:solidFill>
                        </a:rPr>
                        <a:t>VB</a:t>
                      </a:r>
                      <a:endParaRPr lang="zh-CN" altLang="en-US" sz="1000" b="0" dirty="0">
                        <a:solidFill>
                          <a:schemeClr val="tx1"/>
                        </a:solidFill>
                      </a:endParaRPr>
                    </a:p>
                    <a:p>
                      <a:endParaRPr lang="zh-CN" altLang="en-US" sz="1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044">
                <a:tc>
                  <a:txBody>
                    <a:bodyPr/>
                    <a:lstStyle/>
                    <a:p>
                      <a:r>
                        <a:rPr lang="en-US" altLang="zh-CN" sz="1000" b="0" dirty="0">
                          <a:solidFill>
                            <a:schemeClr val="tx1"/>
                          </a:solidFill>
                        </a:rPr>
                        <a:t>NULL</a:t>
                      </a:r>
                      <a:endParaRPr lang="zh-CN" altLang="en-US" sz="10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000" b="0" dirty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zh-CN" altLang="en-US" sz="10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000" b="0" dirty="0">
                          <a:solidFill>
                            <a:schemeClr val="tx1"/>
                          </a:solidFill>
                        </a:rPr>
                        <a:t>NN</a:t>
                      </a:r>
                      <a:endParaRPr lang="zh-CN" altLang="en-US" sz="10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000" b="0" dirty="0">
                          <a:solidFill>
                            <a:schemeClr val="tx1"/>
                          </a:solidFill>
                        </a:rPr>
                        <a:t>VB</a:t>
                      </a:r>
                      <a:endParaRPr lang="zh-CN" altLang="en-US" sz="1000" b="0" dirty="0">
                        <a:solidFill>
                          <a:schemeClr val="tx1"/>
                        </a:solidFill>
                      </a:endParaRPr>
                    </a:p>
                    <a:p>
                      <a:endParaRPr lang="zh-CN" alt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70" name="表格 69">
            <a:extLst>
              <a:ext uri="{FF2B5EF4-FFF2-40B4-BE49-F238E27FC236}">
                <a16:creationId xmlns:a16="http://schemas.microsoft.com/office/drawing/2014/main" id="{25B7CAD0-C629-4CCE-871A-86C480741C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509950"/>
              </p:ext>
            </p:extLst>
          </p:nvPr>
        </p:nvGraphicFramePr>
        <p:xfrm>
          <a:off x="1920548" y="3081155"/>
          <a:ext cx="2143588" cy="6638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53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00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31924">
                <a:tc>
                  <a:txBody>
                    <a:bodyPr/>
                    <a:lstStyle/>
                    <a:p>
                      <a:r>
                        <a:rPr lang="en-US" altLang="zh-CN" sz="1000" b="0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zh-CN" altLang="en-US" sz="1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000" b="0" dirty="0">
                          <a:solidFill>
                            <a:schemeClr val="tx1"/>
                          </a:solidFill>
                        </a:rPr>
                        <a:t>0.9</a:t>
                      </a:r>
                      <a:endParaRPr lang="zh-CN" altLang="en-US" sz="1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000" b="0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zh-CN" altLang="en-US" sz="1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000" b="0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zh-CN" altLang="en-US" sz="1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1924">
                <a:tc>
                  <a:txBody>
                    <a:bodyPr/>
                    <a:lstStyle/>
                    <a:p>
                      <a:r>
                        <a:rPr lang="en-US" altLang="zh-CN" sz="1000" dirty="0"/>
                        <a:t>1</a:t>
                      </a:r>
                      <a:endParaRPr lang="zh-CN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000" dirty="0"/>
                        <a:t>0.1</a:t>
                      </a:r>
                      <a:endParaRPr lang="zh-CN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000" dirty="0"/>
                        <a:t>0</a:t>
                      </a:r>
                      <a:endParaRPr lang="zh-CN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000" dirty="0"/>
                        <a:t>0</a:t>
                      </a:r>
                      <a:endParaRPr lang="zh-CN" alt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73" name="表格 72">
            <a:extLst>
              <a:ext uri="{FF2B5EF4-FFF2-40B4-BE49-F238E27FC236}">
                <a16:creationId xmlns:a16="http://schemas.microsoft.com/office/drawing/2014/main" id="{D76614D9-7CB5-4D57-8361-8829EB543A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3354008"/>
              </p:ext>
            </p:extLst>
          </p:nvPr>
        </p:nvGraphicFramePr>
        <p:xfrm>
          <a:off x="4583832" y="3085401"/>
          <a:ext cx="1872208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80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0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80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680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31924">
                <a:tc>
                  <a:txBody>
                    <a:bodyPr/>
                    <a:lstStyle/>
                    <a:p>
                      <a:r>
                        <a:rPr lang="en-US" altLang="zh-CN" sz="1000" b="0" dirty="0">
                          <a:solidFill>
                            <a:schemeClr val="tx1"/>
                          </a:solidFill>
                        </a:rPr>
                        <a:t>NULL</a:t>
                      </a:r>
                      <a:endParaRPr lang="zh-CN" altLang="en-US" sz="1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000" b="0" dirty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zh-CN" altLang="en-US" sz="1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1924">
                <a:tc>
                  <a:txBody>
                    <a:bodyPr/>
                    <a:lstStyle/>
                    <a:p>
                      <a:r>
                        <a:rPr lang="en-US" altLang="zh-CN" sz="1000" b="0" dirty="0">
                          <a:solidFill>
                            <a:schemeClr val="tx1"/>
                          </a:solidFill>
                        </a:rPr>
                        <a:t>NULL</a:t>
                      </a:r>
                      <a:endParaRPr lang="zh-CN" altLang="en-US" sz="10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000" b="0" dirty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zh-CN" altLang="en-US" sz="10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74" name="表格 73">
            <a:extLst>
              <a:ext uri="{FF2B5EF4-FFF2-40B4-BE49-F238E27FC236}">
                <a16:creationId xmlns:a16="http://schemas.microsoft.com/office/drawing/2014/main" id="{77F93937-CD2F-48E6-BAB9-7B1CD7A7D5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4971696"/>
              </p:ext>
            </p:extLst>
          </p:nvPr>
        </p:nvGraphicFramePr>
        <p:xfrm>
          <a:off x="1903898" y="3852657"/>
          <a:ext cx="2160241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0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42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997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942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4286">
                <a:tc>
                  <a:txBody>
                    <a:bodyPr/>
                    <a:lstStyle/>
                    <a:p>
                      <a:r>
                        <a:rPr lang="en-US" altLang="zh-CN" sz="1000" b="0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zh-CN" altLang="en-US" sz="1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000" b="0" dirty="0">
                          <a:solidFill>
                            <a:schemeClr val="tx1"/>
                          </a:solidFill>
                        </a:rPr>
                        <a:t>0.9</a:t>
                      </a:r>
                      <a:endParaRPr lang="zh-CN" altLang="en-US" sz="1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000" b="0" dirty="0">
                          <a:solidFill>
                            <a:srgbClr val="FF0000"/>
                          </a:solidFill>
                        </a:rPr>
                        <a:t>0.9</a:t>
                      </a:r>
                      <a:r>
                        <a:rPr lang="zh-CN" altLang="en-US" sz="1000" b="0" dirty="0">
                          <a:solidFill>
                            <a:srgbClr val="FF0000"/>
                          </a:solidFill>
                        </a:rPr>
                        <a:t>*</a:t>
                      </a:r>
                      <a:r>
                        <a:rPr lang="en-US" altLang="zh-CN" sz="1000" b="0" dirty="0">
                          <a:solidFill>
                            <a:srgbClr val="FF0000"/>
                          </a:solidFill>
                        </a:rPr>
                        <a:t>0.2</a:t>
                      </a:r>
                    </a:p>
                    <a:p>
                      <a:r>
                        <a:rPr lang="en-US" altLang="zh-CN" sz="1000" b="0" dirty="0">
                          <a:solidFill>
                            <a:schemeClr val="tx1"/>
                          </a:solidFill>
                        </a:rPr>
                        <a:t>0.1</a:t>
                      </a:r>
                      <a:r>
                        <a:rPr lang="zh-CN" altLang="en-US" sz="1000" b="0" dirty="0">
                          <a:solidFill>
                            <a:schemeClr val="tx1"/>
                          </a:solidFill>
                        </a:rPr>
                        <a:t>*</a:t>
                      </a:r>
                      <a:r>
                        <a:rPr lang="en-US" altLang="zh-CN" sz="1000" b="0" dirty="0">
                          <a:solidFill>
                            <a:schemeClr val="tx1"/>
                          </a:solidFill>
                        </a:rPr>
                        <a:t>0.6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000" b="0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zh-CN" altLang="en-US" sz="1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713">
                <a:tc>
                  <a:txBody>
                    <a:bodyPr/>
                    <a:lstStyle/>
                    <a:p>
                      <a:r>
                        <a:rPr lang="en-US" altLang="zh-CN" sz="1000" dirty="0"/>
                        <a:t>1</a:t>
                      </a:r>
                      <a:endParaRPr lang="zh-CN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000" dirty="0"/>
                        <a:t>0.1</a:t>
                      </a:r>
                      <a:endParaRPr lang="zh-CN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000" b="0" dirty="0">
                          <a:solidFill>
                            <a:srgbClr val="FF0000"/>
                          </a:solidFill>
                        </a:rPr>
                        <a:t>0.9</a:t>
                      </a:r>
                      <a:r>
                        <a:rPr lang="zh-CN" altLang="en-US" sz="1000" b="0" dirty="0">
                          <a:solidFill>
                            <a:srgbClr val="FF0000"/>
                          </a:solidFill>
                        </a:rPr>
                        <a:t>*</a:t>
                      </a:r>
                      <a:r>
                        <a:rPr lang="en-US" altLang="zh-CN" sz="1000" b="0" dirty="0">
                          <a:solidFill>
                            <a:srgbClr val="FF0000"/>
                          </a:solidFill>
                        </a:rPr>
                        <a:t>0.8</a:t>
                      </a:r>
                    </a:p>
                    <a:p>
                      <a:r>
                        <a:rPr lang="en-US" altLang="zh-CN" sz="1000" b="0" dirty="0">
                          <a:solidFill>
                            <a:schemeClr val="tx1"/>
                          </a:solidFill>
                        </a:rPr>
                        <a:t>0.1</a:t>
                      </a:r>
                      <a:r>
                        <a:rPr lang="zh-CN" altLang="en-US" sz="1000" b="0" dirty="0">
                          <a:solidFill>
                            <a:schemeClr val="tx1"/>
                          </a:solidFill>
                        </a:rPr>
                        <a:t>*</a:t>
                      </a:r>
                      <a:r>
                        <a:rPr lang="en-US" altLang="zh-CN" sz="1000" b="0" dirty="0">
                          <a:solidFill>
                            <a:schemeClr val="tx1"/>
                          </a:solidFill>
                        </a:rPr>
                        <a:t>0.4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000" dirty="0"/>
                        <a:t>0</a:t>
                      </a:r>
                      <a:endParaRPr lang="zh-CN" alt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75" name="表格 74">
            <a:extLst>
              <a:ext uri="{FF2B5EF4-FFF2-40B4-BE49-F238E27FC236}">
                <a16:creationId xmlns:a16="http://schemas.microsoft.com/office/drawing/2014/main" id="{36AB0DD6-F33C-4C5A-804F-C945EBC142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5846607"/>
              </p:ext>
            </p:extLst>
          </p:nvPr>
        </p:nvGraphicFramePr>
        <p:xfrm>
          <a:off x="4600484" y="3856903"/>
          <a:ext cx="1839920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99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99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99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99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96044">
                <a:tc>
                  <a:txBody>
                    <a:bodyPr/>
                    <a:lstStyle/>
                    <a:p>
                      <a:r>
                        <a:rPr lang="en-US" altLang="zh-CN" sz="1000" b="0" dirty="0">
                          <a:solidFill>
                            <a:schemeClr val="tx1"/>
                          </a:solidFill>
                        </a:rPr>
                        <a:t>NULL</a:t>
                      </a:r>
                      <a:endParaRPr lang="zh-CN" altLang="en-US" sz="1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000" b="0" dirty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zh-CN" altLang="en-US" sz="1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000" b="0" dirty="0">
                          <a:solidFill>
                            <a:schemeClr val="tx1"/>
                          </a:solidFill>
                        </a:rPr>
                        <a:t>NN</a:t>
                      </a:r>
                      <a:endParaRPr lang="zh-CN" altLang="en-US" sz="1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044">
                <a:tc>
                  <a:txBody>
                    <a:bodyPr/>
                    <a:lstStyle/>
                    <a:p>
                      <a:r>
                        <a:rPr lang="en-US" altLang="zh-CN" sz="1000" b="0" dirty="0">
                          <a:solidFill>
                            <a:schemeClr val="tx1"/>
                          </a:solidFill>
                        </a:rPr>
                        <a:t>NULL</a:t>
                      </a:r>
                      <a:endParaRPr lang="zh-CN" altLang="en-US" sz="10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000" b="0" dirty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zh-CN" altLang="en-US" sz="10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000" dirty="0"/>
                        <a:t>NN</a:t>
                      </a:r>
                      <a:endParaRPr lang="zh-CN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76" name="表格 75">
            <a:extLst>
              <a:ext uri="{FF2B5EF4-FFF2-40B4-BE49-F238E27FC236}">
                <a16:creationId xmlns:a16="http://schemas.microsoft.com/office/drawing/2014/main" id="{043A80D6-8608-4BEC-868C-139BDA7B6C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1889092"/>
              </p:ext>
            </p:extLst>
          </p:nvPr>
        </p:nvGraphicFramePr>
        <p:xfrm>
          <a:off x="4616124" y="5761399"/>
          <a:ext cx="1839916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99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99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99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99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96044">
                <a:tc>
                  <a:txBody>
                    <a:bodyPr/>
                    <a:lstStyle/>
                    <a:p>
                      <a:r>
                        <a:rPr lang="en-US" altLang="zh-CN" sz="1000" b="0" dirty="0">
                          <a:solidFill>
                            <a:schemeClr val="tx1"/>
                          </a:solidFill>
                        </a:rPr>
                        <a:t>NULL</a:t>
                      </a:r>
                      <a:endParaRPr lang="zh-CN" altLang="en-US" sz="1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000" b="0" dirty="0">
                          <a:solidFill>
                            <a:srgbClr val="FF0000"/>
                          </a:solidFill>
                        </a:rPr>
                        <a:t>B</a:t>
                      </a:r>
                      <a:endParaRPr lang="zh-CN" altLang="en-US" sz="1000" b="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000" b="0" dirty="0">
                          <a:solidFill>
                            <a:schemeClr val="tx1"/>
                          </a:solidFill>
                        </a:rPr>
                        <a:t>NN</a:t>
                      </a:r>
                      <a:endParaRPr lang="zh-CN" altLang="en-US" sz="1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000" b="0" dirty="0">
                          <a:solidFill>
                            <a:srgbClr val="FF0000"/>
                          </a:solidFill>
                        </a:rPr>
                        <a:t>VB</a:t>
                      </a:r>
                      <a:endParaRPr lang="zh-CN" altLang="en-US" sz="1000" b="0" dirty="0">
                        <a:solidFill>
                          <a:srgbClr val="FF0000"/>
                        </a:solidFill>
                      </a:endParaRPr>
                    </a:p>
                    <a:p>
                      <a:endParaRPr lang="zh-CN" altLang="en-US" sz="1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044">
                <a:tc>
                  <a:txBody>
                    <a:bodyPr/>
                    <a:lstStyle/>
                    <a:p>
                      <a:r>
                        <a:rPr lang="en-US" altLang="zh-CN" sz="1000" b="0" dirty="0">
                          <a:solidFill>
                            <a:schemeClr val="tx1"/>
                          </a:solidFill>
                        </a:rPr>
                        <a:t>NULL</a:t>
                      </a:r>
                      <a:endParaRPr lang="zh-CN" altLang="en-US" sz="10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000" b="0" dirty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zh-CN" altLang="en-US" sz="10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000" b="0" dirty="0">
                          <a:solidFill>
                            <a:srgbClr val="FF0000"/>
                          </a:solidFill>
                        </a:rPr>
                        <a:t>NN</a:t>
                      </a:r>
                      <a:endParaRPr lang="zh-CN" altLang="en-US" sz="1000" b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000" b="0" dirty="0">
                          <a:solidFill>
                            <a:schemeClr val="tx1"/>
                          </a:solidFill>
                        </a:rPr>
                        <a:t>VB</a:t>
                      </a:r>
                      <a:endParaRPr lang="zh-CN" altLang="en-US" sz="1000" b="0" dirty="0">
                        <a:solidFill>
                          <a:schemeClr val="tx1"/>
                        </a:solidFill>
                      </a:endParaRPr>
                    </a:p>
                    <a:p>
                      <a:endParaRPr lang="zh-CN" alt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7" name="灯片编号占位符 76">
            <a:extLst>
              <a:ext uri="{FF2B5EF4-FFF2-40B4-BE49-F238E27FC236}">
                <a16:creationId xmlns:a16="http://schemas.microsoft.com/office/drawing/2014/main" id="{009C6FAB-3DA3-43F1-A5BF-8ED2C279E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9E591-ED77-471E-97B2-B4E6A061E782}" type="slidenum">
              <a:rPr lang="zh-CN" altLang="en-US" smtClean="0"/>
              <a:t>34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308262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5">
            <a:extLst>
              <a:ext uri="{FF2B5EF4-FFF2-40B4-BE49-F238E27FC236}">
                <a16:creationId xmlns:a16="http://schemas.microsoft.com/office/drawing/2014/main" id="{E1BF4C49-D9BF-42F3-B713-48595D54AED3}"/>
              </a:ext>
            </a:extLst>
          </p:cNvPr>
          <p:cNvSpPr/>
          <p:nvPr/>
        </p:nvSpPr>
        <p:spPr>
          <a:xfrm>
            <a:off x="660797" y="132163"/>
            <a:ext cx="711084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Hidden Markov Model </a:t>
            </a:r>
          </a:p>
        </p:txBody>
      </p:sp>
      <p:sp>
        <p:nvSpPr>
          <p:cNvPr id="6" name="矩形 8">
            <a:extLst>
              <a:ext uri="{FF2B5EF4-FFF2-40B4-BE49-F238E27FC236}">
                <a16:creationId xmlns:a16="http://schemas.microsoft.com/office/drawing/2014/main" id="{E4690199-E31A-48EF-B232-56D24BE05045}"/>
              </a:ext>
            </a:extLst>
          </p:cNvPr>
          <p:cNvSpPr/>
          <p:nvPr/>
        </p:nvSpPr>
        <p:spPr>
          <a:xfrm>
            <a:off x="1092994" y="480848"/>
            <a:ext cx="8946357" cy="1143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An example (adding &lt;B&gt; in the beginning)</a:t>
            </a:r>
          </a:p>
          <a:p>
            <a:pPr>
              <a:lnSpc>
                <a:spcPct val="150000"/>
              </a:lnSpc>
              <a:buSzPct val="100000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	Find the path with the highest probability.</a:t>
            </a:r>
          </a:p>
        </p:txBody>
      </p:sp>
      <p:graphicFrame>
        <p:nvGraphicFramePr>
          <p:cNvPr id="7" name="表格 6">
            <a:extLst>
              <a:ext uri="{FF2B5EF4-FFF2-40B4-BE49-F238E27FC236}">
                <a16:creationId xmlns:a16="http://schemas.microsoft.com/office/drawing/2014/main" id="{B2EC65D8-2C7D-4AE1-BD47-67DEF8E7AF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1881333"/>
              </p:ext>
            </p:extLst>
          </p:nvPr>
        </p:nvGraphicFramePr>
        <p:xfrm>
          <a:off x="1920548" y="2050905"/>
          <a:ext cx="1872208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80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0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80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680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31924">
                <a:tc>
                  <a:txBody>
                    <a:bodyPr/>
                    <a:lstStyle/>
                    <a:p>
                      <a:r>
                        <a:rPr lang="en-US" altLang="zh-CN" b="0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zh-CN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b="0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zh-CN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b="0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zh-CN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b="0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zh-CN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1924">
                <a:tc>
                  <a:txBody>
                    <a:bodyPr/>
                    <a:lstStyle/>
                    <a:p>
                      <a:r>
                        <a:rPr lang="en-US" altLang="zh-CN" dirty="0"/>
                        <a:t>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0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8" name="表格 7">
            <a:extLst>
              <a:ext uri="{FF2B5EF4-FFF2-40B4-BE49-F238E27FC236}">
                <a16:creationId xmlns:a16="http://schemas.microsoft.com/office/drawing/2014/main" id="{79EB9523-47C8-43E6-888B-7008AAC139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9358508"/>
              </p:ext>
            </p:extLst>
          </p:nvPr>
        </p:nvGraphicFramePr>
        <p:xfrm>
          <a:off x="4568193" y="2062345"/>
          <a:ext cx="1872208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80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0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80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680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31924">
                <a:tc>
                  <a:txBody>
                    <a:bodyPr/>
                    <a:lstStyle/>
                    <a:p>
                      <a:r>
                        <a:rPr lang="en-US" altLang="zh-CN" sz="1050" b="0" dirty="0">
                          <a:solidFill>
                            <a:schemeClr val="tx1"/>
                          </a:solidFill>
                        </a:rPr>
                        <a:t>NULL</a:t>
                      </a:r>
                      <a:endParaRPr lang="zh-CN" altLang="en-US" sz="105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1924">
                <a:tc>
                  <a:txBody>
                    <a:bodyPr/>
                    <a:lstStyle/>
                    <a:p>
                      <a:r>
                        <a:rPr lang="en-US" altLang="zh-CN" sz="1050" b="0" dirty="0">
                          <a:solidFill>
                            <a:schemeClr val="tx1"/>
                          </a:solidFill>
                        </a:rPr>
                        <a:t>NULL</a:t>
                      </a:r>
                      <a:endParaRPr lang="zh-CN" altLang="en-US" sz="105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" name="TextBox 64">
            <a:extLst>
              <a:ext uri="{FF2B5EF4-FFF2-40B4-BE49-F238E27FC236}">
                <a16:creationId xmlns:a16="http://schemas.microsoft.com/office/drawing/2014/main" id="{4F36CFA8-F4EC-41E7-9E14-DF0A96D5EBCB}"/>
              </a:ext>
            </a:extLst>
          </p:cNvPr>
          <p:cNvSpPr txBox="1"/>
          <p:nvPr/>
        </p:nvSpPr>
        <p:spPr>
          <a:xfrm>
            <a:off x="1903897" y="1779213"/>
            <a:ext cx="62549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100" i="1" dirty="0"/>
              <a:t>tb table</a:t>
            </a:r>
            <a:endParaRPr lang="zh-CN" altLang="en-US" sz="1100" i="1" dirty="0"/>
          </a:p>
        </p:txBody>
      </p:sp>
      <p:sp>
        <p:nvSpPr>
          <p:cNvPr id="10" name="TextBox 65">
            <a:extLst>
              <a:ext uri="{FF2B5EF4-FFF2-40B4-BE49-F238E27FC236}">
                <a16:creationId xmlns:a16="http://schemas.microsoft.com/office/drawing/2014/main" id="{5A324024-4203-41CC-A888-66A35AC642DC}"/>
              </a:ext>
            </a:extLst>
          </p:cNvPr>
          <p:cNvSpPr txBox="1"/>
          <p:nvPr/>
        </p:nvSpPr>
        <p:spPr>
          <a:xfrm>
            <a:off x="4496185" y="1793541"/>
            <a:ext cx="65114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100" i="1" dirty="0" err="1"/>
              <a:t>bp</a:t>
            </a:r>
            <a:r>
              <a:rPr lang="en-US" altLang="zh-CN" sz="1100" i="1" dirty="0"/>
              <a:t> table</a:t>
            </a:r>
            <a:endParaRPr lang="zh-CN" altLang="en-US" sz="1100" i="1" dirty="0"/>
          </a:p>
        </p:txBody>
      </p:sp>
      <p:sp>
        <p:nvSpPr>
          <p:cNvPr id="11" name="椭圆 10">
            <a:extLst>
              <a:ext uri="{FF2B5EF4-FFF2-40B4-BE49-F238E27FC236}">
                <a16:creationId xmlns:a16="http://schemas.microsoft.com/office/drawing/2014/main" id="{8D8E47C3-70FC-4CBC-8884-36550AA6AE31}"/>
              </a:ext>
            </a:extLst>
          </p:cNvPr>
          <p:cNvSpPr/>
          <p:nvPr/>
        </p:nvSpPr>
        <p:spPr>
          <a:xfrm>
            <a:off x="7608168" y="5589240"/>
            <a:ext cx="432048" cy="43204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800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NN</a:t>
            </a:r>
            <a:endParaRPr lang="zh-CN" altLang="en-US" sz="800" dirty="0">
              <a:solidFill>
                <a:srgbClr val="FF0000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12" name="椭圆 11">
            <a:extLst>
              <a:ext uri="{FF2B5EF4-FFF2-40B4-BE49-F238E27FC236}">
                <a16:creationId xmlns:a16="http://schemas.microsoft.com/office/drawing/2014/main" id="{3F59E402-D0BB-453F-AF12-54091C01DF98}"/>
              </a:ext>
            </a:extLst>
          </p:cNvPr>
          <p:cNvSpPr/>
          <p:nvPr/>
        </p:nvSpPr>
        <p:spPr>
          <a:xfrm>
            <a:off x="7608168" y="6381328"/>
            <a:ext cx="432048" cy="43204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800" dirty="0">
                <a:solidFill>
                  <a:schemeClr val="tx1"/>
                </a:solidFill>
              </a:rPr>
              <a:t>VB</a:t>
            </a:r>
            <a:endParaRPr lang="zh-CN" altLang="en-US" sz="800" dirty="0">
              <a:solidFill>
                <a:schemeClr val="tx1"/>
              </a:solidFill>
            </a:endParaRPr>
          </a:p>
        </p:txBody>
      </p:sp>
      <p:sp>
        <p:nvSpPr>
          <p:cNvPr id="13" name="椭圆 12">
            <a:extLst>
              <a:ext uri="{FF2B5EF4-FFF2-40B4-BE49-F238E27FC236}">
                <a16:creationId xmlns:a16="http://schemas.microsoft.com/office/drawing/2014/main" id="{FC35E62A-5921-4D5E-9F1D-981B909CCF8E}"/>
              </a:ext>
            </a:extLst>
          </p:cNvPr>
          <p:cNvSpPr/>
          <p:nvPr/>
        </p:nvSpPr>
        <p:spPr>
          <a:xfrm>
            <a:off x="8760296" y="5589240"/>
            <a:ext cx="432048" cy="43204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800" dirty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NN</a:t>
            </a:r>
            <a:endParaRPr lang="zh-CN" altLang="en-US" sz="800" dirty="0">
              <a:solidFill>
                <a:schemeClr val="tx1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14" name="椭圆 13">
            <a:extLst>
              <a:ext uri="{FF2B5EF4-FFF2-40B4-BE49-F238E27FC236}">
                <a16:creationId xmlns:a16="http://schemas.microsoft.com/office/drawing/2014/main" id="{BB8C3C4A-81FC-4FBA-A9B7-DFAD96A4CE99}"/>
              </a:ext>
            </a:extLst>
          </p:cNvPr>
          <p:cNvSpPr/>
          <p:nvPr/>
        </p:nvSpPr>
        <p:spPr>
          <a:xfrm>
            <a:off x="8760296" y="6381328"/>
            <a:ext cx="432048" cy="43204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800" dirty="0">
                <a:solidFill>
                  <a:srgbClr val="FF0000"/>
                </a:solidFill>
              </a:rPr>
              <a:t>VB</a:t>
            </a:r>
            <a:endParaRPr lang="zh-CN" altLang="en-US" sz="800" dirty="0">
              <a:solidFill>
                <a:srgbClr val="FF0000"/>
              </a:solidFill>
            </a:endParaRPr>
          </a:p>
        </p:txBody>
      </p:sp>
      <p:sp>
        <p:nvSpPr>
          <p:cNvPr id="15" name="椭圆 14">
            <a:extLst>
              <a:ext uri="{FF2B5EF4-FFF2-40B4-BE49-F238E27FC236}">
                <a16:creationId xmlns:a16="http://schemas.microsoft.com/office/drawing/2014/main" id="{EF59A808-F174-484A-AC0D-D91907EE8692}"/>
              </a:ext>
            </a:extLst>
          </p:cNvPr>
          <p:cNvSpPr/>
          <p:nvPr/>
        </p:nvSpPr>
        <p:spPr>
          <a:xfrm>
            <a:off x="9912424" y="5589093"/>
            <a:ext cx="432048" cy="43204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800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NN</a:t>
            </a:r>
            <a:endParaRPr lang="zh-CN" altLang="en-US" sz="800" dirty="0">
              <a:solidFill>
                <a:srgbClr val="FF0000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16" name="椭圆 15">
            <a:extLst>
              <a:ext uri="{FF2B5EF4-FFF2-40B4-BE49-F238E27FC236}">
                <a16:creationId xmlns:a16="http://schemas.microsoft.com/office/drawing/2014/main" id="{4512B5CD-862C-4197-A850-42BD791B25EE}"/>
              </a:ext>
            </a:extLst>
          </p:cNvPr>
          <p:cNvSpPr/>
          <p:nvPr/>
        </p:nvSpPr>
        <p:spPr>
          <a:xfrm>
            <a:off x="9912424" y="6381181"/>
            <a:ext cx="432048" cy="43204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800" b="1" dirty="0">
                <a:solidFill>
                  <a:schemeClr val="tx1"/>
                </a:solidFill>
              </a:rPr>
              <a:t>VB</a:t>
            </a:r>
            <a:endParaRPr lang="zh-CN" altLang="en-US" sz="800" b="1" dirty="0">
              <a:solidFill>
                <a:schemeClr val="tx1"/>
              </a:solidFill>
            </a:endParaRPr>
          </a:p>
        </p:txBody>
      </p:sp>
      <p:sp>
        <p:nvSpPr>
          <p:cNvPr id="17" name="椭圆 16">
            <a:extLst>
              <a:ext uri="{FF2B5EF4-FFF2-40B4-BE49-F238E27FC236}">
                <a16:creationId xmlns:a16="http://schemas.microsoft.com/office/drawing/2014/main" id="{178BA896-2B76-4039-A9AD-9E5BD3BEAF8F}"/>
              </a:ext>
            </a:extLst>
          </p:cNvPr>
          <p:cNvSpPr/>
          <p:nvPr/>
        </p:nvSpPr>
        <p:spPr>
          <a:xfrm>
            <a:off x="6672064" y="5949133"/>
            <a:ext cx="432048" cy="43204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000" dirty="0">
                <a:solidFill>
                  <a:srgbClr val="FF0000"/>
                </a:solidFill>
              </a:rPr>
              <a:t>B</a:t>
            </a:r>
            <a:endParaRPr lang="zh-CN" altLang="en-US" sz="1000" dirty="0">
              <a:solidFill>
                <a:srgbClr val="FF0000"/>
              </a:solidFill>
            </a:endParaRPr>
          </a:p>
        </p:txBody>
      </p:sp>
      <p:cxnSp>
        <p:nvCxnSpPr>
          <p:cNvPr id="18" name="直接箭头连接符 17">
            <a:extLst>
              <a:ext uri="{FF2B5EF4-FFF2-40B4-BE49-F238E27FC236}">
                <a16:creationId xmlns:a16="http://schemas.microsoft.com/office/drawing/2014/main" id="{BC3B4CDB-2AD8-4EEE-A90D-49B132F86ECE}"/>
              </a:ext>
            </a:extLst>
          </p:cNvPr>
          <p:cNvCxnSpPr>
            <a:stCxn id="17" idx="6"/>
          </p:cNvCxnSpPr>
          <p:nvPr/>
        </p:nvCxnSpPr>
        <p:spPr>
          <a:xfrm flipV="1">
            <a:off x="7104112" y="5805265"/>
            <a:ext cx="504056" cy="35989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箭头连接符 18">
            <a:extLst>
              <a:ext uri="{FF2B5EF4-FFF2-40B4-BE49-F238E27FC236}">
                <a16:creationId xmlns:a16="http://schemas.microsoft.com/office/drawing/2014/main" id="{A35E9379-E4F3-4B2F-B007-952678408E57}"/>
              </a:ext>
            </a:extLst>
          </p:cNvPr>
          <p:cNvCxnSpPr>
            <a:endCxn id="12" idx="2"/>
          </p:cNvCxnSpPr>
          <p:nvPr/>
        </p:nvCxnSpPr>
        <p:spPr>
          <a:xfrm>
            <a:off x="7104112" y="6165158"/>
            <a:ext cx="504056" cy="43219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箭头连接符 19">
            <a:extLst>
              <a:ext uri="{FF2B5EF4-FFF2-40B4-BE49-F238E27FC236}">
                <a16:creationId xmlns:a16="http://schemas.microsoft.com/office/drawing/2014/main" id="{9D3E1045-503F-4D94-9451-48E3A612FF7A}"/>
              </a:ext>
            </a:extLst>
          </p:cNvPr>
          <p:cNvCxnSpPr>
            <a:stCxn id="11" idx="6"/>
            <a:endCxn id="13" idx="2"/>
          </p:cNvCxnSpPr>
          <p:nvPr/>
        </p:nvCxnSpPr>
        <p:spPr>
          <a:xfrm>
            <a:off x="8040216" y="5805264"/>
            <a:ext cx="72008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箭头连接符 20">
            <a:extLst>
              <a:ext uri="{FF2B5EF4-FFF2-40B4-BE49-F238E27FC236}">
                <a16:creationId xmlns:a16="http://schemas.microsoft.com/office/drawing/2014/main" id="{82BD673F-B966-4154-AD7A-FB98F6F842B8}"/>
              </a:ext>
            </a:extLst>
          </p:cNvPr>
          <p:cNvCxnSpPr>
            <a:endCxn id="14" idx="1"/>
          </p:cNvCxnSpPr>
          <p:nvPr/>
        </p:nvCxnSpPr>
        <p:spPr>
          <a:xfrm>
            <a:off x="8040216" y="5805264"/>
            <a:ext cx="783352" cy="63933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箭头连接符 21">
            <a:extLst>
              <a:ext uri="{FF2B5EF4-FFF2-40B4-BE49-F238E27FC236}">
                <a16:creationId xmlns:a16="http://schemas.microsoft.com/office/drawing/2014/main" id="{78FA6725-71C9-4318-948E-8F9E80EE25A0}"/>
              </a:ext>
            </a:extLst>
          </p:cNvPr>
          <p:cNvCxnSpPr>
            <a:stCxn id="12" idx="6"/>
            <a:endCxn id="13" idx="3"/>
          </p:cNvCxnSpPr>
          <p:nvPr/>
        </p:nvCxnSpPr>
        <p:spPr>
          <a:xfrm flipV="1">
            <a:off x="8040216" y="5958016"/>
            <a:ext cx="783352" cy="63933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箭头连接符 22">
            <a:extLst>
              <a:ext uri="{FF2B5EF4-FFF2-40B4-BE49-F238E27FC236}">
                <a16:creationId xmlns:a16="http://schemas.microsoft.com/office/drawing/2014/main" id="{5127142A-900B-4EDA-8005-602B64845AED}"/>
              </a:ext>
            </a:extLst>
          </p:cNvPr>
          <p:cNvCxnSpPr>
            <a:stCxn id="12" idx="6"/>
            <a:endCxn id="14" idx="2"/>
          </p:cNvCxnSpPr>
          <p:nvPr/>
        </p:nvCxnSpPr>
        <p:spPr>
          <a:xfrm>
            <a:off x="8040216" y="6597352"/>
            <a:ext cx="72008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箭头连接符 23">
            <a:extLst>
              <a:ext uri="{FF2B5EF4-FFF2-40B4-BE49-F238E27FC236}">
                <a16:creationId xmlns:a16="http://schemas.microsoft.com/office/drawing/2014/main" id="{587A7571-F2FA-454B-A716-9D5850541559}"/>
              </a:ext>
            </a:extLst>
          </p:cNvPr>
          <p:cNvCxnSpPr>
            <a:stCxn id="13" idx="6"/>
            <a:endCxn id="15" idx="2"/>
          </p:cNvCxnSpPr>
          <p:nvPr/>
        </p:nvCxnSpPr>
        <p:spPr>
          <a:xfrm flipV="1">
            <a:off x="9192344" y="5805118"/>
            <a:ext cx="720080" cy="14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箭头连接符 24">
            <a:extLst>
              <a:ext uri="{FF2B5EF4-FFF2-40B4-BE49-F238E27FC236}">
                <a16:creationId xmlns:a16="http://schemas.microsoft.com/office/drawing/2014/main" id="{B9881CFE-C088-4E29-B7AE-1B78DAE37512}"/>
              </a:ext>
            </a:extLst>
          </p:cNvPr>
          <p:cNvCxnSpPr>
            <a:stCxn id="14" idx="6"/>
          </p:cNvCxnSpPr>
          <p:nvPr/>
        </p:nvCxnSpPr>
        <p:spPr>
          <a:xfrm flipV="1">
            <a:off x="9192344" y="6597206"/>
            <a:ext cx="720080" cy="14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箭头连接符 25">
            <a:extLst>
              <a:ext uri="{FF2B5EF4-FFF2-40B4-BE49-F238E27FC236}">
                <a16:creationId xmlns:a16="http://schemas.microsoft.com/office/drawing/2014/main" id="{5EE26168-67EC-4106-A6B1-EAD30E48ADC4}"/>
              </a:ext>
            </a:extLst>
          </p:cNvPr>
          <p:cNvCxnSpPr>
            <a:stCxn id="14" idx="6"/>
            <a:endCxn id="15" idx="3"/>
          </p:cNvCxnSpPr>
          <p:nvPr/>
        </p:nvCxnSpPr>
        <p:spPr>
          <a:xfrm flipV="1">
            <a:off x="9192344" y="5957870"/>
            <a:ext cx="783352" cy="63948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箭头连接符 26">
            <a:extLst>
              <a:ext uri="{FF2B5EF4-FFF2-40B4-BE49-F238E27FC236}">
                <a16:creationId xmlns:a16="http://schemas.microsoft.com/office/drawing/2014/main" id="{405BA60B-0FBB-4667-B2C9-63DE531E8707}"/>
              </a:ext>
            </a:extLst>
          </p:cNvPr>
          <p:cNvCxnSpPr>
            <a:stCxn id="13" idx="6"/>
          </p:cNvCxnSpPr>
          <p:nvPr/>
        </p:nvCxnSpPr>
        <p:spPr>
          <a:xfrm>
            <a:off x="9192344" y="5805264"/>
            <a:ext cx="783352" cy="63933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96">
            <a:extLst>
              <a:ext uri="{FF2B5EF4-FFF2-40B4-BE49-F238E27FC236}">
                <a16:creationId xmlns:a16="http://schemas.microsoft.com/office/drawing/2014/main" id="{BCED054B-F06A-449F-B006-D9025B200774}"/>
              </a:ext>
            </a:extLst>
          </p:cNvPr>
          <p:cNvSpPr txBox="1"/>
          <p:nvPr/>
        </p:nvSpPr>
        <p:spPr>
          <a:xfrm>
            <a:off x="7104112" y="5783743"/>
            <a:ext cx="34817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00" dirty="0"/>
              <a:t>0.9</a:t>
            </a:r>
            <a:endParaRPr lang="zh-CN" altLang="en-US" sz="1000" dirty="0"/>
          </a:p>
        </p:txBody>
      </p:sp>
      <p:sp>
        <p:nvSpPr>
          <p:cNvPr id="29" name="TextBox 97">
            <a:extLst>
              <a:ext uri="{FF2B5EF4-FFF2-40B4-BE49-F238E27FC236}">
                <a16:creationId xmlns:a16="http://schemas.microsoft.com/office/drawing/2014/main" id="{1286F3F8-B33E-4014-8866-BA1D8A1477AD}"/>
              </a:ext>
            </a:extLst>
          </p:cNvPr>
          <p:cNvSpPr txBox="1"/>
          <p:nvPr/>
        </p:nvSpPr>
        <p:spPr>
          <a:xfrm>
            <a:off x="7104112" y="6348667"/>
            <a:ext cx="34817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00" dirty="0"/>
              <a:t>0.1</a:t>
            </a:r>
            <a:endParaRPr lang="zh-CN" altLang="en-US" sz="1000" dirty="0"/>
          </a:p>
        </p:txBody>
      </p:sp>
      <p:sp>
        <p:nvSpPr>
          <p:cNvPr id="30" name="TextBox 98">
            <a:extLst>
              <a:ext uri="{FF2B5EF4-FFF2-40B4-BE49-F238E27FC236}">
                <a16:creationId xmlns:a16="http://schemas.microsoft.com/office/drawing/2014/main" id="{DF2DE990-F3C4-4F70-ACDD-7B7A9D8F1ACE}"/>
              </a:ext>
            </a:extLst>
          </p:cNvPr>
          <p:cNvSpPr txBox="1"/>
          <p:nvPr/>
        </p:nvSpPr>
        <p:spPr>
          <a:xfrm>
            <a:off x="8226170" y="5589241"/>
            <a:ext cx="34817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00" dirty="0"/>
              <a:t>0.2</a:t>
            </a:r>
            <a:endParaRPr lang="zh-CN" altLang="en-US" sz="1000" dirty="0"/>
          </a:p>
        </p:txBody>
      </p:sp>
      <p:sp>
        <p:nvSpPr>
          <p:cNvPr id="31" name="TextBox 100">
            <a:extLst>
              <a:ext uri="{FF2B5EF4-FFF2-40B4-BE49-F238E27FC236}">
                <a16:creationId xmlns:a16="http://schemas.microsoft.com/office/drawing/2014/main" id="{78824157-915A-4728-B813-92E44E64B2F8}"/>
              </a:ext>
            </a:extLst>
          </p:cNvPr>
          <p:cNvSpPr txBox="1"/>
          <p:nvPr/>
        </p:nvSpPr>
        <p:spPr>
          <a:xfrm>
            <a:off x="7968208" y="5877273"/>
            <a:ext cx="34817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00" dirty="0"/>
              <a:t>0.8</a:t>
            </a:r>
            <a:endParaRPr lang="zh-CN" altLang="en-US" sz="1000" dirty="0"/>
          </a:p>
        </p:txBody>
      </p:sp>
      <p:sp>
        <p:nvSpPr>
          <p:cNvPr id="32" name="TextBox 101">
            <a:extLst>
              <a:ext uri="{FF2B5EF4-FFF2-40B4-BE49-F238E27FC236}">
                <a16:creationId xmlns:a16="http://schemas.microsoft.com/office/drawing/2014/main" id="{B4B65155-B18C-4CDB-9CED-17BD4A12E966}"/>
              </a:ext>
            </a:extLst>
          </p:cNvPr>
          <p:cNvSpPr txBox="1"/>
          <p:nvPr/>
        </p:nvSpPr>
        <p:spPr>
          <a:xfrm>
            <a:off x="7968208" y="6279124"/>
            <a:ext cx="34817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00" dirty="0"/>
              <a:t>0.6</a:t>
            </a:r>
            <a:endParaRPr lang="zh-CN" altLang="en-US" sz="1000" dirty="0"/>
          </a:p>
        </p:txBody>
      </p:sp>
      <p:sp>
        <p:nvSpPr>
          <p:cNvPr id="33" name="TextBox 102">
            <a:extLst>
              <a:ext uri="{FF2B5EF4-FFF2-40B4-BE49-F238E27FC236}">
                <a16:creationId xmlns:a16="http://schemas.microsoft.com/office/drawing/2014/main" id="{270FDB88-86DC-4B51-A27E-C5B2E86341F8}"/>
              </a:ext>
            </a:extLst>
          </p:cNvPr>
          <p:cNvSpPr txBox="1"/>
          <p:nvPr/>
        </p:nvSpPr>
        <p:spPr>
          <a:xfrm>
            <a:off x="8196100" y="6567156"/>
            <a:ext cx="34817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00" dirty="0"/>
              <a:t>0.4</a:t>
            </a:r>
            <a:endParaRPr lang="zh-CN" altLang="en-US" sz="1000" dirty="0"/>
          </a:p>
        </p:txBody>
      </p:sp>
      <p:sp>
        <p:nvSpPr>
          <p:cNvPr id="34" name="TextBox 103">
            <a:extLst>
              <a:ext uri="{FF2B5EF4-FFF2-40B4-BE49-F238E27FC236}">
                <a16:creationId xmlns:a16="http://schemas.microsoft.com/office/drawing/2014/main" id="{CAD789FC-D8B8-49F3-BE5B-8327D1F277F9}"/>
              </a:ext>
            </a:extLst>
          </p:cNvPr>
          <p:cNvSpPr txBox="1"/>
          <p:nvPr/>
        </p:nvSpPr>
        <p:spPr>
          <a:xfrm>
            <a:off x="9378298" y="5589241"/>
            <a:ext cx="34817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00" dirty="0"/>
              <a:t>0.2</a:t>
            </a:r>
            <a:endParaRPr lang="zh-CN" altLang="en-US" sz="1000" dirty="0"/>
          </a:p>
        </p:txBody>
      </p:sp>
      <p:sp>
        <p:nvSpPr>
          <p:cNvPr id="35" name="TextBox 104">
            <a:extLst>
              <a:ext uri="{FF2B5EF4-FFF2-40B4-BE49-F238E27FC236}">
                <a16:creationId xmlns:a16="http://schemas.microsoft.com/office/drawing/2014/main" id="{4DACA631-1C5A-4772-AF16-2C468BB1779E}"/>
              </a:ext>
            </a:extLst>
          </p:cNvPr>
          <p:cNvSpPr txBox="1"/>
          <p:nvPr/>
        </p:nvSpPr>
        <p:spPr>
          <a:xfrm>
            <a:off x="9120336" y="5877273"/>
            <a:ext cx="34817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00" dirty="0"/>
              <a:t>0.8</a:t>
            </a:r>
            <a:endParaRPr lang="zh-CN" altLang="en-US" sz="1000" dirty="0"/>
          </a:p>
        </p:txBody>
      </p:sp>
      <p:sp>
        <p:nvSpPr>
          <p:cNvPr id="36" name="TextBox 105">
            <a:extLst>
              <a:ext uri="{FF2B5EF4-FFF2-40B4-BE49-F238E27FC236}">
                <a16:creationId xmlns:a16="http://schemas.microsoft.com/office/drawing/2014/main" id="{5B277380-F86E-4337-ACF8-0ACE860986D2}"/>
              </a:ext>
            </a:extLst>
          </p:cNvPr>
          <p:cNvSpPr txBox="1"/>
          <p:nvPr/>
        </p:nvSpPr>
        <p:spPr>
          <a:xfrm>
            <a:off x="9120336" y="6279124"/>
            <a:ext cx="34817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00" dirty="0"/>
              <a:t>0.6</a:t>
            </a:r>
            <a:endParaRPr lang="zh-CN" altLang="en-US" sz="1000" dirty="0"/>
          </a:p>
        </p:txBody>
      </p:sp>
      <p:sp>
        <p:nvSpPr>
          <p:cNvPr id="37" name="TextBox 106">
            <a:extLst>
              <a:ext uri="{FF2B5EF4-FFF2-40B4-BE49-F238E27FC236}">
                <a16:creationId xmlns:a16="http://schemas.microsoft.com/office/drawing/2014/main" id="{6C710B66-4041-4E67-9E28-9A3C1240EE82}"/>
              </a:ext>
            </a:extLst>
          </p:cNvPr>
          <p:cNvSpPr txBox="1"/>
          <p:nvPr/>
        </p:nvSpPr>
        <p:spPr>
          <a:xfrm>
            <a:off x="9348228" y="6567156"/>
            <a:ext cx="34817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00" dirty="0"/>
              <a:t>0.4</a:t>
            </a:r>
            <a:endParaRPr lang="zh-CN" altLang="en-US" sz="1000" dirty="0"/>
          </a:p>
        </p:txBody>
      </p:sp>
      <p:graphicFrame>
        <p:nvGraphicFramePr>
          <p:cNvPr id="39" name="表格 38">
            <a:extLst>
              <a:ext uri="{FF2B5EF4-FFF2-40B4-BE49-F238E27FC236}">
                <a16:creationId xmlns:a16="http://schemas.microsoft.com/office/drawing/2014/main" id="{127360C6-DFB8-4C87-B8F7-5EB48789B5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8092850"/>
              </p:ext>
            </p:extLst>
          </p:nvPr>
        </p:nvGraphicFramePr>
        <p:xfrm>
          <a:off x="1903897" y="5837818"/>
          <a:ext cx="2160240" cy="487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0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16024">
                <a:tc>
                  <a:txBody>
                    <a:bodyPr/>
                    <a:lstStyle/>
                    <a:p>
                      <a:r>
                        <a:rPr lang="en-US" altLang="zh-CN" sz="1000" b="0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zh-CN" altLang="en-US" sz="1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000" b="0" dirty="0">
                          <a:solidFill>
                            <a:schemeClr val="tx1"/>
                          </a:solidFill>
                        </a:rPr>
                        <a:t>0.9</a:t>
                      </a:r>
                      <a:endParaRPr lang="zh-CN" altLang="en-US" sz="1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000" b="0" dirty="0">
                          <a:solidFill>
                            <a:schemeClr val="tx1"/>
                          </a:solidFill>
                        </a:rPr>
                        <a:t>0.18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000" b="0" dirty="0">
                          <a:solidFill>
                            <a:srgbClr val="FF0000"/>
                          </a:solidFill>
                        </a:rPr>
                        <a:t>0.432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713">
                <a:tc>
                  <a:txBody>
                    <a:bodyPr/>
                    <a:lstStyle/>
                    <a:p>
                      <a:r>
                        <a:rPr lang="en-US" altLang="zh-CN" sz="1000" dirty="0"/>
                        <a:t>1</a:t>
                      </a:r>
                      <a:endParaRPr lang="zh-CN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000" dirty="0"/>
                        <a:t>0.1</a:t>
                      </a:r>
                      <a:endParaRPr lang="zh-CN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000" b="0" dirty="0">
                          <a:solidFill>
                            <a:schemeClr val="tx1"/>
                          </a:solidFill>
                        </a:rPr>
                        <a:t>0.72</a:t>
                      </a:r>
                      <a:endParaRPr lang="en-US" altLang="zh-CN" sz="1000" b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000" b="0" dirty="0">
                          <a:solidFill>
                            <a:schemeClr val="tx1"/>
                          </a:solidFill>
                        </a:rPr>
                        <a:t>0.288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0" name="表格 39">
            <a:extLst>
              <a:ext uri="{FF2B5EF4-FFF2-40B4-BE49-F238E27FC236}">
                <a16:creationId xmlns:a16="http://schemas.microsoft.com/office/drawing/2014/main" id="{F3B2BEF6-60D1-4E6C-A044-CA433909F6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0024329"/>
              </p:ext>
            </p:extLst>
          </p:nvPr>
        </p:nvGraphicFramePr>
        <p:xfrm>
          <a:off x="1903897" y="4776404"/>
          <a:ext cx="2160240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0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4286">
                <a:tc>
                  <a:txBody>
                    <a:bodyPr/>
                    <a:lstStyle/>
                    <a:p>
                      <a:r>
                        <a:rPr lang="en-US" altLang="zh-CN" sz="1000" b="0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zh-CN" altLang="en-US" sz="1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000" b="0" dirty="0">
                          <a:solidFill>
                            <a:schemeClr val="tx1"/>
                          </a:solidFill>
                        </a:rPr>
                        <a:t>0.9</a:t>
                      </a:r>
                      <a:endParaRPr lang="zh-CN" altLang="en-US" sz="1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000" b="0" dirty="0">
                          <a:solidFill>
                            <a:schemeClr val="tx1"/>
                          </a:solidFill>
                        </a:rPr>
                        <a:t>0.18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000" b="0" dirty="0">
                          <a:solidFill>
                            <a:schemeClr val="tx1"/>
                          </a:solidFill>
                        </a:rPr>
                        <a:t>0.18</a:t>
                      </a:r>
                      <a:r>
                        <a:rPr lang="zh-CN" altLang="en-US" sz="1000" b="0" dirty="0">
                          <a:solidFill>
                            <a:schemeClr val="tx1"/>
                          </a:solidFill>
                        </a:rPr>
                        <a:t>*</a:t>
                      </a:r>
                      <a:r>
                        <a:rPr lang="en-US" altLang="zh-CN" sz="1000" b="0" dirty="0">
                          <a:solidFill>
                            <a:schemeClr val="tx1"/>
                          </a:solidFill>
                        </a:rPr>
                        <a:t>0.2</a:t>
                      </a:r>
                    </a:p>
                    <a:p>
                      <a:r>
                        <a:rPr lang="en-US" altLang="zh-CN" sz="1000" b="0" dirty="0">
                          <a:solidFill>
                            <a:srgbClr val="FF0000"/>
                          </a:solidFill>
                        </a:rPr>
                        <a:t>0.72</a:t>
                      </a:r>
                      <a:r>
                        <a:rPr lang="zh-CN" altLang="en-US" sz="1000" b="0" dirty="0">
                          <a:solidFill>
                            <a:srgbClr val="FF0000"/>
                          </a:solidFill>
                        </a:rPr>
                        <a:t>*</a:t>
                      </a:r>
                      <a:r>
                        <a:rPr lang="en-US" altLang="zh-CN" sz="1000" b="0" dirty="0">
                          <a:solidFill>
                            <a:srgbClr val="FF0000"/>
                          </a:solidFill>
                        </a:rPr>
                        <a:t>0.6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713">
                <a:tc>
                  <a:txBody>
                    <a:bodyPr/>
                    <a:lstStyle/>
                    <a:p>
                      <a:r>
                        <a:rPr lang="en-US" altLang="zh-CN" sz="1000" dirty="0"/>
                        <a:t>1</a:t>
                      </a:r>
                      <a:endParaRPr lang="zh-CN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000" dirty="0"/>
                        <a:t>0.1</a:t>
                      </a:r>
                      <a:endParaRPr lang="zh-CN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000" b="0" dirty="0">
                          <a:solidFill>
                            <a:schemeClr val="tx1"/>
                          </a:solidFill>
                        </a:rPr>
                        <a:t>0.72</a:t>
                      </a:r>
                      <a:endParaRPr lang="en-US" altLang="zh-CN" sz="1000" b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000" b="0" dirty="0">
                          <a:solidFill>
                            <a:schemeClr val="tx1"/>
                          </a:solidFill>
                        </a:rPr>
                        <a:t>0.18</a:t>
                      </a:r>
                      <a:r>
                        <a:rPr lang="zh-CN" altLang="en-US" sz="1000" b="0" dirty="0">
                          <a:solidFill>
                            <a:schemeClr val="tx1"/>
                          </a:solidFill>
                        </a:rPr>
                        <a:t>*</a:t>
                      </a:r>
                      <a:r>
                        <a:rPr lang="en-US" altLang="zh-CN" sz="1000" b="0" dirty="0">
                          <a:solidFill>
                            <a:schemeClr val="tx1"/>
                          </a:solidFill>
                        </a:rPr>
                        <a:t>0.8</a:t>
                      </a:r>
                    </a:p>
                    <a:p>
                      <a:r>
                        <a:rPr lang="en-US" altLang="zh-CN" sz="1000" b="0" dirty="0">
                          <a:solidFill>
                            <a:srgbClr val="FF0000"/>
                          </a:solidFill>
                        </a:rPr>
                        <a:t>0.72</a:t>
                      </a:r>
                      <a:r>
                        <a:rPr lang="zh-CN" altLang="en-US" sz="1000" b="0" dirty="0">
                          <a:solidFill>
                            <a:srgbClr val="FF0000"/>
                          </a:solidFill>
                        </a:rPr>
                        <a:t>*</a:t>
                      </a:r>
                      <a:r>
                        <a:rPr lang="en-US" altLang="zh-CN" sz="1000" b="0" dirty="0">
                          <a:solidFill>
                            <a:srgbClr val="FF0000"/>
                          </a:solidFill>
                        </a:rPr>
                        <a:t>0.4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1" name="表格 40">
            <a:extLst>
              <a:ext uri="{FF2B5EF4-FFF2-40B4-BE49-F238E27FC236}">
                <a16:creationId xmlns:a16="http://schemas.microsoft.com/office/drawing/2014/main" id="{A0D45614-4F2A-4CAA-90B0-4EF439E2CF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8945706"/>
              </p:ext>
            </p:extLst>
          </p:nvPr>
        </p:nvGraphicFramePr>
        <p:xfrm>
          <a:off x="4600484" y="4780650"/>
          <a:ext cx="1839916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99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99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99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99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96044">
                <a:tc>
                  <a:txBody>
                    <a:bodyPr/>
                    <a:lstStyle/>
                    <a:p>
                      <a:r>
                        <a:rPr lang="en-US" altLang="zh-CN" sz="1000" b="0" dirty="0">
                          <a:solidFill>
                            <a:schemeClr val="tx1"/>
                          </a:solidFill>
                        </a:rPr>
                        <a:t>NULL</a:t>
                      </a:r>
                      <a:endParaRPr lang="zh-CN" altLang="en-US" sz="1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000" b="0" dirty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zh-CN" altLang="en-US" sz="1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000" b="0" dirty="0">
                          <a:solidFill>
                            <a:schemeClr val="tx1"/>
                          </a:solidFill>
                        </a:rPr>
                        <a:t>NN</a:t>
                      </a:r>
                      <a:endParaRPr lang="zh-CN" altLang="en-US" sz="1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000" b="0" dirty="0">
                          <a:solidFill>
                            <a:schemeClr val="tx1"/>
                          </a:solidFill>
                        </a:rPr>
                        <a:t>VB</a:t>
                      </a:r>
                      <a:endParaRPr lang="zh-CN" altLang="en-US" sz="1000" b="0" dirty="0">
                        <a:solidFill>
                          <a:schemeClr val="tx1"/>
                        </a:solidFill>
                      </a:endParaRPr>
                    </a:p>
                    <a:p>
                      <a:endParaRPr lang="zh-CN" altLang="en-US" sz="1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044">
                <a:tc>
                  <a:txBody>
                    <a:bodyPr/>
                    <a:lstStyle/>
                    <a:p>
                      <a:r>
                        <a:rPr lang="en-US" altLang="zh-CN" sz="1000" b="0" dirty="0">
                          <a:solidFill>
                            <a:schemeClr val="tx1"/>
                          </a:solidFill>
                        </a:rPr>
                        <a:t>NULL</a:t>
                      </a:r>
                      <a:endParaRPr lang="zh-CN" altLang="en-US" sz="10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000" b="0" dirty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zh-CN" altLang="en-US" sz="10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000" b="0" dirty="0">
                          <a:solidFill>
                            <a:schemeClr val="tx1"/>
                          </a:solidFill>
                        </a:rPr>
                        <a:t>NN</a:t>
                      </a:r>
                      <a:endParaRPr lang="zh-CN" altLang="en-US" sz="10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000" b="0" dirty="0">
                          <a:solidFill>
                            <a:schemeClr val="tx1"/>
                          </a:solidFill>
                        </a:rPr>
                        <a:t>VB</a:t>
                      </a:r>
                      <a:endParaRPr lang="zh-CN" altLang="en-US" sz="1000" b="0" dirty="0">
                        <a:solidFill>
                          <a:schemeClr val="tx1"/>
                        </a:solidFill>
                      </a:endParaRPr>
                    </a:p>
                    <a:p>
                      <a:endParaRPr lang="zh-CN" alt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2" name="表格 41">
            <a:extLst>
              <a:ext uri="{FF2B5EF4-FFF2-40B4-BE49-F238E27FC236}">
                <a16:creationId xmlns:a16="http://schemas.microsoft.com/office/drawing/2014/main" id="{A1194099-E8C7-4EA5-8CB8-4D8204E8BE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3906759"/>
              </p:ext>
            </p:extLst>
          </p:nvPr>
        </p:nvGraphicFramePr>
        <p:xfrm>
          <a:off x="1920548" y="3068798"/>
          <a:ext cx="2143588" cy="6638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53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00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31924">
                <a:tc>
                  <a:txBody>
                    <a:bodyPr/>
                    <a:lstStyle/>
                    <a:p>
                      <a:r>
                        <a:rPr lang="en-US" altLang="zh-CN" sz="1000" b="0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zh-CN" altLang="en-US" sz="1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000" b="0" dirty="0">
                          <a:solidFill>
                            <a:schemeClr val="tx1"/>
                          </a:solidFill>
                        </a:rPr>
                        <a:t>0.9</a:t>
                      </a:r>
                      <a:endParaRPr lang="zh-CN" altLang="en-US" sz="1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000" b="0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zh-CN" altLang="en-US" sz="1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000" b="0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zh-CN" altLang="en-US" sz="1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1924">
                <a:tc>
                  <a:txBody>
                    <a:bodyPr/>
                    <a:lstStyle/>
                    <a:p>
                      <a:r>
                        <a:rPr lang="en-US" altLang="zh-CN" sz="1000" dirty="0"/>
                        <a:t>1</a:t>
                      </a:r>
                      <a:endParaRPr lang="zh-CN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000" dirty="0"/>
                        <a:t>0.1</a:t>
                      </a:r>
                      <a:endParaRPr lang="zh-CN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000" dirty="0"/>
                        <a:t>0</a:t>
                      </a:r>
                      <a:endParaRPr lang="zh-CN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000" dirty="0"/>
                        <a:t>0</a:t>
                      </a:r>
                      <a:endParaRPr lang="zh-CN" alt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5" name="表格 44">
            <a:extLst>
              <a:ext uri="{FF2B5EF4-FFF2-40B4-BE49-F238E27FC236}">
                <a16:creationId xmlns:a16="http://schemas.microsoft.com/office/drawing/2014/main" id="{50E1809D-ADA2-42DB-A1C6-CD1071243F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6445680"/>
              </p:ext>
            </p:extLst>
          </p:nvPr>
        </p:nvGraphicFramePr>
        <p:xfrm>
          <a:off x="4583832" y="3073044"/>
          <a:ext cx="1872208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80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0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80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680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31924">
                <a:tc>
                  <a:txBody>
                    <a:bodyPr/>
                    <a:lstStyle/>
                    <a:p>
                      <a:r>
                        <a:rPr lang="en-US" altLang="zh-CN" sz="1000" b="0" dirty="0">
                          <a:solidFill>
                            <a:schemeClr val="tx1"/>
                          </a:solidFill>
                        </a:rPr>
                        <a:t>NULL</a:t>
                      </a:r>
                      <a:endParaRPr lang="zh-CN" altLang="en-US" sz="1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000" b="0" dirty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zh-CN" altLang="en-US" sz="1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1924">
                <a:tc>
                  <a:txBody>
                    <a:bodyPr/>
                    <a:lstStyle/>
                    <a:p>
                      <a:r>
                        <a:rPr lang="en-US" altLang="zh-CN" sz="1000" b="0" dirty="0">
                          <a:solidFill>
                            <a:schemeClr val="tx1"/>
                          </a:solidFill>
                        </a:rPr>
                        <a:t>NULL</a:t>
                      </a:r>
                      <a:endParaRPr lang="zh-CN" altLang="en-US" sz="10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000" b="0" dirty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zh-CN" altLang="en-US" sz="10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6" name="表格 45">
            <a:extLst>
              <a:ext uri="{FF2B5EF4-FFF2-40B4-BE49-F238E27FC236}">
                <a16:creationId xmlns:a16="http://schemas.microsoft.com/office/drawing/2014/main" id="{FC4B0659-D189-4DFB-B68D-E2BE1F3607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4834599"/>
              </p:ext>
            </p:extLst>
          </p:nvPr>
        </p:nvGraphicFramePr>
        <p:xfrm>
          <a:off x="1903898" y="3840300"/>
          <a:ext cx="2160241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0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42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997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942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4286">
                <a:tc>
                  <a:txBody>
                    <a:bodyPr/>
                    <a:lstStyle/>
                    <a:p>
                      <a:r>
                        <a:rPr lang="en-US" altLang="zh-CN" sz="1000" b="0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zh-CN" altLang="en-US" sz="1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000" b="0" dirty="0">
                          <a:solidFill>
                            <a:schemeClr val="tx1"/>
                          </a:solidFill>
                        </a:rPr>
                        <a:t>0.9</a:t>
                      </a:r>
                      <a:endParaRPr lang="zh-CN" altLang="en-US" sz="1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000" b="0" dirty="0">
                          <a:solidFill>
                            <a:srgbClr val="FF0000"/>
                          </a:solidFill>
                        </a:rPr>
                        <a:t>0.9</a:t>
                      </a:r>
                      <a:r>
                        <a:rPr lang="zh-CN" altLang="en-US" sz="1000" b="0" dirty="0">
                          <a:solidFill>
                            <a:srgbClr val="FF0000"/>
                          </a:solidFill>
                        </a:rPr>
                        <a:t>*</a:t>
                      </a:r>
                      <a:r>
                        <a:rPr lang="en-US" altLang="zh-CN" sz="1000" b="0" dirty="0">
                          <a:solidFill>
                            <a:srgbClr val="FF0000"/>
                          </a:solidFill>
                        </a:rPr>
                        <a:t>0.2</a:t>
                      </a:r>
                    </a:p>
                    <a:p>
                      <a:r>
                        <a:rPr lang="en-US" altLang="zh-CN" sz="1000" b="0" dirty="0">
                          <a:solidFill>
                            <a:schemeClr val="tx1"/>
                          </a:solidFill>
                        </a:rPr>
                        <a:t>0.1</a:t>
                      </a:r>
                      <a:r>
                        <a:rPr lang="zh-CN" altLang="en-US" sz="1000" b="0" dirty="0">
                          <a:solidFill>
                            <a:schemeClr val="tx1"/>
                          </a:solidFill>
                        </a:rPr>
                        <a:t>*</a:t>
                      </a:r>
                      <a:r>
                        <a:rPr lang="en-US" altLang="zh-CN" sz="1000" b="0" dirty="0">
                          <a:solidFill>
                            <a:schemeClr val="tx1"/>
                          </a:solidFill>
                        </a:rPr>
                        <a:t>0.6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000" b="0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zh-CN" altLang="en-US" sz="1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713">
                <a:tc>
                  <a:txBody>
                    <a:bodyPr/>
                    <a:lstStyle/>
                    <a:p>
                      <a:r>
                        <a:rPr lang="en-US" altLang="zh-CN" sz="1000" dirty="0"/>
                        <a:t>1</a:t>
                      </a:r>
                      <a:endParaRPr lang="zh-CN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000" dirty="0"/>
                        <a:t>0.1</a:t>
                      </a:r>
                      <a:endParaRPr lang="zh-CN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000" b="0" dirty="0">
                          <a:solidFill>
                            <a:srgbClr val="FF0000"/>
                          </a:solidFill>
                        </a:rPr>
                        <a:t>0.9</a:t>
                      </a:r>
                      <a:r>
                        <a:rPr lang="zh-CN" altLang="en-US" sz="1000" b="0" dirty="0">
                          <a:solidFill>
                            <a:srgbClr val="FF0000"/>
                          </a:solidFill>
                        </a:rPr>
                        <a:t>*</a:t>
                      </a:r>
                      <a:r>
                        <a:rPr lang="en-US" altLang="zh-CN" sz="1000" b="0" dirty="0">
                          <a:solidFill>
                            <a:srgbClr val="FF0000"/>
                          </a:solidFill>
                        </a:rPr>
                        <a:t>0.8</a:t>
                      </a:r>
                    </a:p>
                    <a:p>
                      <a:r>
                        <a:rPr lang="en-US" altLang="zh-CN" sz="1000" b="0" dirty="0">
                          <a:solidFill>
                            <a:schemeClr val="tx1"/>
                          </a:solidFill>
                        </a:rPr>
                        <a:t>0.1</a:t>
                      </a:r>
                      <a:r>
                        <a:rPr lang="zh-CN" altLang="en-US" sz="1000" b="0" dirty="0">
                          <a:solidFill>
                            <a:schemeClr val="tx1"/>
                          </a:solidFill>
                        </a:rPr>
                        <a:t>*</a:t>
                      </a:r>
                      <a:r>
                        <a:rPr lang="en-US" altLang="zh-CN" sz="1000" b="0" dirty="0">
                          <a:solidFill>
                            <a:schemeClr val="tx1"/>
                          </a:solidFill>
                        </a:rPr>
                        <a:t>0.4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000" dirty="0"/>
                        <a:t>0</a:t>
                      </a:r>
                      <a:endParaRPr lang="zh-CN" alt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7" name="表格 46">
            <a:extLst>
              <a:ext uri="{FF2B5EF4-FFF2-40B4-BE49-F238E27FC236}">
                <a16:creationId xmlns:a16="http://schemas.microsoft.com/office/drawing/2014/main" id="{BFB6FE98-0857-4E63-888E-08667C414F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852561"/>
              </p:ext>
            </p:extLst>
          </p:nvPr>
        </p:nvGraphicFramePr>
        <p:xfrm>
          <a:off x="4600484" y="3844546"/>
          <a:ext cx="1839920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99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99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99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99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96044">
                <a:tc>
                  <a:txBody>
                    <a:bodyPr/>
                    <a:lstStyle/>
                    <a:p>
                      <a:r>
                        <a:rPr lang="en-US" altLang="zh-CN" sz="1000" b="0" dirty="0">
                          <a:solidFill>
                            <a:schemeClr val="tx1"/>
                          </a:solidFill>
                        </a:rPr>
                        <a:t>NULL</a:t>
                      </a:r>
                      <a:endParaRPr lang="zh-CN" altLang="en-US" sz="1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000" b="0" dirty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zh-CN" altLang="en-US" sz="1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000" b="0" dirty="0">
                          <a:solidFill>
                            <a:schemeClr val="tx1"/>
                          </a:solidFill>
                        </a:rPr>
                        <a:t>NN</a:t>
                      </a:r>
                      <a:endParaRPr lang="zh-CN" altLang="en-US" sz="1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044">
                <a:tc>
                  <a:txBody>
                    <a:bodyPr/>
                    <a:lstStyle/>
                    <a:p>
                      <a:r>
                        <a:rPr lang="en-US" altLang="zh-CN" sz="1000" b="0" dirty="0">
                          <a:solidFill>
                            <a:schemeClr val="tx1"/>
                          </a:solidFill>
                        </a:rPr>
                        <a:t>NULL</a:t>
                      </a:r>
                      <a:endParaRPr lang="zh-CN" altLang="en-US" sz="10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000" b="0" dirty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zh-CN" altLang="en-US" sz="10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000" dirty="0"/>
                        <a:t>NN</a:t>
                      </a:r>
                      <a:endParaRPr lang="zh-CN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8" name="表格 47">
            <a:extLst>
              <a:ext uri="{FF2B5EF4-FFF2-40B4-BE49-F238E27FC236}">
                <a16:creationId xmlns:a16="http://schemas.microsoft.com/office/drawing/2014/main" id="{8037ECC5-3B5D-4737-835C-DF5AE74535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9417898"/>
              </p:ext>
            </p:extLst>
          </p:nvPr>
        </p:nvGraphicFramePr>
        <p:xfrm>
          <a:off x="4616124" y="5749042"/>
          <a:ext cx="1839916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99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99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99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99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96044">
                <a:tc>
                  <a:txBody>
                    <a:bodyPr/>
                    <a:lstStyle/>
                    <a:p>
                      <a:r>
                        <a:rPr lang="en-US" altLang="zh-CN" sz="1000" b="0" dirty="0">
                          <a:solidFill>
                            <a:schemeClr val="tx1"/>
                          </a:solidFill>
                        </a:rPr>
                        <a:t>NULL</a:t>
                      </a:r>
                      <a:endParaRPr lang="zh-CN" altLang="en-US" sz="1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000" b="0" dirty="0">
                          <a:solidFill>
                            <a:srgbClr val="FF0000"/>
                          </a:solidFill>
                        </a:rPr>
                        <a:t>B</a:t>
                      </a:r>
                      <a:endParaRPr lang="zh-CN" altLang="en-US" sz="1000" b="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000" b="0" dirty="0">
                          <a:solidFill>
                            <a:schemeClr val="tx1"/>
                          </a:solidFill>
                        </a:rPr>
                        <a:t>NN</a:t>
                      </a:r>
                      <a:endParaRPr lang="zh-CN" altLang="en-US" sz="1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000" b="0" dirty="0">
                          <a:solidFill>
                            <a:srgbClr val="FF0000"/>
                          </a:solidFill>
                        </a:rPr>
                        <a:t>VB</a:t>
                      </a:r>
                      <a:endParaRPr lang="zh-CN" altLang="en-US" sz="1000" b="0" dirty="0">
                        <a:solidFill>
                          <a:srgbClr val="FF0000"/>
                        </a:solidFill>
                      </a:endParaRPr>
                    </a:p>
                    <a:p>
                      <a:endParaRPr lang="zh-CN" altLang="en-US" sz="1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044">
                <a:tc>
                  <a:txBody>
                    <a:bodyPr/>
                    <a:lstStyle/>
                    <a:p>
                      <a:r>
                        <a:rPr lang="en-US" altLang="zh-CN" sz="1000" b="0" dirty="0">
                          <a:solidFill>
                            <a:schemeClr val="tx1"/>
                          </a:solidFill>
                        </a:rPr>
                        <a:t>NULL</a:t>
                      </a:r>
                      <a:endParaRPr lang="zh-CN" altLang="en-US" sz="10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000" b="0" dirty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zh-CN" altLang="en-US" sz="10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000" b="0" dirty="0">
                          <a:solidFill>
                            <a:srgbClr val="FF0000"/>
                          </a:solidFill>
                        </a:rPr>
                        <a:t>NN</a:t>
                      </a:r>
                      <a:endParaRPr lang="zh-CN" altLang="en-US" sz="1000" b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000" b="0" dirty="0">
                          <a:solidFill>
                            <a:schemeClr val="tx1"/>
                          </a:solidFill>
                        </a:rPr>
                        <a:t>VB</a:t>
                      </a:r>
                      <a:endParaRPr lang="zh-CN" altLang="en-US" sz="1000" b="0" dirty="0">
                        <a:solidFill>
                          <a:schemeClr val="tx1"/>
                        </a:solidFill>
                      </a:endParaRPr>
                    </a:p>
                    <a:p>
                      <a:endParaRPr lang="zh-CN" alt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9" name="椭圆 48">
            <a:extLst>
              <a:ext uri="{FF2B5EF4-FFF2-40B4-BE49-F238E27FC236}">
                <a16:creationId xmlns:a16="http://schemas.microsoft.com/office/drawing/2014/main" id="{146705C1-8635-47E8-A4F1-B0F9F6FCFAF9}"/>
              </a:ext>
            </a:extLst>
          </p:cNvPr>
          <p:cNvSpPr/>
          <p:nvPr/>
        </p:nvSpPr>
        <p:spPr>
          <a:xfrm>
            <a:off x="7536160" y="2277490"/>
            <a:ext cx="432048" cy="43204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900" dirty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NN</a:t>
            </a:r>
            <a:endParaRPr lang="zh-CN" altLang="en-US" sz="900" dirty="0">
              <a:solidFill>
                <a:schemeClr val="tx1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50" name="椭圆 49">
            <a:extLst>
              <a:ext uri="{FF2B5EF4-FFF2-40B4-BE49-F238E27FC236}">
                <a16:creationId xmlns:a16="http://schemas.microsoft.com/office/drawing/2014/main" id="{62C7D501-98E6-4C88-8133-923EF3C7D754}"/>
              </a:ext>
            </a:extLst>
          </p:cNvPr>
          <p:cNvSpPr/>
          <p:nvPr/>
        </p:nvSpPr>
        <p:spPr>
          <a:xfrm>
            <a:off x="7536160" y="3069578"/>
            <a:ext cx="432048" cy="43204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900" dirty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VB</a:t>
            </a:r>
            <a:endParaRPr lang="zh-CN" altLang="en-US" sz="900" dirty="0">
              <a:solidFill>
                <a:schemeClr val="tx1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51" name="椭圆 50">
            <a:extLst>
              <a:ext uri="{FF2B5EF4-FFF2-40B4-BE49-F238E27FC236}">
                <a16:creationId xmlns:a16="http://schemas.microsoft.com/office/drawing/2014/main" id="{7C527BC8-EB39-43FC-86A5-1C9979675C11}"/>
              </a:ext>
            </a:extLst>
          </p:cNvPr>
          <p:cNvSpPr/>
          <p:nvPr/>
        </p:nvSpPr>
        <p:spPr>
          <a:xfrm>
            <a:off x="8688288" y="2277490"/>
            <a:ext cx="432048" cy="43204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900" dirty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NN</a:t>
            </a:r>
            <a:endParaRPr lang="zh-CN" altLang="en-US" sz="900" dirty="0">
              <a:solidFill>
                <a:schemeClr val="tx1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52" name="椭圆 51">
            <a:extLst>
              <a:ext uri="{FF2B5EF4-FFF2-40B4-BE49-F238E27FC236}">
                <a16:creationId xmlns:a16="http://schemas.microsoft.com/office/drawing/2014/main" id="{60B21A99-AC1F-4E60-A275-8C1E5B64C294}"/>
              </a:ext>
            </a:extLst>
          </p:cNvPr>
          <p:cNvSpPr/>
          <p:nvPr/>
        </p:nvSpPr>
        <p:spPr>
          <a:xfrm>
            <a:off x="8688288" y="3069578"/>
            <a:ext cx="432048" cy="43204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900" dirty="0">
              <a:solidFill>
                <a:schemeClr val="tx1"/>
              </a:solidFill>
              <a:latin typeface="楷体" pitchFamily="49" charset="-122"/>
              <a:ea typeface="楷体" pitchFamily="49" charset="-122"/>
            </a:endParaRPr>
          </a:p>
          <a:p>
            <a:pPr algn="ctr"/>
            <a:r>
              <a:rPr lang="en-US" altLang="zh-CN" sz="900" dirty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VB</a:t>
            </a:r>
            <a:endParaRPr lang="zh-CN" altLang="en-US" sz="900" dirty="0">
              <a:solidFill>
                <a:schemeClr val="tx1"/>
              </a:solidFill>
              <a:latin typeface="楷体" pitchFamily="49" charset="-122"/>
              <a:ea typeface="楷体" pitchFamily="49" charset="-122"/>
            </a:endParaRPr>
          </a:p>
          <a:p>
            <a:pPr algn="ctr"/>
            <a:endParaRPr lang="zh-CN" altLang="en-US" sz="1000" dirty="0">
              <a:solidFill>
                <a:schemeClr val="tx1"/>
              </a:solidFill>
            </a:endParaRPr>
          </a:p>
        </p:txBody>
      </p:sp>
      <p:sp>
        <p:nvSpPr>
          <p:cNvPr id="53" name="椭圆 52">
            <a:extLst>
              <a:ext uri="{FF2B5EF4-FFF2-40B4-BE49-F238E27FC236}">
                <a16:creationId xmlns:a16="http://schemas.microsoft.com/office/drawing/2014/main" id="{E2801FDA-ED56-4BE4-B470-A8246269CE61}"/>
              </a:ext>
            </a:extLst>
          </p:cNvPr>
          <p:cNvSpPr/>
          <p:nvPr/>
        </p:nvSpPr>
        <p:spPr>
          <a:xfrm>
            <a:off x="9840416" y="2277343"/>
            <a:ext cx="432048" cy="43204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900" dirty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NN</a:t>
            </a:r>
            <a:endParaRPr lang="zh-CN" altLang="en-US" sz="900" dirty="0">
              <a:solidFill>
                <a:schemeClr val="tx1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54" name="椭圆 53">
            <a:extLst>
              <a:ext uri="{FF2B5EF4-FFF2-40B4-BE49-F238E27FC236}">
                <a16:creationId xmlns:a16="http://schemas.microsoft.com/office/drawing/2014/main" id="{49E48DDC-2C2C-4BB6-A1BA-A13A954B2E83}"/>
              </a:ext>
            </a:extLst>
          </p:cNvPr>
          <p:cNvSpPr/>
          <p:nvPr/>
        </p:nvSpPr>
        <p:spPr>
          <a:xfrm>
            <a:off x="9840416" y="3069431"/>
            <a:ext cx="432048" cy="43204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900" dirty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VB</a:t>
            </a:r>
            <a:endParaRPr lang="zh-CN" altLang="en-US" sz="900" dirty="0">
              <a:solidFill>
                <a:schemeClr val="tx1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55" name="椭圆 54">
            <a:extLst>
              <a:ext uri="{FF2B5EF4-FFF2-40B4-BE49-F238E27FC236}">
                <a16:creationId xmlns:a16="http://schemas.microsoft.com/office/drawing/2014/main" id="{C1EA87D0-56AA-436F-BB6E-CB533F4943EB}"/>
              </a:ext>
            </a:extLst>
          </p:cNvPr>
          <p:cNvSpPr/>
          <p:nvPr/>
        </p:nvSpPr>
        <p:spPr>
          <a:xfrm>
            <a:off x="6600056" y="2637383"/>
            <a:ext cx="432048" cy="43204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000" dirty="0">
                <a:solidFill>
                  <a:schemeClr val="tx1"/>
                </a:solidFill>
              </a:rPr>
              <a:t>B</a:t>
            </a:r>
            <a:endParaRPr lang="zh-CN" altLang="en-US" sz="1000" dirty="0">
              <a:solidFill>
                <a:schemeClr val="tx1"/>
              </a:solidFill>
            </a:endParaRPr>
          </a:p>
        </p:txBody>
      </p:sp>
      <p:cxnSp>
        <p:nvCxnSpPr>
          <p:cNvPr id="56" name="直接箭头连接符 55">
            <a:extLst>
              <a:ext uri="{FF2B5EF4-FFF2-40B4-BE49-F238E27FC236}">
                <a16:creationId xmlns:a16="http://schemas.microsoft.com/office/drawing/2014/main" id="{465F3293-7F57-4255-8C88-42B3C625191B}"/>
              </a:ext>
            </a:extLst>
          </p:cNvPr>
          <p:cNvCxnSpPr>
            <a:stCxn id="55" idx="6"/>
          </p:cNvCxnSpPr>
          <p:nvPr/>
        </p:nvCxnSpPr>
        <p:spPr>
          <a:xfrm flipV="1">
            <a:off x="7032104" y="2493515"/>
            <a:ext cx="504056" cy="35989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接箭头连接符 56">
            <a:extLst>
              <a:ext uri="{FF2B5EF4-FFF2-40B4-BE49-F238E27FC236}">
                <a16:creationId xmlns:a16="http://schemas.microsoft.com/office/drawing/2014/main" id="{2DFA984F-ACF7-4FB5-848F-353889E881DF}"/>
              </a:ext>
            </a:extLst>
          </p:cNvPr>
          <p:cNvCxnSpPr>
            <a:endCxn id="50" idx="2"/>
          </p:cNvCxnSpPr>
          <p:nvPr/>
        </p:nvCxnSpPr>
        <p:spPr>
          <a:xfrm>
            <a:off x="7032104" y="2853408"/>
            <a:ext cx="504056" cy="43219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接箭头连接符 57">
            <a:extLst>
              <a:ext uri="{FF2B5EF4-FFF2-40B4-BE49-F238E27FC236}">
                <a16:creationId xmlns:a16="http://schemas.microsoft.com/office/drawing/2014/main" id="{C4312CE1-EC8E-4C0F-B3EE-DF875E0C9F4C}"/>
              </a:ext>
            </a:extLst>
          </p:cNvPr>
          <p:cNvCxnSpPr>
            <a:stCxn id="49" idx="6"/>
            <a:endCxn id="51" idx="2"/>
          </p:cNvCxnSpPr>
          <p:nvPr/>
        </p:nvCxnSpPr>
        <p:spPr>
          <a:xfrm>
            <a:off x="7968208" y="2493514"/>
            <a:ext cx="72008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接箭头连接符 58">
            <a:extLst>
              <a:ext uri="{FF2B5EF4-FFF2-40B4-BE49-F238E27FC236}">
                <a16:creationId xmlns:a16="http://schemas.microsoft.com/office/drawing/2014/main" id="{B1294745-642D-4397-84E6-B91FBED9F68E}"/>
              </a:ext>
            </a:extLst>
          </p:cNvPr>
          <p:cNvCxnSpPr>
            <a:endCxn id="52" idx="1"/>
          </p:cNvCxnSpPr>
          <p:nvPr/>
        </p:nvCxnSpPr>
        <p:spPr>
          <a:xfrm>
            <a:off x="7968208" y="2493514"/>
            <a:ext cx="783352" cy="63933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接箭头连接符 59">
            <a:extLst>
              <a:ext uri="{FF2B5EF4-FFF2-40B4-BE49-F238E27FC236}">
                <a16:creationId xmlns:a16="http://schemas.microsoft.com/office/drawing/2014/main" id="{CAF0521E-31E5-4895-8717-4F4089C895D3}"/>
              </a:ext>
            </a:extLst>
          </p:cNvPr>
          <p:cNvCxnSpPr>
            <a:stCxn id="50" idx="6"/>
            <a:endCxn id="51" idx="3"/>
          </p:cNvCxnSpPr>
          <p:nvPr/>
        </p:nvCxnSpPr>
        <p:spPr>
          <a:xfrm flipV="1">
            <a:off x="7968208" y="2646266"/>
            <a:ext cx="783352" cy="63933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接箭头连接符 60">
            <a:extLst>
              <a:ext uri="{FF2B5EF4-FFF2-40B4-BE49-F238E27FC236}">
                <a16:creationId xmlns:a16="http://schemas.microsoft.com/office/drawing/2014/main" id="{F4BB1A71-23D5-4368-87D9-04FA5D7F0961}"/>
              </a:ext>
            </a:extLst>
          </p:cNvPr>
          <p:cNvCxnSpPr>
            <a:stCxn id="50" idx="6"/>
            <a:endCxn id="52" idx="2"/>
          </p:cNvCxnSpPr>
          <p:nvPr/>
        </p:nvCxnSpPr>
        <p:spPr>
          <a:xfrm>
            <a:off x="7968208" y="3285602"/>
            <a:ext cx="72008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接箭头连接符 61">
            <a:extLst>
              <a:ext uri="{FF2B5EF4-FFF2-40B4-BE49-F238E27FC236}">
                <a16:creationId xmlns:a16="http://schemas.microsoft.com/office/drawing/2014/main" id="{B3EF65D3-F375-4BBD-B2D4-D33F9FD1C47B}"/>
              </a:ext>
            </a:extLst>
          </p:cNvPr>
          <p:cNvCxnSpPr>
            <a:stCxn id="51" idx="6"/>
            <a:endCxn id="53" idx="2"/>
          </p:cNvCxnSpPr>
          <p:nvPr/>
        </p:nvCxnSpPr>
        <p:spPr>
          <a:xfrm flipV="1">
            <a:off x="9120336" y="2493368"/>
            <a:ext cx="720080" cy="14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接箭头连接符 62">
            <a:extLst>
              <a:ext uri="{FF2B5EF4-FFF2-40B4-BE49-F238E27FC236}">
                <a16:creationId xmlns:a16="http://schemas.microsoft.com/office/drawing/2014/main" id="{C3778F68-B97F-45D0-84DB-5F569266C06E}"/>
              </a:ext>
            </a:extLst>
          </p:cNvPr>
          <p:cNvCxnSpPr>
            <a:stCxn id="52" idx="6"/>
          </p:cNvCxnSpPr>
          <p:nvPr/>
        </p:nvCxnSpPr>
        <p:spPr>
          <a:xfrm flipV="1">
            <a:off x="9120336" y="3285456"/>
            <a:ext cx="720080" cy="14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接箭头连接符 63">
            <a:extLst>
              <a:ext uri="{FF2B5EF4-FFF2-40B4-BE49-F238E27FC236}">
                <a16:creationId xmlns:a16="http://schemas.microsoft.com/office/drawing/2014/main" id="{A24A84E0-CE23-4C32-B55E-DDB14042B6E3}"/>
              </a:ext>
            </a:extLst>
          </p:cNvPr>
          <p:cNvCxnSpPr>
            <a:stCxn id="52" idx="6"/>
            <a:endCxn id="53" idx="3"/>
          </p:cNvCxnSpPr>
          <p:nvPr/>
        </p:nvCxnSpPr>
        <p:spPr>
          <a:xfrm flipV="1">
            <a:off x="9120336" y="2646120"/>
            <a:ext cx="783352" cy="63948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直接箭头连接符 64">
            <a:extLst>
              <a:ext uri="{FF2B5EF4-FFF2-40B4-BE49-F238E27FC236}">
                <a16:creationId xmlns:a16="http://schemas.microsoft.com/office/drawing/2014/main" id="{D0D21DEC-B532-41AB-A53E-1F8AB4018755}"/>
              </a:ext>
            </a:extLst>
          </p:cNvPr>
          <p:cNvCxnSpPr>
            <a:stCxn id="51" idx="6"/>
          </p:cNvCxnSpPr>
          <p:nvPr/>
        </p:nvCxnSpPr>
        <p:spPr>
          <a:xfrm>
            <a:off x="9120336" y="2493514"/>
            <a:ext cx="783352" cy="63933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136">
            <a:extLst>
              <a:ext uri="{FF2B5EF4-FFF2-40B4-BE49-F238E27FC236}">
                <a16:creationId xmlns:a16="http://schemas.microsoft.com/office/drawing/2014/main" id="{2C6ACDE6-B64D-4CC8-A595-2991C727F80B}"/>
              </a:ext>
            </a:extLst>
          </p:cNvPr>
          <p:cNvSpPr txBox="1"/>
          <p:nvPr/>
        </p:nvSpPr>
        <p:spPr>
          <a:xfrm>
            <a:off x="7032104" y="2471993"/>
            <a:ext cx="34817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00" dirty="0"/>
              <a:t>0.9</a:t>
            </a:r>
            <a:endParaRPr lang="zh-CN" altLang="en-US" sz="1000" dirty="0"/>
          </a:p>
        </p:txBody>
      </p:sp>
      <p:sp>
        <p:nvSpPr>
          <p:cNvPr id="67" name="TextBox 137">
            <a:extLst>
              <a:ext uri="{FF2B5EF4-FFF2-40B4-BE49-F238E27FC236}">
                <a16:creationId xmlns:a16="http://schemas.microsoft.com/office/drawing/2014/main" id="{63031701-3678-4296-A060-0D37AF9D997C}"/>
              </a:ext>
            </a:extLst>
          </p:cNvPr>
          <p:cNvSpPr txBox="1"/>
          <p:nvPr/>
        </p:nvSpPr>
        <p:spPr>
          <a:xfrm>
            <a:off x="7032104" y="3036917"/>
            <a:ext cx="34817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00" dirty="0"/>
              <a:t>0.1</a:t>
            </a:r>
            <a:endParaRPr lang="zh-CN" altLang="en-US" sz="1000" dirty="0"/>
          </a:p>
        </p:txBody>
      </p:sp>
      <p:sp>
        <p:nvSpPr>
          <p:cNvPr id="68" name="TextBox 138">
            <a:extLst>
              <a:ext uri="{FF2B5EF4-FFF2-40B4-BE49-F238E27FC236}">
                <a16:creationId xmlns:a16="http://schemas.microsoft.com/office/drawing/2014/main" id="{FC2975FD-86FE-4810-9A3B-27BA68D41F78}"/>
              </a:ext>
            </a:extLst>
          </p:cNvPr>
          <p:cNvSpPr txBox="1"/>
          <p:nvPr/>
        </p:nvSpPr>
        <p:spPr>
          <a:xfrm>
            <a:off x="8154162" y="2277491"/>
            <a:ext cx="34817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00" dirty="0"/>
              <a:t>0.2</a:t>
            </a:r>
            <a:endParaRPr lang="zh-CN" altLang="en-US" sz="1000" dirty="0"/>
          </a:p>
        </p:txBody>
      </p:sp>
      <p:sp>
        <p:nvSpPr>
          <p:cNvPr id="69" name="TextBox 139">
            <a:extLst>
              <a:ext uri="{FF2B5EF4-FFF2-40B4-BE49-F238E27FC236}">
                <a16:creationId xmlns:a16="http://schemas.microsoft.com/office/drawing/2014/main" id="{E9E1639F-E39B-4BA0-A7E4-CAFB0A728CF1}"/>
              </a:ext>
            </a:extLst>
          </p:cNvPr>
          <p:cNvSpPr txBox="1"/>
          <p:nvPr/>
        </p:nvSpPr>
        <p:spPr>
          <a:xfrm>
            <a:off x="7896200" y="2565523"/>
            <a:ext cx="34817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00" dirty="0"/>
              <a:t>0.8</a:t>
            </a:r>
            <a:endParaRPr lang="zh-CN" altLang="en-US" sz="1000" dirty="0"/>
          </a:p>
        </p:txBody>
      </p:sp>
      <p:sp>
        <p:nvSpPr>
          <p:cNvPr id="70" name="TextBox 140">
            <a:extLst>
              <a:ext uri="{FF2B5EF4-FFF2-40B4-BE49-F238E27FC236}">
                <a16:creationId xmlns:a16="http://schemas.microsoft.com/office/drawing/2014/main" id="{185F69ED-20F4-45B3-BCE6-17C8840BC7A8}"/>
              </a:ext>
            </a:extLst>
          </p:cNvPr>
          <p:cNvSpPr txBox="1"/>
          <p:nvPr/>
        </p:nvSpPr>
        <p:spPr>
          <a:xfrm>
            <a:off x="7896200" y="2967374"/>
            <a:ext cx="34817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00" dirty="0"/>
              <a:t>0.6</a:t>
            </a:r>
            <a:endParaRPr lang="zh-CN" altLang="en-US" sz="1000" dirty="0"/>
          </a:p>
        </p:txBody>
      </p:sp>
      <p:sp>
        <p:nvSpPr>
          <p:cNvPr id="71" name="TextBox 141">
            <a:extLst>
              <a:ext uri="{FF2B5EF4-FFF2-40B4-BE49-F238E27FC236}">
                <a16:creationId xmlns:a16="http://schemas.microsoft.com/office/drawing/2014/main" id="{C11296AE-1E1E-4CC6-BA92-C9D010A50800}"/>
              </a:ext>
            </a:extLst>
          </p:cNvPr>
          <p:cNvSpPr txBox="1"/>
          <p:nvPr/>
        </p:nvSpPr>
        <p:spPr>
          <a:xfrm>
            <a:off x="8124092" y="3255406"/>
            <a:ext cx="34817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00" dirty="0"/>
              <a:t>0.4</a:t>
            </a:r>
            <a:endParaRPr lang="zh-CN" altLang="en-US" sz="1000" dirty="0"/>
          </a:p>
        </p:txBody>
      </p:sp>
      <p:sp>
        <p:nvSpPr>
          <p:cNvPr id="72" name="TextBox 142">
            <a:extLst>
              <a:ext uri="{FF2B5EF4-FFF2-40B4-BE49-F238E27FC236}">
                <a16:creationId xmlns:a16="http://schemas.microsoft.com/office/drawing/2014/main" id="{DAB8DF98-4DA0-49C3-B14C-27F5A3E1FD01}"/>
              </a:ext>
            </a:extLst>
          </p:cNvPr>
          <p:cNvSpPr txBox="1"/>
          <p:nvPr/>
        </p:nvSpPr>
        <p:spPr>
          <a:xfrm>
            <a:off x="9306290" y="2277491"/>
            <a:ext cx="34817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00" dirty="0"/>
              <a:t>0.2</a:t>
            </a:r>
            <a:endParaRPr lang="zh-CN" altLang="en-US" sz="1000" dirty="0"/>
          </a:p>
        </p:txBody>
      </p:sp>
      <p:sp>
        <p:nvSpPr>
          <p:cNvPr id="73" name="TextBox 143">
            <a:extLst>
              <a:ext uri="{FF2B5EF4-FFF2-40B4-BE49-F238E27FC236}">
                <a16:creationId xmlns:a16="http://schemas.microsoft.com/office/drawing/2014/main" id="{8FDDC0AE-1281-4E17-BA49-1DD12272AD23}"/>
              </a:ext>
            </a:extLst>
          </p:cNvPr>
          <p:cNvSpPr txBox="1"/>
          <p:nvPr/>
        </p:nvSpPr>
        <p:spPr>
          <a:xfrm>
            <a:off x="9048328" y="2565523"/>
            <a:ext cx="34817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00" dirty="0"/>
              <a:t>0.8</a:t>
            </a:r>
            <a:endParaRPr lang="zh-CN" altLang="en-US" sz="1000" dirty="0"/>
          </a:p>
        </p:txBody>
      </p:sp>
      <p:sp>
        <p:nvSpPr>
          <p:cNvPr id="74" name="TextBox 144">
            <a:extLst>
              <a:ext uri="{FF2B5EF4-FFF2-40B4-BE49-F238E27FC236}">
                <a16:creationId xmlns:a16="http://schemas.microsoft.com/office/drawing/2014/main" id="{5B4DA5C3-80D0-4CCB-B7CB-9CC1CA92F64A}"/>
              </a:ext>
            </a:extLst>
          </p:cNvPr>
          <p:cNvSpPr txBox="1"/>
          <p:nvPr/>
        </p:nvSpPr>
        <p:spPr>
          <a:xfrm>
            <a:off x="9048328" y="2967374"/>
            <a:ext cx="34817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00" dirty="0"/>
              <a:t>0.6</a:t>
            </a:r>
            <a:endParaRPr lang="zh-CN" altLang="en-US" sz="1000" dirty="0"/>
          </a:p>
        </p:txBody>
      </p:sp>
      <p:sp>
        <p:nvSpPr>
          <p:cNvPr id="75" name="TextBox 145">
            <a:extLst>
              <a:ext uri="{FF2B5EF4-FFF2-40B4-BE49-F238E27FC236}">
                <a16:creationId xmlns:a16="http://schemas.microsoft.com/office/drawing/2014/main" id="{B45EFD14-2367-4C07-850E-3FC9A5FEBB29}"/>
              </a:ext>
            </a:extLst>
          </p:cNvPr>
          <p:cNvSpPr txBox="1"/>
          <p:nvPr/>
        </p:nvSpPr>
        <p:spPr>
          <a:xfrm>
            <a:off x="9276220" y="3255406"/>
            <a:ext cx="34817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00" dirty="0"/>
              <a:t>0.4</a:t>
            </a:r>
            <a:endParaRPr lang="zh-CN" altLang="en-US" sz="1000" dirty="0"/>
          </a:p>
        </p:txBody>
      </p:sp>
      <p:sp>
        <p:nvSpPr>
          <p:cNvPr id="76" name="TextBox 146">
            <a:extLst>
              <a:ext uri="{FF2B5EF4-FFF2-40B4-BE49-F238E27FC236}">
                <a16:creationId xmlns:a16="http://schemas.microsoft.com/office/drawing/2014/main" id="{7AD1D8C5-6BF1-4DC2-BED6-C2A97784505C}"/>
              </a:ext>
            </a:extLst>
          </p:cNvPr>
          <p:cNvSpPr txBox="1"/>
          <p:nvPr/>
        </p:nvSpPr>
        <p:spPr>
          <a:xfrm>
            <a:off x="7350350" y="5194612"/>
            <a:ext cx="3257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i="1" dirty="0"/>
              <a:t>People              like              books</a:t>
            </a:r>
            <a:endParaRPr lang="zh-CN" altLang="en-US" i="1" dirty="0"/>
          </a:p>
        </p:txBody>
      </p:sp>
      <p:sp>
        <p:nvSpPr>
          <p:cNvPr id="77" name="TextBox 147">
            <a:extLst>
              <a:ext uri="{FF2B5EF4-FFF2-40B4-BE49-F238E27FC236}">
                <a16:creationId xmlns:a16="http://schemas.microsoft.com/office/drawing/2014/main" id="{966F2C6B-2887-4524-938E-8CBEFA701CE5}"/>
              </a:ext>
            </a:extLst>
          </p:cNvPr>
          <p:cNvSpPr txBox="1"/>
          <p:nvPr/>
        </p:nvSpPr>
        <p:spPr>
          <a:xfrm>
            <a:off x="7350350" y="1882862"/>
            <a:ext cx="3257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i="1" dirty="0"/>
              <a:t>People              like              books</a:t>
            </a:r>
            <a:endParaRPr lang="zh-CN" altLang="en-US" i="1" dirty="0"/>
          </a:p>
        </p:txBody>
      </p:sp>
      <p:sp>
        <p:nvSpPr>
          <p:cNvPr id="78" name="椭圆 77">
            <a:extLst>
              <a:ext uri="{FF2B5EF4-FFF2-40B4-BE49-F238E27FC236}">
                <a16:creationId xmlns:a16="http://schemas.microsoft.com/office/drawing/2014/main" id="{78B2A431-C8D1-401C-BCFC-BC995E58AAB0}"/>
              </a:ext>
            </a:extLst>
          </p:cNvPr>
          <p:cNvSpPr/>
          <p:nvPr/>
        </p:nvSpPr>
        <p:spPr>
          <a:xfrm>
            <a:off x="5051625" y="3741759"/>
            <a:ext cx="354765" cy="3853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9" name="椭圆 78">
            <a:extLst>
              <a:ext uri="{FF2B5EF4-FFF2-40B4-BE49-F238E27FC236}">
                <a16:creationId xmlns:a16="http://schemas.microsoft.com/office/drawing/2014/main" id="{1D1E5C65-8D7E-48B3-A441-6399D0479F9E}"/>
              </a:ext>
            </a:extLst>
          </p:cNvPr>
          <p:cNvSpPr/>
          <p:nvPr/>
        </p:nvSpPr>
        <p:spPr>
          <a:xfrm>
            <a:off x="5492533" y="5131066"/>
            <a:ext cx="466950" cy="41117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0" name="椭圆 79">
            <a:extLst>
              <a:ext uri="{FF2B5EF4-FFF2-40B4-BE49-F238E27FC236}">
                <a16:creationId xmlns:a16="http://schemas.microsoft.com/office/drawing/2014/main" id="{AB5E0BB9-D182-40B9-B2B5-5337668E995B}"/>
              </a:ext>
            </a:extLst>
          </p:cNvPr>
          <p:cNvSpPr/>
          <p:nvPr/>
        </p:nvSpPr>
        <p:spPr>
          <a:xfrm>
            <a:off x="5995219" y="5698891"/>
            <a:ext cx="431401" cy="43148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1" name="灯片编号占位符 80">
            <a:extLst>
              <a:ext uri="{FF2B5EF4-FFF2-40B4-BE49-F238E27FC236}">
                <a16:creationId xmlns:a16="http://schemas.microsoft.com/office/drawing/2014/main" id="{4FDA96E0-3674-41C1-A57E-F665007034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9E591-ED77-471E-97B2-B4E6A061E782}" type="slidenum">
              <a:rPr lang="zh-CN" altLang="en-US" smtClean="0"/>
              <a:t>35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6457699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5">
            <a:extLst>
              <a:ext uri="{FF2B5EF4-FFF2-40B4-BE49-F238E27FC236}">
                <a16:creationId xmlns:a16="http://schemas.microsoft.com/office/drawing/2014/main" id="{E1BF4C49-D9BF-42F3-B713-48595D54AED3}"/>
              </a:ext>
            </a:extLst>
          </p:cNvPr>
          <p:cNvSpPr/>
          <p:nvPr/>
        </p:nvSpPr>
        <p:spPr>
          <a:xfrm>
            <a:off x="700088" y="189924"/>
            <a:ext cx="70704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Hidden Markov Model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8">
                <a:extLst>
                  <a:ext uri="{FF2B5EF4-FFF2-40B4-BE49-F238E27FC236}">
                    <a16:creationId xmlns:a16="http://schemas.microsoft.com/office/drawing/2014/main" id="{E4690199-E31A-48EF-B232-56D24BE05045}"/>
                  </a:ext>
                </a:extLst>
              </p:cNvPr>
              <p:cNvSpPr/>
              <p:nvPr/>
            </p:nvSpPr>
            <p:spPr>
              <a:xfrm>
                <a:off x="1117998" y="1243086"/>
                <a:ext cx="9048674" cy="447814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Time</a:t>
                </a:r>
                <a:r>
                  <a:rPr lang="zh-CN" altLang="en-US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：</a:t>
                </a:r>
              </a:p>
              <a:p>
                <a:pPr>
                  <a:lnSpc>
                    <a:spcPct val="150000"/>
                  </a:lnSpc>
                  <a:buSzPct val="100000"/>
                </a:pPr>
                <a:r>
                  <a:rPr lang="zh-CN" altLang="en-US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	</a:t>
                </a: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O(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i="1">
                            <a:latin typeface="Cambria Math"/>
                          </a:rPr>
                          <m:t>|</m:t>
                        </m:r>
                        <m:r>
                          <a:rPr lang="en-US" altLang="zh-CN" sz="2400" i="1">
                            <a:latin typeface="Cambria Math"/>
                          </a:rPr>
                          <m:t>𝐿</m:t>
                        </m:r>
                        <m:r>
                          <a:rPr lang="en-US" altLang="zh-CN" sz="2400" i="1">
                            <a:latin typeface="Cambria Math"/>
                          </a:rPr>
                          <m:t>|</m:t>
                        </m:r>
                      </m:e>
                      <m:sup>
                        <m:r>
                          <a:rPr lang="en-US" altLang="zh-CN" sz="2400" i="1"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) </a:t>
                </a:r>
                <a:r>
                  <a:rPr lang="en-US" altLang="zh-CN" sz="2400" dirty="0">
                    <a:sym typeface="Wingdings" pitchFamily="2" charset="2"/>
                  </a:rPr>
                  <a:t> </a:t>
                </a: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O(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/>
                        <a:sym typeface="Wingdings" pitchFamily="2" charset="2"/>
                      </a:rPr>
                      <m:t>𝑛</m:t>
                    </m:r>
                    <m:r>
                      <a:rPr lang="en-US" altLang="zh-CN" sz="2400" i="1">
                        <a:latin typeface="Cambria Math"/>
                        <a:sym typeface="Wingdings" pitchFamily="2" charset="2"/>
                      </a:rPr>
                      <m:t>|</m:t>
                    </m:r>
                    <m:r>
                      <a:rPr lang="en-US" altLang="zh-CN" sz="2400" i="1">
                        <a:latin typeface="Cambria Math"/>
                        <a:sym typeface="Wingdings" pitchFamily="2" charset="2"/>
                      </a:rPr>
                      <m:t>𝐿</m:t>
                    </m:r>
                    <m:r>
                      <a:rPr lang="en-US" altLang="zh-CN" sz="2400" i="1">
                        <a:latin typeface="Cambria Math"/>
                        <a:sym typeface="Wingdings" pitchFamily="2" charset="2"/>
                      </a:rPr>
                      <m:t>|</m:t>
                    </m:r>
                  </m:oMath>
                </a14:m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)</a:t>
                </a:r>
              </a:p>
              <a:p>
                <a:pPr marL="342900" indent="-34290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Space (two  </a:t>
                </a:r>
                <a:r>
                  <a:rPr lang="zh-CN" altLang="en-US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𝐿∗𝑛 </a:t>
                </a: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tables):</a:t>
                </a:r>
              </a:p>
              <a:p>
                <a:pPr>
                  <a:lnSpc>
                    <a:spcPct val="150000"/>
                  </a:lnSpc>
                  <a:buSzPct val="100000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	tb: the probability table</a:t>
                </a:r>
              </a:p>
              <a:p>
                <a:pPr>
                  <a:lnSpc>
                    <a:spcPct val="150000"/>
                  </a:lnSpc>
                  <a:buSzPct val="100000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	bp: the “back pointer”</a:t>
                </a:r>
              </a:p>
              <a:p>
                <a:pPr marL="342900" indent="-34290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Algorithms</a:t>
                </a:r>
              </a:p>
              <a:p>
                <a:pPr>
                  <a:lnSpc>
                    <a:spcPct val="150000"/>
                  </a:lnSpc>
                  <a:buSzPct val="100000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	-- building table  (Viterbi)</a:t>
                </a:r>
              </a:p>
              <a:p>
                <a:pPr>
                  <a:lnSpc>
                    <a:spcPct val="150000"/>
                  </a:lnSpc>
                  <a:buSzPct val="100000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	-- finding tag sequence (back tracking)</a:t>
                </a:r>
              </a:p>
            </p:txBody>
          </p:sp>
        </mc:Choice>
        <mc:Fallback xmlns="">
          <p:sp>
            <p:nvSpPr>
              <p:cNvPr id="6" name="矩形 8">
                <a:extLst>
                  <a:ext uri="{FF2B5EF4-FFF2-40B4-BE49-F238E27FC236}">
                    <a16:creationId xmlns:a16="http://schemas.microsoft.com/office/drawing/2014/main" id="{E4690199-E31A-48EF-B232-56D24BE0504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7998" y="1243086"/>
                <a:ext cx="9048674" cy="4478149"/>
              </a:xfrm>
              <a:prstGeom prst="rect">
                <a:avLst/>
              </a:prstGeom>
              <a:blipFill>
                <a:blip r:embed="rId3"/>
                <a:stretch>
                  <a:fillRect l="-840" b="-2260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45ABCA0-5160-4E04-8432-EC89DF871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9E591-ED77-471E-97B2-B4E6A061E782}" type="slidenum">
              <a:rPr lang="zh-CN" altLang="en-US" smtClean="0"/>
              <a:t>36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666010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5">
            <a:extLst>
              <a:ext uri="{FF2B5EF4-FFF2-40B4-BE49-F238E27FC236}">
                <a16:creationId xmlns:a16="http://schemas.microsoft.com/office/drawing/2014/main" id="{E1BF4C49-D9BF-42F3-B713-48595D54AED3}"/>
              </a:ext>
            </a:extLst>
          </p:cNvPr>
          <p:cNvSpPr/>
          <p:nvPr/>
        </p:nvSpPr>
        <p:spPr>
          <a:xfrm>
            <a:off x="682228" y="189924"/>
            <a:ext cx="70883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Hidden Markov Model </a:t>
            </a:r>
          </a:p>
        </p:txBody>
      </p:sp>
      <p:sp>
        <p:nvSpPr>
          <p:cNvPr id="6" name="矩形 8">
            <a:extLst>
              <a:ext uri="{FF2B5EF4-FFF2-40B4-BE49-F238E27FC236}">
                <a16:creationId xmlns:a16="http://schemas.microsoft.com/office/drawing/2014/main" id="{E4690199-E31A-48EF-B232-56D24BE05045}"/>
              </a:ext>
            </a:extLst>
          </p:cNvPr>
          <p:cNvSpPr/>
          <p:nvPr/>
        </p:nvSpPr>
        <p:spPr>
          <a:xfrm>
            <a:off x="1103710" y="808328"/>
            <a:ext cx="8935642" cy="589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Decoding</a:t>
            </a:r>
          </a:p>
        </p:txBody>
      </p:sp>
      <p:pic>
        <p:nvPicPr>
          <p:cNvPr id="9" name="图片 8" descr="文本, 信件&#10;&#10;描述已自动生成">
            <a:extLst>
              <a:ext uri="{FF2B5EF4-FFF2-40B4-BE49-F238E27FC236}">
                <a16:creationId xmlns:a16="http://schemas.microsoft.com/office/drawing/2014/main" id="{5D014F22-036B-49E2-B525-DEA276D988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397" y="1451505"/>
            <a:ext cx="7649028" cy="5269972"/>
          </a:xfrm>
          <a:prstGeom prst="rect">
            <a:avLst/>
          </a:prstGeom>
        </p:spPr>
      </p:pic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F35C44B-1241-4102-9335-911AB0519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9E591-ED77-471E-97B2-B4E6A061E782}" type="slidenum">
              <a:rPr lang="zh-CN" altLang="en-US" smtClean="0"/>
              <a:t>37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465965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5">
            <a:extLst>
              <a:ext uri="{FF2B5EF4-FFF2-40B4-BE49-F238E27FC236}">
                <a16:creationId xmlns:a16="http://schemas.microsoft.com/office/drawing/2014/main" id="{E1BF4C49-D9BF-42F3-B713-48595D54AED3}"/>
              </a:ext>
            </a:extLst>
          </p:cNvPr>
          <p:cNvSpPr/>
          <p:nvPr/>
        </p:nvSpPr>
        <p:spPr>
          <a:xfrm>
            <a:off x="2259281" y="117907"/>
            <a:ext cx="30514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0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Contents</a:t>
            </a:r>
          </a:p>
        </p:txBody>
      </p:sp>
      <p:sp>
        <p:nvSpPr>
          <p:cNvPr id="4" name="矩形 8">
            <a:extLst>
              <a:ext uri="{FF2B5EF4-FFF2-40B4-BE49-F238E27FC236}">
                <a16:creationId xmlns:a16="http://schemas.microsoft.com/office/drawing/2014/main" id="{2918002F-8C64-4968-9ECA-DC63D9D4E45B}"/>
              </a:ext>
            </a:extLst>
          </p:cNvPr>
          <p:cNvSpPr/>
          <p:nvPr/>
        </p:nvSpPr>
        <p:spPr>
          <a:xfrm>
            <a:off x="1878841" y="912309"/>
            <a:ext cx="6119304" cy="410311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2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7.1 Sequence Labelling</a:t>
            </a:r>
          </a:p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2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7.2 Hidden Markov Models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2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7.2.1 Training Hidden Markov Models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2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7.2.2 Decoding</a:t>
            </a:r>
          </a:p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2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7.3 Finding Marginal Probabilities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2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7.3.1 The Forward- Backward Algorithm</a:t>
            </a:r>
          </a:p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2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7.4 EM for Unsupervised HMM Training	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2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7.4.1 EM for First-Order HMM</a:t>
            </a: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8D8ACB8-C48B-4F3C-B85B-3E79C5437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9E591-ED77-471E-97B2-B4E6A061E782}" type="slidenum">
              <a:rPr lang="zh-CN" altLang="en-US" smtClean="0"/>
              <a:t>38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998689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5">
            <a:extLst>
              <a:ext uri="{FF2B5EF4-FFF2-40B4-BE49-F238E27FC236}">
                <a16:creationId xmlns:a16="http://schemas.microsoft.com/office/drawing/2014/main" id="{E1BF4C49-D9BF-42F3-B713-48595D54AED3}"/>
              </a:ext>
            </a:extLst>
          </p:cNvPr>
          <p:cNvSpPr/>
          <p:nvPr/>
        </p:nvSpPr>
        <p:spPr>
          <a:xfrm>
            <a:off x="678656" y="136524"/>
            <a:ext cx="73891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Hidden Markov Model </a:t>
            </a:r>
          </a:p>
        </p:txBody>
      </p:sp>
      <p:sp>
        <p:nvSpPr>
          <p:cNvPr id="6" name="矩形 8">
            <a:extLst>
              <a:ext uri="{FF2B5EF4-FFF2-40B4-BE49-F238E27FC236}">
                <a16:creationId xmlns:a16="http://schemas.microsoft.com/office/drawing/2014/main" id="{E4690199-E31A-48EF-B232-56D24BE05045}"/>
              </a:ext>
            </a:extLst>
          </p:cNvPr>
          <p:cNvSpPr/>
          <p:nvPr/>
        </p:nvSpPr>
        <p:spPr>
          <a:xfrm>
            <a:off x="560173" y="1126623"/>
            <a:ext cx="12226529" cy="39241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SzPct val="100000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Three basic problems summary</a:t>
            </a:r>
            <a:r>
              <a:rPr lang="zh-CN" altLang="en-US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：</a:t>
            </a:r>
          </a:p>
          <a:p>
            <a:pPr marL="457200" indent="-457200">
              <a:lnSpc>
                <a:spcPct val="150000"/>
              </a:lnSpc>
              <a:buSzPct val="100000"/>
              <a:buAutoNum type="arabicPeriod"/>
            </a:pPr>
            <a:r>
              <a:rPr lang="en-US" altLang="zh-CN" sz="2400" i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Scoring</a:t>
            </a:r>
          </a:p>
          <a:p>
            <a:pPr lvl="1">
              <a:lnSpc>
                <a:spcPct val="150000"/>
              </a:lnSpc>
              <a:buSzPct val="100000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given a model and input/output pair, find the probability</a:t>
            </a:r>
          </a:p>
          <a:p>
            <a:pPr marL="457200" indent="-457200">
              <a:lnSpc>
                <a:spcPct val="150000"/>
              </a:lnSpc>
              <a:buSzPct val="100000"/>
              <a:buFont typeface="+mj-lt"/>
              <a:buAutoNum type="arabicPeriod"/>
            </a:pPr>
            <a:r>
              <a:rPr lang="en-US" altLang="zh-CN" sz="2400" i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Training</a:t>
            </a:r>
          </a:p>
          <a:p>
            <a:pPr lvl="1">
              <a:lnSpc>
                <a:spcPct val="150000"/>
              </a:lnSpc>
              <a:buSzPct val="100000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Given labeled sentences, estimate the parameters of model</a:t>
            </a:r>
          </a:p>
          <a:p>
            <a:pPr marL="457200" indent="-457200">
              <a:lnSpc>
                <a:spcPct val="150000"/>
              </a:lnSpc>
              <a:buSzPct val="100000"/>
              <a:buFont typeface="+mj-lt"/>
              <a:buAutoNum type="arabicPeriod"/>
            </a:pPr>
            <a:r>
              <a:rPr lang="en-US" altLang="zh-CN" sz="2400" i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Decoding</a:t>
            </a:r>
          </a:p>
          <a:p>
            <a:pPr lvl="1">
              <a:lnSpc>
                <a:spcPct val="150000"/>
              </a:lnSpc>
              <a:buSzPct val="100000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Given a model and input, find the tag sequence</a:t>
            </a:r>
          </a:p>
        </p:txBody>
      </p:sp>
      <p:sp>
        <p:nvSpPr>
          <p:cNvPr id="8" name="灯片编号占位符 7">
            <a:extLst>
              <a:ext uri="{FF2B5EF4-FFF2-40B4-BE49-F238E27FC236}">
                <a16:creationId xmlns:a16="http://schemas.microsoft.com/office/drawing/2014/main" id="{B7FFA2AB-FB0B-4660-98E4-1E5D723DA7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9E591-ED77-471E-97B2-B4E6A061E782}" type="slidenum">
              <a:rPr lang="zh-CN" altLang="en-US" smtClean="0"/>
              <a:t>39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12920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5">
            <a:extLst>
              <a:ext uri="{FF2B5EF4-FFF2-40B4-BE49-F238E27FC236}">
                <a16:creationId xmlns:a16="http://schemas.microsoft.com/office/drawing/2014/main" id="{E1BF4C49-D9BF-42F3-B713-48595D54AED3}"/>
              </a:ext>
            </a:extLst>
          </p:cNvPr>
          <p:cNvSpPr/>
          <p:nvPr/>
        </p:nvSpPr>
        <p:spPr>
          <a:xfrm>
            <a:off x="2259281" y="117907"/>
            <a:ext cx="30514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0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Contents</a:t>
            </a:r>
          </a:p>
        </p:txBody>
      </p:sp>
      <p:sp>
        <p:nvSpPr>
          <p:cNvPr id="4" name="矩形 8">
            <a:extLst>
              <a:ext uri="{FF2B5EF4-FFF2-40B4-BE49-F238E27FC236}">
                <a16:creationId xmlns:a16="http://schemas.microsoft.com/office/drawing/2014/main" id="{2918002F-8C64-4968-9ECA-DC63D9D4E45B}"/>
              </a:ext>
            </a:extLst>
          </p:cNvPr>
          <p:cNvSpPr/>
          <p:nvPr/>
        </p:nvSpPr>
        <p:spPr>
          <a:xfrm>
            <a:off x="1878841" y="912309"/>
            <a:ext cx="6119304" cy="410311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2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7.1 Sequence Labelling</a:t>
            </a:r>
          </a:p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2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7.2 Hidden Markov Models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2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7.2.1 Training Hidden Markov Models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2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7.2.2 Decoding</a:t>
            </a:r>
          </a:p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2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7.3 Finding Marginal Probabilities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2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7.3.1 The Forward- Backward Algorithm</a:t>
            </a:r>
          </a:p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2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7.4 EM for Unsupervised HMM Training	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2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7.4.1 EM for First-Order HMM</a:t>
            </a: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492138B-BB92-4994-9BFD-FC13886A8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9E591-ED77-471E-97B2-B4E6A061E782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4725381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5">
            <a:extLst>
              <a:ext uri="{FF2B5EF4-FFF2-40B4-BE49-F238E27FC236}">
                <a16:creationId xmlns:a16="http://schemas.microsoft.com/office/drawing/2014/main" id="{E1BF4C49-D9BF-42F3-B713-48595D54AED3}"/>
              </a:ext>
            </a:extLst>
          </p:cNvPr>
          <p:cNvSpPr/>
          <p:nvPr/>
        </p:nvSpPr>
        <p:spPr>
          <a:xfrm>
            <a:off x="675084" y="189925"/>
            <a:ext cx="85617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Finding Marginal Probabilities</a:t>
            </a: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211B866-B70C-42EE-A783-360FA36B9E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9E591-ED77-471E-97B2-B4E6A061E782}" type="slidenum">
              <a:rPr lang="zh-CN" altLang="en-US" smtClean="0"/>
              <a:t>40</a:t>
            </a:fld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8">
                <a:extLst>
                  <a:ext uri="{FF2B5EF4-FFF2-40B4-BE49-F238E27FC236}">
                    <a16:creationId xmlns:a16="http://schemas.microsoft.com/office/drawing/2014/main" id="{AD3DFC30-66B5-415D-8AED-1AC2C75670D1}"/>
                  </a:ext>
                </a:extLst>
              </p:cNvPr>
              <p:cNvSpPr/>
              <p:nvPr/>
            </p:nvSpPr>
            <p:spPr>
              <a:xfrm>
                <a:off x="1135858" y="1065097"/>
                <a:ext cx="9048674" cy="54062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Goal – find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𝑃</m:t>
                    </m:r>
                    <m:d>
                      <m:d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=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𝑡</m:t>
                        </m:r>
                      </m:e>
                      <m:e>
                        <m:sSub>
                          <m:sSub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1:</m:t>
                            </m:r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, 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𝑖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∈[1,…,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𝑛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]</m:t>
                    </m:r>
                  </m:oMath>
                </a14:m>
                <a:endParaRPr lang="en-US" altLang="zh-CN" sz="24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 marL="342900" indent="-34290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The modeling target form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𝑃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1: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1: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</m:oMath>
                </a14:m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)</a:t>
                </a:r>
              </a:p>
              <a:p>
                <a:pPr marL="342900" indent="-34290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Marginalization</a:t>
                </a:r>
              </a:p>
              <a:p>
                <a:pPr>
                  <a:lnSpc>
                    <a:spcPct val="150000"/>
                  </a:lnSpc>
                </a:pPr>
                <a:r>
                  <a:rPr lang="zh-CN" altLang="en-US" sz="2400" dirty="0"/>
                  <a:t> </a:t>
                </a:r>
                <a14:m>
                  <m:oMath xmlns:m="http://schemas.openxmlformats.org/officeDocument/2006/math">
                    <m:r>
                      <a:rPr lang="en-US" altLang="zh-CN" sz="2400" b="0" i="0" smtClean="0">
                        <a:latin typeface="Cambria Math" panose="02040503050406030204" pitchFamily="18" charset="0"/>
                      </a:rPr>
                      <m:t>         </m:t>
                    </m:r>
                    <m:r>
                      <m:rPr>
                        <m:sty m:val="p"/>
                      </m:rPr>
                      <a:rPr lang="en-US" altLang="zh-CN" sz="2400" b="0" i="0" smtClean="0">
                        <a:latin typeface="Cambria Math" panose="02040503050406030204" pitchFamily="18" charset="0"/>
                      </a:rPr>
                      <m:t>P</m:t>
                    </m:r>
                    <m:d>
                      <m:dPr>
                        <m:ctrlPr>
                          <a:rPr lang="zh-CN" alt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zh-CN" alt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e>
                        <m:sSub>
                          <m:sSubPr>
                            <m:ctrlPr>
                              <a:rPr lang="zh-CN" alt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zh-CN" altLang="en-US" sz="2400">
                                <a:latin typeface="Cambria Math" panose="02040503050406030204" pitchFamily="18" charset="0"/>
                              </a:rPr>
                              <m:t>1:</m:t>
                            </m:r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=               </m:t>
                    </m:r>
                    <m:nary>
                      <m:naryPr>
                        <m:chr m:val="∑"/>
                        <m:supHide m:val="on"/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  <m:sup/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sSub>
                              <m:sSubPr>
                                <m:ctrlP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𝐿</m:t>
                            </m:r>
                          </m:sub>
                          <m:sup/>
                          <m:e>
                            <m:nary>
                              <m:naryPr>
                                <m:chr m:val="∑"/>
                                <m:supHide m:val="on"/>
                                <m:ctrlP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sSub>
                                  <m:sSubPr>
                                    <m:ctrlPr>
                                      <a:rPr lang="en-US" altLang="zh-CN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400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altLang="zh-CN" sz="24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altLang="zh-CN" sz="2400" i="1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b>
                                </m:sSub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∈</m:t>
                                </m:r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sub>
                              <m:sup/>
                              <m:e>
                                <m:nary>
                                  <m:naryPr>
                                    <m:chr m:val="∑"/>
                                    <m:supHide m:val="on"/>
                                    <m:ctrlPr>
                                      <a:rPr lang="en-US" altLang="zh-CN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sSub>
                                      <m:sSubPr>
                                        <m:ctrlPr>
                                          <a:rPr lang="en-US" altLang="zh-CN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brk/>
                                            <m:aln/>
                                          </m:rPr>
                                          <a:rPr lang="en-US" altLang="zh-CN" sz="2400" i="1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brk/>
                                            <m:aln/>
                                          </m:rPr>
                                          <a:rPr lang="en-US" altLang="zh-CN" sz="2400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en-US" altLang="zh-CN" sz="2400" i="1">
                                            <a:latin typeface="Cambria Math" panose="02040503050406030204" pitchFamily="18" charset="0"/>
                                          </a:rPr>
                                          <m:t>+1</m:t>
                                        </m:r>
                                      </m:sub>
                                    </m:sSub>
                                    <m:r>
                                      <m:rPr>
                                        <m:brk/>
                                        <m:aln/>
                                      </m:rPr>
                                      <a:rPr lang="en-US" altLang="zh-CN" sz="2400" i="1">
                                        <a:latin typeface="Cambria Math" panose="02040503050406030204" pitchFamily="18" charset="0"/>
                                      </a:rPr>
                                      <m:t>∈</m:t>
                                    </m:r>
                                    <m:r>
                                      <a:rPr lang="en-US" altLang="zh-CN" sz="2400" i="1">
                                        <a:latin typeface="Cambria Math" panose="02040503050406030204" pitchFamily="18" charset="0"/>
                                      </a:rPr>
                                      <m:t>𝐿</m:t>
                                    </m:r>
                                  </m:sub>
                                  <m:sup/>
                                  <m:e>
                                    <m:r>
                                      <a:rPr lang="en-US" altLang="zh-CN" sz="2400" i="1">
                                        <a:latin typeface="Cambria Math" panose="02040503050406030204" pitchFamily="18" charset="0"/>
                                      </a:rPr>
                                      <m:t> …</m:t>
                                    </m:r>
                                    <m:nary>
                                      <m:naryPr>
                                        <m:chr m:val="∑"/>
                                        <m:supHide m:val="on"/>
                                        <m:ctrlPr>
                                          <a:rPr lang="en-US" altLang="zh-CN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naryPr>
                                      <m:sub>
                                        <m:sSub>
                                          <m:sSubPr>
                                            <m:ctrlPr>
                                              <a:rPr lang="en-US" altLang="zh-CN" sz="24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m:rPr>
                                                <m:brk/>
                                                <m:aln/>
                                              </m:rPr>
                                              <a:rPr lang="en-US" altLang="zh-CN" sz="2400" i="1"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e>
                                          <m:sub>
                                            <m:r>
                                              <m:rPr>
                                                <m:brk/>
                                                <m:aln/>
                                              </m:rPr>
                                              <a:rPr lang="en-US" altLang="zh-CN" sz="2400" i="1">
                                                <a:latin typeface="Cambria Math" panose="02040503050406030204" pitchFamily="18" charset="0"/>
                                              </a:rPr>
                                              <m:t>𝑛</m:t>
                                            </m:r>
                                          </m:sub>
                                        </m:sSub>
                                        <m:r>
                                          <m:rPr>
                                            <m:brk/>
                                            <m:aln/>
                                          </m:rPr>
                                          <a:rPr lang="en-US" altLang="zh-CN" sz="2400" i="1">
                                            <a:latin typeface="Cambria Math" panose="02040503050406030204" pitchFamily="18" charset="0"/>
                                          </a:rPr>
                                          <m:t>∈</m:t>
                                        </m:r>
                                        <m:r>
                                          <a:rPr lang="en-US" altLang="zh-CN" sz="2400" i="1">
                                            <a:latin typeface="Cambria Math" panose="02040503050406030204" pitchFamily="18" charset="0"/>
                                          </a:rPr>
                                          <m:t>𝐿</m:t>
                                        </m:r>
                                        <m:r>
                                          <a:rPr lang="en-US" altLang="zh-CN" sz="2400" i="1"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</m:sub>
                                      <m:sup/>
                                      <m:e>
                                        <m:r>
                                          <a:rPr lang="en-US" altLang="zh-CN" sz="2400" i="1">
                                            <a:latin typeface="Cambria Math" panose="02040503050406030204" pitchFamily="18" charset="0"/>
                                          </a:rPr>
                                          <m:t>𝑃</m:t>
                                        </m:r>
                                        <m:r>
                                          <a:rPr lang="en-US" altLang="zh-CN" sz="2400" i="1">
                                            <a:latin typeface="Cambria Math" panose="02040503050406030204" pitchFamily="18" charset="0"/>
                                          </a:rPr>
                                          <m:t>(</m:t>
                                        </m:r>
                                        <m:sSub>
                                          <m:sSubPr>
                                            <m:ctrlPr>
                                              <a:rPr lang="en-US" altLang="zh-CN" sz="24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zh-CN" sz="2400" i="1">
                                                <a:latin typeface="Cambria Math" panose="02040503050406030204" pitchFamily="18" charset="0"/>
                                              </a:rPr>
                                              <m:t>𝑇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zh-CN" sz="2400" i="1">
                                                <a:latin typeface="Cambria Math" panose="02040503050406030204" pitchFamily="18" charset="0"/>
                                              </a:rPr>
                                              <m:t>1:</m:t>
                                            </m:r>
                                            <m:r>
                                              <a:rPr lang="en-US" altLang="zh-CN" sz="2400" i="1">
                                                <a:latin typeface="Cambria Math" panose="02040503050406030204" pitchFamily="18" charset="0"/>
                                              </a:rPr>
                                              <m:t>𝑛</m:t>
                                            </m:r>
                                          </m:sub>
                                        </m:sSub>
                                        <m:r>
                                          <a:rPr lang="en-US" altLang="zh-CN" sz="2400" i="1">
                                            <a:latin typeface="Cambria Math" panose="02040503050406030204" pitchFamily="18" charset="0"/>
                                          </a:rPr>
                                          <m:t>(</m:t>
                                        </m:r>
                                        <m:sSub>
                                          <m:sSubPr>
                                            <m:ctrlPr>
                                              <a:rPr lang="en-US" altLang="zh-CN" sz="24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zh-CN" sz="2400" i="1"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zh-CN" sz="2400" i="1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  <m:r>
                                          <a:rPr lang="en-US" altLang="zh-CN" sz="2400" i="1">
                                            <a:latin typeface="Cambria Math" panose="02040503050406030204" pitchFamily="18" charset="0"/>
                                          </a:rPr>
                                          <m:t>=</m:t>
                                        </m:r>
                                        <m:r>
                                          <a:rPr lang="en-US" altLang="zh-CN" sz="2400" i="1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  <m:r>
                                          <a:rPr lang="en-US" altLang="zh-CN" sz="2400" i="1">
                                            <a:latin typeface="Cambria Math" panose="02040503050406030204" pitchFamily="18" charset="0"/>
                                          </a:rPr>
                                          <m:t>)|</m:t>
                                        </m:r>
                                        <m:sSub>
                                          <m:sSubPr>
                                            <m:ctrlPr>
                                              <a:rPr lang="en-US" altLang="zh-CN" sz="24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zh-CN" sz="2400" i="1">
                                                <a:latin typeface="Cambria Math" panose="02040503050406030204" pitchFamily="18" charset="0"/>
                                              </a:rPr>
                                              <m:t>𝑊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zh-CN" sz="2400" i="1">
                                                <a:latin typeface="Cambria Math" panose="02040503050406030204" pitchFamily="18" charset="0"/>
                                              </a:rPr>
                                              <m:t>1:</m:t>
                                            </m:r>
                                            <m:r>
                                              <a:rPr lang="en-US" altLang="zh-CN" sz="2400" i="1">
                                                <a:latin typeface="Cambria Math" panose="02040503050406030204" pitchFamily="18" charset="0"/>
                                              </a:rPr>
                                              <m:t>𝑛</m:t>
                                            </m:r>
                                            <m:r>
                                              <a:rPr lang="en-US" altLang="zh-CN" sz="2400" i="1">
                                                <a:latin typeface="Cambria Math" panose="02040503050406030204" pitchFamily="18" charset="0"/>
                                              </a:rPr>
                                              <m:t> </m:t>
                                            </m:r>
                                          </m:sub>
                                        </m:sSub>
                                        <m:r>
                                          <a:rPr lang="en-US" altLang="zh-CN" sz="2400" i="1">
                                            <a:latin typeface="Cambria Math" panose="02040503050406030204" pitchFamily="18" charset="0"/>
                                          </a:rPr>
                                          <m:t>)</m:t>
                                        </m:r>
                                      </m:e>
                                    </m:nary>
                                  </m:e>
                                </m:nary>
                              </m:e>
                            </m:nary>
                          </m:e>
                        </m:nary>
                      </m:e>
                    </m:nary>
                  </m:oMath>
                </a14:m>
                <a:endParaRPr lang="en-US" altLang="zh-CN" sz="2400" i="1" dirty="0">
                  <a:latin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zh-CN" altLang="en-US" sz="2400" dirty="0"/>
                  <a:t>     </a:t>
                </a:r>
                <a14:m>
                  <m:oMath xmlns:m="http://schemas.openxmlformats.org/officeDocument/2006/math">
                    <m:r>
                      <a:rPr lang="en-US" altLang="zh-CN" sz="2400" b="0" i="0" smtClean="0">
                        <a:latin typeface="Cambria Math" panose="02040503050406030204" pitchFamily="18" charset="0"/>
                      </a:rPr>
                      <m:t>    </m:t>
                    </m:r>
                    <m:r>
                      <a:rPr lang="zh-CN" altLang="en-US" sz="2400">
                        <a:latin typeface="Cambria Math" panose="02040503050406030204" pitchFamily="18" charset="0"/>
                      </a:rPr>
                      <m:t>∝</m:t>
                    </m:r>
                    <m:nary>
                      <m:naryPr>
                        <m:chr m:val="∑"/>
                        <m:supHide m:val="on"/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  <m:sup/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sSub>
                              <m:sSubPr>
                                <m:ctrlP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𝐿</m:t>
                            </m:r>
                          </m:sub>
                          <m:sup/>
                          <m:e>
                            <m:nary>
                              <m:naryPr>
                                <m:chr m:val="∑"/>
                                <m:supHide m:val="on"/>
                                <m:ctrlP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sSub>
                                  <m:sSubPr>
                                    <m:ctrlPr>
                                      <a:rPr lang="en-US" altLang="zh-CN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400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altLang="zh-CN" sz="24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altLang="zh-CN" sz="2400" i="1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b>
                                </m:sSub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∈</m:t>
                                </m:r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sub>
                              <m:sup/>
                              <m:e>
                                <m:nary>
                                  <m:naryPr>
                                    <m:chr m:val="∑"/>
                                    <m:supHide m:val="on"/>
                                    <m:ctrlPr>
                                      <a:rPr lang="en-US" altLang="zh-CN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sSub>
                                      <m:sSubPr>
                                        <m:ctrlPr>
                                          <a:rPr lang="en-US" altLang="zh-CN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brk/>
                                            <m:aln/>
                                          </m:rPr>
                                          <a:rPr lang="en-US" altLang="zh-CN" sz="2400" i="1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brk/>
                                            <m:aln/>
                                          </m:rPr>
                                          <a:rPr lang="en-US" altLang="zh-CN" sz="2400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en-US" altLang="zh-CN" sz="2400" i="1">
                                            <a:latin typeface="Cambria Math" panose="02040503050406030204" pitchFamily="18" charset="0"/>
                                          </a:rPr>
                                          <m:t>+1</m:t>
                                        </m:r>
                                      </m:sub>
                                    </m:sSub>
                                    <m:r>
                                      <m:rPr>
                                        <m:brk/>
                                        <m:aln/>
                                      </m:rPr>
                                      <a:rPr lang="en-US" altLang="zh-CN" sz="2400" i="1">
                                        <a:latin typeface="Cambria Math" panose="02040503050406030204" pitchFamily="18" charset="0"/>
                                      </a:rPr>
                                      <m:t>∈</m:t>
                                    </m:r>
                                    <m:r>
                                      <a:rPr lang="en-US" altLang="zh-CN" sz="2400" i="1">
                                        <a:latin typeface="Cambria Math" panose="02040503050406030204" pitchFamily="18" charset="0"/>
                                      </a:rPr>
                                      <m:t>𝐿</m:t>
                                    </m:r>
                                  </m:sub>
                                  <m:sup/>
                                  <m:e>
                                    <m:r>
                                      <a:rPr lang="en-US" altLang="zh-CN" sz="2400" i="1">
                                        <a:latin typeface="Cambria Math" panose="02040503050406030204" pitchFamily="18" charset="0"/>
                                      </a:rPr>
                                      <m:t> …</m:t>
                                    </m:r>
                                    <m:nary>
                                      <m:naryPr>
                                        <m:chr m:val="∑"/>
                                        <m:supHide m:val="on"/>
                                        <m:ctrlPr>
                                          <a:rPr lang="en-US" altLang="zh-CN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naryPr>
                                      <m:sub>
                                        <m:sSub>
                                          <m:sSubPr>
                                            <m:ctrlPr>
                                              <a:rPr lang="en-US" altLang="zh-CN" sz="24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m:rPr>
                                                <m:brk/>
                                                <m:aln/>
                                              </m:rPr>
                                              <a:rPr lang="en-US" altLang="zh-CN" sz="2400" i="1"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e>
                                          <m:sub>
                                            <m:r>
                                              <m:rPr>
                                                <m:brk/>
                                                <m:aln/>
                                              </m:rPr>
                                              <a:rPr lang="en-US" altLang="zh-CN" sz="2400" i="1">
                                                <a:latin typeface="Cambria Math" panose="02040503050406030204" pitchFamily="18" charset="0"/>
                                              </a:rPr>
                                              <m:t>𝑛</m:t>
                                            </m:r>
                                          </m:sub>
                                        </m:sSub>
                                        <m:r>
                                          <m:rPr>
                                            <m:brk/>
                                            <m:aln/>
                                          </m:rPr>
                                          <a:rPr lang="en-US" altLang="zh-CN" sz="2400" i="1">
                                            <a:latin typeface="Cambria Math" panose="02040503050406030204" pitchFamily="18" charset="0"/>
                                          </a:rPr>
                                          <m:t>∈</m:t>
                                        </m:r>
                                        <m:r>
                                          <a:rPr lang="en-US" altLang="zh-CN" sz="2400" i="1">
                                            <a:latin typeface="Cambria Math" panose="02040503050406030204" pitchFamily="18" charset="0"/>
                                          </a:rPr>
                                          <m:t>𝐿</m:t>
                                        </m:r>
                                        <m:r>
                                          <a:rPr lang="en-US" altLang="zh-CN" sz="2400" i="1"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</m:sub>
                                      <m:sup/>
                                      <m:e>
                                        <m:r>
                                          <a:rPr lang="en-US" altLang="zh-CN" sz="2400" i="1">
                                            <a:latin typeface="Cambria Math" panose="02040503050406030204" pitchFamily="18" charset="0"/>
                                          </a:rPr>
                                          <m:t>𝑃</m:t>
                                        </m:r>
                                        <m:r>
                                          <a:rPr lang="en-US" altLang="zh-CN" sz="2400" i="1">
                                            <a:latin typeface="Cambria Math" panose="02040503050406030204" pitchFamily="18" charset="0"/>
                                          </a:rPr>
                                          <m:t>(</m:t>
                                        </m:r>
                                        <m:sSub>
                                          <m:sSubPr>
                                            <m:ctrlPr>
                                              <a:rPr lang="en-US" altLang="zh-CN" sz="24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zh-CN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𝑊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zh-CN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1:</m:t>
                                            </m:r>
                                            <m:r>
                                              <a:rPr lang="en-US" altLang="zh-CN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𝑛</m:t>
                                            </m:r>
                                          </m:sub>
                                        </m:sSub>
                                        <m:r>
                                          <a:rPr lang="en-US" altLang="zh-CN" sz="2400" b="0" i="1" smtClean="0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sSub>
                                          <m:sSubPr>
                                            <m:ctrlPr>
                                              <a:rPr lang="en-US" altLang="zh-CN" sz="24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zh-CN" sz="2400" i="1">
                                                <a:latin typeface="Cambria Math" panose="02040503050406030204" pitchFamily="18" charset="0"/>
                                              </a:rPr>
                                              <m:t>𝑇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zh-CN" sz="2400" i="1">
                                                <a:latin typeface="Cambria Math" panose="02040503050406030204" pitchFamily="18" charset="0"/>
                                              </a:rPr>
                                              <m:t>1:</m:t>
                                            </m:r>
                                            <m:r>
                                              <a:rPr lang="en-US" altLang="zh-CN" sz="2400" i="1">
                                                <a:latin typeface="Cambria Math" panose="02040503050406030204" pitchFamily="18" charset="0"/>
                                              </a:rPr>
                                              <m:t>𝑛</m:t>
                                            </m:r>
                                          </m:sub>
                                        </m:sSub>
                                        <m:r>
                                          <a:rPr lang="en-US" altLang="zh-CN" sz="2400" i="1">
                                            <a:latin typeface="Cambria Math" panose="02040503050406030204" pitchFamily="18" charset="0"/>
                                          </a:rPr>
                                          <m:t>(</m:t>
                                        </m:r>
                                        <m:sSub>
                                          <m:sSubPr>
                                            <m:ctrlPr>
                                              <a:rPr lang="en-US" altLang="zh-CN" sz="24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zh-CN" sz="2400" i="1"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zh-CN" sz="2400" i="1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  <m:r>
                                          <a:rPr lang="en-US" altLang="zh-CN" sz="2400" i="1">
                                            <a:latin typeface="Cambria Math" panose="02040503050406030204" pitchFamily="18" charset="0"/>
                                          </a:rPr>
                                          <m:t>=</m:t>
                                        </m:r>
                                        <m:r>
                                          <a:rPr lang="en-US" altLang="zh-CN" sz="2400" i="1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  <m:r>
                                          <a:rPr lang="en-US" altLang="zh-CN" sz="2400" b="0" i="1" smtClean="0">
                                            <a:latin typeface="Cambria Math" panose="02040503050406030204" pitchFamily="18" charset="0"/>
                                          </a:rPr>
                                          <m:t>)</m:t>
                                        </m:r>
                                        <m:r>
                                          <a:rPr lang="en-US" altLang="zh-CN" sz="2400" i="1">
                                            <a:latin typeface="Cambria Math" panose="02040503050406030204" pitchFamily="18" charset="0"/>
                                          </a:rPr>
                                          <m:t>)</m:t>
                                        </m:r>
                                      </m:e>
                                    </m:nary>
                                  </m:e>
                                </m:nary>
                              </m:e>
                            </m:nary>
                          </m:e>
                        </m:nary>
                      </m:e>
                    </m:nary>
                  </m:oMath>
                </a14:m>
                <a:endParaRPr lang="en-US" altLang="zh-CN" sz="24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>
                  <a:lnSpc>
                    <a:spcPct val="200000"/>
                  </a:lnSpc>
                  <a:buSzPct val="100000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	-- exponential sum, intractable</a:t>
                </a:r>
              </a:p>
              <a:p>
                <a:pPr marL="342900" indent="-34290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Dynamic program again</a:t>
                </a:r>
              </a:p>
              <a:p>
                <a:pPr>
                  <a:lnSpc>
                    <a:spcPct val="150000"/>
                  </a:lnSpc>
                  <a:buSzPct val="100000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	</a:t>
                </a:r>
              </a:p>
            </p:txBody>
          </p:sp>
        </mc:Choice>
        <mc:Fallback xmlns="">
          <p:sp>
            <p:nvSpPr>
              <p:cNvPr id="5" name="矩形 8">
                <a:extLst>
                  <a:ext uri="{FF2B5EF4-FFF2-40B4-BE49-F238E27FC236}">
                    <a16:creationId xmlns:a16="http://schemas.microsoft.com/office/drawing/2014/main" id="{AD3DFC30-66B5-415D-8AED-1AC2C75670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5858" y="1065097"/>
                <a:ext cx="9048674" cy="5406224"/>
              </a:xfrm>
              <a:prstGeom prst="rect">
                <a:avLst/>
              </a:prstGeom>
              <a:blipFill>
                <a:blip r:embed="rId3"/>
                <a:stretch>
                  <a:fillRect l="-840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5558987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3046360F-0CE9-4889-8927-A162032AF6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7138" y="1409692"/>
            <a:ext cx="9874229" cy="4583453"/>
          </a:xfrm>
          <a:prstGeom prst="rect">
            <a:avLst/>
          </a:prstGeom>
        </p:spPr>
      </p:pic>
      <p:sp>
        <p:nvSpPr>
          <p:cNvPr id="3" name="矩形 5">
            <a:extLst>
              <a:ext uri="{FF2B5EF4-FFF2-40B4-BE49-F238E27FC236}">
                <a16:creationId xmlns:a16="http://schemas.microsoft.com/office/drawing/2014/main" id="{E1BF4C49-D9BF-42F3-B713-48595D54AED3}"/>
              </a:ext>
            </a:extLst>
          </p:cNvPr>
          <p:cNvSpPr/>
          <p:nvPr/>
        </p:nvSpPr>
        <p:spPr>
          <a:xfrm>
            <a:off x="639366" y="189925"/>
            <a:ext cx="71312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Finding Marginal Probabilities</a:t>
            </a:r>
          </a:p>
        </p:txBody>
      </p:sp>
      <p:sp>
        <p:nvSpPr>
          <p:cNvPr id="6" name="矩形 8">
            <a:extLst>
              <a:ext uri="{FF2B5EF4-FFF2-40B4-BE49-F238E27FC236}">
                <a16:creationId xmlns:a16="http://schemas.microsoft.com/office/drawing/2014/main" id="{E4690199-E31A-48EF-B232-56D24BE05045}"/>
              </a:ext>
            </a:extLst>
          </p:cNvPr>
          <p:cNvSpPr/>
          <p:nvPr/>
        </p:nvSpPr>
        <p:spPr>
          <a:xfrm>
            <a:off x="2025331" y="1513364"/>
            <a:ext cx="8142415" cy="589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SzPct val="100000"/>
            </a:pPr>
            <a:endParaRPr lang="en-US" altLang="zh-CN" sz="2400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</p:txBody>
      </p:sp>
      <p:sp>
        <p:nvSpPr>
          <p:cNvPr id="17" name="灯片编号占位符 16">
            <a:extLst>
              <a:ext uri="{FF2B5EF4-FFF2-40B4-BE49-F238E27FC236}">
                <a16:creationId xmlns:a16="http://schemas.microsoft.com/office/drawing/2014/main" id="{6EEA2D6B-FBD5-4E6F-AE9C-46DFD29B78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9E591-ED77-471E-97B2-B4E6A061E782}" type="slidenum">
              <a:rPr lang="zh-CN" altLang="en-US" smtClean="0"/>
              <a:t>41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944081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3046360F-0CE9-4889-8927-A162032AF6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0759" y="1360774"/>
            <a:ext cx="9874229" cy="4583453"/>
          </a:xfrm>
          <a:prstGeom prst="rect">
            <a:avLst/>
          </a:prstGeom>
        </p:spPr>
      </p:pic>
      <p:sp>
        <p:nvSpPr>
          <p:cNvPr id="3" name="矩形 5">
            <a:extLst>
              <a:ext uri="{FF2B5EF4-FFF2-40B4-BE49-F238E27FC236}">
                <a16:creationId xmlns:a16="http://schemas.microsoft.com/office/drawing/2014/main" id="{E1BF4C49-D9BF-42F3-B713-48595D54AED3}"/>
              </a:ext>
            </a:extLst>
          </p:cNvPr>
          <p:cNvSpPr/>
          <p:nvPr/>
        </p:nvSpPr>
        <p:spPr>
          <a:xfrm>
            <a:off x="639366" y="189925"/>
            <a:ext cx="71312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Finding Marginal Probabilities</a:t>
            </a:r>
          </a:p>
        </p:txBody>
      </p:sp>
      <p:sp>
        <p:nvSpPr>
          <p:cNvPr id="6" name="矩形 8">
            <a:extLst>
              <a:ext uri="{FF2B5EF4-FFF2-40B4-BE49-F238E27FC236}">
                <a16:creationId xmlns:a16="http://schemas.microsoft.com/office/drawing/2014/main" id="{E4690199-E31A-48EF-B232-56D24BE05045}"/>
              </a:ext>
            </a:extLst>
          </p:cNvPr>
          <p:cNvSpPr/>
          <p:nvPr/>
        </p:nvSpPr>
        <p:spPr>
          <a:xfrm>
            <a:off x="2025331" y="1513364"/>
            <a:ext cx="8142415" cy="589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SzPct val="100000"/>
            </a:pPr>
            <a:endParaRPr lang="en-US" altLang="zh-CN" sz="2400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</p:txBody>
      </p:sp>
      <p:sp>
        <p:nvSpPr>
          <p:cNvPr id="17" name="灯片编号占位符 16">
            <a:extLst>
              <a:ext uri="{FF2B5EF4-FFF2-40B4-BE49-F238E27FC236}">
                <a16:creationId xmlns:a16="http://schemas.microsoft.com/office/drawing/2014/main" id="{6EEA2D6B-FBD5-4E6F-AE9C-46DFD29B78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9E591-ED77-471E-97B2-B4E6A061E782}" type="slidenum">
              <a:rPr lang="zh-CN" altLang="en-US" smtClean="0"/>
              <a:t>42</a:t>
            </a:fld>
            <a:endParaRPr lang="zh-CN" altLang="en-US"/>
          </a:p>
        </p:txBody>
      </p:sp>
      <p:sp>
        <p:nvSpPr>
          <p:cNvPr id="8" name="TextBox 1">
            <a:extLst>
              <a:ext uri="{FF2B5EF4-FFF2-40B4-BE49-F238E27FC236}">
                <a16:creationId xmlns:a16="http://schemas.microsoft.com/office/drawing/2014/main" id="{A6CAA585-B1DA-446D-8A18-2E4384750795}"/>
              </a:ext>
            </a:extLst>
          </p:cNvPr>
          <p:cNvSpPr txBox="1"/>
          <p:nvPr/>
        </p:nvSpPr>
        <p:spPr>
          <a:xfrm>
            <a:off x="3489752" y="6366714"/>
            <a:ext cx="42493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Forward algorithm       Backward algorithm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5BDAB228-E175-44F3-BB1F-917C0559DAD9}"/>
              </a:ext>
            </a:extLst>
          </p:cNvPr>
          <p:cNvCxnSpPr/>
          <p:nvPr/>
        </p:nvCxnSpPr>
        <p:spPr>
          <a:xfrm>
            <a:off x="3681722" y="5568659"/>
            <a:ext cx="1512168" cy="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69498352-1781-464E-BEED-36B3F0D7691B}"/>
              </a:ext>
            </a:extLst>
          </p:cNvPr>
          <p:cNvCxnSpPr/>
          <p:nvPr/>
        </p:nvCxnSpPr>
        <p:spPr>
          <a:xfrm>
            <a:off x="5453868" y="5568659"/>
            <a:ext cx="1512168" cy="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箭头连接符 10">
            <a:extLst>
              <a:ext uri="{FF2B5EF4-FFF2-40B4-BE49-F238E27FC236}">
                <a16:creationId xmlns:a16="http://schemas.microsoft.com/office/drawing/2014/main" id="{20A3B019-A1BD-4C46-9877-CF348FE13B3D}"/>
              </a:ext>
            </a:extLst>
          </p:cNvPr>
          <p:cNvCxnSpPr>
            <a:cxnSpLocks/>
          </p:cNvCxnSpPr>
          <p:nvPr/>
        </p:nvCxnSpPr>
        <p:spPr>
          <a:xfrm flipH="1">
            <a:off x="4486957" y="5736431"/>
            <a:ext cx="124334" cy="649474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箭头连接符 11">
            <a:extLst>
              <a:ext uri="{FF2B5EF4-FFF2-40B4-BE49-F238E27FC236}">
                <a16:creationId xmlns:a16="http://schemas.microsoft.com/office/drawing/2014/main" id="{5B4DE3C0-9807-4ADA-BCFA-B1B10D59029B}"/>
              </a:ext>
            </a:extLst>
          </p:cNvPr>
          <p:cNvCxnSpPr>
            <a:cxnSpLocks/>
          </p:cNvCxnSpPr>
          <p:nvPr/>
        </p:nvCxnSpPr>
        <p:spPr>
          <a:xfrm>
            <a:off x="6096000" y="5736431"/>
            <a:ext cx="185005" cy="703616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793494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5">
            <a:extLst>
              <a:ext uri="{FF2B5EF4-FFF2-40B4-BE49-F238E27FC236}">
                <a16:creationId xmlns:a16="http://schemas.microsoft.com/office/drawing/2014/main" id="{E1BF4C49-D9BF-42F3-B713-48595D54AED3}"/>
              </a:ext>
            </a:extLst>
          </p:cNvPr>
          <p:cNvSpPr/>
          <p:nvPr/>
        </p:nvSpPr>
        <p:spPr>
          <a:xfrm>
            <a:off x="671513" y="189924"/>
            <a:ext cx="70990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The forward algorithm</a:t>
            </a: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F0A1A1A-3990-4766-A4E7-E86835A4BB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9E591-ED77-471E-97B2-B4E6A061E782}" type="slidenum">
              <a:rPr lang="zh-CN" altLang="en-US" smtClean="0"/>
              <a:t>43</a:t>
            </a:fld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C7DD397C-C635-4355-83EB-5D0CAB5D8B8C}"/>
                  </a:ext>
                </a:extLst>
              </p:cNvPr>
              <p:cNvSpPr/>
              <p:nvPr/>
            </p:nvSpPr>
            <p:spPr>
              <a:xfrm>
                <a:off x="869154" y="1143251"/>
                <a:ext cx="11432384" cy="50359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𝛼</m:t>
                    </m:r>
                    <m:d>
                      <m:d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1:</m:t>
                            </m:r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endParaRPr lang="en-US" altLang="zh-CN" sz="2400" b="0" i="1" dirty="0">
                  <a:latin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altLang="zh-CN" sz="2400" b="0" dirty="0"/>
                  <a:t>             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  <m:sup/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…</m:t>
                        </m:r>
                        <m:nary>
                          <m:naryPr>
                            <m:chr m:val="∑"/>
                            <m:supHide m:val="on"/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sSub>
                              <m:sSubPr>
                                <m:ctrlPr>
                                  <a:rPr lang="en-US" altLang="zh-CN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4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altLang="zh-CN" sz="24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altLang="zh-CN" sz="24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b>
                            </m:sSub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sub>
                          <m:sup/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  <m:d>
                              <m:dPr>
                                <m:ctrlPr>
                                  <a:rPr lang="en-US" altLang="zh-CN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zh-CN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400" b="0" i="1" smtClean="0">
                                        <a:latin typeface="Cambria Math" panose="02040503050406030204" pitchFamily="18" charset="0"/>
                                      </a:rPr>
                                      <m:t>𝑊</m:t>
                                    </m:r>
                                  </m:e>
                                  <m:sub>
                                    <m:r>
                                      <a:rPr lang="en-US" altLang="zh-CN" sz="2400" b="0" i="1" smtClean="0">
                                        <a:latin typeface="Cambria Math" panose="02040503050406030204" pitchFamily="18" charset="0"/>
                                      </a:rPr>
                                      <m:t>1:</m:t>
                                    </m:r>
                                    <m:r>
                                      <a:rPr lang="en-US" altLang="zh-CN" sz="2400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altLang="zh-CN" sz="2400" b="0" i="1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</m:sub>
                                </m:sSub>
                                <m:r>
                                  <a:rPr lang="en-US" altLang="zh-CN" sz="2400" b="0" i="1" smtClean="0"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sSub>
                                  <m:sSubPr>
                                    <m:ctrlPr>
                                      <a:rPr lang="en-US" altLang="zh-CN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400" b="0" i="1" smtClean="0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en-US" altLang="zh-CN" sz="2400" b="0" i="1" smtClean="0">
                                        <a:latin typeface="Cambria Math" panose="02040503050406030204" pitchFamily="18" charset="0"/>
                                      </a:rPr>
                                      <m:t>1:</m:t>
                                    </m:r>
                                    <m:r>
                                      <a:rPr lang="en-US" altLang="zh-CN" sz="2400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altLang="zh-CN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altLang="zh-CN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2400" b="0" i="1" smtClean="0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e>
                                      <m:sub>
                                        <m:r>
                                          <a:rPr lang="en-US" altLang="zh-CN" sz="2400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en-US" altLang="zh-CN" sz="2400" b="0" i="1" smtClean="0">
                                        <a:latin typeface="Cambria Math" panose="02040503050406030204" pitchFamily="18" charset="0"/>
                                      </a:rPr>
                                      <m:t>=</m:t>
                                    </m:r>
                                    <m:r>
                                      <a:rPr lang="en-US" altLang="zh-CN" sz="2400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</m:d>
                              </m:e>
                            </m:d>
                          </m:e>
                        </m:nary>
                      </m:e>
                    </m:nary>
                  </m:oMath>
                </a14:m>
                <a:endParaRPr lang="en-US" altLang="zh-CN" sz="2400" b="0" i="1" dirty="0">
                  <a:latin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altLang="zh-CN" sz="2400" b="0" dirty="0"/>
                  <a:t>             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  <m:sup/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…</m:t>
                        </m:r>
                        <m:nary>
                          <m:naryPr>
                            <m:chr m:val="∑"/>
                            <m:supHide m:val="on"/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sSub>
                              <m:sSubPr>
                                <m:ctrlPr>
                                  <a:rPr lang="en-US" altLang="zh-CN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4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altLang="zh-CN" sz="24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altLang="zh-CN" sz="24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b>
                            </m:sSub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sub>
                          <m:sup/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  <m:d>
                              <m:dPr>
                                <m:ctrlPr>
                                  <a:rPr lang="en-US" altLang="zh-CN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zh-CN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400" b="0" i="1" smtClean="0">
                                        <a:latin typeface="Cambria Math" panose="02040503050406030204" pitchFamily="18" charset="0"/>
                                      </a:rPr>
                                      <m:t>𝑊</m:t>
                                    </m:r>
                                  </m:e>
                                  <m:sub>
                                    <m:r>
                                      <a:rPr lang="en-US" altLang="zh-CN" sz="2400" b="0" i="1" smtClean="0">
                                        <a:latin typeface="Cambria Math" panose="02040503050406030204" pitchFamily="18" charset="0"/>
                                      </a:rPr>
                                      <m:t>1:</m:t>
                                    </m:r>
                                    <m:d>
                                      <m:dPr>
                                        <m:ctrlPr>
                                          <a:rPr lang="en-US" altLang="zh-CN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CN" sz="2400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en-US" altLang="zh-CN" sz="2400" b="0" i="1" smtClean="0">
                                            <a:latin typeface="Cambria Math" panose="02040503050406030204" pitchFamily="18" charset="0"/>
                                          </a:rPr>
                                          <m:t>−1</m:t>
                                        </m:r>
                                      </m:e>
                                    </m:d>
                                  </m:sub>
                                </m:sSub>
                                <m:r>
                                  <a:rPr lang="en-US" altLang="zh-CN" sz="2400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altLang="zh-CN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400" b="0" i="1" smtClean="0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en-US" altLang="zh-CN" sz="2400" b="0" i="1" smtClean="0">
                                        <a:latin typeface="Cambria Math" panose="02040503050406030204" pitchFamily="18" charset="0"/>
                                      </a:rPr>
                                      <m:t>1:</m:t>
                                    </m:r>
                                    <m:d>
                                      <m:dPr>
                                        <m:ctrlPr>
                                          <a:rPr lang="en-US" altLang="zh-CN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CN" sz="2400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en-US" altLang="zh-CN" sz="2400" b="0" i="1" smtClean="0">
                                            <a:latin typeface="Cambria Math" panose="02040503050406030204" pitchFamily="18" charset="0"/>
                                          </a:rPr>
                                          <m:t>−1</m:t>
                                        </m:r>
                                      </m:e>
                                    </m:d>
                                  </m:sub>
                                </m:sSub>
                              </m:e>
                            </m:d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 ∙</m:t>
                            </m:r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  <m:d>
                              <m:dPr>
                                <m:ctrlPr>
                                  <a:rPr lang="en-US" altLang="zh-CN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zh-CN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400" b="0" i="1" smtClean="0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US" altLang="zh-CN" sz="2400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altLang="zh-CN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400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altLang="zh-CN" sz="2400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altLang="zh-CN" sz="24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altLang="zh-CN" sz="24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d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∙</m:t>
                            </m:r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  <m:d>
                              <m:dPr>
                                <m:ctrlPr>
                                  <a:rPr lang="en-US" altLang="zh-CN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zh-CN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400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altLang="zh-CN" sz="2400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altLang="zh-CN" sz="24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altLang="zh-CN" sz="24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altLang="zh-CN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400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altLang="zh-CN" sz="2400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altLang="zh-CN" sz="2400" b="0" i="1" smtClean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b>
                                </m:sSub>
                              </m:e>
                            </m:d>
                          </m:e>
                        </m:nary>
                      </m:e>
                    </m:nary>
                  </m:oMath>
                </a14:m>
                <a:endParaRPr lang="en-US" altLang="zh-CN" sz="2400" b="0" i="1" dirty="0">
                  <a:latin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altLang="zh-CN" sz="2400" b="0" dirty="0"/>
                  <a:t>             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  <m:sup/>
                      <m:e>
                        <m:d>
                          <m:d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nary>
                              <m:naryPr>
                                <m:chr m:val="∑"/>
                                <m:supHide m:val="on"/>
                                <m:ctrlP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sSub>
                                  <m:sSubPr>
                                    <m:ctrlPr>
                                      <a:rPr lang="en-US" altLang="zh-CN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400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altLang="zh-CN" sz="2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∈</m:t>
                                </m:r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</m:sub>
                              <m:sup/>
                              <m:e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  <m:nary>
                                  <m:naryPr>
                                    <m:chr m:val="∑"/>
                                    <m:supHide m:val="on"/>
                                    <m:ctrlPr>
                                      <a:rPr lang="en-US" altLang="zh-CN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sSub>
                                      <m:sSubPr>
                                        <m:ctrlPr>
                                          <a:rPr lang="en-US" altLang="zh-CN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2400" i="1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e>
                                      <m:sub>
                                        <m:r>
                                          <a:rPr lang="en-US" altLang="zh-CN" sz="2400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en-US" altLang="zh-CN" sz="2400" i="1">
                                            <a:latin typeface="Cambria Math" panose="02040503050406030204" pitchFamily="18" charset="0"/>
                                          </a:rPr>
                                          <m:t>−1</m:t>
                                        </m:r>
                                      </m:sub>
                                    </m:sSub>
                                    <m:r>
                                      <a:rPr lang="en-US" altLang="zh-CN" sz="2400" i="1">
                                        <a:latin typeface="Cambria Math" panose="02040503050406030204" pitchFamily="18" charset="0"/>
                                      </a:rPr>
                                      <m:t>∈</m:t>
                                    </m:r>
                                    <m:r>
                                      <a:rPr lang="en-US" altLang="zh-CN" sz="2400" i="1">
                                        <a:latin typeface="Cambria Math" panose="02040503050406030204" pitchFamily="18" charset="0"/>
                                      </a:rPr>
                                      <m:t>𝐿</m:t>
                                    </m:r>
                                  </m:sub>
                                  <m:sup/>
                                  <m:e>
                                    <m:r>
                                      <a:rPr lang="en-US" altLang="zh-CN" sz="2400" i="1"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  <m:d>
                                      <m:dPr>
                                        <m:ctrlPr>
                                          <a:rPr lang="en-US" altLang="zh-CN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altLang="zh-CN" sz="24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zh-CN" sz="2400" i="1">
                                                <a:latin typeface="Cambria Math" panose="02040503050406030204" pitchFamily="18" charset="0"/>
                                              </a:rPr>
                                              <m:t>𝑊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zh-CN" sz="2400" i="1">
                                                <a:latin typeface="Cambria Math" panose="02040503050406030204" pitchFamily="18" charset="0"/>
                                              </a:rPr>
                                              <m:t>1:</m:t>
                                            </m:r>
                                            <m:d>
                                              <m:dPr>
                                                <m:ctrlPr>
                                                  <a:rPr lang="en-US" altLang="zh-CN" sz="240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r>
                                                  <a:rPr lang="en-US" altLang="zh-CN" sz="2400" i="1">
                                                    <a:latin typeface="Cambria Math" panose="02040503050406030204" pitchFamily="18" charset="0"/>
                                                  </a:rPr>
                                                  <m:t>𝑖</m:t>
                                                </m:r>
                                                <m:r>
                                                  <a:rPr lang="en-US" altLang="zh-CN" sz="2400" i="1">
                                                    <a:latin typeface="Cambria Math" panose="02040503050406030204" pitchFamily="18" charset="0"/>
                                                  </a:rPr>
                                                  <m:t>−1</m:t>
                                                </m:r>
                                              </m:e>
                                            </m:d>
                                          </m:sub>
                                        </m:sSub>
                                        <m:r>
                                          <a:rPr lang="en-US" altLang="zh-CN" sz="2400" i="1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sSub>
                                          <m:sSubPr>
                                            <m:ctrlPr>
                                              <a:rPr lang="en-US" altLang="zh-CN" sz="24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zh-CN" sz="2400" i="1">
                                                <a:latin typeface="Cambria Math" panose="02040503050406030204" pitchFamily="18" charset="0"/>
                                              </a:rPr>
                                              <m:t>𝑇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zh-CN" sz="2400" i="1">
                                                <a:latin typeface="Cambria Math" panose="02040503050406030204" pitchFamily="18" charset="0"/>
                                              </a:rPr>
                                              <m:t>1:</m:t>
                                            </m:r>
                                            <m:d>
                                              <m:dPr>
                                                <m:ctrlPr>
                                                  <a:rPr lang="en-US" altLang="zh-CN" sz="240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r>
                                                  <a:rPr lang="en-US" altLang="zh-CN" sz="2400" i="1">
                                                    <a:latin typeface="Cambria Math" panose="02040503050406030204" pitchFamily="18" charset="0"/>
                                                  </a:rPr>
                                                  <m:t>𝑖</m:t>
                                                </m:r>
                                                <m:r>
                                                  <a:rPr lang="en-US" altLang="zh-CN" sz="2400" i="1">
                                                    <a:latin typeface="Cambria Math" panose="02040503050406030204" pitchFamily="18" charset="0"/>
                                                  </a:rPr>
                                                  <m:t>−1</m:t>
                                                </m:r>
                                              </m:e>
                                            </m:d>
                                          </m:sub>
                                        </m:sSub>
                                        <m:r>
                                          <a:rPr lang="en-US" altLang="zh-CN" sz="2400" b="0" i="1" smtClean="0">
                                            <a:latin typeface="Cambria Math" panose="02040503050406030204" pitchFamily="18" charset="0"/>
                                          </a:rPr>
                                          <m:t>(</m:t>
                                        </m:r>
                                        <m:sSub>
                                          <m:sSubPr>
                                            <m:ctrlPr>
                                              <a:rPr lang="en-US" altLang="zh-CN" sz="24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zh-CN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zh-CN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  <m:r>
                                              <a:rPr lang="en-US" altLang="zh-CN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−1</m:t>
                                            </m:r>
                                          </m:sub>
                                        </m:sSub>
                                        <m:r>
                                          <a:rPr lang="en-US" altLang="zh-CN" sz="2400" b="0" i="1" smtClean="0">
                                            <a:latin typeface="Cambria Math" panose="02040503050406030204" pitchFamily="18" charset="0"/>
                                          </a:rPr>
                                          <m:t>)</m:t>
                                        </m:r>
                                      </m:e>
                                    </m:d>
                                    <m:r>
                                      <a:rPr lang="en-US" altLang="zh-CN" sz="2400" i="1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</m:e>
                                </m:nary>
                              </m:e>
                            </m:nary>
                          </m:e>
                        </m:d>
                      </m:e>
                    </m:nary>
                  </m:oMath>
                </a14:m>
                <a:endParaRPr lang="en-US" altLang="zh-CN" sz="2400" b="0" i="1" dirty="0">
                  <a:latin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altLang="zh-CN" sz="2400" dirty="0"/>
                  <a:t>                 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</a:rPr>
                      <m:t>∙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altLang="zh-CN" sz="2400" i="1">
                        <a:latin typeface="Cambria Math" panose="02040503050406030204" pitchFamily="18" charset="0"/>
                      </a:rPr>
                      <m:t>∙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e>
                        <m:sSub>
                          <m:sSub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</m:e>
                    </m:d>
                  </m:oMath>
                </a14:m>
                <a:endParaRPr lang="en-US" altLang="zh-CN" sz="2400" i="1" dirty="0">
                  <a:latin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altLang="zh-CN" sz="2400" b="0" dirty="0"/>
                  <a:t>              </a:t>
                </a:r>
                <a14:m>
                  <m:oMath xmlns:m="http://schemas.openxmlformats.org/officeDocument/2006/math">
                    <m:r>
                      <a:rPr lang="en-US" altLang="zh-CN" sz="2400" b="0" i="0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sSup>
                          <m:sSup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  <m:sup/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  <m:d>
                          <m:d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altLang="zh-CN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4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p>
                                <m:r>
                                  <a:rPr lang="en-US" altLang="zh-CN" sz="2400" b="0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∙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400" b="0" i="1" smtClean="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altLang="zh-CN" sz="24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  <m:e>
                            <m:sSub>
                              <m:sSubPr>
                                <m:ctrlPr>
                                  <a:rPr lang="en-US" altLang="zh-CN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4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altLang="zh-CN" sz="24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∙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4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altLang="zh-CN" sz="24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e>
                            <m:sSup>
                              <m:sSupPr>
                                <m:ctrlPr>
                                  <a:rPr lang="en-US" altLang="zh-CN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4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p>
                                <m:r>
                                  <a:rPr lang="en-US" altLang="zh-CN" sz="2400" b="0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</m:d>
                      </m:e>
                    </m:nary>
                  </m:oMath>
                </a14:m>
                <a:endParaRPr lang="en-US" altLang="zh-CN" sz="2400" b="0" dirty="0">
                  <a:latin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endParaRPr lang="en-US" altLang="zh-CN" sz="2400" b="0" dirty="0">
                  <a:latin typeface="Cambria Math" panose="020405030504060302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Cambria Math" panose="02040503050406030204" pitchFamily="18" charset="0"/>
                  </a:rPr>
                  <a:t>A dynamic program is feasible by incrementally building a table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𝛼</m:t>
                    </m:r>
                    <m:d>
                      <m:dPr>
                        <m:begChr m:val="["/>
                        <m:endChr m:val="]"/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altLang="zh-CN" sz="2400" dirty="0">
                    <a:latin typeface="Cambria Math" panose="02040503050406030204" pitchFamily="18" charset="0"/>
                  </a:rPr>
                  <a:t> with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altLang="zh-CN" sz="2400" dirty="0">
                    <a:latin typeface="Cambria Math" panose="02040503050406030204" pitchFamily="18" charset="0"/>
                  </a:rPr>
                  <a:t> columns and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altLang="zh-CN" sz="2400" dirty="0">
                    <a:latin typeface="Cambria Math" panose="02040503050406030204" pitchFamily="18" charset="0"/>
                  </a:rPr>
                  <a:t> rows.</a:t>
                </a:r>
              </a:p>
            </p:txBody>
          </p:sp>
        </mc:Choice>
        <mc:Fallback xmlns=""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C7DD397C-C635-4355-83EB-5D0CAB5D8B8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9154" y="1143251"/>
                <a:ext cx="11432384" cy="5035930"/>
              </a:xfrm>
              <a:prstGeom prst="rect">
                <a:avLst/>
              </a:prstGeom>
              <a:blipFill>
                <a:blip r:embed="rId3"/>
                <a:stretch>
                  <a:fillRect l="-777" b="-1763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8518305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5">
            <a:extLst>
              <a:ext uri="{FF2B5EF4-FFF2-40B4-BE49-F238E27FC236}">
                <a16:creationId xmlns:a16="http://schemas.microsoft.com/office/drawing/2014/main" id="{E1BF4C49-D9BF-42F3-B713-48595D54AED3}"/>
              </a:ext>
            </a:extLst>
          </p:cNvPr>
          <p:cNvSpPr/>
          <p:nvPr/>
        </p:nvSpPr>
        <p:spPr>
          <a:xfrm>
            <a:off x="671513" y="189924"/>
            <a:ext cx="70990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The forward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内容占位符 2">
                <a:extLst>
                  <a:ext uri="{FF2B5EF4-FFF2-40B4-BE49-F238E27FC236}">
                    <a16:creationId xmlns:a16="http://schemas.microsoft.com/office/drawing/2014/main" id="{3D7EEB3F-9543-4300-AC8F-D607BD23EDF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58937" y="1145000"/>
                <a:ext cx="9145016" cy="5523076"/>
              </a:xfrm>
              <a:prstGeom prst="rect">
                <a:avLst/>
              </a:prstGeom>
            </p:spPr>
            <p:txBody>
              <a:bodyPr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342900" indent="-342900" defTabSz="457200">
                  <a:lnSpc>
                    <a:spcPct val="150000"/>
                  </a:lnSpc>
                  <a:buSzPct val="100000"/>
                </a:pPr>
                <a:r>
                  <a:rPr lang="en-US" altLang="zh-CN" sz="2400" dirty="0">
                    <a:latin typeface="Palatino" pitchFamily="2" charset="77"/>
                    <a:cs typeface="Calibri Light" panose="020F0302020204030204" pitchFamily="34" charset="0"/>
                  </a:rPr>
                  <a:t> Again using the example</a:t>
                </a:r>
              </a:p>
              <a:p>
                <a:pPr marL="342900" indent="-342900" defTabSz="457200">
                  <a:lnSpc>
                    <a:spcPct val="150000"/>
                  </a:lnSpc>
                  <a:buSzPct val="100000"/>
                </a:pPr>
                <a:endParaRPr lang="en-US" altLang="zh-CN" sz="2400" dirty="0">
                  <a:latin typeface="Palatino" pitchFamily="2" charset="77"/>
                  <a:cs typeface="Calibri Light" panose="020F0302020204030204" pitchFamily="34" charset="0"/>
                </a:endParaRPr>
              </a:p>
              <a:p>
                <a:pPr marL="457200" lvl="1" indent="0" defTabSz="457200">
                  <a:lnSpc>
                    <a:spcPct val="110000"/>
                  </a:lnSpc>
                  <a:spcAft>
                    <a:spcPts val="1800"/>
                  </a:spcAft>
                  <a:buSzPct val="100000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  <a:cs typeface="Calibri Light" panose="020F0302020204030204" pitchFamily="34" charset="0"/>
                        </a:rPr>
                        <m:t>𝛼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  <m:t>𝐵</m:t>
                          </m:r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  <m:t>0</m:t>
                          </m:r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  <a:cs typeface="Calibri Light" panose="020F0302020204030204" pitchFamily="34" charset="0"/>
                        </a:rPr>
                        <m:t>=1</m:t>
                      </m:r>
                    </m:oMath>
                  </m:oMathPara>
                </a14:m>
                <a:endParaRPr lang="en-US" altLang="zh-CN" dirty="0">
                  <a:latin typeface="Palatino" pitchFamily="2" charset="77"/>
                  <a:cs typeface="Calibri Light" panose="020F0302020204030204" pitchFamily="34" charset="0"/>
                </a:endParaRPr>
              </a:p>
              <a:p>
                <a:pPr marL="457200" lvl="1" indent="0" defTabSz="457200">
                  <a:lnSpc>
                    <a:spcPct val="110000"/>
                  </a:lnSpc>
                  <a:buSzPct val="100000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pitchFamily="18" charset="0"/>
                          <a:cs typeface="Calibri Light" panose="020F0302020204030204" pitchFamily="34" charset="0"/>
                        </a:rPr>
                        <m:t>𝛼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CN" i="1"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  <m:t>𝑁𝑁</m:t>
                          </m:r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altLang="zh-CN" i="1"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  <m:t>1</m:t>
                          </m:r>
                        </m:e>
                      </m:d>
                      <m:r>
                        <a:rPr lang="en-US" altLang="zh-CN" i="1">
                          <a:latin typeface="Cambria Math" panose="02040503050406030204" pitchFamily="18" charset="0"/>
                          <a:cs typeface="Calibri Light" panose="020F0302020204030204" pitchFamily="34" charset="0"/>
                        </a:rPr>
                        <m:t>=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cs typeface="Calibri Light" panose="020F0302020204030204" pitchFamily="34" charset="0"/>
                        </a:rPr>
                        <m:t>0.9</m:t>
                      </m:r>
                    </m:oMath>
                  </m:oMathPara>
                </a14:m>
                <a:endParaRPr lang="en-US" altLang="zh-CN" b="0" dirty="0">
                  <a:latin typeface="Palatino" pitchFamily="2" charset="77"/>
                  <a:cs typeface="Calibri Light" panose="020F0302020204030204" pitchFamily="34" charset="0"/>
                </a:endParaRPr>
              </a:p>
              <a:p>
                <a:pPr marL="457200" lvl="1" indent="0" defTabSz="457200">
                  <a:lnSpc>
                    <a:spcPct val="110000"/>
                  </a:lnSpc>
                  <a:spcAft>
                    <a:spcPts val="1200"/>
                  </a:spcAft>
                  <a:buSzPct val="100000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pitchFamily="18" charset="0"/>
                          <a:cs typeface="Calibri Light" panose="020F0302020204030204" pitchFamily="34" charset="0"/>
                        </a:rPr>
                        <m:t>𝛼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CN" i="1"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  <m:t>𝑉𝐵</m:t>
                          </m:r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altLang="zh-CN" i="1"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  <m:t>1</m:t>
                          </m:r>
                        </m:e>
                      </m:d>
                      <m:r>
                        <a:rPr lang="en-US" altLang="zh-CN" i="1">
                          <a:latin typeface="Cambria Math" panose="02040503050406030204" pitchFamily="18" charset="0"/>
                          <a:cs typeface="Calibri Light" panose="020F0302020204030204" pitchFamily="34" charset="0"/>
                        </a:rPr>
                        <m:t>=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cs typeface="Calibri Light" panose="020F0302020204030204" pitchFamily="34" charset="0"/>
                        </a:rPr>
                        <m:t>0.1</m:t>
                      </m:r>
                    </m:oMath>
                  </m:oMathPara>
                </a14:m>
                <a:endParaRPr lang="en-US" altLang="zh-CN" dirty="0">
                  <a:latin typeface="Palatino" pitchFamily="2" charset="77"/>
                  <a:cs typeface="Calibri Light" panose="020F0302020204030204" pitchFamily="34" charset="0"/>
                </a:endParaRPr>
              </a:p>
              <a:p>
                <a:pPr marL="457200" lvl="1" indent="0" defTabSz="457200">
                  <a:lnSpc>
                    <a:spcPct val="110000"/>
                  </a:lnSpc>
                  <a:buSzPct val="100000"/>
                  <a:buNone/>
                </a:pP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𝛼</m:t>
                    </m:r>
                    <m:d>
                      <m:dPr>
                        <m:begChr m:val="["/>
                        <m:endChr m:val="]"/>
                        <m:ctrlPr>
                          <a:rPr lang="en-US" altLang="zh-CN" i="1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𝑁𝑁</m:t>
                        </m:r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n-US" altLang="zh-CN" i="1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2</m:t>
                        </m:r>
                      </m:e>
                    </m:d>
                    <m:r>
                      <a:rPr lang="en-US" altLang="zh-CN" i="1"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=</m:t>
                    </m:r>
                    <m:r>
                      <a:rPr lang="en-US" altLang="zh-CN" i="1"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𝛼</m:t>
                    </m:r>
                    <m:d>
                      <m:dPr>
                        <m:begChr m:val="["/>
                        <m:endChr m:val="]"/>
                        <m:ctrlPr>
                          <a:rPr lang="en-US" altLang="zh-CN" i="1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𝑁𝑁</m:t>
                        </m:r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n-US" altLang="zh-CN" i="1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1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∗0.2+</m:t>
                    </m:r>
                  </m:oMath>
                </a14:m>
                <a:r>
                  <a:rPr lang="en-US" altLang="zh-CN" dirty="0">
                    <a:cs typeface="Calibri Light" panose="020F03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𝛼</m:t>
                    </m:r>
                    <m:d>
                      <m:dPr>
                        <m:begChr m:val="["/>
                        <m:endChr m:val="]"/>
                        <m:ctrlPr>
                          <a:rPr lang="en-US" altLang="zh-CN" i="1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𝑉𝐵</m:t>
                        </m:r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n-US" altLang="zh-CN" i="1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1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∗0.6</m:t>
                    </m:r>
                  </m:oMath>
                </a14:m>
                <a:r>
                  <a:rPr lang="en-US" altLang="zh-CN" dirty="0">
                    <a:latin typeface="Palatino" pitchFamily="2" charset="77"/>
                    <a:cs typeface="Calibri Light" panose="020F0302020204030204" pitchFamily="34" charset="0"/>
                  </a:rPr>
                  <a:t>=0.24</a:t>
                </a:r>
              </a:p>
              <a:p>
                <a:pPr marL="457200" lvl="1" indent="0" defTabSz="457200">
                  <a:lnSpc>
                    <a:spcPct val="110000"/>
                  </a:lnSpc>
                  <a:spcAft>
                    <a:spcPts val="1200"/>
                  </a:spcAft>
                  <a:buSzPct val="100000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pitchFamily="18" charset="0"/>
                          <a:cs typeface="Calibri Light" panose="020F0302020204030204" pitchFamily="34" charset="0"/>
                        </a:rPr>
                        <m:t>𝛼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CN" i="1"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  <m:t>𝑉𝐵</m:t>
                          </m:r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altLang="zh-CN" i="1"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</m:ctrlPr>
                        </m:d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  <m:t>2</m:t>
                          </m:r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  <a:cs typeface="Calibri Light" panose="020F0302020204030204" pitchFamily="34" charset="0"/>
                        </a:rPr>
                        <m:t>=</m:t>
                      </m:r>
                      <m:r>
                        <a:rPr lang="en-US" altLang="zh-CN" i="1">
                          <a:latin typeface="Cambria Math" panose="02040503050406030204" pitchFamily="18" charset="0"/>
                          <a:cs typeface="Calibri Light" panose="020F0302020204030204" pitchFamily="34" charset="0"/>
                        </a:rPr>
                        <m:t>𝛼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CN" i="1"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</m:ctrlPr>
                        </m:d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  <m:t>𝑁𝑁</m:t>
                          </m:r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altLang="zh-CN" i="1"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</m:ctrlPr>
                        </m:d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  <m:t>1</m:t>
                          </m:r>
                        </m:e>
                      </m:d>
                      <m:r>
                        <a:rPr lang="en-US" altLang="zh-CN" i="1">
                          <a:latin typeface="Cambria Math" panose="02040503050406030204" pitchFamily="18" charset="0"/>
                          <a:cs typeface="Calibri Light" panose="020F0302020204030204" pitchFamily="34" charset="0"/>
                        </a:rPr>
                        <m:t>∗0.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cs typeface="Calibri Light" panose="020F0302020204030204" pitchFamily="34" charset="0"/>
                        </a:rPr>
                        <m:t>8</m:t>
                      </m:r>
                      <m:r>
                        <a:rPr lang="en-US" altLang="zh-CN" i="1">
                          <a:latin typeface="Cambria Math" panose="02040503050406030204" pitchFamily="18" charset="0"/>
                          <a:cs typeface="Calibri Light" panose="020F0302020204030204" pitchFamily="34" charset="0"/>
                        </a:rPr>
                        <m:t>+</m:t>
                      </m:r>
                      <m:r>
                        <m:rPr>
                          <m:nor/>
                        </m:rPr>
                        <a:rPr lang="en-US" altLang="zh-CN" dirty="0">
                          <a:cs typeface="Calibri Light" panose="020F0302020204030204" pitchFamily="34" charset="0"/>
                        </a:rPr>
                        <m:t> </m:t>
                      </m:r>
                      <m:r>
                        <a:rPr lang="en-US" altLang="zh-CN" i="1">
                          <a:latin typeface="Cambria Math" panose="02040503050406030204" pitchFamily="18" charset="0"/>
                          <a:cs typeface="Calibri Light" panose="020F0302020204030204" pitchFamily="34" charset="0"/>
                        </a:rPr>
                        <m:t>𝛼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CN" i="1"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</m:ctrlPr>
                        </m:d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  <m:t>𝑉𝐵</m:t>
                          </m:r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altLang="zh-CN" i="1"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</m:ctrlPr>
                        </m:d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  <m:t>1</m:t>
                          </m:r>
                        </m:e>
                      </m:d>
                      <m:r>
                        <a:rPr lang="en-US" altLang="zh-CN" i="1">
                          <a:latin typeface="Cambria Math" panose="02040503050406030204" pitchFamily="18" charset="0"/>
                          <a:cs typeface="Calibri Light" panose="020F0302020204030204" pitchFamily="34" charset="0"/>
                        </a:rPr>
                        <m:t>∗0.</m:t>
                      </m:r>
                      <m:r>
                        <m:rPr>
                          <m:nor/>
                        </m:rPr>
                        <a:rPr lang="en-US" altLang="zh-CN" b="0" i="0" smtClean="0">
                          <a:latin typeface="Cambria Math" panose="02040503050406030204" pitchFamily="18" charset="0"/>
                          <a:cs typeface="Calibri Light" panose="020F0302020204030204" pitchFamily="34" charset="0"/>
                        </a:rPr>
                        <m:t>4</m:t>
                      </m:r>
                      <m:r>
                        <m:rPr>
                          <m:nor/>
                        </m:rPr>
                        <a:rPr lang="en-US" altLang="zh-CN" dirty="0">
                          <a:latin typeface="Palatino" pitchFamily="2" charset="77"/>
                          <a:cs typeface="Calibri Light" panose="020F0302020204030204" pitchFamily="34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altLang="zh-CN" b="0" i="0" dirty="0" smtClean="0">
                          <a:latin typeface="Palatino" pitchFamily="2" charset="77"/>
                          <a:cs typeface="Calibri Light" panose="020F0302020204030204" pitchFamily="34" charset="0"/>
                        </a:rPr>
                        <m:t>0.76</m:t>
                      </m:r>
                    </m:oMath>
                  </m:oMathPara>
                </a14:m>
                <a:endParaRPr lang="en-US" altLang="zh-CN" dirty="0">
                  <a:latin typeface="Palatino" pitchFamily="2" charset="77"/>
                  <a:cs typeface="Calibri Light" panose="020F0302020204030204" pitchFamily="34" charset="0"/>
                </a:endParaRPr>
              </a:p>
              <a:p>
                <a:pPr marL="457200" lvl="1" indent="0" defTabSz="457200">
                  <a:lnSpc>
                    <a:spcPct val="110000"/>
                  </a:lnSpc>
                  <a:buSzPct val="100000"/>
                  <a:buNone/>
                </a:pP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𝛼</m:t>
                    </m:r>
                    <m:d>
                      <m:dPr>
                        <m:begChr m:val="["/>
                        <m:endChr m:val="]"/>
                        <m:ctrlPr>
                          <a:rPr lang="en-US" altLang="zh-CN" i="1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𝑁𝑁</m:t>
                        </m:r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n-US" altLang="zh-CN" i="1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3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=</m:t>
                    </m:r>
                  </m:oMath>
                </a14:m>
                <a:r>
                  <a:rPr lang="en-US" altLang="zh-CN" dirty="0">
                    <a:cs typeface="Calibri Light" panose="020F03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𝛼</m:t>
                    </m:r>
                    <m:d>
                      <m:dPr>
                        <m:begChr m:val="["/>
                        <m:endChr m:val="]"/>
                        <m:ctrlPr>
                          <a:rPr lang="en-US" altLang="zh-CN" i="1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𝑁𝑁</m:t>
                        </m:r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n-US" altLang="zh-CN" i="1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2</m:t>
                        </m:r>
                      </m:e>
                    </m:d>
                    <m:r>
                      <a:rPr lang="en-US" altLang="zh-CN" i="1"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∗0.2+</m:t>
                    </m:r>
                  </m:oMath>
                </a14:m>
                <a:r>
                  <a:rPr lang="en-US" altLang="zh-CN" dirty="0">
                    <a:cs typeface="Calibri Light" panose="020F03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𝛼</m:t>
                    </m:r>
                    <m:d>
                      <m:dPr>
                        <m:begChr m:val="["/>
                        <m:endChr m:val="]"/>
                        <m:ctrlPr>
                          <a:rPr lang="en-US" altLang="zh-CN" i="1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𝑉𝐵</m:t>
                        </m:r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n-US" altLang="zh-CN" i="1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2</m:t>
                        </m:r>
                      </m:e>
                    </m:d>
                    <m:r>
                      <a:rPr lang="en-US" altLang="zh-CN" i="1"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∗0.6</m:t>
                    </m:r>
                  </m:oMath>
                </a14:m>
                <a:r>
                  <a:rPr lang="en-US" altLang="zh-CN" dirty="0">
                    <a:latin typeface="Palatino" pitchFamily="2" charset="77"/>
                    <a:cs typeface="Calibri Light" panose="020F0302020204030204" pitchFamily="34" charset="0"/>
                  </a:rPr>
                  <a:t>=0.504</a:t>
                </a:r>
                <a:endParaRPr lang="en-US" altLang="zh-CN" i="1" dirty="0">
                  <a:latin typeface="Cambria Math" panose="02040503050406030204" pitchFamily="18" charset="0"/>
                  <a:cs typeface="Calibri Light" panose="020F0302020204030204" pitchFamily="34" charset="0"/>
                </a:endParaRPr>
              </a:p>
              <a:p>
                <a:pPr marL="457200" lvl="1" indent="0" defTabSz="457200">
                  <a:lnSpc>
                    <a:spcPct val="110000"/>
                  </a:lnSpc>
                  <a:buSzPct val="100000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pitchFamily="18" charset="0"/>
                          <a:cs typeface="Calibri Light" panose="020F0302020204030204" pitchFamily="34" charset="0"/>
                        </a:rPr>
                        <m:t>𝛼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CN" i="1"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</m:ctrlPr>
                        </m:d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  <m:t>𝑉𝐵</m:t>
                          </m:r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altLang="zh-CN" i="1"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  <m:t>3</m:t>
                          </m:r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  <a:cs typeface="Calibri Light" panose="020F0302020204030204" pitchFamily="34" charset="0"/>
                        </a:rPr>
                        <m:t>=</m:t>
                      </m:r>
                      <m:r>
                        <a:rPr lang="en-US" altLang="zh-CN" i="1">
                          <a:latin typeface="Cambria Math" panose="02040503050406030204" pitchFamily="18" charset="0"/>
                          <a:cs typeface="Calibri Light" panose="020F0302020204030204" pitchFamily="34" charset="0"/>
                        </a:rPr>
                        <m:t>𝛼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CN" i="1"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</m:ctrlPr>
                        </m:d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  <m:t>𝑁𝑁</m:t>
                          </m:r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altLang="zh-CN" i="1"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  <m:t>2</m:t>
                          </m:r>
                        </m:e>
                      </m:d>
                      <m:r>
                        <a:rPr lang="en-US" altLang="zh-CN" i="1">
                          <a:latin typeface="Cambria Math" panose="02040503050406030204" pitchFamily="18" charset="0"/>
                          <a:cs typeface="Calibri Light" panose="020F0302020204030204" pitchFamily="34" charset="0"/>
                        </a:rPr>
                        <m:t>∗0.8+</m:t>
                      </m:r>
                      <m:r>
                        <m:rPr>
                          <m:nor/>
                        </m:rPr>
                        <a:rPr lang="en-US" altLang="zh-CN" dirty="0">
                          <a:cs typeface="Calibri Light" panose="020F0302020204030204" pitchFamily="34" charset="0"/>
                        </a:rPr>
                        <m:t> </m:t>
                      </m:r>
                      <m:r>
                        <a:rPr lang="en-US" altLang="zh-CN" i="1">
                          <a:latin typeface="Cambria Math" panose="02040503050406030204" pitchFamily="18" charset="0"/>
                          <a:cs typeface="Calibri Light" panose="020F0302020204030204" pitchFamily="34" charset="0"/>
                        </a:rPr>
                        <m:t>𝛼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CN" i="1"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</m:ctrlPr>
                        </m:d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  <m:t>𝑉𝐵</m:t>
                          </m:r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altLang="zh-CN" i="1"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  <m:t>2</m:t>
                          </m:r>
                        </m:e>
                      </m:d>
                      <m:r>
                        <a:rPr lang="en-US" altLang="zh-CN" i="1">
                          <a:latin typeface="Cambria Math" panose="02040503050406030204" pitchFamily="18" charset="0"/>
                          <a:cs typeface="Calibri Light" panose="020F0302020204030204" pitchFamily="34" charset="0"/>
                        </a:rPr>
                        <m:t>∗0.</m:t>
                      </m:r>
                      <m:r>
                        <m:rPr>
                          <m:nor/>
                        </m:rPr>
                        <a:rPr lang="en-US" altLang="zh-CN">
                          <a:latin typeface="Cambria Math" panose="02040503050406030204" pitchFamily="18" charset="0"/>
                          <a:cs typeface="Calibri Light" panose="020F0302020204030204" pitchFamily="34" charset="0"/>
                        </a:rPr>
                        <m:t>4</m:t>
                      </m:r>
                      <m:r>
                        <m:rPr>
                          <m:nor/>
                        </m:rPr>
                        <a:rPr lang="en-US" altLang="zh-CN" dirty="0">
                          <a:latin typeface="Palatino" pitchFamily="2" charset="77"/>
                          <a:cs typeface="Calibri Light" panose="020F0302020204030204" pitchFamily="34" charset="0"/>
                        </a:rPr>
                        <m:t>=0.</m:t>
                      </m:r>
                      <m:r>
                        <m:rPr>
                          <m:nor/>
                        </m:rPr>
                        <a:rPr lang="en-US" altLang="zh-CN" b="0" i="0" dirty="0" smtClean="0">
                          <a:latin typeface="Palatino" pitchFamily="2" charset="77"/>
                          <a:cs typeface="Calibri Light" panose="020F0302020204030204" pitchFamily="34" charset="0"/>
                        </a:rPr>
                        <m:t>496</m:t>
                      </m:r>
                    </m:oMath>
                  </m:oMathPara>
                </a14:m>
                <a:endParaRPr lang="en-US" altLang="zh-CN" dirty="0">
                  <a:latin typeface="Palatino" pitchFamily="2" charset="77"/>
                  <a:cs typeface="Calibri Light" panose="020F0302020204030204" pitchFamily="34" charset="0"/>
                </a:endParaRPr>
              </a:p>
              <a:p>
                <a:pPr marL="342900" indent="-342900" defTabSz="457200">
                  <a:lnSpc>
                    <a:spcPct val="150000"/>
                  </a:lnSpc>
                  <a:buSzPct val="100000"/>
                </a:pPr>
                <a:endParaRPr lang="en-US" altLang="zh-CN" sz="2400" dirty="0">
                  <a:latin typeface="Palatino" pitchFamily="2" charset="77"/>
                  <a:cs typeface="Calibri Light" panose="020F0302020204030204" pitchFamily="34" charset="0"/>
                </a:endParaRPr>
              </a:p>
              <a:p>
                <a:pPr marL="342900" indent="-342900" defTabSz="457200">
                  <a:lnSpc>
                    <a:spcPct val="150000"/>
                  </a:lnSpc>
                  <a:buSzPct val="100000"/>
                </a:pPr>
                <a:endParaRPr lang="en-US" altLang="zh-CN" sz="2400" dirty="0">
                  <a:latin typeface="Palatino" pitchFamily="2" charset="77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7" name="内容占位符 2">
                <a:extLst>
                  <a:ext uri="{FF2B5EF4-FFF2-40B4-BE49-F238E27FC236}">
                    <a16:creationId xmlns:a16="http://schemas.microsoft.com/office/drawing/2014/main" id="{3D7EEB3F-9543-4300-AC8F-D607BD23ED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8937" y="1145000"/>
                <a:ext cx="9145016" cy="5523076"/>
              </a:xfrm>
              <a:prstGeom prst="rect">
                <a:avLst/>
              </a:prstGeom>
              <a:blipFill>
                <a:blip r:embed="rId3"/>
                <a:stretch>
                  <a:fillRect l="-8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椭圆 7">
            <a:extLst>
              <a:ext uri="{FF2B5EF4-FFF2-40B4-BE49-F238E27FC236}">
                <a16:creationId xmlns:a16="http://schemas.microsoft.com/office/drawing/2014/main" id="{5F37B379-2ABA-44E9-89B0-762707EE05D4}"/>
              </a:ext>
            </a:extLst>
          </p:cNvPr>
          <p:cNvSpPr/>
          <p:nvPr/>
        </p:nvSpPr>
        <p:spPr>
          <a:xfrm>
            <a:off x="7567649" y="1422823"/>
            <a:ext cx="432048" cy="43204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900" dirty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NN</a:t>
            </a:r>
            <a:endParaRPr lang="zh-CN" altLang="en-US" sz="900" dirty="0">
              <a:solidFill>
                <a:schemeClr val="tx1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9" name="椭圆 8">
            <a:extLst>
              <a:ext uri="{FF2B5EF4-FFF2-40B4-BE49-F238E27FC236}">
                <a16:creationId xmlns:a16="http://schemas.microsoft.com/office/drawing/2014/main" id="{63A432C4-7C4E-45C9-8987-5AA9C8291BCF}"/>
              </a:ext>
            </a:extLst>
          </p:cNvPr>
          <p:cNvSpPr/>
          <p:nvPr/>
        </p:nvSpPr>
        <p:spPr>
          <a:xfrm>
            <a:off x="7567649" y="2214911"/>
            <a:ext cx="432048" cy="43204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900" dirty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VB</a:t>
            </a:r>
            <a:endParaRPr lang="zh-CN" altLang="en-US" sz="900" dirty="0">
              <a:solidFill>
                <a:schemeClr val="tx1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B75B8DC2-FFC5-49FB-8C3E-4B89E2A33B50}"/>
              </a:ext>
            </a:extLst>
          </p:cNvPr>
          <p:cNvSpPr/>
          <p:nvPr/>
        </p:nvSpPr>
        <p:spPr>
          <a:xfrm>
            <a:off x="8719777" y="1422823"/>
            <a:ext cx="432048" cy="43204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900" dirty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NN</a:t>
            </a:r>
            <a:endParaRPr lang="zh-CN" altLang="en-US" sz="900" dirty="0">
              <a:solidFill>
                <a:schemeClr val="tx1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11" name="椭圆 10">
            <a:extLst>
              <a:ext uri="{FF2B5EF4-FFF2-40B4-BE49-F238E27FC236}">
                <a16:creationId xmlns:a16="http://schemas.microsoft.com/office/drawing/2014/main" id="{C32F82D3-3967-4E7D-AAF6-978F9E604832}"/>
              </a:ext>
            </a:extLst>
          </p:cNvPr>
          <p:cNvSpPr/>
          <p:nvPr/>
        </p:nvSpPr>
        <p:spPr>
          <a:xfrm>
            <a:off x="8719777" y="2214911"/>
            <a:ext cx="432048" cy="43204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900" dirty="0">
              <a:solidFill>
                <a:schemeClr val="tx1"/>
              </a:solidFill>
              <a:latin typeface="楷体" pitchFamily="49" charset="-122"/>
              <a:ea typeface="楷体" pitchFamily="49" charset="-122"/>
            </a:endParaRPr>
          </a:p>
          <a:p>
            <a:pPr algn="ctr"/>
            <a:r>
              <a:rPr lang="en-US" altLang="zh-CN" sz="900" dirty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VB</a:t>
            </a:r>
            <a:endParaRPr lang="zh-CN" altLang="en-US" sz="900" dirty="0">
              <a:solidFill>
                <a:schemeClr val="tx1"/>
              </a:solidFill>
              <a:latin typeface="楷体" pitchFamily="49" charset="-122"/>
              <a:ea typeface="楷体" pitchFamily="49" charset="-122"/>
            </a:endParaRPr>
          </a:p>
          <a:p>
            <a:pPr algn="ctr"/>
            <a:endParaRPr lang="zh-CN" altLang="en-US" sz="1000" dirty="0">
              <a:solidFill>
                <a:schemeClr val="tx1"/>
              </a:solidFill>
            </a:endParaRPr>
          </a:p>
        </p:txBody>
      </p:sp>
      <p:sp>
        <p:nvSpPr>
          <p:cNvPr id="12" name="椭圆 11">
            <a:extLst>
              <a:ext uri="{FF2B5EF4-FFF2-40B4-BE49-F238E27FC236}">
                <a16:creationId xmlns:a16="http://schemas.microsoft.com/office/drawing/2014/main" id="{6140CCAB-9D6A-4573-B942-15AA3F75C9EC}"/>
              </a:ext>
            </a:extLst>
          </p:cNvPr>
          <p:cNvSpPr/>
          <p:nvPr/>
        </p:nvSpPr>
        <p:spPr>
          <a:xfrm>
            <a:off x="9871905" y="1422676"/>
            <a:ext cx="432048" cy="43204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900" dirty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NN</a:t>
            </a:r>
            <a:endParaRPr lang="zh-CN" altLang="en-US" sz="900" dirty="0">
              <a:solidFill>
                <a:schemeClr val="tx1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13" name="椭圆 12">
            <a:extLst>
              <a:ext uri="{FF2B5EF4-FFF2-40B4-BE49-F238E27FC236}">
                <a16:creationId xmlns:a16="http://schemas.microsoft.com/office/drawing/2014/main" id="{34710529-43CA-48D7-97BB-795E055C8A35}"/>
              </a:ext>
            </a:extLst>
          </p:cNvPr>
          <p:cNvSpPr/>
          <p:nvPr/>
        </p:nvSpPr>
        <p:spPr>
          <a:xfrm>
            <a:off x="9871905" y="2214764"/>
            <a:ext cx="432048" cy="43204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900" dirty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VB</a:t>
            </a:r>
            <a:endParaRPr lang="zh-CN" altLang="en-US" sz="900" dirty="0">
              <a:solidFill>
                <a:schemeClr val="tx1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14" name="椭圆 13">
            <a:extLst>
              <a:ext uri="{FF2B5EF4-FFF2-40B4-BE49-F238E27FC236}">
                <a16:creationId xmlns:a16="http://schemas.microsoft.com/office/drawing/2014/main" id="{B7E1C2ED-C307-43BE-8584-417A1657D774}"/>
              </a:ext>
            </a:extLst>
          </p:cNvPr>
          <p:cNvSpPr/>
          <p:nvPr/>
        </p:nvSpPr>
        <p:spPr>
          <a:xfrm>
            <a:off x="6631545" y="1782716"/>
            <a:ext cx="432048" cy="43204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000" dirty="0">
                <a:solidFill>
                  <a:schemeClr val="tx1"/>
                </a:solidFill>
              </a:rPr>
              <a:t>B</a:t>
            </a:r>
            <a:endParaRPr lang="zh-CN" altLang="en-US" sz="1000" dirty="0">
              <a:solidFill>
                <a:schemeClr val="tx1"/>
              </a:solidFill>
            </a:endParaRPr>
          </a:p>
        </p:txBody>
      </p:sp>
      <p:cxnSp>
        <p:nvCxnSpPr>
          <p:cNvPr id="15" name="直接箭头连接符 14">
            <a:extLst>
              <a:ext uri="{FF2B5EF4-FFF2-40B4-BE49-F238E27FC236}">
                <a16:creationId xmlns:a16="http://schemas.microsoft.com/office/drawing/2014/main" id="{DD26FB4B-804B-4DF8-BAC6-E3573BF36B04}"/>
              </a:ext>
            </a:extLst>
          </p:cNvPr>
          <p:cNvCxnSpPr>
            <a:stCxn id="14" idx="6"/>
          </p:cNvCxnSpPr>
          <p:nvPr/>
        </p:nvCxnSpPr>
        <p:spPr>
          <a:xfrm flipV="1">
            <a:off x="7063593" y="1638848"/>
            <a:ext cx="504056" cy="35989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箭头连接符 15">
            <a:extLst>
              <a:ext uri="{FF2B5EF4-FFF2-40B4-BE49-F238E27FC236}">
                <a16:creationId xmlns:a16="http://schemas.microsoft.com/office/drawing/2014/main" id="{D56313C5-15D2-4E16-AA0F-F21FE01878F7}"/>
              </a:ext>
            </a:extLst>
          </p:cNvPr>
          <p:cNvCxnSpPr>
            <a:endCxn id="9" idx="2"/>
          </p:cNvCxnSpPr>
          <p:nvPr/>
        </p:nvCxnSpPr>
        <p:spPr>
          <a:xfrm>
            <a:off x="7063593" y="1998741"/>
            <a:ext cx="504056" cy="43219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箭头连接符 16">
            <a:extLst>
              <a:ext uri="{FF2B5EF4-FFF2-40B4-BE49-F238E27FC236}">
                <a16:creationId xmlns:a16="http://schemas.microsoft.com/office/drawing/2014/main" id="{69B4D356-ADDE-4A06-8557-388BED4D928A}"/>
              </a:ext>
            </a:extLst>
          </p:cNvPr>
          <p:cNvCxnSpPr>
            <a:stCxn id="8" idx="6"/>
            <a:endCxn id="10" idx="2"/>
          </p:cNvCxnSpPr>
          <p:nvPr/>
        </p:nvCxnSpPr>
        <p:spPr>
          <a:xfrm>
            <a:off x="7999697" y="1638847"/>
            <a:ext cx="72008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箭头连接符 17">
            <a:extLst>
              <a:ext uri="{FF2B5EF4-FFF2-40B4-BE49-F238E27FC236}">
                <a16:creationId xmlns:a16="http://schemas.microsoft.com/office/drawing/2014/main" id="{6E067621-F11C-47EE-9FD5-24362BAC922F}"/>
              </a:ext>
            </a:extLst>
          </p:cNvPr>
          <p:cNvCxnSpPr>
            <a:endCxn id="11" idx="1"/>
          </p:cNvCxnSpPr>
          <p:nvPr/>
        </p:nvCxnSpPr>
        <p:spPr>
          <a:xfrm>
            <a:off x="7999697" y="1638847"/>
            <a:ext cx="783352" cy="63933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箭头连接符 18">
            <a:extLst>
              <a:ext uri="{FF2B5EF4-FFF2-40B4-BE49-F238E27FC236}">
                <a16:creationId xmlns:a16="http://schemas.microsoft.com/office/drawing/2014/main" id="{6F82A332-BF03-4608-BDBE-83FA96CF532C}"/>
              </a:ext>
            </a:extLst>
          </p:cNvPr>
          <p:cNvCxnSpPr>
            <a:stCxn id="9" idx="6"/>
            <a:endCxn id="10" idx="3"/>
          </p:cNvCxnSpPr>
          <p:nvPr/>
        </p:nvCxnSpPr>
        <p:spPr>
          <a:xfrm flipV="1">
            <a:off x="7999697" y="1791599"/>
            <a:ext cx="783352" cy="63933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箭头连接符 19">
            <a:extLst>
              <a:ext uri="{FF2B5EF4-FFF2-40B4-BE49-F238E27FC236}">
                <a16:creationId xmlns:a16="http://schemas.microsoft.com/office/drawing/2014/main" id="{9E4D6A1D-8A7D-4AB8-8242-BDCF8053FBB0}"/>
              </a:ext>
            </a:extLst>
          </p:cNvPr>
          <p:cNvCxnSpPr>
            <a:stCxn id="9" idx="6"/>
            <a:endCxn id="11" idx="2"/>
          </p:cNvCxnSpPr>
          <p:nvPr/>
        </p:nvCxnSpPr>
        <p:spPr>
          <a:xfrm>
            <a:off x="7999697" y="2430935"/>
            <a:ext cx="72008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箭头连接符 20">
            <a:extLst>
              <a:ext uri="{FF2B5EF4-FFF2-40B4-BE49-F238E27FC236}">
                <a16:creationId xmlns:a16="http://schemas.microsoft.com/office/drawing/2014/main" id="{098C3E49-832D-43D6-AA0C-AD6D5382277E}"/>
              </a:ext>
            </a:extLst>
          </p:cNvPr>
          <p:cNvCxnSpPr>
            <a:stCxn id="10" idx="6"/>
            <a:endCxn id="12" idx="2"/>
          </p:cNvCxnSpPr>
          <p:nvPr/>
        </p:nvCxnSpPr>
        <p:spPr>
          <a:xfrm flipV="1">
            <a:off x="9151825" y="1638701"/>
            <a:ext cx="720080" cy="14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箭头连接符 21">
            <a:extLst>
              <a:ext uri="{FF2B5EF4-FFF2-40B4-BE49-F238E27FC236}">
                <a16:creationId xmlns:a16="http://schemas.microsoft.com/office/drawing/2014/main" id="{BB0C7C2E-3807-4F5A-B17F-E3E6B4C299A6}"/>
              </a:ext>
            </a:extLst>
          </p:cNvPr>
          <p:cNvCxnSpPr>
            <a:stCxn id="11" idx="6"/>
          </p:cNvCxnSpPr>
          <p:nvPr/>
        </p:nvCxnSpPr>
        <p:spPr>
          <a:xfrm flipV="1">
            <a:off x="9151825" y="2430789"/>
            <a:ext cx="720080" cy="14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箭头连接符 22">
            <a:extLst>
              <a:ext uri="{FF2B5EF4-FFF2-40B4-BE49-F238E27FC236}">
                <a16:creationId xmlns:a16="http://schemas.microsoft.com/office/drawing/2014/main" id="{39FA946E-D032-43BD-AD6D-CEC3EC506B90}"/>
              </a:ext>
            </a:extLst>
          </p:cNvPr>
          <p:cNvCxnSpPr>
            <a:stCxn id="11" idx="6"/>
            <a:endCxn id="12" idx="3"/>
          </p:cNvCxnSpPr>
          <p:nvPr/>
        </p:nvCxnSpPr>
        <p:spPr>
          <a:xfrm flipV="1">
            <a:off x="9151825" y="1791453"/>
            <a:ext cx="783352" cy="63948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箭头连接符 23">
            <a:extLst>
              <a:ext uri="{FF2B5EF4-FFF2-40B4-BE49-F238E27FC236}">
                <a16:creationId xmlns:a16="http://schemas.microsoft.com/office/drawing/2014/main" id="{EB0DF5A7-7955-4B90-979C-626961D3EE84}"/>
              </a:ext>
            </a:extLst>
          </p:cNvPr>
          <p:cNvCxnSpPr>
            <a:stCxn id="10" idx="6"/>
          </p:cNvCxnSpPr>
          <p:nvPr/>
        </p:nvCxnSpPr>
        <p:spPr>
          <a:xfrm>
            <a:off x="9151825" y="1638847"/>
            <a:ext cx="783352" cy="63933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3">
            <a:extLst>
              <a:ext uri="{FF2B5EF4-FFF2-40B4-BE49-F238E27FC236}">
                <a16:creationId xmlns:a16="http://schemas.microsoft.com/office/drawing/2014/main" id="{293316E2-A84B-4490-802F-E4D1DEC117E0}"/>
              </a:ext>
            </a:extLst>
          </p:cNvPr>
          <p:cNvSpPr txBox="1"/>
          <p:nvPr/>
        </p:nvSpPr>
        <p:spPr>
          <a:xfrm>
            <a:off x="7063593" y="1617326"/>
            <a:ext cx="34817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00" dirty="0"/>
              <a:t>0.9</a:t>
            </a:r>
            <a:endParaRPr lang="zh-CN" altLang="en-US" sz="1000" dirty="0"/>
          </a:p>
        </p:txBody>
      </p:sp>
      <p:sp>
        <p:nvSpPr>
          <p:cNvPr id="26" name="TextBox 24">
            <a:extLst>
              <a:ext uri="{FF2B5EF4-FFF2-40B4-BE49-F238E27FC236}">
                <a16:creationId xmlns:a16="http://schemas.microsoft.com/office/drawing/2014/main" id="{5D75CD0F-653D-4EF8-9DD3-4F2035DE2AB3}"/>
              </a:ext>
            </a:extLst>
          </p:cNvPr>
          <p:cNvSpPr txBox="1"/>
          <p:nvPr/>
        </p:nvSpPr>
        <p:spPr>
          <a:xfrm>
            <a:off x="7063593" y="2182250"/>
            <a:ext cx="34817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00" dirty="0"/>
              <a:t>0.1</a:t>
            </a:r>
            <a:endParaRPr lang="zh-CN" altLang="en-US" sz="1000" dirty="0"/>
          </a:p>
        </p:txBody>
      </p:sp>
      <p:sp>
        <p:nvSpPr>
          <p:cNvPr id="27" name="TextBox 25">
            <a:extLst>
              <a:ext uri="{FF2B5EF4-FFF2-40B4-BE49-F238E27FC236}">
                <a16:creationId xmlns:a16="http://schemas.microsoft.com/office/drawing/2014/main" id="{AFA2C8EF-3E3E-45FF-A042-0733CA5C7D21}"/>
              </a:ext>
            </a:extLst>
          </p:cNvPr>
          <p:cNvSpPr txBox="1"/>
          <p:nvPr/>
        </p:nvSpPr>
        <p:spPr>
          <a:xfrm>
            <a:off x="8185651" y="1422824"/>
            <a:ext cx="34817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00" dirty="0"/>
              <a:t>0.2</a:t>
            </a:r>
            <a:endParaRPr lang="zh-CN" altLang="en-US" sz="1000" dirty="0"/>
          </a:p>
        </p:txBody>
      </p:sp>
      <p:sp>
        <p:nvSpPr>
          <p:cNvPr id="28" name="TextBox 26">
            <a:extLst>
              <a:ext uri="{FF2B5EF4-FFF2-40B4-BE49-F238E27FC236}">
                <a16:creationId xmlns:a16="http://schemas.microsoft.com/office/drawing/2014/main" id="{15C680B6-1CC0-43AE-8B41-C45F98B6CCC3}"/>
              </a:ext>
            </a:extLst>
          </p:cNvPr>
          <p:cNvSpPr txBox="1"/>
          <p:nvPr/>
        </p:nvSpPr>
        <p:spPr>
          <a:xfrm>
            <a:off x="7927689" y="1710856"/>
            <a:ext cx="34817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00" dirty="0"/>
              <a:t>0.8</a:t>
            </a:r>
            <a:endParaRPr lang="zh-CN" altLang="en-US" sz="1000" dirty="0"/>
          </a:p>
        </p:txBody>
      </p:sp>
      <p:sp>
        <p:nvSpPr>
          <p:cNvPr id="29" name="TextBox 27">
            <a:extLst>
              <a:ext uri="{FF2B5EF4-FFF2-40B4-BE49-F238E27FC236}">
                <a16:creationId xmlns:a16="http://schemas.microsoft.com/office/drawing/2014/main" id="{6AF8754D-6235-4F13-A573-4016F5134F74}"/>
              </a:ext>
            </a:extLst>
          </p:cNvPr>
          <p:cNvSpPr txBox="1"/>
          <p:nvPr/>
        </p:nvSpPr>
        <p:spPr>
          <a:xfrm>
            <a:off x="7927689" y="2112707"/>
            <a:ext cx="34817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00" dirty="0"/>
              <a:t>0.6</a:t>
            </a:r>
            <a:endParaRPr lang="zh-CN" altLang="en-US" sz="1000" dirty="0"/>
          </a:p>
        </p:txBody>
      </p:sp>
      <p:sp>
        <p:nvSpPr>
          <p:cNvPr id="30" name="TextBox 28">
            <a:extLst>
              <a:ext uri="{FF2B5EF4-FFF2-40B4-BE49-F238E27FC236}">
                <a16:creationId xmlns:a16="http://schemas.microsoft.com/office/drawing/2014/main" id="{1FB18E71-153C-45C0-8083-29B0268C2364}"/>
              </a:ext>
            </a:extLst>
          </p:cNvPr>
          <p:cNvSpPr txBox="1"/>
          <p:nvPr/>
        </p:nvSpPr>
        <p:spPr>
          <a:xfrm>
            <a:off x="8155581" y="2400739"/>
            <a:ext cx="34817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00" dirty="0"/>
              <a:t>0.4</a:t>
            </a:r>
            <a:endParaRPr lang="zh-CN" altLang="en-US" sz="1000" dirty="0"/>
          </a:p>
        </p:txBody>
      </p:sp>
      <p:sp>
        <p:nvSpPr>
          <p:cNvPr id="31" name="TextBox 29">
            <a:extLst>
              <a:ext uri="{FF2B5EF4-FFF2-40B4-BE49-F238E27FC236}">
                <a16:creationId xmlns:a16="http://schemas.microsoft.com/office/drawing/2014/main" id="{50BA9E0E-4B81-41A4-A253-CF1A6B5C7BE9}"/>
              </a:ext>
            </a:extLst>
          </p:cNvPr>
          <p:cNvSpPr txBox="1"/>
          <p:nvPr/>
        </p:nvSpPr>
        <p:spPr>
          <a:xfrm>
            <a:off x="9337779" y="1422824"/>
            <a:ext cx="34817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00" dirty="0"/>
              <a:t>0.2</a:t>
            </a:r>
            <a:endParaRPr lang="zh-CN" altLang="en-US" sz="1000" dirty="0"/>
          </a:p>
        </p:txBody>
      </p:sp>
      <p:sp>
        <p:nvSpPr>
          <p:cNvPr id="32" name="TextBox 30">
            <a:extLst>
              <a:ext uri="{FF2B5EF4-FFF2-40B4-BE49-F238E27FC236}">
                <a16:creationId xmlns:a16="http://schemas.microsoft.com/office/drawing/2014/main" id="{532568B1-D089-470E-B243-286C03EA96CC}"/>
              </a:ext>
            </a:extLst>
          </p:cNvPr>
          <p:cNvSpPr txBox="1"/>
          <p:nvPr/>
        </p:nvSpPr>
        <p:spPr>
          <a:xfrm>
            <a:off x="9079817" y="1710856"/>
            <a:ext cx="34817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00" dirty="0"/>
              <a:t>0.8</a:t>
            </a:r>
            <a:endParaRPr lang="zh-CN" altLang="en-US" sz="1000" dirty="0"/>
          </a:p>
        </p:txBody>
      </p:sp>
      <p:sp>
        <p:nvSpPr>
          <p:cNvPr id="33" name="TextBox 31">
            <a:extLst>
              <a:ext uri="{FF2B5EF4-FFF2-40B4-BE49-F238E27FC236}">
                <a16:creationId xmlns:a16="http://schemas.microsoft.com/office/drawing/2014/main" id="{CC5FEB23-57D4-479E-A785-D345DC77E58E}"/>
              </a:ext>
            </a:extLst>
          </p:cNvPr>
          <p:cNvSpPr txBox="1"/>
          <p:nvPr/>
        </p:nvSpPr>
        <p:spPr>
          <a:xfrm>
            <a:off x="9079817" y="2112707"/>
            <a:ext cx="34817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00" dirty="0"/>
              <a:t>0.6</a:t>
            </a:r>
            <a:endParaRPr lang="zh-CN" altLang="en-US" sz="1000" dirty="0"/>
          </a:p>
        </p:txBody>
      </p:sp>
      <p:sp>
        <p:nvSpPr>
          <p:cNvPr id="34" name="TextBox 32">
            <a:extLst>
              <a:ext uri="{FF2B5EF4-FFF2-40B4-BE49-F238E27FC236}">
                <a16:creationId xmlns:a16="http://schemas.microsoft.com/office/drawing/2014/main" id="{CFD9332C-9515-4BD7-B218-D2D157BC5363}"/>
              </a:ext>
            </a:extLst>
          </p:cNvPr>
          <p:cNvSpPr txBox="1"/>
          <p:nvPr/>
        </p:nvSpPr>
        <p:spPr>
          <a:xfrm>
            <a:off x="9307709" y="2400739"/>
            <a:ext cx="34817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00" dirty="0"/>
              <a:t>0.4</a:t>
            </a:r>
            <a:endParaRPr lang="zh-CN" altLang="en-US" sz="1000" dirty="0"/>
          </a:p>
        </p:txBody>
      </p:sp>
      <p:sp>
        <p:nvSpPr>
          <p:cNvPr id="35" name="TextBox 33">
            <a:extLst>
              <a:ext uri="{FF2B5EF4-FFF2-40B4-BE49-F238E27FC236}">
                <a16:creationId xmlns:a16="http://schemas.microsoft.com/office/drawing/2014/main" id="{99DAB25F-DB07-40C8-A5A5-7C472E951074}"/>
              </a:ext>
            </a:extLst>
          </p:cNvPr>
          <p:cNvSpPr txBox="1"/>
          <p:nvPr/>
        </p:nvSpPr>
        <p:spPr>
          <a:xfrm>
            <a:off x="7381839" y="1028195"/>
            <a:ext cx="3257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i="1" dirty="0"/>
              <a:t>People              like              books</a:t>
            </a:r>
            <a:endParaRPr lang="zh-CN" altLang="en-US" i="1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F0A1A1A-3990-4766-A4E7-E86835A4BB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9E591-ED77-471E-97B2-B4E6A061E782}" type="slidenum">
              <a:rPr lang="zh-CN" altLang="en-US" smtClean="0"/>
              <a:t>44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893300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5">
            <a:extLst>
              <a:ext uri="{FF2B5EF4-FFF2-40B4-BE49-F238E27FC236}">
                <a16:creationId xmlns:a16="http://schemas.microsoft.com/office/drawing/2014/main" id="{E1BF4C49-D9BF-42F3-B713-48595D54AED3}"/>
              </a:ext>
            </a:extLst>
          </p:cNvPr>
          <p:cNvSpPr/>
          <p:nvPr/>
        </p:nvSpPr>
        <p:spPr>
          <a:xfrm>
            <a:off x="692944" y="189924"/>
            <a:ext cx="707762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0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The forward algorithm</a:t>
            </a:r>
          </a:p>
        </p:txBody>
      </p:sp>
      <p:pic>
        <p:nvPicPr>
          <p:cNvPr id="4" name="图片 3" descr="文本&#10;&#10;描述已自动生成">
            <a:extLst>
              <a:ext uri="{FF2B5EF4-FFF2-40B4-BE49-F238E27FC236}">
                <a16:creationId xmlns:a16="http://schemas.microsoft.com/office/drawing/2014/main" id="{A4E18E1D-1708-48A5-AFB6-E120D21E84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462" y="1531296"/>
            <a:ext cx="8272364" cy="348929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3">
                <a:extLst>
                  <a:ext uri="{FF2B5EF4-FFF2-40B4-BE49-F238E27FC236}">
                    <a16:creationId xmlns:a16="http://schemas.microsoft.com/office/drawing/2014/main" id="{DD36EE89-9BAB-4B33-B9A5-B00A7B6E3245}"/>
                  </a:ext>
                </a:extLst>
              </p:cNvPr>
              <p:cNvSpPr txBox="1"/>
              <p:nvPr/>
            </p:nvSpPr>
            <p:spPr>
              <a:xfrm>
                <a:off x="1459900" y="5466982"/>
                <a:ext cx="790402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000" dirty="0">
                    <a:solidFill>
                      <a:srgbClr val="FF0000"/>
                    </a:solidFill>
                    <a:latin typeface="Palatino"/>
                  </a:rPr>
                  <a:t>An incremental calculation in the forward direction by using table </a:t>
                </a:r>
                <a14:m>
                  <m:oMath xmlns:m="http://schemas.openxmlformats.org/officeDocument/2006/math">
                    <m:r>
                      <a:rPr lang="zh-CN" altLang="en-US" sz="2000" i="1">
                        <a:solidFill>
                          <a:srgbClr val="FF0000"/>
                        </a:solidFill>
                        <a:latin typeface="Cambria Math"/>
                      </a:rPr>
                      <m:t>𝛼</m:t>
                    </m:r>
                  </m:oMath>
                </a14:m>
                <a:endParaRPr lang="zh-CN" altLang="en-US" sz="2000" dirty="0">
                  <a:solidFill>
                    <a:srgbClr val="FF0000"/>
                  </a:solidFill>
                  <a:latin typeface="Palatino"/>
                </a:endParaRPr>
              </a:p>
            </p:txBody>
          </p:sp>
        </mc:Choice>
        <mc:Fallback xmlns="">
          <p:sp>
            <p:nvSpPr>
              <p:cNvPr id="7" name="TextBox 3">
                <a:extLst>
                  <a:ext uri="{FF2B5EF4-FFF2-40B4-BE49-F238E27FC236}">
                    <a16:creationId xmlns:a16="http://schemas.microsoft.com/office/drawing/2014/main" id="{DD36EE89-9BAB-4B33-B9A5-B00A7B6E32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9900" y="5466982"/>
                <a:ext cx="7904023" cy="400110"/>
              </a:xfrm>
              <a:prstGeom prst="rect">
                <a:avLst/>
              </a:prstGeom>
              <a:blipFill>
                <a:blip r:embed="rId4"/>
                <a:stretch>
                  <a:fillRect l="-771" t="-9231" b="-2769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矩形 7">
            <a:extLst>
              <a:ext uri="{FF2B5EF4-FFF2-40B4-BE49-F238E27FC236}">
                <a16:creationId xmlns:a16="http://schemas.microsoft.com/office/drawing/2014/main" id="{EE2D007C-C5A1-42AE-9F4A-EC4B95388C83}"/>
              </a:ext>
            </a:extLst>
          </p:cNvPr>
          <p:cNvSpPr/>
          <p:nvPr/>
        </p:nvSpPr>
        <p:spPr>
          <a:xfrm>
            <a:off x="2973686" y="4280471"/>
            <a:ext cx="5472608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TextBox 3">
            <a:extLst>
              <a:ext uri="{FF2B5EF4-FFF2-40B4-BE49-F238E27FC236}">
                <a16:creationId xmlns:a16="http://schemas.microsoft.com/office/drawing/2014/main" id="{4C1655B2-3F09-EE46-8004-F94E38D3FAE6}"/>
              </a:ext>
            </a:extLst>
          </p:cNvPr>
          <p:cNvSpPr txBox="1"/>
          <p:nvPr/>
        </p:nvSpPr>
        <p:spPr>
          <a:xfrm>
            <a:off x="1459898" y="5086907"/>
            <a:ext cx="36279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i="1" dirty="0">
                <a:latin typeface="Palatino"/>
              </a:rPr>
              <a:t>&lt;B&gt;:</a:t>
            </a:r>
            <a:r>
              <a:rPr lang="zh-CN" altLang="en-US" sz="2000" i="1" dirty="0">
                <a:latin typeface="Palatino"/>
              </a:rPr>
              <a:t> </a:t>
            </a:r>
            <a:r>
              <a:rPr lang="en-US" altLang="zh-CN" sz="2000" i="1" dirty="0">
                <a:latin typeface="Palatino"/>
              </a:rPr>
              <a:t>beginning</a:t>
            </a:r>
            <a:r>
              <a:rPr lang="zh-CN" altLang="en-US" sz="2000" i="1" dirty="0">
                <a:latin typeface="Palatino"/>
              </a:rPr>
              <a:t> </a:t>
            </a:r>
            <a:r>
              <a:rPr lang="en-US" altLang="zh-CN" sz="2000" i="1" dirty="0">
                <a:latin typeface="Palatino"/>
              </a:rPr>
              <a:t>of</a:t>
            </a:r>
            <a:r>
              <a:rPr lang="zh-CN" altLang="en-US" sz="2000" i="1" dirty="0">
                <a:latin typeface="Palatino"/>
              </a:rPr>
              <a:t> </a:t>
            </a:r>
            <a:r>
              <a:rPr lang="en-US" altLang="zh-CN" sz="2000" i="1" dirty="0">
                <a:latin typeface="Palatino"/>
              </a:rPr>
              <a:t>sentence</a:t>
            </a:r>
            <a:r>
              <a:rPr lang="zh-CN" altLang="en-US" sz="2000" i="1" dirty="0">
                <a:latin typeface="Palatino"/>
              </a:rPr>
              <a:t> </a:t>
            </a:r>
            <a:r>
              <a:rPr lang="en-US" altLang="zh-CN" sz="2000" i="1" dirty="0">
                <a:latin typeface="Palatino"/>
              </a:rPr>
              <a:t>token</a:t>
            </a:r>
            <a:endParaRPr lang="zh-CN" altLang="en-US" sz="2000" i="1" dirty="0">
              <a:latin typeface="Palatino"/>
            </a:endParaRPr>
          </a:p>
        </p:txBody>
      </p:sp>
      <p:sp>
        <p:nvSpPr>
          <p:cNvPr id="10" name="灯片编号占位符 9">
            <a:extLst>
              <a:ext uri="{FF2B5EF4-FFF2-40B4-BE49-F238E27FC236}">
                <a16:creationId xmlns:a16="http://schemas.microsoft.com/office/drawing/2014/main" id="{3EB20C35-CCDD-4C7D-8965-F935D59EA3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9E591-ED77-471E-97B2-B4E6A061E782}" type="slidenum">
              <a:rPr lang="zh-CN" altLang="en-US" smtClean="0"/>
              <a:t>45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642142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5">
            <a:extLst>
              <a:ext uri="{FF2B5EF4-FFF2-40B4-BE49-F238E27FC236}">
                <a16:creationId xmlns:a16="http://schemas.microsoft.com/office/drawing/2014/main" id="{E1BF4C49-D9BF-42F3-B713-48595D54AED3}"/>
              </a:ext>
            </a:extLst>
          </p:cNvPr>
          <p:cNvSpPr/>
          <p:nvPr/>
        </p:nvSpPr>
        <p:spPr>
          <a:xfrm>
            <a:off x="667941" y="189924"/>
            <a:ext cx="73140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The backward algorithm</a:t>
            </a: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B14491E-78BA-47A4-927F-9643776D61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9E591-ED77-471E-97B2-B4E6A061E782}" type="slidenum">
              <a:rPr lang="zh-CN" altLang="en-US" smtClean="0"/>
              <a:t>46</a:t>
            </a:fld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矩形 35">
                <a:extLst>
                  <a:ext uri="{FF2B5EF4-FFF2-40B4-BE49-F238E27FC236}">
                    <a16:creationId xmlns:a16="http://schemas.microsoft.com/office/drawing/2014/main" id="{55EE706C-8376-4DC4-A491-A295826ED178}"/>
                  </a:ext>
                </a:extLst>
              </p:cNvPr>
              <p:cNvSpPr/>
              <p:nvPr/>
            </p:nvSpPr>
            <p:spPr>
              <a:xfrm>
                <a:off x="869154" y="1143251"/>
                <a:ext cx="11432384" cy="50026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𝛽</m:t>
                    </m:r>
                    <m:d>
                      <m:d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+1:</m:t>
                            </m:r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endParaRPr lang="en-US" altLang="zh-CN" sz="2400" b="0" i="1" dirty="0">
                  <a:latin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altLang="zh-CN" sz="2400" b="0" dirty="0"/>
                  <a:t>             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  <m:sup/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…</m:t>
                        </m:r>
                        <m:nary>
                          <m:naryPr>
                            <m:chr m:val="∑"/>
                            <m:supHide m:val="on"/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sSub>
                              <m:sSubPr>
                                <m:ctrlPr>
                                  <a:rPr lang="en-US" altLang="zh-CN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4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altLang="zh-CN" sz="24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sub>
                          <m:sup/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  <m:d>
                              <m:dPr>
                                <m:ctrlPr>
                                  <a:rPr lang="en-US" altLang="zh-CN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zh-CN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400" b="0" i="1" smtClean="0">
                                        <a:latin typeface="Cambria Math" panose="02040503050406030204" pitchFamily="18" charset="0"/>
                                      </a:rPr>
                                      <m:t>𝑊</m:t>
                                    </m:r>
                                  </m:e>
                                  <m:sub>
                                    <m:r>
                                      <a:rPr lang="en-US" altLang="zh-CN" sz="2400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altLang="zh-CN" sz="2400" b="0" i="1" smtClean="0">
                                        <a:latin typeface="Cambria Math" panose="02040503050406030204" pitchFamily="18" charset="0"/>
                                      </a:rPr>
                                      <m:t>+1:</m:t>
                                    </m:r>
                                    <m:r>
                                      <a:rPr lang="en-US" altLang="zh-CN" sz="24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altLang="zh-CN" sz="2400" b="0" i="1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</m:sub>
                                </m:sSub>
                                <m:r>
                                  <a:rPr lang="en-US" altLang="zh-CN" sz="2400" b="0" i="1" smtClean="0"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sSub>
                                  <m:sSubPr>
                                    <m:ctrlPr>
                                      <a:rPr lang="en-US" altLang="zh-CN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400" b="0" i="1" smtClean="0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en-US" altLang="zh-CN" sz="2400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altLang="zh-CN" sz="2400" b="0" i="1" smtClean="0">
                                        <a:latin typeface="Cambria Math" panose="02040503050406030204" pitchFamily="18" charset="0"/>
                                      </a:rPr>
                                      <m:t>+1:</m:t>
                                    </m:r>
                                    <m:r>
                                      <a:rPr lang="en-US" altLang="zh-CN" sz="24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  <m:r>
                                  <a:rPr lang="en-US" altLang="zh-CN" sz="2400" b="0" i="1" smtClean="0"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  <m:d>
                                  <m:dPr>
                                    <m:begChr m:val=""/>
                                    <m:endChr m:val=""/>
                                    <m:ctrlPr>
                                      <a:rPr lang="en-US" altLang="zh-CN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altLang="zh-CN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2400" b="0" i="1" smtClean="0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e>
                                      <m:sub>
                                        <m:r>
                                          <a:rPr lang="en-US" altLang="zh-CN" sz="2400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en-US" altLang="zh-CN" sz="2400" b="0" i="1" smtClean="0">
                                        <a:latin typeface="Cambria Math" panose="02040503050406030204" pitchFamily="18" charset="0"/>
                                      </a:rPr>
                                      <m:t>=</m:t>
                                    </m:r>
                                    <m:r>
                                      <a:rPr lang="en-US" altLang="zh-CN" sz="2400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</m:d>
                              </m:e>
                            </m:d>
                          </m:e>
                        </m:nary>
                      </m:e>
                    </m:nary>
                  </m:oMath>
                </a14:m>
                <a:endParaRPr lang="en-US" altLang="zh-CN" sz="2400" b="0" i="1" dirty="0">
                  <a:latin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altLang="zh-CN" sz="2400" b="0" dirty="0"/>
                  <a:t>             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  <m:sup/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…</m:t>
                        </m:r>
                        <m:nary>
                          <m:naryPr>
                            <m:chr m:val="∑"/>
                            <m:supHide m:val="on"/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sSub>
                              <m:sSubPr>
                                <m:ctrlPr>
                                  <a:rPr lang="en-US" altLang="zh-CN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4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altLang="zh-CN" sz="24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sub>
                          <m:sup/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altLang="zh-CN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4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altLang="zh-CN" sz="24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altLang="zh-CN" sz="2400" b="0" i="1" smtClean="0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sub>
                            </m:sSub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|</m:t>
                            </m:r>
                            <m:sSub>
                              <m:sSubPr>
                                <m:ctrlPr>
                                  <a:rPr lang="en-US" altLang="zh-CN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4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altLang="zh-CN" sz="24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  <m:d>
                              <m:dPr>
                                <m:ctrlPr>
                                  <a:rPr lang="en-US" altLang="zh-CN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zh-CN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400" b="0" i="1" smtClean="0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US" altLang="zh-CN" sz="2400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altLang="zh-CN" sz="2400" b="0" i="1" smtClean="0">
                                        <a:latin typeface="Cambria Math" panose="02040503050406030204" pitchFamily="18" charset="0"/>
                                      </a:rPr>
                                      <m:t>+1</m:t>
                                    </m:r>
                                  </m:sub>
                                </m:sSub>
                                <m:r>
                                  <a:rPr lang="en-US" altLang="zh-CN" sz="2400" b="0" i="1" smtClean="0"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  <m:sSub>
                                  <m:sSubPr>
                                    <m:ctrlPr>
                                      <a:rPr lang="en-US" altLang="zh-CN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400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altLang="zh-CN" sz="2400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altLang="zh-CN" sz="2400" b="0" i="1" smtClean="0">
                                        <a:latin typeface="Cambria Math" panose="02040503050406030204" pitchFamily="18" charset="0"/>
                                      </a:rPr>
                                      <m:t>+1</m:t>
                                    </m:r>
                                  </m:sub>
                                </m:sSub>
                                <m:r>
                                  <a:rPr lang="en-US" altLang="zh-CN" sz="24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</m:d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 ∙</m:t>
                            </m:r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  <m:d>
                              <m:dPr>
                                <m:ctrlPr>
                                  <a:rPr lang="en-US" altLang="zh-CN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zh-CN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400" b="0" i="1" smtClean="0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US" altLang="zh-CN" sz="2400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altLang="zh-CN" sz="2400" b="0" i="1" smtClean="0">
                                        <a:latin typeface="Cambria Math" panose="02040503050406030204" pitchFamily="18" charset="0"/>
                                      </a:rPr>
                                      <m:t>+2:</m:t>
                                    </m:r>
                                    <m:r>
                                      <a:rPr lang="en-US" altLang="zh-CN" sz="24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  <m:r>
                                  <a:rPr lang="en-US" altLang="zh-CN" sz="2400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altLang="zh-CN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400" b="0" i="1" smtClean="0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en-US" altLang="zh-CN" sz="2400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altLang="zh-CN" sz="2400" b="0" i="1" smtClean="0">
                                        <a:latin typeface="Cambria Math" panose="02040503050406030204" pitchFamily="18" charset="0"/>
                                      </a:rPr>
                                      <m:t>+2:</m:t>
                                    </m:r>
                                    <m:r>
                                      <a:rPr lang="en-US" altLang="zh-CN" sz="24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altLang="zh-CN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400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altLang="zh-CN" sz="2400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altLang="zh-CN" sz="2400" b="0" i="1" smtClean="0">
                                        <a:latin typeface="Cambria Math" panose="02040503050406030204" pitchFamily="18" charset="0"/>
                                      </a:rPr>
                                      <m:t>+1</m:t>
                                    </m:r>
                                  </m:sub>
                                </m:sSub>
                              </m:e>
                            </m:d>
                          </m:e>
                        </m:nary>
                      </m:e>
                    </m:nary>
                  </m:oMath>
                </a14:m>
                <a:endParaRPr lang="en-US" altLang="zh-CN" sz="2400" b="0" i="1" dirty="0">
                  <a:latin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altLang="zh-CN" sz="2400" b="0" dirty="0"/>
                  <a:t>             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  <m:sup/>
                      <m:e>
                        <m:d>
                          <m:d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nary>
                              <m:naryPr>
                                <m:chr m:val="∑"/>
                                <m:supHide m:val="on"/>
                                <m:ctrlP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sSub>
                                  <m:sSubPr>
                                    <m:ctrlPr>
                                      <a:rPr lang="en-US" altLang="zh-CN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400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altLang="zh-CN" sz="2400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altLang="zh-CN" sz="2400" b="0" i="1" smtClean="0">
                                        <a:latin typeface="Cambria Math" panose="02040503050406030204" pitchFamily="18" charset="0"/>
                                      </a:rPr>
                                      <m:t>+2</m:t>
                                    </m:r>
                                  </m:sub>
                                </m:sSub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∈</m:t>
                                </m:r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</m:sub>
                              <m:sup/>
                              <m:e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  <m:nary>
                                  <m:naryPr>
                                    <m:chr m:val="∑"/>
                                    <m:supHide m:val="on"/>
                                    <m:ctrlPr>
                                      <a:rPr lang="en-US" altLang="zh-CN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sSub>
                                      <m:sSubPr>
                                        <m:ctrlPr>
                                          <a:rPr lang="en-US" altLang="zh-CN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2400" i="1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e>
                                      <m:sub>
                                        <m:r>
                                          <a:rPr lang="en-US" altLang="zh-CN" sz="2400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  <m:r>
                                      <a:rPr lang="en-US" altLang="zh-CN" sz="2400" i="1">
                                        <a:latin typeface="Cambria Math" panose="02040503050406030204" pitchFamily="18" charset="0"/>
                                      </a:rPr>
                                      <m:t>∈</m:t>
                                    </m:r>
                                    <m:r>
                                      <a:rPr lang="en-US" altLang="zh-CN" sz="2400" i="1">
                                        <a:latin typeface="Cambria Math" panose="02040503050406030204" pitchFamily="18" charset="0"/>
                                      </a:rPr>
                                      <m:t>𝐿</m:t>
                                    </m:r>
                                  </m:sub>
                                  <m:sup/>
                                  <m:e>
                                    <m:r>
                                      <a:rPr lang="en-US" altLang="zh-CN" sz="2400" i="1"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  <m:d>
                                      <m:dPr>
                                        <m:ctrlPr>
                                          <a:rPr lang="en-US" altLang="zh-CN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altLang="zh-CN" sz="24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zh-CN" sz="2400" i="1">
                                                <a:latin typeface="Cambria Math" panose="02040503050406030204" pitchFamily="18" charset="0"/>
                                              </a:rPr>
                                              <m:t>𝑊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zh-CN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  <m:r>
                                              <a:rPr lang="en-US" altLang="zh-CN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+2:</m:t>
                                            </m:r>
                                            <m:r>
                                              <a:rPr lang="en-US" altLang="zh-CN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𝑛</m:t>
                                            </m:r>
                                            <m:r>
                                              <a:rPr lang="en-US" altLang="zh-CN" sz="2400" i="1" smtClean="0">
                                                <a:latin typeface="Cambria Math" panose="02040503050406030204" pitchFamily="18" charset="0"/>
                                              </a:rPr>
                                              <m:t> </m:t>
                                            </m:r>
                                          </m:sub>
                                        </m:sSub>
                                        <m:r>
                                          <a:rPr lang="en-US" altLang="zh-CN" sz="2400" i="1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sSub>
                                          <m:sSubPr>
                                            <m:ctrlPr>
                                              <a:rPr lang="en-US" altLang="zh-CN" sz="24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zh-CN" sz="2400" i="1">
                                                <a:latin typeface="Cambria Math" panose="02040503050406030204" pitchFamily="18" charset="0"/>
                                              </a:rPr>
                                              <m:t>𝑇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zh-CN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  <m:r>
                                              <a:rPr lang="en-US" altLang="zh-CN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+2:</m:t>
                                            </m:r>
                                            <m:r>
                                              <a:rPr lang="en-US" altLang="zh-CN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𝑛</m:t>
                                            </m:r>
                                          </m:sub>
                                        </m:sSub>
                                        <m:r>
                                          <a:rPr lang="en-US" altLang="zh-CN" sz="2400" b="0" i="1" smtClean="0">
                                            <a:latin typeface="Cambria Math" panose="02040503050406030204" pitchFamily="18" charset="0"/>
                                          </a:rPr>
                                          <m:t>|</m:t>
                                        </m:r>
                                        <m:sSub>
                                          <m:sSubPr>
                                            <m:ctrlPr>
                                              <a:rPr lang="en-US" altLang="zh-CN" sz="24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zh-CN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zh-CN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  <m:r>
                                              <a:rPr lang="en-US" altLang="zh-CN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+1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  <m:r>
                                      <a:rPr lang="en-US" altLang="zh-CN" sz="2400" i="1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</m:e>
                                </m:nary>
                              </m:e>
                            </m:nary>
                          </m:e>
                        </m:d>
                      </m:e>
                    </m:nary>
                  </m:oMath>
                </a14:m>
                <a:endParaRPr lang="en-US" altLang="zh-CN" sz="2400" b="0" i="1" dirty="0">
                  <a:latin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altLang="zh-CN" sz="2400" dirty="0"/>
                  <a:t>                 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</a:rPr>
                      <m:t>∙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altLang="zh-CN" sz="2400" i="1">
                        <a:latin typeface="Cambria Math" panose="02040503050406030204" pitchFamily="18" charset="0"/>
                      </a:rPr>
                      <m:t>∙</m:t>
                    </m:r>
                    <m:r>
                      <a:rPr lang="en-US" altLang="zh-CN" sz="240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CN" sz="2400" i="1" dirty="0">
                  <a:latin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altLang="zh-CN" sz="2400" b="0" dirty="0"/>
                  <a:t>              </a:t>
                </a:r>
                <a14:m>
                  <m:oMath xmlns:m="http://schemas.openxmlformats.org/officeDocument/2006/math">
                    <m:r>
                      <a:rPr lang="en-US" altLang="zh-CN" sz="2400" b="0" i="0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sSup>
                          <m:sSup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  <m:sup/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  <m:d>
                          <m:d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altLang="zh-CN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4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p>
                                <m:r>
                                  <a:rPr lang="en-US" altLang="zh-CN" sz="2400" b="0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∙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4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altLang="zh-CN" sz="24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altLang="zh-CN" sz="2400" b="0" i="1" smtClean="0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sub>
                            </m:sSub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′ </m:t>
                            </m:r>
                          </m:e>
                          <m:e>
                            <m:sSub>
                              <m:sSubPr>
                                <m:ctrlPr>
                                  <a:rPr lang="en-US" altLang="zh-CN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4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altLang="zh-CN" sz="24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∙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400" b="0" i="1" smtClean="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altLang="zh-CN" sz="24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altLang="zh-CN" sz="2400" b="0" i="1" smtClean="0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sub>
                            </m:sSub>
                          </m:e>
                          <m:e>
                            <m:sSup>
                              <m:sSupPr>
                                <m:ctrlPr>
                                  <a:rPr lang="en-US" altLang="zh-CN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4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p>
                                <m:r>
                                  <a:rPr lang="en-US" altLang="zh-CN" sz="2400" b="0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</m:d>
                      </m:e>
                    </m:nary>
                  </m:oMath>
                </a14:m>
                <a:endParaRPr lang="en-US" altLang="zh-CN" sz="2400" b="0" dirty="0">
                  <a:latin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endParaRPr lang="en-US" altLang="zh-CN" sz="2400" b="0" dirty="0">
                  <a:latin typeface="Cambria Math" panose="020405030504060302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Cambria Math" panose="02040503050406030204" pitchFamily="18" charset="0"/>
                  </a:rPr>
                  <a:t>A dynamic program is feasible by incrementally building a table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𝛽</m:t>
                    </m:r>
                    <m:d>
                      <m:dPr>
                        <m:begChr m:val="["/>
                        <m:endChr m:val="]"/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altLang="zh-CN" sz="2400" dirty="0">
                    <a:latin typeface="Cambria Math" panose="02040503050406030204" pitchFamily="18" charset="0"/>
                  </a:rPr>
                  <a:t> with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altLang="zh-CN" sz="2400" dirty="0">
                    <a:latin typeface="Cambria Math" panose="02040503050406030204" pitchFamily="18" charset="0"/>
                  </a:rPr>
                  <a:t> columns and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altLang="zh-CN" sz="2400" dirty="0">
                    <a:latin typeface="Cambria Math" panose="02040503050406030204" pitchFamily="18" charset="0"/>
                  </a:rPr>
                  <a:t> rows.</a:t>
                </a:r>
              </a:p>
            </p:txBody>
          </p:sp>
        </mc:Choice>
        <mc:Fallback xmlns="">
          <p:sp>
            <p:nvSpPr>
              <p:cNvPr id="36" name="矩形 35">
                <a:extLst>
                  <a:ext uri="{FF2B5EF4-FFF2-40B4-BE49-F238E27FC236}">
                    <a16:creationId xmlns:a16="http://schemas.microsoft.com/office/drawing/2014/main" id="{55EE706C-8376-4DC4-A491-A295826ED17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9154" y="1143251"/>
                <a:ext cx="11432384" cy="5002652"/>
              </a:xfrm>
              <a:prstGeom prst="rect">
                <a:avLst/>
              </a:prstGeom>
              <a:blipFill>
                <a:blip r:embed="rId3"/>
                <a:stretch>
                  <a:fillRect l="-777" b="-1269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2267746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A2C2620-7136-4C8D-B995-DB54DFF91D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803" y="1704502"/>
            <a:ext cx="10514452" cy="3272454"/>
          </a:xfrm>
          <a:prstGeom prst="rect">
            <a:avLst/>
          </a:prstGeom>
        </p:spPr>
      </p:pic>
      <p:sp>
        <p:nvSpPr>
          <p:cNvPr id="3" name="矩形 5">
            <a:extLst>
              <a:ext uri="{FF2B5EF4-FFF2-40B4-BE49-F238E27FC236}">
                <a16:creationId xmlns:a16="http://schemas.microsoft.com/office/drawing/2014/main" id="{E1BF4C49-D9BF-42F3-B713-48595D54AED3}"/>
              </a:ext>
            </a:extLst>
          </p:cNvPr>
          <p:cNvSpPr/>
          <p:nvPr/>
        </p:nvSpPr>
        <p:spPr>
          <a:xfrm>
            <a:off x="710803" y="189924"/>
            <a:ext cx="727114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The backward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3">
                <a:extLst>
                  <a:ext uri="{FF2B5EF4-FFF2-40B4-BE49-F238E27FC236}">
                    <a16:creationId xmlns:a16="http://schemas.microsoft.com/office/drawing/2014/main" id="{CB188F43-89F6-4AC5-8067-3ACF91DCA01F}"/>
                  </a:ext>
                </a:extLst>
              </p:cNvPr>
              <p:cNvSpPr txBox="1"/>
              <p:nvPr/>
            </p:nvSpPr>
            <p:spPr>
              <a:xfrm>
                <a:off x="2105819" y="5482508"/>
                <a:ext cx="8107604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000" dirty="0">
                    <a:solidFill>
                      <a:srgbClr val="FF0000"/>
                    </a:solidFill>
                    <a:latin typeface="Palatino"/>
                  </a:rPr>
                  <a:t>An incremental calculation in the backward direction by using table </a:t>
                </a:r>
                <a14:m>
                  <m:oMath xmlns:m="http://schemas.openxmlformats.org/officeDocument/2006/math">
                    <m:r>
                      <a:rPr lang="zh-CN" altLang="en-US" sz="2000" i="1">
                        <a:solidFill>
                          <a:srgbClr val="FF0000"/>
                        </a:solidFill>
                        <a:latin typeface="Cambria Math"/>
                      </a:rPr>
                      <m:t>𝛽</m:t>
                    </m:r>
                  </m:oMath>
                </a14:m>
                <a:endParaRPr lang="zh-CN" altLang="en-US" sz="2000" dirty="0">
                  <a:solidFill>
                    <a:srgbClr val="FF0000"/>
                  </a:solidFill>
                  <a:latin typeface="Palatino"/>
                </a:endParaRPr>
              </a:p>
              <a:p>
                <a:endParaRPr lang="zh-CN" altLang="en-US" sz="2000" dirty="0">
                  <a:solidFill>
                    <a:srgbClr val="FF0000"/>
                  </a:solidFill>
                  <a:latin typeface="Palatino"/>
                </a:endParaRPr>
              </a:p>
            </p:txBody>
          </p:sp>
        </mc:Choice>
        <mc:Fallback xmlns="">
          <p:sp>
            <p:nvSpPr>
              <p:cNvPr id="7" name="TextBox 3">
                <a:extLst>
                  <a:ext uri="{FF2B5EF4-FFF2-40B4-BE49-F238E27FC236}">
                    <a16:creationId xmlns:a16="http://schemas.microsoft.com/office/drawing/2014/main" id="{CB188F43-89F6-4AC5-8067-3ACF91DCA0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5819" y="5482508"/>
                <a:ext cx="8107604" cy="707886"/>
              </a:xfrm>
              <a:prstGeom prst="rect">
                <a:avLst/>
              </a:prstGeom>
              <a:blipFill>
                <a:blip r:embed="rId4"/>
                <a:stretch>
                  <a:fillRect l="-752" t="-431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矩形 7">
            <a:extLst>
              <a:ext uri="{FF2B5EF4-FFF2-40B4-BE49-F238E27FC236}">
                <a16:creationId xmlns:a16="http://schemas.microsoft.com/office/drawing/2014/main" id="{B05D132C-A9AB-4FE5-8ACD-49D852B5699F}"/>
              </a:ext>
            </a:extLst>
          </p:cNvPr>
          <p:cNvSpPr/>
          <p:nvPr/>
        </p:nvSpPr>
        <p:spPr>
          <a:xfrm>
            <a:off x="2269238" y="4191968"/>
            <a:ext cx="6135384" cy="35358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C3F96A70-7BF0-41A3-9310-9B10A36926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9E591-ED77-471E-97B2-B4E6A061E782}" type="slidenum">
              <a:rPr lang="zh-CN" altLang="en-US" smtClean="0"/>
              <a:t>47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983174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5">
            <a:extLst>
              <a:ext uri="{FF2B5EF4-FFF2-40B4-BE49-F238E27FC236}">
                <a16:creationId xmlns:a16="http://schemas.microsoft.com/office/drawing/2014/main" id="{E1BF4C49-D9BF-42F3-B713-48595D54AED3}"/>
              </a:ext>
            </a:extLst>
          </p:cNvPr>
          <p:cNvSpPr/>
          <p:nvPr/>
        </p:nvSpPr>
        <p:spPr>
          <a:xfrm>
            <a:off x="717947" y="189925"/>
            <a:ext cx="72640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The forward-backward algorithm</a:t>
            </a: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74B5182-4A98-403A-B731-2EE23D9EE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9E591-ED77-471E-97B2-B4E6A061E782}" type="slidenum">
              <a:rPr lang="zh-CN" altLang="en-US" smtClean="0"/>
              <a:t>48</a:t>
            </a:fld>
            <a:endParaRPr lang="zh-CN" altLang="en-US"/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8D111857-2693-40B4-B38F-82FD0C8B29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566" y="1835950"/>
            <a:ext cx="10638234" cy="45204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74CA976-C59B-664D-BED1-E49988327E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1118" y="836256"/>
            <a:ext cx="2806700" cy="9398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6480988-A1F7-2E41-9C75-6BC0F162F7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67818" y="967803"/>
            <a:ext cx="626110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99461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5">
            <a:extLst>
              <a:ext uri="{FF2B5EF4-FFF2-40B4-BE49-F238E27FC236}">
                <a16:creationId xmlns:a16="http://schemas.microsoft.com/office/drawing/2014/main" id="{E1BF4C49-D9BF-42F3-B713-48595D54AED3}"/>
              </a:ext>
            </a:extLst>
          </p:cNvPr>
          <p:cNvSpPr/>
          <p:nvPr/>
        </p:nvSpPr>
        <p:spPr>
          <a:xfrm>
            <a:off x="2259281" y="117907"/>
            <a:ext cx="30514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0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Contents</a:t>
            </a:r>
          </a:p>
        </p:txBody>
      </p:sp>
      <p:sp>
        <p:nvSpPr>
          <p:cNvPr id="4" name="矩形 8">
            <a:extLst>
              <a:ext uri="{FF2B5EF4-FFF2-40B4-BE49-F238E27FC236}">
                <a16:creationId xmlns:a16="http://schemas.microsoft.com/office/drawing/2014/main" id="{2918002F-8C64-4968-9ECA-DC63D9D4E45B}"/>
              </a:ext>
            </a:extLst>
          </p:cNvPr>
          <p:cNvSpPr/>
          <p:nvPr/>
        </p:nvSpPr>
        <p:spPr>
          <a:xfrm>
            <a:off x="1878841" y="912309"/>
            <a:ext cx="6119304" cy="410311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2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7.1 Sequence Labelling</a:t>
            </a:r>
          </a:p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2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7.2 Hidden Markov Models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2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7.2.1 Training Hidden Markov Models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2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7.2.2 Decoding</a:t>
            </a:r>
          </a:p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2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7.3 Finding Marginal Probabilities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2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7.3.1 The Forward- Backward Algorithm</a:t>
            </a:r>
          </a:p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2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7.4 EM for Unsupervised HMM Training	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2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7.4.1 EM for First-Order HMM</a:t>
            </a: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1DBD19E-9694-4751-84C9-6B4A1CC2A7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9E591-ED77-471E-97B2-B4E6A061E782}" type="slidenum">
              <a:rPr lang="zh-CN" altLang="en-US" smtClean="0"/>
              <a:t>49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71532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26D17D7D-FBF6-4E99-899B-DE3B75A7CB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2993" y="413590"/>
            <a:ext cx="5022056" cy="2529168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376F18A8-0452-4DD4-9379-6B0160AD00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705" y="562665"/>
            <a:ext cx="4880808" cy="2504747"/>
          </a:xfrm>
          <a:prstGeom prst="rect">
            <a:avLst/>
          </a:prstGeom>
        </p:spPr>
      </p:pic>
      <p:sp>
        <p:nvSpPr>
          <p:cNvPr id="3" name="矩形 5">
            <a:extLst>
              <a:ext uri="{FF2B5EF4-FFF2-40B4-BE49-F238E27FC236}">
                <a16:creationId xmlns:a16="http://schemas.microsoft.com/office/drawing/2014/main" id="{E1BF4C49-D9BF-42F3-B713-48595D54AED3}"/>
              </a:ext>
            </a:extLst>
          </p:cNvPr>
          <p:cNvSpPr/>
          <p:nvPr/>
        </p:nvSpPr>
        <p:spPr>
          <a:xfrm>
            <a:off x="725091" y="198721"/>
            <a:ext cx="721756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Structure Prediction</a:t>
            </a:r>
          </a:p>
        </p:txBody>
      </p:sp>
      <p:sp>
        <p:nvSpPr>
          <p:cNvPr id="11" name="灯片编号占位符 10">
            <a:extLst>
              <a:ext uri="{FF2B5EF4-FFF2-40B4-BE49-F238E27FC236}">
                <a16:creationId xmlns:a16="http://schemas.microsoft.com/office/drawing/2014/main" id="{CC5013D0-D19E-43EE-9645-10F5EDB24D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9E591-ED77-471E-97B2-B4E6A061E782}" type="slidenum">
              <a:rPr lang="zh-CN" altLang="en-US" smtClean="0"/>
              <a:t>5</a:t>
            </a:fld>
            <a:endParaRPr lang="zh-CN" altLang="en-US"/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DB518D71-122B-413A-AE70-BB7F2B8EE0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1632" y="3157627"/>
            <a:ext cx="7345837" cy="2937678"/>
          </a:xfrm>
          <a:prstGeom prst="rect">
            <a:avLst/>
          </a:prstGeom>
        </p:spPr>
      </p:pic>
      <p:sp>
        <p:nvSpPr>
          <p:cNvPr id="16" name="矩形 15">
            <a:extLst>
              <a:ext uri="{FF2B5EF4-FFF2-40B4-BE49-F238E27FC236}">
                <a16:creationId xmlns:a16="http://schemas.microsoft.com/office/drawing/2014/main" id="{C156D6B1-E628-4117-90E2-658C6DCF9BD0}"/>
              </a:ext>
            </a:extLst>
          </p:cNvPr>
          <p:cNvSpPr/>
          <p:nvPr/>
        </p:nvSpPr>
        <p:spPr>
          <a:xfrm>
            <a:off x="898319" y="6095305"/>
            <a:ext cx="3435556" cy="5068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Output inter-dependency</a:t>
            </a:r>
          </a:p>
        </p:txBody>
      </p:sp>
    </p:spTree>
    <p:extLst>
      <p:ext uri="{BB962C8B-B14F-4D97-AF65-F5344CB8AC3E}">
        <p14:creationId xmlns:p14="http://schemas.microsoft.com/office/powerpoint/2010/main" val="337557457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5">
            <a:extLst>
              <a:ext uri="{FF2B5EF4-FFF2-40B4-BE49-F238E27FC236}">
                <a16:creationId xmlns:a16="http://schemas.microsoft.com/office/drawing/2014/main" id="{E1BF4C49-D9BF-42F3-B713-48595D54AED3}"/>
              </a:ext>
            </a:extLst>
          </p:cNvPr>
          <p:cNvSpPr/>
          <p:nvPr/>
        </p:nvSpPr>
        <p:spPr>
          <a:xfrm>
            <a:off x="739378" y="224965"/>
            <a:ext cx="72716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Unsupervised training of HMM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8">
                <a:extLst>
                  <a:ext uri="{FF2B5EF4-FFF2-40B4-BE49-F238E27FC236}">
                    <a16:creationId xmlns:a16="http://schemas.microsoft.com/office/drawing/2014/main" id="{E4690199-E31A-48EF-B232-56D24BE05045}"/>
                  </a:ext>
                </a:extLst>
              </p:cNvPr>
              <p:cNvSpPr/>
              <p:nvPr/>
            </p:nvSpPr>
            <p:spPr>
              <a:xfrm>
                <a:off x="1113965" y="1363496"/>
                <a:ext cx="8985624" cy="461575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Train HMM using word sequences only.</a:t>
                </a:r>
              </a:p>
              <a:p>
                <a:pPr marL="342900" indent="-34290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b="1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Baum-Welch algorithm</a:t>
                </a: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:  The particular </a:t>
                </a:r>
                <a:r>
                  <a:rPr lang="en-US" altLang="zh-CN" sz="2400" b="1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EM algorithm </a:t>
                </a: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for HMM parameter estimation</a:t>
                </a:r>
              </a:p>
              <a:p>
                <a:pPr marL="342900" indent="-34290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endParaRPr lang="en-US" altLang="zh-CN" sz="24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 marL="342900" indent="-34290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Considering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zh-CN" altLang="en-US" sz="2400">
                        <a:latin typeface="Cambria Math" panose="02040503050406030204" pitchFamily="18" charset="0"/>
                      </a:rPr>
                      <m:t>log</m:t>
                    </m:r>
                    <m:r>
                      <a:rPr lang="zh-CN" altLang="en-US" sz="2400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zh-CN" altLang="en-US" sz="240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zh-CN" alt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1:</m:t>
                        </m:r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zh-CN" altLang="en-US" sz="2400">
                        <a:latin typeface="Cambria Math" panose="02040503050406030204" pitchFamily="18" charset="0"/>
                      </a:rPr>
                      <m:t>|</m:t>
                    </m:r>
                    <m:r>
                      <a:rPr lang="zh-CN" altLang="en-US" sz="2400" i="1">
                        <a:latin typeface="Cambria Math" panose="02040503050406030204" pitchFamily="18" charset="0"/>
                      </a:rPr>
                      <m:t>𝛩</m:t>
                    </m:r>
                    <m:r>
                      <a:rPr lang="zh-CN" altLang="en-US" sz="2400">
                        <a:latin typeface="Cambria Math" panose="02040503050406030204" pitchFamily="18" charset="0"/>
                      </a:rPr>
                      <m:t>)=</m:t>
                    </m:r>
                    <m:r>
                      <m:rPr>
                        <m:sty m:val="p"/>
                      </m:rPr>
                      <a:rPr lang="zh-CN" altLang="en-US" sz="2400">
                        <a:latin typeface="Cambria Math" panose="02040503050406030204" pitchFamily="18" charset="0"/>
                      </a:rPr>
                      <m:t>log</m:t>
                    </m:r>
                    <m:nary>
                      <m:naryPr>
                        <m:chr m:val="∑"/>
                        <m:limLoc m:val="undOvr"/>
                        <m:grow m:val="on"/>
                        <m:supHide m:val="on"/>
                        <m:ctrlPr>
                          <a:rPr lang="zh-CN" altLang="en-US" sz="24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zh-CN" alt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zh-CN" altLang="en-US" sz="2400">
                                <a:latin typeface="Cambria Math" panose="02040503050406030204" pitchFamily="18" charset="0"/>
                              </a:rPr>
                              <m:t>1:</m:t>
                            </m:r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sub>
                      <m:sup/>
                      <m:e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nary>
                    <m:r>
                      <a:rPr lang="zh-CN" altLang="en-US" sz="240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zh-CN" alt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1:</m:t>
                        </m:r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zh-CN" altLang="en-US" sz="2400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nor/>
                      </m:rPr>
                      <a:rPr lang="zh-CN" altLang="en-US" sz="2400" i="1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zh-CN" alt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1:</m:t>
                        </m:r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zh-CN" altLang="en-US" sz="2400">
                        <a:latin typeface="Cambria Math" panose="02040503050406030204" pitchFamily="18" charset="0"/>
                      </a:rPr>
                      <m:t>|</m:t>
                    </m:r>
                    <m:r>
                      <a:rPr lang="zh-CN" altLang="en-US" sz="2400" i="1">
                        <a:latin typeface="Cambria Math" panose="02040503050406030204" pitchFamily="18" charset="0"/>
                      </a:rPr>
                      <m:t>𝛩</m:t>
                    </m:r>
                    <m:r>
                      <a:rPr lang="zh-CN" altLang="en-US" sz="2400">
                        <a:latin typeface="Cambria Math" panose="02040503050406030204" pitchFamily="18" charset="0"/>
                      </a:rPr>
                      <m:t>）</m:t>
                    </m:r>
                  </m:oMath>
                </a14:m>
                <a:endParaRPr lang="zh-CN" altLang="en-US" sz="2400" dirty="0"/>
              </a:p>
              <a:p>
                <a:pPr marL="342900" indent="-34290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Define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𝐸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𝑃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(</m:t>
                        </m:r>
                        <m:sSub>
                          <m:sSubPr>
                            <m:ctrlPr>
                              <a:rPr lang="zh-CN" alt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zh-CN" altLang="en-US" sz="2400">
                                <a:latin typeface="Cambria Math" panose="02040503050406030204" pitchFamily="18" charset="0"/>
                              </a:rPr>
                              <m:t>1:</m:t>
                            </m:r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zh-CN" alt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zh-CN" altLang="en-US" sz="2400">
                                <a:latin typeface="Cambria Math" panose="02040503050406030204" pitchFamily="18" charset="0"/>
                              </a:rPr>
                              <m:t>1:</m:t>
                            </m:r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zh-CN" alt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𝛩</m:t>
                            </m:r>
                          </m:e>
                          <m:sup>
                            <m:r>
                              <a:rPr lang="zh-CN" altLang="en-US" sz="240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altLang="zh-CN" sz="24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)</m:t>
                        </m:r>
                      </m:sub>
                    </m:sSub>
                    <m:func>
                      <m:funcPr>
                        <m:ctrlPr>
                          <a:rPr lang="en-US" altLang="zh-CN" sz="24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sz="240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log</m:t>
                        </m:r>
                      </m:fName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𝑃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(</m:t>
                        </m:r>
                        <m:sSub>
                          <m:sSubPr>
                            <m:ctrlPr>
                              <a:rPr lang="zh-CN" alt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zh-CN" altLang="en-US" sz="2400">
                                <a:latin typeface="Cambria Math" panose="02040503050406030204" pitchFamily="18" charset="0"/>
                              </a:rPr>
                              <m:t>1:</m:t>
                            </m:r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nor/>
                          </m:rPr>
                          <a:rPr lang="zh-CN" altLang="en-US" sz="2400" i="1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zh-CN" alt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zh-CN" altLang="en-US" sz="2400">
                                <a:latin typeface="Cambria Math" panose="02040503050406030204" pitchFamily="18" charset="0"/>
                              </a:rPr>
                              <m:t>1:</m:t>
                            </m:r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𝛩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zh-CN" altLang="en-US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(Q-function)</a:t>
                </a:r>
              </a:p>
              <a:p>
                <a:pPr marL="342900" indent="-34290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Run standard EM algorithm.</a:t>
                </a:r>
              </a:p>
              <a:p>
                <a:pPr marL="342900" indent="-34290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endParaRPr lang="en-US" altLang="zh-CN" sz="24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6" name="矩形 8">
                <a:extLst>
                  <a:ext uri="{FF2B5EF4-FFF2-40B4-BE49-F238E27FC236}">
                    <a16:creationId xmlns:a16="http://schemas.microsoft.com/office/drawing/2014/main" id="{E4690199-E31A-48EF-B232-56D24BE0504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3965" y="1363496"/>
                <a:ext cx="8985624" cy="4615751"/>
              </a:xfrm>
              <a:prstGeom prst="rect">
                <a:avLst/>
              </a:prstGeom>
              <a:blipFill>
                <a:blip r:embed="rId3"/>
                <a:stretch>
                  <a:fillRect l="-846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E6FBA9C-5046-4BEA-B872-0AC8844956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9E591-ED77-471E-97B2-B4E6A061E782}" type="slidenum">
              <a:rPr lang="zh-CN" altLang="en-US" smtClean="0"/>
              <a:t>50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666154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5">
            <a:extLst>
              <a:ext uri="{FF2B5EF4-FFF2-40B4-BE49-F238E27FC236}">
                <a16:creationId xmlns:a16="http://schemas.microsoft.com/office/drawing/2014/main" id="{E1BF4C49-D9BF-42F3-B713-48595D54AED3}"/>
              </a:ext>
            </a:extLst>
          </p:cNvPr>
          <p:cNvSpPr/>
          <p:nvPr/>
        </p:nvSpPr>
        <p:spPr>
          <a:xfrm>
            <a:off x="707231" y="179781"/>
            <a:ext cx="46254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Recall EM</a:t>
            </a:r>
          </a:p>
        </p:txBody>
      </p:sp>
      <p:sp>
        <p:nvSpPr>
          <p:cNvPr id="4" name="矩形 8">
            <a:extLst>
              <a:ext uri="{FF2B5EF4-FFF2-40B4-BE49-F238E27FC236}">
                <a16:creationId xmlns:a16="http://schemas.microsoft.com/office/drawing/2014/main" id="{2918002F-8C64-4968-9ECA-DC63D9D4E45B}"/>
              </a:ext>
            </a:extLst>
          </p:cNvPr>
          <p:cNvSpPr/>
          <p:nvPr/>
        </p:nvSpPr>
        <p:spPr>
          <a:xfrm>
            <a:off x="1128713" y="1140329"/>
            <a:ext cx="8162516" cy="589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8">
                <a:extLst>
                  <a:ext uri="{FF2B5EF4-FFF2-40B4-BE49-F238E27FC236}">
                    <a16:creationId xmlns:a16="http://schemas.microsoft.com/office/drawing/2014/main" id="{04A4444C-BF45-3347-8B15-382925B33A5B}"/>
                  </a:ext>
                </a:extLst>
              </p:cNvPr>
              <p:cNvSpPr/>
              <p:nvPr/>
            </p:nvSpPr>
            <p:spPr>
              <a:xfrm>
                <a:off x="1420721" y="5353614"/>
                <a:ext cx="7800670" cy="12133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𝑃</m:t>
                    </m:r>
                    <m:d>
                      <m:dPr>
                        <m:ctrlPr>
                          <a:rPr lang="en-US" altLang="zh-CN" sz="24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d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h</m:t>
                        </m:r>
                      </m:e>
                      <m:e>
                        <m:sSub>
                          <m:sSub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𝑜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zh-CN" sz="24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altLang="zh-CN" sz="2400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Θ</m:t>
                            </m:r>
                          </m:e>
                          <m:sup>
                            <m:r>
                              <a:rPr lang="en-US" altLang="zh-CN" sz="2400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𝑡</m:t>
                            </m:r>
                          </m:sup>
                        </m:sSup>
                      </m:e>
                    </m:d>
                    <m:r>
                      <a:rPr lang="en-US" altLang="zh-CN" sz="2400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,</m:t>
                    </m:r>
                    <m:r>
                      <a:rPr lang="en-US" altLang="zh-CN" sz="2400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h</m:t>
                    </m:r>
                    <m:r>
                      <a:rPr lang="en-US" altLang="zh-CN" sz="2400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∈</m:t>
                    </m:r>
                    <m:r>
                      <a:rPr lang="en-US" altLang="zh-CN" sz="2400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𝐻</m:t>
                    </m:r>
                  </m:oMath>
                </a14:m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is the assignment distribution of </a:t>
                </a:r>
                <a:r>
                  <a:rPr lang="en-US" altLang="zh-CN" sz="2400" i="1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H</a:t>
                </a: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. </a:t>
                </a:r>
              </a:p>
              <a:p>
                <a:pPr marL="342900" indent="-34290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CN" sz="2400" i="1" dirty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𝑄</m:t>
                    </m:r>
                    <m:r>
                      <a:rPr lang="en-US" altLang="zh-CN" sz="2400" i="1" dirty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altLang="zh-CN" sz="2400" dirty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Θ</m:t>
                    </m:r>
                    <m:r>
                      <a:rPr lang="en-US" altLang="zh-CN" sz="2400" i="1" dirty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,</m:t>
                    </m:r>
                    <m:sSup>
                      <m:sSupPr>
                        <m:ctrlPr>
                          <a:rPr lang="en-US" altLang="zh-CN" sz="2400" i="1" dirty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sz="2400" dirty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Θ</m:t>
                        </m:r>
                      </m:e>
                      <m:sup>
                        <m:r>
                          <a:rPr lang="en-US" altLang="zh-CN" sz="2400" i="1" dirty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𝑡</m:t>
                        </m:r>
                      </m:sup>
                    </m:sSup>
                    <m:r>
                      <a:rPr lang="en-US" altLang="zh-CN" sz="2400" i="1" dirty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)</m:t>
                    </m:r>
                  </m:oMath>
                </a14:m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is called the Q-function.</a:t>
                </a:r>
              </a:p>
            </p:txBody>
          </p:sp>
        </mc:Choice>
        <mc:Fallback xmlns="">
          <p:sp>
            <p:nvSpPr>
              <p:cNvPr id="7" name="矩形 8">
                <a:extLst>
                  <a:ext uri="{FF2B5EF4-FFF2-40B4-BE49-F238E27FC236}">
                    <a16:creationId xmlns:a16="http://schemas.microsoft.com/office/drawing/2014/main" id="{04A4444C-BF45-3347-8B15-382925B33A5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0721" y="5353614"/>
                <a:ext cx="7800670" cy="1213345"/>
              </a:xfrm>
              <a:prstGeom prst="rect">
                <a:avLst/>
              </a:prstGeom>
              <a:blipFill>
                <a:blip r:embed="rId2"/>
                <a:stretch>
                  <a:fillRect l="-1016" r="-156" b="-1055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图片 7" descr="文本, 信件&#10;&#10;描述已自动生成">
            <a:extLst>
              <a:ext uri="{FF2B5EF4-FFF2-40B4-BE49-F238E27FC236}">
                <a16:creationId xmlns:a16="http://schemas.microsoft.com/office/drawing/2014/main" id="{480423C2-DFC0-EC4A-BD38-BCB7ACCE19C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05"/>
          <a:stretch/>
        </p:blipFill>
        <p:spPr>
          <a:xfrm>
            <a:off x="1597007" y="1994670"/>
            <a:ext cx="7102036" cy="3120965"/>
          </a:xfrm>
          <a:prstGeom prst="rect">
            <a:avLst/>
          </a:prstGeom>
        </p:spPr>
      </p:pic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E85204D0-B01F-4BB1-A1F8-7901E9B1E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9E591-ED77-471E-97B2-B4E6A061E782}" type="slidenum">
              <a:rPr lang="zh-CN" altLang="en-US" smtClean="0"/>
              <a:t>51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374017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5">
            <a:extLst>
              <a:ext uri="{FF2B5EF4-FFF2-40B4-BE49-F238E27FC236}">
                <a16:creationId xmlns:a16="http://schemas.microsoft.com/office/drawing/2014/main" id="{E1BF4C49-D9BF-42F3-B713-48595D54AED3}"/>
              </a:ext>
            </a:extLst>
          </p:cNvPr>
          <p:cNvSpPr/>
          <p:nvPr/>
        </p:nvSpPr>
        <p:spPr>
          <a:xfrm>
            <a:off x="685801" y="189924"/>
            <a:ext cx="72961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Expectation step</a:t>
            </a: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6541394B-9259-4466-8F8C-95D6710954AE}"/>
              </a:ext>
            </a:extLst>
          </p:cNvPr>
          <p:cNvGrpSpPr/>
          <p:nvPr/>
        </p:nvGrpSpPr>
        <p:grpSpPr>
          <a:xfrm>
            <a:off x="685801" y="2027065"/>
            <a:ext cx="9918084" cy="4255973"/>
            <a:chOff x="685801" y="2027065"/>
            <a:chExt cx="9918084" cy="425597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矩形 3">
                  <a:extLst>
                    <a:ext uri="{FF2B5EF4-FFF2-40B4-BE49-F238E27FC236}">
                      <a16:creationId xmlns:a16="http://schemas.microsoft.com/office/drawing/2014/main" id="{052D82E8-35AE-4843-82D9-7C7810A5EB71}"/>
                    </a:ext>
                  </a:extLst>
                </p:cNvPr>
                <p:cNvSpPr/>
                <p:nvPr/>
              </p:nvSpPr>
              <p:spPr>
                <a:xfrm>
                  <a:off x="685801" y="2027065"/>
                  <a:ext cx="9355567" cy="877356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zh-CN" altLang="en-US" sz="2000" i="1">
                            <a:latin typeface="Cambria Math" panose="02040503050406030204" pitchFamily="18" charset="0"/>
                          </a:rPr>
                          <m:t>𝑄</m:t>
                        </m:r>
                        <m:r>
                          <a:rPr lang="zh-CN" altLang="en-US" sz="200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zh-CN" altLang="en-US" sz="2000" i="1">
                            <a:latin typeface="Cambria Math" panose="02040503050406030204" pitchFamily="18" charset="0"/>
                          </a:rPr>
                          <m:t>𝛩</m:t>
                        </m:r>
                        <m:r>
                          <a:rPr lang="zh-CN" altLang="en-US" sz="200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zh-CN" altLang="en-US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zh-CN" altLang="en-US" sz="2000" i="1">
                                <a:latin typeface="Cambria Math" panose="02040503050406030204" pitchFamily="18" charset="0"/>
                              </a:rPr>
                              <m:t>𝛩</m:t>
                            </m:r>
                          </m:e>
                          <m:sup>
                            <m:r>
                              <a:rPr lang="zh-CN" altLang="en-US" sz="200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zh-CN" altLang="en-US" sz="2000">
                            <a:latin typeface="Cambria Math" panose="02040503050406030204" pitchFamily="18" charset="0"/>
                          </a:rPr>
                          <m:t>)=</m:t>
                        </m:r>
                        <m:nary>
                          <m:naryPr>
                            <m:chr m:val="∑"/>
                            <m:limLoc m:val="undOvr"/>
                            <m:grow m:val="on"/>
                            <m:supHide m:val="on"/>
                            <m:ctrlPr>
                              <a:rPr lang="zh-CN" altLang="en-US" sz="20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sSub>
                              <m:sSubPr>
                                <m:ctrlPr>
                                  <a:rPr lang="zh-CN" alt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CN" altLang="en-US" sz="2000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zh-CN" altLang="en-US" sz="2000">
                                    <a:latin typeface="Cambria Math" panose="02040503050406030204" pitchFamily="18" charset="0"/>
                                  </a:rPr>
                                  <m:t>1:</m:t>
                                </m:r>
                                <m:r>
                                  <a:rPr lang="zh-CN" altLang="en-US" sz="20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sub>
                          <m:sup/>
                          <m:e>
                            <m:r>
                              <a:rPr lang="zh-CN" altLang="en-US" sz="2000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</m:nary>
                        <m:r>
                          <a:rPr lang="zh-CN" altLang="en-US" sz="200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zh-CN" altLang="en-US" sz="2000" i="1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zh-CN" alt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0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zh-CN" altLang="en-US" sz="2000">
                                <a:latin typeface="Cambria Math" panose="02040503050406030204" pitchFamily="18" charset="0"/>
                              </a:rPr>
                              <m:t>1:</m:t>
                            </m:r>
                            <m:r>
                              <a:rPr lang="zh-CN" altLang="en-US" sz="20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zh-CN" altLang="en-US" sz="2000">
                            <a:latin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zh-CN" alt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000" i="1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zh-CN" altLang="en-US" sz="2000">
                                <a:latin typeface="Cambria Math" panose="02040503050406030204" pitchFamily="18" charset="0"/>
                              </a:rPr>
                              <m:t>1:</m:t>
                            </m:r>
                            <m:r>
                              <a:rPr lang="zh-CN" altLang="en-US" sz="20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zh-CN" altLang="en-US" sz="200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zh-CN" altLang="en-US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zh-CN" altLang="en-US" sz="2000" i="1">
                                <a:latin typeface="Cambria Math" panose="02040503050406030204" pitchFamily="18" charset="0"/>
                              </a:rPr>
                              <m:t>𝛩</m:t>
                            </m:r>
                          </m:e>
                          <m:sup>
                            <m:r>
                              <a:rPr lang="zh-CN" altLang="en-US" sz="200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zh-CN" altLang="en-US" sz="2000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m:rPr>
                            <m:sty m:val="p"/>
                          </m:rPr>
                          <a:rPr lang="zh-CN" altLang="en-US" sz="2000">
                            <a:latin typeface="Cambria Math" panose="02040503050406030204" pitchFamily="18" charset="0"/>
                          </a:rPr>
                          <m:t>log</m:t>
                        </m:r>
                        <m:r>
                          <a:rPr lang="zh-CN" altLang="en-US" sz="2000" i="1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zh-CN" altLang="en-US" sz="200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zh-CN" alt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000" i="1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zh-CN" altLang="en-US" sz="2000">
                                <a:latin typeface="Cambria Math" panose="02040503050406030204" pitchFamily="18" charset="0"/>
                              </a:rPr>
                              <m:t>1:</m:t>
                            </m:r>
                            <m:r>
                              <a:rPr lang="zh-CN" altLang="en-US" sz="20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zh-CN" altLang="en-US" sz="200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zh-CN" alt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0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zh-CN" altLang="en-US" sz="2000">
                                <a:latin typeface="Cambria Math" panose="02040503050406030204" pitchFamily="18" charset="0"/>
                              </a:rPr>
                              <m:t>1:</m:t>
                            </m:r>
                            <m:r>
                              <a:rPr lang="zh-CN" altLang="en-US" sz="20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zh-CN" altLang="en-US" sz="200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zh-CN" altLang="en-US" sz="2000" i="1">
                            <a:latin typeface="Cambria Math" panose="02040503050406030204" pitchFamily="18" charset="0"/>
                          </a:rPr>
                          <m:t>𝛩</m:t>
                        </m:r>
                        <m:r>
                          <a:rPr lang="zh-CN" altLang="en-US" sz="2000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m:rPr>
                            <m:nor/>
                          </m:rPr>
                          <a:rPr lang="zh-CN" altLang="en-US" sz="2000" i="1">
                            <a:latin typeface="Cambria Math" panose="02040503050406030204" pitchFamily="18" charset="0"/>
                          </a:rPr>
                          <m:t>,</m:t>
                        </m:r>
                      </m:oMath>
                    </m:oMathPara>
                  </a14:m>
                  <a:endParaRPr lang="zh-CN" altLang="en-US" sz="2000" dirty="0"/>
                </a:p>
              </p:txBody>
            </p:sp>
          </mc:Choice>
          <mc:Fallback xmlns="">
            <p:sp>
              <p:nvSpPr>
                <p:cNvPr id="4" name="矩形 3">
                  <a:extLst>
                    <a:ext uri="{FF2B5EF4-FFF2-40B4-BE49-F238E27FC236}">
                      <a16:creationId xmlns:a16="http://schemas.microsoft.com/office/drawing/2014/main" id="{052D82E8-35AE-4843-82D9-7C7810A5EB7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5801" y="2027065"/>
                  <a:ext cx="9355567" cy="877356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矩形 8">
                  <a:extLst>
                    <a:ext uri="{FF2B5EF4-FFF2-40B4-BE49-F238E27FC236}">
                      <a16:creationId xmlns:a16="http://schemas.microsoft.com/office/drawing/2014/main" id="{BDDCF3CB-96E1-4981-8B6C-DA23D126D205}"/>
                    </a:ext>
                  </a:extLst>
                </p:cNvPr>
                <p:cNvSpPr/>
                <p:nvPr/>
              </p:nvSpPr>
              <p:spPr>
                <a:xfrm>
                  <a:off x="2911213" y="2763774"/>
                  <a:ext cx="7028369" cy="97071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zh-CN" altLang="en-US" sz="2000">
                            <a:latin typeface="Cambria Math" panose="02040503050406030204" pitchFamily="18" charset="0"/>
                          </a:rPr>
                          <m:t>=</m:t>
                        </m:r>
                        <m:nary>
                          <m:naryPr>
                            <m:chr m:val="∑"/>
                            <m:limLoc m:val="undOvr"/>
                            <m:grow m:val="on"/>
                            <m:supHide m:val="on"/>
                            <m:ctrlPr>
                              <a:rPr lang="zh-CN" altLang="en-US" sz="20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sSub>
                              <m:sSubPr>
                                <m:ctrlPr>
                                  <a:rPr lang="zh-CN" alt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CN" altLang="en-US" sz="2000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zh-CN" altLang="en-US" sz="2000">
                                    <a:latin typeface="Cambria Math" panose="02040503050406030204" pitchFamily="18" charset="0"/>
                                  </a:rPr>
                                  <m:t>1:</m:t>
                                </m:r>
                                <m:r>
                                  <a:rPr lang="zh-CN" altLang="en-US" sz="20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sub>
                          <m:sup/>
                          <m:e>
                            <m:r>
                              <a:rPr lang="zh-CN" altLang="en-US" sz="2000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</m:nary>
                        <m:r>
                          <a:rPr lang="zh-CN" altLang="en-US" sz="200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zh-CN" altLang="en-US" sz="2000" i="1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zh-CN" alt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0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zh-CN" altLang="en-US" sz="2000">
                                <a:latin typeface="Cambria Math" panose="02040503050406030204" pitchFamily="18" charset="0"/>
                              </a:rPr>
                              <m:t>1:</m:t>
                            </m:r>
                            <m:r>
                              <a:rPr lang="zh-CN" altLang="en-US" sz="20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zh-CN" altLang="en-US" sz="2000">
                            <a:latin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zh-CN" alt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000" i="1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zh-CN" altLang="en-US" sz="2000">
                                <a:latin typeface="Cambria Math" panose="02040503050406030204" pitchFamily="18" charset="0"/>
                              </a:rPr>
                              <m:t>1:</m:t>
                            </m:r>
                            <m:r>
                              <a:rPr lang="zh-CN" altLang="en-US" sz="20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zh-CN" altLang="en-US" sz="200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zh-CN" altLang="en-US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zh-CN" altLang="en-US" sz="2000" i="1">
                                <a:latin typeface="Cambria Math" panose="02040503050406030204" pitchFamily="18" charset="0"/>
                              </a:rPr>
                              <m:t>𝛩</m:t>
                            </m:r>
                          </m:e>
                          <m:sup>
                            <m:r>
                              <a:rPr lang="zh-CN" altLang="en-US" sz="200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zh-CN" altLang="en-US" sz="2000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m:rPr>
                            <m:sty m:val="p"/>
                          </m:rPr>
                          <a:rPr lang="zh-CN" altLang="en-US" sz="2000">
                            <a:latin typeface="Cambria Math" panose="02040503050406030204" pitchFamily="18" charset="0"/>
                          </a:rPr>
                          <m:t>log</m:t>
                        </m:r>
                        <m:r>
                          <a:rPr lang="zh-CN" altLang="en-US" sz="2000">
                            <a:latin typeface="Cambria Math" panose="02040503050406030204" pitchFamily="18" charset="0"/>
                          </a:rPr>
                          <m:t>(</m:t>
                        </m:r>
                        <m:nary>
                          <m:naryPr>
                            <m:chr m:val="∏"/>
                            <m:limLoc m:val="undOvr"/>
                            <m:grow m:val="on"/>
                            <m:ctrlPr>
                              <a:rPr lang="zh-CN" altLang="en-US" sz="20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zh-CN" altLang="en-US" sz="20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zh-CN" altLang="en-US" sz="2000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zh-CN" altLang="en-US" sz="20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  <m:e>
                            <m:r>
                              <a:rPr lang="zh-CN" altLang="en-US" sz="2000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</m:nary>
                        <m:d>
                          <m:dPr>
                            <m:ctrlPr>
                              <a:rPr lang="zh-CN" alt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zh-CN" alt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CN" altLang="en-US" sz="20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zh-CN" altLang="en-US" sz="20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zh-CN" alt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CN" altLang="en-US" sz="20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zh-CN" altLang="en-US" sz="20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zh-CN" altLang="en-US" sz="200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b>
                            </m:sSub>
                          </m:e>
                        </m:d>
                        <m:r>
                          <a:rPr lang="zh-CN" altLang="en-US" sz="2000" i="1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zh-CN" alt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zh-CN" alt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CN" altLang="en-US" sz="2000" i="1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zh-CN" altLang="en-US" sz="20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zh-CN" alt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CN" altLang="en-US" sz="20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zh-CN" altLang="en-US" sz="20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zh-CN" altLang="en-US" sz="2000" dirty="0"/>
                </a:p>
              </p:txBody>
            </p:sp>
          </mc:Choice>
          <mc:Fallback xmlns="">
            <p:sp>
              <p:nvSpPr>
                <p:cNvPr id="9" name="矩形 8">
                  <a:extLst>
                    <a:ext uri="{FF2B5EF4-FFF2-40B4-BE49-F238E27FC236}">
                      <a16:creationId xmlns:a16="http://schemas.microsoft.com/office/drawing/2014/main" id="{BDDCF3CB-96E1-4981-8B6C-DA23D126D20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11213" y="2763774"/>
                  <a:ext cx="7028369" cy="970715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矩形 9">
                  <a:extLst>
                    <a:ext uri="{FF2B5EF4-FFF2-40B4-BE49-F238E27FC236}">
                      <a16:creationId xmlns:a16="http://schemas.microsoft.com/office/drawing/2014/main" id="{7E998D23-EC5A-4B8A-96C4-308788A95033}"/>
                    </a:ext>
                  </a:extLst>
                </p:cNvPr>
                <p:cNvSpPr/>
                <p:nvPr/>
              </p:nvSpPr>
              <p:spPr>
                <a:xfrm>
                  <a:off x="2745209" y="3522473"/>
                  <a:ext cx="7858676" cy="97071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zh-CN" altLang="en-US" sz="2000">
                            <a:latin typeface="Cambria Math" panose="02040503050406030204" pitchFamily="18" charset="0"/>
                          </a:rPr>
                          <m:t>=</m:t>
                        </m:r>
                        <m:nary>
                          <m:naryPr>
                            <m:chr m:val="∑"/>
                            <m:limLoc m:val="undOvr"/>
                            <m:grow m:val="on"/>
                            <m:supHide m:val="on"/>
                            <m:ctrlPr>
                              <a:rPr lang="zh-CN" altLang="en-US" sz="20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sSub>
                              <m:sSubPr>
                                <m:ctrlPr>
                                  <a:rPr lang="zh-CN" alt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CN" altLang="en-US" sz="2000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zh-CN" altLang="en-US" sz="2000">
                                    <a:latin typeface="Cambria Math" panose="02040503050406030204" pitchFamily="18" charset="0"/>
                                  </a:rPr>
                                  <m:t>1:</m:t>
                                </m:r>
                                <m:r>
                                  <a:rPr lang="zh-CN" altLang="en-US" sz="20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sub>
                          <m:sup/>
                          <m:e>
                            <m:r>
                              <a:rPr lang="zh-CN" altLang="en-US" sz="2000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</m:nary>
                        <m:r>
                          <a:rPr lang="zh-CN" altLang="en-US" sz="200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zh-CN" altLang="en-US" sz="2000" i="1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zh-CN" alt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0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zh-CN" altLang="en-US" sz="2000">
                                <a:latin typeface="Cambria Math" panose="02040503050406030204" pitchFamily="18" charset="0"/>
                              </a:rPr>
                              <m:t>1:</m:t>
                            </m:r>
                            <m:r>
                              <a:rPr lang="zh-CN" altLang="en-US" sz="20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zh-CN" altLang="en-US" sz="2000">
                            <a:latin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zh-CN" alt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000" i="1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zh-CN" altLang="en-US" sz="2000">
                                <a:latin typeface="Cambria Math" panose="02040503050406030204" pitchFamily="18" charset="0"/>
                              </a:rPr>
                              <m:t>1:</m:t>
                            </m:r>
                            <m:r>
                              <a:rPr lang="zh-CN" altLang="en-US" sz="20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zh-CN" altLang="en-US" sz="200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zh-CN" altLang="en-US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zh-CN" altLang="en-US" sz="2000" i="1">
                                <a:latin typeface="Cambria Math" panose="02040503050406030204" pitchFamily="18" charset="0"/>
                              </a:rPr>
                              <m:t>𝛩</m:t>
                            </m:r>
                          </m:e>
                          <m:sup>
                            <m:r>
                              <a:rPr lang="zh-CN" altLang="en-US" sz="200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zh-CN" altLang="en-US" sz="2000">
                            <a:latin typeface="Cambria Math" panose="02040503050406030204" pitchFamily="18" charset="0"/>
                          </a:rPr>
                          <m:t>)</m:t>
                        </m:r>
                        <m:nary>
                          <m:naryPr>
                            <m:chr m:val="∑"/>
                            <m:limLoc m:val="undOvr"/>
                            <m:grow m:val="on"/>
                            <m:ctrlPr>
                              <a:rPr lang="zh-CN" altLang="en-US" sz="20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zh-CN" altLang="en-US" sz="20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zh-CN" altLang="en-US" sz="2000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zh-CN" altLang="en-US" sz="20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  <m:e>
                            <m:r>
                              <a:rPr lang="zh-CN" altLang="en-US" sz="2000">
                                <a:latin typeface="Cambria Math" panose="02040503050406030204" pitchFamily="18" charset="0"/>
                              </a:rPr>
                              <m:t>(</m:t>
                            </m:r>
                          </m:e>
                        </m:nary>
                        <m:r>
                          <m:rPr>
                            <m:sty m:val="p"/>
                          </m:rPr>
                          <a:rPr lang="zh-CN" altLang="en-US" sz="2000">
                            <a:latin typeface="Cambria Math" panose="02040503050406030204" pitchFamily="18" charset="0"/>
                          </a:rPr>
                          <m:t>log</m:t>
                        </m:r>
                        <m:r>
                          <a:rPr lang="zh-CN" altLang="en-US" sz="2000" i="1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zh-CN" altLang="en-US" sz="200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zh-CN" alt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000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zh-CN" altLang="en-US" sz="20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zh-CN" altLang="en-US" sz="2000">
                            <a:latin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zh-CN" alt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0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zh-CN" altLang="en-US" sz="20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zh-CN" altLang="en-US" sz="2000">
                            <a:latin typeface="Cambria Math" panose="02040503050406030204" pitchFamily="18" charset="0"/>
                          </a:rPr>
                          <m:t>)+</m:t>
                        </m:r>
                        <m:r>
                          <m:rPr>
                            <m:sty m:val="p"/>
                          </m:rPr>
                          <a:rPr lang="zh-CN" altLang="en-US" sz="2000">
                            <a:latin typeface="Cambria Math" panose="02040503050406030204" pitchFamily="18" charset="0"/>
                          </a:rPr>
                          <m:t>log</m:t>
                        </m:r>
                        <m:r>
                          <a:rPr lang="zh-CN" altLang="en-US" sz="2000" i="1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zh-CN" altLang="en-US" sz="200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zh-CN" alt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0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zh-CN" altLang="en-US" sz="20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zh-CN" altLang="en-US" sz="2000">
                            <a:latin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zh-CN" alt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0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zh-CN" altLang="en-US" sz="20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zh-CN" altLang="en-US" sz="200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  <m:r>
                          <a:rPr lang="zh-CN" altLang="en-US" sz="2000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en-US" altLang="zh-CN" sz="200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zh-CN" altLang="en-US" sz="2000" dirty="0"/>
                </a:p>
              </p:txBody>
            </p:sp>
          </mc:Choice>
          <mc:Fallback xmlns="">
            <p:sp>
              <p:nvSpPr>
                <p:cNvPr id="10" name="矩形 9">
                  <a:extLst>
                    <a:ext uri="{FF2B5EF4-FFF2-40B4-BE49-F238E27FC236}">
                      <a16:creationId xmlns:a16="http://schemas.microsoft.com/office/drawing/2014/main" id="{7E998D23-EC5A-4B8A-96C4-308788A9503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45209" y="3522473"/>
                  <a:ext cx="7858676" cy="970715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矩形 10">
                  <a:extLst>
                    <a:ext uri="{FF2B5EF4-FFF2-40B4-BE49-F238E27FC236}">
                      <a16:creationId xmlns:a16="http://schemas.microsoft.com/office/drawing/2014/main" id="{F56166B5-BC87-43EB-A84B-24CBF1CD11BE}"/>
                    </a:ext>
                  </a:extLst>
                </p:cNvPr>
                <p:cNvSpPr/>
                <p:nvPr/>
              </p:nvSpPr>
              <p:spPr>
                <a:xfrm>
                  <a:off x="3262330" y="4441935"/>
                  <a:ext cx="6461256" cy="88389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0" smtClean="0">
                            <a:latin typeface="Cambria Math" panose="02040503050406030204" pitchFamily="18" charset="0"/>
                          </a:rPr>
                          <m:t>     </m:t>
                        </m:r>
                        <m:r>
                          <a:rPr lang="zh-CN" altLang="en-US">
                            <a:latin typeface="Cambria Math" panose="02040503050406030204" pitchFamily="18" charset="0"/>
                          </a:rPr>
                          <m:t>=</m:t>
                        </m:r>
                        <m:nary>
                          <m:naryPr>
                            <m:chr m:val="∑"/>
                            <m:limLoc m:val="undOvr"/>
                            <m:grow m:val="on"/>
                            <m:ctrlPr>
                              <a:rPr lang="zh-CN" altLang="en-US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zh-CN" alt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zh-CN" altLang="en-US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zh-CN" alt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  <m:e>
                            <m:r>
                              <a:rPr lang="zh-CN" altLang="en-US">
                                <a:latin typeface="Cambria Math" panose="02040503050406030204" pitchFamily="18" charset="0"/>
                              </a:rPr>
                              <m:t>(</m:t>
                            </m:r>
                          </m:e>
                        </m:nary>
                        <m:nary>
                          <m:naryPr>
                            <m:chr m:val="∑"/>
                            <m:supHide m:val="on"/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sub>
                          <m:sup/>
                          <m:e>
                            <m:nary>
                              <m:naryPr>
                                <m:chr m:val="∑"/>
                                <m:supHide m:val="on"/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  <m:sup/>
                              <m:e>
                                <m:func>
                                  <m:func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altLang="zh-CN" b="0" i="0" smtClean="0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|</m:t>
                                    </m:r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</m:func>
                              </m:e>
                            </m:nary>
                          </m:e>
                        </m:nary>
                        <m:nary>
                          <m:naryPr>
                            <m:chr m:val="∑"/>
                            <m:limLoc m:val="undOvr"/>
                            <m:grow m:val="on"/>
                            <m:supHide m:val="on"/>
                            <m:ctrlPr>
                              <a:rPr lang="zh-CN" altLang="en-US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sSub>
                              <m:sSubPr>
                                <m:ctrlPr>
                                  <a:rPr lang="zh-CN" alt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CN" altLang="en-US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zh-CN" altLang="en-US">
                                    <a:latin typeface="Cambria Math" panose="02040503050406030204" pitchFamily="18" charset="0"/>
                                  </a:rPr>
                                  <m:t>1:</m:t>
                                </m:r>
                                <m:r>
                                  <a:rPr lang="zh-CN" altLang="en-US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sub>
                          <m:sup/>
                          <m:e>
                            <m:r>
                              <a:rPr lang="zh-CN" altLang="en-US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</m:nary>
                        <m:r>
                          <a:rPr lang="zh-CN" altLang="en-US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zh-CN" alt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zh-CN" altLang="en-US">
                                <a:latin typeface="Cambria Math" panose="02040503050406030204" pitchFamily="18" charset="0"/>
                              </a:rPr>
                              <m:t>1:</m:t>
                            </m:r>
                            <m:r>
                              <a:rPr lang="zh-CN" alt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zh-CN" altLang="en-US">
                            <a:latin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zh-CN" alt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i="1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zh-CN" altLang="en-US">
                                <a:latin typeface="Cambria Math" panose="02040503050406030204" pitchFamily="18" charset="0"/>
                              </a:rPr>
                              <m:t>1:</m:t>
                            </m:r>
                            <m:r>
                              <a:rPr lang="zh-CN" alt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zh-CN" altLang="en-US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zh-CN" alt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zh-CN" altLang="en-US" i="1">
                                <a:latin typeface="Cambria Math" panose="02040503050406030204" pitchFamily="18" charset="0"/>
                              </a:rPr>
                              <m:t>𝛩</m:t>
                            </m:r>
                          </m:e>
                          <m:sup>
                            <m:r>
                              <a:rPr lang="zh-CN" altLang="en-US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zh-CN" altLang="en-US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zh-CN" altLang="en-US" i="1">
                            <a:latin typeface="Cambria Math" panose="02040503050406030204" pitchFamily="18" charset="0"/>
                          </a:rPr>
                          <m:t>𝛿</m:t>
                        </m:r>
                        <m:r>
                          <a:rPr lang="zh-CN" altLang="en-US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zh-CN" alt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zh-CN" alt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zh-CN" altLang="en-US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zh-CN" altLang="en-US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zh-CN" altLang="en-US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zh-CN" altLang="en-US" i="1">
                            <a:latin typeface="Cambria Math" panose="02040503050406030204" pitchFamily="18" charset="0"/>
                          </a:rPr>
                          <m:t>𝛿</m:t>
                        </m:r>
                        <m:r>
                          <a:rPr lang="zh-CN" altLang="en-US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zh-CN" alt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zh-CN" alt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zh-CN" altLang="en-US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zh-CN" altLang="en-US" i="1"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zh-CN" altLang="en-US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en-US" altLang="zh-CN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zh-CN" altLang="en-US" sz="2000" dirty="0"/>
                </a:p>
              </p:txBody>
            </p:sp>
          </mc:Choice>
          <mc:Fallback xmlns="">
            <p:sp>
              <p:nvSpPr>
                <p:cNvPr id="11" name="矩形 10">
                  <a:extLst>
                    <a:ext uri="{FF2B5EF4-FFF2-40B4-BE49-F238E27FC236}">
                      <a16:creationId xmlns:a16="http://schemas.microsoft.com/office/drawing/2014/main" id="{F56166B5-BC87-43EB-A84B-24CBF1CD11B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62330" y="4441935"/>
                  <a:ext cx="6461256" cy="883896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矩形 11">
                  <a:extLst>
                    <a:ext uri="{FF2B5EF4-FFF2-40B4-BE49-F238E27FC236}">
                      <a16:creationId xmlns:a16="http://schemas.microsoft.com/office/drawing/2014/main" id="{752CA9DE-C7EF-4FBD-9940-4D7A69FCCFD7}"/>
                    </a:ext>
                  </a:extLst>
                </p:cNvPr>
                <p:cNvSpPr/>
                <p:nvPr/>
              </p:nvSpPr>
              <p:spPr>
                <a:xfrm>
                  <a:off x="3573899" y="5399142"/>
                  <a:ext cx="6295057" cy="88389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zh-CN" altLang="en-US" smtClean="0">
                            <a:latin typeface="Cambria Math" panose="02040503050406030204" pitchFamily="18" charset="0"/>
                          </a:rPr>
                          <m:t>+</m:t>
                        </m:r>
                        <m:nary>
                          <m:naryPr>
                            <m:chr m:val="∑"/>
                            <m:limLoc m:val="undOvr"/>
                            <m:grow m:val="on"/>
                            <m:ctrlPr>
                              <a:rPr lang="zh-CN" altLang="en-US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zh-CN" alt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zh-CN" altLang="en-US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zh-CN" alt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  <m:e>
                            <m:r>
                              <a:rPr lang="zh-CN" altLang="en-US">
                                <a:latin typeface="Cambria Math" panose="02040503050406030204" pitchFamily="18" charset="0"/>
                              </a:rPr>
                              <m:t>(</m:t>
                            </m:r>
                          </m:e>
                        </m:nary>
                        <m:nary>
                          <m:naryPr>
                            <m:chr m:val="∑"/>
                            <m:supHide m:val="on"/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sSup>
                              <m:sSup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p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sub>
                          <m:sup/>
                          <m:e>
                            <m:nary>
                              <m:naryPr>
                                <m:chr m:val="∑"/>
                                <m:supHide m:val="on"/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  <m:sup/>
                              <m:e>
                                <m:func>
                                  <m:func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altLang="zh-CN" b="0" i="0" smtClean="0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|</m:t>
                                    </m:r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′)</m:t>
                                    </m:r>
                                  </m:e>
                                </m:func>
                              </m:e>
                            </m:nary>
                          </m:e>
                        </m:nary>
                        <m:nary>
                          <m:naryPr>
                            <m:chr m:val="∑"/>
                            <m:limLoc m:val="undOvr"/>
                            <m:grow m:val="on"/>
                            <m:supHide m:val="on"/>
                            <m:ctrlPr>
                              <a:rPr lang="zh-CN" altLang="en-US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sSub>
                              <m:sSubPr>
                                <m:ctrlPr>
                                  <a:rPr lang="zh-CN" alt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CN" altLang="en-US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zh-CN" altLang="en-US">
                                    <a:latin typeface="Cambria Math" panose="02040503050406030204" pitchFamily="18" charset="0"/>
                                  </a:rPr>
                                  <m:t>1:</m:t>
                                </m:r>
                                <m:r>
                                  <a:rPr lang="zh-CN" altLang="en-US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sub>
                          <m:sup/>
                          <m:e>
                            <m:r>
                              <a:rPr lang="zh-CN" altLang="en-US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</m:nary>
                        <m:r>
                          <a:rPr lang="zh-CN" altLang="en-US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zh-CN" alt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zh-CN" altLang="en-US">
                                <a:latin typeface="Cambria Math" panose="02040503050406030204" pitchFamily="18" charset="0"/>
                              </a:rPr>
                              <m:t>1:</m:t>
                            </m:r>
                            <m:r>
                              <a:rPr lang="zh-CN" alt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zh-CN" altLang="en-US">
                            <a:latin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zh-CN" alt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i="1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zh-CN" altLang="en-US">
                                <a:latin typeface="Cambria Math" panose="02040503050406030204" pitchFamily="18" charset="0"/>
                              </a:rPr>
                              <m:t>1:</m:t>
                            </m:r>
                            <m:r>
                              <a:rPr lang="zh-CN" alt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zh-CN" altLang="en-US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zh-CN" alt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zh-CN" altLang="en-US" i="1">
                                <a:latin typeface="Cambria Math" panose="02040503050406030204" pitchFamily="18" charset="0"/>
                              </a:rPr>
                              <m:t>𝛩</m:t>
                            </m:r>
                          </m:e>
                          <m:sup>
                            <m:r>
                              <a:rPr lang="zh-CN" altLang="en-US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zh-CN" altLang="en-US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zh-CN" altLang="en-US" i="1">
                            <a:latin typeface="Cambria Math" panose="02040503050406030204" pitchFamily="18" charset="0"/>
                          </a:rPr>
                          <m:t>𝛿</m:t>
                        </m:r>
                        <m:r>
                          <a:rPr lang="zh-CN" altLang="en-US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zh-CN" alt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zh-CN" alt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zh-CN" altLang="en-US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  <m:r>
                          <a:rPr lang="zh-CN" altLang="en-US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zh-CN" alt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zh-CN" alt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zh-CN" altLang="en-US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zh-CN" altLang="en-US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zh-CN" altLang="en-US" i="1">
                            <a:latin typeface="Cambria Math" panose="02040503050406030204" pitchFamily="18" charset="0"/>
                          </a:rPr>
                          <m:t>𝛿</m:t>
                        </m:r>
                        <m:r>
                          <a:rPr lang="zh-CN" altLang="en-US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zh-CN" alt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zh-CN" alt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zh-CN" altLang="en-US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zh-CN" altLang="en-US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zh-CN" altLang="en-US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en-US" altLang="zh-CN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12" name="矩形 11">
                  <a:extLst>
                    <a:ext uri="{FF2B5EF4-FFF2-40B4-BE49-F238E27FC236}">
                      <a16:creationId xmlns:a16="http://schemas.microsoft.com/office/drawing/2014/main" id="{752CA9DE-C7EF-4FBD-9940-4D7A69FCCFD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73899" y="5399142"/>
                  <a:ext cx="6295057" cy="883896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矩形 17">
                <a:extLst>
                  <a:ext uri="{FF2B5EF4-FFF2-40B4-BE49-F238E27FC236}">
                    <a16:creationId xmlns:a16="http://schemas.microsoft.com/office/drawing/2014/main" id="{8EEE9118-5C20-4F12-97B4-B16737C577A8}"/>
                  </a:ext>
                </a:extLst>
              </p:cNvPr>
              <p:cNvSpPr/>
              <p:nvPr/>
            </p:nvSpPr>
            <p:spPr>
              <a:xfrm>
                <a:off x="1067991" y="1236611"/>
                <a:ext cx="9351177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2400" dirty="0">
                    <a:latin typeface="Palatino"/>
                  </a:rPr>
                  <a:t>Parameterize the expectation function </a:t>
                </a:r>
                <a14:m>
                  <m:oMath xmlns:m="http://schemas.openxmlformats.org/officeDocument/2006/math">
                    <m:r>
                      <a:rPr lang="zh-CN" altLang="en-US" sz="2400" i="1">
                        <a:latin typeface="Cambria Math" panose="02040503050406030204" pitchFamily="18" charset="0"/>
                      </a:rPr>
                      <m:t>𝑄</m:t>
                    </m:r>
                    <m:r>
                      <a:rPr lang="zh-CN" altLang="en-US" sz="2400">
                        <a:latin typeface="Cambria Math" panose="02040503050406030204" pitchFamily="18" charset="0"/>
                      </a:rPr>
                      <m:t>(</m:t>
                    </m:r>
                    <m:r>
                      <a:rPr lang="zh-CN" altLang="en-US" sz="2400" i="1">
                        <a:latin typeface="Cambria Math" panose="02040503050406030204" pitchFamily="18" charset="0"/>
                      </a:rPr>
                      <m:t>𝛩</m:t>
                    </m:r>
                    <m:r>
                      <a:rPr lang="zh-CN" altLang="en-US" sz="240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zh-CN" alt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𝛩</m:t>
                        </m:r>
                      </m:e>
                      <m:sup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zh-CN" altLang="en-US" sz="240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zh-CN" altLang="en-US" sz="2400" dirty="0">
                  <a:latin typeface="Palatino"/>
                </a:endParaRPr>
              </a:p>
            </p:txBody>
          </p:sp>
        </mc:Choice>
        <mc:Fallback xmlns="">
          <p:sp>
            <p:nvSpPr>
              <p:cNvPr id="18" name="矩形 17">
                <a:extLst>
                  <a:ext uri="{FF2B5EF4-FFF2-40B4-BE49-F238E27FC236}">
                    <a16:creationId xmlns:a16="http://schemas.microsoft.com/office/drawing/2014/main" id="{8EEE9118-5C20-4F12-97B4-B16737C577A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7991" y="1236611"/>
                <a:ext cx="9351177" cy="461665"/>
              </a:xfrm>
              <a:prstGeom prst="rect">
                <a:avLst/>
              </a:prstGeom>
              <a:blipFill>
                <a:blip r:embed="rId8"/>
                <a:stretch>
                  <a:fillRect l="-978" t="-10526" b="-28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9F42062-A563-4C3E-8BC7-5AACB477C2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9E591-ED77-471E-97B2-B4E6A061E782}" type="slidenum">
              <a:rPr lang="zh-CN" altLang="en-US" smtClean="0"/>
              <a:t>52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59620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5">
            <a:extLst>
              <a:ext uri="{FF2B5EF4-FFF2-40B4-BE49-F238E27FC236}">
                <a16:creationId xmlns:a16="http://schemas.microsoft.com/office/drawing/2014/main" id="{E1BF4C49-D9BF-42F3-B713-48595D54AED3}"/>
              </a:ext>
            </a:extLst>
          </p:cNvPr>
          <p:cNvSpPr/>
          <p:nvPr/>
        </p:nvSpPr>
        <p:spPr>
          <a:xfrm>
            <a:off x="650083" y="208137"/>
            <a:ext cx="73801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Expectation step</a:t>
            </a: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90E5BF5F-2EF8-490F-9CA3-63BC130BA7C1}"/>
              </a:ext>
            </a:extLst>
          </p:cNvPr>
          <p:cNvGrpSpPr/>
          <p:nvPr/>
        </p:nvGrpSpPr>
        <p:grpSpPr>
          <a:xfrm>
            <a:off x="1391218" y="2777800"/>
            <a:ext cx="8154479" cy="1657241"/>
            <a:chOff x="1742945" y="2874240"/>
            <a:chExt cx="8154479" cy="1657241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" name="矩形 1">
                  <a:extLst>
                    <a:ext uri="{FF2B5EF4-FFF2-40B4-BE49-F238E27FC236}">
                      <a16:creationId xmlns:a16="http://schemas.microsoft.com/office/drawing/2014/main" id="{040B9EA9-1C8A-4A45-9919-7A09832B93CD}"/>
                    </a:ext>
                  </a:extLst>
                </p:cNvPr>
                <p:cNvSpPr/>
                <p:nvPr/>
              </p:nvSpPr>
              <p:spPr>
                <a:xfrm>
                  <a:off x="1824613" y="2874240"/>
                  <a:ext cx="4032642" cy="79675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zh-CN" alt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000" i="1"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  <m:sub>
                            <m:r>
                              <a:rPr lang="zh-CN" altLang="en-US" sz="20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zh-CN" altLang="en-US" sz="200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zh-CN" altLang="en-US" sz="20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zh-CN" altLang="en-US" sz="2000">
                            <a:latin typeface="Cambria Math" panose="02040503050406030204" pitchFamily="18" charset="0"/>
                          </a:rPr>
                          <m:t>)=</m:t>
                        </m:r>
                        <m:f>
                          <m:fPr>
                            <m:ctrlPr>
                              <a:rPr lang="zh-CN" altLang="en-US" sz="2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d>
                              <m:dPr>
                                <m:begChr m:val=""/>
                                <m:ctrlPr>
                                  <a:rPr lang="zh-CN" alt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zh-CN" altLang="en-US" sz="2000" i="1"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  <m:r>
                                  <a:rPr lang="zh-CN" altLang="en-US" sz="200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zh-CN" altLang="en-US" sz="20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zh-CN" altLang="en-US" sz="200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  <m:r>
                                  <a:rPr lang="zh-CN" altLang="en-US" sz="2000" i="1">
                                    <a:latin typeface="Cambria Math" panose="02040503050406030204" pitchFamily="18" charset="0"/>
                                  </a:rPr>
                                  <m:t>𝛽</m:t>
                                </m:r>
                                <m:r>
                                  <a:rPr lang="zh-CN" altLang="en-US" sz="200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zh-CN" altLang="en-US" sz="20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d>
                          </m:num>
                          <m:den>
                            <m:d>
                              <m:dPr>
                                <m:begChr m:val=""/>
                                <m:ctrlPr>
                                  <a:rPr lang="zh-CN" alt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nary>
                                  <m:naryPr>
                                    <m:chr m:val="∑"/>
                                    <m:limLoc m:val="undOvr"/>
                                    <m:grow m:val="on"/>
                                    <m:supHide m:val="on"/>
                                    <m:ctrlPr>
                                      <a:rPr lang="zh-CN" alt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sSup>
                                      <m:sSupPr>
                                        <m:ctrlPr>
                                          <a:rPr lang="zh-CN" altLang="en-US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zh-CN" altLang="en-US" sz="2000" i="1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e>
                                      <m:sup>
                                        <m:r>
                                          <a:rPr lang="zh-CN" altLang="en-US" sz="2000"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  <m:r>
                                      <a:rPr lang="zh-CN" altLang="en-US" sz="2000">
                                        <a:latin typeface="Cambria Math" panose="02040503050406030204" pitchFamily="18" charset="0"/>
                                      </a:rPr>
                                      <m:t>∈</m:t>
                                    </m:r>
                                    <m:r>
                                      <a:rPr lang="zh-CN" altLang="en-US" sz="2000" i="1">
                                        <a:latin typeface="Cambria Math" panose="02040503050406030204" pitchFamily="18" charset="0"/>
                                      </a:rPr>
                                      <m:t>𝐿</m:t>
                                    </m:r>
                                  </m:sub>
                                  <m:sup/>
                                  <m:e>
                                    <m:r>
                                      <a:rPr lang="zh-CN" altLang="en-US" sz="2000" i="1">
                                        <a:latin typeface="Cambria Math" panose="02040503050406030204" pitchFamily="18" charset="0"/>
                                      </a:rPr>
                                      <m:t>𝛼</m:t>
                                    </m:r>
                                  </m:e>
                                </m:nary>
                                <m:r>
                                  <a:rPr lang="zh-CN" altLang="en-US" sz="200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p>
                                  <m:sSupPr>
                                    <m:ctrlPr>
                                      <a:rPr lang="zh-CN" alt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zh-CN" altLang="en-US" sz="2000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p>
                                    <m:r>
                                      <a:rPr lang="zh-CN" altLang="en-US" sz="200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a:rPr lang="zh-CN" altLang="en-US" sz="200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  <m:r>
                                  <a:rPr lang="zh-CN" altLang="en-US" sz="2000" i="1">
                                    <a:latin typeface="Cambria Math" panose="02040503050406030204" pitchFamily="18" charset="0"/>
                                  </a:rPr>
                                  <m:t>𝛽</m:t>
                                </m:r>
                                <m:r>
                                  <a:rPr lang="zh-CN" altLang="en-US" sz="200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p>
                                  <m:sSupPr>
                                    <m:ctrlPr>
                                      <a:rPr lang="zh-CN" altLang="en-US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zh-CN" altLang="en-US" sz="2000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p>
                                    <m:r>
                                      <a:rPr lang="zh-CN" altLang="en-US" sz="200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</m:e>
                            </m:d>
                          </m:den>
                        </m:f>
                        <m:r>
                          <a:rPr lang="zh-CN" altLang="en-US" sz="2000">
                            <a:latin typeface="Cambria Math" panose="02040503050406030204" pitchFamily="18" charset="0"/>
                          </a:rPr>
                          <m:t>,</m:t>
                        </m:r>
                      </m:oMath>
                    </m:oMathPara>
                  </a14:m>
                  <a:endParaRPr lang="zh-CN" altLang="en-US" sz="2000" dirty="0"/>
                </a:p>
              </p:txBody>
            </p:sp>
          </mc:Choice>
          <mc:Fallback>
            <p:sp>
              <p:nvSpPr>
                <p:cNvPr id="2" name="矩形 1">
                  <a:extLst>
                    <a:ext uri="{FF2B5EF4-FFF2-40B4-BE49-F238E27FC236}">
                      <a16:creationId xmlns:a16="http://schemas.microsoft.com/office/drawing/2014/main" id="{040B9EA9-1C8A-4A45-9919-7A09832B93C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24613" y="2874240"/>
                  <a:ext cx="4032642" cy="796757"/>
                </a:xfrm>
                <a:prstGeom prst="rect">
                  <a:avLst/>
                </a:prstGeom>
                <a:blipFill>
                  <a:blip r:embed="rId3"/>
                  <a:stretch>
                    <a:fillRect t="-62500" b="-123438"/>
                  </a:stretch>
                </a:blipFill>
              </p:spPr>
              <p:txBody>
                <a:bodyPr/>
                <a:lstStyle/>
                <a:p>
                  <a:r>
                    <a:rPr lang="en-C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" name="矩形 3">
                  <a:extLst>
                    <a:ext uri="{FF2B5EF4-FFF2-40B4-BE49-F238E27FC236}">
                      <a16:creationId xmlns:a16="http://schemas.microsoft.com/office/drawing/2014/main" id="{55A5C22E-25DA-4C3C-AC19-7E17E3E38C1D}"/>
                    </a:ext>
                  </a:extLst>
                </p:cNvPr>
                <p:cNvSpPr/>
                <p:nvPr/>
              </p:nvSpPr>
              <p:spPr>
                <a:xfrm>
                  <a:off x="1742945" y="3776531"/>
                  <a:ext cx="6089904" cy="75495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zh-CN" alt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000" i="1">
                                <a:latin typeface="Cambria Math" panose="02040503050406030204" pitchFamily="18" charset="0"/>
                              </a:rPr>
                              <m:t>𝜉</m:t>
                            </m:r>
                          </m:e>
                          <m:sub>
                            <m:r>
                              <a:rPr lang="zh-CN" altLang="en-US" sz="20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zh-CN" altLang="en-US" sz="2000"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zh-CN" altLang="en-US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zh-CN" altLang="en-US" sz="20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zh-CN" altLang="en-US" sz="200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zh-CN" altLang="en-US" sz="200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zh-CN" altLang="en-US" sz="20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zh-CN" altLang="en-US" sz="2000">
                            <a:latin typeface="Cambria Math" panose="02040503050406030204" pitchFamily="18" charset="0"/>
                          </a:rPr>
                          <m:t>)=</m:t>
                        </m:r>
                        <m:f>
                          <m:fPr>
                            <m:ctrlPr>
                              <a:rPr lang="zh-CN" altLang="en-US" sz="2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d>
                              <m:dPr>
                                <m:begChr m:val=""/>
                                <m:ctrlPr>
                                  <a:rPr lang="zh-CN" alt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zh-CN" altLang="en-US" sz="2000" i="1"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  <m:r>
                                  <a:rPr lang="zh-CN" altLang="en-US" sz="200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−1,</m:t>
                                </m:r>
                                <m:sSup>
                                  <m:sSupPr>
                                    <m:ctrlPr>
                                      <a:rPr lang="zh-CN" alt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zh-CN" altLang="en-US" sz="2000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p>
                                    <m:r>
                                      <a:rPr lang="zh-CN" altLang="en-US" sz="200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a:rPr lang="zh-CN" altLang="en-US" sz="200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  <m:r>
                                  <a:rPr lang="zh-CN" altLang="en-US" sz="2000" i="1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r>
                                  <a:rPr lang="zh-CN" altLang="en-US" sz="200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zh-CN" altLang="en-US" sz="20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zh-CN" altLang="en-US" sz="2000"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  <m:sSup>
                                  <m:sSupPr>
                                    <m:ctrlPr>
                                      <a:rPr lang="zh-CN" alt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zh-CN" altLang="en-US" sz="2000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p>
                                    <m:r>
                                      <a:rPr lang="zh-CN" altLang="en-US" sz="200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a:rPr lang="zh-CN" altLang="en-US" sz="200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p>
                                  <m:sSupPr>
                                    <m:ctrlPr>
                                      <a:rPr lang="zh-CN" alt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zh-CN" altLang="en-US" sz="2000" i="1">
                                        <a:latin typeface="Cambria Math" panose="02040503050406030204" pitchFamily="18" charset="0"/>
                                      </a:rPr>
                                      <m:t>𝛩</m:t>
                                    </m:r>
                                  </m:e>
                                  <m:sup>
                                    <m:r>
                                      <a:rPr lang="zh-CN" altLang="en-US" sz="200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a:rPr lang="zh-CN" altLang="en-US" sz="200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  <m:r>
                                  <a:rPr lang="zh-CN" altLang="en-US" sz="2000" i="1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r>
                                  <a:rPr lang="zh-CN" altLang="en-US" sz="200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zh-CN" alt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CN" altLang="en-US" sz="2000" i="1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zh-CN" altLang="en-US" sz="20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zh-CN" altLang="en-US" sz="2000"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  <m:r>
                                  <a:rPr lang="zh-CN" altLang="en-US" sz="20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zh-CN" altLang="en-US" sz="200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p>
                                  <m:sSupPr>
                                    <m:ctrlPr>
                                      <a:rPr lang="zh-CN" alt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zh-CN" altLang="en-US" sz="2000" i="1">
                                        <a:latin typeface="Cambria Math" panose="02040503050406030204" pitchFamily="18" charset="0"/>
                                      </a:rPr>
                                      <m:t>𝛩</m:t>
                                    </m:r>
                                  </m:e>
                                  <m:sup>
                                    <m:r>
                                      <a:rPr lang="zh-CN" altLang="en-US" sz="200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a:rPr lang="zh-CN" altLang="en-US" sz="200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  <m:r>
                                  <a:rPr lang="zh-CN" altLang="en-US" sz="2000" i="1">
                                    <a:latin typeface="Cambria Math" panose="02040503050406030204" pitchFamily="18" charset="0"/>
                                  </a:rPr>
                                  <m:t>𝛽</m:t>
                                </m:r>
                                <m:r>
                                  <a:rPr lang="zh-CN" altLang="en-US" sz="200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zh-CN" altLang="en-US" sz="20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d>
                          </m:num>
                          <m:den>
                            <m:d>
                              <m:dPr>
                                <m:begChr m:val=""/>
                                <m:ctrlPr>
                                  <a:rPr lang="zh-CN" alt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nary>
                                  <m:naryPr>
                                    <m:chr m:val="∑"/>
                                    <m:limLoc m:val="undOvr"/>
                                    <m:grow m:val="on"/>
                                    <m:supHide m:val="on"/>
                                    <m:ctrlPr>
                                      <a:rPr lang="zh-CN" alt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zh-CN" altLang="en-US" sz="2000" i="1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  <m:r>
                                      <a:rPr lang="zh-CN" altLang="en-US" sz="2000">
                                        <a:latin typeface="Cambria Math" panose="02040503050406030204" pitchFamily="18" charset="0"/>
                                      </a:rPr>
                                      <m:t>∈</m:t>
                                    </m:r>
                                    <m:r>
                                      <a:rPr lang="zh-CN" altLang="en-US" sz="2000" i="1">
                                        <a:latin typeface="Cambria Math" panose="02040503050406030204" pitchFamily="18" charset="0"/>
                                      </a:rPr>
                                      <m:t>𝐿</m:t>
                                    </m:r>
                                  </m:sub>
                                  <m:sup/>
                                  <m:e>
                                    <m:r>
                                      <a:rPr lang="zh-CN" altLang="en-US" sz="2000" i="1">
                                        <a:latin typeface="Cambria Math" panose="02040503050406030204" pitchFamily="18" charset="0"/>
                                      </a:rPr>
                                      <m:t>𝛼</m:t>
                                    </m:r>
                                  </m:e>
                                </m:nary>
                                <m:r>
                                  <a:rPr lang="zh-CN" altLang="en-US" sz="200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zh-CN" altLang="en-US" sz="2000" i="1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  <m:r>
                                  <a:rPr lang="zh-CN" altLang="en-US" sz="200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  <m:r>
                                  <a:rPr lang="zh-CN" altLang="en-US" sz="2000" i="1">
                                    <a:latin typeface="Cambria Math" panose="02040503050406030204" pitchFamily="18" charset="0"/>
                                  </a:rPr>
                                  <m:t>𝛽</m:t>
                                </m:r>
                                <m:r>
                                  <a:rPr lang="zh-CN" altLang="en-US" sz="200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zh-CN" altLang="en-US" sz="2000" i="1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</m:d>
                          </m:den>
                        </m:f>
                      </m:oMath>
                    </m:oMathPara>
                  </a14:m>
                  <a:endParaRPr lang="zh-CN" altLang="en-US" sz="2000" dirty="0"/>
                </a:p>
              </p:txBody>
            </p:sp>
          </mc:Choice>
          <mc:Fallback>
            <p:sp>
              <p:nvSpPr>
                <p:cNvPr id="4" name="矩形 3">
                  <a:extLst>
                    <a:ext uri="{FF2B5EF4-FFF2-40B4-BE49-F238E27FC236}">
                      <a16:creationId xmlns:a16="http://schemas.microsoft.com/office/drawing/2014/main" id="{55A5C22E-25DA-4C3C-AC19-7E17E3E38C1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42945" y="3776531"/>
                  <a:ext cx="6089904" cy="754950"/>
                </a:xfrm>
                <a:prstGeom prst="rect">
                  <a:avLst/>
                </a:prstGeom>
                <a:blipFill>
                  <a:blip r:embed="rId4"/>
                  <a:stretch>
                    <a:fillRect t="-65574" b="-101639"/>
                  </a:stretch>
                </a:blipFill>
              </p:spPr>
              <p:txBody>
                <a:bodyPr/>
                <a:lstStyle/>
                <a:p>
                  <a:r>
                    <a:rPr lang="en-C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6E6F647E-88BF-45E5-B20B-71FB9385D39C}"/>
                </a:ext>
              </a:extLst>
            </p:cNvPr>
            <p:cNvSpPr/>
            <p:nvPr/>
          </p:nvSpPr>
          <p:spPr>
            <a:xfrm>
              <a:off x="1943232" y="2979774"/>
              <a:ext cx="7954192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zh-CN" altLang="en-US" sz="2000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矩形 13">
                <a:extLst>
                  <a:ext uri="{FF2B5EF4-FFF2-40B4-BE49-F238E27FC236}">
                    <a16:creationId xmlns:a16="http://schemas.microsoft.com/office/drawing/2014/main" id="{2CC82392-351E-4332-A5CB-09290093D576}"/>
                  </a:ext>
                </a:extLst>
              </p:cNvPr>
              <p:cNvSpPr/>
              <p:nvPr/>
            </p:nvSpPr>
            <p:spPr>
              <a:xfrm>
                <a:off x="1113632" y="1319536"/>
                <a:ext cx="8783792" cy="127958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/>
                  </a:rPr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zh-CN" altLang="en-US" sz="2400">
                        <a:latin typeface="Cambria Math" panose="02040503050406030204" pitchFamily="18" charset="0"/>
                      </a:rPr>
                      <m:t>(</m:t>
                    </m:r>
                    <m:r>
                      <a:rPr lang="zh-CN" altLang="en-US" sz="24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zh-CN" altLang="en-US" sz="2400">
                        <a:latin typeface="Cambria Math" panose="02040503050406030204" pitchFamily="18" charset="0"/>
                      </a:rPr>
                      <m:t>)=</m:t>
                    </m:r>
                    <m:nary>
                      <m:naryPr>
                        <m:chr m:val="∑"/>
                        <m:limLoc m:val="undOvr"/>
                        <m:grow m:val="on"/>
                        <m:supHide m:val="on"/>
                        <m:ctrlPr>
                          <a:rPr lang="zh-CN" altLang="en-US" sz="24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zh-CN" alt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zh-CN" altLang="en-US" sz="2400">
                                <a:latin typeface="Cambria Math" panose="02040503050406030204" pitchFamily="18" charset="0"/>
                              </a:rPr>
                              <m:t>1:</m:t>
                            </m:r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sub>
                      <m:sup/>
                      <m:e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nary>
                    <m:r>
                      <a:rPr lang="zh-CN" altLang="en-US" sz="240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zh-CN" alt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1:</m:t>
                        </m:r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zh-CN" altLang="en-US" sz="2400"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zh-CN" alt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1:</m:t>
                        </m:r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zh-CN" altLang="en-US" sz="240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zh-CN" alt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𝛩</m:t>
                        </m:r>
                      </m:e>
                      <m:sup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zh-CN" altLang="en-US" sz="2400">
                        <a:latin typeface="Cambria Math" panose="02040503050406030204" pitchFamily="18" charset="0"/>
                      </a:rPr>
                      <m:t>)</m:t>
                    </m:r>
                    <m:r>
                      <a:rPr lang="zh-CN" altLang="en-US" sz="2400" i="1">
                        <a:latin typeface="Cambria Math" panose="02040503050406030204" pitchFamily="18" charset="0"/>
                      </a:rPr>
                      <m:t>𝛿</m:t>
                    </m:r>
                    <m:r>
                      <a:rPr lang="zh-CN" altLang="en-US" sz="240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zh-CN" alt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zh-CN" altLang="en-US" sz="2400">
                        <a:latin typeface="Cambria Math" panose="02040503050406030204" pitchFamily="18" charset="0"/>
                      </a:rPr>
                      <m:t>,</m:t>
                    </m:r>
                    <m:r>
                      <a:rPr lang="zh-CN" altLang="en-US" sz="24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2400" dirty="0">
                    <a:latin typeface="Palatino"/>
                  </a:rPr>
                  <a:t> and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zh-CN" alt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     </m:t>
                        </m:r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𝜉</m:t>
                        </m:r>
                      </m:e>
                      <m:sub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zh-CN" altLang="en-US" sz="240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zh-CN" alt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zh-CN" altLang="en-US" sz="2400">
                        <a:latin typeface="Cambria Math" panose="02040503050406030204" pitchFamily="18" charset="0"/>
                      </a:rPr>
                      <m:t>,</m:t>
                    </m:r>
                    <m:r>
                      <a:rPr lang="zh-CN" altLang="en-US" sz="24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zh-CN" altLang="en-US" sz="2400">
                        <a:latin typeface="Cambria Math" panose="02040503050406030204" pitchFamily="18" charset="0"/>
                      </a:rPr>
                      <m:t>)=</m:t>
                    </m:r>
                    <m:nary>
                      <m:naryPr>
                        <m:chr m:val="∑"/>
                        <m:limLoc m:val="undOvr"/>
                        <m:grow m:val="on"/>
                        <m:supHide m:val="on"/>
                        <m:ctrlPr>
                          <a:rPr lang="zh-CN" altLang="en-US" sz="24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zh-CN" alt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zh-CN" altLang="en-US" sz="2400">
                                <a:latin typeface="Cambria Math" panose="02040503050406030204" pitchFamily="18" charset="0"/>
                              </a:rPr>
                              <m:t>1:</m:t>
                            </m:r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sub>
                      <m:sup/>
                      <m:e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nary>
                    <m:r>
                      <a:rPr lang="zh-CN" altLang="en-US" sz="240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zh-CN" alt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1:</m:t>
                        </m:r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zh-CN" altLang="en-US" sz="2400"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zh-CN" alt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1:</m:t>
                        </m:r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zh-CN" altLang="en-US" sz="240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zh-CN" alt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𝛩</m:t>
                        </m:r>
                      </m:e>
                      <m:sup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zh-CN" altLang="en-US" sz="2400">
                        <a:latin typeface="Cambria Math" panose="02040503050406030204" pitchFamily="18" charset="0"/>
                      </a:rPr>
                      <m:t>)</m:t>
                    </m:r>
                    <m:r>
                      <a:rPr lang="zh-CN" altLang="en-US" sz="2400" i="1">
                        <a:latin typeface="Cambria Math" panose="02040503050406030204" pitchFamily="18" charset="0"/>
                      </a:rPr>
                      <m:t>𝛿</m:t>
                    </m:r>
                    <m:r>
                      <a:rPr lang="zh-CN" altLang="en-US" sz="240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zh-CN" alt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zh-CN" altLang="en-US" sz="240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zh-CN" alt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zh-CN" altLang="en-US" sz="2400">
                        <a:latin typeface="Cambria Math" panose="02040503050406030204" pitchFamily="18" charset="0"/>
                      </a:rPr>
                      <m:t>)</m:t>
                    </m:r>
                    <m:r>
                      <a:rPr lang="zh-CN" altLang="en-US" sz="2400" i="1">
                        <a:latin typeface="Cambria Math" panose="02040503050406030204" pitchFamily="18" charset="0"/>
                      </a:rPr>
                      <m:t>𝛿</m:t>
                    </m:r>
                    <m:r>
                      <a:rPr lang="zh-CN" altLang="en-US" sz="240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zh-CN" alt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zh-CN" altLang="en-US" sz="2400">
                        <a:latin typeface="Cambria Math" panose="02040503050406030204" pitchFamily="18" charset="0"/>
                      </a:rPr>
                      <m:t>,</m:t>
                    </m:r>
                    <m:r>
                      <a:rPr lang="zh-CN" altLang="en-US" sz="24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2400" dirty="0">
                    <a:latin typeface="Palatino"/>
                  </a:rPr>
                  <a:t>, both can be      </a:t>
                </a:r>
              </a:p>
              <a:p>
                <a:r>
                  <a:rPr lang="en-US" altLang="zh-CN" sz="2400" dirty="0">
                    <a:latin typeface="Palatino"/>
                  </a:rPr>
                  <a:t>    computed efficiently.</a:t>
                </a:r>
                <a:endParaRPr lang="zh-CN" altLang="en-US" sz="2400" dirty="0">
                  <a:latin typeface="Palatino"/>
                </a:endParaRPr>
              </a:p>
            </p:txBody>
          </p:sp>
        </mc:Choice>
        <mc:Fallback xmlns="">
          <p:sp>
            <p:nvSpPr>
              <p:cNvPr id="14" name="矩形 13">
                <a:extLst>
                  <a:ext uri="{FF2B5EF4-FFF2-40B4-BE49-F238E27FC236}">
                    <a16:creationId xmlns:a16="http://schemas.microsoft.com/office/drawing/2014/main" id="{2CC82392-351E-4332-A5CB-09290093D57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3632" y="1319536"/>
                <a:ext cx="8783792" cy="1279581"/>
              </a:xfrm>
              <a:prstGeom prst="rect">
                <a:avLst/>
              </a:prstGeom>
              <a:blipFill>
                <a:blip r:embed="rId6"/>
                <a:stretch>
                  <a:fillRect l="-972" t="-55238" b="-50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灯片编号占位符 7">
            <a:extLst>
              <a:ext uri="{FF2B5EF4-FFF2-40B4-BE49-F238E27FC236}">
                <a16:creationId xmlns:a16="http://schemas.microsoft.com/office/drawing/2014/main" id="{BF29E9FA-4FA9-4C6A-A58C-4EDDF60171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9E591-ED77-471E-97B2-B4E6A061E782}" type="slidenum">
              <a:rPr lang="zh-CN" altLang="en-US" smtClean="0"/>
              <a:t>53</a:t>
            </a:fld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AAB6ECB-A1BD-304D-957C-4D017109E89E}"/>
                  </a:ext>
                </a:extLst>
              </p:cNvPr>
              <p:cNvSpPr txBox="1"/>
              <p:nvPr/>
            </p:nvSpPr>
            <p:spPr>
              <a:xfrm>
                <a:off x="828737" y="4950969"/>
                <a:ext cx="9353582" cy="85773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sz="1800" i="1" smtClean="0">
                          <a:latin typeface="Cambria Math" panose="02040503050406030204" pitchFamily="18" charset="0"/>
                        </a:rPr>
                        <m:t>𝑄</m:t>
                      </m:r>
                      <m:d>
                        <m:dPr>
                          <m:ctrlPr>
                            <a:rPr lang="zh-CN" alt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zh-CN" altLang="en-US" sz="1800" i="1">
                              <a:latin typeface="Cambria Math" panose="02040503050406030204" pitchFamily="18" charset="0"/>
                            </a:rPr>
                            <m:t>𝛩</m:t>
                          </m:r>
                          <m:r>
                            <a:rPr lang="zh-CN" altLang="en-US" sz="1800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zh-CN" altLang="en-US" sz="1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CN" altLang="en-US" sz="1800" i="1">
                                  <a:latin typeface="Cambria Math" panose="02040503050406030204" pitchFamily="18" charset="0"/>
                                </a:rPr>
                                <m:t>𝛩</m:t>
                              </m:r>
                            </m:e>
                            <m:sup>
                              <m:r>
                                <a:rPr lang="zh-CN" altLang="en-US" sz="180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a:rPr lang="zh-CN" altLang="en-US" sz="180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undOvr"/>
                          <m:grow m:val="on"/>
                          <m:ctrlPr>
                            <a:rPr lang="zh-CN" altLang="en-US" sz="1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zh-CN" altLang="en-US" sz="18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zh-CN" altLang="en-US" sz="180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zh-CN" altLang="en-US" sz="1800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r>
                            <a:rPr lang="zh-CN" altLang="en-US" sz="1800">
                              <a:latin typeface="Cambria Math" panose="02040503050406030204" pitchFamily="18" charset="0"/>
                            </a:rPr>
                            <m:t>(</m:t>
                          </m:r>
                        </m:e>
                      </m:nary>
                      <m:nary>
                        <m:naryPr>
                          <m:chr m:val="∑"/>
                          <m:supHide m:val="on"/>
                          <m:ctrlPr>
                            <a:rPr lang="en-US" altLang="zh-CN" sz="1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zh-CN" sz="18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en-US" altLang="zh-CN" sz="1800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altLang="zh-CN" sz="18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sub>
                        <m:sup/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altLang="zh-CN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altLang="zh-CN" sz="18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altLang="zh-CN" sz="1800" b="0" i="1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altLang="zh-CN" sz="1800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  <m:sup/>
                            <m:e>
                              <m:func>
                                <m:funcPr>
                                  <m:ctrlPr>
                                    <a:rPr lang="en-US" altLang="zh-CN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altLang="zh-CN" sz="1800" b="0" i="0" smtClean="0"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fName>
                                <m:e>
                                  <m:r>
                                    <a:rPr lang="en-US" altLang="zh-CN" sz="1800" b="0" i="1" smtClean="0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  <m:d>
                                    <m:dPr>
                                      <m:ctrlPr>
                                        <a:rPr lang="en-US" altLang="zh-CN" sz="1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CN" sz="1800" b="0" i="1" smtClean="0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  <m:e>
                                      <m:r>
                                        <a:rPr lang="en-US" altLang="zh-CN" sz="1800" b="0" i="1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</m:d>
                                  <m:r>
                                    <a:rPr lang="en-US" altLang="zh-CN" sz="1800" b="0" i="1" smtClean="0">
                                      <a:latin typeface="Cambria Math" panose="02040503050406030204" pitchFamily="18" charset="0"/>
                                    </a:rPr>
                                    <m:t>𝛿</m:t>
                                  </m:r>
                                  <m:d>
                                    <m:dPr>
                                      <m:ctrlPr>
                                        <a:rPr lang="en-US" altLang="zh-CN" sz="1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altLang="zh-CN" sz="18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sz="1800" b="0" i="1" smtClean="0">
                                              <a:latin typeface="Cambria Math" panose="02040503050406030204" pitchFamily="18" charset="0"/>
                                            </a:rPr>
                                            <m:t>𝑤</m:t>
                                          </m:r>
                                        </m:e>
                                        <m:sub>
                                          <m:r>
                                            <a:rPr lang="en-US" altLang="zh-CN" sz="1800" b="0" i="1" smtClean="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altLang="zh-CN" sz="1800" b="0" i="1" smtClean="0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altLang="zh-CN" sz="1800" b="0" i="1" smtClean="0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</m:d>
                                  <m:sSub>
                                    <m:sSubPr>
                                      <m:ctrlPr>
                                        <a:rPr lang="en-US" altLang="zh-CN" sz="1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1800" b="0" i="1" smtClean="0">
                                          <a:latin typeface="Cambria Math" panose="02040503050406030204" pitchFamily="18" charset="0"/>
                                        </a:rPr>
                                        <m:t>𝛾</m:t>
                                      </m:r>
                                    </m:e>
                                    <m:sub>
                                      <m:r>
                                        <a:rPr lang="en-US" altLang="zh-CN" sz="18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altLang="zh-CN" sz="1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CN" sz="1800" b="0" i="1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</m:d>
                                  <m:r>
                                    <a:rPr lang="en-US" altLang="zh-CN" sz="1800" b="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e>
                              </m:func>
                            </m:e>
                          </m:nary>
                        </m:e>
                      </m:nary>
                      <m:r>
                        <a:rPr lang="en-US" altLang="zh-CN" sz="1800" b="0" i="1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limLoc m:val="undOvr"/>
                          <m:grow m:val="on"/>
                          <m:ctrlPr>
                            <a:rPr lang="zh-CN" altLang="en-US" sz="1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zh-CN" altLang="en-US" sz="18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zh-CN" altLang="en-US" sz="180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zh-CN" altLang="en-US" sz="1800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r>
                            <a:rPr lang="zh-CN" altLang="en-US" sz="1800">
                              <a:latin typeface="Cambria Math" panose="02040503050406030204" pitchFamily="18" charset="0"/>
                            </a:rPr>
                            <m:t>(</m:t>
                          </m:r>
                        </m:e>
                      </m:nary>
                      <m:nary>
                        <m:naryPr>
                          <m:chr m:val="∑"/>
                          <m:supHide m:val="on"/>
                          <m:ctrlPr>
                            <a:rPr lang="en-US" altLang="zh-CN" sz="1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p>
                            <m:sSupPr>
                              <m:ctrlPr>
                                <a:rPr lang="en-US" altLang="zh-CN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18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altLang="zh-CN" sz="18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altLang="zh-CN" sz="1800" b="0" i="1" smtClean="0">
                              <a:latin typeface="Cambria Math" panose="02040503050406030204" pitchFamily="18" charset="0"/>
                            </a:rPr>
                            <m:t>∈ </m:t>
                          </m:r>
                          <m:r>
                            <a:rPr lang="en-US" altLang="zh-CN" sz="18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  <m:sup/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altLang="zh-CN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altLang="zh-CN" sz="18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altLang="zh-CN" sz="1800" b="0" i="1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altLang="zh-CN" sz="1800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  <m:sup/>
                            <m:e>
                              <m:func>
                                <m:funcPr>
                                  <m:ctrlPr>
                                    <a:rPr lang="en-US" altLang="zh-CN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altLang="zh-CN" sz="1800" b="0" i="0" smtClean="0"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fName>
                                <m:e>
                                  <m:r>
                                    <a:rPr lang="zh-CN" altLang="en-US" sz="1800" i="1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  <m:r>
                                    <a:rPr lang="zh-CN" altLang="en-US" sz="180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zh-CN" altLang="en-US" sz="18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zh-CN" altLang="en-US" sz="1800">
                                      <a:latin typeface="Cambria Math" panose="02040503050406030204" pitchFamily="18" charset="0"/>
                                    </a:rPr>
                                    <m:t>|</m:t>
                                  </m:r>
                                  <m:sSup>
                                    <m:sSupPr>
                                      <m:ctrlPr>
                                        <a:rPr lang="zh-CN" altLang="en-US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zh-CN" altLang="en-US" sz="180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p>
                                      <m:r>
                                        <a:rPr lang="zh-CN" altLang="en-US" sz="1800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  <m:r>
                                    <a:rPr lang="zh-CN" altLang="en-US" sz="180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  <m:sSub>
                                    <m:sSubPr>
                                      <m:ctrlPr>
                                        <a:rPr lang="zh-CN" altLang="en-US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zh-CN" altLang="en-US" sz="1800" i="1">
                                          <a:latin typeface="Cambria Math" panose="02040503050406030204" pitchFamily="18" charset="0"/>
                                        </a:rPr>
                                        <m:t>𝜉</m:t>
                                      </m:r>
                                    </m:e>
                                    <m:sub>
                                      <m:r>
                                        <a:rPr lang="zh-CN" altLang="en-US" sz="18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zh-CN" altLang="en-US" sz="180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sSup>
                                    <m:sSupPr>
                                      <m:ctrlPr>
                                        <a:rPr lang="zh-CN" altLang="en-US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zh-CN" altLang="en-US" sz="180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p>
                                      <m:r>
                                        <a:rPr lang="zh-CN" altLang="en-US" sz="1800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  <m:r>
                                    <a:rPr lang="zh-CN" altLang="en-US" sz="180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zh-CN" altLang="en-US" sz="18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altLang="zh-CN" sz="180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func>
                            </m:e>
                          </m:nary>
                        </m:e>
                      </m:nary>
                    </m:oMath>
                  </m:oMathPara>
                </a14:m>
                <a:endParaRPr lang="en-CN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AAB6ECB-A1BD-304D-957C-4D017109E8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8737" y="4950969"/>
                <a:ext cx="9353582" cy="857735"/>
              </a:xfrm>
              <a:prstGeom prst="rect">
                <a:avLst/>
              </a:prstGeom>
              <a:blipFill>
                <a:blip r:embed="rId7"/>
                <a:stretch>
                  <a:fillRect t="-97101" b="-149275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9223509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5">
            <a:extLst>
              <a:ext uri="{FF2B5EF4-FFF2-40B4-BE49-F238E27FC236}">
                <a16:creationId xmlns:a16="http://schemas.microsoft.com/office/drawing/2014/main" id="{E1BF4C49-D9BF-42F3-B713-48595D54AED3}"/>
              </a:ext>
            </a:extLst>
          </p:cNvPr>
          <p:cNvSpPr/>
          <p:nvPr/>
        </p:nvSpPr>
        <p:spPr>
          <a:xfrm>
            <a:off x="621506" y="106793"/>
            <a:ext cx="73604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Expectation step</a:t>
            </a:r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3388E401-0BF6-4651-BFBB-BB7EC4593EE6}"/>
              </a:ext>
            </a:extLst>
          </p:cNvPr>
          <p:cNvGrpSpPr/>
          <p:nvPr/>
        </p:nvGrpSpPr>
        <p:grpSpPr>
          <a:xfrm>
            <a:off x="2065225" y="2118212"/>
            <a:ext cx="7031085" cy="2896624"/>
            <a:chOff x="920103" y="2973780"/>
            <a:chExt cx="6089904" cy="223786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矩形 6">
                  <a:extLst>
                    <a:ext uri="{FF2B5EF4-FFF2-40B4-BE49-F238E27FC236}">
                      <a16:creationId xmlns:a16="http://schemas.microsoft.com/office/drawing/2014/main" id="{745F0254-6C5B-4D74-B240-84C1D61EEADB}"/>
                    </a:ext>
                  </a:extLst>
                </p:cNvPr>
                <p:cNvSpPr/>
                <p:nvPr/>
              </p:nvSpPr>
              <p:spPr>
                <a:xfrm>
                  <a:off x="920103" y="2973780"/>
                  <a:ext cx="6089904" cy="64349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zh-CN" altLang="en-US" sz="2400" dirty="0"/>
                    <a:t> </a:t>
                  </a:r>
                  <a14:m>
                    <m:oMath xmlns:m="http://schemas.openxmlformats.org/officeDocument/2006/math">
                      <m:r>
                        <a:rPr lang="zh-CN" altLang="en-US" sz="2400" i="1">
                          <a:latin typeface="Cambria Math" panose="02040503050406030204" pitchFamily="18" charset="0"/>
                        </a:rPr>
                        <m:t>𝑄</m:t>
                      </m:r>
                      <m:d>
                        <m:dPr>
                          <m:ctrlPr>
                            <a:rPr lang="zh-CN" alt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zh-CN" altLang="en-US" sz="2400" i="1">
                              <a:latin typeface="Cambria Math" panose="02040503050406030204" pitchFamily="18" charset="0"/>
                            </a:rPr>
                            <m:t>𝛩</m:t>
                          </m:r>
                          <m:r>
                            <a:rPr lang="zh-CN" altLang="en-US" sz="2400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  <m:t>𝛩</m:t>
                              </m:r>
                            </m:e>
                            <m:sup>
                              <m:r>
                                <a:rPr lang="zh-CN" altLang="en-US" sz="240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a:rPr lang="zh-CN" altLang="en-US" sz="240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sub>
                            <m:sup/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  <m:sup/>
                                <m:e>
                                  <m:func>
                                    <m:funcPr>
                                      <m:ctrlPr>
                                        <a:rPr lang="en-US" altLang="zh-CN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altLang="zh-CN" sz="2400" b="0" i="0" smtClean="0">
                                          <a:latin typeface="Cambria Math" panose="02040503050406030204" pitchFamily="18" charset="0"/>
                                        </a:rPr>
                                        <m:t>log</m:t>
                                      </m:r>
                                    </m:fName>
                                    <m:e>
                                      <m:r>
                                        <a:rPr lang="zh-CN" altLang="en-US" sz="2400" i="1">
                                          <a:latin typeface="Cambria Math" panose="02040503050406030204" pitchFamily="18" charset="0"/>
                                        </a:rPr>
                                        <m:t>𝑃</m:t>
                                      </m:r>
                                      <m:d>
                                        <m:dPr>
                                          <m:ctrlPr>
                                            <a:rPr lang="zh-CN" altLang="en-US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zh-CN" altLang="en-US" sz="2400" i="1">
                                              <a:latin typeface="Cambria Math" panose="02040503050406030204" pitchFamily="18" charset="0"/>
                                            </a:rPr>
                                            <m:t>𝑤</m:t>
                                          </m:r>
                                        </m:e>
                                        <m:e>
                                          <m:r>
                                            <a:rPr lang="zh-CN" altLang="en-US" sz="2400" i="1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</m:d>
                                      <m:r>
                                        <a:rPr lang="zh-CN" altLang="en-US" sz="2400" i="1">
                                          <a:latin typeface="Cambria Math" panose="02040503050406030204" pitchFamily="18" charset="0"/>
                                        </a:rPr>
                                        <m:t>𝛿</m:t>
                                      </m:r>
                                      <m:d>
                                        <m:dPr>
                                          <m:ctrlPr>
                                            <a:rPr lang="zh-CN" altLang="en-US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zh-CN" altLang="en-US" sz="2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zh-CN" altLang="en-US" sz="2400" i="1">
                                                  <a:latin typeface="Cambria Math" panose="02040503050406030204" pitchFamily="18" charset="0"/>
                                                </a:rPr>
                                                <m:t>𝑤</m:t>
                                              </m:r>
                                            </m:e>
                                            <m:sub>
                                              <m:r>
                                                <a:rPr lang="zh-CN" altLang="en-US" sz="2400" i="1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  <m:r>
                                            <a:rPr lang="zh-CN" altLang="en-US" sz="2400"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zh-CN" altLang="en-US" sz="2400" i="1">
                                              <a:latin typeface="Cambria Math" panose="02040503050406030204" pitchFamily="18" charset="0"/>
                                            </a:rPr>
                                            <m:t>𝑤</m:t>
                                          </m:r>
                                        </m:e>
                                      </m:d>
                                      <m:sSub>
                                        <m:sSubPr>
                                          <m:ctrlPr>
                                            <a:rPr lang="zh-CN" altLang="en-US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zh-CN" altLang="en-US" sz="2400" i="1">
                                              <a:latin typeface="Cambria Math" panose="02040503050406030204" pitchFamily="18" charset="0"/>
                                            </a:rPr>
                                            <m:t>𝛾</m:t>
                                          </m:r>
                                        </m:e>
                                        <m:sub>
                                          <m:r>
                                            <a:rPr lang="zh-CN" altLang="en-US" sz="24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d>
                                        <m:dPr>
                                          <m:ctrlPr>
                                            <a:rPr lang="zh-CN" altLang="en-US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zh-CN" altLang="en-US" sz="2400" i="1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</m:d>
                                    </m:e>
                                  </m:func>
                                </m:e>
                              </m:nary>
                            </m:e>
                          </m:nary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nary>
                    </m:oMath>
                  </a14:m>
                  <a:endParaRPr lang="en-US" altLang="zh-CN" sz="2400" b="0" i="1" dirty="0">
                    <a:latin typeface="Cambria Math" panose="02040503050406030204" pitchFamily="18" charset="0"/>
                  </a:endParaRPr>
                </a:p>
                <a:p>
                  <a:endParaRPr lang="en-US" altLang="zh-CN" sz="2400" b="0" dirty="0"/>
                </a:p>
              </p:txBody>
            </p:sp>
          </mc:Choice>
          <mc:Fallback xmlns="">
            <p:sp>
              <p:nvSpPr>
                <p:cNvPr id="7" name="矩形 6">
                  <a:extLst>
                    <a:ext uri="{FF2B5EF4-FFF2-40B4-BE49-F238E27FC236}">
                      <a16:creationId xmlns:a16="http://schemas.microsoft.com/office/drawing/2014/main" id="{745F0254-6C5B-4D74-B240-84C1D61EEAD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20103" y="2973780"/>
                  <a:ext cx="6089904" cy="643495"/>
                </a:xfrm>
                <a:prstGeom prst="rect">
                  <a:avLst/>
                </a:prstGeom>
                <a:blipFill>
                  <a:blip r:embed="rId3"/>
                  <a:stretch>
                    <a:fillRect t="-85401" b="-81022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矩形 8">
                  <a:extLst>
                    <a:ext uri="{FF2B5EF4-FFF2-40B4-BE49-F238E27FC236}">
                      <a16:creationId xmlns:a16="http://schemas.microsoft.com/office/drawing/2014/main" id="{B27AB628-B022-437A-8BA8-B6AA4BD45992}"/>
                    </a:ext>
                  </a:extLst>
                </p:cNvPr>
                <p:cNvSpPr/>
                <p:nvPr/>
              </p:nvSpPr>
              <p:spPr>
                <a:xfrm>
                  <a:off x="2034011" y="4190592"/>
                  <a:ext cx="4522434" cy="35815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zh-CN" altLang="en-US" sz="2400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zh-CN" altLang="en-US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zh-CN" altLang="en-US" sz="2400" i="1">
                              <a:latin typeface="Cambria Math" panose="02040503050406030204" pitchFamily="18" charset="0"/>
                            </a:rPr>
                            <m:t>𝑤</m:t>
                          </m:r>
                        </m:sub>
                        <m:sup/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  <m:sup/>
                            <m:e>
                              <m:func>
                                <m:funcPr>
                                  <m:ctrlPr>
                                    <a:rPr lang="zh-CN" alt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zh-CN" altLang="en-US" sz="2400"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fName>
                                <m:e>
                                  <m:r>
                                    <a:rPr lang="zh-CN" altLang="en-US" sz="2400" i="1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  <m:d>
                                    <m:dPr>
                                      <m:ctrlPr>
                                        <a:rPr lang="zh-CN" alt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zh-CN" altLang="en-US" sz="2400" i="1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  <m:e>
                                      <m:r>
                                        <a:rPr lang="zh-CN" altLang="en-US" sz="240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</m:d>
                                </m:e>
                              </m:func>
                              <m:nary>
                                <m:naryPr>
                                  <m:chr m:val="∑"/>
                                  <m:ctrlPr>
                                    <a:rPr lang="zh-CN" alt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zh-CN" altLang="en-US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zh-CN" altLang="en-US" sz="2400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zh-CN" altLang="en-US" sz="24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  <m:e>
                                  <m:r>
                                    <a:rPr lang="zh-CN" altLang="en-US" sz="2400" i="1">
                                      <a:latin typeface="Cambria Math" panose="02040503050406030204" pitchFamily="18" charset="0"/>
                                    </a:rPr>
                                    <m:t>𝛿</m:t>
                                  </m:r>
                                  <m:d>
                                    <m:dPr>
                                      <m:ctrlPr>
                                        <a:rPr lang="zh-CN" alt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zh-CN" altLang="en-US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zh-CN" altLang="en-US" sz="2400" i="1">
                                              <a:latin typeface="Cambria Math" panose="02040503050406030204" pitchFamily="18" charset="0"/>
                                            </a:rPr>
                                            <m:t>𝑤</m:t>
                                          </m:r>
                                        </m:e>
                                        <m:sub>
                                          <m:r>
                                            <a:rPr lang="zh-CN" altLang="en-US" sz="24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zh-CN" altLang="en-US" sz="2400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zh-CN" altLang="en-US" sz="2400" i="1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</m:d>
                                  <m:sSub>
                                    <m:sSubPr>
                                      <m:ctrlPr>
                                        <a:rPr lang="zh-CN" alt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zh-CN" altLang="en-US" sz="2400" i="1">
                                          <a:latin typeface="Cambria Math" panose="02040503050406030204" pitchFamily="18" charset="0"/>
                                        </a:rPr>
                                        <m:t>𝛾</m:t>
                                      </m:r>
                                    </m:e>
                                    <m:sub>
                                      <m:r>
                                        <a:rPr lang="zh-CN" altLang="en-US" sz="24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zh-CN" alt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zh-CN" altLang="en-US" sz="240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</m:d>
                                </m:e>
                              </m:nary>
                            </m:e>
                          </m:nary>
                        </m:e>
                      </m:nary>
                    </m:oMath>
                  </a14:m>
                  <a:r>
                    <a:rPr lang="zh-CN" altLang="en-US" sz="2400" dirty="0"/>
                    <a:t> </a:t>
                  </a:r>
                </a:p>
              </p:txBody>
            </p:sp>
          </mc:Choice>
          <mc:Fallback xmlns="">
            <p:sp>
              <p:nvSpPr>
                <p:cNvPr id="9" name="矩形 8">
                  <a:extLst>
                    <a:ext uri="{FF2B5EF4-FFF2-40B4-BE49-F238E27FC236}">
                      <a16:creationId xmlns:a16="http://schemas.microsoft.com/office/drawing/2014/main" id="{B27AB628-B022-437A-8BA8-B6AA4BD4599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34011" y="4190592"/>
                  <a:ext cx="4522434" cy="358157"/>
                </a:xfrm>
                <a:prstGeom prst="rect">
                  <a:avLst/>
                </a:prstGeom>
                <a:blipFill>
                  <a:blip r:embed="rId4"/>
                  <a:stretch>
                    <a:fillRect l="-4556" t="-153947" b="-226316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矩形 9">
                  <a:extLst>
                    <a:ext uri="{FF2B5EF4-FFF2-40B4-BE49-F238E27FC236}">
                      <a16:creationId xmlns:a16="http://schemas.microsoft.com/office/drawing/2014/main" id="{30BBE323-6450-4906-9725-4C32201D5A32}"/>
                    </a:ext>
                  </a:extLst>
                </p:cNvPr>
                <p:cNvSpPr/>
                <p:nvPr/>
              </p:nvSpPr>
              <p:spPr>
                <a:xfrm>
                  <a:off x="2310040" y="4844323"/>
                  <a:ext cx="3833775" cy="36732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zh-CN" altLang="en-US" sz="2400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supHide m:val="on"/>
                          <m:ctrlPr>
                            <a:rPr lang="zh-CN" altLang="en-US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p>
                            <m:sSupPr>
                              <m:ctrlP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zh-CN" altLang="en-US" sz="240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sub>
                        <m:sup/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  <m:sup/>
                            <m:e>
                              <m:func>
                                <m:funcPr>
                                  <m:ctrlPr>
                                    <a:rPr lang="zh-CN" alt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zh-CN" altLang="en-US" sz="2400"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fName>
                                <m:e>
                                  <m:r>
                                    <a:rPr lang="zh-CN" altLang="en-US" sz="2400" i="1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  <m:d>
                                    <m:dPr>
                                      <m:ctrlPr>
                                        <a:rPr lang="zh-CN" alt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zh-CN" altLang="en-US" sz="240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e>
                                      <m:sSup>
                                        <m:sSupPr>
                                          <m:ctrlPr>
                                            <a:rPr lang="zh-CN" altLang="en-US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zh-CN" altLang="en-US" sz="2400" i="1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  <m:sup>
                                          <m:r>
                                            <a:rPr lang="zh-CN" altLang="en-US" sz="2400">
                                              <a:latin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</m:func>
                              <m:nary>
                                <m:naryPr>
                                  <m:chr m:val="∑"/>
                                  <m:ctrlPr>
                                    <a:rPr lang="zh-CN" alt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zh-CN" altLang="en-US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zh-CN" altLang="en-US" sz="2400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zh-CN" altLang="en-US" sz="24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lang="zh-CN" alt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zh-CN" altLang="en-US" sz="2400" i="1">
                                          <a:latin typeface="Cambria Math" panose="02040503050406030204" pitchFamily="18" charset="0"/>
                                        </a:rPr>
                                        <m:t>𝜉</m:t>
                                      </m:r>
                                    </m:e>
                                    <m:sub>
                                      <m:r>
                                        <a:rPr lang="zh-CN" altLang="en-US" sz="24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zh-CN" alt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zh-CN" altLang="en-US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zh-CN" altLang="en-US" sz="2400" i="1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  <m:sup>
                                          <m:r>
                                            <a:rPr lang="zh-CN" altLang="en-US" sz="2400">
                                              <a:latin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  <m:r>
                                        <a:rPr lang="zh-CN" altLang="en-US" sz="2400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zh-CN" altLang="en-US" sz="240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</m:d>
                                </m:e>
                              </m:nary>
                            </m:e>
                          </m:nary>
                        </m:e>
                      </m:nary>
                    </m:oMath>
                  </a14:m>
                  <a:r>
                    <a:rPr lang="zh-CN" altLang="en-US" sz="2400" dirty="0"/>
                    <a:t> </a:t>
                  </a:r>
                </a:p>
              </p:txBody>
            </p:sp>
          </mc:Choice>
          <mc:Fallback xmlns="">
            <p:sp>
              <p:nvSpPr>
                <p:cNvPr id="10" name="矩形 9">
                  <a:extLst>
                    <a:ext uri="{FF2B5EF4-FFF2-40B4-BE49-F238E27FC236}">
                      <a16:creationId xmlns:a16="http://schemas.microsoft.com/office/drawing/2014/main" id="{30BBE323-6450-4906-9725-4C32201D5A3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10040" y="4844323"/>
                  <a:ext cx="3833775" cy="367322"/>
                </a:xfrm>
                <a:prstGeom prst="rect">
                  <a:avLst/>
                </a:prstGeom>
                <a:blipFill>
                  <a:blip r:embed="rId5"/>
                  <a:stretch>
                    <a:fillRect l="-5923" t="-148718" b="-219231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2" name="矩形 8">
            <a:extLst>
              <a:ext uri="{FF2B5EF4-FFF2-40B4-BE49-F238E27FC236}">
                <a16:creationId xmlns:a16="http://schemas.microsoft.com/office/drawing/2014/main" id="{4D8A8E21-7487-41A7-AD7E-5F060048C93C}"/>
              </a:ext>
            </a:extLst>
          </p:cNvPr>
          <p:cNvSpPr/>
          <p:nvPr/>
        </p:nvSpPr>
        <p:spPr>
          <a:xfrm>
            <a:off x="1159520" y="1318719"/>
            <a:ext cx="84354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Therefore,</a:t>
            </a: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DC2329B-6834-4031-ADAC-D902FF7FB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9E591-ED77-471E-97B2-B4E6A061E782}" type="slidenum">
              <a:rPr lang="zh-CN" altLang="en-US" smtClean="0"/>
              <a:t>54</a:t>
            </a:fld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>
                <a:extLst>
                  <a:ext uri="{FF2B5EF4-FFF2-40B4-BE49-F238E27FC236}">
                    <a16:creationId xmlns:a16="http://schemas.microsoft.com/office/drawing/2014/main" id="{684480EC-2D69-4DA5-A7F3-ECB95A91A151}"/>
                  </a:ext>
                </a:extLst>
              </p:cNvPr>
              <p:cNvSpPr/>
              <p:nvPr/>
            </p:nvSpPr>
            <p:spPr>
              <a:xfrm>
                <a:off x="3503437" y="2915414"/>
                <a:ext cx="4683300" cy="47545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2400" dirty="0"/>
                  <a:t>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+  </m:t>
                    </m:r>
                    <m:nary>
                      <m:naryPr>
                        <m:chr m:val="∑"/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sSup>
                              <m:sSupPr>
                                <m:ctrlP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p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sub>
                          <m:sup/>
                          <m:e>
                            <m:nary>
                              <m:naryPr>
                                <m:chr m:val="∑"/>
                                <m:supHide m:val="on"/>
                                <m:ctrlP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  <m:sup/>
                              <m:e>
                                <m:func>
                                  <m:funcPr>
                                    <m:ctrlPr>
                                      <a:rPr lang="en-US" altLang="zh-CN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altLang="zh-CN" sz="2400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r>
                                      <a:rPr lang="en-US" altLang="zh-CN" sz="2400" i="1"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  <m:d>
                                      <m:dPr>
                                        <m:ctrlPr>
                                          <a:rPr lang="en-US" altLang="zh-CN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CN" sz="2400" i="1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e>
                                      <m:e>
                                        <m:sSup>
                                          <m:sSupPr>
                                            <m:ctrlPr>
                                              <a:rPr lang="en-US" altLang="zh-CN" sz="24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altLang="zh-CN" sz="2400" i="1"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e>
                                          <m:sup>
                                            <m:r>
                                              <a:rPr lang="en-US" altLang="zh-CN" sz="2400" i="1">
                                                <a:latin typeface="Cambria Math" panose="02040503050406030204" pitchFamily="18" charset="0"/>
                                              </a:rPr>
                                              <m:t>′</m:t>
                                            </m:r>
                                          </m:sup>
                                        </m:sSup>
                                      </m:e>
                                    </m:d>
                                    <m:sSub>
                                      <m:sSubPr>
                                        <m:ctrlPr>
                                          <a:rPr lang="zh-CN" altLang="en-US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zh-CN" altLang="en-US" sz="2400" i="1">
                                            <a:latin typeface="Cambria Math" panose="02040503050406030204" pitchFamily="18" charset="0"/>
                                          </a:rPr>
                                          <m:t>𝜉</m:t>
                                        </m:r>
                                      </m:e>
                                      <m:sub>
                                        <m:r>
                                          <a:rPr lang="zh-CN" altLang="en-US" sz="2400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zh-CN" altLang="en-US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p>
                                          <m:sSupPr>
                                            <m:ctrlPr>
                                              <a:rPr lang="zh-CN" altLang="en-US" sz="24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zh-CN" altLang="en-US" sz="2400" i="1"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e>
                                          <m:sup>
                                            <m:r>
                                              <a:rPr lang="zh-CN" altLang="en-US" sz="2400">
                                                <a:latin typeface="Cambria Math" panose="02040503050406030204" pitchFamily="18" charset="0"/>
                                              </a:rPr>
                                              <m:t>′</m:t>
                                            </m:r>
                                          </m:sup>
                                        </m:sSup>
                                        <m:r>
                                          <a:rPr lang="zh-CN" altLang="en-US" sz="2400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zh-CN" altLang="en-US" sz="2400" i="1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e>
                                    </m:d>
                                  </m:e>
                                </m:func>
                              </m:e>
                            </m:nary>
                          </m:e>
                        </m:nary>
                      </m:e>
                    </m:nary>
                  </m:oMath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2" name="矩形 1">
                <a:extLst>
                  <a:ext uri="{FF2B5EF4-FFF2-40B4-BE49-F238E27FC236}">
                    <a16:creationId xmlns:a16="http://schemas.microsoft.com/office/drawing/2014/main" id="{684480EC-2D69-4DA5-A7F3-ECB95A91A15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3437" y="2915414"/>
                <a:ext cx="4683300" cy="475451"/>
              </a:xfrm>
              <a:prstGeom prst="rect">
                <a:avLst/>
              </a:prstGeom>
              <a:blipFill>
                <a:blip r:embed="rId6"/>
                <a:stretch>
                  <a:fillRect l="-1172" t="-148718" b="-21923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8574745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5">
            <a:extLst>
              <a:ext uri="{FF2B5EF4-FFF2-40B4-BE49-F238E27FC236}">
                <a16:creationId xmlns:a16="http://schemas.microsoft.com/office/drawing/2014/main" id="{E1BF4C49-D9BF-42F3-B713-48595D54AED3}"/>
              </a:ext>
            </a:extLst>
          </p:cNvPr>
          <p:cNvSpPr/>
          <p:nvPr/>
        </p:nvSpPr>
        <p:spPr>
          <a:xfrm>
            <a:off x="682229" y="118736"/>
            <a:ext cx="72997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Maximization step</a:t>
            </a:r>
          </a:p>
        </p:txBody>
      </p:sp>
      <p:sp>
        <p:nvSpPr>
          <p:cNvPr id="6" name="矩形 8">
            <a:extLst>
              <a:ext uri="{FF2B5EF4-FFF2-40B4-BE49-F238E27FC236}">
                <a16:creationId xmlns:a16="http://schemas.microsoft.com/office/drawing/2014/main" id="{E4690199-E31A-48EF-B232-56D24BE05045}"/>
              </a:ext>
            </a:extLst>
          </p:cNvPr>
          <p:cNvSpPr/>
          <p:nvPr/>
        </p:nvSpPr>
        <p:spPr>
          <a:xfrm>
            <a:off x="1050131" y="911391"/>
            <a:ext cx="920021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Use Lagrange multipliers to find the constrained optimum.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EDFC22D9-8BB5-44D4-862E-1EB572BFE302}"/>
                  </a:ext>
                </a:extLst>
              </p:cNvPr>
              <p:cNvSpPr/>
              <p:nvPr/>
            </p:nvSpPr>
            <p:spPr>
              <a:xfrm>
                <a:off x="1903378" y="1459917"/>
                <a:ext cx="7143469" cy="4608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zh-CN" altLang="en-US" sz="2000" i="1">
                        <a:latin typeface="Cambria Math" panose="02040503050406030204" pitchFamily="18" charset="0"/>
                      </a:rPr>
                      <m:t>𝛬</m:t>
                    </m:r>
                    <m:r>
                      <a:rPr lang="zh-CN" altLang="en-US" sz="2000">
                        <a:latin typeface="Cambria Math" panose="02040503050406030204" pitchFamily="18" charset="0"/>
                      </a:rPr>
                      <m:t>(</m:t>
                    </m:r>
                    <m:r>
                      <a:rPr lang="zh-CN" altLang="en-US" sz="2000" i="1">
                        <a:latin typeface="Cambria Math" panose="02040503050406030204" pitchFamily="18" charset="0"/>
                      </a:rPr>
                      <m:t>𝛩</m:t>
                    </m:r>
                    <m:r>
                      <a:rPr lang="zh-CN" altLang="en-US" sz="2000">
                        <a:latin typeface="Cambria Math" panose="02040503050406030204" pitchFamily="18" charset="0"/>
                      </a:rPr>
                      <m:t>)</m:t>
                    </m:r>
                    <m:r>
                      <m:rPr>
                        <m:nor/>
                      </m:rPr>
                      <a:rPr lang="zh-CN" altLang="en-US" sz="20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zh-CN" altLang="en-US" sz="200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limLoc m:val="undOvr"/>
                        <m:grow m:val="on"/>
                        <m:supHide m:val="on"/>
                        <m:ctrlPr>
                          <a:rPr lang="zh-CN" altLang="en-US" sz="20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zh-CN" altLang="en-US" sz="2000" i="1">
                            <a:latin typeface="Cambria Math" panose="02040503050406030204" pitchFamily="18" charset="0"/>
                          </a:rPr>
                          <m:t>𝑤</m:t>
                        </m:r>
                      </m:sub>
                      <m:sup/>
                      <m:e>
                        <m:nary>
                          <m:naryPr>
                            <m:chr m:val="∑"/>
                            <m:limLoc m:val="undOvr"/>
                            <m:grow m:val="on"/>
                            <m:supHide m:val="on"/>
                            <m:ctrlPr>
                              <a:rPr lang="zh-CN" altLang="en-US" sz="20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zh-CN" altLang="en-US" sz="20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  <m:sup/>
                          <m:e>
                            <m:r>
                              <m:rPr>
                                <m:sty m:val="p"/>
                              </m:rPr>
                              <a:rPr lang="zh-CN" altLang="en-US" sz="200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</m:nary>
                      </m:e>
                    </m:nary>
                    <m:r>
                      <a:rPr lang="zh-CN" altLang="en-US" sz="2000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zh-CN" altLang="en-US" sz="2000">
                        <a:latin typeface="Cambria Math" panose="02040503050406030204" pitchFamily="18" charset="0"/>
                      </a:rPr>
                      <m:t>(</m:t>
                    </m:r>
                    <m:r>
                      <a:rPr lang="zh-CN" altLang="en-US" sz="2000" i="1">
                        <a:latin typeface="Cambria Math" panose="02040503050406030204" pitchFamily="18" charset="0"/>
                      </a:rPr>
                      <m:t>𝑤</m:t>
                    </m:r>
                    <m:r>
                      <a:rPr lang="zh-CN" altLang="en-US" sz="2000">
                        <a:latin typeface="Cambria Math" panose="02040503050406030204" pitchFamily="18" charset="0"/>
                      </a:rPr>
                      <m:t>|</m:t>
                    </m:r>
                    <m:r>
                      <a:rPr lang="zh-CN" altLang="en-US" sz="20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zh-CN" altLang="en-US" sz="2000">
                        <a:latin typeface="Cambria Math" panose="02040503050406030204" pitchFamily="18" charset="0"/>
                      </a:rPr>
                      <m:t>)</m:t>
                    </m:r>
                    <m:nary>
                      <m:naryPr>
                        <m:chr m:val="∑"/>
                        <m:limLoc m:val="undOvr"/>
                        <m:grow m:val="on"/>
                        <m:ctrlPr>
                          <a:rPr lang="zh-CN" altLang="en-US" sz="20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zh-CN" altLang="en-US" sz="20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zh-CN" altLang="en-US" sz="200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zh-CN" altLang="en-US" sz="20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r>
                          <a:rPr lang="zh-CN" altLang="en-US" sz="2000" i="1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</m:nary>
                    <m:r>
                      <a:rPr lang="zh-CN" altLang="en-US" sz="200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zh-CN" alt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00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zh-CN" altLang="en-US" sz="20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zh-CN" altLang="en-US" sz="2000">
                        <a:latin typeface="Cambria Math" panose="02040503050406030204" pitchFamily="18" charset="0"/>
                      </a:rPr>
                      <m:t>,</m:t>
                    </m:r>
                    <m:r>
                      <a:rPr lang="zh-CN" altLang="en-US" sz="2000" i="1">
                        <a:latin typeface="Cambria Math" panose="02040503050406030204" pitchFamily="18" charset="0"/>
                      </a:rPr>
                      <m:t>𝑤</m:t>
                    </m:r>
                    <m:r>
                      <a:rPr lang="zh-CN" altLang="en-US" sz="2000">
                        <a:latin typeface="Cambria Math" panose="02040503050406030204" pitchFamily="18" charset="0"/>
                      </a:rPr>
                      <m:t>)</m:t>
                    </m:r>
                    <m:sSub>
                      <m:sSubPr>
                        <m:ctrlPr>
                          <a:rPr lang="zh-CN" alt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000" i="1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zh-CN" altLang="en-US" sz="20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zh-CN" altLang="en-US" sz="2000">
                        <a:latin typeface="Cambria Math" panose="02040503050406030204" pitchFamily="18" charset="0"/>
                      </a:rPr>
                      <m:t>(</m:t>
                    </m:r>
                    <m:r>
                      <a:rPr lang="zh-CN" altLang="en-US" sz="20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zh-CN" sz="20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zh-CN" altLang="en-US" sz="2000" dirty="0"/>
                  <a:t> </a:t>
                </a:r>
              </a:p>
            </p:txBody>
          </p:sp>
        </mc:Choice>
        <mc:Fallback xmlns=""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EDFC22D9-8BB5-44D4-862E-1EB572BFE30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3378" y="1459917"/>
                <a:ext cx="7143469" cy="460895"/>
              </a:xfrm>
              <a:prstGeom prst="rect">
                <a:avLst/>
              </a:prstGeom>
              <a:blipFill>
                <a:blip r:embed="rId3"/>
                <a:stretch>
                  <a:fillRect t="-131579" b="-194737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>
                <a:extLst>
                  <a:ext uri="{FF2B5EF4-FFF2-40B4-BE49-F238E27FC236}">
                    <a16:creationId xmlns:a16="http://schemas.microsoft.com/office/drawing/2014/main" id="{5C4F66F0-064D-4BFA-A8F9-39614121299A}"/>
                  </a:ext>
                </a:extLst>
              </p:cNvPr>
              <p:cNvSpPr/>
              <p:nvPr/>
            </p:nvSpPr>
            <p:spPr>
              <a:xfrm>
                <a:off x="2832917" y="2093017"/>
                <a:ext cx="3855223" cy="46108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zh-CN" altLang="en-US" sz="2000">
                        <a:latin typeface="Cambria Math" panose="02040503050406030204" pitchFamily="18" charset="0"/>
                      </a:rPr>
                      <m:t>+</m:t>
                    </m:r>
                    <m:nary>
                      <m:naryPr>
                        <m:chr m:val="∑"/>
                        <m:limLoc m:val="undOvr"/>
                        <m:grow m:val="on"/>
                        <m:supHide m:val="on"/>
                        <m:ctrlPr>
                          <a:rPr lang="zh-CN" altLang="en-US" sz="20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sSup>
                          <m:sSupPr>
                            <m:ctrlPr>
                              <a:rPr lang="zh-CN" altLang="en-US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zh-CN" altLang="en-US" sz="20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zh-CN" altLang="en-US" sz="200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b>
                      <m:sup/>
                      <m:e>
                        <m:nary>
                          <m:naryPr>
                            <m:chr m:val="∑"/>
                            <m:limLoc m:val="undOvr"/>
                            <m:grow m:val="on"/>
                            <m:supHide m:val="on"/>
                            <m:ctrlPr>
                              <a:rPr lang="zh-CN" altLang="en-US" sz="20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zh-CN" altLang="en-US" sz="20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  <m:sup/>
                          <m:e>
                            <m:r>
                              <m:rPr>
                                <m:sty m:val="p"/>
                              </m:rPr>
                              <a:rPr lang="zh-CN" altLang="en-US" sz="200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</m:nary>
                      </m:e>
                    </m:nary>
                    <m:r>
                      <a:rPr lang="zh-CN" altLang="en-US" sz="2000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zh-CN" altLang="en-US" sz="2000">
                        <a:latin typeface="Cambria Math" panose="02040503050406030204" pitchFamily="18" charset="0"/>
                      </a:rPr>
                      <m:t>(</m:t>
                    </m:r>
                    <m:r>
                      <a:rPr lang="zh-CN" altLang="en-US" sz="20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zh-CN" altLang="en-US" sz="2000">
                        <a:latin typeface="Cambria Math" panose="02040503050406030204" pitchFamily="18" charset="0"/>
                      </a:rPr>
                      <m:t>|</m:t>
                    </m:r>
                    <m:sSup>
                      <m:sSupPr>
                        <m:ctrlPr>
                          <a:rPr lang="zh-CN" alt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sz="20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zh-CN" altLang="en-US" sz="200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zh-CN" altLang="en-US" sz="2000">
                        <a:latin typeface="Cambria Math" panose="02040503050406030204" pitchFamily="18" charset="0"/>
                      </a:rPr>
                      <m:t>)</m:t>
                    </m:r>
                    <m:nary>
                      <m:naryPr>
                        <m:chr m:val="∑"/>
                        <m:limLoc m:val="undOvr"/>
                        <m:grow m:val="on"/>
                        <m:ctrlPr>
                          <a:rPr lang="zh-CN" altLang="en-US" sz="20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zh-CN" altLang="en-US" sz="20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zh-CN" altLang="en-US" sz="200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zh-CN" altLang="en-US" sz="20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zh-CN" alt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000" i="1">
                                <a:latin typeface="Cambria Math" panose="02040503050406030204" pitchFamily="18" charset="0"/>
                              </a:rPr>
                              <m:t>𝜉</m:t>
                            </m:r>
                          </m:e>
                          <m:sub>
                            <m:r>
                              <a:rPr lang="zh-CN" altLang="en-US" sz="20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zh-CN" altLang="en-US" sz="200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zh-CN" alt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sz="20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zh-CN" altLang="en-US" sz="200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zh-CN" altLang="en-US" sz="2000">
                        <a:latin typeface="Cambria Math" panose="02040503050406030204" pitchFamily="18" charset="0"/>
                      </a:rPr>
                      <m:t>,</m:t>
                    </m:r>
                    <m:r>
                      <a:rPr lang="zh-CN" altLang="en-US" sz="20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zh-CN" sz="20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zh-CN" altLang="en-US" sz="2000" dirty="0"/>
                  <a:t> </a:t>
                </a:r>
              </a:p>
            </p:txBody>
          </p:sp>
        </mc:Choice>
        <mc:Fallback xmlns="">
          <p:sp>
            <p:nvSpPr>
              <p:cNvPr id="7" name="矩形 6">
                <a:extLst>
                  <a:ext uri="{FF2B5EF4-FFF2-40B4-BE49-F238E27FC236}">
                    <a16:creationId xmlns:a16="http://schemas.microsoft.com/office/drawing/2014/main" id="{5C4F66F0-064D-4BFA-A8F9-39614121299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2917" y="2093017"/>
                <a:ext cx="3855223" cy="461088"/>
              </a:xfrm>
              <a:prstGeom prst="rect">
                <a:avLst/>
              </a:prstGeom>
              <a:blipFill>
                <a:blip r:embed="rId4"/>
                <a:stretch>
                  <a:fillRect l="-6962" t="-142105" b="-20131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>
                <a:extLst>
                  <a:ext uri="{FF2B5EF4-FFF2-40B4-BE49-F238E27FC236}">
                    <a16:creationId xmlns:a16="http://schemas.microsoft.com/office/drawing/2014/main" id="{1ADBDFAD-A742-49B8-8949-389142020650}"/>
                  </a:ext>
                </a:extLst>
              </p:cNvPr>
              <p:cNvSpPr/>
              <p:nvPr/>
            </p:nvSpPr>
            <p:spPr>
              <a:xfrm>
                <a:off x="2817823" y="2805393"/>
                <a:ext cx="8139150" cy="4747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zh-CN" altLang="en-US" sz="2000">
                        <a:latin typeface="Cambria Math" panose="02040503050406030204" pitchFamily="18" charset="0"/>
                      </a:rPr>
                      <m:t>+</m:t>
                    </m:r>
                    <m:nary>
                      <m:naryPr>
                        <m:chr m:val="∑"/>
                        <m:limLoc m:val="undOvr"/>
                        <m:grow m:val="on"/>
                        <m:supHide m:val="on"/>
                        <m:ctrlPr>
                          <a:rPr lang="zh-CN" altLang="en-US" sz="20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zh-CN" altLang="en-US" sz="20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/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(</m:t>
                        </m:r>
                        <m:sSubSup>
                          <m:sSubSupPr>
                            <m:ctrlPr>
                              <a:rPr lang="zh-CN" altLang="en-US" sz="20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zh-CN" altLang="en-US" sz="2000" i="1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zh-CN" altLang="en-US" sz="20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  <m:sup>
                            <m:r>
                              <a:rPr lang="zh-CN" altLang="en-US" sz="2000"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bSup>
                      </m:e>
                    </m:nary>
                    <m:r>
                      <a:rPr lang="zh-CN" altLang="en-US" sz="2000">
                        <a:latin typeface="Cambria Math" panose="02040503050406030204" pitchFamily="18" charset="0"/>
                      </a:rPr>
                      <m:t>(1−</m:t>
                    </m:r>
                    <m:nary>
                      <m:naryPr>
                        <m:chr m:val="∑"/>
                        <m:limLoc m:val="undOvr"/>
                        <m:grow m:val="on"/>
                        <m:supHide m:val="on"/>
                        <m:ctrlPr>
                          <a:rPr lang="zh-CN" altLang="en-US" sz="20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zh-CN" altLang="en-US" sz="2000" i="1">
                            <a:latin typeface="Cambria Math" panose="02040503050406030204" pitchFamily="18" charset="0"/>
                          </a:rPr>
                          <m:t>𝑤</m:t>
                        </m:r>
                      </m:sub>
                      <m:sup/>
                      <m:e>
                        <m:r>
                          <a:rPr lang="zh-CN" altLang="en-US" sz="20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nary>
                    <m:r>
                      <a:rPr lang="zh-CN" altLang="en-US" sz="2000">
                        <a:latin typeface="Cambria Math" panose="02040503050406030204" pitchFamily="18" charset="0"/>
                      </a:rPr>
                      <m:t>(</m:t>
                    </m:r>
                    <m:r>
                      <a:rPr lang="zh-CN" altLang="en-US" sz="2000" i="1">
                        <a:latin typeface="Cambria Math" panose="02040503050406030204" pitchFamily="18" charset="0"/>
                      </a:rPr>
                      <m:t>𝑤</m:t>
                    </m:r>
                    <m:r>
                      <a:rPr lang="zh-CN" altLang="en-US" sz="2000">
                        <a:latin typeface="Cambria Math" panose="02040503050406030204" pitchFamily="18" charset="0"/>
                      </a:rPr>
                      <m:t>|</m:t>
                    </m:r>
                    <m:r>
                      <a:rPr lang="zh-CN" altLang="en-US" sz="20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zh-CN" altLang="en-US" sz="2000">
                        <a:latin typeface="Cambria Math" panose="02040503050406030204" pitchFamily="18" charset="0"/>
                      </a:rPr>
                      <m:t>))+</m:t>
                    </m:r>
                    <m:nary>
                      <m:naryPr>
                        <m:chr m:val="∑"/>
                        <m:limLoc m:val="undOvr"/>
                        <m:grow m:val="on"/>
                        <m:supHide m:val="on"/>
                        <m:ctrlPr>
                          <a:rPr lang="zh-CN" altLang="en-US" sz="20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sSup>
                          <m:sSupPr>
                            <m:ctrlPr>
                              <a:rPr lang="zh-CN" altLang="en-US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zh-CN" altLang="en-US" sz="20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zh-CN" altLang="en-US" sz="200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b>
                      <m:sup/>
                      <m:e>
                        <m:sSubSup>
                          <m:sSubSupPr>
                            <m:ctrlPr>
                              <a:rPr lang="zh-CN" altLang="en-US" sz="20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zh-CN" altLang="en-US" sz="2000" i="1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sSup>
                              <m:sSupPr>
                                <m:ctrlPr>
                                  <a:rPr lang="zh-CN" alt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zh-CN" altLang="en-US" sz="20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p>
                                <m:r>
                                  <a:rPr lang="zh-CN" altLang="en-US" sz="200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sub>
                          <m:sup>
                            <m:r>
                              <a:rPr lang="zh-CN" altLang="en-US" sz="200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nary>
                    <m:d>
                      <m:dPr>
                        <m:ctrlPr>
                          <a:rPr lang="zh-CN" alt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zh-CN" altLang="en-US" sz="2000">
                            <a:latin typeface="Cambria Math" panose="02040503050406030204" pitchFamily="18" charset="0"/>
                          </a:rPr>
                          <m:t>1−</m:t>
                        </m:r>
                        <m:nary>
                          <m:naryPr>
                            <m:chr m:val="∑"/>
                            <m:limLoc m:val="undOvr"/>
                            <m:grow m:val="on"/>
                            <m:supHide m:val="on"/>
                            <m:ctrlPr>
                              <a:rPr lang="zh-CN" altLang="en-US" sz="20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zh-CN" altLang="en-US" sz="20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  <m:sup/>
                          <m:e>
                            <m:r>
                              <a:rPr lang="zh-CN" altLang="en-US" sz="2000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</m:nary>
                        <m:d>
                          <m:dPr>
                            <m:ctrlPr>
                              <a:rPr lang="zh-CN" alt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zh-CN" altLang="en-US" sz="20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e>
                            <m:sSup>
                              <m:sSupPr>
                                <m:ctrlPr>
                                  <a:rPr lang="zh-CN" alt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zh-CN" altLang="en-US" sz="20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p>
                                <m:r>
                                  <a:rPr lang="zh-CN" altLang="en-US" sz="200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</m:d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r>
                  <a:rPr lang="zh-CN" altLang="en-US" sz="2000" dirty="0"/>
                  <a:t> </a:t>
                </a:r>
              </a:p>
            </p:txBody>
          </p:sp>
        </mc:Choice>
        <mc:Fallback xmlns="">
          <p:sp>
            <p:nvSpPr>
              <p:cNvPr id="8" name="矩形 7">
                <a:extLst>
                  <a:ext uri="{FF2B5EF4-FFF2-40B4-BE49-F238E27FC236}">
                    <a16:creationId xmlns:a16="http://schemas.microsoft.com/office/drawing/2014/main" id="{1ADBDFAD-A742-49B8-8949-38914202065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7823" y="2805393"/>
                <a:ext cx="8139150" cy="474745"/>
              </a:xfrm>
              <a:prstGeom prst="rect">
                <a:avLst/>
              </a:prstGeom>
              <a:blipFill>
                <a:blip r:embed="rId5"/>
                <a:stretch>
                  <a:fillRect l="-3221" t="-135897" b="-19615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3C857D86-5D8E-486F-81F1-41A1EA0B8EB0}"/>
                  </a:ext>
                </a:extLst>
              </p:cNvPr>
              <p:cNvSpPr/>
              <p:nvPr/>
            </p:nvSpPr>
            <p:spPr>
              <a:xfrm>
                <a:off x="2024255" y="4012367"/>
                <a:ext cx="3777123" cy="6846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"/>
                              <m:ctrlPr>
                                <a:rPr lang="zh-CN" alt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zh-CN" altLang="en-US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𝛬</m:t>
                              </m:r>
                              <m:r>
                                <a:rPr lang="zh-CN" altLang="en-US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zh-CN" altLang="en-US" i="1" smtClean="0">
                                  <a:latin typeface="Cambria Math" panose="02040503050406030204" pitchFamily="18" charset="0"/>
                                </a:rPr>
                                <m:t>𝛩</m:t>
                              </m:r>
                            </m:e>
                          </m:d>
                        </m:num>
                        <m:den>
                          <m:d>
                            <m:dPr>
                              <m:begChr m:val=""/>
                              <m:ctrlPr>
                                <a:rPr lang="zh-CN" alt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zh-CN" altLang="en-US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r>
                                <a:rPr lang="zh-CN" altLang="en-US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  <m:r>
                                <a:rPr lang="zh-CN" altLang="en-US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den>
                      </m:f>
                      <m:r>
                        <m:rPr>
                          <m:nor/>
                        </m:rPr>
                        <a:rPr lang="zh-CN" altLang="en-US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zh-CN" altLang="en-US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"/>
                              <m:ctrlPr>
                                <a:rPr lang="zh-CN" alt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∑"/>
                                  <m:limLoc m:val="undOvr"/>
                                  <m:grow m:val="on"/>
                                  <m:ctrlP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zh-CN" altLang="en-US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  <m:e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𝛿</m:t>
                                  </m:r>
                                </m:e>
                              </m:nary>
                              <m:r>
                                <a:rPr lang="zh-CN" altLang="en-US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zh-CN" altLang="en-US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  <m:r>
                                <a:rPr lang="zh-CN" altLang="en-US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  <m:sSub>
                                <m:sSubPr>
                                  <m:ctrlP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𝛾</m:t>
                                  </m:r>
                                </m:e>
                                <m:sub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zh-CN" altLang="en-US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num>
                        <m:den>
                          <m:d>
                            <m:dPr>
                              <m:begChr m:val=""/>
                              <m:ctrlPr>
                                <a:rPr lang="zh-CN" alt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r>
                                <a:rPr lang="zh-CN" altLang="en-US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  <m:r>
                                <a:rPr lang="zh-CN" altLang="en-US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den>
                      </m:f>
                      <m:r>
                        <a:rPr lang="zh-CN" altLang="en-US">
                          <a:latin typeface="Cambria Math" panose="02040503050406030204" pitchFamily="18" charset="0"/>
                        </a:rPr>
                        <m:t>−</m:t>
                      </m:r>
                      <m:sSubSup>
                        <m:sSubSupPr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>
                          <m:r>
                            <a:rPr lang="zh-CN" altLang="en-US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3C857D86-5D8E-486F-81F1-41A1EA0B8EB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4255" y="4012367"/>
                <a:ext cx="3777123" cy="684675"/>
              </a:xfrm>
              <a:prstGeom prst="rect">
                <a:avLst/>
              </a:prstGeom>
              <a:blipFill>
                <a:blip r:embed="rId6"/>
                <a:stretch>
                  <a:fillRect t="-64286" b="-96429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>
                <a:extLst>
                  <a:ext uri="{FF2B5EF4-FFF2-40B4-BE49-F238E27FC236}">
                    <a16:creationId xmlns:a16="http://schemas.microsoft.com/office/drawing/2014/main" id="{6B6858D4-D8CE-4DFB-AD57-4CDA1C95C200}"/>
                  </a:ext>
                </a:extLst>
              </p:cNvPr>
              <p:cNvSpPr/>
              <p:nvPr/>
            </p:nvSpPr>
            <p:spPr>
              <a:xfrm>
                <a:off x="3576247" y="4671024"/>
                <a:ext cx="7250106" cy="8497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zh-CN" altLang="en-US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"/>
                              <m:ctrlPr>
                                <a:rPr lang="zh-CN" alt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∑"/>
                                  <m:limLoc m:val="undOvr"/>
                                  <m:grow m:val="on"/>
                                  <m:ctrlP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zh-CN" altLang="en-US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  <m:e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𝛿</m:t>
                                  </m:r>
                                </m:e>
                              </m:nary>
                              <m:r>
                                <a:rPr lang="zh-CN" altLang="en-US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zh-CN" altLang="en-US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  <m:r>
                                <a:rPr lang="zh-CN" altLang="en-US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  <m:sSub>
                                <m:sSubPr>
                                  <m:ctrlP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𝛾</m:t>
                                  </m:r>
                                </m:e>
                                <m:sub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zh-CN" altLang="en-US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num>
                        <m:den>
                          <m:sSubSup>
                            <m:sSubSupPr>
                              <m:ctrlPr>
                                <a:rPr lang="zh-CN" alt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  <m:sup>
                              <m:r>
                                <a:rPr lang="zh-CN" altLang="en-US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bSup>
                        </m:den>
                      </m:f>
                      <m:r>
                        <a:rPr lang="zh-CN" altLang="en-US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"/>
                              <m:ctrlPr>
                                <a:rPr lang="zh-CN" alt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∑"/>
                                  <m:limLoc m:val="undOvr"/>
                                  <m:grow m:val="on"/>
                                  <m:ctrlP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zh-CN" altLang="en-US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  <m:e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𝛿</m:t>
                                  </m:r>
                                </m:e>
                              </m:nary>
                              <m:r>
                                <a:rPr lang="zh-CN" altLang="en-US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zh-CN" altLang="en-US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  <m:r>
                                <a:rPr lang="zh-CN" altLang="en-US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  <m:sSub>
                                <m:sSubPr>
                                  <m:ctrlP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𝛾</m:t>
                                  </m:r>
                                </m:e>
                                <m:sub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zh-CN" altLang="en-US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num>
                        <m:den>
                          <m:d>
                            <m:dPr>
                              <m:begChr m:val=""/>
                              <m:ctrlPr>
                                <a:rPr lang="zh-CN" alt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∑"/>
                                  <m:limLoc m:val="undOvr"/>
                                  <m:grow m:val="on"/>
                                  <m:ctrlP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zh-CN" altLang="en-US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lang="zh-CN" alt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zh-CN" altLang="en-US" i="1">
                                          <a:latin typeface="Cambria Math" panose="02040503050406030204" pitchFamily="18" charset="0"/>
                                        </a:rPr>
                                        <m:t>𝛾</m:t>
                                      </m:r>
                                    </m:e>
                                    <m:sub>
                                      <m:r>
                                        <a:rPr lang="zh-CN" altLang="en-US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nary>
                              <m:r>
                                <a:rPr lang="zh-CN" altLang="en-US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den>
                      </m:f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f>
                            <m:f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  <m:d>
                                <m:d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</m:d>
                              <m:sSub>
                                <m:sSub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𝛾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num>
                            <m:den>
                              <m:sSub>
                                <m:sSub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𝛾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den>
                          </m:f>
                        </m:e>
                      </m:nary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0" name="矩形 9">
                <a:extLst>
                  <a:ext uri="{FF2B5EF4-FFF2-40B4-BE49-F238E27FC236}">
                    <a16:creationId xmlns:a16="http://schemas.microsoft.com/office/drawing/2014/main" id="{6B6858D4-D8CE-4DFB-AD57-4CDA1C95C20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6247" y="4671024"/>
                <a:ext cx="7250106" cy="8497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>
                <a:extLst>
                  <a:ext uri="{FF2B5EF4-FFF2-40B4-BE49-F238E27FC236}">
                    <a16:creationId xmlns:a16="http://schemas.microsoft.com/office/drawing/2014/main" id="{B5355C87-659D-4546-8724-165A08257E9A}"/>
                  </a:ext>
                </a:extLst>
              </p:cNvPr>
              <p:cNvSpPr/>
              <p:nvPr/>
            </p:nvSpPr>
            <p:spPr>
              <a:xfrm>
                <a:off x="2024254" y="5761250"/>
                <a:ext cx="9173574" cy="9056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e>
                          <m:sSup>
                            <m:sSupPr>
                              <m:ctrlPr>
                                <a:rPr lang="zh-CN" alt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zh-CN" altLang="en-US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a:rPr lang="zh-CN" altLang="en-US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"/>
                              <m:ctrlPr>
                                <a:rPr lang="zh-CN" alt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∑"/>
                                  <m:limLoc m:val="undOvr"/>
                                  <m:grow m:val="on"/>
                                  <m:ctrlP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zh-CN" altLang="en-US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lang="zh-CN" alt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zh-CN" altLang="en-US" i="1">
                                          <a:latin typeface="Cambria Math" panose="02040503050406030204" pitchFamily="18" charset="0"/>
                                        </a:rPr>
                                        <m:t>𝜉</m:t>
                                      </m:r>
                                    </m:e>
                                    <m:sub>
                                      <m:r>
                                        <a:rPr lang="zh-CN" altLang="en-US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nary>
                              <m:r>
                                <a:rPr lang="zh-CN" altLang="en-US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p>
                                  <m:r>
                                    <a:rPr lang="zh-CN" altLang="en-US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zh-CN" altLang="en-US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num>
                        <m:den>
                          <m:d>
                            <m:dPr>
                              <m:begChr m:val=""/>
                              <m:ctrlPr>
                                <a:rPr lang="zh-CN" alt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∑"/>
                                  <m:limLoc m:val="undOvr"/>
                                  <m:grow m:val="on"/>
                                  <m:supHide m:val="on"/>
                                  <m:ctrlP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sub>
                                <m:sup/>
                                <m:e>
                                  <m:nary>
                                    <m:naryPr>
                                      <m:chr m:val="∑"/>
                                      <m:limLoc m:val="undOvr"/>
                                      <m:grow m:val="on"/>
                                      <m:ctrlPr>
                                        <a:rPr lang="zh-CN" alt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a:rPr lang="zh-CN" altLang="en-US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zh-CN" altLang="en-US">
                                          <a:latin typeface="Cambria Math" panose="02040503050406030204" pitchFamily="18" charset="0"/>
                                        </a:rPr>
                                        <m:t>=1</m:t>
                                      </m:r>
                                    </m:sub>
                                    <m:sup>
                                      <m:r>
                                        <a:rPr lang="zh-CN" altLang="en-US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p>
                                    <m:e>
                                      <m:sSub>
                                        <m:sSubPr>
                                          <m:ctrlPr>
                                            <a:rPr lang="zh-CN" alt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zh-CN" altLang="en-US" i="1">
                                              <a:latin typeface="Cambria Math" panose="02040503050406030204" pitchFamily="18" charset="0"/>
                                            </a:rPr>
                                            <m:t>𝜉</m:t>
                                          </m:r>
                                        </m:e>
                                        <m:sub>
                                          <m:r>
                                            <a:rPr lang="zh-CN" altLang="en-US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nary>
                                </m:e>
                              </m:nary>
                              <m:r>
                                <a:rPr lang="zh-CN" altLang="en-US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p>
                                  <m:r>
                                    <a:rPr lang="zh-CN" altLang="en-US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zh-CN" altLang="en-US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d>
                        </m:den>
                      </m:f>
                      <m:r>
                        <a:rPr lang="zh-CN" altLang="en-US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"/>
                              <m:ctrlPr>
                                <a:rPr lang="zh-CN" altLang="en-US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∑"/>
                                  <m:limLoc m:val="undOvr"/>
                                  <m:grow m:val="on"/>
                                  <m:ctrlP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zh-CN" altLang="en-US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lang="zh-CN" alt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zh-CN" altLang="en-US" i="1">
                                          <a:latin typeface="Cambria Math" panose="02040503050406030204" pitchFamily="18" charset="0"/>
                                        </a:rPr>
                                        <m:t>𝜉</m:t>
                                      </m:r>
                                    </m:e>
                                    <m:sub>
                                      <m:r>
                                        <a:rPr lang="zh-CN" altLang="en-US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nary>
                              <m:r>
                                <a:rPr lang="zh-CN" altLang="en-US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p>
                                  <m:r>
                                    <a:rPr lang="zh-CN" altLang="en-US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zh-CN" altLang="en-US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num>
                        <m:den>
                          <m:d>
                            <m:dPr>
                              <m:begChr m:val=""/>
                              <m:ctrlPr>
                                <a:rPr lang="zh-CN" alt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∑"/>
                                  <m:limLoc m:val="undOvr"/>
                                  <m:grow m:val="on"/>
                                  <m:ctrlP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zh-CN" altLang="en-US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  <m:e>
                                  <m:nary>
                                    <m:naryPr>
                                      <m:chr m:val="∑"/>
                                      <m:limLoc m:val="undOvr"/>
                                      <m:grow m:val="on"/>
                                      <m:supHide m:val="on"/>
                                      <m:ctrlPr>
                                        <a:rPr lang="zh-CN" alt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a:rPr lang="zh-CN" altLang="en-US" i="1"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</m:sub>
                                    <m:sup/>
                                    <m:e>
                                      <m:sSub>
                                        <m:sSubPr>
                                          <m:ctrlPr>
                                            <a:rPr lang="zh-CN" alt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zh-CN" altLang="en-US" i="1">
                                              <a:latin typeface="Cambria Math" panose="02040503050406030204" pitchFamily="18" charset="0"/>
                                            </a:rPr>
                                            <m:t>𝜉</m:t>
                                          </m:r>
                                        </m:e>
                                        <m:sub>
                                          <m:r>
                                            <a:rPr lang="zh-CN" altLang="en-US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nary>
                                </m:e>
                              </m:nary>
                              <m:r>
                                <a:rPr lang="zh-CN" altLang="en-US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p>
                                  <m:r>
                                    <a:rPr lang="zh-CN" altLang="en-US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zh-CN" altLang="en-US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d>
                        </m:den>
                      </m:f>
                      <m:r>
                        <a:rPr lang="zh-CN" altLang="en-US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"/>
                              <m:ctrlPr>
                                <a:rPr lang="zh-CN" alt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∑"/>
                                  <m:limLoc m:val="undOvr"/>
                                  <m:grow m:val="on"/>
                                  <m:ctrlP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zh-CN" altLang="en-US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lang="zh-CN" alt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zh-CN" altLang="en-US" i="1">
                                          <a:latin typeface="Cambria Math" panose="02040503050406030204" pitchFamily="18" charset="0"/>
                                        </a:rPr>
                                        <m:t>𝜉</m:t>
                                      </m:r>
                                    </m:e>
                                    <m:sub>
                                      <m:r>
                                        <a:rPr lang="zh-CN" altLang="en-US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nary>
                              <m:r>
                                <a:rPr lang="zh-CN" altLang="en-US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p>
                                  <m:r>
                                    <a:rPr lang="zh-CN" altLang="en-US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zh-CN" altLang="en-US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num>
                        <m:den>
                          <m:d>
                            <m:dPr>
                              <m:begChr m:val=""/>
                              <m:ctrlPr>
                                <a:rPr lang="zh-CN" alt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∑"/>
                                  <m:limLoc m:val="undOvr"/>
                                  <m:grow m:val="on"/>
                                  <m:ctrlP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zh-CN" altLang="en-US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lang="zh-CN" alt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zh-CN" altLang="en-US" i="1">
                                          <a:latin typeface="Cambria Math" panose="02040503050406030204" pitchFamily="18" charset="0"/>
                                        </a:rPr>
                                        <m:t>𝛾</m:t>
                                      </m:r>
                                    </m:e>
                                    <m:sub>
                                      <m:r>
                                        <a:rPr lang="zh-CN" altLang="en-US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nary>
                              <m:r>
                                <a:rPr lang="zh-CN" altLang="en-US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p>
                                  <m:r>
                                    <a:rPr lang="zh-CN" altLang="en-US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</m:den>
                      </m:f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f>
                            <m:f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𝜉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p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num>
                            <m:den>
                              <m:sSub>
                                <m:sSub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𝛾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′)</m:t>
                              </m:r>
                            </m:den>
                          </m:f>
                        </m:e>
                      </m:nary>
                    </m:oMath>
                  </m:oMathPara>
                </a14:m>
                <a:endParaRPr lang="en-US" altLang="zh-CN" b="0" dirty="0"/>
              </a:p>
            </p:txBody>
          </p:sp>
        </mc:Choice>
        <mc:Fallback xmlns="">
          <p:sp>
            <p:nvSpPr>
              <p:cNvPr id="11" name="矩形 10">
                <a:extLst>
                  <a:ext uri="{FF2B5EF4-FFF2-40B4-BE49-F238E27FC236}">
                    <a16:creationId xmlns:a16="http://schemas.microsoft.com/office/drawing/2014/main" id="{B5355C87-659D-4546-8724-165A08257E9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4254" y="5761250"/>
                <a:ext cx="9173574" cy="90569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8">
                <a:extLst>
                  <a:ext uri="{FF2B5EF4-FFF2-40B4-BE49-F238E27FC236}">
                    <a16:creationId xmlns:a16="http://schemas.microsoft.com/office/drawing/2014/main" id="{D7643EA4-4263-4ABD-B183-5824612C0CB1}"/>
                  </a:ext>
                </a:extLst>
              </p:cNvPr>
              <p:cNvSpPr/>
              <p:nvPr/>
            </p:nvSpPr>
            <p:spPr>
              <a:xfrm>
                <a:off x="1132284" y="4697042"/>
                <a:ext cx="9118062" cy="105971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Let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"/>
                            <m:ctrlPr>
                              <a:rPr lang="zh-CN" alt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zh-CN" altLang="en-US" sz="2400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𝛬</m:t>
                            </m:r>
                            <m:r>
                              <a:rPr lang="zh-CN" altLang="en-US" sz="240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𝛩</m:t>
                            </m:r>
                          </m:e>
                        </m:d>
                      </m:num>
                      <m:den>
                        <m:d>
                          <m:dPr>
                            <m:begChr m:val=""/>
                            <m:ctrlPr>
                              <a:rPr lang="zh-CN" alt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zh-CN" altLang="en-US" sz="2400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  <m:r>
                              <a:rPr lang="zh-CN" altLang="en-US" sz="240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  <m:r>
                              <a:rPr lang="zh-CN" altLang="en-US" sz="2400"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den>
                    </m:f>
                    <m:r>
                      <m:rPr>
                        <m:nor/>
                      </m:rPr>
                      <a:rPr lang="zh-CN" altLang="en-US" sz="24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zh-CN" altLang="en-US" sz="240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0,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Similarly,</a:t>
                </a:r>
              </a:p>
            </p:txBody>
          </p:sp>
        </mc:Choice>
        <mc:Fallback xmlns="">
          <p:sp>
            <p:nvSpPr>
              <p:cNvPr id="12" name="矩形 8">
                <a:extLst>
                  <a:ext uri="{FF2B5EF4-FFF2-40B4-BE49-F238E27FC236}">
                    <a16:creationId xmlns:a16="http://schemas.microsoft.com/office/drawing/2014/main" id="{D7643EA4-4263-4ABD-B183-5824612C0CB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2284" y="4697042"/>
                <a:ext cx="9118062" cy="1059714"/>
              </a:xfrm>
              <a:prstGeom prst="rect">
                <a:avLst/>
              </a:prstGeom>
              <a:blipFill>
                <a:blip r:embed="rId9"/>
                <a:stretch>
                  <a:fillRect l="-975" t="-42857" b="-32143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矩形 8">
                <a:extLst>
                  <a:ext uri="{FF2B5EF4-FFF2-40B4-BE49-F238E27FC236}">
                    <a16:creationId xmlns:a16="http://schemas.microsoft.com/office/drawing/2014/main" id="{8184FE13-B69B-4BF4-905E-D0CF6DC64730}"/>
                  </a:ext>
                </a:extLst>
              </p:cNvPr>
              <p:cNvSpPr/>
              <p:nvPr/>
            </p:nvSpPr>
            <p:spPr>
              <a:xfrm>
                <a:off x="1050131" y="3493151"/>
                <a:ext cx="9201192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The partial derivative of </a:t>
                </a:r>
                <a14:m>
                  <m:oMath xmlns:m="http://schemas.openxmlformats.org/officeDocument/2006/math">
                    <m:r>
                      <a:rPr lang="zh-CN" altLang="en-US" sz="2400" i="1">
                        <a:latin typeface="Cambria Math" panose="02040503050406030204" pitchFamily="18" charset="0"/>
                      </a:rPr>
                      <m:t>𝜋</m:t>
                    </m:r>
                    <m:r>
                      <a:rPr lang="zh-CN" altLang="en-US" sz="2400">
                        <a:latin typeface="Cambria Math" panose="02040503050406030204" pitchFamily="18" charset="0"/>
                      </a:rPr>
                      <m:t>(</m:t>
                    </m:r>
                    <m:r>
                      <a:rPr lang="zh-CN" altLang="en-US" sz="2400" i="1">
                        <a:latin typeface="Cambria Math" panose="02040503050406030204" pitchFamily="18" charset="0"/>
                      </a:rPr>
                      <m:t>𝛩</m:t>
                    </m:r>
                    <m:r>
                      <a:rPr lang="zh-CN" altLang="en-US" sz="2400">
                        <a:latin typeface="Cambria Math" panose="02040503050406030204" pitchFamily="18" charset="0"/>
                      </a:rPr>
                      <m:t>,</m:t>
                    </m:r>
                    <m:r>
                      <a:rPr lang="zh-CN" altLang="en-US" sz="2400" i="1">
                        <a:latin typeface="Cambria Math" panose="02040503050406030204" pitchFamily="18" charset="0"/>
                      </a:rPr>
                      <m:t>𝛬</m:t>
                    </m:r>
                    <m:r>
                      <a:rPr lang="zh-CN" altLang="en-US" sz="2400">
                        <a:latin typeface="Cambria Math" panose="02040503050406030204" pitchFamily="18" charset="0"/>
                      </a:rPr>
                      <m:t>)</m:t>
                    </m:r>
                    <m:r>
                      <m:rPr>
                        <m:nor/>
                      </m:rPr>
                      <a:rPr lang="zh-CN" altLang="en-US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with respect to </a:t>
                </a:r>
                <a14:m>
                  <m:oMath xmlns:m="http://schemas.openxmlformats.org/officeDocument/2006/math">
                    <m:d>
                      <m:dPr>
                        <m:begChr m:val=""/>
                        <m:ctrlPr>
                          <a:rPr lang="zh-CN" alt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endParaRPr lang="en-US" altLang="zh-CN" sz="24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13" name="矩形 8">
                <a:extLst>
                  <a:ext uri="{FF2B5EF4-FFF2-40B4-BE49-F238E27FC236}">
                    <a16:creationId xmlns:a16="http://schemas.microsoft.com/office/drawing/2014/main" id="{8184FE13-B69B-4BF4-905E-D0CF6DC6473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0131" y="3493151"/>
                <a:ext cx="9201192" cy="461665"/>
              </a:xfrm>
              <a:prstGeom prst="rect">
                <a:avLst/>
              </a:prstGeom>
              <a:blipFill>
                <a:blip r:embed="rId10"/>
                <a:stretch>
                  <a:fillRect l="-861" t="-130263" b="-19473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矩形 14">
                <a:extLst>
                  <a:ext uri="{FF2B5EF4-FFF2-40B4-BE49-F238E27FC236}">
                    <a16:creationId xmlns:a16="http://schemas.microsoft.com/office/drawing/2014/main" id="{11D1ECF0-F002-491F-80DE-86BBBDA45C13}"/>
                  </a:ext>
                </a:extLst>
              </p:cNvPr>
              <p:cNvSpPr/>
              <p:nvPr/>
            </p:nvSpPr>
            <p:spPr>
              <a:xfrm>
                <a:off x="8954589" y="1842652"/>
                <a:ext cx="2169521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dirty="0">
                    <a:latin typeface="Palatino"/>
                  </a:rPr>
                  <a:t>from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𝑄</m:t>
                    </m:r>
                    <m:r>
                      <a:rPr lang="zh-CN" altLang="en-US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altLang="zh-CN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altLang="zh-CN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′</m:t>
                    </m:r>
                    <m:r>
                      <a:rPr lang="zh-CN" altLang="en-US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zh-CN" altLang="en-US" dirty="0">
                  <a:latin typeface="Palatino"/>
                </a:endParaRPr>
              </a:p>
            </p:txBody>
          </p:sp>
        </mc:Choice>
        <mc:Fallback xmlns="">
          <p:sp>
            <p:nvSpPr>
              <p:cNvPr id="15" name="矩形 14">
                <a:extLst>
                  <a:ext uri="{FF2B5EF4-FFF2-40B4-BE49-F238E27FC236}">
                    <a16:creationId xmlns:a16="http://schemas.microsoft.com/office/drawing/2014/main" id="{11D1ECF0-F002-491F-80DE-86BBBDA45C1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54589" y="1842652"/>
                <a:ext cx="2169521" cy="369332"/>
              </a:xfrm>
              <a:prstGeom prst="rect">
                <a:avLst/>
              </a:prstGeom>
              <a:blipFill>
                <a:blip r:embed="rId11"/>
                <a:stretch>
                  <a:fillRect l="-2528" t="-8197" b="-245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矩形 15">
                <a:extLst>
                  <a:ext uri="{FF2B5EF4-FFF2-40B4-BE49-F238E27FC236}">
                    <a16:creationId xmlns:a16="http://schemas.microsoft.com/office/drawing/2014/main" id="{30B241F5-FE4E-4B97-A341-C09892FCC624}"/>
                  </a:ext>
                </a:extLst>
              </p:cNvPr>
              <p:cNvSpPr/>
              <p:nvPr/>
            </p:nvSpPr>
            <p:spPr>
              <a:xfrm>
                <a:off x="8954590" y="2674296"/>
                <a:ext cx="2169521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𝑤</m:t>
                        </m:r>
                      </m:sub>
                      <m:sup/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=1</m:t>
                        </m:r>
                      </m:e>
                    </m:nary>
                  </m:oMath>
                </a14:m>
                <a:r>
                  <a:rPr lang="en-US" altLang="zh-CN" dirty="0">
                    <a:latin typeface="Palatino"/>
                  </a:rPr>
                  <a:t>,</a:t>
                </a:r>
                <a:r>
                  <a:rPr lang="en-US" altLang="zh-CN" dirty="0"/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/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e>
                        </m:d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=1</m:t>
                        </m:r>
                      </m:e>
                    </m:nary>
                  </m:oMath>
                </a14:m>
                <a:endParaRPr lang="zh-CN" altLang="en-US" dirty="0">
                  <a:latin typeface="Palatino"/>
                </a:endParaRPr>
              </a:p>
            </p:txBody>
          </p:sp>
        </mc:Choice>
        <mc:Fallback xmlns="">
          <p:sp>
            <p:nvSpPr>
              <p:cNvPr id="16" name="矩形 15">
                <a:extLst>
                  <a:ext uri="{FF2B5EF4-FFF2-40B4-BE49-F238E27FC236}">
                    <a16:creationId xmlns:a16="http://schemas.microsoft.com/office/drawing/2014/main" id="{30B241F5-FE4E-4B97-A341-C09892FCC62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54590" y="2674296"/>
                <a:ext cx="2169521" cy="646331"/>
              </a:xfrm>
              <a:prstGeom prst="rect">
                <a:avLst/>
              </a:prstGeom>
              <a:blipFill>
                <a:blip r:embed="rId12"/>
                <a:stretch>
                  <a:fillRect l="-15730" t="-68868" b="-10566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灯片编号占位符 16">
            <a:extLst>
              <a:ext uri="{FF2B5EF4-FFF2-40B4-BE49-F238E27FC236}">
                <a16:creationId xmlns:a16="http://schemas.microsoft.com/office/drawing/2014/main" id="{292B9ECB-C6D9-4777-9583-985BE44526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9E591-ED77-471E-97B2-B4E6A061E782}" type="slidenum">
              <a:rPr lang="zh-CN" altLang="en-US" smtClean="0"/>
              <a:t>55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050122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5">
            <a:extLst>
              <a:ext uri="{FF2B5EF4-FFF2-40B4-BE49-F238E27FC236}">
                <a16:creationId xmlns:a16="http://schemas.microsoft.com/office/drawing/2014/main" id="{E1BF4C49-D9BF-42F3-B713-48595D54AED3}"/>
              </a:ext>
            </a:extLst>
          </p:cNvPr>
          <p:cNvSpPr/>
          <p:nvPr/>
        </p:nvSpPr>
        <p:spPr>
          <a:xfrm>
            <a:off x="721519" y="189924"/>
            <a:ext cx="72604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Maximization step</a:t>
            </a:r>
          </a:p>
        </p:txBody>
      </p:sp>
      <p:sp>
        <p:nvSpPr>
          <p:cNvPr id="6" name="矩形 8">
            <a:extLst>
              <a:ext uri="{FF2B5EF4-FFF2-40B4-BE49-F238E27FC236}">
                <a16:creationId xmlns:a16="http://schemas.microsoft.com/office/drawing/2014/main" id="{E4690199-E31A-48EF-B232-56D24BE05045}"/>
              </a:ext>
            </a:extLst>
          </p:cNvPr>
          <p:cNvSpPr/>
          <p:nvPr/>
        </p:nvSpPr>
        <p:spPr>
          <a:xfrm>
            <a:off x="1121570" y="1374035"/>
            <a:ext cx="905970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With </a:t>
            </a:r>
            <a:r>
              <a:rPr lang="en-US" altLang="zh-CN" sz="2400" i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N</a:t>
            </a: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observations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>
                <a:extLst>
                  <a:ext uri="{FF2B5EF4-FFF2-40B4-BE49-F238E27FC236}">
                    <a16:creationId xmlns:a16="http://schemas.microsoft.com/office/drawing/2014/main" id="{3783B14A-84B0-4A28-A9F2-E57BDC8B1873}"/>
                  </a:ext>
                </a:extLst>
              </p:cNvPr>
              <p:cNvSpPr/>
              <p:nvPr/>
            </p:nvSpPr>
            <p:spPr>
              <a:xfrm>
                <a:off x="1465682" y="2075428"/>
                <a:ext cx="9235656" cy="113236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sz="240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zh-CN" alt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zh-CN" altLang="en-US" sz="240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e>
                          <m:r>
                            <a:rPr lang="zh-CN" altLang="en-US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m:rPr>
                          <m:nor/>
                        </m:rPr>
                        <a:rPr lang="zh-CN" altLang="en-US" sz="2400" i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zh-CN" altLang="en-US" sz="24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zh-CN" alt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ctrlP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zh-CN" altLang="en-US" sz="240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p>
                            <m:e>
                              <m:nary>
                                <m:naryPr>
                                  <m:chr m:val="∑"/>
                                  <m:ctrlPr>
                                    <a:rPr lang="zh-CN" alt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zh-CN" altLang="en-US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zh-CN" altLang="en-US" sz="2400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sSub>
                                    <m:sSubPr>
                                      <m:ctrlPr>
                                        <a:rPr lang="zh-CN" alt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zh-CN" altLang="en-US" sz="2400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zh-CN" altLang="en-US" sz="2400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</m:sup>
                                <m:e>
                                  <m:r>
                                    <a:rPr lang="zh-CN" altLang="en-US" sz="2400" i="1">
                                      <a:latin typeface="Cambria Math" panose="02040503050406030204" pitchFamily="18" charset="0"/>
                                    </a:rPr>
                                    <m:t>𝛿</m:t>
                                  </m:r>
                                </m:e>
                              </m:nary>
                              <m:d>
                                <m:dPr>
                                  <m:ctrlPr>
                                    <a:rPr lang="zh-CN" alt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zh-CN" alt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zh-CN" altLang="en-US" sz="2400" i="1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zh-CN" altLang="en-US" sz="24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  <m:sup>
                                      <m:r>
                                        <a:rPr lang="zh-CN" altLang="en-US" sz="2400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p>
                                  </m:sSubSup>
                                  <m:r>
                                    <a:rPr lang="zh-CN" altLang="en-US" sz="240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zh-CN" altLang="en-US" sz="24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</m:d>
                              <m:sSubSup>
                                <m:sSubSupPr>
                                  <m:ctrlPr>
                                    <a:rPr lang="zh-CN" alt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zh-CN" altLang="en-US" sz="2400" i="1">
                                      <a:latin typeface="Cambria Math" panose="02040503050406030204" pitchFamily="18" charset="0"/>
                                    </a:rPr>
                                    <m:t>𝛾</m:t>
                                  </m:r>
                                </m:e>
                                <m:sub>
                                  <m:r>
                                    <a:rPr lang="zh-CN" altLang="en-US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zh-CN" altLang="en-US" sz="24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p>
                              </m:sSubSup>
                              <m:d>
                                <m:dPr>
                                  <m:ctrlPr>
                                    <a:rPr lang="zh-CN" alt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zh-CN" altLang="en-US" sz="24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ctrlP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zh-CN" altLang="en-US" sz="240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p>
                            <m:e>
                              <m:nary>
                                <m:naryPr>
                                  <m:chr m:val="∑"/>
                                  <m:ctrlPr>
                                    <a:rPr lang="zh-CN" alt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zh-CN" altLang="en-US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zh-CN" altLang="en-US" sz="2400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sSub>
                                    <m:sSubPr>
                                      <m:ctrlPr>
                                        <a:rPr lang="zh-CN" alt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zh-CN" altLang="en-US" sz="2400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zh-CN" altLang="en-US" sz="2400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</m:sup>
                                <m:e>
                                  <m:sSubSup>
                                    <m:sSubSupPr>
                                      <m:ctrlPr>
                                        <a:rPr lang="zh-CN" alt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zh-CN" altLang="en-US" sz="2400" i="1">
                                          <a:latin typeface="Cambria Math" panose="02040503050406030204" pitchFamily="18" charset="0"/>
                                        </a:rPr>
                                        <m:t>𝛾</m:t>
                                      </m:r>
                                    </m:e>
                                    <m:sub>
                                      <m:r>
                                        <a:rPr lang="zh-CN" altLang="en-US" sz="24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  <m:sup>
                                      <m:r>
                                        <a:rPr lang="zh-CN" altLang="en-US" sz="2400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p>
                                  </m:sSubSup>
                                </m:e>
                              </m:nary>
                              <m:d>
                                <m:dPr>
                                  <m:ctrlPr>
                                    <a:rPr lang="zh-CN" alt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zh-CN" altLang="en-US" sz="24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e>
                          </m:nary>
                        </m:den>
                      </m:f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zh-CN" altLang="en-US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zh-CN" altLang="en-US" sz="2400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zh-CN" altLang="en-US" sz="240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zh-CN" altLang="en-US" sz="2400" i="1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nary>
                            <m:naryPr>
                              <m:chr m:val="∑"/>
                              <m:ctrlP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zh-CN" altLang="en-US" sz="240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zh-CN" alt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sz="24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zh-CN" altLang="en-US" sz="24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sup>
                            <m:e>
                              <m:f>
                                <m:fPr>
                                  <m:ctrlP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𝛿</m:t>
                                  </m:r>
                                  <m:d>
                                    <m:dPr>
                                      <m:ctrlPr>
                                        <a:rPr lang="zh-CN" alt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Sup>
                                        <m:sSubSupPr>
                                          <m:ctrlPr>
                                            <a:rPr lang="zh-CN" altLang="en-US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zh-CN" altLang="en-US" sz="2400" i="1">
                                              <a:latin typeface="Cambria Math" panose="02040503050406030204" pitchFamily="18" charset="0"/>
                                            </a:rPr>
                                            <m:t>𝑤</m:t>
                                          </m:r>
                                        </m:e>
                                        <m:sub>
                                          <m:r>
                                            <a:rPr lang="zh-CN" altLang="en-US" sz="24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  <m:sup>
                                          <m:r>
                                            <a:rPr lang="zh-CN" altLang="en-US" sz="2400" i="1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sup>
                                      </m:sSubSup>
                                      <m:r>
                                        <a:rPr lang="zh-CN" altLang="en-US" sz="2400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zh-CN" altLang="en-US" sz="2400" i="1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</m:d>
                                  <m:sSubSup>
                                    <m:sSubSupPr>
                                      <m:ctrlPr>
                                        <a:rPr lang="zh-CN" alt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zh-CN" altLang="en-US" sz="2400" i="1">
                                          <a:latin typeface="Cambria Math" panose="02040503050406030204" pitchFamily="18" charset="0"/>
                                        </a:rPr>
                                        <m:t>𝛾</m:t>
                                      </m:r>
                                    </m:e>
                                    <m:sub>
                                      <m:r>
                                        <a:rPr lang="zh-CN" altLang="en-US" sz="24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  <m:sup>
                                      <m:r>
                                        <a:rPr lang="zh-CN" altLang="en-US" sz="2400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p>
                                  </m:sSubSup>
                                  <m:d>
                                    <m:dPr>
                                      <m:ctrlPr>
                                        <a:rPr lang="zh-CN" alt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zh-CN" altLang="en-US" sz="240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</m:d>
                                </m:num>
                                <m:den>
                                  <m:sSubSup>
                                    <m:sSubSupPr>
                                      <m:ctrlPr>
                                        <a:rPr lang="en-US" altLang="zh-CN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altLang="zh-CN" sz="2400" i="1">
                                          <a:latin typeface="Cambria Math" panose="02040503050406030204" pitchFamily="18" charset="0"/>
                                        </a:rPr>
                                        <m:t>𝛾</m:t>
                                      </m:r>
                                    </m:e>
                                    <m:sub>
                                      <m:r>
                                        <a:rPr lang="en-US" altLang="zh-CN" sz="24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  <m:sup>
                                      <m:r>
                                        <a:rPr lang="en-US" altLang="zh-CN" sz="2400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p>
                                  </m:sSubSup>
                                  <m:d>
                                    <m:dPr>
                                      <m:ctrlPr>
                                        <a:rPr lang="en-US" altLang="zh-CN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CN" sz="240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</m:d>
                                </m:den>
                              </m:f>
                            </m:e>
                          </m:nary>
                        </m:e>
                      </m:nary>
                    </m:oMath>
                  </m:oMathPara>
                </a14:m>
                <a:endParaRPr lang="en-US" altLang="zh-CN" sz="2400" dirty="0"/>
              </a:p>
            </p:txBody>
          </p:sp>
        </mc:Choice>
        <mc:Fallback xmlns="">
          <p:sp>
            <p:nvSpPr>
              <p:cNvPr id="2" name="矩形 1">
                <a:extLst>
                  <a:ext uri="{FF2B5EF4-FFF2-40B4-BE49-F238E27FC236}">
                    <a16:creationId xmlns:a16="http://schemas.microsoft.com/office/drawing/2014/main" id="{3783B14A-84B0-4A28-A9F2-E57BDC8B187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5682" y="2075428"/>
                <a:ext cx="9235656" cy="113236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C524EDBC-DDEE-4A8C-B7E3-B1A2032CE9E2}"/>
                  </a:ext>
                </a:extLst>
              </p:cNvPr>
              <p:cNvSpPr/>
              <p:nvPr/>
            </p:nvSpPr>
            <p:spPr>
              <a:xfrm>
                <a:off x="2038221" y="3650212"/>
                <a:ext cx="7509400" cy="100463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zh-CN" altLang="en-US" sz="280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zh-CN" alt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zh-CN" altLang="en-US" sz="28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e>
                        <m:sSup>
                          <m:sSupPr>
                            <m:ctrlPr>
                              <a:rPr lang="zh-CN" alt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zh-CN" altLang="en-US" sz="28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zh-CN" altLang="en-US" sz="280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zh-CN" altLang="en-US" sz="280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zh-CN" alt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ctrlPr>
                              <a:rPr lang="zh-CN" altLang="en-US" sz="28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zh-CN" altLang="en-US" sz="28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zh-CN" altLang="en-US" sz="2800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zh-CN" altLang="en-US" sz="2800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sup>
                          <m:e>
                            <m:nary>
                              <m:naryPr>
                                <m:chr m:val="∑"/>
                                <m:ctrlPr>
                                  <a:rPr lang="zh-CN" alt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a:rPr lang="zh-CN" altLang="en-US" sz="28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zh-CN" altLang="en-US" sz="2800"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sub>
                              <m:sup>
                                <m:sSub>
                                  <m:sSubPr>
                                    <m:ctrlPr>
                                      <a:rPr lang="zh-CN" alt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CN" altLang="en-US" sz="28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zh-CN" altLang="en-US" sz="2800" i="1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b>
                                </m:sSub>
                              </m:sup>
                              <m:e>
                                <m:sSubSup>
                                  <m:sSubSupPr>
                                    <m:ctrlPr>
                                      <a:rPr lang="zh-CN" alt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zh-CN" altLang="en-US" sz="2800" i="1">
                                        <a:latin typeface="Cambria Math" panose="02040503050406030204" pitchFamily="18" charset="0"/>
                                      </a:rPr>
                                      <m:t>𝜉</m:t>
                                    </m:r>
                                  </m:e>
                                  <m:sub>
                                    <m:r>
                                      <a:rPr lang="zh-CN" altLang="en-US" sz="28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  <m:sup>
                                    <m:r>
                                      <a:rPr lang="zh-CN" altLang="en-US" sz="2800" i="1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p>
                                </m:sSubSup>
                                <m:d>
                                  <m:dPr>
                                    <m:ctrlPr>
                                      <a:rPr lang="zh-CN" alt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zh-CN" altLang="en-US" sz="2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zh-CN" altLang="en-US" sz="2800" i="1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e>
                                      <m:sup>
                                        <m:r>
                                          <a:rPr lang="zh-CN" altLang="en-US" sz="2800"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  <m:r>
                                      <a:rPr lang="zh-CN" altLang="en-US" sz="280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zh-CN" altLang="en-US" sz="2800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</m:d>
                              </m:e>
                            </m:nary>
                          </m:e>
                        </m:nary>
                      </m:num>
                      <m:den>
                        <m:nary>
                          <m:naryPr>
                            <m:chr m:val="∑"/>
                            <m:ctrlPr>
                              <a:rPr lang="zh-CN" altLang="en-US" sz="28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zh-CN" altLang="en-US" sz="28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zh-CN" altLang="en-US" sz="2800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zh-CN" altLang="en-US" sz="2800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sup>
                          <m:e>
                            <m:nary>
                              <m:naryPr>
                                <m:chr m:val="∑"/>
                                <m:ctrlPr>
                                  <a:rPr lang="zh-CN" alt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a:rPr lang="zh-CN" altLang="en-US" sz="28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zh-CN" altLang="en-US" sz="2800"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sub>
                              <m:sup>
                                <m:sSub>
                                  <m:sSubPr>
                                    <m:ctrlPr>
                                      <a:rPr lang="zh-CN" alt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CN" altLang="en-US" sz="28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zh-CN" altLang="en-US" sz="2800" i="1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b>
                                </m:sSub>
                              </m:sup>
                              <m:e>
                                <m:sSubSup>
                                  <m:sSubSupPr>
                                    <m:ctrlPr>
                                      <a:rPr lang="zh-CN" alt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zh-CN" altLang="en-US" sz="2800" i="1">
                                        <a:latin typeface="Cambria Math" panose="02040503050406030204" pitchFamily="18" charset="0"/>
                                      </a:rPr>
                                      <m:t>𝛾</m:t>
                                    </m:r>
                                  </m:e>
                                  <m:sub>
                                    <m:r>
                                      <a:rPr lang="zh-CN" altLang="en-US" sz="28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  <m:sup>
                                    <m:r>
                                      <a:rPr lang="zh-CN" altLang="en-US" sz="2800" i="1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p>
                                </m:sSubSup>
                                <m:d>
                                  <m:dPr>
                                    <m:ctrlPr>
                                      <a:rPr lang="zh-CN" alt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zh-CN" altLang="en-US" sz="2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zh-CN" altLang="en-US" sz="2800" i="1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e>
                                      <m:sup>
                                        <m:r>
                                          <a:rPr lang="zh-CN" altLang="en-US" sz="2800"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</m:e>
                                </m:d>
                              </m:e>
                            </m:nary>
                          </m:e>
                        </m:nary>
                      </m:den>
                    </m:f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zh-CN" altLang="en-US" sz="2800" dirty="0"/>
                  <a:t>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zh-CN" altLang="en-US" sz="280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zh-CN" altLang="en-US" sz="2800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zh-CN" altLang="en-US" sz="280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zh-CN" altLang="en-US" sz="2800" i="1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  <m:e>
                        <m:nary>
                          <m:naryPr>
                            <m:chr m:val="∑"/>
                            <m:ctrlPr>
                              <a:rPr lang="zh-CN" altLang="en-US" sz="28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zh-CN" altLang="en-US" sz="28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zh-CN" altLang="en-US" sz="2800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sSub>
                              <m:sSubPr>
                                <m:ctrlPr>
                                  <a:rPr lang="zh-CN" alt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CN" altLang="en-US" sz="28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zh-CN" altLang="en-US" sz="2800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</m:sup>
                          <m:e>
                            <m:f>
                              <m:fPr>
                                <m:ctrlPr>
                                  <a:rPr lang="en-US" altLang="zh-CN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Sup>
                                  <m:sSubSupPr>
                                    <m:ctrlPr>
                                      <a:rPr lang="zh-CN" alt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zh-CN" altLang="en-US" sz="2800" i="1">
                                        <a:latin typeface="Cambria Math" panose="02040503050406030204" pitchFamily="18" charset="0"/>
                                      </a:rPr>
                                      <m:t>𝜉</m:t>
                                    </m:r>
                                  </m:e>
                                  <m:sub>
                                    <m:r>
                                      <a:rPr lang="zh-CN" altLang="en-US" sz="28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  <m:sup>
                                    <m:r>
                                      <a:rPr lang="zh-CN" altLang="en-US" sz="2800" i="1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p>
                                </m:sSubSup>
                                <m:d>
                                  <m:dPr>
                                    <m:ctrlPr>
                                      <a:rPr lang="zh-CN" alt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zh-CN" altLang="en-US" sz="2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zh-CN" altLang="en-US" sz="2800" i="1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e>
                                      <m:sup>
                                        <m:r>
                                          <a:rPr lang="zh-CN" altLang="en-US" sz="2800"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  <m:r>
                                      <a:rPr lang="zh-CN" altLang="en-US" sz="280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zh-CN" altLang="en-US" sz="2800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</m:d>
                              </m:num>
                              <m:den>
                                <m:sSubSup>
                                  <m:sSubSupPr>
                                    <m:ctrlPr>
                                      <a:rPr lang="en-US" altLang="zh-CN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CN" sz="2800" b="0" i="1" smtClean="0">
                                        <a:latin typeface="Cambria Math" panose="02040503050406030204" pitchFamily="18" charset="0"/>
                                      </a:rPr>
                                      <m:t>𝛾</m:t>
                                    </m:r>
                                  </m:e>
                                  <m:sub>
                                    <m:r>
                                      <a:rPr lang="en-US" altLang="zh-CN" sz="2800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  <m:sup>
                                    <m:r>
                                      <a:rPr lang="en-US" altLang="zh-CN" sz="2800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p>
                                </m:sSubSup>
                                <m:d>
                                  <m:dPr>
                                    <m:ctrlPr>
                                      <a:rPr lang="en-US" altLang="zh-CN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altLang="zh-CN" sz="28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zh-CN" sz="2800" b="0" i="1" smtClean="0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e>
                                      <m:sup>
                                        <m:r>
                                          <a:rPr lang="en-US" altLang="zh-CN" sz="2800" b="0" i="1" smtClean="0"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</m:e>
                                </m:d>
                              </m:den>
                            </m:f>
                          </m:e>
                        </m:nary>
                      </m:e>
                    </m:nary>
                  </m:oMath>
                </a14:m>
                <a:endParaRPr lang="zh-CN" altLang="en-US" sz="2800" dirty="0"/>
              </a:p>
            </p:txBody>
          </p:sp>
        </mc:Choice>
        <mc:Fallback xmlns=""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C524EDBC-DDEE-4A8C-B7E3-B1A2032CE9E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8221" y="3650212"/>
                <a:ext cx="7509400" cy="100463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EB0E379D-4AA2-4E5A-8F57-DD8DEA9F57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9E591-ED77-471E-97B2-B4E6A061E782}" type="slidenum">
              <a:rPr lang="zh-CN" altLang="en-US" smtClean="0"/>
              <a:t>56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961404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8304F250-A354-4B67-B6DD-184F8CBE603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60" b="83017"/>
          <a:stretch/>
        </p:blipFill>
        <p:spPr>
          <a:xfrm>
            <a:off x="286846" y="846924"/>
            <a:ext cx="8030384" cy="1756389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D6456D77-BFD7-4D4E-BD04-3F49FCB8919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102" t="16875" r="33287" b="56042"/>
          <a:stretch/>
        </p:blipFill>
        <p:spPr>
          <a:xfrm>
            <a:off x="269165" y="2834445"/>
            <a:ext cx="4763046" cy="2760832"/>
          </a:xfrm>
          <a:prstGeom prst="rect">
            <a:avLst/>
          </a:prstGeom>
        </p:spPr>
      </p:pic>
      <p:sp>
        <p:nvSpPr>
          <p:cNvPr id="3" name="矩形 5">
            <a:extLst>
              <a:ext uri="{FF2B5EF4-FFF2-40B4-BE49-F238E27FC236}">
                <a16:creationId xmlns:a16="http://schemas.microsoft.com/office/drawing/2014/main" id="{E1BF4C49-D9BF-42F3-B713-48595D54AED3}"/>
              </a:ext>
            </a:extLst>
          </p:cNvPr>
          <p:cNvSpPr/>
          <p:nvPr/>
        </p:nvSpPr>
        <p:spPr>
          <a:xfrm>
            <a:off x="685801" y="189924"/>
            <a:ext cx="72961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Baum-Welch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id="{DFEA1C23-F19A-4FC3-A509-D3F92E425E16}"/>
                  </a:ext>
                </a:extLst>
              </p:cNvPr>
              <p:cNvSpPr/>
              <p:nvPr/>
            </p:nvSpPr>
            <p:spPr>
              <a:xfrm>
                <a:off x="1086008" y="5826410"/>
                <a:ext cx="3722370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dirty="0">
                    <a:latin typeface="Palatino"/>
                  </a:rPr>
                  <a:t>Calculate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i="1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zh-CN" alt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zh-CN" altLang="en-US">
                        <a:latin typeface="Cambria Math" panose="02040503050406030204" pitchFamily="18" charset="0"/>
                      </a:rPr>
                      <m:t>(</m:t>
                    </m:r>
                    <m:r>
                      <a:rPr lang="zh-CN" altLang="en-US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zh-CN" altLang="en-US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zh-CN" altLang="en-US" dirty="0">
                    <a:latin typeface="Palatino"/>
                  </a:rPr>
                  <a:t> </a:t>
                </a:r>
                <a:r>
                  <a:rPr lang="en-US" altLang="zh-CN" dirty="0">
                    <a:latin typeface="Palatino"/>
                  </a:rPr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i="1">
                            <a:latin typeface="Cambria Math" panose="02040503050406030204" pitchFamily="18" charset="0"/>
                          </a:rPr>
                          <m:t>𝜉</m:t>
                        </m:r>
                      </m:e>
                      <m:sub>
                        <m:r>
                          <a:rPr lang="zh-CN" alt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zh-CN" altLang="en-US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zh-CN" alt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zh-CN" altLang="en-US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zh-CN" altLang="en-US">
                        <a:latin typeface="Cambria Math" panose="02040503050406030204" pitchFamily="18" charset="0"/>
                      </a:rPr>
                      <m:t>,</m:t>
                    </m:r>
                    <m:r>
                      <a:rPr lang="zh-CN" altLang="en-US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zh-CN" altLang="en-US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zh-CN" altLang="en-US" dirty="0">
                  <a:latin typeface="Palatino"/>
                </a:endParaRPr>
              </a:p>
            </p:txBody>
          </p:sp>
        </mc:Choice>
        <mc:Fallback xmlns=""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id="{DFEA1C23-F19A-4FC3-A509-D3F92E425E1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6008" y="5826410"/>
                <a:ext cx="3722370" cy="369332"/>
              </a:xfrm>
              <a:prstGeom prst="rect">
                <a:avLst/>
              </a:prstGeom>
              <a:blipFill>
                <a:blip r:embed="rId4"/>
                <a:stretch>
                  <a:fillRect l="-1309" t="-10000" b="-2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灯片编号占位符 7">
            <a:extLst>
              <a:ext uri="{FF2B5EF4-FFF2-40B4-BE49-F238E27FC236}">
                <a16:creationId xmlns:a16="http://schemas.microsoft.com/office/drawing/2014/main" id="{9C933DFA-5B35-4281-AABA-69C7113BC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9E591-ED77-471E-97B2-B4E6A061E782}" type="slidenum">
              <a:rPr lang="zh-CN" altLang="en-US" smtClean="0"/>
              <a:t>57</a:t>
            </a:fld>
            <a:endParaRPr lang="zh-CN" altLang="en-US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99C718C1-24CF-42F7-8F83-029D7BDD2D1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4676"/>
          <a:stretch/>
        </p:blipFill>
        <p:spPr>
          <a:xfrm>
            <a:off x="317326" y="6267314"/>
            <a:ext cx="8468045" cy="60413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>
                <a:extLst>
                  <a:ext uri="{FF2B5EF4-FFF2-40B4-BE49-F238E27FC236}">
                    <a16:creationId xmlns:a16="http://schemas.microsoft.com/office/drawing/2014/main" id="{0D985B80-069E-438A-A622-854D27C78E99}"/>
                  </a:ext>
                </a:extLst>
              </p:cNvPr>
              <p:cNvSpPr/>
              <p:nvPr/>
            </p:nvSpPr>
            <p:spPr>
              <a:xfrm>
                <a:off x="5259047" y="5780453"/>
                <a:ext cx="2440246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2000" dirty="0">
                    <a:latin typeface="Palatino"/>
                  </a:rPr>
                  <a:t>Calculate </a:t>
                </a:r>
                <a14:m>
                  <m:oMath xmlns:m="http://schemas.openxmlformats.org/officeDocument/2006/math">
                    <m:r>
                      <a:rPr lang="zh-CN" altLang="en-US" sz="2000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zh-CN" altLang="en-US" sz="2000">
                        <a:latin typeface="Cambria Math" panose="02040503050406030204" pitchFamily="18" charset="0"/>
                      </a:rPr>
                      <m:t>(</m:t>
                    </m:r>
                    <m:r>
                      <a:rPr lang="zh-CN" altLang="en-US" sz="2000" i="1">
                        <a:latin typeface="Cambria Math" panose="02040503050406030204" pitchFamily="18" charset="0"/>
                      </a:rPr>
                      <m:t>𝑤</m:t>
                    </m:r>
                    <m:r>
                      <a:rPr lang="zh-CN" altLang="en-US" sz="2000">
                        <a:latin typeface="Cambria Math" panose="02040503050406030204" pitchFamily="18" charset="0"/>
                      </a:rPr>
                      <m:t>|</m:t>
                    </m:r>
                    <m:r>
                      <a:rPr lang="zh-CN" altLang="en-US" sz="20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zh-CN" altLang="en-US" sz="200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zh-CN" altLang="en-US" sz="2000" dirty="0">
                  <a:latin typeface="Palatino"/>
                </a:endParaRPr>
              </a:p>
            </p:txBody>
          </p:sp>
        </mc:Choice>
        <mc:Fallback xmlns="">
          <p:sp>
            <p:nvSpPr>
              <p:cNvPr id="10" name="矩形 9">
                <a:extLst>
                  <a:ext uri="{FF2B5EF4-FFF2-40B4-BE49-F238E27FC236}">
                    <a16:creationId xmlns:a16="http://schemas.microsoft.com/office/drawing/2014/main" id="{0D985B80-069E-438A-A622-854D27C78E9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9047" y="5780453"/>
                <a:ext cx="2440246" cy="400110"/>
              </a:xfrm>
              <a:prstGeom prst="rect">
                <a:avLst/>
              </a:prstGeom>
              <a:blipFill>
                <a:blip r:embed="rId5"/>
                <a:stretch>
                  <a:fillRect l="-2750" t="-7576" b="-2575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矩形 12">
                <a:extLst>
                  <a:ext uri="{FF2B5EF4-FFF2-40B4-BE49-F238E27FC236}">
                    <a16:creationId xmlns:a16="http://schemas.microsoft.com/office/drawing/2014/main" id="{2236D407-DFDC-47BF-A458-482FCF89FF5C}"/>
                  </a:ext>
                </a:extLst>
              </p:cNvPr>
              <p:cNvSpPr/>
              <p:nvPr/>
            </p:nvSpPr>
            <p:spPr>
              <a:xfrm>
                <a:off x="8968121" y="5823828"/>
                <a:ext cx="2607508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2000" dirty="0">
                    <a:latin typeface="Palatino"/>
                  </a:rPr>
                  <a:t>Calculate </a:t>
                </a:r>
                <a14:m>
                  <m:oMath xmlns:m="http://schemas.openxmlformats.org/officeDocument/2006/math">
                    <m:r>
                      <a:rPr lang="zh-CN" altLang="en-US" sz="2000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zh-CN" altLang="en-US" sz="2000">
                        <a:latin typeface="Cambria Math" panose="02040503050406030204" pitchFamily="18" charset="0"/>
                      </a:rPr>
                      <m:t>(</m:t>
                    </m:r>
                    <m:r>
                      <a:rPr lang="zh-CN" altLang="en-US" sz="20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zh-CN" altLang="en-US" sz="2000">
                        <a:latin typeface="Cambria Math" panose="02040503050406030204" pitchFamily="18" charset="0"/>
                      </a:rPr>
                      <m:t>|</m:t>
                    </m:r>
                    <m:sSup>
                      <m:sSupPr>
                        <m:ctrlPr>
                          <a:rPr lang="zh-CN" alt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sz="20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zh-CN" altLang="en-US" sz="200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zh-CN" altLang="en-US" sz="200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zh-CN" altLang="en-US" sz="2000" dirty="0">
                  <a:latin typeface="Palatino"/>
                </a:endParaRPr>
              </a:p>
            </p:txBody>
          </p:sp>
        </mc:Choice>
        <mc:Fallback xmlns="">
          <p:sp>
            <p:nvSpPr>
              <p:cNvPr id="13" name="矩形 12">
                <a:extLst>
                  <a:ext uri="{FF2B5EF4-FFF2-40B4-BE49-F238E27FC236}">
                    <a16:creationId xmlns:a16="http://schemas.microsoft.com/office/drawing/2014/main" id="{2236D407-DFDC-47BF-A458-482FCF89FF5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68121" y="5823828"/>
                <a:ext cx="2607508" cy="400110"/>
              </a:xfrm>
              <a:prstGeom prst="rect">
                <a:avLst/>
              </a:prstGeom>
              <a:blipFill>
                <a:blip r:embed="rId6"/>
                <a:stretch>
                  <a:fillRect l="-2336" t="-7576" b="-2575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图片 6">
            <a:extLst>
              <a:ext uri="{FF2B5EF4-FFF2-40B4-BE49-F238E27FC236}">
                <a16:creationId xmlns:a16="http://schemas.microsoft.com/office/drawing/2014/main" id="{8109E991-C7C6-4238-90B3-C376E19A119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669" t="43764" r="43432" b="31673"/>
          <a:stretch/>
        </p:blipFill>
        <p:spPr>
          <a:xfrm>
            <a:off x="4715121" y="2920916"/>
            <a:ext cx="3895479" cy="2569476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5AF1124E-B4C4-4785-AE02-EF491EAA43F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571" t="67741" r="39992" b="5196"/>
          <a:stretch/>
        </p:blipFill>
        <p:spPr>
          <a:xfrm>
            <a:off x="8366153" y="2789440"/>
            <a:ext cx="3936337" cy="2671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74452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5">
            <a:extLst>
              <a:ext uri="{FF2B5EF4-FFF2-40B4-BE49-F238E27FC236}">
                <a16:creationId xmlns:a16="http://schemas.microsoft.com/office/drawing/2014/main" id="{E1BF4C49-D9BF-42F3-B713-48595D54AED3}"/>
              </a:ext>
            </a:extLst>
          </p:cNvPr>
          <p:cNvSpPr/>
          <p:nvPr/>
        </p:nvSpPr>
        <p:spPr>
          <a:xfrm>
            <a:off x="2144935" y="339582"/>
            <a:ext cx="57463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Summary</a:t>
            </a:r>
          </a:p>
        </p:txBody>
      </p:sp>
      <p:sp>
        <p:nvSpPr>
          <p:cNvPr id="6" name="矩形 8">
            <a:extLst>
              <a:ext uri="{FF2B5EF4-FFF2-40B4-BE49-F238E27FC236}">
                <a16:creationId xmlns:a16="http://schemas.microsoft.com/office/drawing/2014/main" id="{E4690199-E31A-48EF-B232-56D24BE05045}"/>
              </a:ext>
            </a:extLst>
          </p:cNvPr>
          <p:cNvSpPr/>
          <p:nvPr/>
        </p:nvSpPr>
        <p:spPr>
          <a:xfrm>
            <a:off x="1954808" y="1631783"/>
            <a:ext cx="8084542" cy="4467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Hidden Markov models (HMM), first order HMMs, second order HMMs</a:t>
            </a:r>
          </a:p>
          <a:p>
            <a:pPr marL="342900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Viterbi decoding algorithms both for first order HMMs and second order HMMs</a:t>
            </a:r>
          </a:p>
          <a:p>
            <a:pPr marL="342900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Forward algorithms, backward algorithms, forward-backward algorithms both for first order HMMs and second order HMMs</a:t>
            </a:r>
          </a:p>
          <a:p>
            <a:pPr marL="342900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EM algorithms for HMMs</a:t>
            </a: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85AF8E5-BBB6-4D35-8883-88468D0B4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9E591-ED77-471E-97B2-B4E6A061E782}" type="slidenum">
              <a:rPr lang="zh-CN" altLang="en-US" smtClean="0"/>
              <a:t>58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024679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5">
            <a:extLst>
              <a:ext uri="{FF2B5EF4-FFF2-40B4-BE49-F238E27FC236}">
                <a16:creationId xmlns:a16="http://schemas.microsoft.com/office/drawing/2014/main" id="{E1BF4C49-D9BF-42F3-B713-48595D54AED3}"/>
              </a:ext>
            </a:extLst>
          </p:cNvPr>
          <p:cNvSpPr/>
          <p:nvPr/>
        </p:nvSpPr>
        <p:spPr>
          <a:xfrm>
            <a:off x="725091" y="198721"/>
            <a:ext cx="721756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Sequence Labelling </a:t>
            </a:r>
          </a:p>
        </p:txBody>
      </p:sp>
      <p:sp>
        <p:nvSpPr>
          <p:cNvPr id="6" name="矩形 8">
            <a:extLst>
              <a:ext uri="{FF2B5EF4-FFF2-40B4-BE49-F238E27FC236}">
                <a16:creationId xmlns:a16="http://schemas.microsoft.com/office/drawing/2014/main" id="{E4690199-E31A-48EF-B232-56D24BE05045}"/>
              </a:ext>
            </a:extLst>
          </p:cNvPr>
          <p:cNvSpPr/>
          <p:nvPr/>
        </p:nvSpPr>
        <p:spPr>
          <a:xfrm>
            <a:off x="1070111" y="1234803"/>
            <a:ext cx="9001787" cy="1697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Part-of-Speech tagging as example</a:t>
            </a:r>
          </a:p>
          <a:p>
            <a:pPr marL="342900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Input is a sentence </a:t>
            </a:r>
          </a:p>
          <a:p>
            <a:pPr marL="342900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Output is a sequence of POS tags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CCABC090-80E3-4653-83A5-555ADFD314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5816" y="3306313"/>
            <a:ext cx="8391109" cy="2287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1">
            <a:extLst>
              <a:ext uri="{FF2B5EF4-FFF2-40B4-BE49-F238E27FC236}">
                <a16:creationId xmlns:a16="http://schemas.microsoft.com/office/drawing/2014/main" id="{C9B20A05-072C-40F5-B967-664623C658FB}"/>
              </a:ext>
            </a:extLst>
          </p:cNvPr>
          <p:cNvSpPr txBox="1"/>
          <p:nvPr/>
        </p:nvSpPr>
        <p:spPr>
          <a:xfrm>
            <a:off x="1474418" y="5912124"/>
            <a:ext cx="83529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Palatino"/>
              </a:rPr>
              <a:t>NNP</a:t>
            </a:r>
            <a:r>
              <a:rPr lang="zh-CN" altLang="en-US" dirty="0">
                <a:latin typeface="Palatino"/>
              </a:rPr>
              <a:t>：</a:t>
            </a:r>
            <a:r>
              <a:rPr lang="en-US" altLang="zh-CN" dirty="0">
                <a:latin typeface="Palatino"/>
              </a:rPr>
              <a:t>Proper Noun 	VBD</a:t>
            </a:r>
            <a:r>
              <a:rPr lang="zh-CN" altLang="en-US" dirty="0">
                <a:latin typeface="Palatino"/>
              </a:rPr>
              <a:t>：</a:t>
            </a:r>
            <a:r>
              <a:rPr lang="en-US" altLang="zh-CN" dirty="0">
                <a:latin typeface="Palatino"/>
              </a:rPr>
              <a:t>Verb, past tense		TO: to	       NN:  Noun </a:t>
            </a:r>
            <a:endParaRPr lang="zh-CN" altLang="en-US" dirty="0">
              <a:latin typeface="Palatino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>
                <a:extLst>
                  <a:ext uri="{FF2B5EF4-FFF2-40B4-BE49-F238E27FC236}">
                    <a16:creationId xmlns:a16="http://schemas.microsoft.com/office/drawing/2014/main" id="{212ECD0F-7CEB-44ED-9D51-5BECAE0558D3}"/>
                  </a:ext>
                </a:extLst>
              </p:cNvPr>
              <p:cNvSpPr/>
              <p:nvPr/>
            </p:nvSpPr>
            <p:spPr>
              <a:xfrm>
                <a:off x="4738513" y="1943156"/>
                <a:ext cx="2714974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sz="2000" i="1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zh-CN" altLang="en-US" sz="200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zh-CN" alt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2000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zh-CN" altLang="en-US" sz="2000">
                              <a:latin typeface="Cambria Math" panose="02040503050406030204" pitchFamily="18" charset="0"/>
                            </a:rPr>
                            <m:t>1:</m:t>
                          </m:r>
                          <m:r>
                            <a:rPr lang="zh-CN" altLang="en-US" sz="20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zh-CN" altLang="en-US" sz="200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zh-CN" alt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200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zh-CN" altLang="en-US" sz="200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zh-CN" alt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200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zh-CN" altLang="en-US" sz="200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zh-CN" altLang="en-US" sz="2000">
                          <a:latin typeface="Cambria Math" panose="02040503050406030204" pitchFamily="18" charset="0"/>
                        </a:rPr>
                        <m:t>…</m:t>
                      </m:r>
                      <m:sSub>
                        <m:sSubPr>
                          <m:ctrlPr>
                            <a:rPr lang="zh-CN" alt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200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zh-CN" altLang="en-US" sz="20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2" name="矩形 1">
                <a:extLst>
                  <a:ext uri="{FF2B5EF4-FFF2-40B4-BE49-F238E27FC236}">
                    <a16:creationId xmlns:a16="http://schemas.microsoft.com/office/drawing/2014/main" id="{212ECD0F-7CEB-44ED-9D51-5BECAE0558D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8513" y="1943156"/>
                <a:ext cx="2714974" cy="400110"/>
              </a:xfrm>
              <a:prstGeom prst="rect">
                <a:avLst/>
              </a:prstGeom>
              <a:blipFill>
                <a:blip r:embed="rId4"/>
                <a:stretch>
                  <a:fillRect b="-153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3BD5D7B8-ED70-4490-8150-B98A9020F48B}"/>
                  </a:ext>
                </a:extLst>
              </p:cNvPr>
              <p:cNvSpPr/>
              <p:nvPr/>
            </p:nvSpPr>
            <p:spPr>
              <a:xfrm>
                <a:off x="6260999" y="2501068"/>
                <a:ext cx="1928861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CN" alt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2000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zh-CN" altLang="en-US" sz="2000">
                              <a:latin typeface="Cambria Math" panose="02040503050406030204" pitchFamily="18" charset="0"/>
                            </a:rPr>
                            <m:t>1:</m:t>
                          </m:r>
                          <m:r>
                            <a:rPr lang="zh-CN" altLang="en-US" sz="20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zh-CN" altLang="en-US" sz="200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zh-CN" alt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20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zh-CN" altLang="en-US" sz="200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zh-CN" alt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20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zh-CN" altLang="en-US" sz="200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zh-CN" altLang="en-US" sz="2000">
                          <a:latin typeface="Cambria Math" panose="02040503050406030204" pitchFamily="18" charset="0"/>
                        </a:rPr>
                        <m:t>…</m:t>
                      </m:r>
                      <m:sSub>
                        <m:sSubPr>
                          <m:ctrlPr>
                            <a:rPr lang="zh-CN" alt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20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zh-CN" altLang="en-US" sz="20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3BD5D7B8-ED70-4490-8150-B98A9020F48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0999" y="2501068"/>
                <a:ext cx="1928861" cy="4001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灯片编号占位符 10">
            <a:extLst>
              <a:ext uri="{FF2B5EF4-FFF2-40B4-BE49-F238E27FC236}">
                <a16:creationId xmlns:a16="http://schemas.microsoft.com/office/drawing/2014/main" id="{CC5013D0-D19E-43EE-9645-10F5EDB24D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9E591-ED77-471E-97B2-B4E6A061E782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84695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5">
            <a:extLst>
              <a:ext uri="{FF2B5EF4-FFF2-40B4-BE49-F238E27FC236}">
                <a16:creationId xmlns:a16="http://schemas.microsoft.com/office/drawing/2014/main" id="{E1BF4C49-D9BF-42F3-B713-48595D54AED3}"/>
              </a:ext>
            </a:extLst>
          </p:cNvPr>
          <p:cNvSpPr/>
          <p:nvPr/>
        </p:nvSpPr>
        <p:spPr>
          <a:xfrm>
            <a:off x="725091" y="198721"/>
            <a:ext cx="721756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Sequence Labelling </a:t>
            </a:r>
          </a:p>
        </p:txBody>
      </p:sp>
      <p:sp>
        <p:nvSpPr>
          <p:cNvPr id="6" name="矩形 8">
            <a:extLst>
              <a:ext uri="{FF2B5EF4-FFF2-40B4-BE49-F238E27FC236}">
                <a16:creationId xmlns:a16="http://schemas.microsoft.com/office/drawing/2014/main" id="{E4690199-E31A-48EF-B232-56D24BE05045}"/>
              </a:ext>
            </a:extLst>
          </p:cNvPr>
          <p:cNvSpPr/>
          <p:nvPr/>
        </p:nvSpPr>
        <p:spPr>
          <a:xfrm>
            <a:off x="1070111" y="1234803"/>
            <a:ext cx="9001787" cy="1697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Part-of-Speech tagging as example</a:t>
            </a:r>
          </a:p>
          <a:p>
            <a:pPr marL="342900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Input is a sentence </a:t>
            </a:r>
          </a:p>
          <a:p>
            <a:pPr marL="342900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Output is a sequence of POS tags</a:t>
            </a:r>
          </a:p>
        </p:txBody>
      </p:sp>
      <p:sp>
        <p:nvSpPr>
          <p:cNvPr id="8" name="TextBox 1">
            <a:extLst>
              <a:ext uri="{FF2B5EF4-FFF2-40B4-BE49-F238E27FC236}">
                <a16:creationId xmlns:a16="http://schemas.microsoft.com/office/drawing/2014/main" id="{C9B20A05-072C-40F5-B967-664623C658FB}"/>
              </a:ext>
            </a:extLst>
          </p:cNvPr>
          <p:cNvSpPr txBox="1"/>
          <p:nvPr/>
        </p:nvSpPr>
        <p:spPr>
          <a:xfrm>
            <a:off x="1474418" y="5912124"/>
            <a:ext cx="83529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Palatino"/>
              </a:rPr>
              <a:t>NNP</a:t>
            </a:r>
            <a:r>
              <a:rPr lang="zh-CN" altLang="en-US" dirty="0">
                <a:latin typeface="Palatino"/>
              </a:rPr>
              <a:t>：</a:t>
            </a:r>
            <a:r>
              <a:rPr lang="en-US" altLang="zh-CN" dirty="0">
                <a:latin typeface="Palatino"/>
              </a:rPr>
              <a:t>Proper Noun 	VBD</a:t>
            </a:r>
            <a:r>
              <a:rPr lang="zh-CN" altLang="en-US" dirty="0">
                <a:latin typeface="Palatino"/>
              </a:rPr>
              <a:t>：</a:t>
            </a:r>
            <a:r>
              <a:rPr lang="en-US" altLang="zh-CN" dirty="0">
                <a:latin typeface="Palatino"/>
              </a:rPr>
              <a:t>Verb, past tense		TO: to	       NN:  Noun </a:t>
            </a:r>
            <a:endParaRPr lang="zh-CN" altLang="en-US" dirty="0">
              <a:latin typeface="Palatino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>
                <a:extLst>
                  <a:ext uri="{FF2B5EF4-FFF2-40B4-BE49-F238E27FC236}">
                    <a16:creationId xmlns:a16="http://schemas.microsoft.com/office/drawing/2014/main" id="{212ECD0F-7CEB-44ED-9D51-5BECAE0558D3}"/>
                  </a:ext>
                </a:extLst>
              </p:cNvPr>
              <p:cNvSpPr/>
              <p:nvPr/>
            </p:nvSpPr>
            <p:spPr>
              <a:xfrm>
                <a:off x="4738513" y="1943156"/>
                <a:ext cx="2714974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sz="2000" i="1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zh-CN" altLang="en-US" sz="200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zh-CN" alt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2000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zh-CN" altLang="en-US" sz="2000">
                              <a:latin typeface="Cambria Math" panose="02040503050406030204" pitchFamily="18" charset="0"/>
                            </a:rPr>
                            <m:t>1:</m:t>
                          </m:r>
                          <m:r>
                            <a:rPr lang="zh-CN" altLang="en-US" sz="20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zh-CN" altLang="en-US" sz="200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zh-CN" alt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200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zh-CN" altLang="en-US" sz="200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zh-CN" alt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200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zh-CN" altLang="en-US" sz="200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zh-CN" altLang="en-US" sz="2000">
                          <a:latin typeface="Cambria Math" panose="02040503050406030204" pitchFamily="18" charset="0"/>
                        </a:rPr>
                        <m:t>…</m:t>
                      </m:r>
                      <m:sSub>
                        <m:sSubPr>
                          <m:ctrlPr>
                            <a:rPr lang="zh-CN" alt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200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zh-CN" altLang="en-US" sz="20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2" name="矩形 1">
                <a:extLst>
                  <a:ext uri="{FF2B5EF4-FFF2-40B4-BE49-F238E27FC236}">
                    <a16:creationId xmlns:a16="http://schemas.microsoft.com/office/drawing/2014/main" id="{212ECD0F-7CEB-44ED-9D51-5BECAE0558D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8513" y="1943156"/>
                <a:ext cx="2714974" cy="400110"/>
              </a:xfrm>
              <a:prstGeom prst="rect">
                <a:avLst/>
              </a:prstGeom>
              <a:blipFill>
                <a:blip r:embed="rId4"/>
                <a:stretch>
                  <a:fillRect b="-153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3BD5D7B8-ED70-4490-8150-B98A9020F48B}"/>
                  </a:ext>
                </a:extLst>
              </p:cNvPr>
              <p:cNvSpPr/>
              <p:nvPr/>
            </p:nvSpPr>
            <p:spPr>
              <a:xfrm>
                <a:off x="6260999" y="2501068"/>
                <a:ext cx="1928861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CN" alt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2000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zh-CN" altLang="en-US" sz="2000">
                              <a:latin typeface="Cambria Math" panose="02040503050406030204" pitchFamily="18" charset="0"/>
                            </a:rPr>
                            <m:t>1:</m:t>
                          </m:r>
                          <m:r>
                            <a:rPr lang="zh-CN" altLang="en-US" sz="20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zh-CN" altLang="en-US" sz="200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zh-CN" alt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20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zh-CN" altLang="en-US" sz="200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zh-CN" alt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20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zh-CN" altLang="en-US" sz="200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zh-CN" altLang="en-US" sz="2000">
                          <a:latin typeface="Cambria Math" panose="02040503050406030204" pitchFamily="18" charset="0"/>
                        </a:rPr>
                        <m:t>…</m:t>
                      </m:r>
                      <m:sSub>
                        <m:sSubPr>
                          <m:ctrlPr>
                            <a:rPr lang="zh-CN" alt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20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zh-CN" altLang="en-US" sz="20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3BD5D7B8-ED70-4490-8150-B98A9020F48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0999" y="2501068"/>
                <a:ext cx="1928861" cy="4001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灯片编号占位符 10">
            <a:extLst>
              <a:ext uri="{FF2B5EF4-FFF2-40B4-BE49-F238E27FC236}">
                <a16:creationId xmlns:a16="http://schemas.microsoft.com/office/drawing/2014/main" id="{CC5013D0-D19E-43EE-9645-10F5EDB24D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9E591-ED77-471E-97B2-B4E6A061E782}" type="slidenum">
              <a:rPr lang="zh-CN" altLang="en-US" smtClean="0"/>
              <a:t>7</a:t>
            </a:fld>
            <a:endParaRPr lang="zh-CN" alt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085F813-EAC4-3046-BC99-389C50C96FA1}"/>
              </a:ext>
            </a:extLst>
          </p:cNvPr>
          <p:cNvSpPr txBox="1"/>
          <p:nvPr/>
        </p:nvSpPr>
        <p:spPr>
          <a:xfrm>
            <a:off x="1326255" y="3302494"/>
            <a:ext cx="9401933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800" dirty="0"/>
              <a:t>James went to  the shop yesterday .</a:t>
            </a:r>
            <a:br>
              <a:rPr lang="en-CN" sz="2800" dirty="0"/>
            </a:br>
            <a:r>
              <a:rPr lang="en-CN" sz="2800" dirty="0"/>
              <a:t>NNP    VBD TO DT NN    NN          .</a:t>
            </a:r>
          </a:p>
          <a:p>
            <a:endParaRPr lang="en-CN" sz="2800" dirty="0"/>
          </a:p>
          <a:p>
            <a:r>
              <a:rPr lang="en-CN" sz="2800" dirty="0"/>
              <a:t>James|NNP went|VBD to|TO the|DT park|NN yesterday|NN .|.</a:t>
            </a:r>
          </a:p>
        </p:txBody>
      </p:sp>
    </p:spTree>
    <p:extLst>
      <p:ext uri="{BB962C8B-B14F-4D97-AF65-F5344CB8AC3E}">
        <p14:creationId xmlns:p14="http://schemas.microsoft.com/office/powerpoint/2010/main" val="17275346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8">
                <a:extLst>
                  <a:ext uri="{FF2B5EF4-FFF2-40B4-BE49-F238E27FC236}">
                    <a16:creationId xmlns:a16="http://schemas.microsoft.com/office/drawing/2014/main" id="{E4690199-E31A-48EF-B232-56D24BE05045}"/>
                  </a:ext>
                </a:extLst>
              </p:cNvPr>
              <p:cNvSpPr/>
              <p:nvPr/>
            </p:nvSpPr>
            <p:spPr>
              <a:xfrm>
                <a:off x="1057275" y="893280"/>
                <a:ext cx="10804922" cy="33701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Treat the assignment of each POS tag as a separate classification task.</a:t>
                </a:r>
              </a:p>
              <a:p>
                <a:pPr marL="342900" indent="-34290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Features : five-word window                                               </a:t>
                </a:r>
                <a14:m>
                  <m:oMath xmlns:m="http://schemas.openxmlformats.org/officeDocument/2006/math">
                    <m:r>
                      <a:rPr lang="en-US" altLang="zh-C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 Light" panose="020F0302020204030204" pitchFamily="34" charset="0"/>
                      </a:rPr>
                      <m:t>⟹</m:t>
                    </m:r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 Light" panose="020F0302020204030204" pitchFamily="34" charset="0"/>
                          </a:rPr>
                          <m:t>𝑡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 Light" panose="020F0302020204030204" pitchFamily="34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altLang="zh-CN" sz="24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 lvl="1">
                  <a:lnSpc>
                    <a:spcPct val="150000"/>
                  </a:lnSpc>
                  <a:buSzPct val="100000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e.g. James went to the shop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 Light" panose="020F0302020204030204" pitchFamily="34" charset="0"/>
                      </a:rPr>
                      <m:t>⟹</m:t>
                    </m:r>
                    <m:r>
                      <a:rPr lang="en-US" altLang="zh-C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 Light" panose="020F0302020204030204" pitchFamily="34" charset="0"/>
                      </a:rPr>
                      <m:t>𝑇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 Light" panose="020F0302020204030204" pitchFamily="34" charset="0"/>
                      </a:rPr>
                      <m:t>𝑂</m:t>
                    </m:r>
                  </m:oMath>
                </a14:m>
                <a:endParaRPr lang="en-US" altLang="zh-CN" sz="24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 marL="342900" indent="-34290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Model: Naive Bayes and discriminative classifiers (e.g., SVM, perceptron, log-linear models)</a:t>
                </a:r>
              </a:p>
              <a:p>
                <a:pPr marL="342900" indent="-34290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endParaRPr lang="en-US" altLang="zh-CN" sz="24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6" name="矩形 8">
                <a:extLst>
                  <a:ext uri="{FF2B5EF4-FFF2-40B4-BE49-F238E27FC236}">
                    <a16:creationId xmlns:a16="http://schemas.microsoft.com/office/drawing/2014/main" id="{E4690199-E31A-48EF-B232-56D24BE0504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7275" y="893280"/>
                <a:ext cx="10804922" cy="3370153"/>
              </a:xfrm>
              <a:prstGeom prst="rect">
                <a:avLst/>
              </a:prstGeom>
              <a:blipFill>
                <a:blip r:embed="rId3"/>
                <a:stretch>
                  <a:fillRect l="-822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矩形 5">
            <a:extLst>
              <a:ext uri="{FF2B5EF4-FFF2-40B4-BE49-F238E27FC236}">
                <a16:creationId xmlns:a16="http://schemas.microsoft.com/office/drawing/2014/main" id="{E1BF4C49-D9BF-42F3-B713-48595D54AED3}"/>
              </a:ext>
            </a:extLst>
          </p:cNvPr>
          <p:cNvSpPr/>
          <p:nvPr/>
        </p:nvSpPr>
        <p:spPr>
          <a:xfrm>
            <a:off x="696516" y="214801"/>
            <a:ext cx="72854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Local Model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9AFFAE0A-A251-40CD-8ED7-B9C2DFE0E5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2533" y="1621504"/>
            <a:ext cx="3176439" cy="387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灯片编号占位符 9">
            <a:extLst>
              <a:ext uri="{FF2B5EF4-FFF2-40B4-BE49-F238E27FC236}">
                <a16:creationId xmlns:a16="http://schemas.microsoft.com/office/drawing/2014/main" id="{A090DE63-7785-4A23-89A3-EBB63594C2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9E591-ED77-471E-97B2-B4E6A061E782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11786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8">
                <a:extLst>
                  <a:ext uri="{FF2B5EF4-FFF2-40B4-BE49-F238E27FC236}">
                    <a16:creationId xmlns:a16="http://schemas.microsoft.com/office/drawing/2014/main" id="{E4690199-E31A-48EF-B232-56D24BE05045}"/>
                  </a:ext>
                </a:extLst>
              </p:cNvPr>
              <p:cNvSpPr/>
              <p:nvPr/>
            </p:nvSpPr>
            <p:spPr>
              <a:xfrm>
                <a:off x="1057275" y="893280"/>
                <a:ext cx="10804922" cy="502175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Treat the assignment of each POS tag as a separate classification task.</a:t>
                </a:r>
              </a:p>
              <a:p>
                <a:pPr marL="342900" indent="-34290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Features : five-word window                                               </a:t>
                </a:r>
                <a14:m>
                  <m:oMath xmlns:m="http://schemas.openxmlformats.org/officeDocument/2006/math">
                    <m:r>
                      <a:rPr lang="en-US" altLang="zh-C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 Light" panose="020F0302020204030204" pitchFamily="34" charset="0"/>
                      </a:rPr>
                      <m:t>⟹</m:t>
                    </m:r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 Light" panose="020F0302020204030204" pitchFamily="34" charset="0"/>
                          </a:rPr>
                          <m:t>𝑡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 Light" panose="020F0302020204030204" pitchFamily="34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altLang="zh-CN" sz="24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 lvl="1">
                  <a:lnSpc>
                    <a:spcPct val="150000"/>
                  </a:lnSpc>
                  <a:buSzPct val="100000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e.g. James went to the shop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 Light" panose="020F0302020204030204" pitchFamily="34" charset="0"/>
                      </a:rPr>
                      <m:t>⟹</m:t>
                    </m:r>
                    <m:r>
                      <a:rPr lang="en-US" altLang="zh-C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 Light" panose="020F0302020204030204" pitchFamily="34" charset="0"/>
                      </a:rPr>
                      <m:t>𝑇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 Light" panose="020F0302020204030204" pitchFamily="34" charset="0"/>
                      </a:rPr>
                      <m:t>𝑂</m:t>
                    </m:r>
                  </m:oMath>
                </a14:m>
                <a:endParaRPr lang="en-US" altLang="zh-CN" sz="24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 marL="342900" indent="-34290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Model: Naive Bayes and discriminative classifiers (e.g., SVM, perceptron, log-linear models)</a:t>
                </a:r>
              </a:p>
              <a:p>
                <a:pPr marL="342900" indent="-34290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Disadvantage: ignore dependencies between different output POS tags !</a:t>
                </a:r>
              </a:p>
              <a:p>
                <a:pPr>
                  <a:lnSpc>
                    <a:spcPct val="150000"/>
                  </a:lnSpc>
                  <a:buSzPct val="100000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   DT      JJ      NN</a:t>
                </a:r>
              </a:p>
              <a:p>
                <a:pPr>
                  <a:lnSpc>
                    <a:spcPct val="150000"/>
                  </a:lnSpc>
                  <a:buSzPct val="100000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determiner         noun (NN) or adjective (JJ) , not verb (VB)</a:t>
                </a:r>
              </a:p>
              <a:p>
                <a:pPr>
                  <a:lnSpc>
                    <a:spcPct val="150000"/>
                  </a:lnSpc>
                  <a:buSzPct val="100000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adverb (AD)        verb (VB) , not possessive pronoun (PRP$)</a:t>
                </a:r>
              </a:p>
            </p:txBody>
          </p:sp>
        </mc:Choice>
        <mc:Fallback xmlns="">
          <p:sp>
            <p:nvSpPr>
              <p:cNvPr id="6" name="矩形 8">
                <a:extLst>
                  <a:ext uri="{FF2B5EF4-FFF2-40B4-BE49-F238E27FC236}">
                    <a16:creationId xmlns:a16="http://schemas.microsoft.com/office/drawing/2014/main" id="{E4690199-E31A-48EF-B232-56D24BE0504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7275" y="893280"/>
                <a:ext cx="10804922" cy="5021759"/>
              </a:xfrm>
              <a:prstGeom prst="rect">
                <a:avLst/>
              </a:prstGeom>
              <a:blipFill>
                <a:blip r:embed="rId3"/>
                <a:stretch>
                  <a:fillRect l="-939" b="-2020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矩形 5">
            <a:extLst>
              <a:ext uri="{FF2B5EF4-FFF2-40B4-BE49-F238E27FC236}">
                <a16:creationId xmlns:a16="http://schemas.microsoft.com/office/drawing/2014/main" id="{E1BF4C49-D9BF-42F3-B713-48595D54AED3}"/>
              </a:ext>
            </a:extLst>
          </p:cNvPr>
          <p:cNvSpPr/>
          <p:nvPr/>
        </p:nvSpPr>
        <p:spPr>
          <a:xfrm>
            <a:off x="696516" y="214801"/>
            <a:ext cx="72854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Local Model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9AFFAE0A-A251-40CD-8ED7-B9C2DFE0E5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2533" y="1621504"/>
            <a:ext cx="3176439" cy="387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直接箭头连接符 6">
            <a:extLst>
              <a:ext uri="{FF2B5EF4-FFF2-40B4-BE49-F238E27FC236}">
                <a16:creationId xmlns:a16="http://schemas.microsoft.com/office/drawing/2014/main" id="{FFB5A13B-578F-45D3-9F28-93CA7F2A6897}"/>
              </a:ext>
            </a:extLst>
          </p:cNvPr>
          <p:cNvCxnSpPr>
            <a:cxnSpLocks/>
          </p:cNvCxnSpPr>
          <p:nvPr/>
        </p:nvCxnSpPr>
        <p:spPr>
          <a:xfrm>
            <a:off x="2975300" y="5650375"/>
            <a:ext cx="243023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箭头连接符 7">
            <a:extLst>
              <a:ext uri="{FF2B5EF4-FFF2-40B4-BE49-F238E27FC236}">
                <a16:creationId xmlns:a16="http://schemas.microsoft.com/office/drawing/2014/main" id="{3832ECB2-B767-42EB-93F3-6F1CE288969A}"/>
              </a:ext>
            </a:extLst>
          </p:cNvPr>
          <p:cNvCxnSpPr>
            <a:cxnSpLocks/>
          </p:cNvCxnSpPr>
          <p:nvPr/>
        </p:nvCxnSpPr>
        <p:spPr>
          <a:xfrm>
            <a:off x="2856419" y="5099004"/>
            <a:ext cx="243023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灯片编号占位符 9">
            <a:extLst>
              <a:ext uri="{FF2B5EF4-FFF2-40B4-BE49-F238E27FC236}">
                <a16:creationId xmlns:a16="http://schemas.microsoft.com/office/drawing/2014/main" id="{A090DE63-7785-4A23-89A3-EBB63594C2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9E591-ED77-471E-97B2-B4E6A061E782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1648783"/>
      </p:ext>
    </p:extLst>
  </p:cSld>
  <p:clrMapOvr>
    <a:masterClrMapping/>
  </p:clrMapOvr>
</p:sld>
</file>

<file path=ppt/theme/theme1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67912</TotalTime>
  <Words>3318</Words>
  <Application>Microsoft Macintosh PowerPoint</Application>
  <PresentationFormat>Widescreen</PresentationFormat>
  <Paragraphs>990</Paragraphs>
  <Slides>58</Slides>
  <Notes>48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66" baseType="lpstr">
      <vt:lpstr>等线</vt:lpstr>
      <vt:lpstr>等线 Light</vt:lpstr>
      <vt:lpstr>楷体</vt:lpstr>
      <vt:lpstr>Andale Mono</vt:lpstr>
      <vt:lpstr>Arial</vt:lpstr>
      <vt:lpstr>Cambria Math</vt:lpstr>
      <vt:lpstr>Palatino</vt:lpstr>
      <vt:lpstr>自定义设计方案</vt:lpstr>
      <vt:lpstr>Natural Language Processing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DH Sean</dc:creator>
  <cp:lastModifiedBy>Yue ZHANG 张岳</cp:lastModifiedBy>
  <cp:revision>63</cp:revision>
  <cp:lastPrinted>2022-01-11T02:14:02Z</cp:lastPrinted>
  <dcterms:created xsi:type="dcterms:W3CDTF">2018-10-12T14:21:45Z</dcterms:created>
  <dcterms:modified xsi:type="dcterms:W3CDTF">2022-01-11T05:42:11Z</dcterms:modified>
</cp:coreProperties>
</file>