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86"/>
  </p:notesMasterIdLst>
  <p:handoutMasterIdLst>
    <p:handoutMasterId r:id="rId87"/>
  </p:handoutMasterIdLst>
  <p:sldIdLst>
    <p:sldId id="493" r:id="rId2"/>
    <p:sldId id="314" r:id="rId3"/>
    <p:sldId id="426" r:id="rId4"/>
    <p:sldId id="441" r:id="rId5"/>
    <p:sldId id="494" r:id="rId6"/>
    <p:sldId id="442" r:id="rId7"/>
    <p:sldId id="456" r:id="rId8"/>
    <p:sldId id="443" r:id="rId9"/>
    <p:sldId id="444" r:id="rId10"/>
    <p:sldId id="451" r:id="rId11"/>
    <p:sldId id="450" r:id="rId12"/>
    <p:sldId id="495" r:id="rId13"/>
    <p:sldId id="457" r:id="rId14"/>
    <p:sldId id="445" r:id="rId15"/>
    <p:sldId id="446" r:id="rId16"/>
    <p:sldId id="447" r:id="rId17"/>
    <p:sldId id="449" r:id="rId18"/>
    <p:sldId id="448" r:id="rId19"/>
    <p:sldId id="452" r:id="rId20"/>
    <p:sldId id="453" r:id="rId21"/>
    <p:sldId id="454" r:id="rId22"/>
    <p:sldId id="455" r:id="rId23"/>
    <p:sldId id="427" r:id="rId24"/>
    <p:sldId id="458" r:id="rId25"/>
    <p:sldId id="459" r:id="rId26"/>
    <p:sldId id="462" r:id="rId27"/>
    <p:sldId id="428" r:id="rId28"/>
    <p:sldId id="490" r:id="rId29"/>
    <p:sldId id="463" r:id="rId30"/>
    <p:sldId id="464" r:id="rId31"/>
    <p:sldId id="460" r:id="rId32"/>
    <p:sldId id="461" r:id="rId33"/>
    <p:sldId id="465" r:id="rId34"/>
    <p:sldId id="429" r:id="rId35"/>
    <p:sldId id="496" r:id="rId36"/>
    <p:sldId id="466" r:id="rId37"/>
    <p:sldId id="497" r:id="rId38"/>
    <p:sldId id="467" r:id="rId39"/>
    <p:sldId id="431" r:id="rId40"/>
    <p:sldId id="499" r:id="rId41"/>
    <p:sldId id="468" r:id="rId42"/>
    <p:sldId id="469" r:id="rId43"/>
    <p:sldId id="470" r:id="rId44"/>
    <p:sldId id="498" r:id="rId45"/>
    <p:sldId id="471" r:id="rId46"/>
    <p:sldId id="472" r:id="rId47"/>
    <p:sldId id="430" r:id="rId48"/>
    <p:sldId id="501" r:id="rId49"/>
    <p:sldId id="473" r:id="rId50"/>
    <p:sldId id="474" r:id="rId51"/>
    <p:sldId id="475" r:id="rId52"/>
    <p:sldId id="476" r:id="rId53"/>
    <p:sldId id="432" r:id="rId54"/>
    <p:sldId id="477" r:id="rId55"/>
    <p:sldId id="433" r:id="rId56"/>
    <p:sldId id="491" r:id="rId57"/>
    <p:sldId id="478" r:id="rId58"/>
    <p:sldId id="479" r:id="rId59"/>
    <p:sldId id="434" r:id="rId60"/>
    <p:sldId id="480" r:id="rId61"/>
    <p:sldId id="506" r:id="rId62"/>
    <p:sldId id="481" r:id="rId63"/>
    <p:sldId id="435" r:id="rId64"/>
    <p:sldId id="482" r:id="rId65"/>
    <p:sldId id="502" r:id="rId66"/>
    <p:sldId id="437" r:id="rId67"/>
    <p:sldId id="508" r:id="rId68"/>
    <p:sldId id="503" r:id="rId69"/>
    <p:sldId id="507" r:id="rId70"/>
    <p:sldId id="483" r:id="rId71"/>
    <p:sldId id="484" r:id="rId72"/>
    <p:sldId id="485" r:id="rId73"/>
    <p:sldId id="492" r:id="rId74"/>
    <p:sldId id="438" r:id="rId75"/>
    <p:sldId id="486" r:id="rId76"/>
    <p:sldId id="505" r:id="rId77"/>
    <p:sldId id="439" r:id="rId78"/>
    <p:sldId id="487" r:id="rId79"/>
    <p:sldId id="440" r:id="rId80"/>
    <p:sldId id="509" r:id="rId81"/>
    <p:sldId id="385" r:id="rId82"/>
    <p:sldId id="489" r:id="rId83"/>
    <p:sldId id="425" r:id="rId84"/>
    <p:sldId id="488" r:id="rId8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3"/>
            <p14:sldId id="314"/>
            <p14:sldId id="426"/>
            <p14:sldId id="441"/>
            <p14:sldId id="494"/>
            <p14:sldId id="442"/>
            <p14:sldId id="456"/>
            <p14:sldId id="443"/>
            <p14:sldId id="444"/>
            <p14:sldId id="451"/>
            <p14:sldId id="450"/>
            <p14:sldId id="495"/>
            <p14:sldId id="457"/>
            <p14:sldId id="445"/>
            <p14:sldId id="446"/>
            <p14:sldId id="447"/>
            <p14:sldId id="449"/>
            <p14:sldId id="448"/>
            <p14:sldId id="452"/>
            <p14:sldId id="453"/>
            <p14:sldId id="454"/>
            <p14:sldId id="455"/>
            <p14:sldId id="427"/>
            <p14:sldId id="458"/>
            <p14:sldId id="459"/>
            <p14:sldId id="462"/>
            <p14:sldId id="428"/>
            <p14:sldId id="490"/>
            <p14:sldId id="463"/>
            <p14:sldId id="464"/>
            <p14:sldId id="460"/>
            <p14:sldId id="461"/>
            <p14:sldId id="465"/>
            <p14:sldId id="429"/>
            <p14:sldId id="496"/>
            <p14:sldId id="466"/>
            <p14:sldId id="497"/>
            <p14:sldId id="467"/>
            <p14:sldId id="431"/>
            <p14:sldId id="499"/>
            <p14:sldId id="468"/>
            <p14:sldId id="469"/>
            <p14:sldId id="470"/>
            <p14:sldId id="498"/>
            <p14:sldId id="471"/>
            <p14:sldId id="472"/>
            <p14:sldId id="430"/>
            <p14:sldId id="501"/>
            <p14:sldId id="473"/>
            <p14:sldId id="474"/>
            <p14:sldId id="475"/>
            <p14:sldId id="476"/>
            <p14:sldId id="432"/>
            <p14:sldId id="477"/>
            <p14:sldId id="433"/>
            <p14:sldId id="491"/>
            <p14:sldId id="478"/>
            <p14:sldId id="479"/>
            <p14:sldId id="434"/>
            <p14:sldId id="480"/>
            <p14:sldId id="506"/>
            <p14:sldId id="481"/>
            <p14:sldId id="435"/>
            <p14:sldId id="482"/>
            <p14:sldId id="502"/>
            <p14:sldId id="437"/>
            <p14:sldId id="508"/>
            <p14:sldId id="503"/>
            <p14:sldId id="507"/>
            <p14:sldId id="483"/>
            <p14:sldId id="484"/>
            <p14:sldId id="485"/>
            <p14:sldId id="492"/>
            <p14:sldId id="438"/>
            <p14:sldId id="486"/>
            <p14:sldId id="505"/>
            <p14:sldId id="439"/>
            <p14:sldId id="487"/>
            <p14:sldId id="440"/>
            <p14:sldId id="509"/>
            <p14:sldId id="385"/>
            <p14:sldId id="489"/>
            <p14:sldId id="425"/>
            <p14:sldId id="4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A8B5D-E8AB-445D-9471-F62BBBE4B339}" v="502" dt="2020-12-01T17:32:41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88027" autoAdjust="0"/>
  </p:normalViewPr>
  <p:slideViewPr>
    <p:cSldViewPr snapToGrid="0">
      <p:cViewPr varScale="1">
        <p:scale>
          <a:sx n="108" d="100"/>
          <a:sy n="108" d="100"/>
        </p:scale>
        <p:origin x="200" y="8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427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libsvm</a:t>
            </a:r>
            <a:endParaRPr kumimoji="1" lang="en-US" altLang="zh-CN" dirty="0"/>
          </a:p>
          <a:p>
            <a:r>
              <a:rPr kumimoji="1" lang="en-US" altLang="zh-CN" dirty="0"/>
              <a:t>safe cut</a:t>
            </a:r>
          </a:p>
          <a:p>
            <a:r>
              <a:rPr kumimoji="1" lang="en-US" altLang="zh-CN" dirty="0"/>
              <a:t>margin: distance from point to plane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84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3.1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34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040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𝑦</m:t>
                      </m:r>
                      <m:r>
                        <a:rPr lang="en-US" altLang="zh-CN" sz="12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12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altLang="zh-CN" sz="12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1200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&lt;0</m:t>
                      </m:r>
                      <m:r>
                        <a:rPr lang="en-US" altLang="zh-CN" sz="1200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1200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1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𝑦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1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  <m:r>
                          <a:rPr lang="en-US" altLang="zh-CN" sz="1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sSup>
                      <m:sSupPr>
                        <m:ctrlPr>
                          <a:rPr lang="en-US" altLang="zh-CN" sz="1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200" b="0" i="1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2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endParaRPr lang="en-US" altLang="zh-CN" sz="1400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2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𝑦⋅(</a:t>
                </a:r>
                <a:r>
                  <a:rPr lang="en-US" altLang="zh-CN" sz="12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𝜃 ⃗+𝜙 ⃗(𝑥))</a:t>
                </a:r>
                <a:r>
                  <a:rPr lang="en-US" altLang="zh-CN" sz="12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&lt;0</a:t>
                </a:r>
                <a:r>
                  <a:rPr lang="en-US" altLang="zh-CN" sz="12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endParaRPr lang="en-US" altLang="zh-CN" sz="1200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4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𝑦⋅(𝜃 ⃗+</a:t>
                </a:r>
                <a:r>
                  <a:rPr lang="en-US" altLang="zh-CN" sz="14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𝑦⋅</a:t>
                </a:r>
                <a:r>
                  <a:rPr lang="en-US" altLang="zh-CN" sz="14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𝜙 ⃗(𝑥))</a:t>
                </a:r>
                <a:r>
                  <a:rPr lang="en-US" altLang="zh-CN" sz="14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⋅</a:t>
                </a:r>
                <a:r>
                  <a:rPr lang="en-US" altLang="zh-CN" sz="14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𝜙 ⃗(𝑥)</a:t>
                </a:r>
                <a:r>
                  <a:rPr lang="en-US" altLang="zh-CN" sz="1400" i="1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= </a:t>
                </a:r>
                <a:r>
                  <a:rPr lang="en-US" altLang="zh-CN" sz="140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𝑦⋅(𝜃 ⃗+𝜙 ⃗(𝑥))</a:t>
                </a:r>
                <a:r>
                  <a:rPr lang="en-US" altLang="zh-CN" sz="1400" i="1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+𝑦^2 𝜙 ⃗</a:t>
                </a:r>
                <a:r>
                  <a:rPr lang="en-US" altLang="zh-CN" sz="1200" b="0" i="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(𝑥)^2&lt;0</a:t>
                </a:r>
                <a:endParaRPr lang="en-US" altLang="zh-CN" sz="1400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47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figure 3.5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67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8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 3.8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08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 3.3</a:t>
            </a:r>
          </a:p>
          <a:p>
            <a:r>
              <a:rPr kumimoji="1" lang="en-US" altLang="zh-CN" dirty="0"/>
              <a:t>add proof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78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 3.3</a:t>
            </a:r>
          </a:p>
          <a:p>
            <a:r>
              <a:rPr kumimoji="1" lang="en-US" altLang="zh-CN" dirty="0"/>
              <a:t>add proof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768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table 3.1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96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09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class; add control of priors;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more details about the difference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224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overlapping features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7760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64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parameter type -&gt; feature template</a:t>
            </a:r>
          </a:p>
          <a:p>
            <a:r>
              <a:rPr kumimoji="1" lang="en-US" altLang="zh-CN" dirty="0"/>
              <a:t>instance ...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50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ha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622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ha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6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table 3.1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56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3.1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04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3.1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1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75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</a:t>
            </a:r>
          </a:p>
          <a:p>
            <a:r>
              <a:rPr kumimoji="1" lang="en-US" altLang="zh-CN" dirty="0"/>
              <a:t>figure 3.2</a:t>
            </a:r>
          </a:p>
          <a:p>
            <a:r>
              <a:rPr kumimoji="1" lang="en-US" altLang="zh-CN" dirty="0"/>
              <a:t>hyper-plane: generalization of a line in high-dim space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38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302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</a:t>
            </a:r>
          </a:p>
          <a:p>
            <a:r>
              <a:rPr kumimoji="1" lang="en-US" altLang="zh-CN" dirty="0"/>
              <a:t>figure 3.2</a:t>
            </a:r>
          </a:p>
          <a:p>
            <a:r>
              <a:rPr kumimoji="1" lang="en-US" altLang="zh-CN" dirty="0"/>
              <a:t>hyper-plane: generalization of a line in high-dim space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767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63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089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8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D3AA4-C65B-496B-ABF4-0C0248606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7" y="234283"/>
            <a:ext cx="2085517" cy="3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5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75E40C-C5A0-4221-99B6-B735C4385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7" y="234283"/>
            <a:ext cx="2085517" cy="361787"/>
          </a:xfrm>
          <a:prstGeom prst="rect">
            <a:avLst/>
          </a:prstGeom>
        </p:spPr>
      </p:pic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46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083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699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166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090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5039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23828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0807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4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6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tmp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tmp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tmp"/><Relationship Id="rId5" Type="http://schemas.openxmlformats.org/officeDocument/2006/relationships/image" Target="../media/image90.tmp"/><Relationship Id="rId4" Type="http://schemas.openxmlformats.org/officeDocument/2006/relationships/image" Target="../media/image92.tm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40.png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1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3.png"/><Relationship Id="rId4" Type="http://schemas.openxmlformats.org/officeDocument/2006/relationships/image" Target="../media/image104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8.tmp"/><Relationship Id="rId4" Type="http://schemas.openxmlformats.org/officeDocument/2006/relationships/image" Target="../media/image107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8.tmp"/><Relationship Id="rId4" Type="http://schemas.openxmlformats.org/officeDocument/2006/relationships/image" Target="../media/image107.tmp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0.png"/><Relationship Id="rId5" Type="http://schemas.openxmlformats.org/officeDocument/2006/relationships/image" Target="../media/image110.tmp"/><Relationship Id="rId4" Type="http://schemas.openxmlformats.org/officeDocument/2006/relationships/image" Target="../media/image109.tm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517790" y="903413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83252" y="3470652"/>
            <a:ext cx="2366138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5827392" y="2727835"/>
            <a:ext cx="2584558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6036443" y="2901884"/>
            <a:ext cx="2166454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804346" y="351587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804346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804346" y="3061065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804346" y="3360208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288338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804346" y="2967486"/>
            <a:ext cx="125987" cy="13162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288338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6116020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288338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288338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288338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147196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7147196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7147196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97577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97577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975771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7147196" y="3360208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97577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97577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7147196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804346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632054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45976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632054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459764" y="3671569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45976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45976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45976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459764" y="3360208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632054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632054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632054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632054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792101" y="3891973"/>
            <a:ext cx="649889" cy="380478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116021" y="2967486"/>
            <a:ext cx="2017786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6116020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6116020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6116020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6116020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319514" y="351587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319514" y="3204514"/>
            <a:ext cx="126826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319514" y="3360208"/>
            <a:ext cx="126826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835522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319514" y="3061065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319514" y="2967486"/>
            <a:ext cx="126826" cy="13162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835522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663231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66323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663231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663231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66323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663231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8006947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835522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491805" y="296748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835523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835523" y="3061065"/>
            <a:ext cx="298279" cy="13162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8006947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835522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800694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491805" y="3360208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491805" y="3515876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491805" y="3061065"/>
            <a:ext cx="126852" cy="13162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491805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8162641" y="2772462"/>
            <a:ext cx="111986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8162641" y="2772462"/>
            <a:ext cx="111986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173130" y="2782084"/>
            <a:ext cx="91875" cy="92714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173130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646147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764205" y="2701672"/>
            <a:ext cx="68886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882232" y="2701672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7158577" y="2327274"/>
            <a:ext cx="26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80754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935236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646608" y="2523460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170508" y="2589955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8027084" y="2589955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916882" y="2122898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992525" y="1047063"/>
            <a:ext cx="2624530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992525" y="1047062"/>
            <a:ext cx="2624530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5098381" y="1404256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168575" y="1477530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371072" y="1477530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274399" y="1477530"/>
            <a:ext cx="45822" cy="12621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473847" y="1588420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521684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589865" y="1588420"/>
            <a:ext cx="32582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197068" y="1721731"/>
            <a:ext cx="1737158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7038920" y="1721731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247521" y="1721731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197067" y="1858092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444636" y="1858092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6110871" y="1936462"/>
            <a:ext cx="529214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931771" y="1936462"/>
            <a:ext cx="106898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740468" y="1936462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550173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358871" y="1936462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358870" y="2032098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197068" y="1936462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197068" y="2032098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197068" y="2127764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197068" y="2223400"/>
            <a:ext cx="38714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106065" y="2032098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354814" y="212776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354814" y="2225444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354814" y="232416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354814" y="2421841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110871" y="2421841"/>
            <a:ext cx="928130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661381" y="2324161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889320" y="2223400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602007" y="1310370"/>
            <a:ext cx="1114298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602007" y="1310370"/>
            <a:ext cx="1114298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662366" y="1515043"/>
            <a:ext cx="996203" cy="147812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905504" y="1362835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710454" y="1688198"/>
            <a:ext cx="707599" cy="1665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461759" y="1688198"/>
            <a:ext cx="68251" cy="1665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556228" y="1688198"/>
            <a:ext cx="55114" cy="1665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710453" y="1766045"/>
            <a:ext cx="404994" cy="1665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8122395" y="1766045"/>
            <a:ext cx="127744" cy="1665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164399" y="1810646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8122394" y="1810646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8021814" y="1810646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912504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803167" y="1810646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803167" y="1865759"/>
            <a:ext cx="656863" cy="1665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710453" y="1810646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710453" y="1865759"/>
            <a:ext cx="39382" cy="1665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710453" y="1919983"/>
            <a:ext cx="39382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710453" y="1975097"/>
            <a:ext cx="39382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500250" y="1865759"/>
            <a:ext cx="96227" cy="1665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800545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8164399" y="2087922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245732" y="2031942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376046" y="1975097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710453" y="1612108"/>
            <a:ext cx="328012" cy="1665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710453" y="2220857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710453" y="2288189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710454" y="2355549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710454" y="2757866"/>
            <a:ext cx="529172" cy="1665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192376" y="2143009"/>
            <a:ext cx="157451" cy="1665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401401" y="2143009"/>
            <a:ext cx="209944" cy="1665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401401" y="2220857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710454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710454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811924" y="2910939"/>
            <a:ext cx="492438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83465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957970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8082173" y="2860202"/>
            <a:ext cx="79630" cy="1665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206377" y="2860202"/>
            <a:ext cx="79604" cy="1665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329689" y="2860202"/>
            <a:ext cx="80495" cy="1665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453893" y="2860202"/>
            <a:ext cx="54249" cy="1665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287711" y="826691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287711" y="819717"/>
            <a:ext cx="856293" cy="39382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287711" y="826691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334932" y="983250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371667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948925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9021528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371667" y="1176543"/>
            <a:ext cx="311389" cy="13162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687407" y="1176543"/>
            <a:ext cx="98876" cy="13162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720654" y="1211547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688299" y="1211547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610452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526470" y="1211547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442514" y="1211547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442514" y="1253525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371666" y="121154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371666" y="1253525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371666" y="1295503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977792" y="1253525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440757" y="1295503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720653" y="1349725"/>
            <a:ext cx="240542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882457" y="1320858"/>
            <a:ext cx="78739" cy="13162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371666" y="1058475"/>
            <a:ext cx="251922" cy="13162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371667" y="1467794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741630" y="1392596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902568" y="1392596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902568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371666" y="1508907"/>
            <a:ext cx="61250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448649" y="1508907"/>
            <a:ext cx="378722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64853"/>
            <a:ext cx="1604202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7" y="548670"/>
            <a:ext cx="587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TF-IDF vectors document representation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7" y="1278177"/>
            <a:ext cx="6420166" cy="178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Soft version of stop words in selecting useful words.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Intuition — the more documents in which of words exists, 			   the less informative the  word is.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 the importance values of uninformative words</a:t>
            </a:r>
          </a:p>
        </p:txBody>
      </p:sp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35E162D6-D431-4235-A98C-09BE5544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3" y="3194074"/>
            <a:ext cx="5129066" cy="1602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08DE6-BB98-E947-BB32-E82F3D17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7" y="40212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TF-IDF vectors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8" y="1021990"/>
            <a:ext cx="642016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Soft version of stop words in selecting useful words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 frequency (TF)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9E0FCE2-D561-408F-845D-04764F47233F}"/>
              </a:ext>
            </a:extLst>
          </p:cNvPr>
          <p:cNvSpPr/>
          <p:nvPr/>
        </p:nvSpPr>
        <p:spPr>
          <a:xfrm>
            <a:off x="1419968" y="256958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 frequency (DF)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05C7928-86A1-4C07-85BF-AB86C4030B23}"/>
              </a:ext>
            </a:extLst>
          </p:cNvPr>
          <p:cNvSpPr/>
          <p:nvPr/>
        </p:nvSpPr>
        <p:spPr>
          <a:xfrm>
            <a:off x="1419968" y="375206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Inverted document frequency (IDF) (with logarithm)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FCABC9B5-A4C3-4DEC-B2E9-6A3ECD2F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1852752"/>
            <a:ext cx="3920067" cy="860069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A37917C2-FCE6-470E-AD8A-82241A41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7" y="3011919"/>
            <a:ext cx="3431480" cy="818791"/>
          </a:xfrm>
          <a:prstGeom prst="rect">
            <a:avLst/>
          </a:prstGeom>
        </p:spPr>
      </p:pic>
      <p:pic>
        <p:nvPicPr>
          <p:cNvPr id="12" name="图片 11" descr="图片包含 信件&#10;&#10;描述已自动生成">
            <a:extLst>
              <a:ext uri="{FF2B5EF4-FFF2-40B4-BE49-F238E27FC236}">
                <a16:creationId xmlns:a16="http://schemas.microsoft.com/office/drawing/2014/main" id="{266FA1C4-4F2E-490E-ACB0-1B61A0A4E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1" y="4307160"/>
            <a:ext cx="3436941" cy="73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E69BF-EEE4-354D-A2DE-5E3F201B5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33158" y="2944810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1501" y="320070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of documents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8BB008-1B74-434A-9E18-A6DCD999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17" b="7001"/>
          <a:stretch/>
        </p:blipFill>
        <p:spPr>
          <a:xfrm>
            <a:off x="3541429" y="812721"/>
            <a:ext cx="5255729" cy="4225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/>
              <p:nvPr/>
            </p:nvSpPr>
            <p:spPr>
              <a:xfrm>
                <a:off x="983018" y="1100889"/>
                <a:ext cx="2444900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bought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is reading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/>
                  <a:t>= “</a:t>
                </a:r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ah,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 know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Tim.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 saw a boy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reading a book.</a:t>
                </a:r>
                <a:r>
                  <a:rPr lang="en-US" altLang="zh-CN" dirty="0"/>
                  <a:t>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18" y="1100889"/>
                <a:ext cx="2444900" cy="3139321"/>
              </a:xfrm>
              <a:prstGeom prst="rect">
                <a:avLst/>
              </a:prstGeom>
              <a:blipFill>
                <a:blip r:embed="rId4"/>
                <a:stretch>
                  <a:fillRect t="-1205" r="-1036" b="-20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D616B0-12CA-734B-AF84-A1ABC3FCD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14487" y="297754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11E32B6-73DE-47D5-A7B5-A560D20C1C5D}"/>
              </a:ext>
            </a:extLst>
          </p:cNvPr>
          <p:cNvSpPr/>
          <p:nvPr/>
        </p:nvSpPr>
        <p:spPr>
          <a:xfrm>
            <a:off x="1614487" y="673821"/>
            <a:ext cx="642016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for document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图片 6" descr="图片包含 游戏机, 物体, 钟表&#10;&#10;描述已自动生成">
            <a:extLst>
              <a:ext uri="{FF2B5EF4-FFF2-40B4-BE49-F238E27FC236}">
                <a16:creationId xmlns:a16="http://schemas.microsoft.com/office/drawing/2014/main" id="{7A60A904-C0A5-48CE-9041-5F926BF4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9" y="1137611"/>
            <a:ext cx="2329259" cy="472322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6EC8E4CA-CBDA-4CF0-B1EC-2C951FC0DF47}"/>
              </a:ext>
            </a:extLst>
          </p:cNvPr>
          <p:cNvSpPr/>
          <p:nvPr/>
        </p:nvSpPr>
        <p:spPr>
          <a:xfrm>
            <a:off x="1614487" y="1556474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count-based vectors, </a:t>
            </a:r>
          </a:p>
        </p:txBody>
      </p:sp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D605D73B-97C0-44B7-86B7-95806D95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36" y="1689906"/>
            <a:ext cx="2172499" cy="313403"/>
          </a:xfrm>
          <a:prstGeom prst="rect">
            <a:avLst/>
          </a:prstGeom>
        </p:spPr>
      </p:pic>
      <p:sp>
        <p:nvSpPr>
          <p:cNvPr id="13" name="矩形 8">
            <a:extLst>
              <a:ext uri="{FF2B5EF4-FFF2-40B4-BE49-F238E27FC236}">
                <a16:creationId xmlns:a16="http://schemas.microsoft.com/office/drawing/2014/main" id="{2BABE471-FA68-45F8-9BBF-6A11AE08DEC7}"/>
              </a:ext>
            </a:extLst>
          </p:cNvPr>
          <p:cNvSpPr/>
          <p:nvPr/>
        </p:nvSpPr>
        <p:spPr>
          <a:xfrm>
            <a:off x="1614487" y="2142587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TF-IDF vectors, </a:t>
            </a:r>
          </a:p>
        </p:txBody>
      </p:sp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3D56FE47-5606-4C17-AA14-D3D7DD582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50" y="2142587"/>
            <a:ext cx="1487935" cy="515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F2A4D024-CC11-42F1-BED7-882D50401220}"/>
                  </a:ext>
                </a:extLst>
              </p:cNvPr>
              <p:cNvSpPr/>
              <p:nvPr/>
            </p:nvSpPr>
            <p:spPr>
              <a:xfrm>
                <a:off x="1614487" y="2770679"/>
                <a:ext cx="6420166" cy="2542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extraction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Mathematical abstraction: the process of transforming document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into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𝒗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Count-based vectors: discrete features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TF-IDF vectors: real-valued features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F2A4D024-CC11-42F1-BED7-882D50401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770679"/>
                <a:ext cx="6420166" cy="2542940"/>
              </a:xfrm>
              <a:prstGeom prst="rect">
                <a:avLst/>
              </a:prstGeom>
              <a:blipFill>
                <a:blip r:embed="rId5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A7C2050-A8F1-DF45-8CC2-5EC9B43B9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14</a:t>
            </a:fld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9" y="663776"/>
                <a:ext cx="6289527" cy="2966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solidFill>
                      <a:schemeClr val="accent4"/>
                    </a:solidFill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case study on a tiny corpora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Tim bought a book.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Tim is reading a book.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ah, Tim is Tim.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I saw a boy reading a book.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Create an index vocabulary of the words of the train document set: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9" y="663776"/>
                <a:ext cx="6289527" cy="2966197"/>
              </a:xfrm>
              <a:prstGeom prst="rect">
                <a:avLst/>
              </a:prstGeom>
              <a:blipFill>
                <a:blip r:embed="rId2"/>
                <a:stretch>
                  <a:fillRect l="-806" b="-21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EF911C1-D75E-47C0-AA52-AC1BC2B47E03}"/>
                  </a:ext>
                </a:extLst>
              </p:cNvPr>
              <p:cNvSpPr/>
              <p:nvPr/>
            </p:nvSpPr>
            <p:spPr>
              <a:xfrm>
                <a:off x="3363448" y="3428907"/>
                <a:ext cx="1742015" cy="1073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𝑇𝑖𝑚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𝑏𝑜𝑢𝑔h𝑡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350" i="1">
                                    <a:latin typeface="Cambria Math" panose="02040503050406030204" pitchFamily="18" charset="0"/>
                                  </a:rPr>
                                  <m:t>𝑏𝑜𝑜𝑘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3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35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135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𝑟𝑒𝑎𝑑𝑖𝑛𝑔</m:t>
                                    </m:r>
                                  </m:e>
                                  <m:e>
                                    <m:r>
                                      <a:rPr lang="en-US" altLang="zh-CN" sz="135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350" dirty="0">
                  <a:latin typeface="Palatino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EF911C1-D75E-47C0-AA52-AC1BC2B47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448" y="3428907"/>
                <a:ext cx="1742015" cy="1073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8">
            <a:extLst>
              <a:ext uri="{FF2B5EF4-FFF2-40B4-BE49-F238E27FC236}">
                <a16:creationId xmlns:a16="http://schemas.microsoft.com/office/drawing/2014/main" id="{7F8C3EDD-B6F5-4FDE-A311-5CB657F4E056}"/>
              </a:ext>
            </a:extLst>
          </p:cNvPr>
          <p:cNvSpPr/>
          <p:nvPr/>
        </p:nvSpPr>
        <p:spPr>
          <a:xfrm>
            <a:off x="1541760" y="4546096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* Certain stop words were ignored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9496C-A3E4-8F4F-9DB6-F937C96BA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15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663776"/>
            <a:ext cx="6289527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chemeClr val="accent4"/>
                </a:solidFill>
                <a:latin typeface="Palatino"/>
                <a:ea typeface="Palatino" pitchFamily="2" charset="77"/>
                <a:cs typeface="Calibri Light" panose="020F0302020204030204" pitchFamily="34" charset="0"/>
              </a:rPr>
              <a:t>Python practice 1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Count-based document representation.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1. Import python modules </a:t>
            </a:r>
            <a:r>
              <a:rPr lang="en-US" altLang="zh-CN" dirty="0" err="1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pytorch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, </a:t>
            </a:r>
            <a:r>
              <a:rPr lang="en-US" altLang="zh-CN" dirty="0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collections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and </a:t>
            </a:r>
            <a:r>
              <a:rPr lang="en-US" altLang="zh-CN" dirty="0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math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541759" y="2896206"/>
            <a:ext cx="628952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2. Load dataset and define the stop-words</a:t>
            </a:r>
            <a:endParaRPr lang="en-US" altLang="zh-CN" dirty="0">
              <a:highlight>
                <a:srgbClr val="C0C0C0"/>
              </a:highlight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0C729CF0-F7A0-4AB9-B827-89C13EF1E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98680"/>
            <a:ext cx="5461000" cy="707035"/>
          </a:xfrm>
          <a:prstGeom prst="rect">
            <a:avLst/>
          </a:prstGeom>
        </p:spPr>
      </p:pic>
      <p:pic>
        <p:nvPicPr>
          <p:cNvPr id="15" name="图片 14" descr="图片包含 散点图&#10;&#10;描述已自动生成">
            <a:extLst>
              <a:ext uri="{FF2B5EF4-FFF2-40B4-BE49-F238E27FC236}">
                <a16:creationId xmlns:a16="http://schemas.microsoft.com/office/drawing/2014/main" id="{52E0DE5E-42EB-441F-A8A5-B8F549D7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433892"/>
            <a:ext cx="5451897" cy="123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46E6D-2AE3-7C49-B75F-F41392844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16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09493" y="871401"/>
            <a:ext cx="628952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3. Clean stop-words and count word frequency</a:t>
            </a:r>
            <a:endParaRPr lang="en-US" altLang="zh-CN" dirty="0">
              <a:highlight>
                <a:srgbClr val="C0C0C0"/>
              </a:highlight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609493" y="3115351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4. Build up the vocabulary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625F0BC8-6CDA-456D-B04F-92B603E3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380154"/>
            <a:ext cx="5511800" cy="1447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AD5799-65D0-4505-8AD3-52ED1AC0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728551"/>
            <a:ext cx="5511800" cy="395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97879-3A19-0D4A-9803-F4F9C225F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17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45211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Check the loaded data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32081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541759" y="3648007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Vocabulary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 descr="图片包含 图表&#10;&#10;描述已自动生成">
            <a:extLst>
              <a:ext uri="{FF2B5EF4-FFF2-40B4-BE49-F238E27FC236}">
                <a16:creationId xmlns:a16="http://schemas.microsoft.com/office/drawing/2014/main" id="{507CFA4E-402D-49B9-9066-3B0A5BAE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967716"/>
            <a:ext cx="5571067" cy="1276131"/>
          </a:xfrm>
          <a:prstGeom prst="rect">
            <a:avLst/>
          </a:prstGeom>
        </p:spPr>
      </p:pic>
      <p:pic>
        <p:nvPicPr>
          <p:cNvPr id="11" name="图片 10" descr="图表, 散点图&#10;&#10;描述已自动生成">
            <a:extLst>
              <a:ext uri="{FF2B5EF4-FFF2-40B4-BE49-F238E27FC236}">
                <a16:creationId xmlns:a16="http://schemas.microsoft.com/office/drawing/2014/main" id="{E0BF1EC0-C0C5-44E7-A758-48432A7EE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2728283"/>
            <a:ext cx="5571067" cy="907878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9C4C4B94-E32E-4E1F-A4BE-8519818480B2}"/>
              </a:ext>
            </a:extLst>
          </p:cNvPr>
          <p:cNvSpPr/>
          <p:nvPr/>
        </p:nvSpPr>
        <p:spPr>
          <a:xfrm>
            <a:off x="1541759" y="2236804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Word count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4" name="图片 13" descr="图表, 散点图&#10;&#10;描述已自动生成">
            <a:extLst>
              <a:ext uri="{FF2B5EF4-FFF2-40B4-BE49-F238E27FC236}">
                <a16:creationId xmlns:a16="http://schemas.microsoft.com/office/drawing/2014/main" id="{996CE13B-607D-419A-91DF-40ACF9D35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4164549"/>
            <a:ext cx="5571067" cy="91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62149-5EB4-0A41-9115-9A1F1AB34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18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587141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6. Count-based document representation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541759" y="2699527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Result: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D6D7BF8D-988E-4020-B3AA-D7BFF9B9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08" y="1047806"/>
            <a:ext cx="5597293" cy="1657677"/>
          </a:xfrm>
          <a:prstGeom prst="rect">
            <a:avLst/>
          </a:prstGeom>
        </p:spPr>
      </p:pic>
      <p:pic>
        <p:nvPicPr>
          <p:cNvPr id="11" name="图片 10" descr="图片包含 日历&#10;&#10;描述已自动生成">
            <a:extLst>
              <a:ext uri="{FF2B5EF4-FFF2-40B4-BE49-F238E27FC236}">
                <a16:creationId xmlns:a16="http://schemas.microsoft.com/office/drawing/2014/main" id="{C0D9EB79-0EAA-46C1-AA97-65C1286F1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07" y="3140359"/>
            <a:ext cx="5597293" cy="1190528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CC942E2B-0582-4881-94CC-CC2B08B34401}"/>
              </a:ext>
            </a:extLst>
          </p:cNvPr>
          <p:cNvSpPr/>
          <p:nvPr/>
        </p:nvSpPr>
        <p:spPr>
          <a:xfrm>
            <a:off x="1614488" y="4378429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highlight>
                  <a:srgbClr val="FFFF0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Is there a soft alternative ?</a:t>
            </a:r>
            <a:endParaRPr lang="en-US" altLang="zh-CN" b="1" dirty="0">
              <a:solidFill>
                <a:schemeClr val="accent4"/>
              </a:solidFill>
              <a:highlight>
                <a:srgbClr val="FFFF00"/>
              </a:highlight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EC1B2-92C4-B94D-BD57-55533EA8A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19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8" y="530816"/>
            <a:ext cx="6289527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b="1" dirty="0">
                <a:solidFill>
                  <a:schemeClr val="accent4"/>
                </a:solidFill>
                <a:latin typeface="Palatino"/>
                <a:ea typeface="Palatino" pitchFamily="2" charset="77"/>
                <a:cs typeface="Calibri Light" panose="020F0302020204030204" pitchFamily="34" charset="0"/>
              </a:rPr>
              <a:t>Python practice 2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TF-IDF vectors calculation using python.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7. Count the number of documents that contain a certain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vocabulary word</a:t>
            </a:r>
            <a:endParaRPr lang="en-US" altLang="zh-CN" dirty="0">
              <a:highlight>
                <a:srgbClr val="C0C0C0"/>
              </a:highlight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8C89E1EF-DF04-4E9D-995A-DF52B331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58" y="2229319"/>
            <a:ext cx="5773441" cy="1686005"/>
          </a:xfrm>
          <a:prstGeom prst="rect">
            <a:avLst/>
          </a:prstGeom>
        </p:spPr>
      </p:pic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EC183FA8-F1B1-4E47-A861-C8CE183A7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57" y="4006810"/>
            <a:ext cx="5773441" cy="64987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5345F4F8-B756-4F8D-BAE0-CC4AD36204A3}"/>
              </a:ext>
            </a:extLst>
          </p:cNvPr>
          <p:cNvSpPr/>
          <p:nvPr/>
        </p:nvSpPr>
        <p:spPr>
          <a:xfrm>
            <a:off x="1541757" y="462199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* Problem set succeeded from python practice 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56E25-4290-B347-95EC-603545A6E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671643" y="1679091"/>
            <a:ext cx="294779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3</a:t>
            </a:r>
          </a:p>
          <a:p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33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Vector</a:t>
            </a:r>
          </a:p>
          <a:p>
            <a:endParaRPr lang="en-US" altLang="zh-CN" sz="33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C9B76-1A69-CB44-812C-AAEBE6BA9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20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45211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8. Count the vocabulary words in each document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32081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541759" y="271135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Result: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C4C4B94-E32E-4E1F-A4BE-8519818480B2}"/>
              </a:ext>
            </a:extLst>
          </p:cNvPr>
          <p:cNvSpPr/>
          <p:nvPr/>
        </p:nvSpPr>
        <p:spPr>
          <a:xfrm>
            <a:off x="1541759" y="1838332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9. Calculate the term frequency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75EC522C-C0E5-48BB-A50C-B2A38845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59" y="1011055"/>
            <a:ext cx="5831897" cy="7564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F4CED2-56A3-4E5D-A219-9104FA38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59" y="2334126"/>
            <a:ext cx="5831897" cy="377225"/>
          </a:xfrm>
          <a:prstGeom prst="rect">
            <a:avLst/>
          </a:prstGeom>
        </p:spPr>
      </p:pic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A06F2DBE-F438-49BA-A94C-7A427CAF1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0" y="3153684"/>
            <a:ext cx="5714174" cy="1884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A529E7-F9E5-2C4C-8D4E-37B486BCE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21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594847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10. Calculate the inverted document frequency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32081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642532" y="2025734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Result: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5E6372-FEE0-48C6-B7D9-D745D1B3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2" y="1254660"/>
            <a:ext cx="5672345" cy="650828"/>
          </a:xfrm>
          <a:prstGeom prst="rect">
            <a:avLst/>
          </a:prstGeom>
        </p:spPr>
      </p:pic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751624FF-F710-4627-9D16-A63ABFB41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1" y="2588314"/>
            <a:ext cx="5672344" cy="2019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6ACAC-C3F7-7A47-A360-CC4EE22F7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9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22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634066" y="794149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11. TF-IDF vector document representation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32081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37CF97-82E4-45DE-BF3F-FF6CD8079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6" y="1466249"/>
            <a:ext cx="5808134" cy="391221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D2DBFAA9-3FCE-43F2-9754-58E15065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7" y="2087236"/>
            <a:ext cx="5875867" cy="2112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D3169-723B-224F-8C11-39036FC4B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2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E7DFE-78C2-0A42-9E28-4846FD60A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0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14488" y="297754"/>
            <a:ext cx="4413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Measure vector space distance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DFE5B5-9298-4F62-93FD-B0198F2A6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216557"/>
            <a:ext cx="5892800" cy="721221"/>
          </a:xfrm>
          <a:prstGeom prst="rect">
            <a:avLst/>
          </a:prstGeom>
        </p:spPr>
      </p:pic>
      <p:pic>
        <p:nvPicPr>
          <p:cNvPr id="11" name="图片 10" descr="图片包含 图示&#10;&#10;描述已自动生成">
            <a:extLst>
              <a:ext uri="{FF2B5EF4-FFF2-40B4-BE49-F238E27FC236}">
                <a16:creationId xmlns:a16="http://schemas.microsoft.com/office/drawing/2014/main" id="{574F4FF8-7DD8-409B-B67C-2F240345B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911191"/>
            <a:ext cx="5732424" cy="2551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DC2EA-EA87-154F-B443-CDCBDB946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332226"/>
            <a:ext cx="4413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Measure vector space distance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8" y="1404351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Euclidean distance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9E0FCE2-D561-408F-845D-04764F47233F}"/>
              </a:ext>
            </a:extLst>
          </p:cNvPr>
          <p:cNvSpPr/>
          <p:nvPr/>
        </p:nvSpPr>
        <p:spPr>
          <a:xfrm>
            <a:off x="1419968" y="2488017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Cosine distance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05C7928-86A1-4C07-85BF-AB86C4030B23}"/>
              </a:ext>
            </a:extLst>
          </p:cNvPr>
          <p:cNvSpPr/>
          <p:nvPr/>
        </p:nvSpPr>
        <p:spPr>
          <a:xfrm>
            <a:off x="1419968" y="3411702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From cosine similarity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C847A7-E092-4F9E-BE3C-0E1FDA14C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1893843"/>
            <a:ext cx="5564522" cy="631113"/>
          </a:xfrm>
          <a:prstGeom prst="rect">
            <a:avLst/>
          </a:prstGeom>
        </p:spPr>
      </p:pic>
      <p:pic>
        <p:nvPicPr>
          <p:cNvPr id="13" name="图片 12" descr="图片包含 文本&#10;&#10;描述已自动生成">
            <a:extLst>
              <a:ext uri="{FF2B5EF4-FFF2-40B4-BE49-F238E27FC236}">
                <a16:creationId xmlns:a16="http://schemas.microsoft.com/office/drawing/2014/main" id="{8A2446B3-3B8A-4CF2-8007-026E029F6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98" y="3065752"/>
            <a:ext cx="3173270" cy="442333"/>
          </a:xfrm>
          <a:prstGeom prst="rect">
            <a:avLst/>
          </a:prstGeom>
        </p:spPr>
      </p:pic>
      <p:pic>
        <p:nvPicPr>
          <p:cNvPr id="15" name="图片 14" descr="图片包含 图表&#10;&#10;描述已自动生成">
            <a:extLst>
              <a:ext uri="{FF2B5EF4-FFF2-40B4-BE49-F238E27FC236}">
                <a16:creationId xmlns:a16="http://schemas.microsoft.com/office/drawing/2014/main" id="{917444D5-9CB8-40D4-98AB-DDFF55AB3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32" y="3859537"/>
            <a:ext cx="5166792" cy="1283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6E5624-BEF3-4B44-9E2C-DA729A3DC4C3}"/>
                  </a:ext>
                </a:extLst>
              </p:cNvPr>
              <p:cNvSpPr txBox="1"/>
              <p:nvPr/>
            </p:nvSpPr>
            <p:spPr>
              <a:xfrm>
                <a:off x="1489808" y="1003455"/>
                <a:ext cx="443108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6E5624-BEF3-4B44-9E2C-DA729A3DC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08" y="1003455"/>
                <a:ext cx="4431085" cy="310598"/>
              </a:xfrm>
              <a:prstGeom prst="rect">
                <a:avLst/>
              </a:prstGeom>
              <a:blipFill>
                <a:blip r:embed="rId5"/>
                <a:stretch>
                  <a:fillRect l="-688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862B615-55DA-104C-BA0F-D1016F1E0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3"/>
            <a:ext cx="2044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758264" y="1107140"/>
            <a:ext cx="5771249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find groups of vectors that stay relatively close to each other, using measures of distance in vector space (Euclidean distance as the metric)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 descr="图片包含 游戏机, 过滤网, 烘干机, 房间&#10;&#10;描述已自动生成">
            <a:extLst>
              <a:ext uri="{FF2B5EF4-FFF2-40B4-BE49-F238E27FC236}">
                <a16:creationId xmlns:a16="http://schemas.microsoft.com/office/drawing/2014/main" id="{840528F6-D5CA-47E4-B7AC-DB62E2C0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2571750"/>
            <a:ext cx="4177982" cy="1880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DFB27-F07A-9E4A-88AE-634DF802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70761-5527-0346-8018-ADDB2BC1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K-means clustering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758264" y="777736"/>
            <a:ext cx="577124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Iteratively assigns points to clusters based on their distance to the centroids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/>
              <p:nvPr/>
            </p:nvSpPr>
            <p:spPr>
              <a:xfrm>
                <a:off x="1531917" y="1713918"/>
                <a:ext cx="6982691" cy="288016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Initialization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pre-specify the number of clusters </a:t>
                </a:r>
                <a14:m>
                  <m:oMath xmlns:m="http://schemas.openxmlformats.org/officeDocument/2006/math">
                    <m:r>
                      <a:rPr lang="en-US" altLang="zh-CN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		    randomly select </a:t>
                </a:r>
                <a14:m>
                  <m:oMath xmlns:m="http://schemas.openxmlformats.org/officeDocument/2006/math">
                    <m:r>
                      <a:rPr lang="en-US" altLang="zh-CN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points as cluster centroids </a:t>
                </a:r>
              </a:p>
              <a:p>
                <a:endParaRPr lang="en-US" altLang="zh-CN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Steps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repeat: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a. assign each point to the cluster whose centroid is the closest;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b. reassign cluster centroids (by averaging points in each cluster);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until: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the cluster contents stabilize </a:t>
                </a:r>
                <a:endParaRPr lang="zh-CN" altLang="en-US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17" y="1713918"/>
                <a:ext cx="6982691" cy="2880161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63ED90-9D6E-C247-972D-4DD85C98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K-means clustering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DBA806-889D-481A-9D36-D4ABDA12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71" y="966401"/>
            <a:ext cx="5754752" cy="4074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775F-53E1-6246-884C-2BC7D7B6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F26FD-EC52-F74B-9570-4F346935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0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K-means clustering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EDF701-A9F0-405F-97F4-A56AD41B41A4}"/>
              </a:ext>
            </a:extLst>
          </p:cNvPr>
          <p:cNvGrpSpPr/>
          <p:nvPr/>
        </p:nvGrpSpPr>
        <p:grpSpPr>
          <a:xfrm>
            <a:off x="1680626" y="1075347"/>
            <a:ext cx="1345089" cy="2852326"/>
            <a:chOff x="716835" y="1433796"/>
            <a:chExt cx="1793452" cy="3803101"/>
          </a:xfrm>
        </p:grpSpPr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6E4AECEF-D8E9-4CA2-8E9F-851DCAC55CE2}"/>
                </a:ext>
              </a:extLst>
            </p:cNvPr>
            <p:cNvSpPr/>
            <p:nvPr/>
          </p:nvSpPr>
          <p:spPr>
            <a:xfrm>
              <a:off x="716835" y="1433796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Documents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159D9E8-1D7A-4B29-A4E6-4A678DF64313}"/>
                </a:ext>
              </a:extLst>
            </p:cNvPr>
            <p:cNvGrpSpPr/>
            <p:nvPr/>
          </p:nvGrpSpPr>
          <p:grpSpPr>
            <a:xfrm>
              <a:off x="866933" y="2194291"/>
              <a:ext cx="1416854" cy="3042606"/>
              <a:chOff x="866933" y="2194291"/>
              <a:chExt cx="1416854" cy="3042606"/>
            </a:xfrm>
          </p:grpSpPr>
          <p:pic>
            <p:nvPicPr>
              <p:cNvPr id="4" name="图片 3" descr="图形用户界面, 文本&#10;&#10;描述已自动生成">
                <a:extLst>
                  <a:ext uri="{FF2B5EF4-FFF2-40B4-BE49-F238E27FC236}">
                    <a16:creationId xmlns:a16="http://schemas.microsoft.com/office/drawing/2014/main" id="{2D2A237C-081B-4564-ABA4-93899814B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2194291"/>
                <a:ext cx="1410440" cy="704682"/>
              </a:xfrm>
              <a:prstGeom prst="rect">
                <a:avLst/>
              </a:prstGeom>
            </p:spPr>
          </p:pic>
          <p:pic>
            <p:nvPicPr>
              <p:cNvPr id="9" name="图片 8" descr="图形用户界面, 文本&#10;&#10;描述已自动生成">
                <a:extLst>
                  <a:ext uri="{FF2B5EF4-FFF2-40B4-BE49-F238E27FC236}">
                    <a16:creationId xmlns:a16="http://schemas.microsoft.com/office/drawing/2014/main" id="{0259B470-A931-4F7A-823F-7CAA73723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3010905"/>
                <a:ext cx="1410440" cy="668064"/>
              </a:xfrm>
              <a:prstGeom prst="rect">
                <a:avLst/>
              </a:prstGeom>
            </p:spPr>
          </p:pic>
          <p:pic>
            <p:nvPicPr>
              <p:cNvPr id="11" name="图片 10" descr="文本&#10;&#10;描述已自动生成">
                <a:extLst>
                  <a:ext uri="{FF2B5EF4-FFF2-40B4-BE49-F238E27FC236}">
                    <a16:creationId xmlns:a16="http://schemas.microsoft.com/office/drawing/2014/main" id="{E485D32C-9DD6-41CE-AEA2-BE575033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933" y="3790901"/>
                <a:ext cx="1410440" cy="668064"/>
              </a:xfrm>
              <a:prstGeom prst="rect">
                <a:avLst/>
              </a:prstGeom>
            </p:spPr>
          </p:pic>
          <p:pic>
            <p:nvPicPr>
              <p:cNvPr id="13" name="图片 12" descr="文本&#10;&#10;描述已自动生成">
                <a:extLst>
                  <a:ext uri="{FF2B5EF4-FFF2-40B4-BE49-F238E27FC236}">
                    <a16:creationId xmlns:a16="http://schemas.microsoft.com/office/drawing/2014/main" id="{AE1FCE59-4AB7-44CD-B0A7-27C846BB5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05" y="4570897"/>
                <a:ext cx="1406082" cy="6660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4013FB-8E45-4AED-BDA3-FF216FE64090}"/>
              </a:ext>
            </a:extLst>
          </p:cNvPr>
          <p:cNvGrpSpPr/>
          <p:nvPr/>
        </p:nvGrpSpPr>
        <p:grpSpPr>
          <a:xfrm>
            <a:off x="3249006" y="889952"/>
            <a:ext cx="3629324" cy="1491749"/>
            <a:chOff x="2808008" y="1169870"/>
            <a:chExt cx="4839099" cy="1988999"/>
          </a:xfrm>
        </p:grpSpPr>
        <p:sp>
          <p:nvSpPr>
            <p:cNvPr id="15" name="矩形 8">
              <a:extLst>
                <a:ext uri="{FF2B5EF4-FFF2-40B4-BE49-F238E27FC236}">
                  <a16:creationId xmlns:a16="http://schemas.microsoft.com/office/drawing/2014/main" id="{B70E2309-D5CA-4C51-BD6E-33F6E71A6C2C}"/>
                </a:ext>
              </a:extLst>
            </p:cNvPr>
            <p:cNvSpPr/>
            <p:nvPr/>
          </p:nvSpPr>
          <p:spPr>
            <a:xfrm>
              <a:off x="4330831" y="1169870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2-Means</a:t>
              </a:r>
            </a:p>
          </p:txBody>
        </p:sp>
        <p:pic>
          <p:nvPicPr>
            <p:cNvPr id="18" name="图片 17" descr="图形用户界面&#10;&#10;描述已自动生成">
              <a:extLst>
                <a:ext uri="{FF2B5EF4-FFF2-40B4-BE49-F238E27FC236}">
                  <a16:creationId xmlns:a16="http://schemas.microsoft.com/office/drawing/2014/main" id="{9995A328-995A-474C-8E46-EFD74D25F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08" y="1800725"/>
              <a:ext cx="4839099" cy="1358144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8134AB-8249-4EFC-9665-03B0F7FE5ED7}"/>
              </a:ext>
            </a:extLst>
          </p:cNvPr>
          <p:cNvGrpSpPr/>
          <p:nvPr/>
        </p:nvGrpSpPr>
        <p:grpSpPr>
          <a:xfrm>
            <a:off x="3249007" y="2675391"/>
            <a:ext cx="3629324" cy="1505564"/>
            <a:chOff x="2808008" y="3605174"/>
            <a:chExt cx="4839099" cy="2007418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E54634A7-6DAA-4CC7-9E59-7C68699DAB23}"/>
                </a:ext>
              </a:extLst>
            </p:cNvPr>
            <p:cNvSpPr/>
            <p:nvPr/>
          </p:nvSpPr>
          <p:spPr>
            <a:xfrm>
              <a:off x="4330831" y="3605174"/>
              <a:ext cx="1793452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3-Means</a:t>
              </a:r>
            </a:p>
          </p:txBody>
        </p:sp>
        <p:pic>
          <p:nvPicPr>
            <p:cNvPr id="20" name="图片 19" descr="图示&#10;&#10;描述已自动生成">
              <a:extLst>
                <a:ext uri="{FF2B5EF4-FFF2-40B4-BE49-F238E27FC236}">
                  <a16:creationId xmlns:a16="http://schemas.microsoft.com/office/drawing/2014/main" id="{2AE87F41-AE7C-42E6-9C72-C34B1CF1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08" y="4239737"/>
              <a:ext cx="4839099" cy="137285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CC87A-5A5B-3047-96F1-0518A79B0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31</a:t>
            </a:fld>
            <a:endParaRPr lang="zh-CN" altLang="en-US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/>
              <p:nvPr/>
            </p:nvSpPr>
            <p:spPr>
              <a:xfrm>
                <a:off x="1541757" y="744222"/>
                <a:ext cx="6570133" cy="2726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50" b="1" dirty="0">
                    <a:solidFill>
                      <a:schemeClr val="accent4"/>
                    </a:solidFill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Python practice 3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Calculate Euclidean distance and cosine distance using </a:t>
                </a:r>
                <a:r>
                  <a:rPr lang="en-US" altLang="zh-CN" sz="165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pytorch</a:t>
                </a:r>
                <a:endParaRPr lang="en-US" altLang="zh-CN" sz="165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 our documents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16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50" dirty="0"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16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165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], calculate their similarity using </a:t>
                </a:r>
                <a:r>
                  <a:rPr lang="en-US" altLang="zh-CN" sz="1650" dirty="0" err="1">
                    <a:highlight>
                      <a:srgbClr val="C0C0C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torch.dist</a:t>
                </a:r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1650" dirty="0" err="1">
                    <a:highlight>
                      <a:srgbClr val="C0C0C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torch.cosine_similarity</a:t>
                </a:r>
                <a:endParaRPr lang="en-US" altLang="zh-CN" sz="1650" dirty="0">
                  <a:highlight>
                    <a:srgbClr val="C0C0C0"/>
                  </a:highlight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Compare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, to the distance between</a:t>
                </a:r>
                <a14:m>
                  <m:oMath xmlns:m="http://schemas.openxmlformats.org/officeDocument/2006/math">
                    <m:r>
                      <a:rPr lang="en-US" altLang="zh-CN" sz="1650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6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65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what you can see?</a:t>
                </a:r>
                <a:endParaRPr lang="en-US" altLang="zh-CN" sz="1650" b="1" dirty="0">
                  <a:solidFill>
                    <a:schemeClr val="accent4"/>
                  </a:solidFill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650" dirty="0">
                    <a:latin typeface="Palatino"/>
                    <a:cs typeface="Calibri Light" panose="020F0302020204030204" pitchFamily="34" charset="0"/>
                  </a:rPr>
                  <a:t>1. Assign the TF-IDF vector representation to the target documents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84893080-5A47-4389-9BAC-88DD2BDA7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57" y="744222"/>
                <a:ext cx="6570133" cy="2726708"/>
              </a:xfrm>
              <a:prstGeom prst="rect">
                <a:avLst/>
              </a:prstGeom>
              <a:blipFill>
                <a:blip r:embed="rId2"/>
                <a:stretch>
                  <a:fillRect l="-579" b="-18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id="{3954E5C6-9304-43A7-9519-8DEBD1859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597763"/>
            <a:ext cx="5765800" cy="951598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EFF08936-B11A-46BA-8BF2-A5BF81CD1EB2}"/>
              </a:ext>
            </a:extLst>
          </p:cNvPr>
          <p:cNvSpPr/>
          <p:nvPr/>
        </p:nvSpPr>
        <p:spPr>
          <a:xfrm>
            <a:off x="1541757" y="4621995"/>
            <a:ext cx="642016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* Problem set succeeded from python practice 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84C83-E114-9A4B-AFA9-321A6EA9E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32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541759" y="45211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2. Calculate Euclidean distance using the </a:t>
            </a:r>
            <a:r>
              <a:rPr lang="en-US" altLang="zh-CN" dirty="0" err="1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pytorch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module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32081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A4AEBC82-0B3F-486C-A7C7-3A95385715A5}"/>
              </a:ext>
            </a:extLst>
          </p:cNvPr>
          <p:cNvSpPr/>
          <p:nvPr/>
        </p:nvSpPr>
        <p:spPr>
          <a:xfrm>
            <a:off x="1541759" y="3899049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Result: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C4C4B94-E32E-4E1F-A4BE-8519818480B2}"/>
              </a:ext>
            </a:extLst>
          </p:cNvPr>
          <p:cNvSpPr/>
          <p:nvPr/>
        </p:nvSpPr>
        <p:spPr>
          <a:xfrm>
            <a:off x="1541759" y="1534252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Result: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D60842-2DEE-48A2-8893-29637148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2" y="894054"/>
            <a:ext cx="5599882" cy="578707"/>
          </a:xfrm>
          <a:prstGeom prst="rect">
            <a:avLst/>
          </a:prstGeom>
        </p:spPr>
      </p:pic>
      <p:pic>
        <p:nvPicPr>
          <p:cNvPr id="11" name="图片 10" descr="图片包含 图形用户界面&#10;&#10;描述已自动生成">
            <a:extLst>
              <a:ext uri="{FF2B5EF4-FFF2-40B4-BE49-F238E27FC236}">
                <a16:creationId xmlns:a16="http://schemas.microsoft.com/office/drawing/2014/main" id="{AC8833C0-C42A-47CB-A14C-87523F62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2" y="2021336"/>
            <a:ext cx="5599882" cy="714717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60D2002D-FE21-43FD-8FFD-1FF61593B604}"/>
              </a:ext>
            </a:extLst>
          </p:cNvPr>
          <p:cNvSpPr/>
          <p:nvPr/>
        </p:nvSpPr>
        <p:spPr>
          <a:xfrm>
            <a:off x="1541759" y="2799190"/>
            <a:ext cx="628952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3. Calculate cosine distance using the </a:t>
            </a:r>
            <a:r>
              <a:rPr lang="en-US" altLang="zh-CN" dirty="0" err="1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pytorch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module</a:t>
            </a:r>
            <a:endParaRPr lang="en-US" altLang="zh-CN" b="1" dirty="0">
              <a:solidFill>
                <a:schemeClr val="accent4"/>
              </a:solidFill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A7826DF-4D5A-4F60-82FA-1BCC1C176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2" y="3371934"/>
            <a:ext cx="5599882" cy="566134"/>
          </a:xfrm>
          <a:prstGeom prst="rect">
            <a:avLst/>
          </a:prstGeom>
        </p:spPr>
      </p:pic>
      <p:pic>
        <p:nvPicPr>
          <p:cNvPr id="18" name="图片 17" descr="图片包含 文本&#10;&#10;描述已自动生成">
            <a:extLst>
              <a:ext uri="{FF2B5EF4-FFF2-40B4-BE49-F238E27FC236}">
                <a16:creationId xmlns:a16="http://schemas.microsoft.com/office/drawing/2014/main" id="{09995986-3782-45F5-B4BB-3F4123827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4" y="4341382"/>
            <a:ext cx="5549900" cy="747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8E03C-2EA0-8F41-ABF3-9A142CAD5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>
                <a:latin typeface="Palatino"/>
              </a:rPr>
              <a:t>33</a:t>
            </a:fld>
            <a:endParaRPr lang="zh-CN" altLang="en-US" dirty="0">
              <a:latin typeface="Palatino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1466773" y="587142"/>
            <a:ext cx="6570133" cy="82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650" b="1" dirty="0">
                <a:solidFill>
                  <a:schemeClr val="accent4"/>
                </a:solidFill>
                <a:latin typeface="Palatino"/>
                <a:ea typeface="Palatino" pitchFamily="2" charset="77"/>
                <a:cs typeface="Calibri Light" panose="020F0302020204030204" pitchFamily="34" charset="0"/>
              </a:rPr>
              <a:t>K-means clustering with python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65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2-means and 3-means clustering using </a:t>
            </a:r>
            <a:r>
              <a:rPr lang="en-US" altLang="zh-CN" sz="1650" dirty="0" err="1">
                <a:highlight>
                  <a:srgbClr val="C0C0C0"/>
                </a:highlight>
                <a:latin typeface="Palatino"/>
                <a:ea typeface="Palatino" pitchFamily="2" charset="77"/>
                <a:cs typeface="Calibri Light" panose="020F0302020204030204" pitchFamily="34" charset="0"/>
              </a:rPr>
              <a:t>Scikit.learn</a:t>
            </a:r>
            <a:endParaRPr lang="en-US" altLang="zh-CN" sz="1650" dirty="0">
              <a:highlight>
                <a:srgbClr val="C0C0C0"/>
              </a:highlight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1541760" y="102394"/>
            <a:ext cx="44447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Hands on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8A36F535-821A-486A-9A98-159891BA6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0" y="1395030"/>
            <a:ext cx="5571067" cy="23534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C64BA76-8C52-4499-A108-AB9C3047D271}"/>
              </a:ext>
            </a:extLst>
          </p:cNvPr>
          <p:cNvSpPr/>
          <p:nvPr/>
        </p:nvSpPr>
        <p:spPr>
          <a:xfrm>
            <a:off x="1614488" y="3762003"/>
            <a:ext cx="5771249" cy="144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500" dirty="0" err="1">
                <a:highlight>
                  <a:srgbClr val="C0C0C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init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: method for initialization, defaults to "k-means++".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500" dirty="0" err="1">
                <a:highlight>
                  <a:srgbClr val="C0C0C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n_init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: number of time the k-means algorithm will be run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 different centroid seeds.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500" dirty="0" err="1">
                <a:highlight>
                  <a:srgbClr val="C0C0C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n_jobs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: the number of jobs to use for the computation.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CC58B-49DC-E64F-83B7-22687B3D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DD6F4-469E-3F4F-8E67-E59B7C93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05001" y="399688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-611542" y="1186038"/>
            <a:ext cx="577124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My</a:t>
            </a:r>
            <a:r>
              <a:rPr lang="zh-CN" altLang="en-US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emails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18C65-7C50-3848-BC73-EB2DAFA0F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1FBB63F-71F5-F244-950C-85E6B7EEC474}"/>
              </a:ext>
            </a:extLst>
          </p:cNvPr>
          <p:cNvSpPr/>
          <p:nvPr/>
        </p:nvSpPr>
        <p:spPr>
          <a:xfrm>
            <a:off x="1686375" y="2098544"/>
            <a:ext cx="577124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Travel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Non-travel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8E247F-3B68-D549-BE61-E87FF32BA933}"/>
              </a:ext>
            </a:extLst>
          </p:cNvPr>
          <p:cNvSpPr/>
          <p:nvPr/>
        </p:nvSpPr>
        <p:spPr>
          <a:xfrm>
            <a:off x="1241367" y="2759456"/>
            <a:ext cx="177061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Work</a:t>
            </a:r>
          </a:p>
          <a:p>
            <a:pPr algn="ctr"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C6B6405F-C49B-9D49-AA86-C947F77DDE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228954"/>
                  </p:ext>
                </p:extLst>
              </p:nvPr>
            </p:nvGraphicFramePr>
            <p:xfrm>
              <a:off x="2856807" y="2780542"/>
              <a:ext cx="3430386" cy="1358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15193">
                      <a:extLst>
                        <a:ext uri="{9D8B030D-6E8A-4147-A177-3AD203B41FA5}">
                          <a16:colId xmlns:a16="http://schemas.microsoft.com/office/drawing/2014/main" val="3980877089"/>
                        </a:ext>
                      </a:extLst>
                    </a:gridCol>
                    <a:gridCol w="1715193">
                      <a:extLst>
                        <a:ext uri="{9D8B030D-6E8A-4147-A177-3AD203B41FA5}">
                          <a16:colId xmlns:a16="http://schemas.microsoft.com/office/drawing/2014/main" val="3188387131"/>
                        </a:ext>
                      </a:extLst>
                    </a:gridCol>
                  </a:tblGrid>
                  <a:tr h="6793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06061"/>
                      </a:ext>
                    </a:extLst>
                  </a:tr>
                  <a:tr h="6793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lang="zh-CN" alt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b>
                                </m:sSub>
                                <m:r>
                                  <a:rPr lang="zh-CN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97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C6B6405F-C49B-9D49-AA86-C947F77DDE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228954"/>
                  </p:ext>
                </p:extLst>
              </p:nvPr>
            </p:nvGraphicFramePr>
            <p:xfrm>
              <a:off x="2856807" y="2780542"/>
              <a:ext cx="3430386" cy="13586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15193">
                      <a:extLst>
                        <a:ext uri="{9D8B030D-6E8A-4147-A177-3AD203B41FA5}">
                          <a16:colId xmlns:a16="http://schemas.microsoft.com/office/drawing/2014/main" val="3980877089"/>
                        </a:ext>
                      </a:extLst>
                    </a:gridCol>
                    <a:gridCol w="1715193">
                      <a:extLst>
                        <a:ext uri="{9D8B030D-6E8A-4147-A177-3AD203B41FA5}">
                          <a16:colId xmlns:a16="http://schemas.microsoft.com/office/drawing/2014/main" val="3188387131"/>
                        </a:ext>
                      </a:extLst>
                    </a:gridCol>
                  </a:tblGrid>
                  <a:tr h="6793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r="-101471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r="-1471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06061"/>
                      </a:ext>
                    </a:extLst>
                  </a:tr>
                  <a:tr h="6793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100000" r="-101471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1471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0976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224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F2B465-F3C4-5249-BFA2-C33002FE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5" y="1068997"/>
            <a:ext cx="4791075" cy="36290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1686376" y="4219054"/>
            <a:ext cx="5771249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18C65-7C50-3848-BC73-EB2DAFA0F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7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19968" y="402128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6329" t="-1149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9" t="-2239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2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vs. classification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1614488" y="1013313"/>
            <a:ext cx="6900862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Clustering (unsupervised learning)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 not require manually labeled training data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words have equal importance in a document vector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Difficult to ensure customized vector division 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 (supervised learning)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Requires training data with manual class labels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Pick up the important words for classification tasks 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model parameters to define space separation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94B89-9C09-EB40-B3D6-ACB30F6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0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C0882-4CDF-FA4A-A561-04D0759C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8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 Naïve Bayes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9ACE3D17-6328-4C7F-B8BE-402B6BD84464}"/>
              </a:ext>
            </a:extLst>
          </p:cNvPr>
          <p:cNvSpPr/>
          <p:nvPr/>
        </p:nvSpPr>
        <p:spPr>
          <a:xfrm>
            <a:off x="1419968" y="2745180"/>
            <a:ext cx="203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Words as features</a:t>
            </a:r>
          </a:p>
        </p:txBody>
      </p:sp>
      <p:pic>
        <p:nvPicPr>
          <p:cNvPr id="4" name="图片 3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ADAB375B-52B5-4436-8868-EF64D517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6" y="3222241"/>
            <a:ext cx="3325665" cy="173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/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04E0E4-C9E2-40FF-B97D-56E8C777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054256"/>
                <a:ext cx="2824363" cy="672172"/>
              </a:xfrm>
              <a:prstGeom prst="rect">
                <a:avLst/>
              </a:prstGeom>
              <a:blipFill>
                <a:blip r:embed="rId3"/>
                <a:stretch>
                  <a:fillRect t="-149057" r="-893" b="-20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/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B3DD5C-142F-40DB-8AC5-05CBEDE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32" y="1886258"/>
                <a:ext cx="4100738" cy="512063"/>
              </a:xfrm>
              <a:prstGeom prst="rect">
                <a:avLst/>
              </a:prstGeom>
              <a:blipFill>
                <a:blip r:embed="rId4"/>
                <a:stretch>
                  <a:fillRect l="-1235" t="-200000" r="-1852" b="-282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2A490ED-4D38-4176-8638-2555C344AEC1}"/>
                  </a:ext>
                </a:extLst>
              </p:cNvPr>
              <p:cNvSpPr/>
              <p:nvPr/>
            </p:nvSpPr>
            <p:spPr>
              <a:xfrm>
                <a:off x="6181516" y="3719911"/>
                <a:ext cx="1278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2A490ED-4D38-4176-8638-2555C344A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516" y="3719911"/>
                <a:ext cx="127836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B82CDD1-B7AE-5842-BBD4-290DEFE1C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449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classification task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F2B465-F3C4-5249-BFA2-C33002FE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85" y="1068997"/>
            <a:ext cx="4791075" cy="36290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A9C798-1DD6-C24F-91DA-4CF63FCBA49F}"/>
              </a:ext>
            </a:extLst>
          </p:cNvPr>
          <p:cNvSpPr/>
          <p:nvPr/>
        </p:nvSpPr>
        <p:spPr>
          <a:xfrm>
            <a:off x="1686376" y="4219054"/>
            <a:ext cx="5771249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the hyperplane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18C65-7C50-3848-BC73-EB2DAFA0F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7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separability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/>
              <p:nvPr/>
            </p:nvSpPr>
            <p:spPr>
              <a:xfrm>
                <a:off x="628650" y="970070"/>
                <a:ext cx="7886700" cy="338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linear shape in a high-dimensional vector space.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2-dimensional space: line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3-dimensional space: plane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dimension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3: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Linear separable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labeled points have a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separation boundary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Linear models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a balance between accuracy and complexity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support vector machine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 algorithm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970070"/>
                <a:ext cx="7886700" cy="3381695"/>
              </a:xfrm>
              <a:prstGeom prst="rect">
                <a:avLst/>
              </a:prstGeom>
              <a:blipFill>
                <a:blip r:embed="rId3"/>
                <a:stretch>
                  <a:fillRect l="-482" r="-161" b="-18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95D33-C741-4D4C-8BE5-308BBE838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6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5A2604A-AA43-134E-8412-2C90F57E07CF}"/>
              </a:ext>
            </a:extLst>
          </p:cNvPr>
          <p:cNvGrpSpPr/>
          <p:nvPr/>
        </p:nvGrpSpPr>
        <p:grpSpPr>
          <a:xfrm>
            <a:off x="4850457" y="1257207"/>
            <a:ext cx="3664106" cy="3026497"/>
            <a:chOff x="4336894" y="1240581"/>
            <a:chExt cx="3664106" cy="3026497"/>
          </a:xfrm>
        </p:grpSpPr>
        <p:pic>
          <p:nvPicPr>
            <p:cNvPr id="4" name="图片 3" descr="图表, 散点图&#10;&#10;描述已自动生成">
              <a:extLst>
                <a:ext uri="{FF2B5EF4-FFF2-40B4-BE49-F238E27FC236}">
                  <a16:creationId xmlns:a16="http://schemas.microsoft.com/office/drawing/2014/main" id="{B2599E23-5FE4-40AA-9AD9-1D80CE9D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94" y="1240581"/>
              <a:ext cx="3647879" cy="3026497"/>
            </a:xfrm>
            <a:prstGeom prst="rect">
              <a:avLst/>
            </a:prstGeom>
          </p:spPr>
        </p:pic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578735F9-0E53-0843-BC0B-F7FAE3A17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479" y="2162369"/>
              <a:ext cx="321906" cy="4548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5067F673-F543-2244-9225-112E67FEA02B}"/>
                </a:ext>
              </a:extLst>
            </p:cNvPr>
            <p:cNvCxnSpPr>
              <a:cxnSpLocks/>
            </p:cNvCxnSpPr>
            <p:nvPr/>
          </p:nvCxnSpPr>
          <p:spPr>
            <a:xfrm>
              <a:off x="5665667" y="2162369"/>
              <a:ext cx="9657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D34427B-9AA1-5745-A9F3-ABA77463B583}"/>
                </a:ext>
              </a:extLst>
            </p:cNvPr>
            <p:cNvSpPr txBox="1"/>
            <p:nvPr/>
          </p:nvSpPr>
          <p:spPr>
            <a:xfrm>
              <a:off x="6631385" y="2058495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Support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vectors</a:t>
              </a:r>
              <a:endParaRPr kumimoji="1" lang="zh-CN" altLang="en-US" sz="9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63298080-8CBC-B946-897A-19E636FE1C0B}"/>
                </a:ext>
              </a:extLst>
            </p:cNvPr>
            <p:cNvCxnSpPr>
              <a:cxnSpLocks/>
            </p:cNvCxnSpPr>
            <p:nvPr/>
          </p:nvCxnSpPr>
          <p:spPr>
            <a:xfrm>
              <a:off x="6556741" y="1793812"/>
              <a:ext cx="49452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66C6644-8A53-F247-B087-ECFC44E9ACC1}"/>
                </a:ext>
              </a:extLst>
            </p:cNvPr>
            <p:cNvSpPr txBox="1"/>
            <p:nvPr/>
          </p:nvSpPr>
          <p:spPr>
            <a:xfrm>
              <a:off x="7035282" y="1689937"/>
              <a:ext cx="9657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900" dirty="0"/>
                <a:t>SVM</a:t>
              </a:r>
              <a:r>
                <a:rPr kumimoji="1" lang="zh-CN" altLang="en-US" sz="900" dirty="0"/>
                <a:t> </a:t>
              </a:r>
              <a:r>
                <a:rPr kumimoji="1" lang="en-US" altLang="zh-CN" sz="900" dirty="0"/>
                <a:t>hyperplane</a:t>
              </a:r>
              <a:endParaRPr kumimoji="1" lang="zh-CN" altLang="en-US" sz="900" dirty="0"/>
            </a:p>
          </p:txBody>
        </p:sp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4EDD921B-58BD-3940-916D-BAF324419C75}"/>
                </a:ext>
              </a:extLst>
            </p:cNvPr>
            <p:cNvSpPr/>
            <p:nvPr/>
          </p:nvSpPr>
          <p:spPr>
            <a:xfrm rot="18819625">
              <a:off x="5731031" y="2204007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3AE02A36-86F0-AF4E-B04A-99335ADB9F68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389803"/>
              <a:ext cx="56522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6F55FE82-3AF0-E840-9838-8109E1193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69547" y="2548972"/>
              <a:ext cx="88722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左大括号 26">
              <a:extLst>
                <a:ext uri="{FF2B5EF4-FFF2-40B4-BE49-F238E27FC236}">
                  <a16:creationId xmlns:a16="http://schemas.microsoft.com/office/drawing/2014/main" id="{B58F4DD4-EF4F-434E-AE9D-9958CBD2CA32}"/>
                </a:ext>
              </a:extLst>
            </p:cNvPr>
            <p:cNvSpPr/>
            <p:nvPr/>
          </p:nvSpPr>
          <p:spPr>
            <a:xfrm rot="18819625">
              <a:off x="6056367" y="2359034"/>
              <a:ext cx="52871" cy="3222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B24816B-F0D0-7F46-BE8E-7243E6369546}"/>
                </a:ext>
              </a:extLst>
            </p:cNvPr>
            <p:cNvSpPr txBox="1"/>
            <p:nvPr/>
          </p:nvSpPr>
          <p:spPr>
            <a:xfrm>
              <a:off x="4627454" y="2341302"/>
              <a:ext cx="6483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/>
                <a:t>Margins</a:t>
              </a:r>
              <a:endParaRPr kumimoji="1" lang="zh-CN" altLang="en-US" sz="9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1" y="260804"/>
            <a:ext cx="4551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 machine (SVM)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487381" y="930808"/>
            <a:ext cx="4501571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Definition: a linear model for binary classification in vector space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 vectors: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points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closest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separating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Margins: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distances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goal: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that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margins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931475-CE05-AE43-8F4F-7244E8B1C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 classifier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1524641" y="680597"/>
            <a:ext cx="627644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Defining the hyperplane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C90EF538-7EB1-4BA1-A62F-DAAEC66661BF}"/>
                  </a:ext>
                </a:extLst>
              </p:cNvPr>
              <p:cNvSpPr/>
              <p:nvPr/>
            </p:nvSpPr>
            <p:spPr>
              <a:xfrm>
                <a:off x="1442089" y="1865653"/>
                <a:ext cx="6770885" cy="130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a normal vector perpendicular to the hyperplane</a:t>
                </a: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side,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other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side,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00075" lvl="1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Distance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between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vectors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hyperplane:</a:t>
                </a: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C90EF538-7EB1-4BA1-A62F-DAAEC666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89" y="1865653"/>
                <a:ext cx="6770885" cy="1304203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3DC73E4-9C10-784C-A8A0-306B3DEB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700610-CBA6-8449-A371-0FCCFAAD4766}"/>
                  </a:ext>
                </a:extLst>
              </p:cNvPr>
              <p:cNvSpPr/>
              <p:nvPr/>
            </p:nvSpPr>
            <p:spPr>
              <a:xfrm>
                <a:off x="3679358" y="3354639"/>
                <a:ext cx="19670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)+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700610-CBA6-8449-A371-0FCCFAAD4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58" y="3354639"/>
                <a:ext cx="1967012" cy="98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E63B08-F77F-124B-8548-EED571C4305F}"/>
                  </a:ext>
                </a:extLst>
              </p:cNvPr>
              <p:cNvSpPr/>
              <p:nvPr/>
            </p:nvSpPr>
            <p:spPr>
              <a:xfrm>
                <a:off x="4071362" y="1265430"/>
                <a:ext cx="151233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7E63B08-F77F-124B-8548-EED571C43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62" y="1265430"/>
                <a:ext cx="1512337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966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Parameterising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/>
              <p:nvPr/>
            </p:nvSpPr>
            <p:spPr>
              <a:xfrm>
                <a:off x="846034" y="1029126"/>
                <a:ext cx="7067372" cy="190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 is an infinite amount of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𝑏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pairs to define each hyperplane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one unique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pair, SVM chooses the scale according to training data, requiring that 			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for all support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any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support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examples, its distance to the separating hyperplane is</a:t>
                </a: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268E2F0B-BF12-451C-94CB-86E116107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34" y="1029126"/>
                <a:ext cx="7067372" cy="1908215"/>
              </a:xfrm>
              <a:prstGeom prst="rect">
                <a:avLst/>
              </a:prstGeom>
              <a:blipFill>
                <a:blip r:embed="rId2"/>
                <a:stretch>
                  <a:fillRect l="-358" b="-33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图片包含 图示&#10;&#10;描述已自动生成">
            <a:extLst>
              <a:ext uri="{FF2B5EF4-FFF2-40B4-BE49-F238E27FC236}">
                <a16:creationId xmlns:a16="http://schemas.microsoft.com/office/drawing/2014/main" id="{C4635EF0-A9B7-48BC-AEF2-1E7CA7895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06" y="1858658"/>
            <a:ext cx="1519771" cy="338912"/>
          </a:xfrm>
          <a:prstGeom prst="rect">
            <a:avLst/>
          </a:prstGeom>
        </p:spPr>
      </p:pic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EABC12EE-616A-4D30-9E66-F0E2BD87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79" y="2985242"/>
            <a:ext cx="2835607" cy="867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DC73E4-9C10-784C-A8A0-306B3DEB9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6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/>
              <p:nvPr/>
            </p:nvSpPr>
            <p:spPr>
              <a:xfrm>
                <a:off x="666572" y="680597"/>
                <a:ext cx="7134515" cy="3418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Finding the hyperplane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goal of SVM training is to find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that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y=+1/y=-1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resides on different sides of the hyperplane. 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minimizing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D17A7395-C213-4131-95F6-54A376DF4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2" y="680597"/>
                <a:ext cx="7134515" cy="3418500"/>
              </a:xfrm>
              <a:prstGeom prst="rect">
                <a:avLst/>
              </a:prstGeom>
              <a:blipFill>
                <a:blip r:embed="rId2"/>
                <a:stretch>
                  <a:fillRect l="-533" r="-12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F1C0BE39-B6F0-40A1-8F55-398A6FD6034A}"/>
              </a:ext>
            </a:extLst>
          </p:cNvPr>
          <p:cNvGrpSpPr/>
          <p:nvPr/>
        </p:nvGrpSpPr>
        <p:grpSpPr>
          <a:xfrm>
            <a:off x="2159717" y="3749027"/>
            <a:ext cx="4824566" cy="1155158"/>
            <a:chOff x="1479261" y="4970051"/>
            <a:chExt cx="6432754" cy="1540211"/>
          </a:xfrm>
        </p:grpSpPr>
        <p:pic>
          <p:nvPicPr>
            <p:cNvPr id="4" name="图片 3" descr="文本&#10;&#10;描述已自动生成">
              <a:extLst>
                <a:ext uri="{FF2B5EF4-FFF2-40B4-BE49-F238E27FC236}">
                  <a16:creationId xmlns:a16="http://schemas.microsoft.com/office/drawing/2014/main" id="{F49A2BB1-6AFD-44EE-944D-F20349297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794"/>
            <a:stretch/>
          </p:blipFill>
          <p:spPr>
            <a:xfrm>
              <a:off x="1479261" y="5000557"/>
              <a:ext cx="507583" cy="1509705"/>
            </a:xfrm>
            <a:prstGeom prst="rect">
              <a:avLst/>
            </a:prstGeom>
          </p:spPr>
        </p:pic>
        <p:pic>
          <p:nvPicPr>
            <p:cNvPr id="12" name="图片 11" descr="文本&#10;&#10;描述已自动生成">
              <a:extLst>
                <a:ext uri="{FF2B5EF4-FFF2-40B4-BE49-F238E27FC236}">
                  <a16:creationId xmlns:a16="http://schemas.microsoft.com/office/drawing/2014/main" id="{E448AEA1-DDF4-483E-895C-7C0B0240B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/>
            <a:stretch/>
          </p:blipFill>
          <p:spPr>
            <a:xfrm>
              <a:off x="2212622" y="4970051"/>
              <a:ext cx="5699393" cy="1509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D38DA2-7C4E-C841-A18C-399E2A931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4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600842" y="416422"/>
            <a:ext cx="2368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 scenarios</a:t>
            </a:r>
          </a:p>
        </p:txBody>
      </p:sp>
      <p:pic>
        <p:nvPicPr>
          <p:cNvPr id="7" name="图片 6" descr="图形用户界面, 文本, 应用程序&#10;&#10;描述已自动生成">
            <a:extLst>
              <a:ext uri="{FF2B5EF4-FFF2-40B4-BE49-F238E27FC236}">
                <a16:creationId xmlns:a16="http://schemas.microsoft.com/office/drawing/2014/main" id="{371BDBCA-A210-4375-B0C7-94AEC4E42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2" y="1188329"/>
            <a:ext cx="6179556" cy="3409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AE71D-5F0E-374C-AFFB-3C85E95BB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2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F8810-D146-7544-91C6-8CB0298C0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5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perceptron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1106177" y="742276"/>
                <a:ext cx="7089240" cy="888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linear model to find a value for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𝑏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</a:t>
                </a:r>
                <a:b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that y = SIGN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)+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for all training examples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77" y="742276"/>
                <a:ext cx="7089240" cy="888705"/>
              </a:xfrm>
              <a:prstGeom prst="rect">
                <a:avLst/>
              </a:prstGeom>
              <a:blipFill>
                <a:blip r:embed="rId3"/>
                <a:stretch>
                  <a:fillRect l="-357" r="-1786" b="-98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/>
              <p:nvPr/>
            </p:nvSpPr>
            <p:spPr>
              <a:xfrm>
                <a:off x="1800935" y="1674943"/>
                <a:ext cx="5542129" cy="322924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Initialization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set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to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, b to 0</a:t>
                </a:r>
              </a:p>
              <a:p>
                <a:endParaRPr lang="en-US" altLang="zh-CN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  <a:p>
                <a:r>
                  <a:rPr lang="en-US" altLang="zh-CN" sz="1500" b="1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Steps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repeat: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for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each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input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calculate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a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current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en-US" altLang="zh-CN" sz="140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sz="1400" dirty="0">
                  <a:cs typeface="Calibri Light" panose="020F0302020204030204" pitchFamily="34" charset="0"/>
                </a:endParaRP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                              if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is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different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from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gold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output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: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Adjust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the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model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parameter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by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b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</a:b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adding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+1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subtracting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-1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Adjust b by</a:t>
                </a:r>
                <a:b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</a:br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adding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+1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		subtracting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= -1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until: </a:t>
                </a:r>
              </a:p>
              <a:p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			a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certain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iteration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number is</a:t>
                </a:r>
                <a:r>
                  <a:rPr lang="zh-CN" altLang="en-US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sz="15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reached.</a:t>
                </a:r>
                <a:endParaRPr lang="zh-CN" altLang="en-US" sz="1500" dirty="0">
                  <a:solidFill>
                    <a:schemeClr val="tx1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6AA7D73-1F1D-4E56-85CC-A739DD5EA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35" y="1674943"/>
                <a:ext cx="5542129" cy="3229242"/>
              </a:xfrm>
              <a:prstGeom prst="rect">
                <a:avLst/>
              </a:prstGeom>
              <a:blipFill>
                <a:blip r:embed="rId4"/>
                <a:stretch>
                  <a:fillRect l="-457" t="-1172" b="-3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63ED90-9D6E-C247-972D-4DD85C98A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5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1" y="260804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perceptron algorithm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5B820B27-F35C-455F-B0A2-218280AD235C}"/>
              </a:ext>
            </a:extLst>
          </p:cNvPr>
          <p:cNvSpPr/>
          <p:nvPr/>
        </p:nvSpPr>
        <p:spPr>
          <a:xfrm>
            <a:off x="1524641" y="844395"/>
            <a:ext cx="627644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Algorithm</a:t>
            </a:r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867BB67E-6157-465F-86FC-796A770AC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/>
          <a:stretch/>
        </p:blipFill>
        <p:spPr>
          <a:xfrm>
            <a:off x="1681949" y="1388348"/>
            <a:ext cx="5780101" cy="2357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7E271-C0C5-8C4B-BBCE-C06385E0F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568523-C958-634A-A147-4C226F152300}"/>
                  </a:ext>
                </a:extLst>
              </p:cNvPr>
              <p:cNvSpPr/>
              <p:nvPr/>
            </p:nvSpPr>
            <p:spPr>
              <a:xfrm>
                <a:off x="1613065" y="4904185"/>
                <a:ext cx="3704602" cy="1962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←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𝑖𝑓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1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1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←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𝑖𝑓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1500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1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1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568523-C958-634A-A147-4C226F152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65" y="4904185"/>
                <a:ext cx="3704602" cy="1962204"/>
              </a:xfrm>
              <a:prstGeom prst="rect">
                <a:avLst/>
              </a:prstGeom>
              <a:blipFill>
                <a:blip r:embed="rId5"/>
                <a:stretch>
                  <a:fillRect l="-41438" t="-79487" b="-11730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03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19968" y="402128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6329" t="-1149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9" t="-2239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4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update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5B820B27-F35C-455F-B0A2-218280AD235C}"/>
              </a:ext>
            </a:extLst>
          </p:cNvPr>
          <p:cNvSpPr/>
          <p:nvPr/>
        </p:nvSpPr>
        <p:spPr>
          <a:xfrm>
            <a:off x="1524641" y="680596"/>
            <a:ext cx="627644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ADF1B86-D345-48E6-A6A2-7EA90E087688}"/>
                  </a:ext>
                </a:extLst>
              </p:cNvPr>
              <p:cNvSpPr/>
              <p:nvPr/>
            </p:nvSpPr>
            <p:spPr>
              <a:xfrm>
                <a:off x="1588141" y="3807427"/>
                <a:ext cx="6276446" cy="1322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the correct training example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falls on the wrong side of the hyperplane, the perceptron update changes the normal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towards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and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changes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by 1.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ADF1B86-D345-48E6-A6A2-7EA90E08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41" y="3807427"/>
                <a:ext cx="6276446" cy="1322029"/>
              </a:xfrm>
              <a:prstGeom prst="rect">
                <a:avLst/>
              </a:prstGeom>
              <a:blipFill>
                <a:blip r:embed="rId2"/>
                <a:stretch>
                  <a:fillRect l="-1010" r="-1010" b="-6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217078-8E64-2F4A-8A71-F4D51BEE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C14035B-4E10-EF46-8780-C954C826870F}"/>
              </a:ext>
            </a:extLst>
          </p:cNvPr>
          <p:cNvGrpSpPr/>
          <p:nvPr/>
        </p:nvGrpSpPr>
        <p:grpSpPr>
          <a:xfrm>
            <a:off x="2940545" y="1235677"/>
            <a:ext cx="2586022" cy="2571750"/>
            <a:chOff x="2940545" y="1235677"/>
            <a:chExt cx="2586022" cy="2571750"/>
          </a:xfrm>
        </p:grpSpPr>
        <p:pic>
          <p:nvPicPr>
            <p:cNvPr id="4" name="图片 3" descr="图示&#10;&#10;描述已自动生成">
              <a:extLst>
                <a:ext uri="{FF2B5EF4-FFF2-40B4-BE49-F238E27FC236}">
                  <a16:creationId xmlns:a16="http://schemas.microsoft.com/office/drawing/2014/main" id="{BA8B9B53-7E8B-46B0-8C36-9C9CC55EF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545" y="1235677"/>
              <a:ext cx="2586022" cy="2571750"/>
            </a:xfrm>
            <a:prstGeom prst="rect">
              <a:avLst/>
            </a:prstGeom>
          </p:spPr>
        </p:pic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0393641A-A88E-604E-A3ED-C32B557CD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1780" y="1740090"/>
              <a:ext cx="2345674" cy="117106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A9525C0C-3F60-6740-A9F4-FBBE800D7852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57" y="2229111"/>
              <a:ext cx="466716" cy="926934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EC1F0460-6748-234B-B79D-1C34BEC2C3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773" y="2845558"/>
              <a:ext cx="1248770" cy="317311"/>
            </a:xfrm>
            <a:prstGeom prst="line">
              <a:avLst/>
            </a:prstGeom>
            <a:ln w="12700">
              <a:solidFill>
                <a:srgbClr val="0070C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63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24642" y="260804"/>
            <a:ext cx="41569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Numerical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/>
              <p:nvPr/>
            </p:nvSpPr>
            <p:spPr>
              <a:xfrm>
                <a:off x="752030" y="1030302"/>
                <a:ext cx="8103871" cy="3914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zh-CN" sz="195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19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&lt;0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new model becomes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after the update.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new score is </a:t>
                </a:r>
                <a:br>
                  <a:rPr lang="en-US" altLang="zh-CN" sz="195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𝜔</m:t>
                                </m:r>
                              </m:e>
                            </m:acc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95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+1=</m:t>
                    </m:r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𝑣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95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95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+1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is larger than the old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95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195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will be more likely on the positive side of the new hyperplane.</a:t>
                </a: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0" y="1030302"/>
                <a:ext cx="8103871" cy="3914405"/>
              </a:xfrm>
              <a:prstGeom prst="rect">
                <a:avLst/>
              </a:prstGeom>
              <a:blipFill>
                <a:blip r:embed="rId2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263D2E-C663-AC42-A8AE-2C0CCF523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0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63775" y="211852"/>
            <a:ext cx="485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Batch learning vs online learning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5B820B27-F35C-455F-B0A2-218280AD235C}"/>
              </a:ext>
            </a:extLst>
          </p:cNvPr>
          <p:cNvSpPr/>
          <p:nvPr/>
        </p:nvSpPr>
        <p:spPr>
          <a:xfrm>
            <a:off x="948583" y="1142726"/>
            <a:ext cx="7396399" cy="248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Batch learning algorithm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SVM defines a training objective over a full set of 	training data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Online learning algorithm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Perceptron updates its parameters incrementally for each 	training 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500" dirty="0">
                <a:cs typeface="Calibri Light" panose="020F0302020204030204" pitchFamily="34" charset="0"/>
              </a:rPr>
              <a:t> </a:t>
            </a: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247E4-BC9F-E343-A21D-5AA04869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9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230E8-B69B-844F-A167-491D4A34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870158" y="743925"/>
            <a:ext cx="627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Solutions towards multi-class classification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487110" y="1499722"/>
            <a:ext cx="8028240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One-vs-rest approaches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hyperplane separates out a particular class of document from the rest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Pairwise approaches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principled solutions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One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Two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views</a:t>
            </a:r>
          </a:p>
          <a:p>
            <a:pPr marL="1085850" lvl="2" indent="-285750">
              <a:lnSpc>
                <a:spcPct val="150000"/>
              </a:lnSpc>
              <a:buSzPct val="100000"/>
              <a:buFont typeface="系统字体常规体"/>
              <a:buChar char="-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space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separation</a:t>
            </a:r>
          </a:p>
          <a:p>
            <a:pPr marL="1085850" lvl="2" indent="-285750">
              <a:lnSpc>
                <a:spcPct val="150000"/>
              </a:lnSpc>
              <a:buSzPct val="100000"/>
              <a:buFont typeface="系统字体常规体"/>
              <a:buChar char="-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scoring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function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A31CC-BA8C-F147-95B9-7D3B090B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8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334B0-EDA4-2445-A4AD-D015307E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9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91452" y="487549"/>
            <a:ext cx="627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Solutions towards multi-class classification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A9516-D754-1C49-BD5F-3DA0505A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1300659"/>
            <a:ext cx="3660314" cy="26382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F32DE2-7BD3-1245-8352-D9241017C385}"/>
              </a:ext>
            </a:extLst>
          </p:cNvPr>
          <p:cNvSpPr/>
          <p:nvPr/>
        </p:nvSpPr>
        <p:spPr>
          <a:xfrm>
            <a:off x="3784487" y="3938882"/>
            <a:ext cx="5246780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two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documents,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 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labels.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B49C-5493-BF49-A86F-19824ED4B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CD67312-5C4E-1444-9B84-26491EBE56A1}"/>
              </a:ext>
            </a:extLst>
          </p:cNvPr>
          <p:cNvSpPr/>
          <p:nvPr/>
        </p:nvSpPr>
        <p:spPr>
          <a:xfrm>
            <a:off x="681563" y="1385568"/>
            <a:ext cx="3427239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Vector space is separated into correct output and incorrect output subspaces.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ratio between the numbers of positive and negative examples is constantly (1 : |C| - 1).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5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3777" y="255656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33777" y="1055339"/>
                <a:ext cx="6276446" cy="2584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Input-based feature vector 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Output-based feature vector 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NOTE : x – input, c – class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Cartesian product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(count-based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example)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ea typeface="Palatino" pitchFamily="2" charset="77"/>
                    <a:cs typeface="Calibri Light" panose="020F0302020204030204" pitchFamily="34" charset="0"/>
                  </a:rPr>
                  <a:t> 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=⟨#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77" y="1055339"/>
                <a:ext cx="6276446" cy="2584938"/>
              </a:xfrm>
              <a:prstGeom prst="rect">
                <a:avLst/>
              </a:prstGeom>
              <a:blipFill>
                <a:blip r:embed="rId2"/>
                <a:stretch>
                  <a:fillRect l="-806" b="-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形状, 箭头&#10;&#10;描述已自动生成">
            <a:extLst>
              <a:ext uri="{FF2B5EF4-FFF2-40B4-BE49-F238E27FC236}">
                <a16:creationId xmlns:a16="http://schemas.microsoft.com/office/drawing/2014/main" id="{8BB35C7D-5D26-41C3-8575-B2A055D1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05" y="1129360"/>
            <a:ext cx="732143" cy="1199309"/>
          </a:xfrm>
          <a:prstGeom prst="rect">
            <a:avLst/>
          </a:prstGeom>
        </p:spPr>
      </p:pic>
      <p:pic>
        <p:nvPicPr>
          <p:cNvPr id="8" name="图片 7" descr="手机屏幕截图&#10;&#10;描述已自动生成">
            <a:extLst>
              <a:ext uri="{FF2B5EF4-FFF2-40B4-BE49-F238E27FC236}">
                <a16:creationId xmlns:a16="http://schemas.microsoft.com/office/drawing/2014/main" id="{DE2E29AE-E276-473A-9414-D7A102093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5" y="3651849"/>
            <a:ext cx="4467030" cy="118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8FDBE-ED33-6045-8EFE-088F9C03C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2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3777" y="255656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433777" y="1089487"/>
            <a:ext cx="627644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Document: Tim went to Amsterdam to meet Jason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Label: Work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Output-based features:</a:t>
            </a:r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7382B5D1-3CDF-420C-9BAF-900992B5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44" y="2571751"/>
            <a:ext cx="4457944" cy="1682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6792C-552E-E74F-AEA1-3A2C2E8B5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7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5ED14-3309-7B42-A802-5599BE1C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297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Space Model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8" y="1024701"/>
            <a:ext cx="5185587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Mapping documents to vectors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(unstructured texts into mathematical structures)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FE56B9EA-4501-4697-A0FC-3263564F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79" y="2142816"/>
            <a:ext cx="6537443" cy="2236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6262D-A66C-0A41-B4E5-0966DE48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7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03351" y="265595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E2EB24-2EB4-4F71-B66E-777D562EB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01" y="1151456"/>
            <a:ext cx="1743244" cy="354660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1867D4D8-E80E-49F6-9C63-EA8E545D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31" y="3101194"/>
            <a:ext cx="5633018" cy="10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0095-4BA6-1A4B-94D7-4AFAC8D41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EBB0B420-5D4A-AE43-9063-7A8DD9118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39" y="4359856"/>
            <a:ext cx="5149790" cy="519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DC962C-CD33-DE49-9A55-9B4E9081558F}"/>
              </a:ext>
            </a:extLst>
          </p:cNvPr>
          <p:cNvSpPr/>
          <p:nvPr/>
        </p:nvSpPr>
        <p:spPr>
          <a:xfrm>
            <a:off x="1710047" y="4102096"/>
            <a:ext cx="2931527" cy="8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503351" y="875013"/>
                <a:ext cx="6276446" cy="4351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examples: </a:t>
                </a: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Positive examples: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</a:rPr>
                  <a:t>Negative examples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objective:</a:t>
                </a: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Test time find the class as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51" y="875013"/>
                <a:ext cx="6276446" cy="4351191"/>
              </a:xfrm>
              <a:prstGeom prst="rect">
                <a:avLst/>
              </a:prstGeom>
              <a:blipFill>
                <a:blip r:embed="rId6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919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03351" y="265595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E2EB24-2EB4-4F71-B66E-777D562EB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01" y="1151456"/>
            <a:ext cx="1743244" cy="354660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1867D4D8-E80E-49F6-9C63-EA8E545D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31" y="3101194"/>
            <a:ext cx="5633018" cy="10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0095-4BA6-1A4B-94D7-4AFAC8D41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EBB0B420-5D4A-AE43-9063-7A8DD9118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39" y="4359856"/>
            <a:ext cx="5149790" cy="519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DC962C-CD33-DE49-9A55-9B4E9081558F}"/>
              </a:ext>
            </a:extLst>
          </p:cNvPr>
          <p:cNvSpPr/>
          <p:nvPr/>
        </p:nvSpPr>
        <p:spPr>
          <a:xfrm>
            <a:off x="1710047" y="4102096"/>
            <a:ext cx="2931527" cy="8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503351" y="875013"/>
                <a:ext cx="6276446" cy="4351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examples: </a:t>
                </a: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Positive examples: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</a:rPr>
                  <a:t>Negative examples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v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Palatino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objective:</a:t>
                </a: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Test time find the class as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51" y="875013"/>
                <a:ext cx="6276446" cy="4351191"/>
              </a:xfrm>
              <a:prstGeom prst="rect">
                <a:avLst/>
              </a:prstGeom>
              <a:blipFill>
                <a:blip r:embed="rId6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429BDD-D077-5941-99C7-B43F4F43F386}"/>
              </a:ext>
            </a:extLst>
          </p:cNvPr>
          <p:cNvSpPr/>
          <p:nvPr/>
        </p:nvSpPr>
        <p:spPr>
          <a:xfrm>
            <a:off x="1710047" y="3503221"/>
            <a:ext cx="6305797" cy="670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50BA8-4ADC-4444-8490-03940F2A1558}"/>
              </a:ext>
            </a:extLst>
          </p:cNvPr>
          <p:cNvSpPr txBox="1"/>
          <p:nvPr/>
        </p:nvSpPr>
        <p:spPr>
          <a:xfrm>
            <a:off x="5973288" y="3101194"/>
            <a:ext cx="169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solidFill>
                  <a:schemeClr val="accent1">
                    <a:lumMod val="75000"/>
                  </a:schemeClr>
                </a:solidFill>
              </a:rPr>
              <a:t>Too strict?</a:t>
            </a:r>
          </a:p>
        </p:txBody>
      </p:sp>
    </p:spTree>
    <p:extLst>
      <p:ext uri="{BB962C8B-B14F-4D97-AF65-F5344CB8AC3E}">
        <p14:creationId xmlns:p14="http://schemas.microsoft.com/office/powerpoint/2010/main" val="3739636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3778" y="333088"/>
            <a:ext cx="44662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models as scoring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33777" y="1089486"/>
                <a:ext cx="6276446" cy="2550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 a score perspective: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Given a test input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 model finds the class label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	with the highest score as the output: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Final form of multi-class SVM training objective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77" y="1089486"/>
                <a:ext cx="6276446" cy="2550698"/>
              </a:xfrm>
              <a:prstGeom prst="rect">
                <a:avLst/>
              </a:prstGeom>
              <a:blipFill>
                <a:blip r:embed="rId3"/>
                <a:stretch>
                  <a:fillRect l="-605" b="-24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片包含 游戏机, 物体, 钟表&#10;&#10;描述已自动生成">
            <a:extLst>
              <a:ext uri="{FF2B5EF4-FFF2-40B4-BE49-F238E27FC236}">
                <a16:creationId xmlns:a16="http://schemas.microsoft.com/office/drawing/2014/main" id="{A9CC8487-09BA-472F-8F3C-1901E49E8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23" y="1531819"/>
            <a:ext cx="3021567" cy="4593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2844FE-5A9B-49FA-954F-974D7830B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2" y="2737696"/>
            <a:ext cx="5149790" cy="519307"/>
          </a:xfrm>
          <a:prstGeom prst="rect">
            <a:avLst/>
          </a:prstGeom>
        </p:spPr>
      </p:pic>
      <p:pic>
        <p:nvPicPr>
          <p:cNvPr id="13" name="图片 12" descr="文本&#10;&#10;描述已自动生成">
            <a:extLst>
              <a:ext uri="{FF2B5EF4-FFF2-40B4-BE49-F238E27FC236}">
                <a16:creationId xmlns:a16="http://schemas.microsoft.com/office/drawing/2014/main" id="{85511D1B-CC1F-433F-BC91-33225BAB2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45" y="3732250"/>
            <a:ext cx="4606879" cy="745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20344-30BA-2449-8A11-D279A5D5D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8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42804-1DBC-D840-B83D-C69B8A55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3778" y="188153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perceptron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433777" y="3456229"/>
            <a:ext cx="6276446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Goes through training examples multiple iterations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update parameter vector by adding the feature vector of the correct output and abstracting the feature vector of the incorrect prediction 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6A3DD35B-764E-4771-A013-1645261CA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/>
          <a:stretch/>
        </p:blipFill>
        <p:spPr>
          <a:xfrm>
            <a:off x="1534354" y="1272295"/>
            <a:ext cx="5901561" cy="2183934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803FE1D3-91E0-42E3-AD63-9985D3426CA8}"/>
              </a:ext>
            </a:extLst>
          </p:cNvPr>
          <p:cNvSpPr/>
          <p:nvPr/>
        </p:nvSpPr>
        <p:spPr>
          <a:xfrm>
            <a:off x="1433777" y="573545"/>
            <a:ext cx="6276446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Algorithm</a:t>
            </a:r>
            <a:r>
              <a:rPr lang="zh-CN" altLang="en-US" sz="21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3.3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F161-644E-F24F-9A78-4BBDF4DB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82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33778" y="188153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perceptron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F161-644E-F24F-9A78-4BBDF4DB2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110F0FD-CB46-744F-94AB-1F1A4AA7BC98}"/>
                  </a:ext>
                </a:extLst>
              </p:cNvPr>
              <p:cNvSpPr/>
              <p:nvPr/>
            </p:nvSpPr>
            <p:spPr>
              <a:xfrm>
                <a:off x="273132" y="773648"/>
                <a:ext cx="8763990" cy="378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model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</a:t>
                </a:r>
                <a:r>
                  <a:rPr lang="en-US" altLang="zh-CN" sz="195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sz="195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&gt;</m:t>
                    </m:r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sz="195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9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new model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become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r>
                      <a:rPr lang="en-US" altLang="zh-CN" sz="195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95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r>
                      <a:rPr lang="zh-CN" altLang="en-US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after the update.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new score difference</a:t>
                </a:r>
                <a:b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sz="195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195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𝑣</m:t>
                    </m:r>
                    <m:d>
                      <m:dPr>
                        <m:ctrlP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sz="195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d>
                      <m:dPr>
                        <m:ctrlPr>
                          <a:rPr lang="en-US" altLang="zh-CN" sz="195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altLang="zh-CN" sz="195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𝑣</m:t>
                    </m:r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</a:t>
                </a:r>
                <a:r>
                  <a:rPr lang="en-US" altLang="zh-CN" sz="195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altLang="zh-CN" sz="195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95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95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95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95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zh-CN" sz="195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zh-CN" sz="195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&lt;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altLang="zh-CN" sz="195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195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195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95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9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likely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being</a:t>
                </a:r>
                <a:r>
                  <a:rPr lang="zh-CN" altLang="en-US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95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correct.</a:t>
                </a: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110F0FD-CB46-744F-94AB-1F1A4AA7B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773648"/>
                <a:ext cx="8763990" cy="3783921"/>
              </a:xfrm>
              <a:prstGeom prst="rect">
                <a:avLst/>
              </a:prstGeom>
              <a:blipFill>
                <a:blip r:embed="rId4"/>
                <a:stretch>
                  <a:fillRect l="-579" b="-1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022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820D4-8141-AC4F-B5F0-F4D6EE59F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3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981860" y="386824"/>
            <a:ext cx="43586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Descriminative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models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367CD77A-E0A6-094B-80D0-85A437777381}"/>
              </a:ext>
            </a:extLst>
          </p:cNvPr>
          <p:cNvSpPr/>
          <p:nvPr/>
        </p:nvSpPr>
        <p:spPr>
          <a:xfrm>
            <a:off x="558140" y="1624486"/>
            <a:ext cx="7957210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Both SVM and perceptron are discriminative models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They work by differentiating positive examples and negative examples,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(for binary classification y=+1/y=-1; for multi-class classification c)</a:t>
            </a:r>
            <a:b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assigning higher scores to positive examples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Naïve Bayes is a generative model, calculating joint probabilities of inputs and outputs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All the three models are linear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8D4C-6787-9444-847A-188605A0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9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19968" y="402128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is a Linear Model too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4364078"/>
                <a:ext cx="5481692" cy="342530"/>
              </a:xfrm>
              <a:prstGeom prst="rect">
                <a:avLst/>
              </a:prstGeom>
              <a:blipFill>
                <a:blip r:embed="rId2"/>
                <a:stretch>
                  <a:fillRect l="-1157" t="-25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510529"/>
                <a:ext cx="992003" cy="1097929"/>
              </a:xfrm>
              <a:prstGeom prst="rect">
                <a:avLst/>
              </a:prstGeom>
              <a:blipFill>
                <a:blip r:embed="rId3"/>
                <a:stretch>
                  <a:fillRect l="-6329" t="-1149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𝑔𝑜𝑎𝑙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260058"/>
                <a:ext cx="3312830" cy="1692195"/>
              </a:xfrm>
              <a:prstGeom prst="rect">
                <a:avLst/>
              </a:prstGeom>
              <a:blipFill>
                <a:blip r:embed="rId4"/>
                <a:stretch>
                  <a:fillRect l="-1149" t="-2239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284082"/>
                <a:ext cx="1541128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9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E2C043A3-08D6-4FB7-A431-9C35CF869EC0}"/>
              </a:ext>
            </a:extLst>
          </p:cNvPr>
          <p:cNvSpPr/>
          <p:nvPr/>
        </p:nvSpPr>
        <p:spPr>
          <a:xfrm>
            <a:off x="1419968" y="402128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Naïve Bayes is a Linear Model too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/>
              <p:nvPr/>
            </p:nvSpPr>
            <p:spPr>
              <a:xfrm>
                <a:off x="1552397" y="4364078"/>
                <a:ext cx="3441776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𝑠𝑝𝑜𝑟𝑡𝑠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F5BFD-26F8-405F-8333-C65FF9AA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4364078"/>
                <a:ext cx="3441776" cy="342530"/>
              </a:xfrm>
              <a:prstGeom prst="rect">
                <a:avLst/>
              </a:prstGeom>
              <a:blipFill>
                <a:blip r:embed="rId2"/>
                <a:stretch>
                  <a:fillRect l="-2206" t="-25000" r="-73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/>
              <p:nvPr/>
            </p:nvSpPr>
            <p:spPr>
              <a:xfrm>
                <a:off x="1576677" y="1510529"/>
                <a:ext cx="993605" cy="1388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1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229142-FD90-411D-AB0C-7680ED0F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77" y="1510529"/>
                <a:ext cx="993605" cy="1388201"/>
              </a:xfrm>
              <a:prstGeom prst="rect">
                <a:avLst/>
              </a:prstGeom>
              <a:blipFill>
                <a:blip r:embed="rId3"/>
                <a:stretch>
                  <a:fillRect l="-5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/>
              <p:nvPr/>
            </p:nvSpPr>
            <p:spPr>
              <a:xfrm>
                <a:off x="4168102" y="1260058"/>
                <a:ext cx="3311227" cy="1995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unc>
                                        <m:funcPr>
                                          <m:ctrlPr>
                                            <a:rPr lang="zh-CN" alt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𝑠𝑝𝑜𝑟𝑡𝑠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𝑔𝑜𝑎𝑙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altLang="zh-CN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𝑠𝑝𝑜𝑟𝑡𝑠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eqAr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𝑓𝑎𝑛𝑠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𝑠𝑡𝑜𝑐𝑘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𝑙𝑜𝑎𝑛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𝑠𝑝𝑜𝑟𝑡𝑠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CEO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𝑠𝑝𝑜𝑟𝑡𝑠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21112C-F3D2-4EFA-8F84-E5457D94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2" y="1260058"/>
                <a:ext cx="3311227" cy="1995739"/>
              </a:xfrm>
              <a:prstGeom prst="rect">
                <a:avLst/>
              </a:prstGeom>
              <a:blipFill>
                <a:blip r:embed="rId4"/>
                <a:stretch>
                  <a:fillRect l="-1149" t="-633" b="-4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/>
              <p:nvPr/>
            </p:nvSpPr>
            <p:spPr>
              <a:xfrm>
                <a:off x="1552397" y="3284082"/>
                <a:ext cx="2178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b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goal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=</a:t>
                </a:r>
                <a:r>
                  <a:rPr lang="en-US" altLang="zh-CN" b="1" dirty="0">
                    <a:ea typeface="Cambria Math" panose="02040503050406030204" pitchFamily="18" charset="0"/>
                  </a:rPr>
                  <a:t>1</a:t>
                </a:r>
                <a:r>
                  <a:rPr lang="zh-CN" altLang="en-US" b="0" dirty="0">
                    <a:ea typeface="Cambria Math" panose="02040503050406030204" pitchFamily="18" charset="0"/>
                  </a:rPr>
                  <a:t> </a:t>
                </a:r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79ED82E-0291-4B20-BBD9-652C76E91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97" y="3284082"/>
                <a:ext cx="2178289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1B5C5A-2263-914D-B71B-A2C3CBFFB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6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33158" y="2944810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1501" y="320070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representation of documents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8BB008-1B74-434A-9E18-A6DCD999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625" b="12318"/>
          <a:stretch/>
        </p:blipFill>
        <p:spPr>
          <a:xfrm>
            <a:off x="4525834" y="918447"/>
            <a:ext cx="2892520" cy="3983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/>
              <p:nvPr/>
            </p:nvSpPr>
            <p:spPr>
              <a:xfrm>
                <a:off x="1490926" y="1107196"/>
                <a:ext cx="2444900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bought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 is reading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a book.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ah, I know 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Tim.</a:t>
                </a:r>
                <a:r>
                  <a:rPr lang="en-US" altLang="zh-CN" dirty="0"/>
                  <a:t>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“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 saw a boy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reading a book.</a:t>
                </a:r>
                <a:r>
                  <a:rPr lang="en-US" altLang="zh-CN" dirty="0"/>
                  <a:t>”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D49C44-80E5-45C7-96D3-45EEC7F4B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26" y="1107196"/>
                <a:ext cx="2444900" cy="3139321"/>
              </a:xfrm>
              <a:prstGeom prst="rect">
                <a:avLst/>
              </a:prstGeom>
              <a:blipFill>
                <a:blip r:embed="rId4"/>
                <a:stretch>
                  <a:fillRect t="-1210" r="-515" b="-20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7620588-AD73-41CA-AD9E-4AB06EA80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65" r="38664" b="6232"/>
          <a:stretch/>
        </p:blipFill>
        <p:spPr>
          <a:xfrm>
            <a:off x="4146479" y="4766151"/>
            <a:ext cx="2659478" cy="271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180B7-8973-D64D-A099-EE97E11BF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4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26757" y="415272"/>
            <a:ext cx="623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 vs. generative model</a:t>
            </a: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306521" y="2416483"/>
                <a:ext cx="8530957" cy="261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 types P(c), P(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w|c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 and parameter instances P(sports), P(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goal|sports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Feature vectors are assembly of parameter instances. But we can add more parameter types into our feature vectors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latin typeface="Palatino"/>
                        <a:ea typeface="Palatino" pitchFamily="2" charset="77"/>
                        <a:cs typeface="Calibri Light" panose="020F0302020204030204" pitchFamily="34" charset="0"/>
                      </a:rPr>
                      <m:t>	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,…,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𝑉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=⇒ </m:t>
                    </m:r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…,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,…,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𝑤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𝑉</m:t>
                                </m:r>
                              </m:e>
                            </m:d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Advantage of discriminative models: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using overlapping features, such as word and bigram 	features.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21" y="2416483"/>
                <a:ext cx="8530957" cy="2613023"/>
              </a:xfrm>
              <a:prstGeom prst="rect">
                <a:avLst/>
              </a:prstGeom>
              <a:blipFill>
                <a:blip r:embed="rId3"/>
                <a:stretch>
                  <a:fillRect l="-446" b="-29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D951D0B2-12D9-4F99-92AD-42C0C6E8D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60" y="876937"/>
            <a:ext cx="4734127" cy="1360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3821F-78AA-F840-A488-85C075891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7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562986" y="367057"/>
            <a:ext cx="26949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Bigram features</a:t>
            </a:r>
            <a:endParaRPr lang="en-US" altLang="zh-CN" sz="27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407658" y="3236602"/>
            <a:ext cx="6328684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Bigram features are useful for text classification, they offer more specific information about text classes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Bigrams are sparser making the feature vector longer and more sparse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2D52DABA-E2EB-409D-807D-65A2F0AA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4" y="949369"/>
            <a:ext cx="4196279" cy="2189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97EBD-E279-4842-87DA-B6A76E6A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65665" y="181571"/>
            <a:ext cx="43586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Add bigram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529524" y="1217203"/>
            <a:ext cx="6328684" cy="82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165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As in the example from textbook, with bigram features, the feature vector for the sentence “Tim bought a book" in Table 3.1 is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596B62-7352-4448-9708-677287ADA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" y="820443"/>
            <a:ext cx="4125007" cy="349966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3552AC60-C47E-4C7E-889B-8ACF90789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24" y="2036030"/>
            <a:ext cx="5420416" cy="2470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91B33-703F-C74C-BAA4-EB30AC630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61BA06C-DD94-5E4E-A38B-0965B06EA251}"/>
                  </a:ext>
                </a:extLst>
              </p:cNvPr>
              <p:cNvSpPr/>
              <p:nvPr/>
            </p:nvSpPr>
            <p:spPr>
              <a:xfrm>
                <a:off x="1562209" y="4506706"/>
                <a:ext cx="6233886" cy="572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…,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𝐶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,…,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61BA06C-DD94-5E4E-A38B-0965B06EA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09" y="4506706"/>
                <a:ext cx="6233886" cy="572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102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65665" y="181570"/>
            <a:ext cx="43586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templates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instances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367CD77A-E0A6-094B-80D0-85A437777381}"/>
              </a:ext>
            </a:extLst>
          </p:cNvPr>
          <p:cNvSpPr/>
          <p:nvPr/>
        </p:nvSpPr>
        <p:spPr>
          <a:xfrm>
            <a:off x="783771" y="822786"/>
            <a:ext cx="6926452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extraction: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A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process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matching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output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structures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instantiating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them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instances.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templates: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similar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type;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examples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above,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templates,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namely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 err="1">
                <a:latin typeface="Palatino"/>
                <a:ea typeface="Palatino" pitchFamily="2" charset="77"/>
                <a:cs typeface="Calibri Light" panose="020F0302020204030204" pitchFamily="34" charset="0"/>
              </a:rPr>
              <a:t>wc</a:t>
            </a:r>
            <a:r>
              <a:rPr lang="zh-CN" altLang="en-US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i-1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instances: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similar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instance;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e.g.,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baseline="-250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8D4C-6787-9444-847A-188605A0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2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6217-F417-8C43-94FA-20648F31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136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293283" y="263240"/>
            <a:ext cx="504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Dot-product form of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07658" y="966711"/>
                <a:ext cx="6328684" cy="10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general form of a linear model 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its score is computed by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966711"/>
                <a:ext cx="6328684" cy="1018677"/>
              </a:xfrm>
              <a:prstGeom prst="rect">
                <a:avLst/>
              </a:prstGeom>
              <a:blipFill>
                <a:blip r:embed="rId2"/>
                <a:stretch>
                  <a:fillRect l="-1000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物体, 钟表, 仪表&#10;&#10;描述已自动生成">
            <a:extLst>
              <a:ext uri="{FF2B5EF4-FFF2-40B4-BE49-F238E27FC236}">
                <a16:creationId xmlns:a16="http://schemas.microsoft.com/office/drawing/2014/main" id="{E29D3C4A-EF5E-4594-A274-126F6460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6" y="2837544"/>
            <a:ext cx="2949126" cy="62579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C26E61CB-D85D-4F27-9305-2F3FBA86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81" y="2404900"/>
            <a:ext cx="782890" cy="601725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id="{169FDF9E-9D66-4CC8-A650-E8DA63EDC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5" y="3361490"/>
            <a:ext cx="731129" cy="478793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C4087BF1-02CE-4541-86D7-F73C6F6F420F}"/>
              </a:ext>
            </a:extLst>
          </p:cNvPr>
          <p:cNvSpPr/>
          <p:nvPr/>
        </p:nvSpPr>
        <p:spPr>
          <a:xfrm>
            <a:off x="3055084" y="1988483"/>
            <a:ext cx="412604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 vector (weight vector)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35E1D37-8122-4801-9CA1-36E0B7A2B38D}"/>
              </a:ext>
            </a:extLst>
          </p:cNvPr>
          <p:cNvSpPr/>
          <p:nvPr/>
        </p:nvSpPr>
        <p:spPr>
          <a:xfrm>
            <a:off x="4646070" y="3750677"/>
            <a:ext cx="417868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vector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818D4-70AD-9A42-A9C0-35566451C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57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293283" y="263240"/>
            <a:ext cx="504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Dot-product form of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/>
              <p:nvPr/>
            </p:nvSpPr>
            <p:spPr>
              <a:xfrm>
                <a:off x="1407658" y="966711"/>
                <a:ext cx="6328684" cy="10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general form of a linear model 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1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its score is computed by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6DA5B845-E433-41EA-82A3-DA550725D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966711"/>
                <a:ext cx="6328684" cy="1018677"/>
              </a:xfrm>
              <a:prstGeom prst="rect">
                <a:avLst/>
              </a:prstGeom>
              <a:blipFill>
                <a:blip r:embed="rId2"/>
                <a:stretch>
                  <a:fillRect l="-1000" b="-9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物体, 钟表, 仪表&#10;&#10;描述已自动生成">
            <a:extLst>
              <a:ext uri="{FF2B5EF4-FFF2-40B4-BE49-F238E27FC236}">
                <a16:creationId xmlns:a16="http://schemas.microsoft.com/office/drawing/2014/main" id="{E29D3C4A-EF5E-4594-A274-126F6460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6" y="2837544"/>
            <a:ext cx="2949126" cy="62579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C26E61CB-D85D-4F27-9305-2F3FBA86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81" y="2404900"/>
            <a:ext cx="782890" cy="601725"/>
          </a:xfrm>
          <a:prstGeom prst="rect">
            <a:avLst/>
          </a:prstGeom>
        </p:spPr>
      </p:pic>
      <p:pic>
        <p:nvPicPr>
          <p:cNvPr id="13" name="图片 12" descr="图标&#10;&#10;描述已自动生成">
            <a:extLst>
              <a:ext uri="{FF2B5EF4-FFF2-40B4-BE49-F238E27FC236}">
                <a16:creationId xmlns:a16="http://schemas.microsoft.com/office/drawing/2014/main" id="{169FDF9E-9D66-4CC8-A650-E8DA63EDC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35" y="3361490"/>
            <a:ext cx="731129" cy="478793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C4087BF1-02CE-4541-86D7-F73C6F6F420F}"/>
              </a:ext>
            </a:extLst>
          </p:cNvPr>
          <p:cNvSpPr/>
          <p:nvPr/>
        </p:nvSpPr>
        <p:spPr>
          <a:xfrm>
            <a:off x="3055084" y="1988483"/>
            <a:ext cx="412604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Parameter vector (weight vector)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235E1D37-8122-4801-9CA1-36E0B7A2B38D}"/>
              </a:ext>
            </a:extLst>
          </p:cNvPr>
          <p:cNvSpPr/>
          <p:nvPr/>
        </p:nvSpPr>
        <p:spPr>
          <a:xfrm>
            <a:off x="4646070" y="3750677"/>
            <a:ext cx="417868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vector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818D4-70AD-9A42-A9C0-35566451C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85BA47B-9848-F443-A60E-2B3C06DA78C1}"/>
                  </a:ext>
                </a:extLst>
              </p:cNvPr>
              <p:cNvSpPr/>
              <p:nvPr/>
            </p:nvSpPr>
            <p:spPr>
              <a:xfrm>
                <a:off x="1407658" y="4245284"/>
                <a:ext cx="6527580" cy="55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Effectively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same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as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having</a:t>
                </a:r>
                <a:r>
                  <a:rPr lang="zh-CN" altLang="en-US" sz="20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zh-CN" altLang="en-US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20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85BA47B-9848-F443-A60E-2B3C06DA7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8" y="4245284"/>
                <a:ext cx="6527580" cy="559192"/>
              </a:xfrm>
              <a:prstGeom prst="rect">
                <a:avLst/>
              </a:prstGeom>
              <a:blipFill>
                <a:blip r:embed="rId7"/>
                <a:stretch>
                  <a:fillRect l="-77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7443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434868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83E6D-A600-164C-96B6-45912ACB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68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293283" y="263240"/>
            <a:ext cx="504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Separability and generalizability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DA5B845-E433-41EA-82A3-DA550725D297}"/>
              </a:ext>
            </a:extLst>
          </p:cNvPr>
          <p:cNvSpPr/>
          <p:nvPr/>
        </p:nvSpPr>
        <p:spPr>
          <a:xfrm>
            <a:off x="1056161" y="1099528"/>
            <a:ext cx="7886700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engineering : the process of defining a useful set of features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more feature reflect richer information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better designed feature vectors allow better linear separability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Separability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linear separable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dataset can be largely linear separable given proper feature definitions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Generalization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overfitting</a:t>
            </a:r>
          </a:p>
          <a:p>
            <a:pPr marL="600075" lvl="1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575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underfitting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DEDE5-E46D-7B44-8206-A3EE477B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82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1652192" y="1933"/>
            <a:ext cx="228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381055" y="440514"/>
            <a:ext cx="4548681" cy="474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 Representing Documents in Vector Spaces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3.1.1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3.1.2  K-Means Clustering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3.1.3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3.1.4 Support Vector Machine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3.1.5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 Multi-class Classification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3.2.1 Defining Output-based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3.2.2 Multi-class SVM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Multi-class Perceptron</a:t>
            </a:r>
          </a:p>
          <a:p>
            <a:pPr marL="321446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3.3.1 Discriminative Models and Features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3.3.2 Dot-product Form of Linear Models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3.3.3 Separability and Generalizability</a:t>
            </a:r>
          </a:p>
          <a:p>
            <a:pPr marL="664346" lvl="1" indent="-321446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35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3.3.4 Dealing with Non-linearly-separable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FAB7A-6C1F-3B41-B5F5-9BBCB611F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371301" y="500416"/>
            <a:ext cx="578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Sparse vectors document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1524158" y="1284908"/>
                <a:ext cx="5850512" cy="2797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Vocabulary: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75" indent="-257175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Vector representation for document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=⟨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𝑓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⟩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simple way to define f but with sparseness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Count-based vectors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(high-dimensional sparse vectors)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58" y="1284908"/>
                <a:ext cx="5850512" cy="2797241"/>
              </a:xfrm>
              <a:prstGeom prst="rect">
                <a:avLst/>
              </a:prstGeom>
              <a:blipFill>
                <a:blip r:embed="rId2"/>
                <a:stretch>
                  <a:fillRect l="-1042" r="-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7D242C8-61CF-47FE-A20C-AFC2A7EF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99" y="3717736"/>
            <a:ext cx="5800771" cy="471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443B2-C2A6-6841-9FFB-3D9122605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1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Non-linearly-separable</a:t>
            </a:r>
            <a:r>
              <a:rPr lang="zh-CN" altLang="en-US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64EA7E-3AB6-9C4E-A0A9-9A9D3FAC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1034F2-190D-9F40-A1A3-327139D695B6}"/>
              </a:ext>
            </a:extLst>
          </p:cNvPr>
          <p:cNvSpPr/>
          <p:nvPr/>
        </p:nvSpPr>
        <p:spPr>
          <a:xfrm>
            <a:off x="1425844" y="3665038"/>
            <a:ext cx="5246777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documents,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 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labels.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★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●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 The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gold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is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1500" baseline="-25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4C31B4C-6421-4147-AB6B-9527E0AA62A7}"/>
              </a:ext>
            </a:extLst>
          </p:cNvPr>
          <p:cNvGrpSpPr/>
          <p:nvPr/>
        </p:nvGrpSpPr>
        <p:grpSpPr>
          <a:xfrm>
            <a:off x="2282757" y="1177856"/>
            <a:ext cx="3216613" cy="2448130"/>
            <a:chOff x="4572000" y="1154349"/>
            <a:chExt cx="3216613" cy="2448130"/>
          </a:xfrm>
        </p:grpSpPr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43E55007-60D8-2E49-B990-6520BF9939A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629" y="3450077"/>
              <a:ext cx="31229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B34EE979-460A-C94A-AA6F-D3B204D88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8029" y="1154349"/>
              <a:ext cx="0" cy="2448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57E34B69-AC38-C44F-81A0-DAD1E7249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647217"/>
              <a:ext cx="2645923" cy="12905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五角星 25">
              <a:extLst>
                <a:ext uri="{FF2B5EF4-FFF2-40B4-BE49-F238E27FC236}">
                  <a16:creationId xmlns:a16="http://schemas.microsoft.com/office/drawing/2014/main" id="{B21AC655-C439-9F47-BE53-33E703AB9029}"/>
                </a:ext>
              </a:extLst>
            </p:cNvPr>
            <p:cNvSpPr/>
            <p:nvPr/>
          </p:nvSpPr>
          <p:spPr>
            <a:xfrm>
              <a:off x="5492911" y="2819459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五角星 26">
              <a:extLst>
                <a:ext uri="{FF2B5EF4-FFF2-40B4-BE49-F238E27FC236}">
                  <a16:creationId xmlns:a16="http://schemas.microsoft.com/office/drawing/2014/main" id="{1BED689C-6107-694D-AEB4-88E37F0E9E37}"/>
                </a:ext>
              </a:extLst>
            </p:cNvPr>
            <p:cNvSpPr/>
            <p:nvPr/>
          </p:nvSpPr>
          <p:spPr>
            <a:xfrm>
              <a:off x="5343531" y="1942451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4DB8D6F-B7A1-024A-8D15-076099789481}"/>
                </a:ext>
              </a:extLst>
            </p:cNvPr>
            <p:cNvSpPr/>
            <p:nvPr/>
          </p:nvSpPr>
          <p:spPr>
            <a:xfrm>
              <a:off x="6082421" y="1829056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A270FC0-6BC6-1847-8D78-A7B4BB18418B}"/>
                </a:ext>
              </a:extLst>
            </p:cNvPr>
            <p:cNvSpPr/>
            <p:nvPr/>
          </p:nvSpPr>
          <p:spPr>
            <a:xfrm>
              <a:off x="5382490" y="1403551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2FFD50E-8E89-AF44-9484-31D375E622A4}"/>
                </a:ext>
              </a:extLst>
            </p:cNvPr>
            <p:cNvSpPr/>
            <p:nvPr/>
          </p:nvSpPr>
          <p:spPr>
            <a:xfrm>
              <a:off x="5155816" y="2209741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9D9096D-46E1-0B40-946F-03905375EA7A}"/>
                </a:ext>
              </a:extLst>
            </p:cNvPr>
            <p:cNvSpPr/>
            <p:nvPr/>
          </p:nvSpPr>
          <p:spPr>
            <a:xfrm>
              <a:off x="5638704" y="2182120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E830DE0-F686-E24F-A62C-D8C2AE59FD7B}"/>
                </a:ext>
              </a:extLst>
            </p:cNvPr>
            <p:cNvSpPr/>
            <p:nvPr/>
          </p:nvSpPr>
          <p:spPr>
            <a:xfrm>
              <a:off x="5992340" y="2556341"/>
              <a:ext cx="90081" cy="907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五角星 32">
              <a:extLst>
                <a:ext uri="{FF2B5EF4-FFF2-40B4-BE49-F238E27FC236}">
                  <a16:creationId xmlns:a16="http://schemas.microsoft.com/office/drawing/2014/main" id="{0B7CB42E-F6F7-ED44-B91B-CA8FED396E4C}"/>
                </a:ext>
              </a:extLst>
            </p:cNvPr>
            <p:cNvSpPr/>
            <p:nvPr/>
          </p:nvSpPr>
          <p:spPr>
            <a:xfrm>
              <a:off x="5914572" y="2964644"/>
              <a:ext cx="84355" cy="7133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2A115EE-FD68-3E4E-BA7F-D7624F53454B}"/>
                </a:ext>
              </a:extLst>
            </p:cNvPr>
            <p:cNvSpPr/>
            <p:nvPr/>
          </p:nvSpPr>
          <p:spPr>
            <a:xfrm>
              <a:off x="6457950" y="2762778"/>
              <a:ext cx="90791" cy="907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0B7E95A-41AE-4943-8110-953DE920DA45}"/>
                </a:ext>
              </a:extLst>
            </p:cNvPr>
            <p:cNvSpPr txBox="1"/>
            <p:nvPr/>
          </p:nvSpPr>
          <p:spPr>
            <a:xfrm>
              <a:off x="4872649" y="2017752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90FEC68-9EBA-A745-9F63-75FEFCD05997}"/>
                </a:ext>
              </a:extLst>
            </p:cNvPr>
            <p:cNvSpPr txBox="1"/>
            <p:nvPr/>
          </p:nvSpPr>
          <p:spPr>
            <a:xfrm>
              <a:off x="6120726" y="1557865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7" name="文本框 34">
              <a:extLst>
                <a:ext uri="{FF2B5EF4-FFF2-40B4-BE49-F238E27FC236}">
                  <a16:creationId xmlns:a16="http://schemas.microsoft.com/office/drawing/2014/main" id="{00B7E95A-41AE-4943-8110-953DE920DA45}"/>
                </a:ext>
              </a:extLst>
            </p:cNvPr>
            <p:cNvSpPr txBox="1"/>
            <p:nvPr/>
          </p:nvSpPr>
          <p:spPr>
            <a:xfrm>
              <a:off x="5064896" y="1608787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1</a:t>
              </a:r>
              <a:endParaRPr kumimoji="1" lang="zh-CN" altLang="en-US" baseline="-25000" dirty="0"/>
            </a:p>
          </p:txBody>
        </p:sp>
        <p:sp>
          <p:nvSpPr>
            <p:cNvPr id="38" name="文本框 34">
              <a:extLst>
                <a:ext uri="{FF2B5EF4-FFF2-40B4-BE49-F238E27FC236}">
                  <a16:creationId xmlns:a16="http://schemas.microsoft.com/office/drawing/2014/main" id="{8E38BB61-1EBA-064B-8CB8-1FFFEDEBD7F4}"/>
                </a:ext>
              </a:extLst>
            </p:cNvPr>
            <p:cNvSpPr txBox="1"/>
            <p:nvPr/>
          </p:nvSpPr>
          <p:spPr>
            <a:xfrm>
              <a:off x="5524532" y="1840409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39" name="文本框 34">
              <a:extLst>
                <a:ext uri="{FF2B5EF4-FFF2-40B4-BE49-F238E27FC236}">
                  <a16:creationId xmlns:a16="http://schemas.microsoft.com/office/drawing/2014/main" id="{981B373A-0538-AA40-9FFB-C31658CD40A2}"/>
                </a:ext>
              </a:extLst>
            </p:cNvPr>
            <p:cNvSpPr txBox="1"/>
            <p:nvPr/>
          </p:nvSpPr>
          <p:spPr>
            <a:xfrm>
              <a:off x="6008149" y="2272911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  <p:sp>
          <p:nvSpPr>
            <p:cNvPr id="40" name="文本框 34">
              <a:extLst>
                <a:ext uri="{FF2B5EF4-FFF2-40B4-BE49-F238E27FC236}">
                  <a16:creationId xmlns:a16="http://schemas.microsoft.com/office/drawing/2014/main" id="{1B1C31F5-429A-9242-8C16-3E57BC2341CD}"/>
                </a:ext>
              </a:extLst>
            </p:cNvPr>
            <p:cNvSpPr txBox="1"/>
            <p:nvPr/>
          </p:nvSpPr>
          <p:spPr>
            <a:xfrm>
              <a:off x="5232752" y="2714073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41" name="文本框 34">
              <a:extLst>
                <a:ext uri="{FF2B5EF4-FFF2-40B4-BE49-F238E27FC236}">
                  <a16:creationId xmlns:a16="http://schemas.microsoft.com/office/drawing/2014/main" id="{8E38BB61-1EBA-064B-8CB8-1FFFEDEBD7F4}"/>
                </a:ext>
              </a:extLst>
            </p:cNvPr>
            <p:cNvSpPr txBox="1"/>
            <p:nvPr/>
          </p:nvSpPr>
          <p:spPr>
            <a:xfrm>
              <a:off x="5405436" y="1167872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2</a:t>
              </a:r>
              <a:endParaRPr kumimoji="1" lang="zh-CN" altLang="en-US" baseline="-25000" dirty="0"/>
            </a:p>
          </p:txBody>
        </p:sp>
        <p:sp>
          <p:nvSpPr>
            <p:cNvPr id="43" name="文本框 34">
              <a:extLst>
                <a:ext uri="{FF2B5EF4-FFF2-40B4-BE49-F238E27FC236}">
                  <a16:creationId xmlns:a16="http://schemas.microsoft.com/office/drawing/2014/main" id="{527F383A-A5A9-2C44-A2D8-8DC83737B49F}"/>
                </a:ext>
              </a:extLst>
            </p:cNvPr>
            <p:cNvSpPr txBox="1"/>
            <p:nvPr/>
          </p:nvSpPr>
          <p:spPr>
            <a:xfrm>
              <a:off x="5935062" y="2850186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  <p:sp>
          <p:nvSpPr>
            <p:cNvPr id="44" name="文本框 34">
              <a:extLst>
                <a:ext uri="{FF2B5EF4-FFF2-40B4-BE49-F238E27FC236}">
                  <a16:creationId xmlns:a16="http://schemas.microsoft.com/office/drawing/2014/main" id="{981B373A-0538-AA40-9FFB-C31658CD40A2}"/>
                </a:ext>
              </a:extLst>
            </p:cNvPr>
            <p:cNvSpPr txBox="1"/>
            <p:nvPr/>
          </p:nvSpPr>
          <p:spPr>
            <a:xfrm>
              <a:off x="6485922" y="2542500"/>
              <a:ext cx="428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c</a:t>
              </a:r>
              <a:r>
                <a:rPr kumimoji="1" lang="en-US" altLang="zh-CN" baseline="-25000" dirty="0"/>
                <a:t>3</a:t>
              </a:r>
              <a:endParaRPr kumimoji="1" lang="zh-CN" altLang="en-US" baseline="-25000" dirty="0"/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C26A4BBA-5BCC-EE4F-850B-B2D6B9CEB037}"/>
              </a:ext>
            </a:extLst>
          </p:cNvPr>
          <p:cNvSpPr/>
          <p:nvPr/>
        </p:nvSpPr>
        <p:spPr>
          <a:xfrm>
            <a:off x="4120925" y="3874853"/>
            <a:ext cx="90081" cy="90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BE749C2-551D-C940-A510-BAA9D940A19E}"/>
              </a:ext>
            </a:extLst>
          </p:cNvPr>
          <p:cNvSpPr/>
          <p:nvPr/>
        </p:nvSpPr>
        <p:spPr>
          <a:xfrm>
            <a:off x="5935062" y="4559032"/>
            <a:ext cx="90081" cy="907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96192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/>
              <p:nvPr/>
            </p:nvSpPr>
            <p:spPr>
              <a:xfrm>
                <a:off x="1419967" y="1024701"/>
                <a:ext cx="2654766" cy="1506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Slack variables </a:t>
                </a:r>
                <a14:m>
                  <m:oMath xmlns:m="http://schemas.openxmlformats.org/officeDocument/2006/math">
                    <m:r>
                      <a:rPr lang="zh-CN" altLang="en-US" sz="21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𝜉</m:t>
                    </m:r>
                  </m:oMath>
                </a14:m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1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1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CBB3484C-A9A4-4A30-B91C-2180FE8C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67" y="1024701"/>
                <a:ext cx="2654766" cy="1506182"/>
              </a:xfrm>
              <a:prstGeom prst="rect">
                <a:avLst/>
              </a:prstGeom>
              <a:blipFill>
                <a:blip r:embed="rId3"/>
                <a:stretch>
                  <a:fillRect l="-1905" r="-1905" b="-58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F07FD438-FCB8-435C-B4AB-1866C832174E}"/>
              </a:ext>
            </a:extLst>
          </p:cNvPr>
          <p:cNvGrpSpPr/>
          <p:nvPr/>
        </p:nvGrpSpPr>
        <p:grpSpPr>
          <a:xfrm>
            <a:off x="2249599" y="1489959"/>
            <a:ext cx="4127966" cy="543494"/>
            <a:chOff x="1462214" y="2309776"/>
            <a:chExt cx="5503954" cy="724659"/>
          </a:xfrm>
        </p:grpSpPr>
        <p:pic>
          <p:nvPicPr>
            <p:cNvPr id="4" name="图片 3" descr="图片包含 游戏机, 物体, 钟表&#10;&#10;描述已自动生成">
              <a:extLst>
                <a:ext uri="{FF2B5EF4-FFF2-40B4-BE49-F238E27FC236}">
                  <a16:creationId xmlns:a16="http://schemas.microsoft.com/office/drawing/2014/main" id="{80693108-23DB-4677-8020-78B1EE15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214" y="2309776"/>
              <a:ext cx="5503954" cy="724659"/>
            </a:xfrm>
            <a:prstGeom prst="rect">
              <a:avLst/>
            </a:prstGeom>
          </p:spPr>
        </p:pic>
        <p:pic>
          <p:nvPicPr>
            <p:cNvPr id="9" name="图片 8" descr="示意图&#10;&#10;描述已自动生成">
              <a:extLst>
                <a:ext uri="{FF2B5EF4-FFF2-40B4-BE49-F238E27FC236}">
                  <a16:creationId xmlns:a16="http://schemas.microsoft.com/office/drawing/2014/main" id="{38F4E774-E8BB-4D0C-8F0D-38C53CFF6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3" t="15721" r="80987" b="56261"/>
            <a:stretch/>
          </p:blipFill>
          <p:spPr>
            <a:xfrm>
              <a:off x="3770966" y="2453373"/>
              <a:ext cx="294196" cy="43746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F07E49-B349-440C-9BFE-FE5E35115ABF}"/>
              </a:ext>
            </a:extLst>
          </p:cNvPr>
          <p:cNvGrpSpPr/>
          <p:nvPr/>
        </p:nvGrpSpPr>
        <p:grpSpPr>
          <a:xfrm>
            <a:off x="1965420" y="2524498"/>
            <a:ext cx="5014378" cy="1171100"/>
            <a:chOff x="1229081" y="4077435"/>
            <a:chExt cx="6685837" cy="1561467"/>
          </a:xfrm>
        </p:grpSpPr>
        <p:pic>
          <p:nvPicPr>
            <p:cNvPr id="8" name="图片 7" descr="示意图&#10;&#10;描述已自动生成">
              <a:extLst>
                <a:ext uri="{FF2B5EF4-FFF2-40B4-BE49-F238E27FC236}">
                  <a16:creationId xmlns:a16="http://schemas.microsoft.com/office/drawing/2014/main" id="{C6FE642A-ABE8-4FC3-83CA-B98BC2E7A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081" y="4077435"/>
              <a:ext cx="6685837" cy="1561467"/>
            </a:xfrm>
            <a:prstGeom prst="rect">
              <a:avLst/>
            </a:prstGeom>
          </p:spPr>
        </p:pic>
        <p:pic>
          <p:nvPicPr>
            <p:cNvPr id="11" name="图片 10" descr="示意图&#10;&#10;描述已自动生成">
              <a:extLst>
                <a:ext uri="{FF2B5EF4-FFF2-40B4-BE49-F238E27FC236}">
                  <a16:creationId xmlns:a16="http://schemas.microsoft.com/office/drawing/2014/main" id="{8B89A918-F881-4015-A641-9156DD8D4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3" t="15721" r="80987" b="56261"/>
            <a:stretch/>
          </p:blipFill>
          <p:spPr>
            <a:xfrm>
              <a:off x="5624963" y="5051214"/>
              <a:ext cx="294196" cy="4374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87ECC96E-314D-478E-A7A5-505CF0CDE35E}"/>
                  </a:ext>
                </a:extLst>
              </p:cNvPr>
              <p:cNvSpPr/>
              <p:nvPr/>
            </p:nvSpPr>
            <p:spPr>
              <a:xfrm>
                <a:off x="1965419" y="3418881"/>
                <a:ext cx="6048900" cy="10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725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725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25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en-US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,</m:t>
                                  </m:r>
                                  <m:r>
                                    <a:rPr lang="zh-CN" altLang="en-US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e>
                          </m:func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725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0,1−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1725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87ECC96E-314D-478E-A7A5-505CF0CDE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419" y="3418881"/>
                <a:ext cx="6048900" cy="1058560"/>
              </a:xfrm>
              <a:prstGeom prst="rect">
                <a:avLst/>
              </a:prstGeom>
              <a:blipFill>
                <a:blip r:embed="rId6"/>
                <a:stretch>
                  <a:fillRect t="-53571" b="-1154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564EA7E-3AB6-9C4E-A0A9-9A9D3FAC5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10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SVM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19968" y="1024701"/>
            <a:ext cx="5211555" cy="1021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objective with slack variables 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E9D7FB1-2C91-4685-8A5E-3313F732D3C9}"/>
              </a:ext>
            </a:extLst>
          </p:cNvPr>
          <p:cNvGrpSpPr/>
          <p:nvPr/>
        </p:nvGrpSpPr>
        <p:grpSpPr>
          <a:xfrm>
            <a:off x="1419968" y="1769450"/>
            <a:ext cx="5389648" cy="1604601"/>
            <a:chOff x="978901" y="2685283"/>
            <a:chExt cx="7186197" cy="2139468"/>
          </a:xfrm>
        </p:grpSpPr>
        <p:pic>
          <p:nvPicPr>
            <p:cNvPr id="7" name="图片 6" descr="文本, 白板&#10;&#10;描述已自动生成">
              <a:extLst>
                <a:ext uri="{FF2B5EF4-FFF2-40B4-BE49-F238E27FC236}">
                  <a16:creationId xmlns:a16="http://schemas.microsoft.com/office/drawing/2014/main" id="{2EB6AA7A-72DB-4D7C-AE5C-7CE7A51F7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01" y="2685283"/>
              <a:ext cx="7186197" cy="2139468"/>
            </a:xfrm>
            <a:prstGeom prst="rect">
              <a:avLst/>
            </a:prstGeom>
          </p:spPr>
        </p:pic>
        <p:pic>
          <p:nvPicPr>
            <p:cNvPr id="9" name="图片 8" descr="示意图&#10;&#10;描述已自动生成">
              <a:extLst>
                <a:ext uri="{FF2B5EF4-FFF2-40B4-BE49-F238E27FC236}">
                  <a16:creationId xmlns:a16="http://schemas.microsoft.com/office/drawing/2014/main" id="{38F4E774-E8BB-4D0C-8F0D-38C53CFF6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3" t="15721" r="80987" b="56261"/>
            <a:stretch/>
          </p:blipFill>
          <p:spPr>
            <a:xfrm>
              <a:off x="2763801" y="4244971"/>
              <a:ext cx="294196" cy="4374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CEC94893-7F68-4A59-812C-D822FAA565DE}"/>
                  </a:ext>
                </a:extLst>
              </p:cNvPr>
              <p:cNvSpPr/>
              <p:nvPr/>
            </p:nvSpPr>
            <p:spPr>
              <a:xfrm>
                <a:off x="1346029" y="2939216"/>
                <a:ext cx="6818149" cy="1163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65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altLang="zh-CN" sz="165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65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5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5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(0,1−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650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⋅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16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CEC94893-7F68-4A59-812C-D822FAA56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29" y="2939216"/>
                <a:ext cx="6818149" cy="1163332"/>
              </a:xfrm>
              <a:prstGeom prst="rect">
                <a:avLst/>
              </a:prstGeom>
              <a:blipFill>
                <a:blip r:embed="rId4"/>
                <a:stretch>
                  <a:fillRect t="-38710" b="-1043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612A55A-EE35-ED4E-A7E6-B728DA664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3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481911" y="380708"/>
            <a:ext cx="2087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Perceptron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481911" y="1592371"/>
            <a:ext cx="618017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In the case where the training data are not linearly separable, the perceptron can still converge to a model that gives reasonably small numbers of training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D22F-0E14-9741-87CF-59F869C6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96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481911" y="191394"/>
            <a:ext cx="1893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481911" y="869513"/>
            <a:ext cx="6180178" cy="392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Vector representations of documents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Support vector machine and perceptron algorithms for binary text classification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Feature representations of input-output pairs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Multi-class SVMs and perceptions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Discriminative models vs generative models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/>
                <a:cs typeface="Calibri Light" panose="020F0302020204030204" pitchFamily="34" charset="0"/>
              </a:rPr>
              <a:t>The importance of features to the separability of training data and generalization to test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D0DB0-8B72-3748-A6DF-553D2917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19968" y="402128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Stop words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CBB3484C-A9A4-4A30-B91C-2180FE8C717A}"/>
              </a:ext>
            </a:extLst>
          </p:cNvPr>
          <p:cNvSpPr/>
          <p:nvPr/>
        </p:nvSpPr>
        <p:spPr>
          <a:xfrm>
            <a:off x="1495468" y="1320921"/>
            <a:ext cx="6420166" cy="372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Frequent yet uninformative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Common stop words in English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500" spc="-113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∣ a ∣ the ∣ on ∣ of ∣ with ∣ about ∣ and ∣ in ∣ at ∣ to ∣ " ∣, ∣?∣ oh ∣ . ∣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Filter uninformative words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remove Stop Words from the vocabulary when mapping 	documents to vectors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Limitation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manually defined.</a:t>
            </a:r>
          </a:p>
          <a:p>
            <a:pPr marL="257175" indent="-25717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43926-CAFC-CA4D-B182-715BBB57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17207</TotalTime>
  <Words>3601</Words>
  <Application>Microsoft Macintosh PowerPoint</Application>
  <PresentationFormat>On-screen Show (16:9)</PresentationFormat>
  <Paragraphs>735</Paragraphs>
  <Slides>84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等线</vt:lpstr>
      <vt:lpstr>系统字体常规体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157</cp:revision>
  <cp:lastPrinted>2021-08-31T08:43:58Z</cp:lastPrinted>
  <dcterms:created xsi:type="dcterms:W3CDTF">2018-10-12T14:21:45Z</dcterms:created>
  <dcterms:modified xsi:type="dcterms:W3CDTF">2021-09-01T08:28:10Z</dcterms:modified>
</cp:coreProperties>
</file>