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media/image29.jpg" ContentType="image/jpeg"/>
  <Override PartName="/ppt/media/image30.jpg" ContentType="image/jpeg"/>
  <Override PartName="/ppt/media/image31.jpg" ContentType="image/jpeg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5"/>
  </p:notesMasterIdLst>
  <p:handoutMasterIdLst>
    <p:handoutMasterId r:id="rId66"/>
  </p:handoutMasterIdLst>
  <p:sldIdLst>
    <p:sldId id="442" r:id="rId2"/>
    <p:sldId id="314" r:id="rId3"/>
    <p:sldId id="315" r:id="rId4"/>
    <p:sldId id="385" r:id="rId5"/>
    <p:sldId id="386" r:id="rId6"/>
    <p:sldId id="317" r:id="rId7"/>
    <p:sldId id="318" r:id="rId8"/>
    <p:sldId id="387" r:id="rId9"/>
    <p:sldId id="388" r:id="rId10"/>
    <p:sldId id="390" r:id="rId11"/>
    <p:sldId id="391" r:id="rId12"/>
    <p:sldId id="392" r:id="rId13"/>
    <p:sldId id="389" r:id="rId14"/>
    <p:sldId id="319" r:id="rId15"/>
    <p:sldId id="435" r:id="rId16"/>
    <p:sldId id="443" r:id="rId17"/>
    <p:sldId id="438" r:id="rId18"/>
    <p:sldId id="439" r:id="rId19"/>
    <p:sldId id="393" r:id="rId20"/>
    <p:sldId id="436" r:id="rId21"/>
    <p:sldId id="394" r:id="rId22"/>
    <p:sldId id="395" r:id="rId23"/>
    <p:sldId id="440" r:id="rId24"/>
    <p:sldId id="396" r:id="rId25"/>
    <p:sldId id="445" r:id="rId26"/>
    <p:sldId id="437" r:id="rId27"/>
    <p:sldId id="397" r:id="rId28"/>
    <p:sldId id="398" r:id="rId29"/>
    <p:sldId id="399" r:id="rId30"/>
    <p:sldId id="441" r:id="rId31"/>
    <p:sldId id="400" r:id="rId32"/>
    <p:sldId id="401" r:id="rId33"/>
    <p:sldId id="402" r:id="rId34"/>
    <p:sldId id="403" r:id="rId35"/>
    <p:sldId id="447" r:id="rId36"/>
    <p:sldId id="448" r:id="rId37"/>
    <p:sldId id="451" r:id="rId38"/>
    <p:sldId id="452" r:id="rId39"/>
    <p:sldId id="453" r:id="rId40"/>
    <p:sldId id="406" r:id="rId41"/>
    <p:sldId id="407" r:id="rId42"/>
    <p:sldId id="408" r:id="rId43"/>
    <p:sldId id="409" r:id="rId44"/>
    <p:sldId id="410" r:id="rId45"/>
    <p:sldId id="412" r:id="rId46"/>
    <p:sldId id="413" r:id="rId47"/>
    <p:sldId id="414" r:id="rId48"/>
    <p:sldId id="416" r:id="rId49"/>
    <p:sldId id="320" r:id="rId50"/>
    <p:sldId id="415" r:id="rId51"/>
    <p:sldId id="417" r:id="rId52"/>
    <p:sldId id="418" r:id="rId53"/>
    <p:sldId id="449" r:id="rId54"/>
    <p:sldId id="450" r:id="rId55"/>
    <p:sldId id="419" r:id="rId56"/>
    <p:sldId id="420" r:id="rId57"/>
    <p:sldId id="421" r:id="rId58"/>
    <p:sldId id="422" r:id="rId59"/>
    <p:sldId id="426" r:id="rId60"/>
    <p:sldId id="423" r:id="rId61"/>
    <p:sldId id="384" r:id="rId62"/>
    <p:sldId id="425" r:id="rId63"/>
    <p:sldId id="424" r:id="rId6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42"/>
            <p14:sldId id="314"/>
            <p14:sldId id="315"/>
            <p14:sldId id="385"/>
            <p14:sldId id="386"/>
            <p14:sldId id="317"/>
            <p14:sldId id="318"/>
            <p14:sldId id="387"/>
            <p14:sldId id="388"/>
            <p14:sldId id="390"/>
            <p14:sldId id="391"/>
            <p14:sldId id="392"/>
            <p14:sldId id="389"/>
            <p14:sldId id="319"/>
            <p14:sldId id="435"/>
            <p14:sldId id="443"/>
            <p14:sldId id="438"/>
            <p14:sldId id="439"/>
            <p14:sldId id="393"/>
            <p14:sldId id="436"/>
            <p14:sldId id="394"/>
            <p14:sldId id="395"/>
            <p14:sldId id="440"/>
            <p14:sldId id="396"/>
            <p14:sldId id="445"/>
            <p14:sldId id="437"/>
            <p14:sldId id="397"/>
            <p14:sldId id="398"/>
            <p14:sldId id="399"/>
            <p14:sldId id="441"/>
            <p14:sldId id="400"/>
            <p14:sldId id="401"/>
            <p14:sldId id="402"/>
            <p14:sldId id="403"/>
            <p14:sldId id="447"/>
            <p14:sldId id="448"/>
            <p14:sldId id="451"/>
            <p14:sldId id="452"/>
            <p14:sldId id="453"/>
            <p14:sldId id="406"/>
            <p14:sldId id="407"/>
            <p14:sldId id="408"/>
            <p14:sldId id="409"/>
            <p14:sldId id="410"/>
            <p14:sldId id="412"/>
            <p14:sldId id="413"/>
            <p14:sldId id="414"/>
            <p14:sldId id="416"/>
            <p14:sldId id="320"/>
            <p14:sldId id="415"/>
            <p14:sldId id="417"/>
            <p14:sldId id="418"/>
            <p14:sldId id="449"/>
            <p14:sldId id="450"/>
            <p14:sldId id="419"/>
            <p14:sldId id="420"/>
            <p14:sldId id="421"/>
            <p14:sldId id="422"/>
            <p14:sldId id="426"/>
            <p14:sldId id="423"/>
            <p14:sldId id="384"/>
            <p14:sldId id="425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" initials="Z" lastIdx="11" clrIdx="0">
    <p:extLst>
      <p:ext uri="{19B8F6BF-5375-455C-9EA6-DF929625EA0E}">
        <p15:presenceInfo xmlns:p15="http://schemas.microsoft.com/office/powerpoint/2012/main" userId="S::z803@bkj.me::040a4162-a38f-4ff6-bd88-413457205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A3328-9AF9-49F3-9170-EA3FFDED67FE}" v="1098" dt="2020-11-24T12:07:36.074"/>
    <p1510:client id="{8AAA20E0-DA9E-48E4-8C5D-AF98CB5D92E3}" v="30" dt="2020-11-23T17:39:26.109"/>
    <p1510:client id="{95B58D6D-E92C-4BD0-8FB4-D9541E02F12D}" v="2753" dt="2020-11-24T16:29:40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5" autoAdjust="0"/>
    <p:restoredTop sz="91519"/>
  </p:normalViewPr>
  <p:slideViewPr>
    <p:cSldViewPr snapToGrid="0">
      <p:cViewPr varScale="1">
        <p:scale>
          <a:sx n="138" d="100"/>
          <a:sy n="138" d="100"/>
        </p:scale>
        <p:origin x="192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1T10:01:29.956" idx="5">
    <p:pos x="27" y="10"/>
    <p:text>(multi-nourni) </p:text>
    <p:extLst>
      <p:ext uri="{C676402C-5697-4E1C-873F-D02D1690AC5C}">
        <p15:threadingInfo xmlns:p15="http://schemas.microsoft.com/office/powerpoint/2012/main" timeZoneBias="-480"/>
      </p:ext>
    </p:extLst>
  </p:cm>
  <p:cm authorId="1" dt="2021-03-11T10:04:08.472" idx="6">
    <p:pos x="146" y="146"/>
    <p:text>Shape: normal, uniform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1T10:01:29.956" idx="9">
    <p:pos x="27" y="10"/>
    <p:text>(multi-nourni) </p:text>
    <p:extLst>
      <p:ext uri="{C676402C-5697-4E1C-873F-D02D1690AC5C}">
        <p15:threadingInfo xmlns:p15="http://schemas.microsoft.com/office/powerpoint/2012/main" timeZoneBias="-480"/>
      </p:ext>
    </p:extLst>
  </p:cm>
  <p:cm authorId="1" dt="2021-03-11T10:04:08.472" idx="10">
    <p:pos x="146" y="146"/>
    <p:text>Shape: normal, uniform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1T11:01:40.587" idx="4">
    <p:pos x="10" y="10"/>
    <p:text>Nested equation?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6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74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335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2306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735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D3AA4-C65B-496B-ABF4-0C0248606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7" y="234283"/>
            <a:ext cx="2085517" cy="3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75E40C-C5A0-4221-99B6-B735C4385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7" y="234283"/>
            <a:ext cx="2085517" cy="361787"/>
          </a:xfrm>
          <a:prstGeom prst="rect">
            <a:avLst/>
          </a:prstGeom>
        </p:spPr>
      </p:pic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2494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283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5926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657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9631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823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49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8290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si.berkeley.edu/ftp/pub/speech/wooters/berp.tgz" TargetMode="Externa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32.tmp"/><Relationship Id="rId7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33.tmp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hyperlink" Target="http://www.speech.sri.com/projects/sril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ngrams.googlelab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517790" y="903413"/>
            <a:ext cx="4079700" cy="26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583252" y="3470652"/>
            <a:ext cx="2366138" cy="73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dirty="0"/>
              <a:t>Westlake University</a:t>
            </a:r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5827392" y="2727835"/>
            <a:ext cx="2584558" cy="161898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6036443" y="2901884"/>
            <a:ext cx="2166454" cy="93851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6804346" y="351587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804346" y="3204514"/>
            <a:ext cx="125987" cy="13136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804346" y="3061065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804346" y="3360208"/>
            <a:ext cx="125987" cy="1227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6288338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804346" y="296748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6288338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6116020" y="3204514"/>
            <a:ext cx="299144" cy="13136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6288338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6288338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288338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147196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7147196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7147196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6975771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697577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6975771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7147196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975771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6975771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7147196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6804346" y="3671569"/>
            <a:ext cx="814315" cy="13136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6632054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6459764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632054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459764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6459764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6459764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6459764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6459764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6632054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6632054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632054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6632054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792101" y="3891973"/>
            <a:ext cx="649889" cy="380478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6116021" y="2967486"/>
            <a:ext cx="2017786" cy="82218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6116020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6116020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6116020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6116020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7319514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7319514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7"/>
          <p:cNvSpPr/>
          <p:nvPr/>
        </p:nvSpPr>
        <p:spPr>
          <a:xfrm>
            <a:off x="7319514" y="3360208"/>
            <a:ext cx="126826" cy="1227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7"/>
          <p:cNvSpPr/>
          <p:nvPr/>
        </p:nvSpPr>
        <p:spPr>
          <a:xfrm>
            <a:off x="7835522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7"/>
          <p:cNvSpPr/>
          <p:nvPr/>
        </p:nvSpPr>
        <p:spPr>
          <a:xfrm>
            <a:off x="7319514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7"/>
          <p:cNvSpPr/>
          <p:nvPr/>
        </p:nvSpPr>
        <p:spPr>
          <a:xfrm>
            <a:off x="7319514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7"/>
          <p:cNvSpPr/>
          <p:nvPr/>
        </p:nvSpPr>
        <p:spPr>
          <a:xfrm>
            <a:off x="7835522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7"/>
          <p:cNvSpPr/>
          <p:nvPr/>
        </p:nvSpPr>
        <p:spPr>
          <a:xfrm>
            <a:off x="7663231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7"/>
          <p:cNvSpPr/>
          <p:nvPr/>
        </p:nvSpPr>
        <p:spPr>
          <a:xfrm>
            <a:off x="766323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7663231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"/>
          <p:cNvSpPr/>
          <p:nvPr/>
        </p:nvSpPr>
        <p:spPr>
          <a:xfrm>
            <a:off x="7663231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7"/>
          <p:cNvSpPr/>
          <p:nvPr/>
        </p:nvSpPr>
        <p:spPr>
          <a:xfrm>
            <a:off x="766323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7663231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8006947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7835522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7491805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7835523" y="3204514"/>
            <a:ext cx="298279" cy="13136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7835523" y="3061065"/>
            <a:ext cx="298279" cy="13162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8006947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7835522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8006947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Google Shape;577;p27"/>
          <p:cNvSpPr/>
          <p:nvPr/>
        </p:nvSpPr>
        <p:spPr>
          <a:xfrm>
            <a:off x="7491805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27"/>
          <p:cNvSpPr/>
          <p:nvPr/>
        </p:nvSpPr>
        <p:spPr>
          <a:xfrm>
            <a:off x="7491805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27"/>
          <p:cNvSpPr/>
          <p:nvPr/>
        </p:nvSpPr>
        <p:spPr>
          <a:xfrm>
            <a:off x="7491805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7491805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27"/>
          <p:cNvSpPr/>
          <p:nvPr/>
        </p:nvSpPr>
        <p:spPr>
          <a:xfrm>
            <a:off x="8162641" y="2772462"/>
            <a:ext cx="111986" cy="114581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27"/>
          <p:cNvSpPr/>
          <p:nvPr/>
        </p:nvSpPr>
        <p:spPr>
          <a:xfrm>
            <a:off x="8162641" y="2772462"/>
            <a:ext cx="111986" cy="11195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>
            <a:off x="8173130" y="2782084"/>
            <a:ext cx="91875" cy="92714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" name="Google Shape;584;p27"/>
          <p:cNvSpPr/>
          <p:nvPr/>
        </p:nvSpPr>
        <p:spPr>
          <a:xfrm>
            <a:off x="8173130" y="2827550"/>
            <a:ext cx="91875" cy="47248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5646147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6" name="Google Shape;586;p27"/>
          <p:cNvSpPr/>
          <p:nvPr/>
        </p:nvSpPr>
        <p:spPr>
          <a:xfrm>
            <a:off x="5764205" y="2701672"/>
            <a:ext cx="68886" cy="31575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882232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27"/>
          <p:cNvSpPr/>
          <p:nvPr/>
        </p:nvSpPr>
        <p:spPr>
          <a:xfrm>
            <a:off x="7158577" y="2327274"/>
            <a:ext cx="26" cy="52492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7807546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7935236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7646608" y="2523460"/>
            <a:ext cx="697111" cy="32408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8170508" y="2589955"/>
            <a:ext cx="136475" cy="33247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8027084" y="2589955"/>
            <a:ext cx="123339" cy="33247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27"/>
          <p:cNvSpPr/>
          <p:nvPr/>
        </p:nvSpPr>
        <p:spPr>
          <a:xfrm>
            <a:off x="7916882" y="2122898"/>
            <a:ext cx="649863" cy="545796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4992525" y="1047063"/>
            <a:ext cx="2624530" cy="1703569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6" name="Google Shape;596;p27"/>
          <p:cNvSpPr/>
          <p:nvPr/>
        </p:nvSpPr>
        <p:spPr>
          <a:xfrm>
            <a:off x="4992525" y="1047062"/>
            <a:ext cx="2624530" cy="274812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5098381" y="1404256"/>
            <a:ext cx="2417933" cy="1256817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5168575" y="1477530"/>
            <a:ext cx="57019" cy="116020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5371072" y="1477530"/>
            <a:ext cx="58056" cy="116020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5274399" y="1477530"/>
            <a:ext cx="45822" cy="126210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5473847" y="1588420"/>
            <a:ext cx="32613" cy="32613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521684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5589865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197068" y="1721731"/>
            <a:ext cx="1737158" cy="3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7038920" y="1721731"/>
            <a:ext cx="134355" cy="3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7247521" y="1721731"/>
            <a:ext cx="170995" cy="3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5197067" y="1858092"/>
            <a:ext cx="1086891" cy="3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444636" y="1858092"/>
            <a:ext cx="195431" cy="3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27"/>
          <p:cNvSpPr/>
          <p:nvPr/>
        </p:nvSpPr>
        <p:spPr>
          <a:xfrm>
            <a:off x="6110871" y="1936462"/>
            <a:ext cx="529214" cy="3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27"/>
          <p:cNvSpPr/>
          <p:nvPr/>
        </p:nvSpPr>
        <p:spPr>
          <a:xfrm>
            <a:off x="5931771" y="1936462"/>
            <a:ext cx="106898" cy="3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27"/>
          <p:cNvSpPr/>
          <p:nvPr/>
        </p:nvSpPr>
        <p:spPr>
          <a:xfrm>
            <a:off x="5740468" y="1936462"/>
            <a:ext cx="106868" cy="3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27"/>
          <p:cNvSpPr/>
          <p:nvPr/>
        </p:nvSpPr>
        <p:spPr>
          <a:xfrm>
            <a:off x="5550173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5358871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5358870" y="2032098"/>
            <a:ext cx="1647588" cy="3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5197068" y="1936462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6" name="Google Shape;616;p27"/>
          <p:cNvSpPr/>
          <p:nvPr/>
        </p:nvSpPr>
        <p:spPr>
          <a:xfrm>
            <a:off x="5197068" y="2032098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27"/>
          <p:cNvSpPr/>
          <p:nvPr/>
        </p:nvSpPr>
        <p:spPr>
          <a:xfrm>
            <a:off x="5197068" y="2127764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5197068" y="2223400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7106065" y="2032098"/>
            <a:ext cx="226976" cy="3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5354814" y="212776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5354814" y="222544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5354814" y="232416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354814" y="242184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110871" y="2421841"/>
            <a:ext cx="928130" cy="3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6661381" y="2324161"/>
            <a:ext cx="377591" cy="3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889320" y="2223400"/>
            <a:ext cx="149639" cy="3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7602007" y="1310370"/>
            <a:ext cx="1114298" cy="1734401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8" name="Google Shape;628;p27"/>
          <p:cNvSpPr/>
          <p:nvPr/>
        </p:nvSpPr>
        <p:spPr>
          <a:xfrm>
            <a:off x="7602007" y="1310370"/>
            <a:ext cx="1114298" cy="157451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7662366" y="1515043"/>
            <a:ext cx="996203" cy="147812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27"/>
          <p:cNvSpPr/>
          <p:nvPr/>
        </p:nvSpPr>
        <p:spPr>
          <a:xfrm>
            <a:off x="7905504" y="1362835"/>
            <a:ext cx="53384" cy="27164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7710454" y="1688198"/>
            <a:ext cx="707599" cy="16650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461759" y="1688198"/>
            <a:ext cx="68251" cy="16650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8556228" y="1688198"/>
            <a:ext cx="55114" cy="16650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7710453" y="1766045"/>
            <a:ext cx="404994" cy="16650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8122395" y="1766045"/>
            <a:ext cx="127744" cy="16650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8164399" y="1810646"/>
            <a:ext cx="85739" cy="17515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8122394" y="1810646"/>
            <a:ext cx="25407" cy="17515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8021814" y="1810646"/>
            <a:ext cx="77008" cy="17515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7912504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7803167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803167" y="1865759"/>
            <a:ext cx="656863" cy="16650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7710453" y="1810646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710453" y="1865759"/>
            <a:ext cx="39382" cy="16650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7710453" y="1919983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7710453" y="1975097"/>
            <a:ext cx="39382" cy="16623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500250" y="1865759"/>
            <a:ext cx="96227" cy="16650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7800545" y="1919983"/>
            <a:ext cx="277276" cy="17515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8164399" y="2087922"/>
            <a:ext cx="314011" cy="17515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8245732" y="2031942"/>
            <a:ext cx="232676" cy="17515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8376046" y="1975097"/>
            <a:ext cx="102363" cy="16623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7710453" y="1612108"/>
            <a:ext cx="328012" cy="16650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7710453" y="2220857"/>
            <a:ext cx="530064" cy="17515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7710453" y="2288189"/>
            <a:ext cx="530064" cy="17541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7710454" y="2355549"/>
            <a:ext cx="529172" cy="17515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7710454" y="2757866"/>
            <a:ext cx="529172" cy="16650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8192376" y="2143009"/>
            <a:ext cx="157451" cy="16650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8401401" y="2143009"/>
            <a:ext cx="209944" cy="16650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8401401" y="2220857"/>
            <a:ext cx="209944" cy="17515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7710454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7710454" y="2910939"/>
            <a:ext cx="80495" cy="17515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7811924" y="2910939"/>
            <a:ext cx="492438" cy="17515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7834657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7957970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8082173" y="2860202"/>
            <a:ext cx="79630" cy="16650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8206377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8329689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8453893" y="2860202"/>
            <a:ext cx="54249" cy="16650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7"/>
          <p:cNvSpPr/>
          <p:nvPr/>
        </p:nvSpPr>
        <p:spPr>
          <a:xfrm>
            <a:off x="8287711" y="826691"/>
            <a:ext cx="856293" cy="784581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8287711" y="819717"/>
            <a:ext cx="856293" cy="39382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8287711" y="826691"/>
            <a:ext cx="856293" cy="120743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8334932" y="983250"/>
            <a:ext cx="765336" cy="588665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8371667" y="1116211"/>
            <a:ext cx="544039" cy="13136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8948925" y="1116211"/>
            <a:ext cx="52492" cy="13136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9021528" y="1116211"/>
            <a:ext cx="42004" cy="13136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8371667" y="1176543"/>
            <a:ext cx="311389" cy="13162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8687407" y="1176543"/>
            <a:ext cx="98876" cy="13162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8720654" y="1211547"/>
            <a:ext cx="65629" cy="1227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7"/>
          <p:cNvSpPr/>
          <p:nvPr/>
        </p:nvSpPr>
        <p:spPr>
          <a:xfrm>
            <a:off x="8688299" y="1211547"/>
            <a:ext cx="19245" cy="1227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610452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7"/>
          <p:cNvSpPr/>
          <p:nvPr/>
        </p:nvSpPr>
        <p:spPr>
          <a:xfrm>
            <a:off x="8526470" y="1211547"/>
            <a:ext cx="59519" cy="1227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8442514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8442514" y="1253525"/>
            <a:ext cx="504683" cy="1227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8371666" y="1211547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7"/>
          <p:cNvSpPr/>
          <p:nvPr/>
        </p:nvSpPr>
        <p:spPr>
          <a:xfrm>
            <a:off x="8371666" y="1253525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7"/>
          <p:cNvSpPr/>
          <p:nvPr/>
        </p:nvSpPr>
        <p:spPr>
          <a:xfrm>
            <a:off x="8371666" y="1295503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7"/>
          <p:cNvSpPr/>
          <p:nvPr/>
        </p:nvSpPr>
        <p:spPr>
          <a:xfrm>
            <a:off x="8977792" y="1253525"/>
            <a:ext cx="74360" cy="1227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7"/>
          <p:cNvSpPr/>
          <p:nvPr/>
        </p:nvSpPr>
        <p:spPr>
          <a:xfrm>
            <a:off x="8440757" y="1295503"/>
            <a:ext cx="213457" cy="1227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7"/>
          <p:cNvSpPr/>
          <p:nvPr/>
        </p:nvSpPr>
        <p:spPr>
          <a:xfrm>
            <a:off x="8720653" y="1349725"/>
            <a:ext cx="240542" cy="13136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8882457" y="1320858"/>
            <a:ext cx="78739" cy="13162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7"/>
          <p:cNvSpPr/>
          <p:nvPr/>
        </p:nvSpPr>
        <p:spPr>
          <a:xfrm>
            <a:off x="8371666" y="1058475"/>
            <a:ext cx="251922" cy="13162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8371667" y="1467794"/>
            <a:ext cx="406725" cy="1227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741630" y="1392596"/>
            <a:ext cx="120743" cy="1227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7"/>
          <p:cNvSpPr/>
          <p:nvPr/>
        </p:nvSpPr>
        <p:spPr>
          <a:xfrm>
            <a:off x="8902568" y="1392596"/>
            <a:ext cx="160965" cy="1227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7"/>
          <p:cNvSpPr/>
          <p:nvPr/>
        </p:nvSpPr>
        <p:spPr>
          <a:xfrm>
            <a:off x="8902568" y="1452063"/>
            <a:ext cx="160965" cy="13136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8371666" y="1508907"/>
            <a:ext cx="61250" cy="13136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7"/>
          <p:cNvSpPr/>
          <p:nvPr/>
        </p:nvSpPr>
        <p:spPr>
          <a:xfrm>
            <a:off x="8448649" y="1508907"/>
            <a:ext cx="378722" cy="13136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9" y="4564853"/>
            <a:ext cx="1604202" cy="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07068" y="2464373"/>
                <a:ext cx="6493933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Outcomes: 6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Constraint: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 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 estimating using MLE: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out of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trails,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gives the outcome of </a:t>
                </a:r>
                <a:r>
                  <a:rPr lang="en-US" altLang="zh-CN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068" y="2464373"/>
                <a:ext cx="6493933" cy="2326021"/>
              </a:xfrm>
              <a:prstGeom prst="rect">
                <a:avLst/>
              </a:prstGeom>
              <a:blipFill>
                <a:blip r:embed="rId2"/>
                <a:stretch>
                  <a:fillRect l="-780" b="-5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1519005" y="239316"/>
            <a:ext cx="446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Casino dice casting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22FA55-3297-47B2-9108-0FD458965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05" y="1049547"/>
            <a:ext cx="3980933" cy="141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AEDA9-AD4C-ED4A-BAD0-4AA0E6A1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19005" y="1279040"/>
                <a:ext cx="6493933" cy="3098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Vocabulary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𝑉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 number of words in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Corpus D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MLE training: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p>
                                    <m:sSupPr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05" y="1279040"/>
                <a:ext cx="6493933" cy="3098669"/>
              </a:xfrm>
              <a:prstGeom prst="rect">
                <a:avLst/>
              </a:prstGeom>
              <a:blipFill>
                <a:blip r:embed="rId2"/>
                <a:stretch>
                  <a:fillRect l="-977" b="-236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1519005" y="239316"/>
            <a:ext cx="446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word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4088F-4600-8E48-8820-7C7B5645C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C4DE-A3D3-1344-9243-20516AC9C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511629" y="896946"/>
                <a:ext cx="8003721" cy="3611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Probabilistic Models (e.g.  P(head))</a:t>
                </a: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Parameters (e.g.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Training (e.g. 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Parameter Estimation (e.g.  MLE)</a:t>
                </a:r>
              </a:p>
              <a:p>
                <a:pPr marL="778646" lvl="1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778646" lvl="1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∈[1,2,…,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])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9" y="896946"/>
                <a:ext cx="8003721" cy="3611117"/>
              </a:xfrm>
              <a:prstGeom prst="rect">
                <a:avLst/>
              </a:prstGeom>
              <a:blipFill>
                <a:blip r:embed="rId3"/>
                <a:stretch>
                  <a:fillRect l="-1109" b="-27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1519005" y="239316"/>
            <a:ext cx="446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1B0DB-2121-8D4F-A45E-4B338014C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664028" y="1212671"/>
            <a:ext cx="863237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Random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variable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distinct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outcome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random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event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distinct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value</a:t>
            </a:r>
            <a:b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e.g., head = 0 tail = 1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Parameterisation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specifies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calculable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equation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compute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probabilities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involving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definition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parameters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893861" y="283677"/>
            <a:ext cx="2426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Terminology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7068B-911A-3848-ABD0-C59E8CB1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516136" y="848667"/>
            <a:ext cx="8111728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probabilities of all possible values of a discrete random variable is a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distribution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675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Bernoulli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distribution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example: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endParaRPr lang="en-US" altLang="zh-CN" sz="21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tossing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categorical distribution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en-US" altLang="zh-CN" sz="21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multinoulli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distribution)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example: </a:t>
            </a: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dice casting, word drawing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MLE training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 </a:t>
            </a:r>
            <a:r>
              <a:rPr lang="en-US" altLang="zh-CN" sz="21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i.i.d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 Bernoulli random variables and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categorical random variables leads to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relative frequencies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516136" y="280243"/>
            <a:ext cx="4642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3FE9-7A18-1D40-8AC0-932802D5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6D7B4975-EB88-2F4A-852B-04F8D69C28E9}"/>
              </a:ext>
            </a:extLst>
          </p:cNvPr>
          <p:cNvGrpSpPr/>
          <p:nvPr/>
        </p:nvGrpSpPr>
        <p:grpSpPr>
          <a:xfrm>
            <a:off x="5669674" y="2130195"/>
            <a:ext cx="788276" cy="1137330"/>
            <a:chOff x="9261420" y="2871789"/>
            <a:chExt cx="1051035" cy="1516439"/>
          </a:xfrm>
        </p:grpSpPr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2780FA92-51F0-B74B-AEB5-ADB556DE65A1}"/>
                </a:ext>
              </a:extLst>
            </p:cNvPr>
            <p:cNvCxnSpPr>
              <a:cxnSpLocks/>
            </p:cNvCxnSpPr>
            <p:nvPr/>
          </p:nvCxnSpPr>
          <p:spPr>
            <a:xfrm>
              <a:off x="9261420" y="3986213"/>
              <a:ext cx="1051035" cy="0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245DD5E-ED4F-BB44-8FF3-ACF60206EC85}"/>
                </a:ext>
              </a:extLst>
            </p:cNvPr>
            <p:cNvSpPr/>
            <p:nvPr/>
          </p:nvSpPr>
          <p:spPr>
            <a:xfrm>
              <a:off x="9542161" y="3312794"/>
              <a:ext cx="257175" cy="67151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A6C195A-DC2D-5641-A742-EF49686004C1}"/>
                </a:ext>
              </a:extLst>
            </p:cNvPr>
            <p:cNvSpPr/>
            <p:nvPr/>
          </p:nvSpPr>
          <p:spPr>
            <a:xfrm>
              <a:off x="9781972" y="2871789"/>
              <a:ext cx="257175" cy="111442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DEEE330-5B19-264E-AED6-3CC6A3D27990}"/>
                </a:ext>
              </a:extLst>
            </p:cNvPr>
            <p:cNvSpPr txBox="1"/>
            <p:nvPr/>
          </p:nvSpPr>
          <p:spPr>
            <a:xfrm>
              <a:off x="9517363" y="3986213"/>
              <a:ext cx="28197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350" dirty="0"/>
                <a:t>0</a:t>
              </a:r>
              <a:endParaRPr kumimoji="1" lang="zh-CN" altLang="en-US" sz="135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628998B-C593-7546-BA13-1A26839DFBFA}"/>
                </a:ext>
              </a:extLst>
            </p:cNvPr>
            <p:cNvSpPr txBox="1"/>
            <p:nvPr/>
          </p:nvSpPr>
          <p:spPr>
            <a:xfrm>
              <a:off x="9783239" y="3988119"/>
              <a:ext cx="28197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350" dirty="0"/>
                <a:t>1</a:t>
              </a:r>
              <a:endParaRPr kumimoji="1" lang="zh-CN" altLang="en-US" sz="135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7910A23-5B68-6F4C-AE26-01024D41F62B}"/>
              </a:ext>
            </a:extLst>
          </p:cNvPr>
          <p:cNvGrpSpPr/>
          <p:nvPr/>
        </p:nvGrpSpPr>
        <p:grpSpPr>
          <a:xfrm>
            <a:off x="6381913" y="3547131"/>
            <a:ext cx="1509113" cy="667581"/>
            <a:chOff x="8509218" y="4729511"/>
            <a:chExt cx="2012150" cy="890109"/>
          </a:xfrm>
        </p:grpSpPr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1A6FF390-8988-E941-AA77-08F469C8BC03}"/>
                </a:ext>
              </a:extLst>
            </p:cNvPr>
            <p:cNvCxnSpPr>
              <a:cxnSpLocks/>
            </p:cNvCxnSpPr>
            <p:nvPr/>
          </p:nvCxnSpPr>
          <p:spPr>
            <a:xfrm>
              <a:off x="8509218" y="5277375"/>
              <a:ext cx="2012150" cy="0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4BBCCA3-6883-5A46-B705-1EC3D2FC6B59}"/>
                </a:ext>
              </a:extLst>
            </p:cNvPr>
            <p:cNvSpPr/>
            <p:nvPr/>
          </p:nvSpPr>
          <p:spPr>
            <a:xfrm>
              <a:off x="8703210" y="4900379"/>
              <a:ext cx="257175" cy="37699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3F19495-AF9B-6F4C-A9B5-8E7C75E86316}"/>
                </a:ext>
              </a:extLst>
            </p:cNvPr>
            <p:cNvSpPr/>
            <p:nvPr/>
          </p:nvSpPr>
          <p:spPr>
            <a:xfrm>
              <a:off x="8965941" y="4729511"/>
              <a:ext cx="257175" cy="54786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1A2166B-2E5E-3344-9985-6C20C008D47F}"/>
                </a:ext>
              </a:extLst>
            </p:cNvPr>
            <p:cNvSpPr txBox="1"/>
            <p:nvPr/>
          </p:nvSpPr>
          <p:spPr>
            <a:xfrm>
              <a:off x="9474392" y="5219511"/>
              <a:ext cx="281973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1350" dirty="0"/>
                <a:t>4</a:t>
              </a:r>
              <a:endParaRPr kumimoji="1" lang="zh-CN" altLang="en-US" sz="135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38830E2-FE6E-6F4A-935B-EF48A790F2FC}"/>
                </a:ext>
              </a:extLst>
            </p:cNvPr>
            <p:cNvSpPr txBox="1"/>
            <p:nvPr/>
          </p:nvSpPr>
          <p:spPr>
            <a:xfrm>
              <a:off x="8694895" y="5219510"/>
              <a:ext cx="2819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1350" dirty="0"/>
                <a:t>1</a:t>
              </a:r>
              <a:endParaRPr kumimoji="1" lang="zh-CN" altLang="en-US" sz="135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F1E91B8-E731-FF45-B81D-7A24D8E26AC5}"/>
                </a:ext>
              </a:extLst>
            </p:cNvPr>
            <p:cNvSpPr/>
            <p:nvPr/>
          </p:nvSpPr>
          <p:spPr>
            <a:xfrm>
              <a:off x="9225437" y="4991167"/>
              <a:ext cx="257175" cy="28620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5B76799-D5D6-1C4F-878F-947465C25DF2}"/>
                </a:ext>
              </a:extLst>
            </p:cNvPr>
            <p:cNvSpPr/>
            <p:nvPr/>
          </p:nvSpPr>
          <p:spPr>
            <a:xfrm>
              <a:off x="9482363" y="5097411"/>
              <a:ext cx="257175" cy="17996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145E6F5-F0D8-B847-B572-0D0CDE0FFAD3}"/>
                </a:ext>
              </a:extLst>
            </p:cNvPr>
            <p:cNvSpPr/>
            <p:nvPr/>
          </p:nvSpPr>
          <p:spPr>
            <a:xfrm>
              <a:off x="9742168" y="4991167"/>
              <a:ext cx="257175" cy="28620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3F973C6-95C9-4F42-B891-DA79EC55D85E}"/>
                </a:ext>
              </a:extLst>
            </p:cNvPr>
            <p:cNvSpPr/>
            <p:nvPr/>
          </p:nvSpPr>
          <p:spPr>
            <a:xfrm>
              <a:off x="9998785" y="4729511"/>
              <a:ext cx="257175" cy="54786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5333D5E-9E56-074C-AE93-26D925B291C7}"/>
                </a:ext>
              </a:extLst>
            </p:cNvPr>
            <p:cNvSpPr txBox="1"/>
            <p:nvPr/>
          </p:nvSpPr>
          <p:spPr>
            <a:xfrm>
              <a:off x="8960349" y="5219510"/>
              <a:ext cx="2819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1350" dirty="0"/>
                <a:t>2</a:t>
              </a:r>
              <a:endParaRPr kumimoji="1" lang="zh-CN" altLang="en-US" sz="1350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3A9DC86-F791-A747-A24E-4A93E3CCFF84}"/>
                </a:ext>
              </a:extLst>
            </p:cNvPr>
            <p:cNvSpPr txBox="1"/>
            <p:nvPr/>
          </p:nvSpPr>
          <p:spPr>
            <a:xfrm>
              <a:off x="9228672" y="5219510"/>
              <a:ext cx="2819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1350" dirty="0"/>
                <a:t>3</a:t>
              </a:r>
              <a:endParaRPr kumimoji="1" lang="zh-CN" altLang="en-US" sz="1350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5D2FA5C-F393-1046-A0D7-84257C56E7ED}"/>
                </a:ext>
              </a:extLst>
            </p:cNvPr>
            <p:cNvSpPr txBox="1"/>
            <p:nvPr/>
          </p:nvSpPr>
          <p:spPr>
            <a:xfrm>
              <a:off x="9729768" y="5219510"/>
              <a:ext cx="2819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1350" dirty="0"/>
                <a:t>5</a:t>
              </a:r>
              <a:endParaRPr kumimoji="1" lang="zh-CN" altLang="en-US" sz="135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5E59E9E-4A03-CB40-9059-1CA5BDF79749}"/>
                </a:ext>
              </a:extLst>
            </p:cNvPr>
            <p:cNvSpPr txBox="1"/>
            <p:nvPr/>
          </p:nvSpPr>
          <p:spPr>
            <a:xfrm>
              <a:off x="9972187" y="5219510"/>
              <a:ext cx="2819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1350" dirty="0"/>
                <a:t>6</a:t>
              </a:r>
              <a:endParaRPr kumimoji="1" lang="zh-CN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349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522519" y="771769"/>
                <a:ext cx="7460622" cy="3419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binomial</a:t>
                </a:r>
                <a:r>
                  <a:rPr lang="zh-CN" altLang="en-US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distribution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results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i.i.d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Bernoulli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distributions,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e.g.,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coin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tossing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problem: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𝐵𝐼𝑁</m:t>
                        </m:r>
                      </m:sub>
                    </m:sSub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!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CN" sz="21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𝐵𝐸𝑅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h𝑒𝑎𝑑𝑠</m:t>
                            </m:r>
                          </m:e>
                        </m:d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1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𝐵𝐸𝑅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𝑡𝑎𝑖𝑙𝑠</m:t>
                            </m:r>
                          </m:e>
                        </m:d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1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multinomial distribution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results of n </a:t>
                </a:r>
                <a:r>
                  <a:rPr lang="en-US" altLang="zh-CN" sz="21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i.i.d</a:t>
                </a: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categorical distributions e.g., for dice casting problem: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𝑀𝑈𝐿</m:t>
                        </m:r>
                      </m:sub>
                    </m:sSub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100" i="1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21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2100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1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…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100" i="1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!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100" i="1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! … 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100" i="1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CN" sz="21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𝐶𝐴𝑇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100" i="1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1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𝐶𝐴𝑇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100" i="1" baseline="-25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9" y="771769"/>
                <a:ext cx="7460622" cy="3419334"/>
              </a:xfrm>
              <a:prstGeom prst="rect">
                <a:avLst/>
              </a:prstGeom>
              <a:blipFill>
                <a:blip r:embed="rId2"/>
                <a:stretch>
                  <a:fillRect l="-1020" b="-18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522518" y="240855"/>
            <a:ext cx="4642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3FE9-7A18-1D40-8AC0-932802D58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790039" y="873101"/>
                <a:ext cx="6289527" cy="391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Continuous random variable: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uniform distribution: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𝑓𝑜𝑟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[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endParaRPr lang="en-US" altLang="zh-CN" sz="2400" baseline="-2500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Gaussian distribution (or normal distribution):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𝜋</m:t>
                            </m:r>
                          </m:e>
                        </m:rad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𝜎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exp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⁡(−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9" y="873101"/>
                <a:ext cx="6289527" cy="3915367"/>
              </a:xfrm>
              <a:prstGeom prst="rect">
                <a:avLst/>
              </a:prstGeom>
              <a:blipFill>
                <a:blip r:embed="rId2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740976" y="240855"/>
            <a:ext cx="4642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Distributions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9B11E7A1-9CF9-FD41-B211-1D5FE917C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3938" y="1140055"/>
            <a:ext cx="2004374" cy="143169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1191F5B7-9F2F-724D-BF2C-ED33EBDDE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4125" y="3166553"/>
            <a:ext cx="2619836" cy="1673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03E7F-30A1-5843-B719-19B37A036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944608" y="942487"/>
                <a:ext cx="6289527" cy="370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Vector random variable: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uniform distribution: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∏"/>
                            <m:limLoc m:val="subSup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𝑓𝑜𝑟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𝐼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, 1≤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endParaRPr lang="en-US" altLang="zh-CN" baseline="-2500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baseline="-2500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Gaussian distribution (or normal distribution):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𝜋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Σ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exp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⁡(−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𝜇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𝜇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))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08" y="942487"/>
                <a:ext cx="6289527" cy="3707490"/>
              </a:xfrm>
              <a:prstGeom prst="rect">
                <a:avLst/>
              </a:prstGeo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944608" y="302507"/>
            <a:ext cx="4642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Distributions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E58122-1DA0-304A-AB9A-043E7210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57" y="3098455"/>
            <a:ext cx="2682785" cy="16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35B639-E73F-534D-815E-B85E185B6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393" y="770522"/>
            <a:ext cx="2363483" cy="191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D0BA1-D7B6-A046-A186-0C0328F7B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93F2D-8F82-C14C-B2B1-652FE3F5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7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671643" y="1679091"/>
            <a:ext cx="561403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2</a:t>
            </a:r>
          </a:p>
          <a:p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Counting Relative Frequencies</a:t>
            </a:r>
            <a:endParaRPr lang="zh-CN" altLang="en-US" sz="3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8EB1B-D4DD-E345-8BA4-A4352DE1D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622493" y="861559"/>
            <a:ext cx="7994226" cy="428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language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(LM)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measures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natural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language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sentences,</a:t>
            </a:r>
            <a:r>
              <a:rPr lang="zh-CN" altLang="en-US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by means of simpler patterns, such as: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words</a:t>
            </a: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“thanks”</a:t>
            </a:r>
            <a:r>
              <a:rPr lang="zh-CN" altLang="en-US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probable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than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“</a:t>
            </a:r>
            <a:r>
              <a:rPr lang="en-US" altLang="zh-CN" i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markov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”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phrases</a:t>
            </a: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P(“eat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pizza”)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&gt;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P(“drink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pizza”)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sentences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P(“he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said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hi”)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&gt;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P(“said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hi”)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622493" y="106601"/>
            <a:ext cx="31454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Language Model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131ADD2-3852-2248-AF2A-6C86CDDA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637009" y="1183109"/>
            <a:ext cx="628952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Unigram (bag-of-words)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hello, hyperbole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 	eat pizza, drink pizza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 	cat eat mouse, mouse eat cat</a:t>
            </a: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1529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N-gram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78AEEA-FD8C-EA40-A47F-30B791A6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87C1-9F0B-1B49-B28E-53F4D811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95979" y="1000229"/>
                <a:ext cx="6363991" cy="3592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i.i.d.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 between words in a sentence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begChr m:val="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begChr m:val="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begChr m:val="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Parameter type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 The probability of a word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Parameter instances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 ∣V∣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350" dirty="0"/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79" y="1000229"/>
                <a:ext cx="6363991" cy="3592650"/>
              </a:xfrm>
              <a:prstGeom prst="rect">
                <a:avLst/>
              </a:prstGeom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4493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Unigram Language Models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9AA63A-F3B6-F541-AC15-01A55E4B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0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95979" y="980206"/>
                <a:ext cx="6363991" cy="3722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out-of-vocabulary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(OOV) word in test data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	- not seen in the training data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	- P(OOV) = 0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	- P(S) = 0, if OOV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add-one smoothing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/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79" y="980206"/>
                <a:ext cx="6363991" cy="3722173"/>
              </a:xfrm>
              <a:prstGeom prst="rect">
                <a:avLst/>
              </a:prstGeom>
              <a:blipFill>
                <a:blip r:embed="rId2"/>
                <a:stretch>
                  <a:fillRect l="-1195" r="-1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4493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Unigram Language Models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7B88030-08D9-4797-8C4F-10C40634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09" y="3827491"/>
            <a:ext cx="4901297" cy="67160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54963FB-AC66-9B47-BD52-4FCF9FCC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83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DFFF08-03CD-9C4D-9F2B-108DF078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FC2E898-FC08-6643-91EA-D4832AE82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E2056C-0E39-EA47-822E-744CA736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4" y="386824"/>
            <a:ext cx="5136556" cy="3977574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E0A870B8-F312-4F4D-B36F-AD952EDDC4E4}"/>
              </a:ext>
            </a:extLst>
          </p:cNvPr>
          <p:cNvSpPr/>
          <p:nvPr/>
        </p:nvSpPr>
        <p:spPr>
          <a:xfrm>
            <a:off x="1415649" y="4421014"/>
            <a:ext cx="556582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(a) Unigram distributions. (b) Unigram distributions with add-10 smoothing.</a:t>
            </a:r>
          </a:p>
        </p:txBody>
      </p:sp>
    </p:spTree>
    <p:extLst>
      <p:ext uri="{BB962C8B-B14F-4D97-AF65-F5344CB8AC3E}">
        <p14:creationId xmlns:p14="http://schemas.microsoft.com/office/powerpoint/2010/main" val="1957952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70334" y="999578"/>
                <a:ext cx="6289527" cy="3695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Dealing with OOV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problem in test data: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general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form</a:t>
                </a:r>
                <a:r>
                  <a:rPr lang="zh-CN" altLang="en-US" sz="20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of add-one smoothing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Hyper-parameter: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fixed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advance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trained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during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tuned,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selected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empirically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improve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performance</a:t>
                </a:r>
              </a:p>
              <a:p>
                <a:pPr marL="2571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Add-α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smoothing: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introduces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α</a:t>
                </a:r>
                <a:r>
                  <a:rPr lang="zh-CN" altLang="en-US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0" lvl="1" algn="ctr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#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w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9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9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+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𝛼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34" y="999578"/>
                <a:ext cx="6289527" cy="3695820"/>
              </a:xfrm>
              <a:prstGeom prst="rect">
                <a:avLst/>
              </a:prstGeom>
              <a:blipFill>
                <a:blip r:embed="rId2"/>
                <a:stretch>
                  <a:fillRect l="-806" b="-18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24272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Add-α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Smoothing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BF1F4-9C8B-DB40-934E-77477C7F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10CA5-F6F6-DB47-A6BF-09914F54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54713" y="1361757"/>
                <a:ext cx="6289527" cy="296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Unigram language models face challenge in comparing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“he ate pizza”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“he drank pizza”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requires knowledge on verb-object relations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While bigram language models compute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conditional probabilities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3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𝑝𝑖𝑧𝑧𝑎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𝑎𝑡𝑒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𝑝𝑖𝑧𝑧𝑎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𝑑𝑟𝑎𝑛𝑘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13" y="1361757"/>
                <a:ext cx="6289527" cy="2963825"/>
              </a:xfrm>
              <a:prstGeom prst="rect">
                <a:avLst/>
              </a:prstGeom>
              <a:blipFill>
                <a:blip r:embed="rId2"/>
                <a:stretch>
                  <a:fillRect l="-605" b="-25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43845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probability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87C710F-F776-8948-BC31-2767C146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5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637009" y="1009103"/>
            <a:ext cx="7340130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Unconditional probabilities and conditional probabilities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43845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probability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5BFB4B3-A07A-4C87-B492-1E42F3549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10" y="1516903"/>
            <a:ext cx="4563766" cy="196985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D45B365-D56E-4C0C-87ED-158BF50E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10" y="3490215"/>
            <a:ext cx="4758401" cy="7430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87B473E-0A67-4619-A559-A3A78DE79FBB}"/>
              </a:ext>
            </a:extLst>
          </p:cNvPr>
          <p:cNvSpPr/>
          <p:nvPr/>
        </p:nvSpPr>
        <p:spPr>
          <a:xfrm>
            <a:off x="1637009" y="4205600"/>
            <a:ext cx="6289527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P(A,B) is the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probability 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 A and B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4E37067-26D3-C446-8C68-4EFF6ED54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3693-11BA-264D-BD8F-AB115A53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659954" y="1056266"/>
                <a:ext cx="7634960" cy="226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Bigram language models compute conditional </a:t>
                </a:r>
                <a:r>
                  <a:rPr lang="pl-PL" altLang="zh-CN" sz="2400" dirty="0"/>
                  <a:t>probabilities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pl-PL" altLang="zh-CN" sz="2400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pl-PL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altLang="zh-CN" sz="2400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altLang="zh-CN" sz="2400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l-PL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altLang="zh-CN" sz="2400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altLang="zh-CN" sz="2400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bigrams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data: D consisting of a set of sentences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D: MLE for the conditional probabilities: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4" y="1056266"/>
                <a:ext cx="7634960" cy="2262158"/>
              </a:xfrm>
              <a:prstGeom prst="rect">
                <a:avLst/>
              </a:prstGeom>
              <a:blipFill>
                <a:blip r:embed="rId2"/>
                <a:stretch>
                  <a:fillRect l="-995" b="-50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43354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bigram language models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3DDF2A5-C11C-4421-8A99-4E9EE25DC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95" y="3521614"/>
            <a:ext cx="3086531" cy="54300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9DA96F-111A-0546-B4F3-4C2D57852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9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637009" y="266788"/>
            <a:ext cx="43354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bigram language models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FF798E61-D534-42BD-BBF3-30BB8BA1B973}"/>
              </a:ext>
            </a:extLst>
          </p:cNvPr>
          <p:cNvSpPr/>
          <p:nvPr/>
        </p:nvSpPr>
        <p:spPr>
          <a:xfrm>
            <a:off x="1197123" y="1071378"/>
            <a:ext cx="62895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Reducing sparsity: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Back-off</a:t>
            </a: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B45138-33BB-4D4B-8BB4-2CBC9587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41" y="2328291"/>
            <a:ext cx="4834893" cy="400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2D9A89A2-2B4C-4332-B5BD-A0D5623F74D9}"/>
                  </a:ext>
                </a:extLst>
              </p:cNvPr>
              <p:cNvSpPr/>
              <p:nvPr/>
            </p:nvSpPr>
            <p:spPr>
              <a:xfrm>
                <a:off x="1197123" y="2761373"/>
                <a:ext cx="7812916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𝜆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 hyper-parameter which can be set empirically.</a:t>
                </a:r>
              </a:p>
            </p:txBody>
          </p:sp>
        </mc:Choice>
        <mc:Fallback xmlns="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2D9A89A2-2B4C-4332-B5BD-A0D5623F7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23" y="2761373"/>
                <a:ext cx="7812916" cy="600164"/>
              </a:xfrm>
              <a:prstGeom prst="rect">
                <a:avLst/>
              </a:prstGeom>
              <a:blipFill>
                <a:blip r:embed="rId3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1D15C4E3-AC16-EC41-989D-29A4D55A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05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947767"/>
                <a:ext cx="6289527" cy="2475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Sentence: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=⟨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beginning of a sentence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ea typeface="Palatino" pitchFamily="2" charset="77"/>
                    <a:cs typeface="Calibri Light" panose="020F030202020403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end of a sentence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Conditional probabilities of bigrams: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According to bigram language model: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947767"/>
                <a:ext cx="6289527" cy="2475678"/>
              </a:xfrm>
              <a:prstGeom prst="rect">
                <a:avLst/>
              </a:prstGeom>
              <a:blipFill>
                <a:blip r:embed="rId2"/>
                <a:stretch>
                  <a:fillRect l="-1008" b="-30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4"/>
            <a:ext cx="3973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the probability of a sentence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429DEC8-B36C-4999-8854-8BEEE8E4F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94" y="3453500"/>
            <a:ext cx="3941289" cy="131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7933-A4EB-2149-842F-D0746A572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2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757268"/>
                <a:ext cx="6289527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 rule</a:t>
                </a:r>
              </a:p>
              <a:p>
                <a:pPr lvl="2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⟨/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⟩|⟨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(⟨/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Conditional independence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assumptions in bigram language models: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|⟨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⟩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Result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(⟨/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757268"/>
                <a:ext cx="6289527" cy="3831818"/>
              </a:xfrm>
              <a:prstGeom prst="rect">
                <a:avLst/>
              </a:prstGeom>
              <a:blipFill>
                <a:blip r:embed="rId2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4"/>
            <a:ext cx="397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140DF-D4BA-B548-B848-838F1A42D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63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67BCD-1271-0842-BA44-8B40F9707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7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628650" y="773648"/>
                <a:ext cx="8380491" cy="457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Random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variable</a:t>
                </a:r>
              </a:p>
              <a:p>
                <a:pPr>
                  <a:lnSpc>
                    <a:spcPct val="125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                     s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       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 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Modelling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target	P(s)</a:t>
                </a:r>
              </a:p>
              <a:p>
                <a:pPr marL="285750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Parameterisation</a:t>
                </a: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25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rule</a:t>
                </a:r>
              </a:p>
              <a:p>
                <a:pPr lvl="1">
                  <a:lnSpc>
                    <a:spcPct val="125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⟨/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⟩|⟨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⟩⟨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25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</m:t>
                            </m:r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25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(⟨/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⟩|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25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Independence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assumptions</a:t>
                </a:r>
              </a:p>
              <a:p>
                <a:pPr lvl="1">
                  <a:lnSpc>
                    <a:spcPct val="125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 algn="ctr">
                  <a:lnSpc>
                    <a:spcPct val="125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(⟨/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 algn="ctr">
                  <a:lnSpc>
                    <a:spcPct val="125000"/>
                  </a:lnSpc>
                  <a:buSzPct val="100000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25000"/>
                  </a:lnSpc>
                  <a:buSzPct val="100000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73648"/>
                <a:ext cx="8380491" cy="4576253"/>
              </a:xfrm>
              <a:prstGeom prst="rect">
                <a:avLst/>
              </a:prstGeom>
              <a:blipFill>
                <a:blip r:embed="rId2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4"/>
            <a:ext cx="4444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 language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E7800-4B21-A44E-B6D4-4EAFC7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757268"/>
                <a:ext cx="7328588" cy="438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Modelling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target: P(s)</a:t>
                </a:r>
              </a:p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Parameterised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form</a:t>
                </a:r>
              </a:p>
              <a:p>
                <a:pPr algn="ctr">
                  <a:lnSpc>
                    <a:spcPct val="20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|⟨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…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(⟨/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</a:t>
                </a:r>
              </a:p>
              <a:p>
                <a:pPr marL="742950" lvl="1" indent="-285750">
                  <a:lnSpc>
                    <a:spcPct val="200000"/>
                  </a:lnSpc>
                  <a:buSzPct val="100000"/>
                  <a:buFontTx/>
                  <a:buChar char="-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One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type: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742950" lvl="1" indent="-285750">
                  <a:lnSpc>
                    <a:spcPct val="200000"/>
                  </a:lnSpc>
                  <a:buSzPct val="100000"/>
                  <a:buFontTx/>
                  <a:buChar char="-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instances</a:t>
                </a:r>
              </a:p>
              <a:p>
                <a:pPr lvl="1" algn="ctr">
                  <a:lnSpc>
                    <a:spcPct val="125000"/>
                  </a:lnSpc>
                  <a:buSzPct val="100000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25000"/>
                  </a:lnSpc>
                  <a:buSzPct val="100000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757268"/>
                <a:ext cx="7328588" cy="4385816"/>
              </a:xfrm>
              <a:prstGeom prst="rect">
                <a:avLst/>
              </a:prstGeom>
              <a:blipFill>
                <a:blip r:embed="rId2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4"/>
            <a:ext cx="4444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 language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E7800-4B21-A44E-B6D4-4EAFC7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8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806975" y="627126"/>
                <a:ext cx="7708375" cy="4301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—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(#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Relative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under the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context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(or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history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Sparsity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— backoff</a:t>
                </a:r>
              </a:p>
              <a:p>
                <a:pPr lvl="1" algn="ctr">
                  <a:lnSpc>
                    <a:spcPct val="125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𝑏𝑎𝑐𝑘𝑜𝑓𝑓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 algn="ctr">
                  <a:lnSpc>
                    <a:spcPct val="125000"/>
                  </a:lnSpc>
                  <a:buSzPct val="100000"/>
                </a:pPr>
                <a:r>
                  <a:rPr lang="en-US" altLang="zh-CN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s.t.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+</a:t>
                </a: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+</a:t>
                </a: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1;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&gt;0,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{1,2,3}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00150" lvl="2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smoothed</a:t>
                </a:r>
              </a:p>
              <a:p>
                <a:pPr marL="1200150" lvl="2" indent="-285750">
                  <a:lnSpc>
                    <a:spcPct val="125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be smoothed be smoothed directly?</a:t>
                </a:r>
              </a:p>
              <a:p>
                <a:pPr lvl="1">
                  <a:lnSpc>
                    <a:spcPct val="125000"/>
                  </a:lnSpc>
                  <a:buSzPct val="100000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627126"/>
                <a:ext cx="7708375" cy="4301627"/>
              </a:xfrm>
              <a:prstGeom prst="rect">
                <a:avLst/>
              </a:prstGeom>
              <a:blipFill>
                <a:blip r:embed="rId2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4"/>
            <a:ext cx="4444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Trigram language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E7800-4B21-A44E-B6D4-4EAFC7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896340"/>
            <a:ext cx="6289527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add-one smoothing: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 one to the count of all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add-α smoothing: add α to the count of all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back-off: use lower order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-gram probabilities to approximate high order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-gram probabilities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Good-Turing smoothing: make a rational guess of the count of OOV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Knesser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-Ney smoothing: work with back-off, consider the history context of lower order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-gram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50459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Methods to address sparsity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ACA88-0C25-9641-940F-5BB047F1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9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319588" y="1616681"/>
                <a:ext cx="6289527" cy="1910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𝑙𝑜𝑔𝑃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avoid small values: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7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7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8" y="1616681"/>
                <a:ext cx="6289527" cy="1910138"/>
              </a:xfrm>
              <a:prstGeom prst="rect">
                <a:avLst/>
              </a:prstGeom>
              <a:blipFill>
                <a:blip r:embed="rId2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Log-probability models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FC5CC6-ACE5-461A-BB9D-88ABE2121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08" y="2263178"/>
            <a:ext cx="3949098" cy="1172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A22BE-54CE-C846-B4A4-5E7B11575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7" y="1024701"/>
            <a:ext cx="6635150" cy="358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is a “ model”: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imaginary abstract and simplified version of a subject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Makes mathematical calculation feasible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model: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Calculate the probability of a random event</a:t>
            </a:r>
            <a:endParaRPr lang="en-US" altLang="zh-CN" sz="21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Take probabilistic language modelling for example: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Assign a probability to words or sentences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e.g. P(I know it) &gt; P(eye no it)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F78B3-69A1-4A47-98FC-01B851046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n-grams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A22BE-54CE-C846-B4A4-5E7B11575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A698E46-F321-3344-8E71-B7556D8D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2" y="753771"/>
            <a:ext cx="6848575" cy="40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92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A80BE-3CF7-6A4E-9625-0611FDEA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0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896340"/>
            <a:ext cx="6289527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story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treats sentence as being generated from left to right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First-order Markov model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Second-order Markov model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model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Models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F0F1FBC-5F55-4362-B1CF-36950C5A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2" y="3961411"/>
            <a:ext cx="2871216" cy="5715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B4DC27-879E-4A5A-A4FE-829E2E26D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15" y="2850855"/>
            <a:ext cx="2871216" cy="38150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3335EC-0DF6-400E-9B20-F22F1DF05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15" y="1615025"/>
            <a:ext cx="287121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19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896340"/>
                <a:ext cx="6289527" cy="4136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solidFill>
                      <a:schemeClr val="accent4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1. A small corpus abridged from Alice in Wonderland: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Do cats eat bats?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Do bats eat cats?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Now, Dinah, tell me the truth: did you ever eat bats?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Bigram model: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#(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#(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:r>
                  <a:rPr lang="en-US" altLang="zh-CN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bats|eat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:r>
                  <a:rPr lang="en-US" altLang="zh-CN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cats|eat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⟨/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|?) =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 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896340"/>
                <a:ext cx="6289527" cy="4136069"/>
              </a:xfrm>
              <a:prstGeom prst="rect">
                <a:avLst/>
              </a:prstGeo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</p:spTree>
    <p:extLst>
      <p:ext uri="{BB962C8B-B14F-4D97-AF65-F5344CB8AC3E}">
        <p14:creationId xmlns:p14="http://schemas.microsoft.com/office/powerpoint/2010/main" val="2311055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624602"/>
            <a:ext cx="6289527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nl-NL" altLang="zh-CN" dirty="0">
                <a:solidFill>
                  <a:schemeClr val="accent4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 Berkeley Restaurant Project </a:t>
            </a:r>
            <a:r>
              <a:rPr lang="en-US" altLang="zh-CN" dirty="0">
                <a:solidFill>
                  <a:schemeClr val="accent4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nl-NL" altLang="zh-CN" dirty="0">
                <a:solidFill>
                  <a:schemeClr val="accent4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BeRP):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hlinkClick r:id="rId2"/>
              </a:rPr>
              <a:t>http://www.icsi.berkeley.edu/ftp/pub/speech/wooters/berp.tgz</a:t>
            </a:r>
            <a:endParaRPr lang="nl-NL" altLang="zh-CN" dirty="0">
              <a:solidFill>
                <a:schemeClr val="accent4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Examples: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 you tell me about any good </a:t>
            </a: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cantonese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restaurants close by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mid priced </a:t>
            </a: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thai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food is what </a:t>
            </a: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i'm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looking for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tell me about chez </a:t>
            </a: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panisse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 you give me a list of the kinds of food that are available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i'm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looking for a good place to eat breakfast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when is </a:t>
            </a: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caffe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venezia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open during the day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Unigram counts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F949F70-FA21-423E-B057-5E7528D5B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34072"/>
              </p:ext>
            </p:extLst>
          </p:nvPr>
        </p:nvGraphicFramePr>
        <p:xfrm>
          <a:off x="1710783" y="4436892"/>
          <a:ext cx="5560313" cy="463884"/>
        </p:xfrm>
        <a:graphic>
          <a:graphicData uri="http://schemas.openxmlformats.org/drawingml/2006/table">
            <a:tbl>
              <a:tblPr/>
              <a:tblGrid>
                <a:gridCol w="695039">
                  <a:extLst>
                    <a:ext uri="{9D8B030D-6E8A-4147-A177-3AD203B41FA5}">
                      <a16:colId xmlns:a16="http://schemas.microsoft.com/office/drawing/2014/main" val="3472789572"/>
                    </a:ext>
                  </a:extLst>
                </a:gridCol>
                <a:gridCol w="695039">
                  <a:extLst>
                    <a:ext uri="{9D8B030D-6E8A-4147-A177-3AD203B41FA5}">
                      <a16:colId xmlns:a16="http://schemas.microsoft.com/office/drawing/2014/main" val="1184660905"/>
                    </a:ext>
                  </a:extLst>
                </a:gridCol>
                <a:gridCol w="695039">
                  <a:extLst>
                    <a:ext uri="{9D8B030D-6E8A-4147-A177-3AD203B41FA5}">
                      <a16:colId xmlns:a16="http://schemas.microsoft.com/office/drawing/2014/main" val="3957994080"/>
                    </a:ext>
                  </a:extLst>
                </a:gridCol>
                <a:gridCol w="557439">
                  <a:extLst>
                    <a:ext uri="{9D8B030D-6E8A-4147-A177-3AD203B41FA5}">
                      <a16:colId xmlns:a16="http://schemas.microsoft.com/office/drawing/2014/main" val="2806975882"/>
                    </a:ext>
                  </a:extLst>
                </a:gridCol>
                <a:gridCol w="832640">
                  <a:extLst>
                    <a:ext uri="{9D8B030D-6E8A-4147-A177-3AD203B41FA5}">
                      <a16:colId xmlns:a16="http://schemas.microsoft.com/office/drawing/2014/main" val="3735966074"/>
                    </a:ext>
                  </a:extLst>
                </a:gridCol>
                <a:gridCol w="695039">
                  <a:extLst>
                    <a:ext uri="{9D8B030D-6E8A-4147-A177-3AD203B41FA5}">
                      <a16:colId xmlns:a16="http://schemas.microsoft.com/office/drawing/2014/main" val="1309695536"/>
                    </a:ext>
                  </a:extLst>
                </a:gridCol>
                <a:gridCol w="695039">
                  <a:extLst>
                    <a:ext uri="{9D8B030D-6E8A-4147-A177-3AD203B41FA5}">
                      <a16:colId xmlns:a16="http://schemas.microsoft.com/office/drawing/2014/main" val="2617696253"/>
                    </a:ext>
                  </a:extLst>
                </a:gridCol>
                <a:gridCol w="695039">
                  <a:extLst>
                    <a:ext uri="{9D8B030D-6E8A-4147-A177-3AD203B41FA5}">
                      <a16:colId xmlns:a16="http://schemas.microsoft.com/office/drawing/2014/main" val="3246470107"/>
                    </a:ext>
                  </a:extLst>
                </a:gridCol>
              </a:tblGrid>
              <a:tr h="231942"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i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want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to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eat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Palatino"/>
                        </a:rPr>
                        <a:t>Chinese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Palatino"/>
                        </a:rPr>
                        <a:t>food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lunch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spend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72415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2533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927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2417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746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158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1093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341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effectLst/>
                          <a:latin typeface="Palatino"/>
                        </a:rPr>
                        <a:t>278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49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819544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Normalize by unigrams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FB9A773-594C-4F68-B5CD-D740904A0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81923"/>
              </p:ext>
            </p:extLst>
          </p:nvPr>
        </p:nvGraphicFramePr>
        <p:xfrm>
          <a:off x="1628392" y="1800762"/>
          <a:ext cx="5674837" cy="2087478"/>
        </p:xfrm>
        <a:graphic>
          <a:graphicData uri="http://schemas.openxmlformats.org/drawingml/2006/table">
            <a:tbl>
              <a:tblPr/>
              <a:tblGrid>
                <a:gridCol w="810691">
                  <a:extLst>
                    <a:ext uri="{9D8B030D-6E8A-4147-A177-3AD203B41FA5}">
                      <a16:colId xmlns:a16="http://schemas.microsoft.com/office/drawing/2014/main" val="1773181693"/>
                    </a:ext>
                  </a:extLst>
                </a:gridCol>
                <a:gridCol w="810691">
                  <a:extLst>
                    <a:ext uri="{9D8B030D-6E8A-4147-A177-3AD203B41FA5}">
                      <a16:colId xmlns:a16="http://schemas.microsoft.com/office/drawing/2014/main" val="11869327"/>
                    </a:ext>
                  </a:extLst>
                </a:gridCol>
                <a:gridCol w="810691">
                  <a:extLst>
                    <a:ext uri="{9D8B030D-6E8A-4147-A177-3AD203B41FA5}">
                      <a16:colId xmlns:a16="http://schemas.microsoft.com/office/drawing/2014/main" val="1652978647"/>
                    </a:ext>
                  </a:extLst>
                </a:gridCol>
                <a:gridCol w="810691">
                  <a:extLst>
                    <a:ext uri="{9D8B030D-6E8A-4147-A177-3AD203B41FA5}">
                      <a16:colId xmlns:a16="http://schemas.microsoft.com/office/drawing/2014/main" val="699494332"/>
                    </a:ext>
                  </a:extLst>
                </a:gridCol>
                <a:gridCol w="810691">
                  <a:extLst>
                    <a:ext uri="{9D8B030D-6E8A-4147-A177-3AD203B41FA5}">
                      <a16:colId xmlns:a16="http://schemas.microsoft.com/office/drawing/2014/main" val="2087578709"/>
                    </a:ext>
                  </a:extLst>
                </a:gridCol>
                <a:gridCol w="810691">
                  <a:extLst>
                    <a:ext uri="{9D8B030D-6E8A-4147-A177-3AD203B41FA5}">
                      <a16:colId xmlns:a16="http://schemas.microsoft.com/office/drawing/2014/main" val="168508125"/>
                    </a:ext>
                  </a:extLst>
                </a:gridCol>
                <a:gridCol w="810691">
                  <a:extLst>
                    <a:ext uri="{9D8B030D-6E8A-4147-A177-3AD203B41FA5}">
                      <a16:colId xmlns:a16="http://schemas.microsoft.com/office/drawing/2014/main" val="530235601"/>
                    </a:ext>
                  </a:extLst>
                </a:gridCol>
              </a:tblGrid>
              <a:tr h="231942">
                <a:tc>
                  <a:txBody>
                    <a:bodyPr/>
                    <a:lstStyle/>
                    <a:p>
                      <a:r>
                        <a:rPr lang="en-US" altLang="zh-CN" sz="1000" b="1">
                          <a:effectLst/>
                          <a:latin typeface="Palatino"/>
                        </a:rPr>
                        <a:t>-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i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want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to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eat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Chinese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Palatino"/>
                        </a:rPr>
                        <a:t>food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09971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i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effectLst/>
                          <a:latin typeface="Palatino"/>
                        </a:rPr>
                        <a:t>0.002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0.33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0.0036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84172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want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0.0022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0.66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0.0011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0.0065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0.0065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315937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to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0.00083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0.0017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0.28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0.00083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19052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eat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0.0027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0.021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0.0027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89156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chinese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0.0063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0.52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10242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food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0.014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0.014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0.00092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0.0037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12335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lunch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0.0059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0.0029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39481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Palatino"/>
                        </a:rPr>
                        <a:t>spend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0.0036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0.0036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effectLst/>
                          <a:latin typeface="Palatino"/>
                        </a:rPr>
                        <a:t>0</a:t>
                      </a:r>
                    </a:p>
                  </a:txBody>
                  <a:tcPr marL="84107" marR="84107" marT="38819" marB="38819" anchor="ctr">
                    <a:lnL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26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6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6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8" y="896340"/>
                <a:ext cx="6459242" cy="407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𝑤𝑎𝑛𝑡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𝐶h𝑖𝑛𝑒𝑠𝑒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𝑓𝑜𝑜𝑑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⟨/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𝑤𝑎𝑛𝑡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𝐼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𝑐h𝑖𝑛𝑒𝑠𝑒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𝑤𝑎𝑛𝑡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𝑓𝑜𝑜𝑑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𝑐h𝑖𝑛𝑒𝑠𝑒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/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</m:t>
                            </m:r>
                          </m:e>
                        </m:d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𝑓𝑜𝑜𝑑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= 0.000183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:r>
                  <a:rPr lang="en-US" altLang="zh-CN" sz="15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chinese|want</a:t>
                </a: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)=0.0065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PP(</a:t>
                </a:r>
                <a:r>
                  <a:rPr lang="en-US" altLang="zh-CN" sz="15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english|want</a:t>
                </a: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)=0.0011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PP(</a:t>
                </a:r>
                <a:r>
                  <a:rPr lang="en-US" altLang="zh-CN" sz="15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to|want</a:t>
                </a: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)=0.66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PP(</a:t>
                </a:r>
                <a:r>
                  <a:rPr lang="en-US" altLang="zh-CN" sz="15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eat|to</a:t>
                </a: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)=0.28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PP(</a:t>
                </a:r>
                <a:r>
                  <a:rPr lang="en-US" altLang="zh-CN" sz="15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food|to</a:t>
                </a: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PP(</a:t>
                </a:r>
                <a:r>
                  <a:rPr lang="en-US" altLang="zh-CN" sz="15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want|spend</a:t>
                </a: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PP(I|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15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)=0.25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5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These values tell facts about world or grammar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8" y="896340"/>
                <a:ext cx="6459242" cy="4079963"/>
              </a:xfrm>
              <a:prstGeom prst="rect">
                <a:avLst/>
              </a:prstGeom>
              <a:blipFill>
                <a:blip r:embed="rId2"/>
                <a:stretch>
                  <a:fillRect l="-784" b="-9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59" y="88426"/>
            <a:ext cx="4444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 estimates of sentence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684594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CA5FF-2F17-5D4B-9B3E-6C47AA36D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1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AA92E-847F-CC40-88E9-FA7F68732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8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Input: text document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Output: class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Corpus of documents: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}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35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Modeling Target: P(</a:t>
                </a:r>
                <a:r>
                  <a:rPr lang="en-US" altLang="zh-CN" dirty="0" err="1">
                    <a:latin typeface="Palatino"/>
                    <a:cs typeface="Calibri Light" panose="020F0302020204030204" pitchFamily="34" charset="0"/>
                  </a:rPr>
                  <a:t>c|d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)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 err="1">
                    <a:latin typeface="Palatino"/>
                    <a:cs typeface="Calibri Light" panose="020F0302020204030204" pitchFamily="34" charset="0"/>
                  </a:rPr>
                  <a:t>Parameterisation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: taking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 directly?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too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sparse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highlight>
                      <a:srgbClr val="C0C0C0"/>
                    </a:highlight>
                    <a:latin typeface="Palatino"/>
                    <a:cs typeface="Calibri Light" panose="020F0302020204030204" pitchFamily="34" charset="0"/>
                  </a:rPr>
                  <a:t>Needs more computable </a:t>
                </a:r>
                <a:r>
                  <a:rPr lang="en-US" altLang="zh-CN" dirty="0" err="1">
                    <a:highlight>
                      <a:srgbClr val="C0C0C0"/>
                    </a:highlight>
                    <a:latin typeface="Palatino"/>
                    <a:cs typeface="Calibri Light" panose="020F0302020204030204" pitchFamily="34" charset="0"/>
                  </a:rPr>
                  <a:t>parameterisation</a:t>
                </a:r>
                <a:endParaRPr lang="en-US" altLang="zh-CN" dirty="0">
                  <a:highlight>
                    <a:srgbClr val="C0C0C0"/>
                  </a:highlight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8" y="773648"/>
                <a:ext cx="6900863" cy="3795206"/>
              </a:xfrm>
              <a:prstGeom prst="rect">
                <a:avLst/>
              </a:prstGeom>
              <a:blipFill>
                <a:blip r:embed="rId3"/>
                <a:stretch>
                  <a:fillRect l="-735" b="-1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637010" y="266788"/>
            <a:ext cx="436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Text classification under MLE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53C25-0DBB-1C45-840B-F6AA91794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1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30C47-6B38-D046-AF3C-0232BD83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4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614487" y="861213"/>
                <a:ext cx="6175325" cy="389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From the equation of conditional probability: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𝐴𝐵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We have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𝐴𝐵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Therefore</a:t>
                </a:r>
              </a:p>
              <a:p>
                <a:pPr algn="ctr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𝐵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Which is the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Bayes rule.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861213"/>
                <a:ext cx="6175325" cy="3895297"/>
              </a:xfrm>
              <a:prstGeom prst="rect">
                <a:avLst/>
              </a:prstGeom>
              <a:blipFill>
                <a:blip r:embed="rId2"/>
                <a:stretch>
                  <a:fillRect l="-1027" b="-129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637010" y="266788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Bayes rule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C9D416-35A5-E34A-8D70-40B2E7BFA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7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309283" y="810106"/>
                <a:ext cx="6846838" cy="3642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Given a document </a:t>
                </a: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a class </a:t>
                </a: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c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Under conditional independent assumption (bag of words):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The final form of a </a:t>
                </a: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Naïve Bayes Classifier 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is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83" y="810106"/>
                <a:ext cx="6846838" cy="3642728"/>
              </a:xfrm>
              <a:prstGeom prst="rect">
                <a:avLst/>
              </a:prstGeom>
              <a:blipFill>
                <a:blip r:embed="rId2"/>
                <a:stretch>
                  <a:fillRect l="-741" b="-354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637009" y="266788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model </a:t>
            </a:r>
            <a:r>
              <a:rPr lang="en-US" altLang="zh-CN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parameterisation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process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7532B3-1C74-114A-9F66-CA7A2518B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7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614487" y="781553"/>
                <a:ext cx="6175325" cy="91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i="1" dirty="0">
                    <a:latin typeface="Palatino"/>
                    <a:cs typeface="Calibri Light" panose="020F0302020204030204" pitchFamily="34" charset="0"/>
                  </a:rPr>
                  <a:t>	</a:t>
                </a: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the probability P(c) can be estimated using MLE: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781553"/>
                <a:ext cx="6175325" cy="911403"/>
              </a:xfrm>
              <a:prstGeom prst="rect">
                <a:avLst/>
              </a:prstGeom>
              <a:blipFill>
                <a:blip r:embed="rId2"/>
                <a:stretch>
                  <a:fillRect l="-616" t="-34247" b="-219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1637010" y="266788"/>
            <a:ext cx="4767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Naïve Bayes classifier</a:t>
            </a:r>
          </a:p>
        </p:txBody>
      </p:sp>
      <p:pic>
        <p:nvPicPr>
          <p:cNvPr id="4" name="图片 3" descr="图片包含 文本&#10;&#10;描述已自动生成">
            <a:extLst>
              <a:ext uri="{FF2B5EF4-FFF2-40B4-BE49-F238E27FC236}">
                <a16:creationId xmlns:a16="http://schemas.microsoft.com/office/drawing/2014/main" id="{3C5E5947-25D9-4403-9DB5-B235608A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0" y="1711406"/>
            <a:ext cx="3645545" cy="788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81D3E892-FC8F-4AE6-9EE2-D88C756272AF}"/>
                  </a:ext>
                </a:extLst>
              </p:cNvPr>
              <p:cNvSpPr/>
              <p:nvPr/>
            </p:nvSpPr>
            <p:spPr>
              <a:xfrm>
                <a:off x="1614487" y="2484145"/>
                <a:ext cx="6900863" cy="888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pair,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can be estimated using MLE: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81D3E892-FC8F-4AE6-9EE2-D88C75627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484145"/>
                <a:ext cx="6900863" cy="888705"/>
              </a:xfrm>
              <a:prstGeom prst="rect">
                <a:avLst/>
              </a:prstGeom>
              <a:blipFill>
                <a:blip r:embed="rId4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图片包含 文本&#10;&#10;描述已自动生成">
            <a:extLst>
              <a:ext uri="{FF2B5EF4-FFF2-40B4-BE49-F238E27FC236}">
                <a16:creationId xmlns:a16="http://schemas.microsoft.com/office/drawing/2014/main" id="{BEA0E4B6-FC2D-436E-9D5F-7C0179BA4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49" y="3039623"/>
            <a:ext cx="3072096" cy="72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8">
                <a:extLst>
                  <a:ext uri="{FF2B5EF4-FFF2-40B4-BE49-F238E27FC236}">
                    <a16:creationId xmlns:a16="http://schemas.microsoft.com/office/drawing/2014/main" id="{363BC7AE-5ADF-49A3-AEDB-B73E6686B910}"/>
                  </a:ext>
                </a:extLst>
              </p:cNvPr>
              <p:cNvSpPr/>
              <p:nvPr/>
            </p:nvSpPr>
            <p:spPr>
              <a:xfrm>
                <a:off x="1614487" y="3746988"/>
                <a:ext cx="6175325" cy="130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Calculating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𝑙𝑜𝑔𝑃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𝑙𝑜𝑔𝑃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as model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log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⁡(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 to score candidate class labels.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矩形 8">
                <a:extLst>
                  <a:ext uri="{FF2B5EF4-FFF2-40B4-BE49-F238E27FC236}">
                    <a16:creationId xmlns:a16="http://schemas.microsoft.com/office/drawing/2014/main" id="{363BC7AE-5ADF-49A3-AEDB-B73E6686B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3746988"/>
                <a:ext cx="6175325" cy="1304203"/>
              </a:xfrm>
              <a:prstGeom prst="rect">
                <a:avLst/>
              </a:prstGeom>
              <a:blipFill>
                <a:blip r:embed="rId6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>
            <a:extLst>
              <a:ext uri="{FF2B5EF4-FFF2-40B4-BE49-F238E27FC236}">
                <a16:creationId xmlns:a16="http://schemas.microsoft.com/office/drawing/2014/main" id="{F671B13E-871C-3C41-9454-D47E5149E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38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9A083BE-68A1-AE46-8552-9FC314928FB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                                                                    </a:t>
            </a:r>
            <a:fld id="{11D8FA19-E13B-4121-8BBF-5D41F5A04330}" type="slidenum">
              <a:rPr lang="zh-CN" altLang="en-US" smtClean="0"/>
              <a:pPr/>
              <a:t>53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13A57DAD-9887-BD46-B38D-AC421A4DC68F}"/>
                  </a:ext>
                </a:extLst>
              </p:cNvPr>
              <p:cNvSpPr/>
              <p:nvPr/>
            </p:nvSpPr>
            <p:spPr>
              <a:xfrm>
                <a:off x="1614487" y="781553"/>
                <a:ext cx="6175325" cy="4070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Testing: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𝑑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 </m:t>
                              </m:r>
                            </m:e>
                          </m:func>
                        </m:e>
                      </m:func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    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𝑑</m:t>
                                      </m:r>
                                    </m:e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arg</m:t>
                              </m:r>
                            </m:fName>
                            <m:e>
                              <m:limLow>
                                <m:limLow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000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limLow>
                            <m:limLow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∈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</m:lim>
                          </m:limLow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𝑃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𝑐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Palatino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Parameters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Tx/>
                  <a:buChar char="-"/>
                </a:pPr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Two types: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zh-CN" sz="2000" dirty="0">
                  <a:latin typeface="Palatino"/>
                  <a:cs typeface="Calibri Light" panose="020F030202020403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Tx/>
                  <a:buChar char="-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/>
                    <a:cs typeface="Calibri Light" panose="020F0302020204030204" pitchFamily="34" charset="0"/>
                  </a:rPr>
                  <a:t> instances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13A57DAD-9887-BD46-B38D-AC421A4DC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781553"/>
                <a:ext cx="6175325" cy="4070923"/>
              </a:xfrm>
              <a:prstGeom prst="rect">
                <a:avLst/>
              </a:prstGeom>
              <a:blipFill>
                <a:blip r:embed="rId2"/>
                <a:stretch>
                  <a:fillRect l="-1027" b="-18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E305AF8F-E903-8346-B005-EEC4023B2236}"/>
              </a:ext>
            </a:extLst>
          </p:cNvPr>
          <p:cNvSpPr/>
          <p:nvPr/>
        </p:nvSpPr>
        <p:spPr>
          <a:xfrm>
            <a:off x="1637009" y="266788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text classification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B1005AF-D843-3646-86F3-88A97BD04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2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A9B7A0-09C8-8F48-B8CF-5D227341BBA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                                                                  </a:t>
            </a:r>
            <a:fld id="{11D8FA19-E13B-4121-8BBF-5D41F5A04330}" type="slidenum">
              <a:rPr lang="zh-CN" altLang="en-US" smtClean="0"/>
              <a:pPr/>
              <a:t>54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50630349-026E-A842-AEE7-5F2D1DF6A41D}"/>
              </a:ext>
            </a:extLst>
          </p:cNvPr>
          <p:cNvSpPr/>
          <p:nvPr/>
        </p:nvSpPr>
        <p:spPr>
          <a:xfrm>
            <a:off x="1421330" y="264276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models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2FE12A-9D31-1842-8A82-09A270C3A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9" y="1178500"/>
            <a:ext cx="3293472" cy="29414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26F016-00F8-154D-9FF4-5B228F3DA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0" y="1157762"/>
            <a:ext cx="3075469" cy="274679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CA8291B-38A3-A64D-B520-F181CA20BFE0}"/>
              </a:ext>
            </a:extLst>
          </p:cNvPr>
          <p:cNvSpPr/>
          <p:nvPr/>
        </p:nvSpPr>
        <p:spPr>
          <a:xfrm>
            <a:off x="1305620" y="3904555"/>
            <a:ext cx="26821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1600" dirty="0">
                <a:latin typeface="Palatino"/>
                <a:cs typeface="Calibri Light" panose="020F0302020204030204" pitchFamily="34" charset="0"/>
              </a:rPr>
              <a:t>(a) Naïve Bayer model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0C82D5-5448-4B42-B381-AC339C5FB44C}"/>
              </a:ext>
            </a:extLst>
          </p:cNvPr>
          <p:cNvSpPr/>
          <p:nvPr/>
        </p:nvSpPr>
        <p:spPr>
          <a:xfrm>
            <a:off x="3987765" y="3904555"/>
            <a:ext cx="4791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1600" dirty="0">
                <a:latin typeface="Palatino"/>
                <a:cs typeface="Calibri Light" panose="020F0302020204030204" pitchFamily="34" charset="0"/>
              </a:rPr>
              <a:t>(b) Naïve Bayer model (nested plate notation)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C73FBCB-4B1F-A142-A9AA-1674456A3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7905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5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55</a:t>
            </a:fld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707503"/>
                <a:ext cx="6289527" cy="902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nl-NL" altLang="zh-CN" dirty="0">
                    <a:solidFill>
                      <a:schemeClr val="accent4"/>
                    </a:solidFill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3.International news classification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nl-NL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</m:t>
                    </m:r>
                  </m:oMath>
                </a14:m>
                <a:r>
                  <a:rPr lang="nl-NL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US news, </a:t>
                </a:r>
                <a14:m>
                  <m:oMath xmlns:m="http://schemas.openxmlformats.org/officeDocument/2006/math">
                    <m:r>
                      <a:rPr lang="nl-NL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nl-NL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Iran news, </a:t>
                </a:r>
                <a14:m>
                  <m:oMath xmlns:m="http://schemas.openxmlformats.org/officeDocument/2006/math">
                    <m:r>
                      <a:rPr lang="nl-NL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135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707503"/>
                <a:ext cx="6289527" cy="902106"/>
              </a:xfrm>
              <a:prstGeom prst="rect">
                <a:avLst/>
              </a:prstGeom>
              <a:blipFill>
                <a:blip r:embed="rId2"/>
                <a:stretch>
                  <a:fillRect l="-806" b="-680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39855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B6EC72FA-CD0A-49AF-AE80-60176047D2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675544"/>
                  </p:ext>
                </p:extLst>
              </p:nvPr>
            </p:nvGraphicFramePr>
            <p:xfrm>
              <a:off x="1734584" y="1861979"/>
              <a:ext cx="5674834" cy="2386068"/>
            </p:xfrm>
            <a:graphic>
              <a:graphicData uri="http://schemas.openxmlformats.org/drawingml/2006/table">
                <a:tbl>
                  <a:tblPr/>
                  <a:tblGrid>
                    <a:gridCol w="1418708">
                      <a:extLst>
                        <a:ext uri="{9D8B030D-6E8A-4147-A177-3AD203B41FA5}">
                          <a16:colId xmlns:a16="http://schemas.microsoft.com/office/drawing/2014/main" val="3100145463"/>
                        </a:ext>
                      </a:extLst>
                    </a:gridCol>
                    <a:gridCol w="655675">
                      <a:extLst>
                        <a:ext uri="{9D8B030D-6E8A-4147-A177-3AD203B41FA5}">
                          <a16:colId xmlns:a16="http://schemas.microsoft.com/office/drawing/2014/main" val="318300699"/>
                        </a:ext>
                      </a:extLst>
                    </a:gridCol>
                    <a:gridCol w="2374664">
                      <a:extLst>
                        <a:ext uri="{9D8B030D-6E8A-4147-A177-3AD203B41FA5}">
                          <a16:colId xmlns:a16="http://schemas.microsoft.com/office/drawing/2014/main" val="3856194836"/>
                        </a:ext>
                      </a:extLst>
                    </a:gridCol>
                    <a:gridCol w="1225787">
                      <a:extLst>
                        <a:ext uri="{9D8B030D-6E8A-4147-A177-3AD203B41FA5}">
                          <a16:colId xmlns:a16="http://schemas.microsoft.com/office/drawing/2014/main" val="3883768114"/>
                        </a:ext>
                      </a:extLst>
                    </a:gridCol>
                  </a:tblGrid>
                  <a:tr h="351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>
                              <a:effectLst/>
                              <a:latin typeface="Palatino"/>
                            </a:rPr>
                            <a:t>-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Palatino"/>
                            </a:rPr>
                            <a:t>Doc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Palatino"/>
                            </a:rPr>
                            <a:t>Words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Palatino"/>
                            </a:rPr>
                            <a:t>Class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986002"/>
                      </a:ext>
                    </a:extLst>
                  </a:tr>
                  <a:tr h="351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Palatino"/>
                            </a:rPr>
                            <a:t>Training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1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Washington, US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0866110"/>
                      </a:ext>
                    </a:extLst>
                  </a:tr>
                  <a:tr h="35195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2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US, New York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2712229"/>
                      </a:ext>
                    </a:extLst>
                  </a:tr>
                  <a:tr h="35195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effectLst/>
                              <a:latin typeface="Palatino"/>
                            </a:rPr>
                            <a:t>3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The White House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2725869"/>
                      </a:ext>
                    </a:extLst>
                  </a:tr>
                  <a:tr h="35195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4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Tehran, Iran, US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349650"/>
                      </a:ext>
                    </a:extLst>
                  </a:tr>
                  <a:tr h="6262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Test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5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US, US, Tehran, Iran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effectLst/>
                              <a:latin typeface="Palatino"/>
                            </a:rPr>
                            <a:t>?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244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B6EC72FA-CD0A-49AF-AE80-60176047D2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675544"/>
                  </p:ext>
                </p:extLst>
              </p:nvPr>
            </p:nvGraphicFramePr>
            <p:xfrm>
              <a:off x="1734584" y="1861979"/>
              <a:ext cx="5674834" cy="2386068"/>
            </p:xfrm>
            <a:graphic>
              <a:graphicData uri="http://schemas.openxmlformats.org/drawingml/2006/table">
                <a:tbl>
                  <a:tblPr/>
                  <a:tblGrid>
                    <a:gridCol w="1418708">
                      <a:extLst>
                        <a:ext uri="{9D8B030D-6E8A-4147-A177-3AD203B41FA5}">
                          <a16:colId xmlns:a16="http://schemas.microsoft.com/office/drawing/2014/main" val="3100145463"/>
                        </a:ext>
                      </a:extLst>
                    </a:gridCol>
                    <a:gridCol w="655675">
                      <a:extLst>
                        <a:ext uri="{9D8B030D-6E8A-4147-A177-3AD203B41FA5}">
                          <a16:colId xmlns:a16="http://schemas.microsoft.com/office/drawing/2014/main" val="318300699"/>
                        </a:ext>
                      </a:extLst>
                    </a:gridCol>
                    <a:gridCol w="2374664">
                      <a:extLst>
                        <a:ext uri="{9D8B030D-6E8A-4147-A177-3AD203B41FA5}">
                          <a16:colId xmlns:a16="http://schemas.microsoft.com/office/drawing/2014/main" val="3856194836"/>
                        </a:ext>
                      </a:extLst>
                    </a:gridCol>
                    <a:gridCol w="1225787">
                      <a:extLst>
                        <a:ext uri="{9D8B030D-6E8A-4147-A177-3AD203B41FA5}">
                          <a16:colId xmlns:a16="http://schemas.microsoft.com/office/drawing/2014/main" val="3883768114"/>
                        </a:ext>
                      </a:extLst>
                    </a:gridCol>
                  </a:tblGrid>
                  <a:tr h="351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>
                              <a:effectLst/>
                              <a:latin typeface="Palatino"/>
                            </a:rPr>
                            <a:t>-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Palatino"/>
                            </a:rPr>
                            <a:t>Doc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Palatino"/>
                            </a:rPr>
                            <a:t>Words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effectLst/>
                              <a:latin typeface="Palatino"/>
                            </a:rPr>
                            <a:t>Class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986002"/>
                      </a:ext>
                    </a:extLst>
                  </a:tr>
                  <a:tr h="351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effectLst/>
                              <a:latin typeface="Palatino"/>
                            </a:rPr>
                            <a:t>Training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1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Washington, US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887" t="-107143" r="-1031" b="-5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0866110"/>
                      </a:ext>
                    </a:extLst>
                  </a:tr>
                  <a:tr h="35195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2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US, New York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887" t="-207143" r="-1031" b="-4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2712229"/>
                      </a:ext>
                    </a:extLst>
                  </a:tr>
                  <a:tr h="35195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effectLst/>
                              <a:latin typeface="Palatino"/>
                            </a:rPr>
                            <a:t>3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The White House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887" t="-307143" r="-1031" b="-3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2725869"/>
                      </a:ext>
                    </a:extLst>
                  </a:tr>
                  <a:tr h="35195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>
                            <a:effectLst/>
                            <a:latin typeface="Palatino"/>
                          </a:endParaRP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4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Tehran, Iran, US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F8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887" t="-422222" r="-1031" b="-2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349650"/>
                      </a:ext>
                    </a:extLst>
                  </a:tr>
                  <a:tr h="6262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Test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>
                              <a:effectLst/>
                              <a:latin typeface="Palatino"/>
                            </a:rPr>
                            <a:t>5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effectLst/>
                              <a:latin typeface="Palatino"/>
                            </a:rPr>
                            <a:t>US, US, US, Tehran, Iran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effectLst/>
                              <a:latin typeface="Palatino"/>
                            </a:rPr>
                            <a:t>?</a:t>
                          </a:r>
                        </a:p>
                      </a:txBody>
                      <a:tcPr marL="84107" marR="84107" marT="38819" marB="38819" anchor="ctr">
                        <a:lnL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8626" cap="flat" cmpd="sng" algn="ctr">
                          <a:solidFill>
                            <a:srgbClr val="DFE2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42445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255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56</a:t>
            </a:fld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538877"/>
                <a:ext cx="6289527" cy="4999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Calculate with add-one smoothing: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#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|</m:t>
                          </m:r>
                        </m:den>
                      </m:f>
                      <m:r>
                        <a:rPr lang="en-US" altLang="zh-CN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e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𝐷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#</m:t>
                                  </m:r>
                                  <m:d>
                                    <m:d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∈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Priors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Conditional Probabilities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𝑈𝑆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5+1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8+6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7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𝑇𝑒h𝑟𝑎𝑛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0+1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8+6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𝐼𝑟𝑎𝑛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0+1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8+6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14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𝑈𝑆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1+1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3+6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𝑇𝑒h𝑟𝑎𝑛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1+1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3+6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9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𝐼𝑟𝑎𝑛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1+1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3+6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538877"/>
                <a:ext cx="6289527" cy="4999830"/>
              </a:xfrm>
              <a:prstGeom prst="rect">
                <a:avLst/>
              </a:prstGeo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</p:spTree>
    <p:extLst>
      <p:ext uri="{BB962C8B-B14F-4D97-AF65-F5344CB8AC3E}">
        <p14:creationId xmlns:p14="http://schemas.microsoft.com/office/powerpoint/2010/main" val="344034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57</a:t>
            </a:fld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807710"/>
                <a:ext cx="6289527" cy="3557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Text classification with Naïve Bayes classifier: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probable class of test data: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=0.0003</m:t>
                    </m:r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=0.0001</m:t>
                    </m:r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So test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assigned to US news.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807710"/>
                <a:ext cx="6289527" cy="3557449"/>
              </a:xfrm>
              <a:prstGeom prst="rect">
                <a:avLst/>
              </a:prstGeom>
              <a:blipFill>
                <a:blip r:embed="rId2"/>
                <a:stretch>
                  <a:fillRect l="-1210" t="-3915" b="-17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</p:spTree>
    <p:extLst>
      <p:ext uri="{BB962C8B-B14F-4D97-AF65-F5344CB8AC3E}">
        <p14:creationId xmlns:p14="http://schemas.microsoft.com/office/powerpoint/2010/main" val="567139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0C734-098D-A74E-9720-EE4B6AF12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48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987733" y="275389"/>
            <a:ext cx="45032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/>
                <a:cs typeface="Calibri Light" panose="020F0302020204030204" pitchFamily="34" charset="0"/>
              </a:rPr>
              <a:t>Evaluating a Text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A21B1B4A-B145-4A37-AE10-5B4A5EF5744E}"/>
                  </a:ext>
                </a:extLst>
              </p:cNvPr>
              <p:cNvSpPr/>
              <p:nvPr/>
            </p:nvSpPr>
            <p:spPr>
              <a:xfrm>
                <a:off x="987733" y="783220"/>
                <a:ext cx="6180178" cy="4197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Data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Training set: estimate model parameters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Test set: get final results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Development set: adjust hyper-parameters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Process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b="1" dirty="0">
                  <a:latin typeface="Palatino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/>
                    <a:cs typeface="Calibri Light" panose="020F0302020204030204" pitchFamily="34" charset="0"/>
                  </a:rPr>
                  <a:t>Evaluation metric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cs typeface="Calibri Light" panose="020F0302020204030204" pitchFamily="34" charset="0"/>
                  </a:rPr>
                  <a:t>Accuracy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𝐴𝑐𝑐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 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𝐶𝑜𝑟𝑟𝑒𝑐𝑡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# 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𝑇𝑜𝑡𝑎𝑙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A21B1B4A-B145-4A37-AE10-5B4A5EF57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33" y="783220"/>
                <a:ext cx="6180178" cy="4197046"/>
              </a:xfrm>
              <a:prstGeom prst="rect">
                <a:avLst/>
              </a:prstGeom>
              <a:blipFill>
                <a:blip r:embed="rId2"/>
                <a:stretch>
                  <a:fillRect l="-820" b="-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形用户界面, 应用程序&#10;&#10;描述已自动生成">
            <a:extLst>
              <a:ext uri="{FF2B5EF4-FFF2-40B4-BE49-F238E27FC236}">
                <a16:creationId xmlns:a16="http://schemas.microsoft.com/office/drawing/2014/main" id="{F7AB0558-B5AB-4BB9-99D0-4D3B82D8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1"/>
          <a:stretch/>
        </p:blipFill>
        <p:spPr>
          <a:xfrm>
            <a:off x="5717884" y="722379"/>
            <a:ext cx="3136676" cy="2142857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2F1D64-1907-8747-8374-D598DF6DEE72}"/>
              </a:ext>
            </a:extLst>
          </p:cNvPr>
          <p:cNvGrpSpPr/>
          <p:nvPr/>
        </p:nvGrpSpPr>
        <p:grpSpPr>
          <a:xfrm>
            <a:off x="1186637" y="2865236"/>
            <a:ext cx="1474058" cy="346249"/>
            <a:chOff x="1380828" y="2865236"/>
            <a:chExt cx="1474058" cy="34624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9550E36-C7C1-1C47-8D7F-677DE5785A19}"/>
                </a:ext>
              </a:extLst>
            </p:cNvPr>
            <p:cNvSpPr/>
            <p:nvPr/>
          </p:nvSpPr>
          <p:spPr>
            <a:xfrm>
              <a:off x="1380828" y="2865236"/>
              <a:ext cx="147405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SzPct val="100000"/>
              </a:pPr>
              <a:r>
                <a:rPr lang="en-US" altLang="zh-CN" sz="1200" dirty="0">
                  <a:latin typeface="Palatino"/>
                  <a:cs typeface="Calibri Light" panose="020F0302020204030204" pitchFamily="34" charset="0"/>
                </a:rPr>
                <a:t>Train -&gt; dev test -&gt;</a:t>
              </a:r>
            </a:p>
          </p:txBody>
        </p:sp>
        <p:sp>
          <p:nvSpPr>
            <p:cNvPr id="6" name="左中括号 5">
              <a:extLst>
                <a:ext uri="{FF2B5EF4-FFF2-40B4-BE49-F238E27FC236}">
                  <a16:creationId xmlns:a16="http://schemas.microsoft.com/office/drawing/2014/main" id="{7388759E-37EF-B443-A679-2244EE9BC258}"/>
                </a:ext>
              </a:extLst>
            </p:cNvPr>
            <p:cNvSpPr/>
            <p:nvPr/>
          </p:nvSpPr>
          <p:spPr>
            <a:xfrm rot="16200000">
              <a:off x="1955066" y="2690048"/>
              <a:ext cx="78591" cy="964282"/>
            </a:xfrm>
            <a:prstGeom prst="lef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5C4EC2-CE7F-E34C-9C2D-BC600A97A53D}"/>
              </a:ext>
            </a:extLst>
          </p:cNvPr>
          <p:cNvGrpSpPr/>
          <p:nvPr/>
        </p:nvGrpSpPr>
        <p:grpSpPr>
          <a:xfrm>
            <a:off x="2465948" y="2858680"/>
            <a:ext cx="1704890" cy="352803"/>
            <a:chOff x="1375137" y="2858681"/>
            <a:chExt cx="1704890" cy="35280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CEBAA33-911C-5645-B265-CC68E749C7F2}"/>
                </a:ext>
              </a:extLst>
            </p:cNvPr>
            <p:cNvSpPr/>
            <p:nvPr/>
          </p:nvSpPr>
          <p:spPr>
            <a:xfrm>
              <a:off x="1375137" y="2858681"/>
              <a:ext cx="170489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SzPct val="100000"/>
              </a:pPr>
              <a:r>
                <a:rPr lang="en-US" altLang="zh-CN" sz="1200" dirty="0">
                  <a:latin typeface="Palatino"/>
                  <a:cs typeface="Calibri Light" panose="020F0302020204030204" pitchFamily="34" charset="0"/>
                </a:rPr>
                <a:t>Train -&gt; dev test -&gt; … </a:t>
              </a:r>
            </a:p>
          </p:txBody>
        </p:sp>
        <p:sp>
          <p:nvSpPr>
            <p:cNvPr id="19" name="左中括号 18">
              <a:extLst>
                <a:ext uri="{FF2B5EF4-FFF2-40B4-BE49-F238E27FC236}">
                  <a16:creationId xmlns:a16="http://schemas.microsoft.com/office/drawing/2014/main" id="{BF65BCE9-74E5-2447-A589-454FDAD8590F}"/>
                </a:ext>
              </a:extLst>
            </p:cNvPr>
            <p:cNvSpPr/>
            <p:nvPr/>
          </p:nvSpPr>
          <p:spPr>
            <a:xfrm rot="16200000">
              <a:off x="1955066" y="2690048"/>
              <a:ext cx="78591" cy="964282"/>
            </a:xfrm>
            <a:prstGeom prst="lef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B1683ED-C6D8-DC43-A815-C73812D5D66C}"/>
              </a:ext>
            </a:extLst>
          </p:cNvPr>
          <p:cNvGrpSpPr/>
          <p:nvPr/>
        </p:nvGrpSpPr>
        <p:grpSpPr>
          <a:xfrm>
            <a:off x="4016964" y="2858679"/>
            <a:ext cx="1751378" cy="346249"/>
            <a:chOff x="1357937" y="2865236"/>
            <a:chExt cx="1751378" cy="34624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63A3ABF-0873-5546-849A-C42959036852}"/>
                </a:ext>
              </a:extLst>
            </p:cNvPr>
            <p:cNvSpPr/>
            <p:nvPr/>
          </p:nvSpPr>
          <p:spPr>
            <a:xfrm>
              <a:off x="1357937" y="2865236"/>
              <a:ext cx="175137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SzPct val="100000"/>
              </a:pPr>
              <a:r>
                <a:rPr lang="en-US" altLang="zh-CN" sz="1200" dirty="0">
                  <a:latin typeface="Palatino"/>
                  <a:cs typeface="Calibri Light" panose="020F0302020204030204" pitchFamily="34" charset="0"/>
                </a:rPr>
                <a:t>Train -&gt; dev test -&gt; test</a:t>
              </a:r>
            </a:p>
          </p:txBody>
        </p:sp>
        <p:sp>
          <p:nvSpPr>
            <p:cNvPr id="22" name="左中括号 21">
              <a:extLst>
                <a:ext uri="{FF2B5EF4-FFF2-40B4-BE49-F238E27FC236}">
                  <a16:creationId xmlns:a16="http://schemas.microsoft.com/office/drawing/2014/main" id="{D10D49E1-2EB2-BA4F-9482-EDF4556D5531}"/>
                </a:ext>
              </a:extLst>
            </p:cNvPr>
            <p:cNvSpPr/>
            <p:nvPr/>
          </p:nvSpPr>
          <p:spPr>
            <a:xfrm rot="16200000">
              <a:off x="1955066" y="2690048"/>
              <a:ext cx="78591" cy="964282"/>
            </a:xfrm>
            <a:prstGeom prst="leftBracket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691C3D59-FBCE-494F-93CC-CCF1239036B9}"/>
              </a:ext>
            </a:extLst>
          </p:cNvPr>
          <p:cNvCxnSpPr/>
          <p:nvPr/>
        </p:nvCxnSpPr>
        <p:spPr>
          <a:xfrm>
            <a:off x="4653388" y="3172188"/>
            <a:ext cx="0" cy="194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DB44ABFE-97D4-8449-858C-A27901B60CB3}"/>
              </a:ext>
            </a:extLst>
          </p:cNvPr>
          <p:cNvSpPr/>
          <p:nvPr/>
        </p:nvSpPr>
        <p:spPr>
          <a:xfrm>
            <a:off x="4171805" y="3320619"/>
            <a:ext cx="957313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000" dirty="0">
                <a:latin typeface="Palatino"/>
                <a:cs typeface="Calibri Light" panose="020F0302020204030204" pitchFamily="34" charset="0"/>
              </a:rPr>
              <a:t>strong results</a:t>
            </a: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D8242821-C6F8-E247-A9E9-01E55C88FA41}"/>
              </a:ext>
            </a:extLst>
          </p:cNvPr>
          <p:cNvCxnSpPr/>
          <p:nvPr/>
        </p:nvCxnSpPr>
        <p:spPr>
          <a:xfrm>
            <a:off x="5548738" y="3168319"/>
            <a:ext cx="0" cy="194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B6886106-6AEA-FF40-80EB-6469B5ECC7C9}"/>
              </a:ext>
            </a:extLst>
          </p:cNvPr>
          <p:cNvSpPr/>
          <p:nvPr/>
        </p:nvSpPr>
        <p:spPr>
          <a:xfrm>
            <a:off x="5178565" y="3316750"/>
            <a:ext cx="734496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000" dirty="0">
                <a:latin typeface="Palatino"/>
                <a:cs typeface="Calibri Light" panose="020F0302020204030204" pitchFamily="34" charset="0"/>
              </a:rPr>
              <a:t>only once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AF713472-6E6E-844C-B6E2-79DA5510E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5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1608716" y="1056115"/>
            <a:ext cx="59265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Intuition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06BB3946-C59E-42ED-9BFE-B5625D3C25D6}"/>
              </a:ext>
            </a:extLst>
          </p:cNvPr>
          <p:cNvSpPr/>
          <p:nvPr/>
        </p:nvSpPr>
        <p:spPr>
          <a:xfrm>
            <a:off x="1608716" y="208004"/>
            <a:ext cx="448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From coin tossing experiments</a:t>
            </a:r>
          </a:p>
        </p:txBody>
      </p:sp>
      <p:pic>
        <p:nvPicPr>
          <p:cNvPr id="9" name="图片 8" descr="图形用户界面, 图示&#10;&#10;描述已自动生成">
            <a:extLst>
              <a:ext uri="{FF2B5EF4-FFF2-40B4-BE49-F238E27FC236}">
                <a16:creationId xmlns:a16="http://schemas.microsoft.com/office/drawing/2014/main" id="{01AB50AC-4682-414B-BD3B-118F1C89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15" y="1859955"/>
            <a:ext cx="6093836" cy="2227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8B31-1836-0B4B-8950-123A89B22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111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AF040-8CC8-AA4F-BC3F-B0DFACE6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70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481643" y="275388"/>
            <a:ext cx="30075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Features in NLP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349335" y="1000944"/>
            <a:ext cx="7019058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Features are patterns that are used to </a:t>
            </a:r>
            <a:r>
              <a:rPr lang="en-US" altLang="zh-CN" dirty="0" err="1">
                <a:latin typeface="Palatino"/>
                <a:cs typeface="Calibri Light" panose="020F0302020204030204" pitchFamily="34" charset="0"/>
              </a:rPr>
              <a:t>parameterise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 a model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word: P(w)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n-gram: P(w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2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|w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1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), P(w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3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|w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1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altLang="zh-CN" baseline="-25000" dirty="0">
                <a:latin typeface="Palatino"/>
                <a:cs typeface="Calibri Light" panose="020F0302020204030204" pitchFamily="34" charset="0"/>
              </a:rPr>
              <a:t>2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word-class pair: P(</a:t>
            </a:r>
            <a:r>
              <a:rPr lang="en-US" altLang="zh-CN" dirty="0" err="1">
                <a:latin typeface="Palatino"/>
                <a:cs typeface="Calibri Light" panose="020F0302020204030204" pitchFamily="34" charset="0"/>
              </a:rPr>
              <a:t>w|c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With more features, we can obtain more evidences for making a correct prediction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cs typeface="Calibri Light" panose="020F0302020204030204" pitchFamily="34" charset="0"/>
              </a:rPr>
              <a:t>But we need to avoid </a:t>
            </a:r>
            <a:r>
              <a:rPr lang="en-US" altLang="zh-CN" b="1" dirty="0">
                <a:latin typeface="Palatino"/>
                <a:cs typeface="Calibri Light" panose="020F0302020204030204" pitchFamily="34" charset="0"/>
              </a:rPr>
              <a:t>overlapping features 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for generative models (e.g., P(w), P(</a:t>
            </a:r>
            <a:r>
              <a:rPr lang="en-US" altLang="zh-CN" dirty="0" err="1">
                <a:latin typeface="Palatino"/>
                <a:cs typeface="Calibri Light" panose="020F0302020204030204" pitchFamily="34" charset="0"/>
              </a:rPr>
              <a:t>w|c</a:t>
            </a:r>
            <a:r>
              <a:rPr lang="en-US" altLang="zh-CN" dirty="0">
                <a:latin typeface="Palatino"/>
                <a:cs typeface="Calibri Light" panose="020F0302020204030204" pitchFamily="34" charset="0"/>
              </a:rPr>
              <a:t>))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C5FD195-9FF4-A14C-B7DD-0403BE92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9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481911" y="317722"/>
            <a:ext cx="1893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481911" y="1504570"/>
            <a:ext cx="6180178" cy="247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Probabilistic modelling and </a:t>
            </a:r>
            <a:r>
              <a:rPr lang="en-US" altLang="zh-CN" sz="2100" dirty="0" err="1">
                <a:latin typeface="Palatino"/>
                <a:cs typeface="Calibri Light" panose="020F0302020204030204" pitchFamily="34" charset="0"/>
              </a:rPr>
              <a:t>parametrisation</a:t>
            </a: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 techniques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Maximum likelihood estimation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N-gram language models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Naive Bayes models for text classification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183793A-A46A-B94E-9314-EE3384C6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1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481911" y="246696"/>
            <a:ext cx="151515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5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481911" y="869571"/>
            <a:ext cx="6180178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Language modelling toolkits: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1825227" y="2018440"/>
            <a:ext cx="5493544" cy="2169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altLang="zh-CN" sz="1500" dirty="0">
                <a:latin typeface="Palatino"/>
              </a:rPr>
              <a:t>SRILM</a:t>
            </a:r>
          </a:p>
          <a:p>
            <a:r>
              <a:rPr lang="pt-BR" altLang="zh-CN" sz="1500" dirty="0">
                <a:latin typeface="Palatino"/>
                <a:hlinkClick r:id="rId2"/>
              </a:rPr>
              <a:t>http://www.speech.sri.com/projects/srilm/</a:t>
            </a:r>
            <a:endParaRPr lang="pt-BR" altLang="zh-CN" sz="1500" dirty="0">
              <a:latin typeface="Palatino"/>
            </a:endParaRPr>
          </a:p>
          <a:p>
            <a:endParaRPr lang="pt-BR" altLang="zh-CN" sz="1500" dirty="0">
              <a:latin typeface="Palatino"/>
            </a:endParaRPr>
          </a:p>
          <a:p>
            <a:r>
              <a:rPr lang="pt-BR" altLang="zh-CN" sz="1500" dirty="0">
                <a:latin typeface="Palatino"/>
              </a:rPr>
              <a:t>Google N-gram Release</a:t>
            </a:r>
          </a:p>
          <a:p>
            <a:r>
              <a:rPr lang="pt-BR" altLang="zh-CN" sz="1500" dirty="0">
                <a:latin typeface="Palatino"/>
                <a:hlinkClick r:id="rId3"/>
              </a:rPr>
              <a:t>http://googleresearch.blogspot.com/2006/08/all-our-n-gram-are-belong-to-you.html</a:t>
            </a:r>
            <a:endParaRPr lang="pt-BR" altLang="zh-CN" sz="1500" dirty="0">
              <a:latin typeface="Palatino"/>
            </a:endParaRPr>
          </a:p>
          <a:p>
            <a:endParaRPr lang="pt-BR" altLang="zh-CN" sz="1500" dirty="0">
              <a:latin typeface="Palatino"/>
            </a:endParaRPr>
          </a:p>
          <a:p>
            <a:r>
              <a:rPr lang="pt-BR" altLang="zh-CN" sz="1500" dirty="0">
                <a:latin typeface="Palatino"/>
              </a:rPr>
              <a:t>Google Book N-grams</a:t>
            </a:r>
          </a:p>
          <a:p>
            <a:r>
              <a:rPr lang="pt-BR" altLang="zh-CN" sz="1500" dirty="0">
                <a:latin typeface="Palatino"/>
                <a:hlinkClick r:id="rId4"/>
              </a:rPr>
              <a:t>http://ngrams.googlelabs.com/</a:t>
            </a:r>
            <a:endParaRPr lang="pt-BR" altLang="zh-CN" sz="1500" dirty="0">
              <a:latin typeface="Palatino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9C7D28A-C2FE-6E42-8181-0C122A27D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637009" y="1041707"/>
                <a:ext cx="7162959" cy="4110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1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  <m:r>
                      <a:rPr lang="en-US" altLang="zh-CN" sz="21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∈{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h𝑒𝑎𝑑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𝑡𝑎𝑖𝑙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Parameter: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h𝑒𝑎𝑑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Condition:</a:t>
                </a:r>
                <a:r>
                  <a:rPr lang="en-US" altLang="zh-CN" sz="1350" dirty="0"/>
                  <a:t> </a:t>
                </a:r>
                <a:r>
                  <a:rPr lang="zh-CN" altLang="en-US" sz="1350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tosses are independent and identically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         			     distributed</a:t>
                </a: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objective: The log likelihood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arg</m:t>
                      </m:r>
                      <m:limLow>
                        <m:limLow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1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lim>
                      </m:limLow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1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D</m:t>
                          </m:r>
                        </m:e>
                      </m:d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arg</m:t>
                      </m:r>
                      <m:limLow>
                        <m:limLow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1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lim>
                      </m:limLow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logP</m:t>
                      </m:r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D</m:t>
                      </m:r>
                      <m:r>
                        <a:rPr lang="en-US" altLang="zh-CN" sz="21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 </m:t>
                      </m:r>
                    </m:oMath>
                  </m:oMathPara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				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09" y="1041707"/>
                <a:ext cx="7162959" cy="4110869"/>
              </a:xfrm>
              <a:prstGeom prst="rect">
                <a:avLst/>
              </a:prstGeom>
              <a:blipFill>
                <a:blip r:embed="rId2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1519005" y="102393"/>
            <a:ext cx="446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MLE leads to counting relative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F1E92-A61E-9A46-8DB5-6283AD369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637009" y="1041706"/>
                <a:ext cx="6211591" cy="1732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21446" indent="-321446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Derivation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1−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𝑙𝑜𝑔</m:t>
                        </m:r>
                        <m:func>
                          <m:funcPr>
                            <m:ctrlP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1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1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𝛿𝜃</m:t>
                        </m:r>
                      </m:den>
                    </m:f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have: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09" y="1041706"/>
                <a:ext cx="6211591" cy="1732590"/>
              </a:xfrm>
              <a:prstGeom prst="rect">
                <a:avLst/>
              </a:prstGeom>
              <a:blipFill>
                <a:blip r:embed="rId2"/>
                <a:stretch>
                  <a:fillRect l="-1020" b="-21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1519005" y="102393"/>
            <a:ext cx="446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MLE leads to counting relative frequencies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148F6BDB-6238-4E44-98E5-53A122AD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02" y="2765356"/>
            <a:ext cx="3781860" cy="2275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6117E-7141-D54A-A44C-582AA13C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3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93505" y="152047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414105" y="636795"/>
            <a:ext cx="4708981" cy="4564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 Probabilistic Modelling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2.1.1 Maximum Likelihood Estimation (MLE)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2.1.2 Modelling the Probability of Words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2.1.3 Probability Distribution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 N-gram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2.2.1 Unigram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2.2.2 Bigram Language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2.2.3 Trigram Language Models and Beyond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2.2.4 Generative Models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2.3.1 Naïve Bayes Text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2.3.2 Evaluating Text Classifier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2.3.3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2091C-F306-A846-9E8F-391B6CB02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11562</TotalTime>
  <Words>3318</Words>
  <Application>Microsoft Macintosh PowerPoint</Application>
  <PresentationFormat>On-screen Show (16:9)</PresentationFormat>
  <Paragraphs>675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liu hanmeng</cp:lastModifiedBy>
  <cp:revision>192</cp:revision>
  <cp:lastPrinted>2021-08-19T01:48:55Z</cp:lastPrinted>
  <dcterms:created xsi:type="dcterms:W3CDTF">2018-10-12T14:21:45Z</dcterms:created>
  <dcterms:modified xsi:type="dcterms:W3CDTF">2021-08-23T13:17:11Z</dcterms:modified>
</cp:coreProperties>
</file>