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3" r:id="rId1"/>
  </p:sldMasterIdLst>
  <p:notesMasterIdLst>
    <p:notesMasterId r:id="rId61"/>
  </p:notesMasterIdLst>
  <p:handoutMasterIdLst>
    <p:handoutMasterId r:id="rId62"/>
  </p:handoutMasterIdLst>
  <p:sldIdLst>
    <p:sldId id="539" r:id="rId2"/>
    <p:sldId id="314" r:id="rId3"/>
    <p:sldId id="367" r:id="rId4"/>
    <p:sldId id="368" r:id="rId5"/>
    <p:sldId id="325" r:id="rId6"/>
    <p:sldId id="329" r:id="rId7"/>
    <p:sldId id="451" r:id="rId8"/>
    <p:sldId id="450" r:id="rId9"/>
    <p:sldId id="330" r:id="rId10"/>
    <p:sldId id="409" r:id="rId11"/>
    <p:sldId id="331" r:id="rId12"/>
    <p:sldId id="417" r:id="rId13"/>
    <p:sldId id="332" r:id="rId14"/>
    <p:sldId id="452" r:id="rId15"/>
    <p:sldId id="333" r:id="rId16"/>
    <p:sldId id="418" r:id="rId17"/>
    <p:sldId id="334" r:id="rId18"/>
    <p:sldId id="419" r:id="rId19"/>
    <p:sldId id="410" r:id="rId20"/>
    <p:sldId id="336" r:id="rId21"/>
    <p:sldId id="537" r:id="rId22"/>
    <p:sldId id="335" r:id="rId23"/>
    <p:sldId id="538" r:id="rId24"/>
    <p:sldId id="337" r:id="rId25"/>
    <p:sldId id="420" r:id="rId26"/>
    <p:sldId id="338" r:id="rId27"/>
    <p:sldId id="421" r:id="rId28"/>
    <p:sldId id="453" r:id="rId29"/>
    <p:sldId id="454" r:id="rId30"/>
    <p:sldId id="339" r:id="rId31"/>
    <p:sldId id="455" r:id="rId32"/>
    <p:sldId id="340" r:id="rId33"/>
    <p:sldId id="341" r:id="rId34"/>
    <p:sldId id="457" r:id="rId35"/>
    <p:sldId id="456" r:id="rId36"/>
    <p:sldId id="342" r:id="rId37"/>
    <p:sldId id="506" r:id="rId38"/>
    <p:sldId id="411" r:id="rId39"/>
    <p:sldId id="348" r:id="rId40"/>
    <p:sldId id="493" r:id="rId41"/>
    <p:sldId id="412" r:id="rId42"/>
    <p:sldId id="349" r:id="rId43"/>
    <p:sldId id="350" r:id="rId44"/>
    <p:sldId id="508" r:id="rId45"/>
    <p:sldId id="351" r:id="rId46"/>
    <p:sldId id="509" r:id="rId47"/>
    <p:sldId id="413" r:id="rId48"/>
    <p:sldId id="352" r:id="rId49"/>
    <p:sldId id="527" r:id="rId50"/>
    <p:sldId id="529" r:id="rId51"/>
    <p:sldId id="530" r:id="rId52"/>
    <p:sldId id="356" r:id="rId53"/>
    <p:sldId id="357" r:id="rId54"/>
    <p:sldId id="531" r:id="rId55"/>
    <p:sldId id="532" r:id="rId56"/>
    <p:sldId id="534" r:id="rId57"/>
    <p:sldId id="535" r:id="rId58"/>
    <p:sldId id="536" r:id="rId59"/>
    <p:sldId id="360" r:id="rId6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539"/>
            <p14:sldId id="314"/>
            <p14:sldId id="367"/>
            <p14:sldId id="368"/>
            <p14:sldId id="325"/>
            <p14:sldId id="329"/>
            <p14:sldId id="451"/>
            <p14:sldId id="450"/>
            <p14:sldId id="330"/>
            <p14:sldId id="409"/>
            <p14:sldId id="331"/>
            <p14:sldId id="417"/>
            <p14:sldId id="332"/>
            <p14:sldId id="452"/>
            <p14:sldId id="333"/>
            <p14:sldId id="418"/>
            <p14:sldId id="334"/>
            <p14:sldId id="419"/>
            <p14:sldId id="410"/>
            <p14:sldId id="336"/>
            <p14:sldId id="537"/>
            <p14:sldId id="335"/>
            <p14:sldId id="538"/>
            <p14:sldId id="337"/>
            <p14:sldId id="420"/>
            <p14:sldId id="338"/>
            <p14:sldId id="421"/>
            <p14:sldId id="453"/>
            <p14:sldId id="454"/>
            <p14:sldId id="339"/>
            <p14:sldId id="455"/>
            <p14:sldId id="340"/>
            <p14:sldId id="341"/>
            <p14:sldId id="457"/>
            <p14:sldId id="456"/>
            <p14:sldId id="342"/>
            <p14:sldId id="506"/>
            <p14:sldId id="411"/>
            <p14:sldId id="348"/>
            <p14:sldId id="493"/>
            <p14:sldId id="412"/>
            <p14:sldId id="349"/>
            <p14:sldId id="350"/>
            <p14:sldId id="508"/>
            <p14:sldId id="351"/>
            <p14:sldId id="509"/>
            <p14:sldId id="413"/>
            <p14:sldId id="352"/>
            <p14:sldId id="527"/>
            <p14:sldId id="529"/>
            <p14:sldId id="530"/>
            <p14:sldId id="356"/>
            <p14:sldId id="357"/>
            <p14:sldId id="531"/>
            <p14:sldId id="532"/>
            <p14:sldId id="534"/>
            <p14:sldId id="535"/>
            <p14:sldId id="536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3729" autoAdjust="0"/>
  </p:normalViewPr>
  <p:slideViewPr>
    <p:cSldViewPr snapToGrid="0">
      <p:cViewPr varScale="1">
        <p:scale>
          <a:sx n="114" d="100"/>
          <a:sy n="114" d="100"/>
        </p:scale>
        <p:origin x="706" y="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Z=?;</a:t>
            </a:r>
          </a:p>
          <a:p>
            <a:r>
              <a:rPr kumimoji="1" lang="en-US" altLang="zh-CN" dirty="0"/>
              <a:t>Self-normalization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99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loss function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74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loss function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0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a figure (copied from chp14)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5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750216" y="6356360"/>
            <a:ext cx="603584" cy="365125"/>
          </a:xfrm>
        </p:spPr>
        <p:txBody>
          <a:bodyPr/>
          <a:lstStyle>
            <a:lvl1pPr>
              <a:defRPr sz="1800" b="1"/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66265493-1D51-46AC-9B41-4A8C18AFC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997C432E-8FB6-4A65-B7BD-DC003EDC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7"/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67F1B501-8CAE-4559-B594-C3BA243BD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9010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62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2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6.png"/><Relationship Id="rId4" Type="http://schemas.openxmlformats.org/officeDocument/2006/relationships/image" Target="../media/image5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66" y="1932633"/>
            <a:ext cx="3668570" cy="79088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05319" y="1045211"/>
            <a:ext cx="9411551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training objective in the last section can also ve viewed as maxmising:</a:t>
            </a:r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40" y="3752851"/>
            <a:ext cx="4874540" cy="20283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56044" y="2840991"/>
            <a:ext cx="9110966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Given the training instance (w, c),  the local derivative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with respect to a model parameter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θ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is :</a:t>
            </a:r>
            <a:endParaRPr lang="en-US" sz="2400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A6B66BD1-F098-4549-A5E0-E447B02CF403}"/>
              </a:ext>
            </a:extLst>
          </p:cNvPr>
          <p:cNvSpPr/>
          <p:nvPr/>
        </p:nvSpPr>
        <p:spPr>
          <a:xfrm>
            <a:off x="690004" y="194309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51727" y="1216661"/>
            <a:ext cx="917113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However, to compute the probability cen be expensive due to enumeration of all words in the vocabulary where </a:t>
            </a: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  </a:t>
            </a:r>
            <a:endParaRPr lang="en-US" dirty="0"/>
          </a:p>
        </p:txBody>
      </p:sp>
      <p:graphicFrame>
        <p:nvGraphicFramePr>
          <p:cNvPr id="13" name="对象 12"/>
          <p:cNvGraphicFramePr/>
          <p:nvPr/>
        </p:nvGraphicFramePr>
        <p:xfrm>
          <a:off x="1969135" y="2725420"/>
          <a:ext cx="5537200" cy="828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3" imgW="3644900" imgH="482600" progId="Equation.KSEE3">
                  <p:embed/>
                </p:oleObj>
              </mc:Choice>
              <mc:Fallback>
                <p:oleObj r:id="rId3" imgW="3644900" imgH="482600" progId="Equation.KSEE3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9135" y="2725420"/>
                        <a:ext cx="5537200" cy="828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2">
            <a:extLst>
              <a:ext uri="{FF2B5EF4-FFF2-40B4-BE49-F238E27FC236}">
                <a16:creationId xmlns:a16="http://schemas.microsoft.com/office/drawing/2014/main" id="{FC2FBFF1-D299-473D-B197-C5557FCCD369}"/>
              </a:ext>
            </a:extLst>
          </p:cNvPr>
          <p:cNvSpPr/>
          <p:nvPr/>
        </p:nvSpPr>
        <p:spPr>
          <a:xfrm>
            <a:off x="690004" y="194309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05319" y="1069976"/>
            <a:ext cx="9263597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Noise contrastive estimation (NCE)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NCE approximates MLE by drawing positive (real) samples and negative (out of data) sample.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In particular, we sample positive and negative samples from different distributions: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541" y="3750310"/>
            <a:ext cx="5328285" cy="9461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7495" y="5225415"/>
            <a:ext cx="9984711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d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=1: positive samples;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d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=0:denotes negative samples    </a:t>
            </a:r>
          </a:p>
          <a:p>
            <a:pPr algn="l"/>
            <a:r>
              <a:rPr lang="en-US" sz="2400" dirty="0">
                <a:latin typeface="Palatino"/>
                <a:cs typeface="Calibri Light" panose="020F0302020204030204" pitchFamily="34" charset="0"/>
              </a:rPr>
              <a:t>   (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|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): empirical (data) distribution</a:t>
            </a:r>
          </a:p>
          <a:p>
            <a:pPr algn="l"/>
            <a:r>
              <a:rPr lang="en-US" sz="2400" dirty="0">
                <a:latin typeface="Palatino"/>
                <a:cs typeface="Calibri Light" panose="020F0302020204030204" pitchFamily="34" charset="0"/>
              </a:rPr>
              <a:t>Q: uniform 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or empirical unigram distribution</a:t>
            </a:r>
          </a:p>
        </p:txBody>
      </p:sp>
      <p:graphicFrame>
        <p:nvGraphicFramePr>
          <p:cNvPr id="18" name="对象 17"/>
          <p:cNvGraphicFramePr/>
          <p:nvPr>
            <p:extLst>
              <p:ext uri="{D42A27DB-BD31-4B8C-83A1-F6EECF244321}">
                <p14:modId xmlns:p14="http://schemas.microsoft.com/office/powerpoint/2010/main" val="1509222933"/>
              </p:ext>
            </p:extLst>
          </p:nvPr>
        </p:nvGraphicFramePr>
        <p:xfrm>
          <a:off x="1589065" y="5634355"/>
          <a:ext cx="29019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4" imgW="200660" imgH="265430" progId="Equation.KSEE3">
                  <p:embed/>
                </p:oleObj>
              </mc:Choice>
              <mc:Fallback>
                <p:oleObj r:id="rId4" imgW="200660" imgH="265430" progId="Equation.KSEE3">
                  <p:embed/>
                  <p:pic>
                    <p:nvPicPr>
                      <p:cNvPr id="0" name="图片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065" y="5634355"/>
                        <a:ext cx="29019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2">
            <a:extLst>
              <a:ext uri="{FF2B5EF4-FFF2-40B4-BE49-F238E27FC236}">
                <a16:creationId xmlns:a16="http://schemas.microsoft.com/office/drawing/2014/main" id="{F92C9E27-07DB-482B-94F9-9BD858C60CF5}"/>
              </a:ext>
            </a:extLst>
          </p:cNvPr>
          <p:cNvSpPr/>
          <p:nvPr/>
        </p:nvSpPr>
        <p:spPr>
          <a:xfrm>
            <a:off x="690004" y="194309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6" y="1871345"/>
            <a:ext cx="5374005" cy="904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1824" y="1000126"/>
            <a:ext cx="349468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According to :</a:t>
            </a: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790" y="2774950"/>
            <a:ext cx="5516880" cy="2683510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D4DD454-4E04-42F4-9E54-6F83B0795606}"/>
              </a:ext>
            </a:extLst>
          </p:cNvPr>
          <p:cNvSpPr/>
          <p:nvPr/>
        </p:nvSpPr>
        <p:spPr>
          <a:xfrm>
            <a:off x="690004" y="194309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12018" y="1100456"/>
            <a:ext cx="80831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To assume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Z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=1 in                           , We further have:</a:t>
            </a: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795" y="1830706"/>
            <a:ext cx="4503420" cy="1598295"/>
          </a:xfrm>
          <a:prstGeom prst="rect">
            <a:avLst/>
          </a:prstGeom>
        </p:spPr>
      </p:pic>
      <p:graphicFrame>
        <p:nvGraphicFramePr>
          <p:cNvPr id="17" name="对象 16"/>
          <p:cNvGraphicFramePr/>
          <p:nvPr>
            <p:extLst>
              <p:ext uri="{D42A27DB-BD31-4B8C-83A1-F6EECF244321}">
                <p14:modId xmlns:p14="http://schemas.microsoft.com/office/powerpoint/2010/main" val="2872260652"/>
              </p:ext>
            </p:extLst>
          </p:nvPr>
        </p:nvGraphicFramePr>
        <p:xfrm>
          <a:off x="3942576" y="1027965"/>
          <a:ext cx="1911350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r:id="rId5" imgW="1499235" imgH="475615" progId="Equation.KSEE3">
                  <p:embed/>
                </p:oleObj>
              </mc:Choice>
              <mc:Fallback>
                <p:oleObj r:id="rId5" imgW="1499235" imgH="475615" progId="Equation.KSEE3">
                  <p:embed/>
                  <p:pic>
                    <p:nvPicPr>
                      <p:cNvPr id="0" name="图片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2576" y="1027965"/>
                        <a:ext cx="1911350" cy="56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795" y="4497706"/>
            <a:ext cx="8345170" cy="9201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169796" y="3850006"/>
            <a:ext cx="7220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And we get the final training objective using NCE:</a:t>
            </a:r>
            <a:endParaRPr lang="zh-CN" altLang="en-US" sz="24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EF3FBCBD-B954-4DAC-886F-232DA01C03F4}"/>
              </a:ext>
            </a:extLst>
          </p:cNvPr>
          <p:cNvSpPr/>
          <p:nvPr/>
        </p:nvSpPr>
        <p:spPr>
          <a:xfrm>
            <a:off x="690004" y="194309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29697" y="216446"/>
            <a:ext cx="785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Optimizing neural language models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45030" y="1168516"/>
            <a:ext cx="92757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Speed the model:</a:t>
            </a:r>
            <a:endParaRPr lang="zh-CN" altLang="en-US" sz="2400" i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490505" y="1894206"/>
            <a:ext cx="8033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A big computational bottleneck is the softmax function (output layer) over the whole vocabulary. NCE does not change the model itself.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162260" y="3352916"/>
            <a:ext cx="91585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Methods:</a:t>
            </a:r>
            <a:endParaRPr lang="zh-CN" altLang="en-US" sz="2400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1597688" y="3975101"/>
            <a:ext cx="881575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Two techniques can be introduced to make the model smaller: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 typeface="Arial" panose="020B0604020202020204" pitchFamily="34" charset="0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 typeface="Arial" panose="020B0604020202020204" pitchFamily="34" charset="0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   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Hierarchical softmax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and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log-bilinear model.</a:t>
            </a:r>
            <a:endParaRPr lang="en-US" sz="2400" i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76589" y="217308"/>
            <a:ext cx="798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Optimizing neural language models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8524" y="1155701"/>
            <a:ext cx="4476458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Hierarchical softmax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1451756" y="1616076"/>
            <a:ext cx="9288487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We can arrange the vocabulary into a hierarchy of two layers, with the first layer containing M categories, and the second layer containing |V|/M words in each category.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15" y="2987041"/>
            <a:ext cx="3251200" cy="10026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12316" y="4311651"/>
            <a:ext cx="7381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Size of the output layer: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71" y="5072381"/>
            <a:ext cx="2091055" cy="337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36" y="5078095"/>
            <a:ext cx="946785" cy="33147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5270501" y="5086986"/>
            <a:ext cx="615315" cy="307975"/>
          </a:xfrm>
          <a:prstGeom prst="rightArrow">
            <a:avLst>
              <a:gd name="adj1" fmla="val 50000"/>
              <a:gd name="adj2" fmla="val 81556"/>
            </a:avLst>
          </a:prstGeom>
          <a:ln>
            <a:solidFill>
              <a:srgbClr val="5CB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071824" y="1075691"/>
            <a:ext cx="549153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Log-bilinear model</a:t>
            </a:r>
            <a:endParaRPr lang="en-US" altLang="en-US" sz="24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011" y="3153411"/>
            <a:ext cx="2487295" cy="7346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1" y="3888105"/>
            <a:ext cx="3032125" cy="5029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436" y="4345306"/>
            <a:ext cx="3143885" cy="6584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07254" y="1832610"/>
            <a:ext cx="8553688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i="1" dirty="0">
                <a:latin typeface="Palatino"/>
                <a:cs typeface="Calibri Light" panose="020F0302020204030204" pitchFamily="34" charset="0"/>
              </a:rPr>
              <a:t>emb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(w</a:t>
            </a:r>
            <a:r>
              <a:rPr lang="en-US" sz="2400" baseline="-25000" dirty="0">
                <a:latin typeface="Palatino"/>
                <a:cs typeface="Calibri Light" panose="020F0302020204030204" pitchFamily="34" charset="0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) is used directly for computing the probability through a bi-linear similarity function,  which reduce the model size effectively.</a:t>
            </a: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0857933E-56E6-4C68-AE56-9C9E7A4287DC}"/>
              </a:ext>
            </a:extLst>
          </p:cNvPr>
          <p:cNvSpPr/>
          <p:nvPr/>
        </p:nvSpPr>
        <p:spPr>
          <a:xfrm>
            <a:off x="676589" y="217308"/>
            <a:ext cx="798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Optimizing neural language models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3938" y="2238788"/>
            <a:ext cx="8337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17</a:t>
            </a:r>
          </a:p>
          <a:p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Pre-training and Transfer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59500" y="204358"/>
            <a:ext cx="78008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8523" y="1190626"/>
            <a:ext cx="7094563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Continuous bag of words (CBOW)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68171" y="2009141"/>
            <a:ext cx="4157345" cy="12515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30699" y="3569336"/>
            <a:ext cx="5825776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000" dirty="0">
                <a:latin typeface="Palatino"/>
                <a:cs typeface="Calibri Light" panose="020F0302020204030204" pitchFamily="34" charset="0"/>
              </a:rPr>
              <a:t>where 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C 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is the window size for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target word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</a:rPr>
              <a:t>o 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, </a:t>
            </a:r>
          </a:p>
          <a:p>
            <a:pPr algn="l">
              <a:buClrTx/>
              <a:buSzTx/>
              <a:buFontTx/>
            </a:pPr>
            <a:r>
              <a:rPr lang="en-US" sz="20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</a:rPr>
              <a:t>I,1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, 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</a:rPr>
              <a:t>I,2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, ..., 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</a:rPr>
              <a:t>I,2C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can be a surrounding window</a:t>
            </a:r>
            <a:endParaRPr lang="en-US" sz="2000" i="1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sz="2000" dirty="0">
                <a:latin typeface="Palatino"/>
                <a:cs typeface="Calibri Light" panose="020F0302020204030204" pitchFamily="34" charset="0"/>
              </a:rPr>
              <a:t>of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</a:rPr>
              <a:t>o 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, emb 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and emb’ represents context and target embeddings, respectively.</a:t>
            </a:r>
          </a:p>
          <a:p>
            <a:pPr algn="l">
              <a:buClrTx/>
              <a:buSzTx/>
              <a:buFontTx/>
            </a:pP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56476" y="1846580"/>
            <a:ext cx="3273425" cy="31711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34981" y="1190626"/>
            <a:ext cx="7138106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Continuous bag of words (CBOW)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430215" y="1934327"/>
            <a:ext cx="59262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Training:</a:t>
            </a:r>
            <a:endParaRPr lang="zh-CN" altLang="en-US" sz="2400" b="1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56476" y="1846580"/>
            <a:ext cx="3273425" cy="3171190"/>
          </a:xfrm>
          <a:prstGeom prst="rect">
            <a:avLst/>
          </a:prstGeom>
        </p:spPr>
      </p:pic>
      <p:pic>
        <p:nvPicPr>
          <p:cNvPr id="4" name="图片 3" descr="文本, 信件&#10;&#10;描述已自动生成">
            <a:extLst>
              <a:ext uri="{FF2B5EF4-FFF2-40B4-BE49-F238E27FC236}">
                <a16:creationId xmlns:a16="http://schemas.microsoft.com/office/drawing/2014/main" id="{7716B1D0-6FF0-EE4F-A575-537C8CA8A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1" y="2769996"/>
            <a:ext cx="5850624" cy="231178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7AF5CFF-0648-764C-B064-F3FF8DD05067}"/>
              </a:ext>
            </a:extLst>
          </p:cNvPr>
          <p:cNvSpPr/>
          <p:nvPr/>
        </p:nvSpPr>
        <p:spPr>
          <a:xfrm>
            <a:off x="1505851" y="5479270"/>
            <a:ext cx="8358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Here k is the number of negative samples, d = 1 represents a positive sample and d = 0 represents a negative sample.</a:t>
            </a:r>
            <a:endParaRPr lang="zh-CN" altLang="en-US" sz="20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C4A822A7-CD9A-4071-8CFF-9DD24F1D39AD}"/>
              </a:ext>
            </a:extLst>
          </p:cNvPr>
          <p:cNvSpPr/>
          <p:nvPr/>
        </p:nvSpPr>
        <p:spPr>
          <a:xfrm>
            <a:off x="659500" y="204358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4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05319" y="1198246"/>
            <a:ext cx="463952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Skip-gram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468302" y="4188984"/>
            <a:ext cx="6992068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where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is the window size for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inout word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</a:t>
            </a:r>
          </a:p>
          <a:p>
            <a:pPr algn="l">
              <a:buClrTx/>
              <a:buSzTx/>
              <a:buFontTx/>
            </a:pPr>
            <a:r>
              <a:rPr lang="en-US" sz="24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O,1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O,2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...,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O,2C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denote the context words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emb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and emb’ represents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target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and context word embeddings, respectively.</a:t>
            </a:r>
          </a:p>
          <a:p>
            <a:pPr algn="l">
              <a:buClrTx/>
              <a:buSzTx/>
              <a:buFontTx/>
            </a:pPr>
            <a:endParaRPr lang="zh-CN" altLang="en-US" sz="24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02" y="2399848"/>
            <a:ext cx="3731540" cy="1145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736" y="1494791"/>
            <a:ext cx="3462655" cy="3479165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7F101842-2A5D-4B39-8A9B-449160B0689F}"/>
              </a:ext>
            </a:extLst>
          </p:cNvPr>
          <p:cNvSpPr/>
          <p:nvPr/>
        </p:nvSpPr>
        <p:spPr>
          <a:xfrm>
            <a:off x="659500" y="204358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75175" y="1198246"/>
            <a:ext cx="4669672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Skip-gram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36" y="1494791"/>
            <a:ext cx="3462655" cy="34791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ED3D46D-95D4-8441-8EDE-AEB6B55AD795}"/>
              </a:ext>
            </a:extLst>
          </p:cNvPr>
          <p:cNvSpPr txBox="1"/>
          <p:nvPr/>
        </p:nvSpPr>
        <p:spPr>
          <a:xfrm>
            <a:off x="1489136" y="1842871"/>
            <a:ext cx="55930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Training:</a:t>
            </a:r>
            <a:endParaRPr lang="zh-CN" altLang="en-US" sz="2400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E43F3E-F040-5B42-96CB-781CB653BE3C}"/>
              </a:ext>
            </a:extLst>
          </p:cNvPr>
          <p:cNvSpPr/>
          <p:nvPr/>
        </p:nvSpPr>
        <p:spPr>
          <a:xfrm>
            <a:off x="1670465" y="5087418"/>
            <a:ext cx="738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Here k is the number of negative samples, d = 1 represents a positive sample and d = 0 represents a negative sample.</a:t>
            </a:r>
            <a:endParaRPr lang="zh-CN" altLang="en-US" sz="20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842735-8406-A046-A2F2-AE62332C0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641" y="2390014"/>
            <a:ext cx="6443367" cy="7028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EEC03D-21EE-4543-BFB2-77C3B6FBA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948" y="3436000"/>
            <a:ext cx="4566569" cy="126691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F3BDED1-51C5-514B-BA5D-B2CE5D65D682}"/>
              </a:ext>
            </a:extLst>
          </p:cNvPr>
          <p:cNvSpPr/>
          <p:nvPr/>
        </p:nvSpPr>
        <p:spPr>
          <a:xfrm>
            <a:off x="1578609" y="3507930"/>
            <a:ext cx="1156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Palatino"/>
                <a:cs typeface="Calibri Light" panose="020F0302020204030204" pitchFamily="34" charset="0"/>
              </a:rPr>
              <a:t>where</a:t>
            </a:r>
            <a:endParaRPr lang="zh-CN" altLang="en-US" sz="20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3E2B6A3E-CD18-4B87-A050-F2AB096A453E}"/>
              </a:ext>
            </a:extLst>
          </p:cNvPr>
          <p:cNvSpPr/>
          <p:nvPr/>
        </p:nvSpPr>
        <p:spPr>
          <a:xfrm>
            <a:off x="659500" y="204358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49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03737" y="1190626"/>
            <a:ext cx="7800869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Conparison between CBOW and Skip-gram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1513952" y="2103721"/>
            <a:ext cx="940860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In CBOW, each target word is predicted once conditioned on the context window. The time complexity is O(|V|). 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In skip-gram, in contrast, each target word is used to predict 2C context words, respectively, and therefore the time complexity is O(2C|V|). 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During training, CBOW is faster than skip-gram. Skip-gram has been shown comparable or sightly more accurate empirically compared to CBOW.</a:t>
            </a:r>
            <a:endParaRPr lang="zh-CN" altLang="en-US" sz="2400" dirty="0"/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043B6CF1-7814-40A0-BFBE-BFE4F2F1CD7C}"/>
              </a:ext>
            </a:extLst>
          </p:cNvPr>
          <p:cNvSpPr/>
          <p:nvPr/>
        </p:nvSpPr>
        <p:spPr>
          <a:xfrm>
            <a:off x="659500" y="204358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569406" y="228724"/>
            <a:ext cx="8474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Word embeddings using Global Statistics (GloVe)</a:t>
            </a:r>
            <a:endParaRPr lang="en-US" altLang="zh-CN" sz="32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2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5319" y="1527810"/>
            <a:ext cx="9391231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CBOW and skip-gram make weak use global corpus-level information since they train word vectors based on local context windows. 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b="1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GloVe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is a different approach to train embeddings on global word-word co-occurrence counts in a corpus.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dirty="0"/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095270" y="1385571"/>
            <a:ext cx="9572730" cy="25391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Use a matrix X denote word-word co-occurrence counts;                          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X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ij</a:t>
            </a:r>
            <a:r>
              <a:rPr lang="en-US" sz="2400" baseline="-250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represents the number of times word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j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occurs in the context of word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; 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and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emb'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to denote the target embedding and the context embedding.</a:t>
            </a:r>
            <a:endParaRPr lang="en-US" altLang="zh-CN" sz="2400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word vectors are learned with so that the dot-product scales with the probabilities: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65" y="4182628"/>
            <a:ext cx="4993640" cy="614045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A05709CE-4D77-4A2D-9D6D-96B55770899C}"/>
              </a:ext>
            </a:extLst>
          </p:cNvPr>
          <p:cNvSpPr/>
          <p:nvPr/>
        </p:nvSpPr>
        <p:spPr>
          <a:xfrm>
            <a:off x="569406" y="228724"/>
            <a:ext cx="84741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Word embeddings using Global Statistics (GloVe)</a:t>
            </a:r>
            <a:endParaRPr lang="en-US" altLang="zh-CN" sz="32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2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88571" y="1513840"/>
            <a:ext cx="957942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training objective is to minimise: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57" y="2512925"/>
            <a:ext cx="7181215" cy="998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68869" y="3929338"/>
            <a:ext cx="85648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Palatino"/>
                <a:cs typeface="Calibri Light" panose="020F0302020204030204" pitchFamily="34" charset="0"/>
              </a:rPr>
              <a:t>where 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V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 denotes the vocabulary, 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f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(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X</a:t>
            </a:r>
            <a:r>
              <a:rPr lang="en-US" sz="2000" baseline="-25000" dirty="0">
                <a:latin typeface="Palatino"/>
                <a:cs typeface="Calibri Light" panose="020F0302020204030204" pitchFamily="34" charset="0"/>
              </a:rPr>
              <a:t>ij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) is a weighting function.</a:t>
            </a:r>
            <a:endParaRPr lang="zh-CN" altLang="en-US" sz="200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74522814-FE4C-41C9-88E5-1361802D3BBF}"/>
              </a:ext>
            </a:extLst>
          </p:cNvPr>
          <p:cNvSpPr/>
          <p:nvPr/>
        </p:nvSpPr>
        <p:spPr>
          <a:xfrm>
            <a:off x="569406" y="228724"/>
            <a:ext cx="8474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Word embeddings using Global Statistics (</a:t>
            </a:r>
            <a:r>
              <a:rPr lang="en-US" altLang="zh-CN" sz="3200" b="1" dirty="0" err="1">
                <a:latin typeface="Palatino"/>
                <a:cs typeface="Calibri Light" panose="020F0302020204030204" pitchFamily="34" charset="0"/>
                <a:sym typeface="+mn-ea"/>
              </a:rPr>
              <a:t>GloVe</a:t>
            </a:r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)</a:t>
            </a:r>
            <a:endParaRPr lang="en-US" altLang="zh-CN" sz="32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33047" y="180911"/>
            <a:ext cx="7241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5319" y="1190626"/>
            <a:ext cx="5909527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Word similarities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36576" y="1953961"/>
            <a:ext cx="883094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There is a corpora that contain words and their related words, each with a similarity score given by human expert.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65" y="3066170"/>
            <a:ext cx="4374113" cy="18743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91921" y="1190626"/>
            <a:ext cx="59229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Word similarities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90505" y="1738631"/>
            <a:ext cx="9700009" cy="14311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Finding the correlation between embedding based similarity scores and human-given scores using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Pearson correlation co-efficient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: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2680971"/>
            <a:ext cx="4400550" cy="8108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95" y="3851664"/>
            <a:ext cx="5271020" cy="2271747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25E360AC-5C52-4E5C-90BD-F9F23A56AF22}"/>
              </a:ext>
            </a:extLst>
          </p:cNvPr>
          <p:cNvSpPr/>
          <p:nvPr/>
        </p:nvSpPr>
        <p:spPr>
          <a:xfrm>
            <a:off x="633047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046" y="2122170"/>
            <a:ext cx="4338955" cy="1983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122171"/>
            <a:ext cx="4951095" cy="2480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2019" y="1291172"/>
            <a:ext cx="521702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For the scores in the right table: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63227" y="5043171"/>
            <a:ext cx="92762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000" dirty="0">
                <a:latin typeface="Palatino"/>
                <a:cs typeface="Calibri Light" panose="020F0302020204030204" pitchFamily="34" charset="0"/>
                <a:sym typeface="+mn-ea"/>
              </a:rPr>
              <a:t>The Pearson correlation value of 0.849 shows that word embeddings well capture word relations.</a:t>
            </a: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1FD47A32-401B-49C1-907E-0470D466868F}"/>
              </a:ext>
            </a:extLst>
          </p:cNvPr>
          <p:cNvSpPr/>
          <p:nvPr/>
        </p:nvSpPr>
        <p:spPr>
          <a:xfrm>
            <a:off x="633047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61777" y="1190626"/>
            <a:ext cx="5953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Word analogy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3662" y="1738630"/>
            <a:ext cx="8555208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Given a word pair “king - queen” and a third word “man”, and a fourth word is asked for making an analogy: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lvl="2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(king - queen) v.s. (man - ?)</a:t>
            </a:r>
          </a:p>
          <a:p>
            <a:pPr marL="342900" lvl="2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correct answer is “woman”.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Evaluate word embeddings, which allows the word vectors to follow: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99" y="5255288"/>
            <a:ext cx="6955200" cy="412086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7E3EA895-6F1A-4CFB-8BCD-F32EE4CEB2B5}"/>
              </a:ext>
            </a:extLst>
          </p:cNvPr>
          <p:cNvSpPr/>
          <p:nvPr/>
        </p:nvSpPr>
        <p:spPr>
          <a:xfrm>
            <a:off x="633047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68475" y="1190626"/>
            <a:ext cx="594637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Visualization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20650" y="1850847"/>
            <a:ext cx="969331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Palatino"/>
                <a:cs typeface="Calibri Light" panose="020F0302020204030204" pitchFamily="34" charset="0"/>
                <a:sym typeface="+mn-ea"/>
              </a:rPr>
              <a:t>A non-linear dimensionality reduction technique</a:t>
            </a:r>
            <a:r>
              <a:rPr lang="en-US" sz="2000" i="1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sz="2000" b="1" i="1" dirty="0">
                <a:latin typeface="Palatino"/>
                <a:cs typeface="Calibri Light" panose="020F0302020204030204" pitchFamily="34" charset="0"/>
                <a:sym typeface="+mn-ea"/>
              </a:rPr>
              <a:t>t-SNE</a:t>
            </a:r>
            <a:r>
              <a:rPr lang="en-US" sz="2000" dirty="0">
                <a:latin typeface="Palatino"/>
                <a:cs typeface="Calibri Light" panose="020F0302020204030204" pitchFamily="34" charset="0"/>
                <a:sym typeface="+mn-ea"/>
              </a:rPr>
              <a:t>(t-Distributed Stochastic Neighbor Embedding) is used to preserve the distance correlation between points in the high-dimensional space and the projected two-dimensional space. </a:t>
            </a:r>
            <a:endParaRPr lang="en-US" sz="20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52" y="3451403"/>
            <a:ext cx="3722954" cy="23218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16" y="3444681"/>
            <a:ext cx="2848771" cy="230863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14671" y="5927329"/>
            <a:ext cx="546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dirty="0">
                <a:latin typeface="Palatino"/>
                <a:cs typeface="Calibri Light" panose="020F0302020204030204" pitchFamily="34" charset="0"/>
              </a:rPr>
              <a:t>Similarity                                                         Analogy  </a:t>
            </a: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E262306D-5AC2-42D0-95DC-80D39839F3CC}"/>
              </a:ext>
            </a:extLst>
          </p:cNvPr>
          <p:cNvSpPr/>
          <p:nvPr/>
        </p:nvSpPr>
        <p:spPr>
          <a:xfrm>
            <a:off x="633047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43094" y="194310"/>
            <a:ext cx="7583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Embeddings and unknown words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8619" y="1698047"/>
            <a:ext cx="913775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The vocabulary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for pre-trained embeddings and the vocabulary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</a:rPr>
              <a:t>t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for a dataset of the end task can be different.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1.|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| is much larger. 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2. There can also be words in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t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that do not exist in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12018" y="1353821"/>
            <a:ext cx="9820589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p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-V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t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: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 words in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but not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baseline="-250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1) if pre-trained embeddings are not fine-tuned: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consistent on the word embedding level for both in-domain and      cross-domain test sets.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2) if pre-trained embeddings are fine-tuned: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	increase in-domain performance;</a:t>
            </a:r>
          </a:p>
          <a:p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	decrease the generalisation power of the model across domains.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C691C386-4A3D-43F3-AE3E-91D0BBE98E5A}"/>
              </a:ext>
            </a:extLst>
          </p:cNvPr>
          <p:cNvSpPr/>
          <p:nvPr/>
        </p:nvSpPr>
        <p:spPr>
          <a:xfrm>
            <a:off x="643094" y="194310"/>
            <a:ext cx="758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Embeddings and unknown words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78524" y="1094741"/>
            <a:ext cx="8960828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t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-V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: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 words in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t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but not </a:t>
            </a:r>
            <a:r>
              <a:rPr lang="en-US" sz="24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sz="2400" b="1" i="1" baseline="-25000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How to represent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1) assigned as &lt;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UNK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&gt; and set to </a:t>
            </a: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0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vector or a random vector.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2) learn the embedding during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3) derived from their characters and sub-words.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8214568D-F51B-4BDC-9E0C-354871FDD442}"/>
              </a:ext>
            </a:extLst>
          </p:cNvPr>
          <p:cNvSpPr/>
          <p:nvPr/>
        </p:nvSpPr>
        <p:spPr>
          <a:xfrm>
            <a:off x="643094" y="194310"/>
            <a:ext cx="7583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Embeddings and unknown words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90436" y="136109"/>
            <a:ext cx="9298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Character n-gram based word embedding</a:t>
            </a: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2968765"/>
            <a:ext cx="3795395" cy="2738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45030" y="1581786"/>
            <a:ext cx="985408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Suppose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=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1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,...,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m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,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ij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=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, ...,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j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denotes the subsequence of characters from position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to position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j.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The embedding of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w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can be written as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95466" y="2931160"/>
            <a:ext cx="376628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 Tri-grams for word “embedding” :</a:t>
            </a:r>
            <a:endParaRPr lang="zh-CN" altLang="en-US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8830" y="3425826"/>
            <a:ext cx="32207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('embedding') </a:t>
            </a:r>
          </a:p>
          <a:p>
            <a:pPr algn="l">
              <a:buClrTx/>
              <a:buSzTx/>
              <a:buFontTx/>
            </a:pP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= </a:t>
            </a:r>
            <a:r>
              <a:rPr 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dirty="0">
                <a:latin typeface="Palatino"/>
                <a:cs typeface="Calibri Light" panose="020F0302020204030204" pitchFamily="34" charset="0"/>
                <a:sym typeface="+mn-ea"/>
              </a:rPr>
              <a:t>('emb')+</a:t>
            </a:r>
            <a:r>
              <a:rPr lang="en-US" altLang="en-US" i="1" dirty="0">
                <a:latin typeface="Palatino"/>
                <a:cs typeface="Calibri Light" panose="020F0302020204030204" pitchFamily="34" charset="0"/>
              </a:rPr>
              <a:t>emb</a:t>
            </a:r>
            <a:r>
              <a:rPr lang="en-US" altLang="en-US" dirty="0">
                <a:latin typeface="Palatino"/>
                <a:cs typeface="Calibri Light" panose="020F0302020204030204" pitchFamily="34" charset="0"/>
              </a:rPr>
              <a:t>('mbe')+</a:t>
            </a:r>
          </a:p>
          <a:p>
            <a:pPr algn="l">
              <a:buClrTx/>
              <a:buSzTx/>
              <a:buFontTx/>
            </a:pP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   </a:t>
            </a:r>
            <a:r>
              <a:rPr lang="en-US" alt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('bed')+</a:t>
            </a:r>
            <a:r>
              <a:rPr lang="en-US" alt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('edd')+</a:t>
            </a:r>
            <a:endParaRPr lang="en-US" altLang="en-US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   </a:t>
            </a:r>
            <a:r>
              <a:rPr lang="en-US" alt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('ddi')+</a:t>
            </a:r>
            <a:r>
              <a:rPr lang="en-US" alt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('din')+</a:t>
            </a:r>
            <a:endParaRPr lang="en-US" altLang="en-US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   </a:t>
            </a:r>
            <a:r>
              <a:rPr lang="en-US" altLang="en-US" i="1" dirty="0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altLang="en-US" dirty="0">
                <a:latin typeface="Palatino"/>
                <a:cs typeface="Calibri Light" panose="020F0302020204030204" pitchFamily="34" charset="0"/>
                <a:sym typeface="+mn-ea"/>
              </a:rPr>
              <a:t>('ing')</a:t>
            </a:r>
            <a:endParaRPr lang="en-US" altLang="en-US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en-US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96" y="2773139"/>
            <a:ext cx="4386943" cy="9049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9004" y="1420488"/>
            <a:ext cx="86709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Summing</a:t>
            </a:r>
            <a:r>
              <a:rPr lang="en-US" sz="2000" dirty="0">
                <a:latin typeface="Palatino"/>
                <a:cs typeface="Calibri Light" panose="020F0302020204030204" pitchFamily="34" charset="0"/>
              </a:rPr>
              <a:t> up n-gram embeddings of different length</a:t>
            </a:r>
            <a:r>
              <a:rPr lang="en-US" sz="2000" i="1" dirty="0">
                <a:latin typeface="Palatino"/>
                <a:cs typeface="Calibri Light" panose="020F0302020204030204" pitchFamily="34" charset="0"/>
              </a:rPr>
              <a:t>: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DDA00F74-842C-480E-971A-AE0F6D1BD588}"/>
              </a:ext>
            </a:extLst>
          </p:cNvPr>
          <p:cNvSpPr/>
          <p:nvPr/>
        </p:nvSpPr>
        <p:spPr>
          <a:xfrm>
            <a:off x="90436" y="136109"/>
            <a:ext cx="9298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Character n-gram based word embedding</a:t>
            </a: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39745" y="180911"/>
            <a:ext cx="7861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Recurrent neural language models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776" y="1069975"/>
            <a:ext cx="934333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RNN LM use a history from beginning of the sentence until the previous word to predict the target word.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zh-CN" altLang="en-US" sz="2400" dirty="0"/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First, CNN is used to represent each word.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565" y="2842260"/>
            <a:ext cx="4102100" cy="163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06" y="1548112"/>
            <a:ext cx="4307205" cy="902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006" y="2801303"/>
            <a:ext cx="4333875" cy="12553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78523" y="981999"/>
            <a:ext cx="928467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On the sequence level,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(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|w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1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,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2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, ...,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i-1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) is calculated by: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12019" y="2344709"/>
            <a:ext cx="39519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Stacking multiple layers: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76F521-9CD8-EB4D-93D0-D9481F662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25" y="4056697"/>
            <a:ext cx="4151112" cy="23082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BCFB232-3EF7-E74B-B830-11C25900F328}"/>
              </a:ext>
            </a:extLst>
          </p:cNvPr>
          <p:cNvSpPr txBox="1"/>
          <p:nvPr/>
        </p:nvSpPr>
        <p:spPr>
          <a:xfrm>
            <a:off x="4276889" y="6364959"/>
            <a:ext cx="2702984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600" dirty="0">
                <a:latin typeface="Palatino"/>
                <a:cs typeface="Calibri Light" panose="020F0302020204030204" pitchFamily="34" charset="0"/>
                <a:sym typeface="+mn-ea"/>
              </a:rPr>
              <a:t>Conventional</a:t>
            </a:r>
            <a:r>
              <a:rPr lang="zh-CN" altLang="en-US" sz="16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zh-CN" sz="1600" dirty="0">
                <a:latin typeface="Palatino"/>
                <a:cs typeface="Calibri Light" panose="020F0302020204030204" pitchFamily="34" charset="0"/>
                <a:sym typeface="+mn-ea"/>
              </a:rPr>
              <a:t>Stacked</a:t>
            </a:r>
            <a:r>
              <a:rPr lang="zh-CN" altLang="en-US" sz="16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zh-CN" sz="1600" dirty="0">
                <a:latin typeface="Palatino"/>
                <a:cs typeface="Calibri Light" panose="020F0302020204030204" pitchFamily="34" charset="0"/>
                <a:sym typeface="+mn-ea"/>
              </a:rPr>
              <a:t>RNN</a:t>
            </a:r>
            <a:endParaRPr lang="en-US" sz="16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381883-B126-6542-812C-5C2F4E3ED275}"/>
              </a:ext>
            </a:extLst>
          </p:cNvPr>
          <p:cNvSpPr txBox="1"/>
          <p:nvPr/>
        </p:nvSpPr>
        <p:spPr>
          <a:xfrm>
            <a:off x="7587025" y="6642556"/>
            <a:ext cx="3156633" cy="21544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800" dirty="0">
                <a:latin typeface="Palatino"/>
                <a:cs typeface="Calibri Light" panose="020F0302020204030204" pitchFamily="34" charset="0"/>
                <a:sym typeface="+mn-ea"/>
              </a:rPr>
              <a:t>Figure</a:t>
            </a:r>
            <a:r>
              <a:rPr lang="zh-CN" altLang="en-US" sz="8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zh-CN" sz="800" dirty="0">
                <a:latin typeface="Palatino"/>
                <a:cs typeface="Calibri Light" panose="020F0302020204030204" pitchFamily="34" charset="0"/>
                <a:sym typeface="+mn-ea"/>
              </a:rPr>
              <a:t>Credit: https://cs224d.stanford.edu/reports/</a:t>
            </a:r>
            <a:r>
              <a:rPr lang="en-US" altLang="zh-CN" sz="800" dirty="0" err="1">
                <a:latin typeface="Palatino"/>
                <a:cs typeface="Calibri Light" panose="020F0302020204030204" pitchFamily="34" charset="0"/>
                <a:sym typeface="+mn-ea"/>
              </a:rPr>
              <a:t>Lambert.pdf</a:t>
            </a:r>
            <a:endParaRPr lang="en-US" sz="8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5" name="矩形 2">
            <a:extLst>
              <a:ext uri="{FF2B5EF4-FFF2-40B4-BE49-F238E27FC236}">
                <a16:creationId xmlns:a16="http://schemas.microsoft.com/office/drawing/2014/main" id="{D89D5F74-EFD7-4577-BA44-26DF467FFE5D}"/>
              </a:ext>
            </a:extLst>
          </p:cNvPr>
          <p:cNvSpPr/>
          <p:nvPr/>
        </p:nvSpPr>
        <p:spPr>
          <a:xfrm>
            <a:off x="639745" y="180911"/>
            <a:ext cx="786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Recurrent neural language models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86655" y="278706"/>
            <a:ext cx="146386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ELMo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8475" y="1069976"/>
            <a:ext cx="852320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The contextualized word embeddings can be computed by integrating multiple hidden layers: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74" y="2051308"/>
            <a:ext cx="1677823" cy="8805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25" y="3805653"/>
            <a:ext cx="3946816" cy="6942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06374" y="3063874"/>
            <a:ext cx="555312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Considering bi-directional information:</a:t>
            </a:r>
            <a:endParaRPr lang="en-US" altLang="en-US" sz="24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0725" y="4796689"/>
            <a:ext cx="88125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The embeddings above is also referred to as </a:t>
            </a:r>
          </a:p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Embeddings from Language Models (</a:t>
            </a:r>
            <a:r>
              <a:rPr lang="en-US" altLang="en-US" sz="2400" b="1" dirty="0">
                <a:latin typeface="Palatino"/>
                <a:cs typeface="Calibri Light" panose="020F0302020204030204" pitchFamily="34" charset="0"/>
              </a:rPr>
              <a:t>ELMo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).</a:t>
            </a:r>
          </a:p>
        </p:txBody>
      </p:sp>
      <p:pic>
        <p:nvPicPr>
          <p:cNvPr id="3" name="图片 2" descr="elm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315" y="2741931"/>
            <a:ext cx="4134485" cy="16433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85222" y="1072515"/>
            <a:ext cx="970335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SANs being an alternative sequence encoder choice to RNNsThis method has been used as a principle behind the Generative Pre-Training (</a:t>
            </a:r>
            <a:r>
              <a:rPr lang="en-US" sz="2400" b="1" dirty="0">
                <a:latin typeface="Palatino"/>
                <a:cs typeface="Calibri Light" panose="020F0302020204030204" pitchFamily="34" charset="0"/>
              </a:rPr>
              <a:t>GPT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) model.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Given a sequence of words </a:t>
            </a:r>
            <a:r>
              <a:rPr lang="en-US" sz="2000" i="1" dirty="0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  <a:sym typeface="+mn-ea"/>
              </a:rPr>
              <a:t>1</a:t>
            </a:r>
            <a:r>
              <a:rPr lang="en-US" sz="2000" i="1" baseline="30000" dirty="0">
                <a:latin typeface="Palatino"/>
                <a:cs typeface="Calibri Light" panose="020F0302020204030204" pitchFamily="34" charset="0"/>
                <a:sym typeface="+mn-ea"/>
              </a:rPr>
              <a:t>i-1</a:t>
            </a:r>
            <a:r>
              <a:rPr lang="en-US" sz="2000" i="1" dirty="0">
                <a:latin typeface="Palatino"/>
                <a:cs typeface="Calibri Light" panose="020F0302020204030204" pitchFamily="34" charset="0"/>
                <a:sym typeface="+mn-ea"/>
              </a:rPr>
              <a:t> = 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  <a:sym typeface="+mn-ea"/>
              </a:rPr>
              <a:t>1</a:t>
            </a:r>
            <a:r>
              <a:rPr lang="en-US" sz="2000" i="1" dirty="0">
                <a:latin typeface="Palatino"/>
                <a:cs typeface="Calibri Light" panose="020F0302020204030204" pitchFamily="34" charset="0"/>
                <a:sym typeface="+mn-ea"/>
              </a:rPr>
              <a:t>, ..., w</a:t>
            </a:r>
            <a:r>
              <a:rPr lang="en-US" sz="2000" i="1" baseline="-25000" dirty="0">
                <a:latin typeface="Palatino"/>
                <a:cs typeface="Calibri Light" panose="020F0302020204030204" pitchFamily="34" charset="0"/>
                <a:sym typeface="+mn-ea"/>
              </a:rPr>
              <a:t>i-1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, a k-layers SAN LM predicts the next word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by: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61" y="3689490"/>
            <a:ext cx="4789805" cy="1392555"/>
          </a:xfrm>
          <a:prstGeom prst="rect">
            <a:avLst/>
          </a:prstGeom>
        </p:spPr>
      </p:pic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2"/>
          <p:cNvSpPr/>
          <p:nvPr/>
        </p:nvSpPr>
        <p:spPr>
          <a:xfrm>
            <a:off x="626365" y="311540"/>
            <a:ext cx="11592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GPT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35819" y="3429000"/>
            <a:ext cx="4006850" cy="2287905"/>
            <a:chOff x="841829" y="3894806"/>
            <a:chExt cx="4274456" cy="251599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71" r="49909"/>
            <a:stretch>
              <a:fillRect/>
            </a:stretch>
          </p:blipFill>
          <p:spPr>
            <a:xfrm>
              <a:off x="965201" y="4238171"/>
              <a:ext cx="3701142" cy="217263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150" b="83244"/>
            <a:stretch>
              <a:fillRect/>
            </a:stretch>
          </p:blipFill>
          <p:spPr>
            <a:xfrm>
              <a:off x="841829" y="3894806"/>
              <a:ext cx="4274456" cy="4256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128765" y="1155065"/>
            <a:ext cx="768376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In the last equation, </a:t>
            </a:r>
            <a:r>
              <a:rPr lang="en-US" altLang="en-US" sz="2400" b="1" i="1" dirty="0">
                <a:latin typeface="Palatino"/>
                <a:cs typeface="Calibri Light" panose="020F0302020204030204" pitchFamily="34" charset="0"/>
              </a:rPr>
              <a:t>V</a:t>
            </a:r>
            <a:r>
              <a:rPr lang="en-US" altLang="en-US" sz="2400" b="1" i="1" baseline="50000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en-US" sz="2400" b="1" i="1" baseline="-250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is a </a:t>
            </a:r>
            <a:r>
              <a:rPr lang="en-US" altLang="en-US" sz="2400" i="1" dirty="0">
                <a:latin typeface="Palatino"/>
                <a:cs typeface="Calibri Light" panose="020F0302020204030204" pitchFamily="34" charset="0"/>
              </a:rPr>
              <a:t>position embedding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 matrix.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016" y="1817371"/>
            <a:ext cx="4106545" cy="142557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560845" y="3536950"/>
            <a:ext cx="6809092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where 2</a:t>
            </a:r>
            <a:r>
              <a:rPr lang="en-US" altLang="en-US" sz="2000" i="1" dirty="0">
                <a:latin typeface="Palatino"/>
                <a:cs typeface="Calibri Light" panose="020F0302020204030204" pitchFamily="34" charset="0"/>
              </a:rPr>
              <a:t>j</a:t>
            </a: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 and 2</a:t>
            </a:r>
            <a:r>
              <a:rPr lang="en-US" altLang="en-US" sz="2000" i="1" dirty="0">
                <a:latin typeface="Palatino"/>
                <a:cs typeface="Calibri Light" panose="020F0302020204030204" pitchFamily="34" charset="0"/>
              </a:rPr>
              <a:t>j</a:t>
            </a: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 + 1 denotes an element in </a:t>
            </a:r>
            <a:r>
              <a:rPr lang="en-US" altLang="en-US" sz="2000" b="1" i="1" dirty="0">
                <a:latin typeface="Palatino"/>
                <a:cs typeface="Calibri Light" panose="020F0302020204030204" pitchFamily="34" charset="0"/>
                <a:sym typeface="+mn-ea"/>
              </a:rPr>
              <a:t>V</a:t>
            </a:r>
            <a:r>
              <a:rPr lang="en-US" altLang="en-US" sz="2000" b="1" i="1" baseline="50000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[i].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0D7CB716-A42A-4067-B27D-97A31B158854}"/>
              </a:ext>
            </a:extLst>
          </p:cNvPr>
          <p:cNvSpPr/>
          <p:nvPr/>
        </p:nvSpPr>
        <p:spPr>
          <a:xfrm>
            <a:off x="629715" y="227804"/>
            <a:ext cx="115929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GPT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22066" y="1261110"/>
            <a:ext cx="699663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Masked langauge modeling (MLM).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predicting the mask word using left and right context.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2164" y="2895726"/>
            <a:ext cx="651383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e.g. I went to the &lt;mask&gt; to get some food.</a:t>
            </a:r>
          </a:p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	</a:t>
            </a:r>
          </a:p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“restaurant”, “pizzeria”,“store”, “cafe” or “pub”...</a:t>
            </a:r>
          </a:p>
        </p:txBody>
      </p:sp>
      <p:sp>
        <p:nvSpPr>
          <p:cNvPr id="2" name="矩形 2"/>
          <p:cNvSpPr/>
          <p:nvPr/>
        </p:nvSpPr>
        <p:spPr>
          <a:xfrm>
            <a:off x="589520" y="190959"/>
            <a:ext cx="138230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BERT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95269" y="1198246"/>
            <a:ext cx="848080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Instead of using the history information, we predict </a:t>
            </a:r>
            <a:r>
              <a:rPr lang="en-US" altLang="en-US" sz="24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altLang="en-US" sz="2400" i="1" baseline="-25000" dirty="0">
                <a:latin typeface="Palatino"/>
                <a:cs typeface="Calibri Light" panose="020F0302020204030204" pitchFamily="34" charset="0"/>
              </a:rPr>
              <a:t>i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 using MLM by: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44" y="2140300"/>
            <a:ext cx="7647948" cy="117048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00860" y="5647055"/>
            <a:ext cx="87490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The above contextualised embedding method has been used as a principle behind the Bidirectional Encoder Representations from Transformers</a:t>
            </a:r>
          </a:p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(</a:t>
            </a:r>
            <a:r>
              <a:rPr lang="en-US" altLang="en-US" sz="2000" b="1" dirty="0">
                <a:latin typeface="Palatino"/>
                <a:cs typeface="Calibri Light" panose="020F0302020204030204" pitchFamily="34" charset="0"/>
              </a:rPr>
              <a:t>BERT</a:t>
            </a: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) model.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4" t="17878"/>
          <a:stretch>
            <a:fillRect/>
          </a:stretch>
        </p:blipFill>
        <p:spPr>
          <a:xfrm>
            <a:off x="3909019" y="2884502"/>
            <a:ext cx="4532085" cy="2581584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B3D38D42-DCDB-46DF-8907-385E434C329F}"/>
              </a:ext>
            </a:extLst>
          </p:cNvPr>
          <p:cNvSpPr/>
          <p:nvPr/>
        </p:nvSpPr>
        <p:spPr>
          <a:xfrm>
            <a:off x="589520" y="190959"/>
            <a:ext cx="138230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BERT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  <a:endParaRPr lang="en-US" altLang="zh-CN" sz="2000" dirty="0">
              <a:solidFill>
                <a:schemeClr val="bg2"/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36396" y="213262"/>
            <a:ext cx="7951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Using contextualized embeddings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29050" y="4061461"/>
            <a:ext cx="4152900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ELMo,GPT,BERT...</a:t>
            </a:r>
            <a:endParaRPr lang="zh-CN" altLang="en-US" b="1"/>
          </a:p>
        </p:txBody>
      </p:sp>
      <p:sp>
        <p:nvSpPr>
          <p:cNvPr id="4" name="矩形 3"/>
          <p:cNvSpPr/>
          <p:nvPr/>
        </p:nvSpPr>
        <p:spPr>
          <a:xfrm>
            <a:off x="3829051" y="5154930"/>
            <a:ext cx="41535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Input Text</a:t>
            </a:r>
          </a:p>
        </p:txBody>
      </p:sp>
      <p:sp>
        <p:nvSpPr>
          <p:cNvPr id="5" name="矩形 4"/>
          <p:cNvSpPr/>
          <p:nvPr/>
        </p:nvSpPr>
        <p:spPr>
          <a:xfrm>
            <a:off x="3829051" y="2995930"/>
            <a:ext cx="4152265" cy="59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Your own models (or MLP simply)</a:t>
            </a:r>
          </a:p>
        </p:txBody>
      </p:sp>
      <p:sp>
        <p:nvSpPr>
          <p:cNvPr id="6" name="矩形 5"/>
          <p:cNvSpPr/>
          <p:nvPr/>
        </p:nvSpPr>
        <p:spPr>
          <a:xfrm>
            <a:off x="3829050" y="1929765"/>
            <a:ext cx="4152900" cy="59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Text Classification/Sequence Labeling/Parsing ...</a:t>
            </a:r>
          </a:p>
        </p:txBody>
      </p:sp>
      <p:sp>
        <p:nvSpPr>
          <p:cNvPr id="3" name="上箭头 2"/>
          <p:cNvSpPr/>
          <p:nvPr/>
        </p:nvSpPr>
        <p:spPr>
          <a:xfrm>
            <a:off x="5781675" y="4753610"/>
            <a:ext cx="248920" cy="32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>
            <a:off x="5780405" y="3662680"/>
            <a:ext cx="248920" cy="32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5780405" y="2598420"/>
            <a:ext cx="248920" cy="32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829685" y="4061461"/>
            <a:ext cx="4152900" cy="619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ELMo,GPT,BERT...</a:t>
            </a:r>
            <a:endParaRPr lang="zh-CN" altLang="en-US" b="1"/>
          </a:p>
        </p:txBody>
      </p:sp>
      <p:sp>
        <p:nvSpPr>
          <p:cNvPr id="4" name="矩形 3"/>
          <p:cNvSpPr/>
          <p:nvPr/>
        </p:nvSpPr>
        <p:spPr>
          <a:xfrm>
            <a:off x="3829051" y="5154930"/>
            <a:ext cx="415353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Input Text</a:t>
            </a:r>
          </a:p>
        </p:txBody>
      </p:sp>
      <p:sp>
        <p:nvSpPr>
          <p:cNvPr id="5" name="矩形 4"/>
          <p:cNvSpPr/>
          <p:nvPr/>
        </p:nvSpPr>
        <p:spPr>
          <a:xfrm>
            <a:off x="3829051" y="2995930"/>
            <a:ext cx="4152265" cy="59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Your own models (or MLP simply)</a:t>
            </a:r>
          </a:p>
        </p:txBody>
      </p:sp>
      <p:sp>
        <p:nvSpPr>
          <p:cNvPr id="6" name="矩形 5"/>
          <p:cNvSpPr/>
          <p:nvPr/>
        </p:nvSpPr>
        <p:spPr>
          <a:xfrm>
            <a:off x="3829050" y="1929765"/>
            <a:ext cx="4152900" cy="595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Text Classification/Sequence Labeling/Parsing ...</a:t>
            </a:r>
          </a:p>
        </p:txBody>
      </p:sp>
      <p:sp>
        <p:nvSpPr>
          <p:cNvPr id="3" name="上箭头 2"/>
          <p:cNvSpPr/>
          <p:nvPr/>
        </p:nvSpPr>
        <p:spPr>
          <a:xfrm>
            <a:off x="5781675" y="4753610"/>
            <a:ext cx="248920" cy="32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>
            <a:off x="5780405" y="3662680"/>
            <a:ext cx="248920" cy="32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5780405" y="2598420"/>
            <a:ext cx="248920" cy="3276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219450" y="3724910"/>
            <a:ext cx="5373370" cy="1292860"/>
          </a:xfrm>
          <a:prstGeom prst="ellipse">
            <a:avLst/>
          </a:prstGeom>
          <a:noFill/>
          <a:ln w="28575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92820" y="3832860"/>
            <a:ext cx="188976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16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Syntactic info</a:t>
            </a:r>
          </a:p>
          <a:p>
            <a:pPr algn="l">
              <a:buClrTx/>
              <a:buSzTx/>
              <a:buFontTx/>
            </a:pPr>
            <a:r>
              <a:rPr lang="en-US" altLang="en-US" sz="16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Semantic info</a:t>
            </a:r>
          </a:p>
          <a:p>
            <a:pPr algn="l">
              <a:buClrTx/>
              <a:buSzTx/>
              <a:buFontTx/>
            </a:pPr>
            <a:r>
              <a:rPr lang="en-US" altLang="en-US" sz="16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Factual knowledge</a:t>
            </a:r>
          </a:p>
          <a:p>
            <a:pPr algn="l">
              <a:buClrTx/>
              <a:buSzTx/>
              <a:buFontTx/>
            </a:pPr>
            <a:r>
              <a:rPr lang="en-US" altLang="en-US" sz="16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Common Sense</a:t>
            </a:r>
          </a:p>
          <a:p>
            <a:pPr algn="l">
              <a:buClrTx/>
              <a:buSzTx/>
              <a:buFontTx/>
            </a:pPr>
            <a:r>
              <a:rPr lang="en-US" altLang="en-US" sz="1600" dirty="0">
                <a:solidFill>
                  <a:srgbClr val="FF0000"/>
                </a:solidFill>
                <a:latin typeface="Palatino"/>
                <a:cs typeface="Calibri Light" panose="020F0302020204030204" pitchFamily="34" charset="0"/>
              </a:rPr>
              <a:t>...</a:t>
            </a:r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2D8A68FD-F0F1-4BAA-8499-D5A633AD0F81}"/>
              </a:ext>
            </a:extLst>
          </p:cNvPr>
          <p:cNvSpPr/>
          <p:nvPr/>
        </p:nvSpPr>
        <p:spPr>
          <a:xfrm>
            <a:off x="636396" y="213262"/>
            <a:ext cx="7951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Using contextualized embeddings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65125" y="1261110"/>
            <a:ext cx="10681397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n-gram language models</a:t>
            </a: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In Chapter 2, n-gram LM are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  <a:sym typeface="+mn-ea"/>
              </a:rPr>
              <a:t>parameterized by conditional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probability.</a:t>
            </a: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models</a:t>
            </a:r>
            <a:endParaRPr lang="en-US" altLang="zh-CN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parameterized by neural network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76589" y="204357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59" y="2902063"/>
            <a:ext cx="3092353" cy="39821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4" name="矩形 8"/>
          <p:cNvSpPr/>
          <p:nvPr/>
        </p:nvSpPr>
        <p:spPr>
          <a:xfrm>
            <a:off x="1944168" y="1250366"/>
            <a:ext cx="6457665" cy="5123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17.1.2 Noise contrastive estimation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17.1.3 Word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 Contextualized word representations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17.2.1 Recurrent neural language models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17.2.2 ELMo, GPT and BERT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17.2.3 Using contextualized embeddings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Transfer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17.3.1 Multi-task learning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17.3.2 Shared-private network structure</a:t>
            </a:r>
          </a:p>
        </p:txBody>
      </p:sp>
      <p:sp>
        <p:nvSpPr>
          <p:cNvPr id="5" name="矩形 5"/>
          <p:cNvSpPr/>
          <p:nvPr/>
        </p:nvSpPr>
        <p:spPr>
          <a:xfrm>
            <a:off x="2182684" y="441443"/>
            <a:ext cx="3051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96687" y="254598"/>
            <a:ext cx="605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Transfer learning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2019" y="1190626"/>
            <a:ext cx="590282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Pretraining from 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495" y="2020570"/>
            <a:ext cx="54573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Skip Gram, CBOW, ELMo, GPT, BERT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05803" y="3394076"/>
            <a:ext cx="5864924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Pretraining beyond LM</a:t>
            </a:r>
          </a:p>
          <a:p>
            <a:endParaRPr lang="en-US" sz="2400" b="1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7736" y="4062096"/>
            <a:ext cx="8865954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Transferring knowledge from resource-rich tasks, domains, languages and annotation standards to low-resource ones.</a:t>
            </a:r>
          </a:p>
          <a:p>
            <a:pPr algn="l">
              <a:buClrTx/>
              <a:buSzTx/>
              <a:buFontTx/>
            </a:pPr>
            <a:endParaRPr lang="en-US" altLang="en-US" sz="20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e.g</a:t>
            </a:r>
          </a:p>
          <a:p>
            <a:pPr lvl="1"/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syntactic resources pretraining for semantic role labeling.</a:t>
            </a:r>
          </a:p>
          <a:p>
            <a:pPr lvl="1"/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corpora in news domain pretraining for low-resources social media.</a:t>
            </a:r>
          </a:p>
          <a:p>
            <a:pPr lvl="1"/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English-French machine translation pretraining for English-Uzbek.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63192" y="186186"/>
            <a:ext cx="5663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Multi-task learning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1679" y="962026"/>
            <a:ext cx="999810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Multi-task learning (</a:t>
            </a: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MTL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) exploits parameter sharing for seeking mutual benefits between tasks.</a:t>
            </a:r>
          </a:p>
          <a:p>
            <a:pPr algn="l">
              <a:buClrTx/>
              <a:buSzTx/>
            </a:pP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	</a:t>
            </a:r>
            <a:r>
              <a:rPr lang="en-US" sz="2400" i="1" dirty="0" err="1">
                <a:latin typeface="Palatino"/>
                <a:cs typeface="Calibri Light" panose="020F0302020204030204" pitchFamily="34" charset="0"/>
                <a:sym typeface="+mn-ea"/>
              </a:rPr>
              <a:t>e.g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knowledge from language modeling is transferred to sequence labeling.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13" y="3624762"/>
            <a:ext cx="7719060" cy="2343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795" y="3103729"/>
            <a:ext cx="2752958" cy="494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884" y="3135628"/>
            <a:ext cx="2821177" cy="4114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69442" y="5895974"/>
            <a:ext cx="990432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1)We do the LM pre-training. </a:t>
            </a:r>
          </a:p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2)Sequence labeling can benefit from LM with more informed starting parameters.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46444" y="210949"/>
            <a:ext cx="8387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Selecting parameters for sharing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8572" y="962025"/>
            <a:ext cx="941179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Selecting shared layers.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00555" y="5247640"/>
            <a:ext cx="815975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dirty="0">
                <a:latin typeface="Palatino"/>
                <a:cs typeface="Calibri Light" panose="020F0302020204030204" pitchFamily="34" charset="0"/>
              </a:rPr>
              <a:t>Sequence labeling benefits from more shallow contextual information, which is better captured in lower LSTM layers.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56" y="2287270"/>
            <a:ext cx="7845425" cy="25107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97204" y="1642110"/>
            <a:ext cx="856310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Different infomation can be encoded in different layers.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11" name="矩形 2"/>
          <p:cNvSpPr/>
          <p:nvPr/>
        </p:nvSpPr>
        <p:spPr>
          <a:xfrm>
            <a:off x="636397" y="221105"/>
            <a:ext cx="79582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Shared-private network structure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  <a:p>
            <a:pPr marL="0" lvl="1"/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  <a:p>
            <a:pPr algn="l"/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1776" y="1404621"/>
            <a:ext cx="934269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Sharing model parameters across tasks can potentially suffer from </a:t>
            </a:r>
            <a:r>
              <a:rPr lang="en-US" altLang="en-US" sz="2400" b="1" dirty="0">
                <a:latin typeface="Palatino"/>
                <a:cs typeface="Calibri Light" panose="020F0302020204030204" pitchFamily="34" charset="0"/>
              </a:rPr>
              <a:t>information conflict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. 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latin typeface="Palatino"/>
              <a:cs typeface="Calibri Light" panose="020F0302020204030204" pitchFamily="34" charset="0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We want to minimise such conflict while maximising the mutual benefit between tasks via common information.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1776" y="3655695"/>
            <a:ext cx="924363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Solution:</a:t>
            </a: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en-US" altLang="en-US" sz="2400" dirty="0">
              <a:latin typeface="Palatino"/>
              <a:cs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learn a set of </a:t>
            </a:r>
            <a:r>
              <a:rPr lang="en-US" altLang="en-US" sz="2400" b="1" dirty="0">
                <a:latin typeface="Palatino"/>
                <a:cs typeface="Calibri Light" panose="020F0302020204030204" pitchFamily="34" charset="0"/>
              </a:rPr>
              <a:t>shared 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parameters across tasks,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while keeping a </a:t>
            </a:r>
            <a:r>
              <a:rPr lang="en-US" altLang="en-US" sz="2400" b="1" dirty="0">
                <a:latin typeface="Palatino"/>
                <a:cs typeface="Calibri Light" panose="020F0302020204030204" pitchFamily="34" charset="0"/>
              </a:rPr>
              <a:t>separate 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copy of parameters for each task.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6" y="1908175"/>
            <a:ext cx="8126095" cy="25476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5839460"/>
            <a:ext cx="2275840" cy="4737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216" y="4455795"/>
            <a:ext cx="4102735" cy="494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1" y="5196206"/>
            <a:ext cx="2742565" cy="432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8571" y="1263015"/>
            <a:ext cx="926637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"/>
                <a:cs typeface="Calibri Light" panose="020F0302020204030204" pitchFamily="34" charset="0"/>
              </a:rPr>
              <a:t>Shared/Separated representation for each tasks</a:t>
            </a: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F41672A3-A8D1-4D3C-812C-036AB423FBB7}"/>
              </a:ext>
            </a:extLst>
          </p:cNvPr>
          <p:cNvSpPr/>
          <p:nvPr/>
        </p:nvSpPr>
        <p:spPr>
          <a:xfrm>
            <a:off x="636397" y="221105"/>
            <a:ext cx="795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Shared-private network structure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66" y="1908175"/>
            <a:ext cx="8126095" cy="2547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63151" y="1181762"/>
            <a:ext cx="83439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"/>
                <a:cs typeface="Calibri Light" panose="020F0302020204030204" pitchFamily="34" charset="0"/>
              </a:rPr>
              <a:t>Loss for each tasks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06" y="4969511"/>
            <a:ext cx="4679315" cy="992505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DA7621B7-FB6E-4B81-8CF1-BF6F7D10BB93}"/>
              </a:ext>
            </a:extLst>
          </p:cNvPr>
          <p:cNvSpPr/>
          <p:nvPr/>
        </p:nvSpPr>
        <p:spPr>
          <a:xfrm>
            <a:off x="636397" y="221105"/>
            <a:ext cx="795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Shared-private network structure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6" y="2741295"/>
            <a:ext cx="8126095" cy="2547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8426" y="1263015"/>
            <a:ext cx="929651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Adversarial Training</a:t>
            </a:r>
            <a:endParaRPr lang="en-US" altLang="en-US" sz="24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85" y="5288915"/>
            <a:ext cx="3469640" cy="952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7252" y="2017395"/>
            <a:ext cx="1000145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To ensure that </a:t>
            </a:r>
            <a:r>
              <a:rPr lang="en-US" altLang="en-US" sz="2400" i="1" dirty="0">
                <a:latin typeface="Palatino"/>
                <a:cs typeface="Calibri Light" panose="020F0302020204030204" pitchFamily="34" charset="0"/>
              </a:rPr>
              <a:t>h</a:t>
            </a:r>
            <a:r>
              <a:rPr lang="en-US" altLang="en-US" sz="2400" baseline="30000" dirty="0">
                <a:latin typeface="Palatino"/>
                <a:cs typeface="Calibri Light" panose="020F0302020204030204" pitchFamily="34" charset="0"/>
              </a:rPr>
              <a:t>shared</a:t>
            </a:r>
            <a:r>
              <a:rPr lang="en-US" altLang="en-US" sz="2400" dirty="0">
                <a:latin typeface="Palatino"/>
                <a:cs typeface="Calibri Light" panose="020F0302020204030204" pitchFamily="34" charset="0"/>
              </a:rPr>
              <a:t> contains no task-specific information through </a:t>
            </a:r>
            <a:r>
              <a:rPr lang="en-US" altLang="en-US" sz="2400" i="1" dirty="0">
                <a:latin typeface="Palatino"/>
                <a:cs typeface="Calibri Light" panose="020F0302020204030204" pitchFamily="34" charset="0"/>
              </a:rPr>
              <a:t>p</a:t>
            </a:r>
            <a:r>
              <a:rPr lang="en-US" altLang="en-US" sz="2400" baseline="30000" dirty="0">
                <a:latin typeface="Palatino"/>
                <a:cs typeface="Calibri Light" panose="020F0302020204030204" pitchFamily="34" charset="0"/>
              </a:rPr>
              <a:t>task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BDF84065-2651-466D-B80A-33E09EB70496}"/>
              </a:ext>
            </a:extLst>
          </p:cNvPr>
          <p:cNvSpPr/>
          <p:nvPr/>
        </p:nvSpPr>
        <p:spPr>
          <a:xfrm>
            <a:off x="636397" y="221105"/>
            <a:ext cx="795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Shared-private network structure</a:t>
            </a:r>
            <a:endParaRPr lang="en-US" altLang="zh-CN" sz="3600" b="1" dirty="0"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6" y="1903095"/>
            <a:ext cx="8126095" cy="2547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05319" y="1263015"/>
            <a:ext cx="924962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Total Loss</a:t>
            </a:r>
            <a:endParaRPr lang="en-US" altLang="en-US" sz="24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4773930"/>
            <a:ext cx="2819400" cy="1043940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C2B72B6C-28C4-4D15-85D1-992C09CAD794}"/>
              </a:ext>
            </a:extLst>
          </p:cNvPr>
          <p:cNvSpPr/>
          <p:nvPr/>
        </p:nvSpPr>
        <p:spPr>
          <a:xfrm>
            <a:off x="636397" y="221105"/>
            <a:ext cx="795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  <a:sym typeface="+mn-ea"/>
              </a:rPr>
              <a:t>Shared-private network structure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8" name="矩形 2"/>
          <p:cNvSpPr/>
          <p:nvPr/>
        </p:nvSpPr>
        <p:spPr>
          <a:xfrm>
            <a:off x="2158761" y="274064"/>
            <a:ext cx="2465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Palatino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矩形 8"/>
          <p:cNvSpPr/>
          <p:nvPr/>
        </p:nvSpPr>
        <p:spPr>
          <a:xfrm>
            <a:off x="2261194" y="1653891"/>
            <a:ext cx="8276178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Neural n-gram language models and recurrent neural language models;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Noise contrastive estimation;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Word embeddings as distributed word representations;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Contextualized word embeddings;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Pre-training and transfer learning.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714500"/>
            <a:ext cx="4372610" cy="557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1" y="2133600"/>
            <a:ext cx="2507615" cy="1219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148" y="4516120"/>
            <a:ext cx="659406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ere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emb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denotes word embeddings.</a:t>
            </a:r>
          </a:p>
          <a:p>
            <a:pPr algn="l">
              <a:buClrTx/>
              <a:buSzTx/>
              <a:buFontTx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are model parameters.</a:t>
            </a:r>
          </a:p>
          <a:p>
            <a:pPr algn="l">
              <a:buClrTx/>
              <a:buSzTx/>
              <a:buFontTx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stands for the probability of word 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.</a:t>
            </a:r>
          </a:p>
          <a:p>
            <a:pPr algn="l">
              <a:buClrTx/>
              <a:buSzTx/>
              <a:buFontTx/>
            </a:pPr>
            <a:endParaRPr 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45029" y="1259840"/>
            <a:ext cx="393908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Base model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05" y="1259905"/>
            <a:ext cx="4533858" cy="3216845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B17AB53D-93E0-44CC-A919-DEC47494F376}"/>
              </a:ext>
            </a:extLst>
          </p:cNvPr>
          <p:cNvSpPr/>
          <p:nvPr/>
        </p:nvSpPr>
        <p:spPr>
          <a:xfrm>
            <a:off x="676589" y="204357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71825" y="1259840"/>
            <a:ext cx="691076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Adding shortcut connection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80" y="1911350"/>
            <a:ext cx="4658360" cy="3274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60" y="2186940"/>
            <a:ext cx="2344420" cy="1149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21" y="1788160"/>
            <a:ext cx="4004945" cy="510540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3E46F974-7A29-4977-9623-C2AD92E96DE6}"/>
              </a:ext>
            </a:extLst>
          </p:cNvPr>
          <p:cNvSpPr/>
          <p:nvPr/>
        </p:nvSpPr>
        <p:spPr>
          <a:xfrm>
            <a:off x="676589" y="204357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88571" y="1259840"/>
            <a:ext cx="711753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Adding shortcut connection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" y="2186940"/>
            <a:ext cx="2344420" cy="11493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321" y="1788160"/>
            <a:ext cx="4004945" cy="51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80" y="1911350"/>
            <a:ext cx="4658360" cy="3274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98111" y="5378529"/>
            <a:ext cx="565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</a:rPr>
              <a:t>Short connection can empirically give better results.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4" name="直接箭头连接符 3"/>
          <p:cNvCxnSpPr>
            <a:stCxn id="8" idx="0"/>
          </p:cNvCxnSpPr>
          <p:nvPr/>
        </p:nvCxnSpPr>
        <p:spPr>
          <a:xfrm flipH="1" flipV="1">
            <a:off x="2538731" y="2899410"/>
            <a:ext cx="2084705" cy="247904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4633596" y="3369945"/>
            <a:ext cx="1593215" cy="197485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633595" y="3733165"/>
            <a:ext cx="1827530" cy="162433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096136" y="2609215"/>
            <a:ext cx="554355" cy="3263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610100" y="4238625"/>
            <a:ext cx="5576570" cy="112776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2">
            <a:extLst>
              <a:ext uri="{FF2B5EF4-FFF2-40B4-BE49-F238E27FC236}">
                <a16:creationId xmlns:a16="http://schemas.microsoft.com/office/drawing/2014/main" id="{DEC14290-07FC-42B9-840E-4C461BDFBE11}"/>
              </a:ext>
            </a:extLst>
          </p:cNvPr>
          <p:cNvSpPr/>
          <p:nvPr/>
        </p:nvSpPr>
        <p:spPr>
          <a:xfrm>
            <a:off x="676589" y="204357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105319" y="3580765"/>
            <a:ext cx="387879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Training: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60" y="5005371"/>
            <a:ext cx="3416300" cy="708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84292" y="4199753"/>
            <a:ext cx="3665491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000" dirty="0">
                <a:latin typeface="Palatino"/>
                <a:cs typeface="Calibri Light" panose="020F0302020204030204" pitchFamily="34" charset="0"/>
                <a:sym typeface="+mn-ea"/>
              </a:rPr>
              <a:t>Given training corpus</a:t>
            </a:r>
          </a:p>
          <a:p>
            <a:pPr algn="l"/>
            <a:r>
              <a:rPr lang="en-US" altLang="zh-CN" sz="2000" dirty="0">
                <a:latin typeface="Palatino"/>
                <a:cs typeface="Calibri Light" panose="020F0302020204030204" pitchFamily="34" charset="0"/>
                <a:sym typeface="+mn-ea"/>
              </a:rPr>
              <a:t>We minimise the loss function:</a:t>
            </a:r>
            <a:endParaRPr lang="en-US" altLang="zh-CN" sz="2000" dirty="0"/>
          </a:p>
        </p:txBody>
      </p:sp>
      <p:graphicFrame>
        <p:nvGraphicFramePr>
          <p:cNvPr id="24" name="对象 23"/>
          <p:cNvGraphicFramePr/>
          <p:nvPr>
            <p:extLst>
              <p:ext uri="{D42A27DB-BD31-4B8C-83A1-F6EECF244321}">
                <p14:modId xmlns:p14="http://schemas.microsoft.com/office/powerpoint/2010/main" val="729163407"/>
              </p:ext>
            </p:extLst>
          </p:nvPr>
        </p:nvGraphicFramePr>
        <p:xfrm>
          <a:off x="4204267" y="4186249"/>
          <a:ext cx="1925955" cy="3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5" imgW="1737360" imgH="358775" progId="Equation.KSEE3">
                  <p:embed/>
                </p:oleObj>
              </mc:Choice>
              <mc:Fallback>
                <p:oleObj r:id="rId5" imgW="1737360" imgH="358775" progId="Equation.KSEE3">
                  <p:embed/>
                  <p:pic>
                    <p:nvPicPr>
                      <p:cNvPr id="0" name="图片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4267" y="4186249"/>
                        <a:ext cx="1925955" cy="3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55" y="1905000"/>
            <a:ext cx="4658360" cy="3274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5077" y="1259840"/>
            <a:ext cx="715102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Adding shortcut connection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160" y="2186940"/>
            <a:ext cx="2344420" cy="1149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1321" y="1788160"/>
            <a:ext cx="4004945" cy="510540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0E095F2E-B8EF-4738-A221-FADFA0D43EE7}"/>
              </a:ext>
            </a:extLst>
          </p:cNvPr>
          <p:cNvSpPr/>
          <p:nvPr/>
        </p:nvSpPr>
        <p:spPr>
          <a:xfrm>
            <a:off x="676589" y="204357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71,&quot;width&quot;:654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45,&quot;width&quot;:996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45,&quot;width&quot;:996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51.8094488188976,&quot;width&quot;:6888.3669291338583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6072</TotalTime>
  <Words>2241</Words>
  <Application>Microsoft Office PowerPoint</Application>
  <PresentationFormat>宽屏</PresentationFormat>
  <Paragraphs>417</Paragraphs>
  <Slides>59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Andale Mono</vt:lpstr>
      <vt:lpstr>Apple Symbols</vt:lpstr>
      <vt:lpstr>Baloo</vt:lpstr>
      <vt:lpstr>Palatino</vt:lpstr>
      <vt:lpstr>等线</vt:lpstr>
      <vt:lpstr>等线 Light</vt:lpstr>
      <vt:lpstr>Arial</vt:lpstr>
      <vt:lpstr>Calibri</vt:lpstr>
      <vt:lpstr>Calibri Light</vt:lpstr>
      <vt:lpstr>Office 主题​​</vt:lpstr>
      <vt:lpstr>WPS 公式 3.0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sean</cp:lastModifiedBy>
  <cp:revision>190</cp:revision>
  <dcterms:created xsi:type="dcterms:W3CDTF">2018-10-12T14:21:00Z</dcterms:created>
  <dcterms:modified xsi:type="dcterms:W3CDTF">2022-05-26T16:50:59Z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