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7" r:id="rId1"/>
  </p:sldMasterIdLst>
  <p:notesMasterIdLst>
    <p:notesMasterId r:id="rId124"/>
  </p:notesMasterIdLst>
  <p:handoutMasterIdLst>
    <p:handoutMasterId r:id="rId125"/>
  </p:handoutMasterIdLst>
  <p:sldIdLst>
    <p:sldId id="498" r:id="rId2"/>
    <p:sldId id="314" r:id="rId3"/>
    <p:sldId id="315" r:id="rId4"/>
    <p:sldId id="500" r:id="rId5"/>
    <p:sldId id="322" r:id="rId6"/>
    <p:sldId id="343" r:id="rId7"/>
    <p:sldId id="501" r:id="rId8"/>
    <p:sldId id="344" r:id="rId9"/>
    <p:sldId id="345" r:id="rId10"/>
    <p:sldId id="525" r:id="rId11"/>
    <p:sldId id="346" r:id="rId12"/>
    <p:sldId id="347" r:id="rId13"/>
    <p:sldId id="526" r:id="rId14"/>
    <p:sldId id="349" r:id="rId15"/>
    <p:sldId id="348" r:id="rId16"/>
    <p:sldId id="527" r:id="rId17"/>
    <p:sldId id="502" r:id="rId18"/>
    <p:sldId id="350" r:id="rId19"/>
    <p:sldId id="528" r:id="rId20"/>
    <p:sldId id="351" r:id="rId21"/>
    <p:sldId id="352" r:id="rId22"/>
    <p:sldId id="362" r:id="rId23"/>
    <p:sldId id="363" r:id="rId24"/>
    <p:sldId id="353" r:id="rId25"/>
    <p:sldId id="503" r:id="rId26"/>
    <p:sldId id="364" r:id="rId27"/>
    <p:sldId id="354" r:id="rId28"/>
    <p:sldId id="529" r:id="rId29"/>
    <p:sldId id="355" r:id="rId30"/>
    <p:sldId id="439" r:id="rId31"/>
    <p:sldId id="365" r:id="rId32"/>
    <p:sldId id="366" r:id="rId33"/>
    <p:sldId id="357" r:id="rId34"/>
    <p:sldId id="359" r:id="rId35"/>
    <p:sldId id="358" r:id="rId36"/>
    <p:sldId id="504" r:id="rId37"/>
    <p:sldId id="360" r:id="rId38"/>
    <p:sldId id="361" r:id="rId39"/>
    <p:sldId id="505" r:id="rId40"/>
    <p:sldId id="371" r:id="rId41"/>
    <p:sldId id="398" r:id="rId42"/>
    <p:sldId id="373" r:id="rId43"/>
    <p:sldId id="374" r:id="rId44"/>
    <p:sldId id="375" r:id="rId45"/>
    <p:sldId id="376" r:id="rId46"/>
    <p:sldId id="377" r:id="rId47"/>
    <p:sldId id="378" r:id="rId48"/>
    <p:sldId id="530" r:id="rId49"/>
    <p:sldId id="506" r:id="rId50"/>
    <p:sldId id="379" r:id="rId51"/>
    <p:sldId id="380" r:id="rId52"/>
    <p:sldId id="381" r:id="rId53"/>
    <p:sldId id="382" r:id="rId54"/>
    <p:sldId id="507" r:id="rId55"/>
    <p:sldId id="383" r:id="rId56"/>
    <p:sldId id="384" r:id="rId57"/>
    <p:sldId id="508" r:id="rId58"/>
    <p:sldId id="399" r:id="rId59"/>
    <p:sldId id="400" r:id="rId60"/>
    <p:sldId id="509" r:id="rId61"/>
    <p:sldId id="386" r:id="rId62"/>
    <p:sldId id="389" r:id="rId63"/>
    <p:sldId id="531" r:id="rId64"/>
    <p:sldId id="401" r:id="rId65"/>
    <p:sldId id="390" r:id="rId66"/>
    <p:sldId id="391" r:id="rId67"/>
    <p:sldId id="392" r:id="rId68"/>
    <p:sldId id="510" r:id="rId69"/>
    <p:sldId id="393" r:id="rId70"/>
    <p:sldId id="394" r:id="rId71"/>
    <p:sldId id="395" r:id="rId72"/>
    <p:sldId id="396" r:id="rId73"/>
    <p:sldId id="397" r:id="rId74"/>
    <p:sldId id="532" r:id="rId75"/>
    <p:sldId id="513" r:id="rId76"/>
    <p:sldId id="403" r:id="rId77"/>
    <p:sldId id="404" r:id="rId78"/>
    <p:sldId id="405" r:id="rId79"/>
    <p:sldId id="406" r:id="rId80"/>
    <p:sldId id="407" r:id="rId81"/>
    <p:sldId id="514" r:id="rId82"/>
    <p:sldId id="408" r:id="rId83"/>
    <p:sldId id="409" r:id="rId84"/>
    <p:sldId id="429" r:id="rId85"/>
    <p:sldId id="410" r:id="rId86"/>
    <p:sldId id="411" r:id="rId87"/>
    <p:sldId id="515" r:id="rId88"/>
    <p:sldId id="412" r:id="rId89"/>
    <p:sldId id="413" r:id="rId90"/>
    <p:sldId id="414" r:id="rId91"/>
    <p:sldId id="516" r:id="rId92"/>
    <p:sldId id="415" r:id="rId93"/>
    <p:sldId id="533" r:id="rId94"/>
    <p:sldId id="517" r:id="rId95"/>
    <p:sldId id="416" r:id="rId96"/>
    <p:sldId id="518" r:id="rId97"/>
    <p:sldId id="367" r:id="rId98"/>
    <p:sldId id="368" r:id="rId99"/>
    <p:sldId id="369" r:id="rId100"/>
    <p:sldId id="370" r:id="rId101"/>
    <p:sldId id="534" r:id="rId102"/>
    <p:sldId id="519" r:id="rId103"/>
    <p:sldId id="417" r:id="rId104"/>
    <p:sldId id="520" r:id="rId105"/>
    <p:sldId id="430" r:id="rId106"/>
    <p:sldId id="431" r:id="rId107"/>
    <p:sldId id="521" r:id="rId108"/>
    <p:sldId id="420" r:id="rId109"/>
    <p:sldId id="421" r:id="rId110"/>
    <p:sldId id="522" r:id="rId111"/>
    <p:sldId id="432" r:id="rId112"/>
    <p:sldId id="433" r:id="rId113"/>
    <p:sldId id="434" r:id="rId114"/>
    <p:sldId id="523" r:id="rId115"/>
    <p:sldId id="435" r:id="rId116"/>
    <p:sldId id="436" r:id="rId117"/>
    <p:sldId id="437" r:id="rId118"/>
    <p:sldId id="438" r:id="rId119"/>
    <p:sldId id="427" r:id="rId120"/>
    <p:sldId id="524" r:id="rId121"/>
    <p:sldId id="428" r:id="rId122"/>
    <p:sldId id="536" r:id="rId123"/>
  </p:sldIdLst>
  <p:sldSz cx="12192000" cy="6858000"/>
  <p:notesSz cx="9929813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23B65F5-064E-419B-8AFA-F26403C66047}">
          <p14:sldIdLst>
            <p14:sldId id="498"/>
            <p14:sldId id="314"/>
            <p14:sldId id="315"/>
            <p14:sldId id="500"/>
            <p14:sldId id="322"/>
            <p14:sldId id="343"/>
            <p14:sldId id="501"/>
            <p14:sldId id="344"/>
            <p14:sldId id="345"/>
            <p14:sldId id="525"/>
            <p14:sldId id="346"/>
            <p14:sldId id="347"/>
            <p14:sldId id="526"/>
            <p14:sldId id="349"/>
            <p14:sldId id="348"/>
            <p14:sldId id="527"/>
            <p14:sldId id="502"/>
            <p14:sldId id="350"/>
            <p14:sldId id="528"/>
            <p14:sldId id="351"/>
            <p14:sldId id="352"/>
            <p14:sldId id="362"/>
            <p14:sldId id="363"/>
            <p14:sldId id="353"/>
            <p14:sldId id="503"/>
            <p14:sldId id="364"/>
            <p14:sldId id="354"/>
            <p14:sldId id="529"/>
            <p14:sldId id="355"/>
            <p14:sldId id="439"/>
            <p14:sldId id="365"/>
            <p14:sldId id="366"/>
            <p14:sldId id="357"/>
            <p14:sldId id="359"/>
            <p14:sldId id="358"/>
            <p14:sldId id="504"/>
            <p14:sldId id="360"/>
            <p14:sldId id="361"/>
            <p14:sldId id="505"/>
            <p14:sldId id="371"/>
            <p14:sldId id="398"/>
            <p14:sldId id="373"/>
            <p14:sldId id="374"/>
            <p14:sldId id="375"/>
            <p14:sldId id="376"/>
            <p14:sldId id="377"/>
            <p14:sldId id="378"/>
            <p14:sldId id="530"/>
            <p14:sldId id="506"/>
            <p14:sldId id="379"/>
            <p14:sldId id="380"/>
            <p14:sldId id="381"/>
            <p14:sldId id="382"/>
            <p14:sldId id="507"/>
            <p14:sldId id="383"/>
            <p14:sldId id="384"/>
            <p14:sldId id="508"/>
            <p14:sldId id="399"/>
            <p14:sldId id="400"/>
            <p14:sldId id="509"/>
            <p14:sldId id="386"/>
            <p14:sldId id="389"/>
            <p14:sldId id="531"/>
            <p14:sldId id="401"/>
            <p14:sldId id="390"/>
            <p14:sldId id="391"/>
            <p14:sldId id="392"/>
            <p14:sldId id="510"/>
            <p14:sldId id="393"/>
            <p14:sldId id="394"/>
            <p14:sldId id="395"/>
            <p14:sldId id="396"/>
            <p14:sldId id="397"/>
            <p14:sldId id="532"/>
            <p14:sldId id="513"/>
            <p14:sldId id="403"/>
            <p14:sldId id="404"/>
            <p14:sldId id="405"/>
            <p14:sldId id="406"/>
            <p14:sldId id="407"/>
            <p14:sldId id="514"/>
            <p14:sldId id="408"/>
            <p14:sldId id="409"/>
            <p14:sldId id="429"/>
            <p14:sldId id="410"/>
            <p14:sldId id="411"/>
            <p14:sldId id="515"/>
            <p14:sldId id="412"/>
            <p14:sldId id="413"/>
            <p14:sldId id="414"/>
            <p14:sldId id="516"/>
            <p14:sldId id="415"/>
            <p14:sldId id="533"/>
            <p14:sldId id="517"/>
            <p14:sldId id="416"/>
            <p14:sldId id="518"/>
            <p14:sldId id="367"/>
            <p14:sldId id="368"/>
            <p14:sldId id="369"/>
            <p14:sldId id="370"/>
            <p14:sldId id="534"/>
            <p14:sldId id="519"/>
            <p14:sldId id="417"/>
            <p14:sldId id="520"/>
            <p14:sldId id="430"/>
            <p14:sldId id="431"/>
            <p14:sldId id="521"/>
            <p14:sldId id="420"/>
            <p14:sldId id="421"/>
            <p14:sldId id="522"/>
            <p14:sldId id="432"/>
            <p14:sldId id="433"/>
            <p14:sldId id="434"/>
            <p14:sldId id="523"/>
            <p14:sldId id="435"/>
            <p14:sldId id="436"/>
            <p14:sldId id="437"/>
            <p14:sldId id="438"/>
            <p14:sldId id="427"/>
            <p14:sldId id="524"/>
            <p14:sldId id="428"/>
            <p14:sldId id="53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53" autoAdjust="0"/>
    <p:restoredTop sz="86724" autoAdjust="0"/>
  </p:normalViewPr>
  <p:slideViewPr>
    <p:cSldViewPr snapToGrid="0">
      <p:cViewPr varScale="1">
        <p:scale>
          <a:sx n="105" d="100"/>
          <a:sy n="105" d="100"/>
        </p:scale>
        <p:origin x="610" y="4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4628D8-B4B9-426E-86CB-4F205A03CE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50B2D3-71CA-44DE-9A4F-64FBE91D27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AF83B0-6973-49C6-9392-6CBFB4239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C3D07-0A26-460F-9EEE-BAF898A3FC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5F89D-883C-4EBE-A921-AD5AD19F5A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85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4596" y="1"/>
            <a:ext cx="4302919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zh-CN"/>
              <a:t>2020/11/17</a:t>
            </a: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982" y="3271381"/>
            <a:ext cx="794385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4596" y="6456612"/>
            <a:ext cx="4302919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DCFF-4490-4946-AA65-61B544A8EF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241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7350" y="849313"/>
            <a:ext cx="4075113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Figure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forget</a:t>
            </a:r>
            <a:r>
              <a:rPr kumimoji="1" lang="zh-CN" altLang="en-US" dirty="0"/>
              <a:t> </a:t>
            </a:r>
            <a:r>
              <a:rPr kumimoji="1" lang="en-US" altLang="zh-CN" dirty="0"/>
              <a:t>gate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5173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7350" y="849313"/>
            <a:ext cx="4075113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Long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</a:t>
            </a:r>
            <a:r>
              <a:rPr kumimoji="1" lang="zh-CN" altLang="en-US" dirty="0"/>
              <a:t>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</a:t>
            </a:r>
            <a:r>
              <a:rPr kumimoji="1" lang="en-US" altLang="zh-CN" dirty="0"/>
              <a:t>short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1232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927350" y="849313"/>
            <a:ext cx="4075113" cy="229393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Figure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forget</a:t>
            </a:r>
            <a:r>
              <a:rPr kumimoji="1" lang="zh-CN" altLang="en-US" dirty="0"/>
              <a:t> </a:t>
            </a:r>
            <a:r>
              <a:rPr kumimoji="1" lang="en-US" altLang="zh-CN" dirty="0"/>
              <a:t>gate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027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Picture 187">
            <a:extLst>
              <a:ext uri="{FF2B5EF4-FFF2-40B4-BE49-F238E27FC236}">
                <a16:creationId xmlns:a16="http://schemas.microsoft.com/office/drawing/2014/main" id="{2A697597-861C-4B95-875C-46D6F1678B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3"/>
            <a:ext cx="3295168" cy="1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3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86656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FA19-E13B-4121-8BBF-5D41F5A043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87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tmp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6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27.wmf"/><Relationship Id="rId4" Type="http://schemas.openxmlformats.org/officeDocument/2006/relationships/oleObject" Target="../embeddings/oleObject23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29.wmf"/><Relationship Id="rId4" Type="http://schemas.openxmlformats.org/officeDocument/2006/relationships/oleObject" Target="../embeddings/oleObject24.bin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33.png"/><Relationship Id="rId5" Type="http://schemas.openxmlformats.org/officeDocument/2006/relationships/image" Target="../media/image131.wmf"/><Relationship Id="rId4" Type="http://schemas.openxmlformats.org/officeDocument/2006/relationships/oleObject" Target="../embeddings/oleObject25.bin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png"/><Relationship Id="rId4" Type="http://schemas.openxmlformats.org/officeDocument/2006/relationships/image" Target="../media/image25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2.png"/><Relationship Id="rId4" Type="http://schemas.openxmlformats.org/officeDocument/2006/relationships/image" Target="../media/image27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5.pn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8.pn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9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1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6.png"/><Relationship Id="rId4" Type="http://schemas.openxmlformats.org/officeDocument/2006/relationships/image" Target="../media/image55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tmp"/><Relationship Id="rId2" Type="http://schemas.openxmlformats.org/officeDocument/2006/relationships/image" Target="../media/image58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mp"/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m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4.png"/><Relationship Id="rId5" Type="http://schemas.openxmlformats.org/officeDocument/2006/relationships/image" Target="../media/image72.wmf"/><Relationship Id="rId4" Type="http://schemas.openxmlformats.org/officeDocument/2006/relationships/oleObject" Target="../embeddings/oleObject13.bin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3.png"/><Relationship Id="rId5" Type="http://schemas.openxmlformats.org/officeDocument/2006/relationships/image" Target="../media/image75.wmf"/><Relationship Id="rId4" Type="http://schemas.openxmlformats.org/officeDocument/2006/relationships/oleObject" Target="../embeddings/oleObject14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85.png"/><Relationship Id="rId4" Type="http://schemas.openxmlformats.org/officeDocument/2006/relationships/image" Target="../media/image76.w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tmp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tmp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5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8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5.png"/><Relationship Id="rId5" Type="http://schemas.openxmlformats.org/officeDocument/2006/relationships/image" Target="../media/image93.wmf"/><Relationship Id="rId4" Type="http://schemas.openxmlformats.org/officeDocument/2006/relationships/oleObject" Target="../embeddings/oleObject17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8.png"/><Relationship Id="rId5" Type="http://schemas.openxmlformats.org/officeDocument/2006/relationships/image" Target="../media/image96.wmf"/><Relationship Id="rId4" Type="http://schemas.openxmlformats.org/officeDocument/2006/relationships/oleObject" Target="../embeddings/oleObject18.bin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04.png"/><Relationship Id="rId5" Type="http://schemas.openxmlformats.org/officeDocument/2006/relationships/image" Target="../media/image102.wmf"/><Relationship Id="rId4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tmp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0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10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19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tmp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7"/>
          <p:cNvSpPr txBox="1">
            <a:spLocks noGrp="1"/>
          </p:cNvSpPr>
          <p:nvPr>
            <p:ph type="ctrTitle"/>
          </p:nvPr>
        </p:nvSpPr>
        <p:spPr>
          <a:xfrm>
            <a:off x="690388" y="1204551"/>
            <a:ext cx="5439600" cy="350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dirty="0">
                <a:latin typeface="Andale Mono" panose="020B0509000000000004" pitchFamily="49" charset="0"/>
                <a:ea typeface="Apple Symbols" panose="02000000000000000000" pitchFamily="2" charset="-79"/>
                <a:cs typeface="Baloo" panose="03080902040302020200" pitchFamily="66" charset="77"/>
              </a:rPr>
              <a:t>Natural Language Processing</a:t>
            </a:r>
            <a:endParaRPr dirty="0">
              <a:latin typeface="Andale Mono" panose="020B0509000000000004" pitchFamily="49" charset="0"/>
              <a:ea typeface="Apple Symbols" panose="02000000000000000000" pitchFamily="2" charset="-79"/>
              <a:cs typeface="Baloo" panose="03080902040302020200" pitchFamily="66" charset="77"/>
            </a:endParaRPr>
          </a:p>
        </p:txBody>
      </p:sp>
      <p:sp>
        <p:nvSpPr>
          <p:cNvPr id="513" name="Google Shape;513;p27"/>
          <p:cNvSpPr txBox="1">
            <a:spLocks noGrp="1"/>
          </p:cNvSpPr>
          <p:nvPr>
            <p:ph type="subTitle" idx="1"/>
          </p:nvPr>
        </p:nvSpPr>
        <p:spPr>
          <a:xfrm>
            <a:off x="777670" y="4627537"/>
            <a:ext cx="3154852" cy="9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b="1" dirty="0"/>
              <a:t>Yue Zhang</a:t>
            </a:r>
          </a:p>
          <a:p>
            <a:pPr algn="l">
              <a:spcBef>
                <a:spcPts val="0"/>
              </a:spcBef>
            </a:pPr>
            <a:r>
              <a:rPr lang="en" b="1" dirty="0"/>
              <a:t>Westlake University</a:t>
            </a:r>
            <a:endParaRPr b="1" dirty="0"/>
          </a:p>
        </p:txBody>
      </p:sp>
      <p:sp>
        <p:nvSpPr>
          <p:cNvPr id="514" name="Google Shape;514;p27"/>
          <p:cNvSpPr/>
          <p:nvPr/>
        </p:nvSpPr>
        <p:spPr>
          <a:xfrm>
            <a:off x="7769858" y="3637115"/>
            <a:ext cx="3446079" cy="2158640"/>
          </a:xfrm>
          <a:custGeom>
            <a:avLst/>
            <a:gdLst/>
            <a:ahLst/>
            <a:cxnLst/>
            <a:rect l="l" t="t" r="r" b="b"/>
            <a:pathLst>
              <a:path w="98572" h="61746" extrusionOk="0">
                <a:moveTo>
                  <a:pt x="5705" y="1"/>
                </a:moveTo>
                <a:cubicBezTo>
                  <a:pt x="2569" y="1"/>
                  <a:pt x="1" y="2536"/>
                  <a:pt x="1" y="5672"/>
                </a:cubicBezTo>
                <a:lnTo>
                  <a:pt x="1" y="56074"/>
                </a:lnTo>
                <a:cubicBezTo>
                  <a:pt x="1" y="59210"/>
                  <a:pt x="2569" y="61745"/>
                  <a:pt x="5705" y="61745"/>
                </a:cubicBezTo>
                <a:lnTo>
                  <a:pt x="92867" y="61745"/>
                </a:lnTo>
                <a:cubicBezTo>
                  <a:pt x="96003" y="61745"/>
                  <a:pt x="98571" y="59210"/>
                  <a:pt x="98571" y="56074"/>
                </a:cubicBezTo>
                <a:lnTo>
                  <a:pt x="98571" y="5672"/>
                </a:lnTo>
                <a:cubicBezTo>
                  <a:pt x="98571" y="2536"/>
                  <a:pt x="96003" y="1"/>
                  <a:pt x="92867" y="1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5" name="Google Shape;515;p27"/>
          <p:cNvSpPr/>
          <p:nvPr/>
        </p:nvSpPr>
        <p:spPr>
          <a:xfrm>
            <a:off x="8048591" y="3869181"/>
            <a:ext cx="2888607" cy="1251359"/>
          </a:xfrm>
          <a:custGeom>
            <a:avLst/>
            <a:gdLst/>
            <a:ahLst/>
            <a:cxnLst/>
            <a:rect l="l" t="t" r="r" b="b"/>
            <a:pathLst>
              <a:path w="82626" h="35794" extrusionOk="0">
                <a:moveTo>
                  <a:pt x="2002" y="1"/>
                </a:moveTo>
                <a:cubicBezTo>
                  <a:pt x="901" y="1"/>
                  <a:pt x="0" y="868"/>
                  <a:pt x="0" y="2002"/>
                </a:cubicBezTo>
                <a:lnTo>
                  <a:pt x="0" y="33792"/>
                </a:lnTo>
                <a:cubicBezTo>
                  <a:pt x="0" y="34893"/>
                  <a:pt x="901" y="35793"/>
                  <a:pt x="2002" y="35793"/>
                </a:cubicBezTo>
                <a:lnTo>
                  <a:pt x="80624" y="35793"/>
                </a:lnTo>
                <a:cubicBezTo>
                  <a:pt x="81725" y="35793"/>
                  <a:pt x="82626" y="34893"/>
                  <a:pt x="82626" y="33792"/>
                </a:cubicBezTo>
                <a:lnTo>
                  <a:pt x="82626" y="2002"/>
                </a:lnTo>
                <a:cubicBezTo>
                  <a:pt x="82626" y="868"/>
                  <a:pt x="81725" y="1"/>
                  <a:pt x="80624" y="1"/>
                </a:cubicBezTo>
                <a:close/>
              </a:path>
            </a:pathLst>
          </a:custGeom>
          <a:solidFill>
            <a:srgbClr val="BEC0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6" name="Google Shape;516;p27"/>
          <p:cNvSpPr/>
          <p:nvPr/>
        </p:nvSpPr>
        <p:spPr>
          <a:xfrm>
            <a:off x="9072463" y="4687834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8"/>
                  <a:pt x="4804" y="501"/>
                </a:cubicBezTo>
                <a:lnTo>
                  <a:pt x="4804" y="401"/>
                </a:lnTo>
                <a:cubicBezTo>
                  <a:pt x="4804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7" name="Google Shape;517;p27"/>
          <p:cNvSpPr/>
          <p:nvPr/>
        </p:nvSpPr>
        <p:spPr>
          <a:xfrm>
            <a:off x="9072463" y="4272685"/>
            <a:ext cx="167983" cy="17515"/>
          </a:xfrm>
          <a:custGeom>
            <a:avLst/>
            <a:gdLst/>
            <a:ahLst/>
            <a:cxnLst/>
            <a:rect l="l" t="t" r="r" b="b"/>
            <a:pathLst>
              <a:path w="4805" h="501" extrusionOk="0">
                <a:moveTo>
                  <a:pt x="401" y="1"/>
                </a:moveTo>
                <a:cubicBezTo>
                  <a:pt x="168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501"/>
                </a:cubicBezTo>
                <a:lnTo>
                  <a:pt x="4804" y="401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8" name="Google Shape;518;p27"/>
          <p:cNvSpPr/>
          <p:nvPr/>
        </p:nvSpPr>
        <p:spPr>
          <a:xfrm>
            <a:off x="9072463" y="4081421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5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9" name="Google Shape;519;p27"/>
          <p:cNvSpPr/>
          <p:nvPr/>
        </p:nvSpPr>
        <p:spPr>
          <a:xfrm>
            <a:off x="9072463" y="4480280"/>
            <a:ext cx="167983" cy="16361"/>
          </a:xfrm>
          <a:custGeom>
            <a:avLst/>
            <a:gdLst/>
            <a:ahLst/>
            <a:cxnLst/>
            <a:rect l="l" t="t" r="r" b="b"/>
            <a:pathLst>
              <a:path w="4805" h="468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04" y="267"/>
                  <a:pt x="4804" y="467"/>
                </a:cubicBezTo>
                <a:lnTo>
                  <a:pt x="4804" y="400"/>
                </a:lnTo>
                <a:cubicBezTo>
                  <a:pt x="4804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0" name="Google Shape;520;p27"/>
          <p:cNvSpPr/>
          <p:nvPr/>
        </p:nvSpPr>
        <p:spPr>
          <a:xfrm>
            <a:off x="8384450" y="4480279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1" name="Google Shape;521;p27"/>
          <p:cNvSpPr/>
          <p:nvPr/>
        </p:nvSpPr>
        <p:spPr>
          <a:xfrm>
            <a:off x="9072463" y="3956649"/>
            <a:ext cx="167983" cy="17551"/>
          </a:xfrm>
          <a:custGeom>
            <a:avLst/>
            <a:gdLst/>
            <a:ahLst/>
            <a:cxnLst/>
            <a:rect l="l" t="t" r="r" b="b"/>
            <a:pathLst>
              <a:path w="4805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04" y="268"/>
                  <a:pt x="4804" y="501"/>
                </a:cubicBezTo>
                <a:lnTo>
                  <a:pt x="4804" y="434"/>
                </a:lnTo>
                <a:cubicBezTo>
                  <a:pt x="4804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2" name="Google Shape;522;p27"/>
          <p:cNvSpPr/>
          <p:nvPr/>
        </p:nvSpPr>
        <p:spPr>
          <a:xfrm>
            <a:off x="8384450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3" name="Google Shape;523;p27"/>
          <p:cNvSpPr/>
          <p:nvPr/>
        </p:nvSpPr>
        <p:spPr>
          <a:xfrm>
            <a:off x="8154693" y="4272685"/>
            <a:ext cx="398859" cy="17515"/>
          </a:xfrm>
          <a:custGeom>
            <a:avLst/>
            <a:gdLst/>
            <a:ahLst/>
            <a:cxnLst/>
            <a:rect l="l" t="t" r="r" b="b"/>
            <a:pathLst>
              <a:path w="11409" h="501" extrusionOk="0">
                <a:moveTo>
                  <a:pt x="434" y="1"/>
                </a:moveTo>
                <a:cubicBezTo>
                  <a:pt x="201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10975" y="67"/>
                </a:lnTo>
                <a:cubicBezTo>
                  <a:pt x="11209" y="67"/>
                  <a:pt x="11409" y="267"/>
                  <a:pt x="11409" y="501"/>
                </a:cubicBezTo>
                <a:lnTo>
                  <a:pt x="11409" y="401"/>
                </a:lnTo>
                <a:cubicBezTo>
                  <a:pt x="11409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4" name="Google Shape;524;p27"/>
          <p:cNvSpPr/>
          <p:nvPr/>
        </p:nvSpPr>
        <p:spPr>
          <a:xfrm>
            <a:off x="8384450" y="489542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00" y="0"/>
                </a:moveTo>
                <a:cubicBezTo>
                  <a:pt x="167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8384450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0" y="67"/>
                </a:cubicBezTo>
                <a:lnTo>
                  <a:pt x="4403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384450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00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0" y="101"/>
                </a:cubicBezTo>
                <a:lnTo>
                  <a:pt x="4403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3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529596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9529596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34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9529596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9301028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5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1" name="Google Shape;531;p27"/>
          <p:cNvSpPr/>
          <p:nvPr/>
        </p:nvSpPr>
        <p:spPr>
          <a:xfrm>
            <a:off x="9301028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1" y="201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2" name="Google Shape;532;p27"/>
          <p:cNvSpPr/>
          <p:nvPr/>
        </p:nvSpPr>
        <p:spPr>
          <a:xfrm>
            <a:off x="9301028" y="4480280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1" y="267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3" name="Google Shape;533;p27"/>
          <p:cNvSpPr/>
          <p:nvPr/>
        </p:nvSpPr>
        <p:spPr>
          <a:xfrm>
            <a:off x="9529596" y="4480280"/>
            <a:ext cx="169136" cy="16361"/>
          </a:xfrm>
          <a:custGeom>
            <a:avLst/>
            <a:gdLst/>
            <a:ahLst/>
            <a:cxnLst/>
            <a:rect l="l" t="t" r="r" b="b"/>
            <a:pathLst>
              <a:path w="4838" h="468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467"/>
                </a:lnTo>
                <a:cubicBezTo>
                  <a:pt x="34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467"/>
                </a:cubicBezTo>
                <a:lnTo>
                  <a:pt x="4838" y="400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9301028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301028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9529596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34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9072464" y="4895425"/>
            <a:ext cx="1085753" cy="17515"/>
          </a:xfrm>
          <a:custGeom>
            <a:avLst/>
            <a:gdLst/>
            <a:ahLst/>
            <a:cxnLst/>
            <a:rect l="l" t="t" r="r" b="b"/>
            <a:pathLst>
              <a:path w="31057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30623" y="67"/>
                </a:lnTo>
                <a:cubicBezTo>
                  <a:pt x="30856" y="67"/>
                  <a:pt x="31056" y="267"/>
                  <a:pt x="31056" y="501"/>
                </a:cubicBezTo>
                <a:lnTo>
                  <a:pt x="31056" y="401"/>
                </a:lnTo>
                <a:cubicBezTo>
                  <a:pt x="31056" y="167"/>
                  <a:pt x="30856" y="0"/>
                  <a:pt x="30623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8842740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8613019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8842740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8613019" y="489542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8613019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70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8613019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8613019" y="427268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0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8613019" y="4480279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70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0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8842740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8842740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8842740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8842740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0" name="Google Shape;550;p27"/>
          <p:cNvSpPr/>
          <p:nvPr/>
        </p:nvSpPr>
        <p:spPr>
          <a:xfrm>
            <a:off x="9056137" y="5189298"/>
            <a:ext cx="866519" cy="507305"/>
          </a:xfrm>
          <a:custGeom>
            <a:avLst/>
            <a:gdLst/>
            <a:ahLst/>
            <a:cxnLst/>
            <a:rect l="l" t="t" r="r" b="b"/>
            <a:pathLst>
              <a:path w="24786" h="14511" extrusionOk="0">
                <a:moveTo>
                  <a:pt x="2002" y="0"/>
                </a:moveTo>
                <a:cubicBezTo>
                  <a:pt x="901" y="0"/>
                  <a:pt x="1" y="901"/>
                  <a:pt x="1" y="2002"/>
                </a:cubicBezTo>
                <a:lnTo>
                  <a:pt x="1" y="12509"/>
                </a:lnTo>
                <a:cubicBezTo>
                  <a:pt x="1" y="13610"/>
                  <a:pt x="901" y="14511"/>
                  <a:pt x="2002" y="14511"/>
                </a:cubicBezTo>
                <a:lnTo>
                  <a:pt x="22784" y="14511"/>
                </a:lnTo>
                <a:cubicBezTo>
                  <a:pt x="23884" y="14511"/>
                  <a:pt x="24785" y="13610"/>
                  <a:pt x="24785" y="12509"/>
                </a:cubicBezTo>
                <a:lnTo>
                  <a:pt x="24785" y="2002"/>
                </a:lnTo>
                <a:cubicBezTo>
                  <a:pt x="24785" y="901"/>
                  <a:pt x="23884" y="0"/>
                  <a:pt x="22784" y="0"/>
                </a:cubicBezTo>
                <a:close/>
              </a:path>
            </a:pathLst>
          </a:custGeom>
          <a:solidFill>
            <a:srgbClr val="C1B7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1" name="Google Shape;551;p27"/>
          <p:cNvSpPr/>
          <p:nvPr/>
        </p:nvSpPr>
        <p:spPr>
          <a:xfrm>
            <a:off x="8154695" y="3956649"/>
            <a:ext cx="2690383" cy="1096241"/>
          </a:xfrm>
          <a:custGeom>
            <a:avLst/>
            <a:gdLst/>
            <a:ahLst/>
            <a:cxnLst/>
            <a:rect l="l" t="t" r="r" b="b"/>
            <a:pathLst>
              <a:path w="76956" h="31357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2369"/>
                </a:lnTo>
                <a:cubicBezTo>
                  <a:pt x="1" y="2603"/>
                  <a:pt x="201" y="2769"/>
                  <a:pt x="434" y="2769"/>
                </a:cubicBezTo>
                <a:lnTo>
                  <a:pt x="4437" y="2769"/>
                </a:lnTo>
                <a:cubicBezTo>
                  <a:pt x="4671" y="2769"/>
                  <a:pt x="4837" y="2603"/>
                  <a:pt x="4837" y="2369"/>
                </a:cubicBezTo>
                <a:lnTo>
                  <a:pt x="4837" y="434"/>
                </a:lnTo>
                <a:cubicBezTo>
                  <a:pt x="4837" y="201"/>
                  <a:pt x="4671" y="1"/>
                  <a:pt x="4437" y="1"/>
                </a:cubicBezTo>
                <a:close/>
                <a:moveTo>
                  <a:pt x="6972" y="1"/>
                </a:moveTo>
                <a:cubicBezTo>
                  <a:pt x="6739" y="1"/>
                  <a:pt x="6572" y="201"/>
                  <a:pt x="6572" y="434"/>
                </a:cubicBezTo>
                <a:lnTo>
                  <a:pt x="6572" y="2369"/>
                </a:lnTo>
                <a:cubicBezTo>
                  <a:pt x="6572" y="2603"/>
                  <a:pt x="6739" y="2769"/>
                  <a:pt x="6972" y="2769"/>
                </a:cubicBezTo>
                <a:lnTo>
                  <a:pt x="10975" y="2769"/>
                </a:lnTo>
                <a:cubicBezTo>
                  <a:pt x="11209" y="2769"/>
                  <a:pt x="11409" y="2603"/>
                  <a:pt x="11409" y="2369"/>
                </a:cubicBezTo>
                <a:lnTo>
                  <a:pt x="11409" y="434"/>
                </a:lnTo>
                <a:cubicBezTo>
                  <a:pt x="11409" y="201"/>
                  <a:pt x="11209" y="1"/>
                  <a:pt x="10975" y="1"/>
                </a:cubicBezTo>
                <a:close/>
                <a:moveTo>
                  <a:pt x="13544" y="1"/>
                </a:moveTo>
                <a:cubicBezTo>
                  <a:pt x="13310" y="1"/>
                  <a:pt x="13110" y="201"/>
                  <a:pt x="13110" y="434"/>
                </a:cubicBezTo>
                <a:lnTo>
                  <a:pt x="13110" y="2369"/>
                </a:lnTo>
                <a:cubicBezTo>
                  <a:pt x="13110" y="2603"/>
                  <a:pt x="13310" y="2769"/>
                  <a:pt x="13544" y="2769"/>
                </a:cubicBezTo>
                <a:lnTo>
                  <a:pt x="17547" y="2769"/>
                </a:lnTo>
                <a:cubicBezTo>
                  <a:pt x="17780" y="2769"/>
                  <a:pt x="17947" y="2603"/>
                  <a:pt x="17947" y="2369"/>
                </a:cubicBezTo>
                <a:lnTo>
                  <a:pt x="17947" y="434"/>
                </a:lnTo>
                <a:cubicBezTo>
                  <a:pt x="17947" y="201"/>
                  <a:pt x="17780" y="1"/>
                  <a:pt x="17547" y="1"/>
                </a:cubicBezTo>
                <a:close/>
                <a:moveTo>
                  <a:pt x="20082" y="1"/>
                </a:moveTo>
                <a:cubicBezTo>
                  <a:pt x="19882" y="1"/>
                  <a:pt x="19681" y="201"/>
                  <a:pt x="19681" y="434"/>
                </a:cubicBezTo>
                <a:lnTo>
                  <a:pt x="19681" y="2369"/>
                </a:lnTo>
                <a:cubicBezTo>
                  <a:pt x="19681" y="2603"/>
                  <a:pt x="19882" y="2769"/>
                  <a:pt x="20082" y="2769"/>
                </a:cubicBezTo>
                <a:lnTo>
                  <a:pt x="24085" y="2769"/>
                </a:lnTo>
                <a:cubicBezTo>
                  <a:pt x="24318" y="2769"/>
                  <a:pt x="24518" y="2603"/>
                  <a:pt x="24518" y="2369"/>
                </a:cubicBezTo>
                <a:lnTo>
                  <a:pt x="24518" y="434"/>
                </a:lnTo>
                <a:cubicBezTo>
                  <a:pt x="24518" y="201"/>
                  <a:pt x="24318" y="1"/>
                  <a:pt x="24085" y="1"/>
                </a:cubicBezTo>
                <a:close/>
                <a:moveTo>
                  <a:pt x="26653" y="1"/>
                </a:moveTo>
                <a:cubicBezTo>
                  <a:pt x="26420" y="1"/>
                  <a:pt x="26253" y="201"/>
                  <a:pt x="26253" y="434"/>
                </a:cubicBezTo>
                <a:lnTo>
                  <a:pt x="26253" y="2369"/>
                </a:lnTo>
                <a:cubicBezTo>
                  <a:pt x="26253" y="2603"/>
                  <a:pt x="26420" y="2769"/>
                  <a:pt x="26653" y="2769"/>
                </a:cubicBezTo>
                <a:lnTo>
                  <a:pt x="30656" y="2769"/>
                </a:lnTo>
                <a:cubicBezTo>
                  <a:pt x="30889" y="2769"/>
                  <a:pt x="31056" y="2603"/>
                  <a:pt x="31056" y="2369"/>
                </a:cubicBezTo>
                <a:lnTo>
                  <a:pt x="31056" y="434"/>
                </a:lnTo>
                <a:cubicBezTo>
                  <a:pt x="31056" y="201"/>
                  <a:pt x="30889" y="1"/>
                  <a:pt x="30656" y="1"/>
                </a:cubicBezTo>
                <a:close/>
                <a:moveTo>
                  <a:pt x="33224" y="1"/>
                </a:moveTo>
                <a:cubicBezTo>
                  <a:pt x="32991" y="1"/>
                  <a:pt x="32791" y="201"/>
                  <a:pt x="32791" y="434"/>
                </a:cubicBezTo>
                <a:lnTo>
                  <a:pt x="32791" y="2369"/>
                </a:lnTo>
                <a:cubicBezTo>
                  <a:pt x="32791" y="2603"/>
                  <a:pt x="32991" y="2769"/>
                  <a:pt x="33224" y="2769"/>
                </a:cubicBezTo>
                <a:lnTo>
                  <a:pt x="37194" y="2769"/>
                </a:lnTo>
                <a:cubicBezTo>
                  <a:pt x="37427" y="2769"/>
                  <a:pt x="37628" y="2603"/>
                  <a:pt x="37628" y="2369"/>
                </a:cubicBezTo>
                <a:lnTo>
                  <a:pt x="37628" y="434"/>
                </a:lnTo>
                <a:cubicBezTo>
                  <a:pt x="37628" y="201"/>
                  <a:pt x="37427" y="1"/>
                  <a:pt x="37194" y="1"/>
                </a:cubicBezTo>
                <a:close/>
                <a:moveTo>
                  <a:pt x="39762" y="1"/>
                </a:moveTo>
                <a:cubicBezTo>
                  <a:pt x="39529" y="1"/>
                  <a:pt x="39329" y="201"/>
                  <a:pt x="39329" y="434"/>
                </a:cubicBezTo>
                <a:lnTo>
                  <a:pt x="39329" y="2369"/>
                </a:lnTo>
                <a:cubicBezTo>
                  <a:pt x="39362" y="2603"/>
                  <a:pt x="39529" y="2769"/>
                  <a:pt x="39762" y="2769"/>
                </a:cubicBezTo>
                <a:lnTo>
                  <a:pt x="43765" y="2769"/>
                </a:lnTo>
                <a:cubicBezTo>
                  <a:pt x="43999" y="2769"/>
                  <a:pt x="44166" y="2603"/>
                  <a:pt x="44166" y="2369"/>
                </a:cubicBezTo>
                <a:lnTo>
                  <a:pt x="44166" y="434"/>
                </a:lnTo>
                <a:cubicBezTo>
                  <a:pt x="44166" y="201"/>
                  <a:pt x="43999" y="1"/>
                  <a:pt x="43765" y="1"/>
                </a:cubicBezTo>
                <a:close/>
                <a:moveTo>
                  <a:pt x="46334" y="1"/>
                </a:moveTo>
                <a:cubicBezTo>
                  <a:pt x="46100" y="1"/>
                  <a:pt x="45900" y="201"/>
                  <a:pt x="45900" y="434"/>
                </a:cubicBezTo>
                <a:lnTo>
                  <a:pt x="45900" y="2369"/>
                </a:lnTo>
                <a:cubicBezTo>
                  <a:pt x="45900" y="2603"/>
                  <a:pt x="46100" y="2769"/>
                  <a:pt x="46334" y="2769"/>
                </a:cubicBezTo>
                <a:lnTo>
                  <a:pt x="50337" y="2769"/>
                </a:lnTo>
                <a:cubicBezTo>
                  <a:pt x="50537" y="2769"/>
                  <a:pt x="50737" y="2603"/>
                  <a:pt x="50737" y="2369"/>
                </a:cubicBezTo>
                <a:lnTo>
                  <a:pt x="50737" y="434"/>
                </a:lnTo>
                <a:cubicBezTo>
                  <a:pt x="50737" y="201"/>
                  <a:pt x="50537" y="1"/>
                  <a:pt x="50337" y="1"/>
                </a:cubicBezTo>
                <a:close/>
                <a:moveTo>
                  <a:pt x="52872" y="1"/>
                </a:moveTo>
                <a:cubicBezTo>
                  <a:pt x="52638" y="1"/>
                  <a:pt x="52471" y="201"/>
                  <a:pt x="52471" y="434"/>
                </a:cubicBezTo>
                <a:lnTo>
                  <a:pt x="52471" y="2369"/>
                </a:lnTo>
                <a:cubicBezTo>
                  <a:pt x="52471" y="2603"/>
                  <a:pt x="52638" y="2769"/>
                  <a:pt x="52872" y="2769"/>
                </a:cubicBezTo>
                <a:lnTo>
                  <a:pt x="56875" y="2769"/>
                </a:lnTo>
                <a:cubicBezTo>
                  <a:pt x="57108" y="2769"/>
                  <a:pt x="57308" y="2603"/>
                  <a:pt x="57308" y="2369"/>
                </a:cubicBezTo>
                <a:lnTo>
                  <a:pt x="57308" y="434"/>
                </a:lnTo>
                <a:cubicBezTo>
                  <a:pt x="57308" y="201"/>
                  <a:pt x="57108" y="1"/>
                  <a:pt x="56875" y="1"/>
                </a:cubicBezTo>
                <a:close/>
                <a:moveTo>
                  <a:pt x="59443" y="1"/>
                </a:moveTo>
                <a:cubicBezTo>
                  <a:pt x="59210" y="1"/>
                  <a:pt x="59009" y="201"/>
                  <a:pt x="59009" y="434"/>
                </a:cubicBezTo>
                <a:lnTo>
                  <a:pt x="59009" y="2369"/>
                </a:lnTo>
                <a:cubicBezTo>
                  <a:pt x="59009" y="2603"/>
                  <a:pt x="59210" y="2769"/>
                  <a:pt x="59443" y="2769"/>
                </a:cubicBezTo>
                <a:lnTo>
                  <a:pt x="63446" y="2769"/>
                </a:lnTo>
                <a:cubicBezTo>
                  <a:pt x="63646" y="2769"/>
                  <a:pt x="63846" y="2603"/>
                  <a:pt x="63846" y="2369"/>
                </a:cubicBezTo>
                <a:lnTo>
                  <a:pt x="63846" y="434"/>
                </a:lnTo>
                <a:cubicBezTo>
                  <a:pt x="63846" y="201"/>
                  <a:pt x="63646" y="1"/>
                  <a:pt x="63446" y="1"/>
                </a:cubicBezTo>
                <a:close/>
                <a:moveTo>
                  <a:pt x="65981" y="1"/>
                </a:moveTo>
                <a:cubicBezTo>
                  <a:pt x="65748" y="1"/>
                  <a:pt x="65581" y="201"/>
                  <a:pt x="65581" y="434"/>
                </a:cubicBezTo>
                <a:lnTo>
                  <a:pt x="65581" y="2369"/>
                </a:lnTo>
                <a:cubicBezTo>
                  <a:pt x="65581" y="2603"/>
                  <a:pt x="65748" y="2769"/>
                  <a:pt x="65981" y="2769"/>
                </a:cubicBezTo>
                <a:lnTo>
                  <a:pt x="69984" y="2769"/>
                </a:lnTo>
                <a:cubicBezTo>
                  <a:pt x="70217" y="2769"/>
                  <a:pt x="70418" y="2603"/>
                  <a:pt x="70418" y="2369"/>
                </a:cubicBezTo>
                <a:lnTo>
                  <a:pt x="70418" y="434"/>
                </a:lnTo>
                <a:cubicBezTo>
                  <a:pt x="70418" y="201"/>
                  <a:pt x="70217" y="1"/>
                  <a:pt x="69984" y="1"/>
                </a:cubicBezTo>
                <a:close/>
                <a:moveTo>
                  <a:pt x="72552" y="1"/>
                </a:moveTo>
                <a:cubicBezTo>
                  <a:pt x="72319" y="1"/>
                  <a:pt x="72119" y="201"/>
                  <a:pt x="72119" y="434"/>
                </a:cubicBezTo>
                <a:lnTo>
                  <a:pt x="72119" y="2369"/>
                </a:lnTo>
                <a:cubicBezTo>
                  <a:pt x="72119" y="2603"/>
                  <a:pt x="72319" y="2769"/>
                  <a:pt x="72552" y="2769"/>
                </a:cubicBezTo>
                <a:lnTo>
                  <a:pt x="76555" y="2769"/>
                </a:lnTo>
                <a:cubicBezTo>
                  <a:pt x="76789" y="2769"/>
                  <a:pt x="76956" y="2603"/>
                  <a:pt x="76956" y="2369"/>
                </a:cubicBezTo>
                <a:lnTo>
                  <a:pt x="76956" y="434"/>
                </a:lnTo>
                <a:cubicBezTo>
                  <a:pt x="76956" y="201"/>
                  <a:pt x="76789" y="1"/>
                  <a:pt x="76555" y="1"/>
                </a:cubicBezTo>
                <a:close/>
                <a:moveTo>
                  <a:pt x="434" y="3570"/>
                </a:moveTo>
                <a:cubicBezTo>
                  <a:pt x="201" y="3570"/>
                  <a:pt x="1" y="3770"/>
                  <a:pt x="1" y="4004"/>
                </a:cubicBezTo>
                <a:lnTo>
                  <a:pt x="1" y="7673"/>
                </a:lnTo>
                <a:cubicBezTo>
                  <a:pt x="1" y="7906"/>
                  <a:pt x="201" y="8073"/>
                  <a:pt x="434" y="8073"/>
                </a:cubicBezTo>
                <a:lnTo>
                  <a:pt x="4437" y="8073"/>
                </a:lnTo>
                <a:cubicBezTo>
                  <a:pt x="4671" y="8073"/>
                  <a:pt x="4837" y="7906"/>
                  <a:pt x="4837" y="7673"/>
                </a:cubicBezTo>
                <a:lnTo>
                  <a:pt x="4837" y="4004"/>
                </a:lnTo>
                <a:cubicBezTo>
                  <a:pt x="4837" y="3770"/>
                  <a:pt x="4671" y="3570"/>
                  <a:pt x="4437" y="3570"/>
                </a:cubicBezTo>
                <a:close/>
                <a:moveTo>
                  <a:pt x="6972" y="3570"/>
                </a:moveTo>
                <a:cubicBezTo>
                  <a:pt x="6739" y="3570"/>
                  <a:pt x="6572" y="3770"/>
                  <a:pt x="6572" y="4004"/>
                </a:cubicBezTo>
                <a:lnTo>
                  <a:pt x="6572" y="7673"/>
                </a:lnTo>
                <a:cubicBezTo>
                  <a:pt x="6572" y="7906"/>
                  <a:pt x="6739" y="8073"/>
                  <a:pt x="6972" y="8073"/>
                </a:cubicBezTo>
                <a:lnTo>
                  <a:pt x="10975" y="8073"/>
                </a:lnTo>
                <a:cubicBezTo>
                  <a:pt x="11209" y="8073"/>
                  <a:pt x="11409" y="7906"/>
                  <a:pt x="11409" y="7673"/>
                </a:cubicBezTo>
                <a:lnTo>
                  <a:pt x="11409" y="4004"/>
                </a:lnTo>
                <a:cubicBezTo>
                  <a:pt x="11409" y="3770"/>
                  <a:pt x="11209" y="3570"/>
                  <a:pt x="10975" y="3570"/>
                </a:cubicBezTo>
                <a:close/>
                <a:moveTo>
                  <a:pt x="13544" y="3570"/>
                </a:moveTo>
                <a:cubicBezTo>
                  <a:pt x="13310" y="3570"/>
                  <a:pt x="13110" y="3770"/>
                  <a:pt x="13110" y="4004"/>
                </a:cubicBezTo>
                <a:lnTo>
                  <a:pt x="13110" y="7673"/>
                </a:lnTo>
                <a:cubicBezTo>
                  <a:pt x="13110" y="7906"/>
                  <a:pt x="13310" y="8073"/>
                  <a:pt x="13544" y="8073"/>
                </a:cubicBezTo>
                <a:lnTo>
                  <a:pt x="17547" y="8073"/>
                </a:lnTo>
                <a:cubicBezTo>
                  <a:pt x="17780" y="8073"/>
                  <a:pt x="17947" y="7906"/>
                  <a:pt x="17947" y="7673"/>
                </a:cubicBezTo>
                <a:lnTo>
                  <a:pt x="17947" y="4004"/>
                </a:lnTo>
                <a:cubicBezTo>
                  <a:pt x="17947" y="3770"/>
                  <a:pt x="17780" y="3570"/>
                  <a:pt x="17547" y="3570"/>
                </a:cubicBezTo>
                <a:close/>
                <a:moveTo>
                  <a:pt x="20082" y="3570"/>
                </a:moveTo>
                <a:cubicBezTo>
                  <a:pt x="19882" y="3570"/>
                  <a:pt x="19681" y="3770"/>
                  <a:pt x="19681" y="4004"/>
                </a:cubicBezTo>
                <a:lnTo>
                  <a:pt x="19681" y="7673"/>
                </a:lnTo>
                <a:cubicBezTo>
                  <a:pt x="19681" y="7906"/>
                  <a:pt x="19882" y="8073"/>
                  <a:pt x="20082" y="8073"/>
                </a:cubicBezTo>
                <a:lnTo>
                  <a:pt x="24085" y="8073"/>
                </a:lnTo>
                <a:cubicBezTo>
                  <a:pt x="24318" y="8073"/>
                  <a:pt x="24518" y="7906"/>
                  <a:pt x="24518" y="7673"/>
                </a:cubicBezTo>
                <a:lnTo>
                  <a:pt x="24518" y="4004"/>
                </a:lnTo>
                <a:cubicBezTo>
                  <a:pt x="24518" y="3770"/>
                  <a:pt x="24318" y="3570"/>
                  <a:pt x="24085" y="3570"/>
                </a:cubicBezTo>
                <a:close/>
                <a:moveTo>
                  <a:pt x="26653" y="3570"/>
                </a:moveTo>
                <a:cubicBezTo>
                  <a:pt x="26420" y="3570"/>
                  <a:pt x="26253" y="3770"/>
                  <a:pt x="26253" y="4004"/>
                </a:cubicBezTo>
                <a:lnTo>
                  <a:pt x="26253" y="7673"/>
                </a:lnTo>
                <a:cubicBezTo>
                  <a:pt x="26253" y="7906"/>
                  <a:pt x="26420" y="8073"/>
                  <a:pt x="26653" y="8073"/>
                </a:cubicBezTo>
                <a:lnTo>
                  <a:pt x="30656" y="8073"/>
                </a:lnTo>
                <a:cubicBezTo>
                  <a:pt x="30889" y="8073"/>
                  <a:pt x="31056" y="7906"/>
                  <a:pt x="31056" y="7673"/>
                </a:cubicBezTo>
                <a:lnTo>
                  <a:pt x="31056" y="4004"/>
                </a:lnTo>
                <a:cubicBezTo>
                  <a:pt x="31056" y="3770"/>
                  <a:pt x="30889" y="3570"/>
                  <a:pt x="30656" y="3570"/>
                </a:cubicBezTo>
                <a:close/>
                <a:moveTo>
                  <a:pt x="33224" y="3570"/>
                </a:moveTo>
                <a:cubicBezTo>
                  <a:pt x="32991" y="3570"/>
                  <a:pt x="32791" y="3770"/>
                  <a:pt x="32791" y="4004"/>
                </a:cubicBezTo>
                <a:lnTo>
                  <a:pt x="32791" y="7673"/>
                </a:lnTo>
                <a:cubicBezTo>
                  <a:pt x="32791" y="7906"/>
                  <a:pt x="32991" y="8073"/>
                  <a:pt x="33224" y="8073"/>
                </a:cubicBezTo>
                <a:lnTo>
                  <a:pt x="37194" y="8073"/>
                </a:lnTo>
                <a:cubicBezTo>
                  <a:pt x="37427" y="8073"/>
                  <a:pt x="37628" y="7906"/>
                  <a:pt x="37628" y="7673"/>
                </a:cubicBezTo>
                <a:lnTo>
                  <a:pt x="37628" y="4004"/>
                </a:lnTo>
                <a:cubicBezTo>
                  <a:pt x="37628" y="3770"/>
                  <a:pt x="37427" y="3570"/>
                  <a:pt x="37194" y="3570"/>
                </a:cubicBezTo>
                <a:close/>
                <a:moveTo>
                  <a:pt x="39762" y="3570"/>
                </a:moveTo>
                <a:cubicBezTo>
                  <a:pt x="39529" y="3570"/>
                  <a:pt x="39329" y="3770"/>
                  <a:pt x="39329" y="4004"/>
                </a:cubicBezTo>
                <a:lnTo>
                  <a:pt x="39329" y="7673"/>
                </a:lnTo>
                <a:cubicBezTo>
                  <a:pt x="39362" y="7906"/>
                  <a:pt x="39529" y="8073"/>
                  <a:pt x="39762" y="8073"/>
                </a:cubicBezTo>
                <a:lnTo>
                  <a:pt x="43765" y="8073"/>
                </a:lnTo>
                <a:cubicBezTo>
                  <a:pt x="43999" y="8073"/>
                  <a:pt x="44166" y="7906"/>
                  <a:pt x="44166" y="7673"/>
                </a:cubicBezTo>
                <a:lnTo>
                  <a:pt x="44166" y="4004"/>
                </a:lnTo>
                <a:cubicBezTo>
                  <a:pt x="44166" y="3770"/>
                  <a:pt x="43999" y="3570"/>
                  <a:pt x="43765" y="3570"/>
                </a:cubicBezTo>
                <a:close/>
                <a:moveTo>
                  <a:pt x="46334" y="3570"/>
                </a:moveTo>
                <a:cubicBezTo>
                  <a:pt x="46100" y="3570"/>
                  <a:pt x="45900" y="3770"/>
                  <a:pt x="45900" y="4004"/>
                </a:cubicBezTo>
                <a:lnTo>
                  <a:pt x="45900" y="7673"/>
                </a:lnTo>
                <a:cubicBezTo>
                  <a:pt x="45900" y="7906"/>
                  <a:pt x="46100" y="8073"/>
                  <a:pt x="46334" y="8073"/>
                </a:cubicBezTo>
                <a:lnTo>
                  <a:pt x="50337" y="8073"/>
                </a:lnTo>
                <a:cubicBezTo>
                  <a:pt x="50537" y="8073"/>
                  <a:pt x="50737" y="7906"/>
                  <a:pt x="50737" y="7673"/>
                </a:cubicBezTo>
                <a:lnTo>
                  <a:pt x="50737" y="4004"/>
                </a:lnTo>
                <a:cubicBezTo>
                  <a:pt x="50737" y="3770"/>
                  <a:pt x="50537" y="3570"/>
                  <a:pt x="50337" y="3570"/>
                </a:cubicBezTo>
                <a:close/>
                <a:moveTo>
                  <a:pt x="52872" y="3570"/>
                </a:moveTo>
                <a:cubicBezTo>
                  <a:pt x="52638" y="3570"/>
                  <a:pt x="52471" y="3770"/>
                  <a:pt x="52471" y="4004"/>
                </a:cubicBezTo>
                <a:lnTo>
                  <a:pt x="52471" y="7673"/>
                </a:lnTo>
                <a:cubicBezTo>
                  <a:pt x="52471" y="7906"/>
                  <a:pt x="52638" y="8073"/>
                  <a:pt x="52872" y="8073"/>
                </a:cubicBezTo>
                <a:lnTo>
                  <a:pt x="56875" y="8073"/>
                </a:lnTo>
                <a:cubicBezTo>
                  <a:pt x="57108" y="8073"/>
                  <a:pt x="57308" y="7906"/>
                  <a:pt x="57308" y="7673"/>
                </a:cubicBezTo>
                <a:lnTo>
                  <a:pt x="57308" y="4004"/>
                </a:lnTo>
                <a:cubicBezTo>
                  <a:pt x="57308" y="3770"/>
                  <a:pt x="57108" y="3570"/>
                  <a:pt x="56875" y="3570"/>
                </a:cubicBezTo>
                <a:close/>
                <a:moveTo>
                  <a:pt x="59443" y="3570"/>
                </a:moveTo>
                <a:cubicBezTo>
                  <a:pt x="59210" y="3570"/>
                  <a:pt x="59009" y="3770"/>
                  <a:pt x="59009" y="4004"/>
                </a:cubicBezTo>
                <a:lnTo>
                  <a:pt x="59009" y="7673"/>
                </a:lnTo>
                <a:cubicBezTo>
                  <a:pt x="59009" y="7906"/>
                  <a:pt x="59210" y="8073"/>
                  <a:pt x="59443" y="8073"/>
                </a:cubicBezTo>
                <a:lnTo>
                  <a:pt x="63446" y="8073"/>
                </a:lnTo>
                <a:cubicBezTo>
                  <a:pt x="63646" y="8073"/>
                  <a:pt x="63846" y="7906"/>
                  <a:pt x="63846" y="7673"/>
                </a:cubicBezTo>
                <a:lnTo>
                  <a:pt x="63846" y="4004"/>
                </a:lnTo>
                <a:cubicBezTo>
                  <a:pt x="63846" y="3770"/>
                  <a:pt x="63646" y="3570"/>
                  <a:pt x="63446" y="3570"/>
                </a:cubicBezTo>
                <a:close/>
                <a:moveTo>
                  <a:pt x="65981" y="3570"/>
                </a:moveTo>
                <a:cubicBezTo>
                  <a:pt x="65748" y="3570"/>
                  <a:pt x="65581" y="3770"/>
                  <a:pt x="65581" y="4004"/>
                </a:cubicBezTo>
                <a:lnTo>
                  <a:pt x="65581" y="7673"/>
                </a:lnTo>
                <a:cubicBezTo>
                  <a:pt x="65581" y="7906"/>
                  <a:pt x="65748" y="8073"/>
                  <a:pt x="65981" y="8073"/>
                </a:cubicBezTo>
                <a:lnTo>
                  <a:pt x="76555" y="8073"/>
                </a:lnTo>
                <a:cubicBezTo>
                  <a:pt x="76789" y="8073"/>
                  <a:pt x="76956" y="7906"/>
                  <a:pt x="76956" y="7673"/>
                </a:cubicBezTo>
                <a:lnTo>
                  <a:pt x="76956" y="4004"/>
                </a:lnTo>
                <a:cubicBezTo>
                  <a:pt x="76956" y="3770"/>
                  <a:pt x="76789" y="3570"/>
                  <a:pt x="76555" y="3570"/>
                </a:cubicBezTo>
                <a:close/>
                <a:moveTo>
                  <a:pt x="434" y="9041"/>
                </a:moveTo>
                <a:cubicBezTo>
                  <a:pt x="201" y="9041"/>
                  <a:pt x="1" y="9207"/>
                  <a:pt x="1" y="9441"/>
                </a:cubicBezTo>
                <a:lnTo>
                  <a:pt x="1" y="13110"/>
                </a:lnTo>
                <a:cubicBezTo>
                  <a:pt x="1" y="13344"/>
                  <a:pt x="201" y="13544"/>
                  <a:pt x="434" y="13544"/>
                </a:cubicBezTo>
                <a:lnTo>
                  <a:pt x="10975" y="13544"/>
                </a:lnTo>
                <a:cubicBezTo>
                  <a:pt x="11209" y="13544"/>
                  <a:pt x="11409" y="13344"/>
                  <a:pt x="11409" y="13110"/>
                </a:cubicBezTo>
                <a:lnTo>
                  <a:pt x="11409" y="9441"/>
                </a:lnTo>
                <a:cubicBezTo>
                  <a:pt x="11409" y="9207"/>
                  <a:pt x="11209" y="9041"/>
                  <a:pt x="10975" y="9041"/>
                </a:cubicBezTo>
                <a:close/>
                <a:moveTo>
                  <a:pt x="13544" y="9041"/>
                </a:moveTo>
                <a:cubicBezTo>
                  <a:pt x="13310" y="9041"/>
                  <a:pt x="13110" y="9207"/>
                  <a:pt x="13110" y="9441"/>
                </a:cubicBezTo>
                <a:lnTo>
                  <a:pt x="13110" y="13110"/>
                </a:lnTo>
                <a:cubicBezTo>
                  <a:pt x="13110" y="13344"/>
                  <a:pt x="13310" y="13544"/>
                  <a:pt x="13544" y="13544"/>
                </a:cubicBezTo>
                <a:lnTo>
                  <a:pt x="17547" y="13544"/>
                </a:lnTo>
                <a:cubicBezTo>
                  <a:pt x="17780" y="13544"/>
                  <a:pt x="17947" y="13344"/>
                  <a:pt x="17947" y="13110"/>
                </a:cubicBezTo>
                <a:lnTo>
                  <a:pt x="17947" y="9441"/>
                </a:lnTo>
                <a:cubicBezTo>
                  <a:pt x="17947" y="9207"/>
                  <a:pt x="17780" y="9041"/>
                  <a:pt x="17547" y="9041"/>
                </a:cubicBezTo>
                <a:close/>
                <a:moveTo>
                  <a:pt x="20082" y="9041"/>
                </a:moveTo>
                <a:cubicBezTo>
                  <a:pt x="19882" y="9041"/>
                  <a:pt x="19681" y="9207"/>
                  <a:pt x="19681" y="9441"/>
                </a:cubicBezTo>
                <a:lnTo>
                  <a:pt x="19681" y="13110"/>
                </a:lnTo>
                <a:cubicBezTo>
                  <a:pt x="19681" y="13344"/>
                  <a:pt x="19882" y="13544"/>
                  <a:pt x="20082" y="13544"/>
                </a:cubicBezTo>
                <a:lnTo>
                  <a:pt x="24085" y="13544"/>
                </a:lnTo>
                <a:cubicBezTo>
                  <a:pt x="24318" y="13544"/>
                  <a:pt x="24518" y="13344"/>
                  <a:pt x="24518" y="13110"/>
                </a:cubicBezTo>
                <a:lnTo>
                  <a:pt x="24518" y="9441"/>
                </a:lnTo>
                <a:cubicBezTo>
                  <a:pt x="24518" y="9207"/>
                  <a:pt x="24318" y="9041"/>
                  <a:pt x="24085" y="9041"/>
                </a:cubicBezTo>
                <a:close/>
                <a:moveTo>
                  <a:pt x="26653" y="9041"/>
                </a:moveTo>
                <a:cubicBezTo>
                  <a:pt x="26420" y="9041"/>
                  <a:pt x="26253" y="9207"/>
                  <a:pt x="26253" y="9441"/>
                </a:cubicBezTo>
                <a:lnTo>
                  <a:pt x="26253" y="13110"/>
                </a:lnTo>
                <a:cubicBezTo>
                  <a:pt x="26253" y="13344"/>
                  <a:pt x="26420" y="13544"/>
                  <a:pt x="26653" y="13544"/>
                </a:cubicBezTo>
                <a:lnTo>
                  <a:pt x="30656" y="13544"/>
                </a:lnTo>
                <a:cubicBezTo>
                  <a:pt x="30889" y="13544"/>
                  <a:pt x="31056" y="13344"/>
                  <a:pt x="31056" y="13110"/>
                </a:cubicBezTo>
                <a:lnTo>
                  <a:pt x="31056" y="9441"/>
                </a:lnTo>
                <a:cubicBezTo>
                  <a:pt x="31056" y="9207"/>
                  <a:pt x="30889" y="9041"/>
                  <a:pt x="30656" y="9041"/>
                </a:cubicBezTo>
                <a:close/>
                <a:moveTo>
                  <a:pt x="33224" y="9041"/>
                </a:moveTo>
                <a:cubicBezTo>
                  <a:pt x="32991" y="9041"/>
                  <a:pt x="32791" y="9207"/>
                  <a:pt x="32791" y="9441"/>
                </a:cubicBezTo>
                <a:lnTo>
                  <a:pt x="32791" y="13110"/>
                </a:lnTo>
                <a:cubicBezTo>
                  <a:pt x="32791" y="13344"/>
                  <a:pt x="32991" y="13544"/>
                  <a:pt x="33224" y="13544"/>
                </a:cubicBezTo>
                <a:lnTo>
                  <a:pt x="37194" y="13544"/>
                </a:lnTo>
                <a:cubicBezTo>
                  <a:pt x="37427" y="13544"/>
                  <a:pt x="37628" y="13344"/>
                  <a:pt x="37628" y="13110"/>
                </a:cubicBezTo>
                <a:lnTo>
                  <a:pt x="37628" y="9441"/>
                </a:lnTo>
                <a:cubicBezTo>
                  <a:pt x="37628" y="9207"/>
                  <a:pt x="37427" y="9041"/>
                  <a:pt x="37194" y="9041"/>
                </a:cubicBezTo>
                <a:close/>
                <a:moveTo>
                  <a:pt x="39762" y="9041"/>
                </a:moveTo>
                <a:cubicBezTo>
                  <a:pt x="39529" y="9041"/>
                  <a:pt x="39329" y="9207"/>
                  <a:pt x="39329" y="9441"/>
                </a:cubicBezTo>
                <a:lnTo>
                  <a:pt x="39329" y="13110"/>
                </a:lnTo>
                <a:cubicBezTo>
                  <a:pt x="39362" y="13344"/>
                  <a:pt x="39529" y="13544"/>
                  <a:pt x="39762" y="13544"/>
                </a:cubicBezTo>
                <a:lnTo>
                  <a:pt x="43765" y="13544"/>
                </a:lnTo>
                <a:cubicBezTo>
                  <a:pt x="43999" y="13544"/>
                  <a:pt x="44166" y="13344"/>
                  <a:pt x="44166" y="13110"/>
                </a:cubicBezTo>
                <a:lnTo>
                  <a:pt x="44166" y="9441"/>
                </a:lnTo>
                <a:cubicBezTo>
                  <a:pt x="44166" y="9207"/>
                  <a:pt x="43999" y="9041"/>
                  <a:pt x="43765" y="9041"/>
                </a:cubicBezTo>
                <a:close/>
                <a:moveTo>
                  <a:pt x="46334" y="9041"/>
                </a:moveTo>
                <a:cubicBezTo>
                  <a:pt x="46100" y="9041"/>
                  <a:pt x="45900" y="9207"/>
                  <a:pt x="45900" y="9441"/>
                </a:cubicBezTo>
                <a:lnTo>
                  <a:pt x="45900" y="13110"/>
                </a:lnTo>
                <a:cubicBezTo>
                  <a:pt x="45900" y="13344"/>
                  <a:pt x="46100" y="13544"/>
                  <a:pt x="46334" y="13544"/>
                </a:cubicBezTo>
                <a:lnTo>
                  <a:pt x="50337" y="13544"/>
                </a:lnTo>
                <a:cubicBezTo>
                  <a:pt x="50537" y="13544"/>
                  <a:pt x="50737" y="13344"/>
                  <a:pt x="50737" y="13110"/>
                </a:cubicBezTo>
                <a:lnTo>
                  <a:pt x="50737" y="9441"/>
                </a:lnTo>
                <a:cubicBezTo>
                  <a:pt x="50737" y="9207"/>
                  <a:pt x="50537" y="9041"/>
                  <a:pt x="50337" y="9041"/>
                </a:cubicBezTo>
                <a:close/>
                <a:moveTo>
                  <a:pt x="52872" y="9041"/>
                </a:moveTo>
                <a:cubicBezTo>
                  <a:pt x="52638" y="9041"/>
                  <a:pt x="52471" y="9207"/>
                  <a:pt x="52471" y="9441"/>
                </a:cubicBezTo>
                <a:lnTo>
                  <a:pt x="52471" y="13110"/>
                </a:lnTo>
                <a:cubicBezTo>
                  <a:pt x="52471" y="13344"/>
                  <a:pt x="52638" y="13544"/>
                  <a:pt x="52872" y="13544"/>
                </a:cubicBezTo>
                <a:lnTo>
                  <a:pt x="56875" y="13544"/>
                </a:lnTo>
                <a:cubicBezTo>
                  <a:pt x="57108" y="13544"/>
                  <a:pt x="57308" y="13344"/>
                  <a:pt x="57308" y="13110"/>
                </a:cubicBezTo>
                <a:lnTo>
                  <a:pt x="57308" y="9441"/>
                </a:lnTo>
                <a:cubicBezTo>
                  <a:pt x="57308" y="9207"/>
                  <a:pt x="57108" y="9041"/>
                  <a:pt x="56875" y="9041"/>
                </a:cubicBezTo>
                <a:close/>
                <a:moveTo>
                  <a:pt x="59443" y="9041"/>
                </a:moveTo>
                <a:cubicBezTo>
                  <a:pt x="59210" y="9041"/>
                  <a:pt x="59009" y="9207"/>
                  <a:pt x="59009" y="9441"/>
                </a:cubicBezTo>
                <a:lnTo>
                  <a:pt x="59009" y="13110"/>
                </a:lnTo>
                <a:cubicBezTo>
                  <a:pt x="59009" y="13344"/>
                  <a:pt x="59210" y="13544"/>
                  <a:pt x="59443" y="13544"/>
                </a:cubicBezTo>
                <a:lnTo>
                  <a:pt x="63446" y="13544"/>
                </a:lnTo>
                <a:cubicBezTo>
                  <a:pt x="63646" y="13544"/>
                  <a:pt x="63846" y="13344"/>
                  <a:pt x="63846" y="13110"/>
                </a:cubicBezTo>
                <a:lnTo>
                  <a:pt x="63846" y="9441"/>
                </a:lnTo>
                <a:cubicBezTo>
                  <a:pt x="63846" y="9207"/>
                  <a:pt x="63646" y="9041"/>
                  <a:pt x="63446" y="9041"/>
                </a:cubicBezTo>
                <a:close/>
                <a:moveTo>
                  <a:pt x="434" y="14978"/>
                </a:moveTo>
                <a:cubicBezTo>
                  <a:pt x="201" y="14978"/>
                  <a:pt x="1" y="15145"/>
                  <a:pt x="1" y="15378"/>
                </a:cubicBezTo>
                <a:lnTo>
                  <a:pt x="1" y="19048"/>
                </a:lnTo>
                <a:cubicBezTo>
                  <a:pt x="1" y="19281"/>
                  <a:pt x="201" y="19481"/>
                  <a:pt x="434" y="19481"/>
                </a:cubicBezTo>
                <a:lnTo>
                  <a:pt x="4437" y="19481"/>
                </a:lnTo>
                <a:cubicBezTo>
                  <a:pt x="4671" y="19481"/>
                  <a:pt x="4837" y="19281"/>
                  <a:pt x="4837" y="19048"/>
                </a:cubicBezTo>
                <a:lnTo>
                  <a:pt x="4837" y="15378"/>
                </a:lnTo>
                <a:cubicBezTo>
                  <a:pt x="4837" y="15145"/>
                  <a:pt x="4671" y="14978"/>
                  <a:pt x="4437" y="14978"/>
                </a:cubicBezTo>
                <a:close/>
                <a:moveTo>
                  <a:pt x="6972" y="14978"/>
                </a:moveTo>
                <a:cubicBezTo>
                  <a:pt x="6739" y="14978"/>
                  <a:pt x="6572" y="15145"/>
                  <a:pt x="6572" y="15378"/>
                </a:cubicBezTo>
                <a:lnTo>
                  <a:pt x="6572" y="19048"/>
                </a:lnTo>
                <a:cubicBezTo>
                  <a:pt x="6572" y="19281"/>
                  <a:pt x="6739" y="19481"/>
                  <a:pt x="6972" y="19481"/>
                </a:cubicBezTo>
                <a:lnTo>
                  <a:pt x="10975" y="19481"/>
                </a:lnTo>
                <a:cubicBezTo>
                  <a:pt x="11209" y="19481"/>
                  <a:pt x="11409" y="19281"/>
                  <a:pt x="11409" y="19048"/>
                </a:cubicBezTo>
                <a:lnTo>
                  <a:pt x="11409" y="15378"/>
                </a:lnTo>
                <a:cubicBezTo>
                  <a:pt x="11409" y="15145"/>
                  <a:pt x="11209" y="14978"/>
                  <a:pt x="10975" y="14978"/>
                </a:cubicBezTo>
                <a:close/>
                <a:moveTo>
                  <a:pt x="13544" y="14978"/>
                </a:moveTo>
                <a:cubicBezTo>
                  <a:pt x="13310" y="14978"/>
                  <a:pt x="13110" y="15145"/>
                  <a:pt x="13110" y="15378"/>
                </a:cubicBezTo>
                <a:lnTo>
                  <a:pt x="13110" y="19048"/>
                </a:lnTo>
                <a:cubicBezTo>
                  <a:pt x="13110" y="19281"/>
                  <a:pt x="13310" y="19481"/>
                  <a:pt x="13544" y="19481"/>
                </a:cubicBezTo>
                <a:lnTo>
                  <a:pt x="17547" y="19481"/>
                </a:lnTo>
                <a:cubicBezTo>
                  <a:pt x="17780" y="19481"/>
                  <a:pt x="17947" y="19281"/>
                  <a:pt x="17947" y="19048"/>
                </a:cubicBezTo>
                <a:lnTo>
                  <a:pt x="17947" y="15378"/>
                </a:lnTo>
                <a:cubicBezTo>
                  <a:pt x="17947" y="15145"/>
                  <a:pt x="17780" y="14978"/>
                  <a:pt x="17547" y="14978"/>
                </a:cubicBezTo>
                <a:close/>
                <a:moveTo>
                  <a:pt x="20082" y="14978"/>
                </a:moveTo>
                <a:cubicBezTo>
                  <a:pt x="19882" y="14978"/>
                  <a:pt x="19681" y="15145"/>
                  <a:pt x="19681" y="15378"/>
                </a:cubicBezTo>
                <a:lnTo>
                  <a:pt x="19681" y="19048"/>
                </a:lnTo>
                <a:cubicBezTo>
                  <a:pt x="19681" y="19281"/>
                  <a:pt x="19882" y="19481"/>
                  <a:pt x="20082" y="19481"/>
                </a:cubicBezTo>
                <a:lnTo>
                  <a:pt x="24085" y="19481"/>
                </a:lnTo>
                <a:cubicBezTo>
                  <a:pt x="24318" y="19481"/>
                  <a:pt x="24518" y="19281"/>
                  <a:pt x="24518" y="19048"/>
                </a:cubicBezTo>
                <a:lnTo>
                  <a:pt x="24518" y="15378"/>
                </a:lnTo>
                <a:cubicBezTo>
                  <a:pt x="24518" y="15145"/>
                  <a:pt x="24318" y="14978"/>
                  <a:pt x="24085" y="14978"/>
                </a:cubicBezTo>
                <a:close/>
                <a:moveTo>
                  <a:pt x="26653" y="14978"/>
                </a:moveTo>
                <a:cubicBezTo>
                  <a:pt x="26420" y="14978"/>
                  <a:pt x="26253" y="15145"/>
                  <a:pt x="26253" y="15378"/>
                </a:cubicBezTo>
                <a:lnTo>
                  <a:pt x="26253" y="19048"/>
                </a:lnTo>
                <a:cubicBezTo>
                  <a:pt x="26253" y="19281"/>
                  <a:pt x="26420" y="19481"/>
                  <a:pt x="26653" y="19481"/>
                </a:cubicBezTo>
                <a:lnTo>
                  <a:pt x="30656" y="19481"/>
                </a:lnTo>
                <a:cubicBezTo>
                  <a:pt x="30889" y="19481"/>
                  <a:pt x="31056" y="19281"/>
                  <a:pt x="31056" y="19048"/>
                </a:cubicBezTo>
                <a:lnTo>
                  <a:pt x="31056" y="15378"/>
                </a:lnTo>
                <a:cubicBezTo>
                  <a:pt x="31056" y="15145"/>
                  <a:pt x="30889" y="14978"/>
                  <a:pt x="30656" y="14978"/>
                </a:cubicBezTo>
                <a:close/>
                <a:moveTo>
                  <a:pt x="33224" y="14978"/>
                </a:moveTo>
                <a:cubicBezTo>
                  <a:pt x="32991" y="14978"/>
                  <a:pt x="32791" y="15145"/>
                  <a:pt x="32791" y="15378"/>
                </a:cubicBezTo>
                <a:lnTo>
                  <a:pt x="32791" y="19048"/>
                </a:lnTo>
                <a:cubicBezTo>
                  <a:pt x="32791" y="19281"/>
                  <a:pt x="32991" y="19481"/>
                  <a:pt x="33224" y="19481"/>
                </a:cubicBezTo>
                <a:lnTo>
                  <a:pt x="37194" y="19481"/>
                </a:lnTo>
                <a:cubicBezTo>
                  <a:pt x="37427" y="19481"/>
                  <a:pt x="37628" y="19281"/>
                  <a:pt x="37628" y="19048"/>
                </a:cubicBezTo>
                <a:lnTo>
                  <a:pt x="37628" y="15378"/>
                </a:lnTo>
                <a:cubicBezTo>
                  <a:pt x="37628" y="15145"/>
                  <a:pt x="37427" y="14978"/>
                  <a:pt x="37194" y="14978"/>
                </a:cubicBezTo>
                <a:close/>
                <a:moveTo>
                  <a:pt x="39762" y="14978"/>
                </a:moveTo>
                <a:cubicBezTo>
                  <a:pt x="39529" y="14978"/>
                  <a:pt x="39329" y="15145"/>
                  <a:pt x="39329" y="15378"/>
                </a:cubicBezTo>
                <a:lnTo>
                  <a:pt x="39329" y="19048"/>
                </a:lnTo>
                <a:cubicBezTo>
                  <a:pt x="39362" y="19281"/>
                  <a:pt x="39529" y="19481"/>
                  <a:pt x="39762" y="19481"/>
                </a:cubicBezTo>
                <a:lnTo>
                  <a:pt x="43765" y="19481"/>
                </a:lnTo>
                <a:cubicBezTo>
                  <a:pt x="43999" y="19481"/>
                  <a:pt x="44166" y="19281"/>
                  <a:pt x="44166" y="19048"/>
                </a:cubicBezTo>
                <a:lnTo>
                  <a:pt x="44166" y="15378"/>
                </a:lnTo>
                <a:cubicBezTo>
                  <a:pt x="44166" y="15145"/>
                  <a:pt x="43999" y="14978"/>
                  <a:pt x="43765" y="14978"/>
                </a:cubicBezTo>
                <a:close/>
                <a:moveTo>
                  <a:pt x="46334" y="14978"/>
                </a:moveTo>
                <a:cubicBezTo>
                  <a:pt x="46100" y="14978"/>
                  <a:pt x="45900" y="15145"/>
                  <a:pt x="45900" y="15378"/>
                </a:cubicBezTo>
                <a:lnTo>
                  <a:pt x="45900" y="19048"/>
                </a:lnTo>
                <a:cubicBezTo>
                  <a:pt x="45900" y="19281"/>
                  <a:pt x="46100" y="19481"/>
                  <a:pt x="46334" y="19481"/>
                </a:cubicBezTo>
                <a:lnTo>
                  <a:pt x="50337" y="19481"/>
                </a:lnTo>
                <a:cubicBezTo>
                  <a:pt x="50537" y="19481"/>
                  <a:pt x="50737" y="19281"/>
                  <a:pt x="50737" y="19048"/>
                </a:cubicBezTo>
                <a:lnTo>
                  <a:pt x="50737" y="15378"/>
                </a:lnTo>
                <a:cubicBezTo>
                  <a:pt x="50737" y="15145"/>
                  <a:pt x="50537" y="14978"/>
                  <a:pt x="50337" y="14978"/>
                </a:cubicBezTo>
                <a:close/>
                <a:moveTo>
                  <a:pt x="52872" y="14978"/>
                </a:moveTo>
                <a:cubicBezTo>
                  <a:pt x="52638" y="14978"/>
                  <a:pt x="52471" y="15145"/>
                  <a:pt x="52471" y="15378"/>
                </a:cubicBezTo>
                <a:lnTo>
                  <a:pt x="52471" y="19048"/>
                </a:lnTo>
                <a:cubicBezTo>
                  <a:pt x="52471" y="19281"/>
                  <a:pt x="52638" y="19481"/>
                  <a:pt x="52872" y="19481"/>
                </a:cubicBezTo>
                <a:lnTo>
                  <a:pt x="56875" y="19481"/>
                </a:lnTo>
                <a:cubicBezTo>
                  <a:pt x="57108" y="19481"/>
                  <a:pt x="57308" y="19281"/>
                  <a:pt x="57308" y="19048"/>
                </a:cubicBezTo>
                <a:lnTo>
                  <a:pt x="57308" y="15378"/>
                </a:lnTo>
                <a:cubicBezTo>
                  <a:pt x="57308" y="15145"/>
                  <a:pt x="57108" y="14978"/>
                  <a:pt x="56875" y="14978"/>
                </a:cubicBezTo>
                <a:close/>
                <a:moveTo>
                  <a:pt x="59443" y="14978"/>
                </a:moveTo>
                <a:cubicBezTo>
                  <a:pt x="59210" y="14978"/>
                  <a:pt x="59009" y="15145"/>
                  <a:pt x="59009" y="15378"/>
                </a:cubicBezTo>
                <a:lnTo>
                  <a:pt x="59009" y="19048"/>
                </a:lnTo>
                <a:cubicBezTo>
                  <a:pt x="59009" y="19281"/>
                  <a:pt x="59210" y="19481"/>
                  <a:pt x="59443" y="19481"/>
                </a:cubicBezTo>
                <a:lnTo>
                  <a:pt x="63446" y="19481"/>
                </a:lnTo>
                <a:cubicBezTo>
                  <a:pt x="63646" y="19481"/>
                  <a:pt x="63846" y="19281"/>
                  <a:pt x="63846" y="19048"/>
                </a:cubicBezTo>
                <a:lnTo>
                  <a:pt x="63846" y="15378"/>
                </a:lnTo>
                <a:cubicBezTo>
                  <a:pt x="63846" y="15145"/>
                  <a:pt x="63646" y="14978"/>
                  <a:pt x="63446" y="14978"/>
                </a:cubicBezTo>
                <a:close/>
                <a:moveTo>
                  <a:pt x="65981" y="14978"/>
                </a:moveTo>
                <a:cubicBezTo>
                  <a:pt x="65748" y="14978"/>
                  <a:pt x="65581" y="15145"/>
                  <a:pt x="65581" y="15378"/>
                </a:cubicBezTo>
                <a:lnTo>
                  <a:pt x="65581" y="19048"/>
                </a:lnTo>
                <a:cubicBezTo>
                  <a:pt x="65581" y="19281"/>
                  <a:pt x="65748" y="19481"/>
                  <a:pt x="65981" y="19481"/>
                </a:cubicBezTo>
                <a:lnTo>
                  <a:pt x="69984" y="19481"/>
                </a:lnTo>
                <a:cubicBezTo>
                  <a:pt x="70217" y="19481"/>
                  <a:pt x="70418" y="19281"/>
                  <a:pt x="70418" y="19048"/>
                </a:cubicBezTo>
                <a:lnTo>
                  <a:pt x="70418" y="15378"/>
                </a:lnTo>
                <a:cubicBezTo>
                  <a:pt x="70418" y="15145"/>
                  <a:pt x="70217" y="14978"/>
                  <a:pt x="69984" y="14978"/>
                </a:cubicBezTo>
                <a:close/>
                <a:moveTo>
                  <a:pt x="65981" y="9041"/>
                </a:moveTo>
                <a:cubicBezTo>
                  <a:pt x="65748" y="9041"/>
                  <a:pt x="65581" y="9207"/>
                  <a:pt x="65581" y="9441"/>
                </a:cubicBezTo>
                <a:lnTo>
                  <a:pt x="65581" y="13110"/>
                </a:lnTo>
                <a:cubicBezTo>
                  <a:pt x="65581" y="13344"/>
                  <a:pt x="65748" y="13544"/>
                  <a:pt x="65981" y="13544"/>
                </a:cubicBezTo>
                <a:lnTo>
                  <a:pt x="71719" y="13544"/>
                </a:lnTo>
                <a:cubicBezTo>
                  <a:pt x="71952" y="13544"/>
                  <a:pt x="72119" y="13744"/>
                  <a:pt x="72119" y="13944"/>
                </a:cubicBezTo>
                <a:lnTo>
                  <a:pt x="72119" y="19048"/>
                </a:lnTo>
                <a:cubicBezTo>
                  <a:pt x="72119" y="19281"/>
                  <a:pt x="72319" y="19481"/>
                  <a:pt x="72552" y="19481"/>
                </a:cubicBezTo>
                <a:lnTo>
                  <a:pt x="76555" y="19481"/>
                </a:lnTo>
                <a:cubicBezTo>
                  <a:pt x="76789" y="19481"/>
                  <a:pt x="76956" y="19281"/>
                  <a:pt x="76956" y="19048"/>
                </a:cubicBezTo>
                <a:lnTo>
                  <a:pt x="76956" y="9441"/>
                </a:lnTo>
                <a:cubicBezTo>
                  <a:pt x="76956" y="9207"/>
                  <a:pt x="76789" y="9041"/>
                  <a:pt x="76555" y="9041"/>
                </a:cubicBezTo>
                <a:close/>
                <a:moveTo>
                  <a:pt x="434" y="20916"/>
                </a:moveTo>
                <a:cubicBezTo>
                  <a:pt x="201" y="20916"/>
                  <a:pt x="1" y="21083"/>
                  <a:pt x="1" y="21316"/>
                </a:cubicBezTo>
                <a:lnTo>
                  <a:pt x="1" y="24985"/>
                </a:lnTo>
                <a:cubicBezTo>
                  <a:pt x="1" y="25219"/>
                  <a:pt x="201" y="25419"/>
                  <a:pt x="434" y="25419"/>
                </a:cubicBezTo>
                <a:lnTo>
                  <a:pt x="4437" y="25419"/>
                </a:lnTo>
                <a:cubicBezTo>
                  <a:pt x="4671" y="25419"/>
                  <a:pt x="4837" y="25219"/>
                  <a:pt x="4837" y="24985"/>
                </a:cubicBezTo>
                <a:lnTo>
                  <a:pt x="4837" y="21316"/>
                </a:lnTo>
                <a:cubicBezTo>
                  <a:pt x="4837" y="21083"/>
                  <a:pt x="4671" y="20916"/>
                  <a:pt x="4437" y="20916"/>
                </a:cubicBezTo>
                <a:close/>
                <a:moveTo>
                  <a:pt x="6972" y="20916"/>
                </a:moveTo>
                <a:cubicBezTo>
                  <a:pt x="6739" y="20916"/>
                  <a:pt x="6572" y="21083"/>
                  <a:pt x="6572" y="21316"/>
                </a:cubicBezTo>
                <a:lnTo>
                  <a:pt x="6572" y="24985"/>
                </a:lnTo>
                <a:cubicBezTo>
                  <a:pt x="6572" y="25219"/>
                  <a:pt x="6739" y="25419"/>
                  <a:pt x="6972" y="25419"/>
                </a:cubicBezTo>
                <a:lnTo>
                  <a:pt x="10975" y="25419"/>
                </a:lnTo>
                <a:cubicBezTo>
                  <a:pt x="11209" y="25419"/>
                  <a:pt x="11409" y="25219"/>
                  <a:pt x="11409" y="24985"/>
                </a:cubicBezTo>
                <a:lnTo>
                  <a:pt x="11409" y="21316"/>
                </a:lnTo>
                <a:cubicBezTo>
                  <a:pt x="11409" y="21083"/>
                  <a:pt x="11209" y="20916"/>
                  <a:pt x="10975" y="20916"/>
                </a:cubicBezTo>
                <a:close/>
                <a:moveTo>
                  <a:pt x="13544" y="20916"/>
                </a:moveTo>
                <a:cubicBezTo>
                  <a:pt x="13310" y="20916"/>
                  <a:pt x="13110" y="21083"/>
                  <a:pt x="13110" y="21316"/>
                </a:cubicBezTo>
                <a:lnTo>
                  <a:pt x="13110" y="24985"/>
                </a:lnTo>
                <a:cubicBezTo>
                  <a:pt x="13110" y="25219"/>
                  <a:pt x="13310" y="25419"/>
                  <a:pt x="13544" y="25419"/>
                </a:cubicBezTo>
                <a:lnTo>
                  <a:pt x="17547" y="25419"/>
                </a:lnTo>
                <a:cubicBezTo>
                  <a:pt x="17780" y="25419"/>
                  <a:pt x="17947" y="25219"/>
                  <a:pt x="17947" y="24985"/>
                </a:cubicBezTo>
                <a:lnTo>
                  <a:pt x="17947" y="21316"/>
                </a:lnTo>
                <a:cubicBezTo>
                  <a:pt x="17947" y="21083"/>
                  <a:pt x="17780" y="20916"/>
                  <a:pt x="17547" y="20916"/>
                </a:cubicBezTo>
                <a:close/>
                <a:moveTo>
                  <a:pt x="20082" y="20916"/>
                </a:moveTo>
                <a:cubicBezTo>
                  <a:pt x="19882" y="20916"/>
                  <a:pt x="19681" y="21083"/>
                  <a:pt x="19681" y="21316"/>
                </a:cubicBezTo>
                <a:lnTo>
                  <a:pt x="19681" y="24985"/>
                </a:lnTo>
                <a:cubicBezTo>
                  <a:pt x="19681" y="25219"/>
                  <a:pt x="19882" y="25419"/>
                  <a:pt x="20082" y="25419"/>
                </a:cubicBezTo>
                <a:lnTo>
                  <a:pt x="24085" y="25419"/>
                </a:lnTo>
                <a:cubicBezTo>
                  <a:pt x="24318" y="25419"/>
                  <a:pt x="24518" y="25219"/>
                  <a:pt x="24518" y="24985"/>
                </a:cubicBezTo>
                <a:lnTo>
                  <a:pt x="24518" y="21316"/>
                </a:lnTo>
                <a:cubicBezTo>
                  <a:pt x="24518" y="21083"/>
                  <a:pt x="24318" y="20916"/>
                  <a:pt x="24085" y="20916"/>
                </a:cubicBezTo>
                <a:close/>
                <a:moveTo>
                  <a:pt x="26653" y="20916"/>
                </a:moveTo>
                <a:cubicBezTo>
                  <a:pt x="26420" y="20916"/>
                  <a:pt x="26253" y="21083"/>
                  <a:pt x="26253" y="21316"/>
                </a:cubicBezTo>
                <a:lnTo>
                  <a:pt x="26253" y="24985"/>
                </a:lnTo>
                <a:cubicBezTo>
                  <a:pt x="26253" y="25219"/>
                  <a:pt x="26420" y="25419"/>
                  <a:pt x="26653" y="25419"/>
                </a:cubicBezTo>
                <a:lnTo>
                  <a:pt x="30656" y="25419"/>
                </a:lnTo>
                <a:cubicBezTo>
                  <a:pt x="30889" y="25419"/>
                  <a:pt x="31056" y="25219"/>
                  <a:pt x="31056" y="24985"/>
                </a:cubicBezTo>
                <a:lnTo>
                  <a:pt x="31056" y="21316"/>
                </a:lnTo>
                <a:cubicBezTo>
                  <a:pt x="31056" y="21083"/>
                  <a:pt x="30889" y="20916"/>
                  <a:pt x="30656" y="20916"/>
                </a:cubicBezTo>
                <a:close/>
                <a:moveTo>
                  <a:pt x="33224" y="20916"/>
                </a:moveTo>
                <a:cubicBezTo>
                  <a:pt x="32991" y="20916"/>
                  <a:pt x="32791" y="21083"/>
                  <a:pt x="32791" y="21316"/>
                </a:cubicBezTo>
                <a:lnTo>
                  <a:pt x="32791" y="24985"/>
                </a:lnTo>
                <a:cubicBezTo>
                  <a:pt x="32791" y="25219"/>
                  <a:pt x="32991" y="25419"/>
                  <a:pt x="33224" y="25419"/>
                </a:cubicBezTo>
                <a:lnTo>
                  <a:pt x="37194" y="25419"/>
                </a:lnTo>
                <a:cubicBezTo>
                  <a:pt x="37427" y="25419"/>
                  <a:pt x="37628" y="25219"/>
                  <a:pt x="37628" y="24985"/>
                </a:cubicBezTo>
                <a:lnTo>
                  <a:pt x="37628" y="21316"/>
                </a:lnTo>
                <a:cubicBezTo>
                  <a:pt x="37628" y="21083"/>
                  <a:pt x="37427" y="20916"/>
                  <a:pt x="37194" y="20916"/>
                </a:cubicBezTo>
                <a:close/>
                <a:moveTo>
                  <a:pt x="39762" y="20916"/>
                </a:moveTo>
                <a:cubicBezTo>
                  <a:pt x="39529" y="20916"/>
                  <a:pt x="39329" y="21083"/>
                  <a:pt x="39329" y="21316"/>
                </a:cubicBezTo>
                <a:lnTo>
                  <a:pt x="39329" y="24985"/>
                </a:lnTo>
                <a:cubicBezTo>
                  <a:pt x="39362" y="25219"/>
                  <a:pt x="39529" y="25419"/>
                  <a:pt x="39762" y="25419"/>
                </a:cubicBezTo>
                <a:lnTo>
                  <a:pt x="43765" y="25419"/>
                </a:lnTo>
                <a:cubicBezTo>
                  <a:pt x="43999" y="25419"/>
                  <a:pt x="44166" y="25219"/>
                  <a:pt x="44166" y="24985"/>
                </a:cubicBezTo>
                <a:lnTo>
                  <a:pt x="44166" y="21316"/>
                </a:lnTo>
                <a:cubicBezTo>
                  <a:pt x="44166" y="21083"/>
                  <a:pt x="43999" y="20916"/>
                  <a:pt x="43765" y="20916"/>
                </a:cubicBezTo>
                <a:close/>
                <a:moveTo>
                  <a:pt x="46334" y="20916"/>
                </a:moveTo>
                <a:cubicBezTo>
                  <a:pt x="46100" y="20916"/>
                  <a:pt x="45900" y="21083"/>
                  <a:pt x="45900" y="21316"/>
                </a:cubicBezTo>
                <a:lnTo>
                  <a:pt x="45900" y="24985"/>
                </a:lnTo>
                <a:cubicBezTo>
                  <a:pt x="45900" y="25219"/>
                  <a:pt x="46100" y="25419"/>
                  <a:pt x="46334" y="25419"/>
                </a:cubicBezTo>
                <a:lnTo>
                  <a:pt x="50337" y="25419"/>
                </a:lnTo>
                <a:cubicBezTo>
                  <a:pt x="50537" y="25419"/>
                  <a:pt x="50737" y="25219"/>
                  <a:pt x="50737" y="24985"/>
                </a:cubicBezTo>
                <a:lnTo>
                  <a:pt x="50737" y="21316"/>
                </a:lnTo>
                <a:cubicBezTo>
                  <a:pt x="50737" y="21083"/>
                  <a:pt x="50537" y="20916"/>
                  <a:pt x="50337" y="20916"/>
                </a:cubicBezTo>
                <a:close/>
                <a:moveTo>
                  <a:pt x="52872" y="20916"/>
                </a:moveTo>
                <a:cubicBezTo>
                  <a:pt x="52638" y="20916"/>
                  <a:pt x="52471" y="21083"/>
                  <a:pt x="52471" y="21316"/>
                </a:cubicBezTo>
                <a:lnTo>
                  <a:pt x="52471" y="24985"/>
                </a:lnTo>
                <a:cubicBezTo>
                  <a:pt x="52471" y="25219"/>
                  <a:pt x="52638" y="25419"/>
                  <a:pt x="52872" y="25419"/>
                </a:cubicBezTo>
                <a:lnTo>
                  <a:pt x="56875" y="25419"/>
                </a:lnTo>
                <a:cubicBezTo>
                  <a:pt x="57108" y="25419"/>
                  <a:pt x="57308" y="25219"/>
                  <a:pt x="57308" y="24985"/>
                </a:cubicBezTo>
                <a:lnTo>
                  <a:pt x="57308" y="21316"/>
                </a:lnTo>
                <a:cubicBezTo>
                  <a:pt x="57308" y="21083"/>
                  <a:pt x="57108" y="20916"/>
                  <a:pt x="56875" y="20916"/>
                </a:cubicBezTo>
                <a:close/>
                <a:moveTo>
                  <a:pt x="59443" y="20916"/>
                </a:moveTo>
                <a:cubicBezTo>
                  <a:pt x="59210" y="20916"/>
                  <a:pt x="59009" y="21083"/>
                  <a:pt x="59009" y="21316"/>
                </a:cubicBezTo>
                <a:lnTo>
                  <a:pt x="59009" y="24985"/>
                </a:lnTo>
                <a:cubicBezTo>
                  <a:pt x="59009" y="25219"/>
                  <a:pt x="59210" y="25419"/>
                  <a:pt x="59443" y="25419"/>
                </a:cubicBezTo>
                <a:lnTo>
                  <a:pt x="63446" y="25419"/>
                </a:lnTo>
                <a:cubicBezTo>
                  <a:pt x="63646" y="25419"/>
                  <a:pt x="63846" y="25219"/>
                  <a:pt x="63846" y="24985"/>
                </a:cubicBezTo>
                <a:lnTo>
                  <a:pt x="63846" y="21316"/>
                </a:lnTo>
                <a:cubicBezTo>
                  <a:pt x="63846" y="21083"/>
                  <a:pt x="63646" y="20916"/>
                  <a:pt x="63446" y="20916"/>
                </a:cubicBezTo>
                <a:close/>
                <a:moveTo>
                  <a:pt x="65981" y="20916"/>
                </a:moveTo>
                <a:cubicBezTo>
                  <a:pt x="65748" y="20916"/>
                  <a:pt x="65581" y="21083"/>
                  <a:pt x="65581" y="21316"/>
                </a:cubicBezTo>
                <a:lnTo>
                  <a:pt x="65581" y="24985"/>
                </a:lnTo>
                <a:cubicBezTo>
                  <a:pt x="65581" y="25219"/>
                  <a:pt x="65748" y="25419"/>
                  <a:pt x="65981" y="25419"/>
                </a:cubicBezTo>
                <a:lnTo>
                  <a:pt x="69984" y="25419"/>
                </a:lnTo>
                <a:cubicBezTo>
                  <a:pt x="70217" y="25419"/>
                  <a:pt x="70418" y="25219"/>
                  <a:pt x="70418" y="24985"/>
                </a:cubicBezTo>
                <a:lnTo>
                  <a:pt x="70418" y="21316"/>
                </a:lnTo>
                <a:cubicBezTo>
                  <a:pt x="70418" y="21083"/>
                  <a:pt x="70217" y="20916"/>
                  <a:pt x="69984" y="20916"/>
                </a:cubicBezTo>
                <a:close/>
                <a:moveTo>
                  <a:pt x="72552" y="20916"/>
                </a:moveTo>
                <a:cubicBezTo>
                  <a:pt x="72319" y="20916"/>
                  <a:pt x="72119" y="21083"/>
                  <a:pt x="72119" y="21316"/>
                </a:cubicBezTo>
                <a:lnTo>
                  <a:pt x="72119" y="24985"/>
                </a:lnTo>
                <a:cubicBezTo>
                  <a:pt x="72119" y="25219"/>
                  <a:pt x="72319" y="25419"/>
                  <a:pt x="72552" y="25419"/>
                </a:cubicBezTo>
                <a:lnTo>
                  <a:pt x="76555" y="25419"/>
                </a:lnTo>
                <a:cubicBezTo>
                  <a:pt x="76789" y="25419"/>
                  <a:pt x="76956" y="25219"/>
                  <a:pt x="76956" y="24985"/>
                </a:cubicBezTo>
                <a:lnTo>
                  <a:pt x="76956" y="21316"/>
                </a:lnTo>
                <a:cubicBezTo>
                  <a:pt x="76956" y="21083"/>
                  <a:pt x="76789" y="20916"/>
                  <a:pt x="76555" y="20916"/>
                </a:cubicBezTo>
                <a:close/>
                <a:moveTo>
                  <a:pt x="434" y="26853"/>
                </a:moveTo>
                <a:cubicBezTo>
                  <a:pt x="201" y="26853"/>
                  <a:pt x="1" y="27020"/>
                  <a:pt x="1" y="27254"/>
                </a:cubicBezTo>
                <a:lnTo>
                  <a:pt x="1" y="30923"/>
                </a:lnTo>
                <a:cubicBezTo>
                  <a:pt x="1" y="31156"/>
                  <a:pt x="201" y="31357"/>
                  <a:pt x="434" y="31357"/>
                </a:cubicBezTo>
                <a:lnTo>
                  <a:pt x="4437" y="31357"/>
                </a:lnTo>
                <a:cubicBezTo>
                  <a:pt x="4671" y="31357"/>
                  <a:pt x="4837" y="31156"/>
                  <a:pt x="4837" y="30923"/>
                </a:cubicBezTo>
                <a:lnTo>
                  <a:pt x="4837" y="27254"/>
                </a:lnTo>
                <a:cubicBezTo>
                  <a:pt x="4837" y="27020"/>
                  <a:pt x="4671" y="26853"/>
                  <a:pt x="4437" y="26853"/>
                </a:cubicBezTo>
                <a:close/>
                <a:moveTo>
                  <a:pt x="6972" y="26853"/>
                </a:moveTo>
                <a:cubicBezTo>
                  <a:pt x="6739" y="26853"/>
                  <a:pt x="6572" y="27020"/>
                  <a:pt x="6572" y="27254"/>
                </a:cubicBezTo>
                <a:lnTo>
                  <a:pt x="6572" y="30923"/>
                </a:lnTo>
                <a:cubicBezTo>
                  <a:pt x="6572" y="31156"/>
                  <a:pt x="6739" y="31357"/>
                  <a:pt x="6972" y="31357"/>
                </a:cubicBezTo>
                <a:lnTo>
                  <a:pt x="10975" y="31357"/>
                </a:lnTo>
                <a:cubicBezTo>
                  <a:pt x="11209" y="31357"/>
                  <a:pt x="11409" y="31156"/>
                  <a:pt x="11409" y="30923"/>
                </a:cubicBezTo>
                <a:lnTo>
                  <a:pt x="11409" y="27254"/>
                </a:lnTo>
                <a:cubicBezTo>
                  <a:pt x="11409" y="27020"/>
                  <a:pt x="11209" y="26853"/>
                  <a:pt x="10975" y="26853"/>
                </a:cubicBezTo>
                <a:close/>
                <a:moveTo>
                  <a:pt x="13544" y="26853"/>
                </a:moveTo>
                <a:cubicBezTo>
                  <a:pt x="13310" y="26853"/>
                  <a:pt x="13110" y="27020"/>
                  <a:pt x="13110" y="27254"/>
                </a:cubicBezTo>
                <a:lnTo>
                  <a:pt x="13110" y="30923"/>
                </a:lnTo>
                <a:cubicBezTo>
                  <a:pt x="13110" y="31156"/>
                  <a:pt x="13310" y="31357"/>
                  <a:pt x="13544" y="31357"/>
                </a:cubicBezTo>
                <a:lnTo>
                  <a:pt x="17547" y="31357"/>
                </a:lnTo>
                <a:cubicBezTo>
                  <a:pt x="17780" y="31357"/>
                  <a:pt x="17947" y="31156"/>
                  <a:pt x="17947" y="30923"/>
                </a:cubicBezTo>
                <a:lnTo>
                  <a:pt x="17947" y="27254"/>
                </a:lnTo>
                <a:cubicBezTo>
                  <a:pt x="17947" y="27020"/>
                  <a:pt x="17780" y="26853"/>
                  <a:pt x="17547" y="26853"/>
                </a:cubicBezTo>
                <a:close/>
                <a:moveTo>
                  <a:pt x="20082" y="26853"/>
                </a:moveTo>
                <a:cubicBezTo>
                  <a:pt x="19882" y="26853"/>
                  <a:pt x="19681" y="27020"/>
                  <a:pt x="19681" y="27254"/>
                </a:cubicBezTo>
                <a:lnTo>
                  <a:pt x="19681" y="30923"/>
                </a:lnTo>
                <a:cubicBezTo>
                  <a:pt x="19681" y="31156"/>
                  <a:pt x="19882" y="31357"/>
                  <a:pt x="20082" y="31357"/>
                </a:cubicBezTo>
                <a:lnTo>
                  <a:pt x="24085" y="31357"/>
                </a:lnTo>
                <a:cubicBezTo>
                  <a:pt x="24318" y="31357"/>
                  <a:pt x="24518" y="31156"/>
                  <a:pt x="24518" y="30923"/>
                </a:cubicBezTo>
                <a:lnTo>
                  <a:pt x="24518" y="27254"/>
                </a:lnTo>
                <a:cubicBezTo>
                  <a:pt x="24518" y="27020"/>
                  <a:pt x="24318" y="26853"/>
                  <a:pt x="24085" y="26853"/>
                </a:cubicBezTo>
                <a:close/>
                <a:moveTo>
                  <a:pt x="26653" y="26853"/>
                </a:moveTo>
                <a:cubicBezTo>
                  <a:pt x="26420" y="26853"/>
                  <a:pt x="26253" y="27020"/>
                  <a:pt x="26253" y="27254"/>
                </a:cubicBezTo>
                <a:lnTo>
                  <a:pt x="26253" y="30923"/>
                </a:lnTo>
                <a:cubicBezTo>
                  <a:pt x="26253" y="31156"/>
                  <a:pt x="26420" y="31357"/>
                  <a:pt x="26653" y="31357"/>
                </a:cubicBezTo>
                <a:lnTo>
                  <a:pt x="56875" y="31357"/>
                </a:lnTo>
                <a:cubicBezTo>
                  <a:pt x="57108" y="31357"/>
                  <a:pt x="57308" y="31156"/>
                  <a:pt x="57308" y="30923"/>
                </a:cubicBezTo>
                <a:lnTo>
                  <a:pt x="57308" y="27254"/>
                </a:lnTo>
                <a:cubicBezTo>
                  <a:pt x="57308" y="27020"/>
                  <a:pt x="57108" y="26853"/>
                  <a:pt x="56875" y="26853"/>
                </a:cubicBezTo>
                <a:close/>
                <a:moveTo>
                  <a:pt x="59443" y="26853"/>
                </a:moveTo>
                <a:cubicBezTo>
                  <a:pt x="59210" y="26853"/>
                  <a:pt x="59009" y="27020"/>
                  <a:pt x="59009" y="27254"/>
                </a:cubicBezTo>
                <a:lnTo>
                  <a:pt x="59009" y="30923"/>
                </a:lnTo>
                <a:cubicBezTo>
                  <a:pt x="59009" y="31156"/>
                  <a:pt x="59210" y="31357"/>
                  <a:pt x="59443" y="31357"/>
                </a:cubicBezTo>
                <a:lnTo>
                  <a:pt x="63446" y="31357"/>
                </a:lnTo>
                <a:cubicBezTo>
                  <a:pt x="63646" y="31357"/>
                  <a:pt x="63846" y="31156"/>
                  <a:pt x="63846" y="30923"/>
                </a:cubicBezTo>
                <a:lnTo>
                  <a:pt x="63846" y="27254"/>
                </a:lnTo>
                <a:cubicBezTo>
                  <a:pt x="63846" y="27020"/>
                  <a:pt x="63646" y="26853"/>
                  <a:pt x="63446" y="26853"/>
                </a:cubicBezTo>
                <a:close/>
                <a:moveTo>
                  <a:pt x="65981" y="26853"/>
                </a:moveTo>
                <a:cubicBezTo>
                  <a:pt x="65748" y="26853"/>
                  <a:pt x="65581" y="27020"/>
                  <a:pt x="65581" y="27254"/>
                </a:cubicBezTo>
                <a:lnTo>
                  <a:pt x="65581" y="30923"/>
                </a:lnTo>
                <a:cubicBezTo>
                  <a:pt x="65581" y="31156"/>
                  <a:pt x="65748" y="31357"/>
                  <a:pt x="65981" y="31357"/>
                </a:cubicBezTo>
                <a:lnTo>
                  <a:pt x="69984" y="31357"/>
                </a:lnTo>
                <a:cubicBezTo>
                  <a:pt x="70217" y="31357"/>
                  <a:pt x="70418" y="31156"/>
                  <a:pt x="70418" y="30923"/>
                </a:cubicBezTo>
                <a:lnTo>
                  <a:pt x="70418" y="27254"/>
                </a:lnTo>
                <a:cubicBezTo>
                  <a:pt x="70418" y="27020"/>
                  <a:pt x="70217" y="26853"/>
                  <a:pt x="69984" y="26853"/>
                </a:cubicBezTo>
                <a:close/>
                <a:moveTo>
                  <a:pt x="72552" y="26853"/>
                </a:moveTo>
                <a:cubicBezTo>
                  <a:pt x="72319" y="26853"/>
                  <a:pt x="72119" y="27020"/>
                  <a:pt x="72119" y="27254"/>
                </a:cubicBezTo>
                <a:lnTo>
                  <a:pt x="72119" y="30923"/>
                </a:lnTo>
                <a:cubicBezTo>
                  <a:pt x="72119" y="31156"/>
                  <a:pt x="72319" y="31357"/>
                  <a:pt x="72552" y="31357"/>
                </a:cubicBezTo>
                <a:lnTo>
                  <a:pt x="76555" y="31357"/>
                </a:lnTo>
                <a:cubicBezTo>
                  <a:pt x="76789" y="31357"/>
                  <a:pt x="76956" y="31156"/>
                  <a:pt x="76956" y="30923"/>
                </a:cubicBezTo>
                <a:lnTo>
                  <a:pt x="76956" y="27254"/>
                </a:lnTo>
                <a:cubicBezTo>
                  <a:pt x="76956" y="27020"/>
                  <a:pt x="76789" y="26853"/>
                  <a:pt x="76555" y="268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2" name="Google Shape;552;p27"/>
          <p:cNvSpPr/>
          <p:nvPr/>
        </p:nvSpPr>
        <p:spPr>
          <a:xfrm>
            <a:off x="8154695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3" name="Google Shape;553;p27"/>
          <p:cNvSpPr/>
          <p:nvPr/>
        </p:nvSpPr>
        <p:spPr>
          <a:xfrm>
            <a:off x="8154695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4" name="Google Shape;554;p27"/>
          <p:cNvSpPr/>
          <p:nvPr/>
        </p:nvSpPr>
        <p:spPr>
          <a:xfrm>
            <a:off x="8154695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5" name="Google Shape;555;p27"/>
          <p:cNvSpPr/>
          <p:nvPr/>
        </p:nvSpPr>
        <p:spPr>
          <a:xfrm>
            <a:off x="8154695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6" name="Google Shape;556;p27"/>
          <p:cNvSpPr/>
          <p:nvPr/>
        </p:nvSpPr>
        <p:spPr>
          <a:xfrm>
            <a:off x="9759351" y="4687834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7" name="Google Shape;557;p27"/>
          <p:cNvSpPr/>
          <p:nvPr/>
        </p:nvSpPr>
        <p:spPr>
          <a:xfrm>
            <a:off x="9759351" y="4272685"/>
            <a:ext cx="169103" cy="17515"/>
          </a:xfrm>
          <a:custGeom>
            <a:avLst/>
            <a:gdLst/>
            <a:ahLst/>
            <a:cxnLst/>
            <a:rect l="l" t="t" r="r" b="b"/>
            <a:pathLst>
              <a:path w="4837" h="501" extrusionOk="0">
                <a:moveTo>
                  <a:pt x="434" y="1"/>
                </a:moveTo>
                <a:cubicBezTo>
                  <a:pt x="200" y="1"/>
                  <a:pt x="0" y="201"/>
                  <a:pt x="0" y="401"/>
                </a:cubicBezTo>
                <a:lnTo>
                  <a:pt x="0" y="501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8" name="Google Shape;558;p27"/>
          <p:cNvSpPr/>
          <p:nvPr/>
        </p:nvSpPr>
        <p:spPr>
          <a:xfrm>
            <a:off x="9759351" y="4480280"/>
            <a:ext cx="169103" cy="16361"/>
          </a:xfrm>
          <a:custGeom>
            <a:avLst/>
            <a:gdLst/>
            <a:ahLst/>
            <a:cxnLst/>
            <a:rect l="l" t="t" r="r" b="b"/>
            <a:pathLst>
              <a:path w="4837" h="468" extrusionOk="0">
                <a:moveTo>
                  <a:pt x="434" y="0"/>
                </a:moveTo>
                <a:cubicBezTo>
                  <a:pt x="200" y="0"/>
                  <a:pt x="0" y="167"/>
                  <a:pt x="0" y="400"/>
                </a:cubicBezTo>
                <a:lnTo>
                  <a:pt x="0" y="467"/>
                </a:lnTo>
                <a:cubicBezTo>
                  <a:pt x="0" y="267"/>
                  <a:pt x="200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467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9" name="Google Shape;559;p27"/>
          <p:cNvSpPr/>
          <p:nvPr/>
        </p:nvSpPr>
        <p:spPr>
          <a:xfrm>
            <a:off x="10447364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0" name="Google Shape;560;p27"/>
          <p:cNvSpPr/>
          <p:nvPr/>
        </p:nvSpPr>
        <p:spPr>
          <a:xfrm>
            <a:off x="9759351" y="4081421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1" name="Google Shape;561;p27"/>
          <p:cNvSpPr/>
          <p:nvPr/>
        </p:nvSpPr>
        <p:spPr>
          <a:xfrm>
            <a:off x="9759351" y="3956649"/>
            <a:ext cx="169103" cy="17551"/>
          </a:xfrm>
          <a:custGeom>
            <a:avLst/>
            <a:gdLst/>
            <a:ahLst/>
            <a:cxnLst/>
            <a:rect l="l" t="t" r="r" b="b"/>
            <a:pathLst>
              <a:path w="4837" h="502" extrusionOk="0">
                <a:moveTo>
                  <a:pt x="434" y="1"/>
                </a:moveTo>
                <a:cubicBezTo>
                  <a:pt x="200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0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2" name="Google Shape;562;p27"/>
          <p:cNvSpPr/>
          <p:nvPr/>
        </p:nvSpPr>
        <p:spPr>
          <a:xfrm>
            <a:off x="10447364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3" name="Google Shape;563;p27"/>
          <p:cNvSpPr/>
          <p:nvPr/>
        </p:nvSpPr>
        <p:spPr>
          <a:xfrm>
            <a:off x="10217641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4" name="Google Shape;564;p27"/>
          <p:cNvSpPr/>
          <p:nvPr/>
        </p:nvSpPr>
        <p:spPr>
          <a:xfrm>
            <a:off x="10217641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1"/>
                </a:moveTo>
                <a:cubicBezTo>
                  <a:pt x="201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5" name="Google Shape;565;p27"/>
          <p:cNvSpPr/>
          <p:nvPr/>
        </p:nvSpPr>
        <p:spPr>
          <a:xfrm>
            <a:off x="10217641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6" name="Google Shape;566;p27"/>
          <p:cNvSpPr/>
          <p:nvPr/>
        </p:nvSpPr>
        <p:spPr>
          <a:xfrm>
            <a:off x="10217641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7" name="Google Shape;567;p27"/>
          <p:cNvSpPr/>
          <p:nvPr/>
        </p:nvSpPr>
        <p:spPr>
          <a:xfrm>
            <a:off x="10217641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8" name="Google Shape;568;p27"/>
          <p:cNvSpPr/>
          <p:nvPr/>
        </p:nvSpPr>
        <p:spPr>
          <a:xfrm>
            <a:off x="10217641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201" y="67"/>
                  <a:pt x="434" y="67"/>
                </a:cubicBezTo>
                <a:lnTo>
                  <a:pt x="4437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9" name="Google Shape;569;p27"/>
          <p:cNvSpPr/>
          <p:nvPr/>
        </p:nvSpPr>
        <p:spPr>
          <a:xfrm>
            <a:off x="10675929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201"/>
                  <a:pt x="1" y="434"/>
                </a:cubicBezTo>
                <a:lnTo>
                  <a:pt x="1" y="501"/>
                </a:lnTo>
                <a:cubicBezTo>
                  <a:pt x="1" y="268"/>
                  <a:pt x="201" y="101"/>
                  <a:pt x="434" y="101"/>
                </a:cubicBezTo>
                <a:lnTo>
                  <a:pt x="4437" y="101"/>
                </a:lnTo>
                <a:cubicBezTo>
                  <a:pt x="4671" y="101"/>
                  <a:pt x="4838" y="268"/>
                  <a:pt x="4838" y="501"/>
                </a:cubicBezTo>
                <a:lnTo>
                  <a:pt x="4838" y="434"/>
                </a:lnTo>
                <a:cubicBezTo>
                  <a:pt x="4838" y="201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0" name="Google Shape;570;p27"/>
          <p:cNvSpPr/>
          <p:nvPr/>
        </p:nvSpPr>
        <p:spPr>
          <a:xfrm>
            <a:off x="10447364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8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1" name="Google Shape;571;p27"/>
          <p:cNvSpPr/>
          <p:nvPr/>
        </p:nvSpPr>
        <p:spPr>
          <a:xfrm>
            <a:off x="9989075" y="3956649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4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4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2" name="Google Shape;572;p27"/>
          <p:cNvSpPr/>
          <p:nvPr/>
        </p:nvSpPr>
        <p:spPr>
          <a:xfrm>
            <a:off x="10447368" y="4272685"/>
            <a:ext cx="397705" cy="17515"/>
          </a:xfrm>
          <a:custGeom>
            <a:avLst/>
            <a:gdLst/>
            <a:ahLst/>
            <a:cxnLst/>
            <a:rect l="l" t="t" r="r" b="b"/>
            <a:pathLst>
              <a:path w="11376" h="501" extrusionOk="0">
                <a:moveTo>
                  <a:pt x="401" y="1"/>
                </a:moveTo>
                <a:cubicBezTo>
                  <a:pt x="168" y="1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168" y="67"/>
                  <a:pt x="401" y="67"/>
                </a:cubicBezTo>
                <a:lnTo>
                  <a:pt x="10975" y="67"/>
                </a:lnTo>
                <a:cubicBezTo>
                  <a:pt x="11209" y="67"/>
                  <a:pt x="11376" y="267"/>
                  <a:pt x="11376" y="501"/>
                </a:cubicBezTo>
                <a:lnTo>
                  <a:pt x="11376" y="401"/>
                </a:lnTo>
                <a:cubicBezTo>
                  <a:pt x="11376" y="167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3" name="Google Shape;573;p27"/>
          <p:cNvSpPr/>
          <p:nvPr/>
        </p:nvSpPr>
        <p:spPr>
          <a:xfrm>
            <a:off x="10447368" y="4081421"/>
            <a:ext cx="397705" cy="17551"/>
          </a:xfrm>
          <a:custGeom>
            <a:avLst/>
            <a:gdLst/>
            <a:ahLst/>
            <a:cxnLst/>
            <a:rect l="l" t="t" r="r" b="b"/>
            <a:pathLst>
              <a:path w="11376" h="502" extrusionOk="0">
                <a:moveTo>
                  <a:pt x="401" y="1"/>
                </a:moveTo>
                <a:cubicBezTo>
                  <a:pt x="168" y="1"/>
                  <a:pt x="1" y="201"/>
                  <a:pt x="1" y="435"/>
                </a:cubicBezTo>
                <a:lnTo>
                  <a:pt x="1" y="501"/>
                </a:lnTo>
                <a:cubicBezTo>
                  <a:pt x="1" y="268"/>
                  <a:pt x="168" y="101"/>
                  <a:pt x="401" y="101"/>
                </a:cubicBezTo>
                <a:lnTo>
                  <a:pt x="10975" y="101"/>
                </a:lnTo>
                <a:cubicBezTo>
                  <a:pt x="11209" y="101"/>
                  <a:pt x="11376" y="268"/>
                  <a:pt x="11376" y="501"/>
                </a:cubicBezTo>
                <a:lnTo>
                  <a:pt x="11376" y="435"/>
                </a:lnTo>
                <a:cubicBezTo>
                  <a:pt x="11376" y="201"/>
                  <a:pt x="11209" y="1"/>
                  <a:pt x="10975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4" name="Google Shape;574;p27"/>
          <p:cNvSpPr/>
          <p:nvPr/>
        </p:nvSpPr>
        <p:spPr>
          <a:xfrm>
            <a:off x="10675929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34" y="1"/>
                </a:moveTo>
                <a:cubicBezTo>
                  <a:pt x="201" y="1"/>
                  <a:pt x="1" y="168"/>
                  <a:pt x="1" y="401"/>
                </a:cubicBezTo>
                <a:lnTo>
                  <a:pt x="1" y="501"/>
                </a:lnTo>
                <a:cubicBezTo>
                  <a:pt x="1" y="268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8"/>
                  <a:pt x="4838" y="501"/>
                </a:cubicBezTo>
                <a:lnTo>
                  <a:pt x="4838" y="401"/>
                </a:lnTo>
                <a:cubicBezTo>
                  <a:pt x="4838" y="168"/>
                  <a:pt x="4671" y="1"/>
                  <a:pt x="4437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5" name="Google Shape;575;p27"/>
          <p:cNvSpPr/>
          <p:nvPr/>
        </p:nvSpPr>
        <p:spPr>
          <a:xfrm>
            <a:off x="10447364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8" y="0"/>
                  <a:pt x="1" y="167"/>
                  <a:pt x="1" y="400"/>
                </a:cubicBezTo>
                <a:lnTo>
                  <a:pt x="1" y="500"/>
                </a:lnTo>
                <a:cubicBezTo>
                  <a:pt x="1" y="267"/>
                  <a:pt x="168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8" y="267"/>
                  <a:pt x="4838" y="500"/>
                </a:cubicBezTo>
                <a:lnTo>
                  <a:pt x="4838" y="400"/>
                </a:lnTo>
                <a:cubicBezTo>
                  <a:pt x="4838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6" name="Google Shape;576;p27"/>
          <p:cNvSpPr/>
          <p:nvPr/>
        </p:nvSpPr>
        <p:spPr>
          <a:xfrm>
            <a:off x="10675929" y="489542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34" y="0"/>
                </a:moveTo>
                <a:cubicBezTo>
                  <a:pt x="201" y="0"/>
                  <a:pt x="1" y="167"/>
                  <a:pt x="1" y="401"/>
                </a:cubicBezTo>
                <a:lnTo>
                  <a:pt x="1" y="501"/>
                </a:lnTo>
                <a:cubicBezTo>
                  <a:pt x="1" y="267"/>
                  <a:pt x="201" y="67"/>
                  <a:pt x="434" y="67"/>
                </a:cubicBezTo>
                <a:lnTo>
                  <a:pt x="4437" y="67"/>
                </a:lnTo>
                <a:cubicBezTo>
                  <a:pt x="4671" y="67"/>
                  <a:pt x="4838" y="267"/>
                  <a:pt x="4838" y="501"/>
                </a:cubicBezTo>
                <a:lnTo>
                  <a:pt x="4838" y="401"/>
                </a:lnTo>
                <a:cubicBezTo>
                  <a:pt x="4838" y="167"/>
                  <a:pt x="4671" y="0"/>
                  <a:pt x="4437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7" name="Google Shape;577;p27"/>
          <p:cNvSpPr/>
          <p:nvPr/>
        </p:nvSpPr>
        <p:spPr>
          <a:xfrm>
            <a:off x="9989075" y="4480279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0"/>
                </a:moveTo>
                <a:cubicBezTo>
                  <a:pt x="167" y="0"/>
                  <a:pt x="0" y="167"/>
                  <a:pt x="0" y="400"/>
                </a:cubicBezTo>
                <a:lnTo>
                  <a:pt x="0" y="500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0"/>
                </a:cubicBezTo>
                <a:lnTo>
                  <a:pt x="4837" y="400"/>
                </a:lnTo>
                <a:cubicBezTo>
                  <a:pt x="4837" y="167"/>
                  <a:pt x="4637" y="0"/>
                  <a:pt x="4404" y="0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8" name="Google Shape;578;p27"/>
          <p:cNvSpPr/>
          <p:nvPr/>
        </p:nvSpPr>
        <p:spPr>
          <a:xfrm>
            <a:off x="9989075" y="4687834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168"/>
                  <a:pt x="0" y="401"/>
                </a:cubicBezTo>
                <a:lnTo>
                  <a:pt x="0" y="501"/>
                </a:lnTo>
                <a:cubicBezTo>
                  <a:pt x="0" y="268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8"/>
                  <a:pt x="4837" y="501"/>
                </a:cubicBezTo>
                <a:lnTo>
                  <a:pt x="4837" y="401"/>
                </a:lnTo>
                <a:cubicBezTo>
                  <a:pt x="4837" y="168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9" name="Google Shape;579;p27"/>
          <p:cNvSpPr/>
          <p:nvPr/>
        </p:nvSpPr>
        <p:spPr>
          <a:xfrm>
            <a:off x="9989075" y="4081421"/>
            <a:ext cx="169136" cy="17551"/>
          </a:xfrm>
          <a:custGeom>
            <a:avLst/>
            <a:gdLst/>
            <a:ahLst/>
            <a:cxnLst/>
            <a:rect l="l" t="t" r="r" b="b"/>
            <a:pathLst>
              <a:path w="4838" h="502" extrusionOk="0">
                <a:moveTo>
                  <a:pt x="401" y="1"/>
                </a:moveTo>
                <a:cubicBezTo>
                  <a:pt x="167" y="1"/>
                  <a:pt x="0" y="201"/>
                  <a:pt x="0" y="435"/>
                </a:cubicBezTo>
                <a:lnTo>
                  <a:pt x="0" y="501"/>
                </a:lnTo>
                <a:cubicBezTo>
                  <a:pt x="0" y="268"/>
                  <a:pt x="167" y="101"/>
                  <a:pt x="401" y="101"/>
                </a:cubicBezTo>
                <a:lnTo>
                  <a:pt x="4404" y="101"/>
                </a:lnTo>
                <a:cubicBezTo>
                  <a:pt x="4637" y="101"/>
                  <a:pt x="4837" y="268"/>
                  <a:pt x="4837" y="501"/>
                </a:cubicBezTo>
                <a:lnTo>
                  <a:pt x="4837" y="435"/>
                </a:lnTo>
                <a:cubicBezTo>
                  <a:pt x="4837" y="201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0" name="Google Shape;580;p27"/>
          <p:cNvSpPr/>
          <p:nvPr/>
        </p:nvSpPr>
        <p:spPr>
          <a:xfrm>
            <a:off x="9989075" y="4272685"/>
            <a:ext cx="169136" cy="17515"/>
          </a:xfrm>
          <a:custGeom>
            <a:avLst/>
            <a:gdLst/>
            <a:ahLst/>
            <a:cxnLst/>
            <a:rect l="l" t="t" r="r" b="b"/>
            <a:pathLst>
              <a:path w="4838" h="501" extrusionOk="0">
                <a:moveTo>
                  <a:pt x="401" y="1"/>
                </a:moveTo>
                <a:cubicBezTo>
                  <a:pt x="167" y="1"/>
                  <a:pt x="0" y="167"/>
                  <a:pt x="0" y="401"/>
                </a:cubicBezTo>
                <a:lnTo>
                  <a:pt x="0" y="501"/>
                </a:lnTo>
                <a:cubicBezTo>
                  <a:pt x="0" y="267"/>
                  <a:pt x="167" y="67"/>
                  <a:pt x="401" y="67"/>
                </a:cubicBezTo>
                <a:lnTo>
                  <a:pt x="4404" y="67"/>
                </a:lnTo>
                <a:cubicBezTo>
                  <a:pt x="4637" y="67"/>
                  <a:pt x="4837" y="267"/>
                  <a:pt x="4837" y="501"/>
                </a:cubicBezTo>
                <a:lnTo>
                  <a:pt x="4837" y="401"/>
                </a:lnTo>
                <a:cubicBezTo>
                  <a:pt x="4837" y="167"/>
                  <a:pt x="4637" y="1"/>
                  <a:pt x="4404" y="1"/>
                </a:cubicBezTo>
                <a:close/>
              </a:path>
            </a:pathLst>
          </a:custGeom>
          <a:solidFill>
            <a:srgbClr val="00328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1" name="Google Shape;581;p27"/>
          <p:cNvSpPr/>
          <p:nvPr/>
        </p:nvSpPr>
        <p:spPr>
          <a:xfrm>
            <a:off x="10883522" y="3696617"/>
            <a:ext cx="149316" cy="152775"/>
          </a:xfrm>
          <a:custGeom>
            <a:avLst/>
            <a:gdLst/>
            <a:ahLst/>
            <a:cxnLst/>
            <a:rect l="l" t="t" r="r" b="b"/>
            <a:pathLst>
              <a:path w="4271" h="4370" extrusionOk="0">
                <a:moveTo>
                  <a:pt x="2135" y="0"/>
                </a:moveTo>
                <a:cubicBezTo>
                  <a:pt x="968" y="0"/>
                  <a:pt x="0" y="967"/>
                  <a:pt x="0" y="2168"/>
                </a:cubicBezTo>
                <a:cubicBezTo>
                  <a:pt x="0" y="3403"/>
                  <a:pt x="968" y="4370"/>
                  <a:pt x="2135" y="4370"/>
                </a:cubicBezTo>
                <a:cubicBezTo>
                  <a:pt x="3336" y="4370"/>
                  <a:pt x="4270" y="3403"/>
                  <a:pt x="4270" y="2168"/>
                </a:cubicBezTo>
                <a:cubicBezTo>
                  <a:pt x="4270" y="967"/>
                  <a:pt x="3336" y="0"/>
                  <a:pt x="2135" y="0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2" name="Google Shape;582;p27"/>
          <p:cNvSpPr/>
          <p:nvPr/>
        </p:nvSpPr>
        <p:spPr>
          <a:xfrm>
            <a:off x="10883522" y="3696619"/>
            <a:ext cx="149316" cy="149279"/>
          </a:xfrm>
          <a:custGeom>
            <a:avLst/>
            <a:gdLst/>
            <a:ahLst/>
            <a:cxnLst/>
            <a:rect l="l" t="t" r="r" b="b"/>
            <a:pathLst>
              <a:path w="4271" h="4270" extrusionOk="0">
                <a:moveTo>
                  <a:pt x="2135" y="0"/>
                </a:moveTo>
                <a:cubicBezTo>
                  <a:pt x="968" y="0"/>
                  <a:pt x="0" y="934"/>
                  <a:pt x="0" y="2135"/>
                </a:cubicBezTo>
                <a:cubicBezTo>
                  <a:pt x="0" y="3302"/>
                  <a:pt x="968" y="4270"/>
                  <a:pt x="2135" y="4270"/>
                </a:cubicBezTo>
                <a:cubicBezTo>
                  <a:pt x="3336" y="4270"/>
                  <a:pt x="4270" y="3302"/>
                  <a:pt x="4270" y="2135"/>
                </a:cubicBezTo>
                <a:cubicBezTo>
                  <a:pt x="4270" y="934"/>
                  <a:pt x="3336" y="0"/>
                  <a:pt x="2135" y="0"/>
                </a:cubicBezTo>
                <a:close/>
              </a:path>
            </a:pathLst>
          </a:custGeom>
          <a:solidFill>
            <a:srgbClr val="B6BAD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3" name="Google Shape;583;p27"/>
          <p:cNvSpPr/>
          <p:nvPr/>
        </p:nvSpPr>
        <p:spPr>
          <a:xfrm>
            <a:off x="10897509" y="3709445"/>
            <a:ext cx="122500" cy="123620"/>
          </a:xfrm>
          <a:custGeom>
            <a:avLst/>
            <a:gdLst/>
            <a:ahLst/>
            <a:cxnLst/>
            <a:rect l="l" t="t" r="r" b="b"/>
            <a:pathLst>
              <a:path w="3504" h="3536" extrusionOk="0">
                <a:moveTo>
                  <a:pt x="1735" y="0"/>
                </a:moveTo>
                <a:cubicBezTo>
                  <a:pt x="768" y="0"/>
                  <a:pt x="1" y="801"/>
                  <a:pt x="1" y="1768"/>
                </a:cubicBezTo>
                <a:cubicBezTo>
                  <a:pt x="1" y="2735"/>
                  <a:pt x="768" y="3536"/>
                  <a:pt x="1735" y="3536"/>
                </a:cubicBezTo>
                <a:cubicBezTo>
                  <a:pt x="2703" y="3536"/>
                  <a:pt x="3503" y="2735"/>
                  <a:pt x="3503" y="1768"/>
                </a:cubicBezTo>
                <a:cubicBezTo>
                  <a:pt x="3503" y="801"/>
                  <a:pt x="2703" y="0"/>
                  <a:pt x="1735" y="0"/>
                </a:cubicBezTo>
                <a:close/>
              </a:path>
            </a:pathLst>
          </a:custGeom>
          <a:solidFill>
            <a:srgbClr val="D0D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4" name="Google Shape;584;p27"/>
          <p:cNvSpPr/>
          <p:nvPr/>
        </p:nvSpPr>
        <p:spPr>
          <a:xfrm>
            <a:off x="10897509" y="3770067"/>
            <a:ext cx="122500" cy="62997"/>
          </a:xfrm>
          <a:custGeom>
            <a:avLst/>
            <a:gdLst/>
            <a:ahLst/>
            <a:cxnLst/>
            <a:rect l="l" t="t" r="r" b="b"/>
            <a:pathLst>
              <a:path w="3504" h="1802" extrusionOk="0">
                <a:moveTo>
                  <a:pt x="1" y="1"/>
                </a:moveTo>
                <a:cubicBezTo>
                  <a:pt x="1" y="1"/>
                  <a:pt x="1" y="34"/>
                  <a:pt x="1" y="34"/>
                </a:cubicBezTo>
                <a:cubicBezTo>
                  <a:pt x="1" y="1001"/>
                  <a:pt x="768" y="1802"/>
                  <a:pt x="1735" y="1802"/>
                </a:cubicBezTo>
                <a:cubicBezTo>
                  <a:pt x="2703" y="1802"/>
                  <a:pt x="3503" y="1001"/>
                  <a:pt x="3503" y="34"/>
                </a:cubicBezTo>
                <a:cubicBezTo>
                  <a:pt x="3503" y="34"/>
                  <a:pt x="3503" y="34"/>
                  <a:pt x="3503" y="1"/>
                </a:cubicBezTo>
                <a:cubicBezTo>
                  <a:pt x="3503" y="968"/>
                  <a:pt x="2703" y="1735"/>
                  <a:pt x="1735" y="1735"/>
                </a:cubicBezTo>
                <a:cubicBezTo>
                  <a:pt x="768" y="1735"/>
                  <a:pt x="1" y="968"/>
                  <a:pt x="1" y="1"/>
                </a:cubicBezTo>
                <a:close/>
              </a:path>
            </a:pathLst>
          </a:custGeom>
          <a:solidFill>
            <a:srgbClr val="E0F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5" name="Google Shape;585;p27"/>
          <p:cNvSpPr/>
          <p:nvPr/>
        </p:nvSpPr>
        <p:spPr>
          <a:xfrm>
            <a:off x="7528196" y="3602231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5" y="899"/>
                </a:moveTo>
                <a:lnTo>
                  <a:pt x="125" y="899"/>
                </a:lnTo>
                <a:cubicBezTo>
                  <a:pt x="132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5" y="899"/>
                </a:cubicBezTo>
                <a:close/>
                <a:moveTo>
                  <a:pt x="891" y="1"/>
                </a:moveTo>
                <a:cubicBezTo>
                  <a:pt x="329" y="1"/>
                  <a:pt x="1" y="409"/>
                  <a:pt x="125" y="899"/>
                </a:cubicBezTo>
                <a:lnTo>
                  <a:pt x="125" y="899"/>
                </a:lnTo>
                <a:cubicBezTo>
                  <a:pt x="49" y="429"/>
                  <a:pt x="373" y="67"/>
                  <a:pt x="891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8" y="1"/>
                  <a:pt x="891" y="1"/>
                </a:cubicBezTo>
                <a:close/>
              </a:path>
            </a:pathLst>
          </a:custGeom>
          <a:solidFill>
            <a:srgbClr val="FFFF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6" name="Google Shape;586;p27"/>
          <p:cNvSpPr/>
          <p:nvPr/>
        </p:nvSpPr>
        <p:spPr>
          <a:xfrm>
            <a:off x="7685609" y="3602231"/>
            <a:ext cx="91849" cy="42100"/>
          </a:xfrm>
          <a:custGeom>
            <a:avLst/>
            <a:gdLst/>
            <a:ahLst/>
            <a:cxnLst/>
            <a:rect l="l" t="t" r="r" b="b"/>
            <a:pathLst>
              <a:path w="2258" h="1035" extrusionOk="0">
                <a:moveTo>
                  <a:pt x="124" y="899"/>
                </a:moveTo>
                <a:cubicBezTo>
                  <a:pt x="131" y="943"/>
                  <a:pt x="142" y="989"/>
                  <a:pt x="156" y="1035"/>
                </a:cubicBezTo>
                <a:cubicBezTo>
                  <a:pt x="156" y="1001"/>
                  <a:pt x="156" y="1001"/>
                  <a:pt x="156" y="1001"/>
                </a:cubicBezTo>
                <a:cubicBezTo>
                  <a:pt x="143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8" y="1"/>
                  <a:pt x="0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0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57" y="1"/>
                  <a:pt x="890" y="1"/>
                </a:cubicBezTo>
                <a:close/>
              </a:path>
            </a:pathLst>
          </a:custGeom>
          <a:solidFill>
            <a:srgbClr val="FF52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7" name="Google Shape;587;p27"/>
          <p:cNvSpPr/>
          <p:nvPr/>
        </p:nvSpPr>
        <p:spPr>
          <a:xfrm>
            <a:off x="7842977" y="3602231"/>
            <a:ext cx="91888" cy="42100"/>
          </a:xfrm>
          <a:custGeom>
            <a:avLst/>
            <a:gdLst/>
            <a:ahLst/>
            <a:cxnLst/>
            <a:rect l="l" t="t" r="r" b="b"/>
            <a:pathLst>
              <a:path w="2259" h="1035" extrusionOk="0">
                <a:moveTo>
                  <a:pt x="124" y="899"/>
                </a:moveTo>
                <a:cubicBezTo>
                  <a:pt x="131" y="943"/>
                  <a:pt x="142" y="989"/>
                  <a:pt x="157" y="1035"/>
                </a:cubicBezTo>
                <a:cubicBezTo>
                  <a:pt x="157" y="1001"/>
                  <a:pt x="157" y="1001"/>
                  <a:pt x="157" y="1001"/>
                </a:cubicBezTo>
                <a:cubicBezTo>
                  <a:pt x="144" y="967"/>
                  <a:pt x="133" y="933"/>
                  <a:pt x="124" y="899"/>
                </a:cubicBezTo>
                <a:close/>
                <a:moveTo>
                  <a:pt x="890" y="1"/>
                </a:moveTo>
                <a:cubicBezTo>
                  <a:pt x="329" y="1"/>
                  <a:pt x="1" y="409"/>
                  <a:pt x="124" y="899"/>
                </a:cubicBezTo>
                <a:lnTo>
                  <a:pt x="124" y="899"/>
                </a:lnTo>
                <a:cubicBezTo>
                  <a:pt x="49" y="429"/>
                  <a:pt x="372" y="67"/>
                  <a:pt x="890" y="67"/>
                </a:cubicBezTo>
                <a:cubicBezTo>
                  <a:pt x="1491" y="67"/>
                  <a:pt x="2091" y="501"/>
                  <a:pt x="2258" y="1035"/>
                </a:cubicBezTo>
                <a:cubicBezTo>
                  <a:pt x="2258" y="1001"/>
                  <a:pt x="2258" y="1001"/>
                  <a:pt x="2258" y="1001"/>
                </a:cubicBezTo>
                <a:cubicBezTo>
                  <a:pt x="2091" y="468"/>
                  <a:pt x="1491" y="1"/>
                  <a:pt x="890" y="1"/>
                </a:cubicBezTo>
                <a:close/>
              </a:path>
            </a:pathLst>
          </a:custGeom>
          <a:solidFill>
            <a:srgbClr val="45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8" name="Google Shape;588;p27"/>
          <p:cNvSpPr/>
          <p:nvPr/>
        </p:nvSpPr>
        <p:spPr>
          <a:xfrm>
            <a:off x="9544770" y="3103034"/>
            <a:ext cx="36" cy="69989"/>
          </a:xfrm>
          <a:custGeom>
            <a:avLst/>
            <a:gdLst/>
            <a:ahLst/>
            <a:cxnLst/>
            <a:rect l="l" t="t" r="r" b="b"/>
            <a:pathLst>
              <a:path w="1" h="2002" extrusionOk="0">
                <a:moveTo>
                  <a:pt x="0" y="2002"/>
                </a:moveTo>
                <a:lnTo>
                  <a:pt x="0" y="0"/>
                </a:lnTo>
              </a:path>
            </a:pathLst>
          </a:custGeom>
          <a:solidFill>
            <a:srgbClr val="1FFF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9" name="Google Shape;589;p27"/>
          <p:cNvSpPr/>
          <p:nvPr/>
        </p:nvSpPr>
        <p:spPr>
          <a:xfrm>
            <a:off x="10410063" y="3112728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0" y="268"/>
                  <a:pt x="0" y="601"/>
                </a:cubicBezTo>
                <a:cubicBezTo>
                  <a:pt x="0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0" name="Google Shape;590;p27"/>
          <p:cNvSpPr/>
          <p:nvPr/>
        </p:nvSpPr>
        <p:spPr>
          <a:xfrm>
            <a:off x="10580318" y="3112728"/>
            <a:ext cx="143476" cy="43211"/>
          </a:xfrm>
          <a:custGeom>
            <a:avLst/>
            <a:gdLst/>
            <a:ahLst/>
            <a:cxnLst/>
            <a:rect l="l" t="t" r="r" b="b"/>
            <a:pathLst>
              <a:path w="4104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3470" y="1235"/>
                </a:lnTo>
                <a:cubicBezTo>
                  <a:pt x="3803" y="1235"/>
                  <a:pt x="4103" y="968"/>
                  <a:pt x="4103" y="601"/>
                </a:cubicBezTo>
                <a:cubicBezTo>
                  <a:pt x="4103" y="268"/>
                  <a:pt x="3803" y="1"/>
                  <a:pt x="3470" y="1"/>
                </a:cubicBezTo>
                <a:close/>
              </a:path>
            </a:pathLst>
          </a:custGeom>
          <a:solidFill>
            <a:srgbClr val="FF3ED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1" name="Google Shape;591;p27"/>
          <p:cNvSpPr/>
          <p:nvPr/>
        </p:nvSpPr>
        <p:spPr>
          <a:xfrm>
            <a:off x="10195481" y="3364615"/>
            <a:ext cx="929481" cy="43211"/>
          </a:xfrm>
          <a:custGeom>
            <a:avLst/>
            <a:gdLst/>
            <a:ahLst/>
            <a:cxnLst/>
            <a:rect l="l" t="t" r="r" b="b"/>
            <a:pathLst>
              <a:path w="26587" h="1236" extrusionOk="0">
                <a:moveTo>
                  <a:pt x="634" y="1"/>
                </a:moveTo>
                <a:cubicBezTo>
                  <a:pt x="301" y="1"/>
                  <a:pt x="1" y="268"/>
                  <a:pt x="1" y="601"/>
                </a:cubicBezTo>
                <a:cubicBezTo>
                  <a:pt x="1" y="968"/>
                  <a:pt x="301" y="1235"/>
                  <a:pt x="634" y="1235"/>
                </a:cubicBezTo>
                <a:lnTo>
                  <a:pt x="25953" y="1235"/>
                </a:lnTo>
                <a:cubicBezTo>
                  <a:pt x="26286" y="1235"/>
                  <a:pt x="26586" y="968"/>
                  <a:pt x="26586" y="601"/>
                </a:cubicBezTo>
                <a:cubicBezTo>
                  <a:pt x="26586" y="268"/>
                  <a:pt x="26286" y="1"/>
                  <a:pt x="25953" y="1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2" name="Google Shape;592;p27"/>
          <p:cNvSpPr/>
          <p:nvPr/>
        </p:nvSpPr>
        <p:spPr>
          <a:xfrm>
            <a:off x="10894013" y="3453276"/>
            <a:ext cx="181967" cy="44329"/>
          </a:xfrm>
          <a:custGeom>
            <a:avLst/>
            <a:gdLst/>
            <a:ahLst/>
            <a:cxnLst/>
            <a:rect l="l" t="t" r="r" b="b"/>
            <a:pathLst>
              <a:path w="5205" h="1268" extrusionOk="0">
                <a:moveTo>
                  <a:pt x="634" y="0"/>
                </a:moveTo>
                <a:cubicBezTo>
                  <a:pt x="267" y="0"/>
                  <a:pt x="1" y="300"/>
                  <a:pt x="1" y="634"/>
                </a:cubicBezTo>
                <a:cubicBezTo>
                  <a:pt x="1" y="1001"/>
                  <a:pt x="267" y="1268"/>
                  <a:pt x="634" y="1268"/>
                </a:cubicBezTo>
                <a:lnTo>
                  <a:pt x="4571" y="1268"/>
                </a:lnTo>
                <a:cubicBezTo>
                  <a:pt x="4937" y="1268"/>
                  <a:pt x="5204" y="1001"/>
                  <a:pt x="5204" y="634"/>
                </a:cubicBezTo>
                <a:cubicBezTo>
                  <a:pt x="5204" y="300"/>
                  <a:pt x="4937" y="0"/>
                  <a:pt x="4571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3" name="Google Shape;593;p27"/>
          <p:cNvSpPr/>
          <p:nvPr/>
        </p:nvSpPr>
        <p:spPr>
          <a:xfrm>
            <a:off x="10702781" y="3453276"/>
            <a:ext cx="164452" cy="44329"/>
          </a:xfrm>
          <a:custGeom>
            <a:avLst/>
            <a:gdLst/>
            <a:ahLst/>
            <a:cxnLst/>
            <a:rect l="l" t="t" r="r" b="b"/>
            <a:pathLst>
              <a:path w="4704" h="1268" extrusionOk="0">
                <a:moveTo>
                  <a:pt x="634" y="0"/>
                </a:moveTo>
                <a:cubicBezTo>
                  <a:pt x="300" y="0"/>
                  <a:pt x="0" y="300"/>
                  <a:pt x="0" y="634"/>
                </a:cubicBezTo>
                <a:cubicBezTo>
                  <a:pt x="0" y="1001"/>
                  <a:pt x="300" y="1268"/>
                  <a:pt x="634" y="1268"/>
                </a:cubicBezTo>
                <a:lnTo>
                  <a:pt x="4070" y="1268"/>
                </a:lnTo>
                <a:cubicBezTo>
                  <a:pt x="4437" y="1268"/>
                  <a:pt x="4703" y="1001"/>
                  <a:pt x="4703" y="634"/>
                </a:cubicBezTo>
                <a:cubicBezTo>
                  <a:pt x="4703" y="300"/>
                  <a:pt x="4403" y="0"/>
                  <a:pt x="4070" y="0"/>
                </a:cubicBezTo>
                <a:close/>
              </a:path>
            </a:pathLst>
          </a:custGeom>
          <a:solidFill>
            <a:srgbClr val="FFC4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4" name="Google Shape;594;p27"/>
          <p:cNvSpPr/>
          <p:nvPr/>
        </p:nvSpPr>
        <p:spPr>
          <a:xfrm>
            <a:off x="10555845" y="2830532"/>
            <a:ext cx="866484" cy="727728"/>
          </a:xfrm>
          <a:custGeom>
            <a:avLst/>
            <a:gdLst/>
            <a:ahLst/>
            <a:cxnLst/>
            <a:rect l="l" t="t" r="r" b="b"/>
            <a:pathLst>
              <a:path w="24785" h="20816" extrusionOk="0">
                <a:moveTo>
                  <a:pt x="20815" y="0"/>
                </a:moveTo>
                <a:lnTo>
                  <a:pt x="0" y="20815"/>
                </a:lnTo>
                <a:lnTo>
                  <a:pt x="4303" y="20815"/>
                </a:lnTo>
                <a:lnTo>
                  <a:pt x="24584" y="534"/>
                </a:lnTo>
                <a:lnTo>
                  <a:pt x="24784" y="0"/>
                </a:lnTo>
                <a:close/>
              </a:path>
            </a:pathLst>
          </a:custGeom>
          <a:solidFill>
            <a:srgbClr val="E1F1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5" name="Google Shape;595;p27"/>
          <p:cNvSpPr/>
          <p:nvPr/>
        </p:nvSpPr>
        <p:spPr>
          <a:xfrm>
            <a:off x="6656701" y="1396086"/>
            <a:ext cx="3499375" cy="2271425"/>
          </a:xfrm>
          <a:custGeom>
            <a:avLst/>
            <a:gdLst/>
            <a:ahLst/>
            <a:cxnLst/>
            <a:rect l="l" t="t" r="r" b="b"/>
            <a:pathLst>
              <a:path w="86029" h="55841" extrusionOk="0">
                <a:moveTo>
                  <a:pt x="2102" y="1"/>
                </a:moveTo>
                <a:cubicBezTo>
                  <a:pt x="935" y="1"/>
                  <a:pt x="1" y="935"/>
                  <a:pt x="1" y="2102"/>
                </a:cubicBezTo>
                <a:lnTo>
                  <a:pt x="1" y="53739"/>
                </a:lnTo>
                <a:cubicBezTo>
                  <a:pt x="1" y="54907"/>
                  <a:pt x="935" y="55841"/>
                  <a:pt x="2102" y="55841"/>
                </a:cubicBezTo>
                <a:lnTo>
                  <a:pt x="83894" y="55841"/>
                </a:lnTo>
                <a:cubicBezTo>
                  <a:pt x="85062" y="55841"/>
                  <a:pt x="86029" y="54907"/>
                  <a:pt x="86029" y="53739"/>
                </a:cubicBezTo>
                <a:lnTo>
                  <a:pt x="86029" y="2102"/>
                </a:lnTo>
                <a:cubicBezTo>
                  <a:pt x="86029" y="935"/>
                  <a:pt x="85062" y="1"/>
                  <a:pt x="83894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6" name="Google Shape;596;p27"/>
          <p:cNvSpPr/>
          <p:nvPr/>
        </p:nvSpPr>
        <p:spPr>
          <a:xfrm>
            <a:off x="6656701" y="1396084"/>
            <a:ext cx="3499375" cy="366416"/>
          </a:xfrm>
          <a:custGeom>
            <a:avLst/>
            <a:gdLst/>
            <a:ahLst/>
            <a:cxnLst/>
            <a:rect l="l" t="t" r="r" b="b"/>
            <a:pathLst>
              <a:path w="86029" h="9008" extrusionOk="0">
                <a:moveTo>
                  <a:pt x="2436" y="1"/>
                </a:moveTo>
                <a:cubicBezTo>
                  <a:pt x="1102" y="1"/>
                  <a:pt x="1" y="1068"/>
                  <a:pt x="1" y="2436"/>
                </a:cubicBezTo>
                <a:lnTo>
                  <a:pt x="1" y="9007"/>
                </a:lnTo>
                <a:lnTo>
                  <a:pt x="86029" y="9007"/>
                </a:lnTo>
                <a:lnTo>
                  <a:pt x="86029" y="2436"/>
                </a:lnTo>
                <a:cubicBezTo>
                  <a:pt x="86029" y="1102"/>
                  <a:pt x="84928" y="1"/>
                  <a:pt x="8359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7" name="Google Shape;597;p27"/>
          <p:cNvSpPr/>
          <p:nvPr/>
        </p:nvSpPr>
        <p:spPr>
          <a:xfrm>
            <a:off x="6797843" y="1872345"/>
            <a:ext cx="3223911" cy="1675756"/>
          </a:xfrm>
          <a:custGeom>
            <a:avLst/>
            <a:gdLst/>
            <a:ahLst/>
            <a:cxnLst/>
            <a:rect l="l" t="t" r="r" b="b"/>
            <a:pathLst>
              <a:path w="79257" h="41197" extrusionOk="0">
                <a:moveTo>
                  <a:pt x="77522" y="41196"/>
                </a:moveTo>
                <a:lnTo>
                  <a:pt x="1735" y="41196"/>
                </a:lnTo>
                <a:cubicBezTo>
                  <a:pt x="767" y="41196"/>
                  <a:pt x="0" y="40429"/>
                  <a:pt x="0" y="39462"/>
                </a:cubicBezTo>
                <a:lnTo>
                  <a:pt x="0" y="1735"/>
                </a:lnTo>
                <a:cubicBezTo>
                  <a:pt x="0" y="768"/>
                  <a:pt x="767" y="0"/>
                  <a:pt x="1735" y="0"/>
                </a:cubicBezTo>
                <a:lnTo>
                  <a:pt x="77522" y="0"/>
                </a:lnTo>
                <a:cubicBezTo>
                  <a:pt x="78489" y="0"/>
                  <a:pt x="79257" y="768"/>
                  <a:pt x="79257" y="1735"/>
                </a:cubicBezTo>
                <a:lnTo>
                  <a:pt x="79257" y="39462"/>
                </a:lnTo>
                <a:cubicBezTo>
                  <a:pt x="79257" y="40429"/>
                  <a:pt x="78489" y="41196"/>
                  <a:pt x="77522" y="41196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8" name="Google Shape;598;p27"/>
          <p:cNvSpPr/>
          <p:nvPr/>
        </p:nvSpPr>
        <p:spPr>
          <a:xfrm>
            <a:off x="6891436" y="1970042"/>
            <a:ext cx="76025" cy="154693"/>
          </a:xfrm>
          <a:custGeom>
            <a:avLst/>
            <a:gdLst/>
            <a:ahLst/>
            <a:cxnLst/>
            <a:rect l="l" t="t" r="r" b="b"/>
            <a:pathLst>
              <a:path w="1869" h="3803" fill="none" extrusionOk="0">
                <a:moveTo>
                  <a:pt x="1869" y="0"/>
                </a:moveTo>
                <a:lnTo>
                  <a:pt x="1" y="1901"/>
                </a:lnTo>
                <a:lnTo>
                  <a:pt x="1869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9" name="Google Shape;599;p27"/>
          <p:cNvSpPr/>
          <p:nvPr/>
        </p:nvSpPr>
        <p:spPr>
          <a:xfrm>
            <a:off x="7161429" y="1970042"/>
            <a:ext cx="77408" cy="154693"/>
          </a:xfrm>
          <a:custGeom>
            <a:avLst/>
            <a:gdLst/>
            <a:ahLst/>
            <a:cxnLst/>
            <a:rect l="l" t="t" r="r" b="b"/>
            <a:pathLst>
              <a:path w="1903" h="3803" fill="none" extrusionOk="0">
                <a:moveTo>
                  <a:pt x="1" y="0"/>
                </a:moveTo>
                <a:lnTo>
                  <a:pt x="1902" y="1901"/>
                </a:lnTo>
                <a:lnTo>
                  <a:pt x="1" y="3803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0" name="Google Shape;600;p27"/>
          <p:cNvSpPr/>
          <p:nvPr/>
        </p:nvSpPr>
        <p:spPr>
          <a:xfrm>
            <a:off x="7032533" y="1970041"/>
            <a:ext cx="61097" cy="168281"/>
          </a:xfrm>
          <a:custGeom>
            <a:avLst/>
            <a:gdLst/>
            <a:ahLst/>
            <a:cxnLst/>
            <a:rect l="l" t="t" r="r" b="b"/>
            <a:pathLst>
              <a:path w="1502" h="4137" fill="none" extrusionOk="0">
                <a:moveTo>
                  <a:pt x="1" y="4136"/>
                </a:moveTo>
                <a:lnTo>
                  <a:pt x="1502" y="0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1" name="Google Shape;601;p27"/>
          <p:cNvSpPr/>
          <p:nvPr/>
        </p:nvSpPr>
        <p:spPr>
          <a:xfrm>
            <a:off x="7298465" y="2117895"/>
            <a:ext cx="43484" cy="43484"/>
          </a:xfrm>
          <a:custGeom>
            <a:avLst/>
            <a:gdLst/>
            <a:ahLst/>
            <a:cxnLst/>
            <a:rect l="l" t="t" r="r" b="b"/>
            <a:pathLst>
              <a:path w="1069" h="1069" extrusionOk="0">
                <a:moveTo>
                  <a:pt x="535" y="1"/>
                </a:moveTo>
                <a:cubicBezTo>
                  <a:pt x="234" y="1"/>
                  <a:pt x="1" y="234"/>
                  <a:pt x="1" y="535"/>
                </a:cubicBezTo>
                <a:cubicBezTo>
                  <a:pt x="1" y="802"/>
                  <a:pt x="234" y="1068"/>
                  <a:pt x="535" y="1068"/>
                </a:cubicBezTo>
                <a:cubicBezTo>
                  <a:pt x="835" y="1068"/>
                  <a:pt x="1068" y="802"/>
                  <a:pt x="1068" y="535"/>
                </a:cubicBezTo>
                <a:cubicBezTo>
                  <a:pt x="1068" y="234"/>
                  <a:pt x="835" y="1"/>
                  <a:pt x="535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2" name="Google Shape;602;p27"/>
          <p:cNvSpPr/>
          <p:nvPr/>
        </p:nvSpPr>
        <p:spPr>
          <a:xfrm>
            <a:off x="7362247" y="2117895"/>
            <a:ext cx="43444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67" y="1"/>
                  <a:pt x="0" y="234"/>
                  <a:pt x="0" y="535"/>
                </a:cubicBezTo>
                <a:cubicBezTo>
                  <a:pt x="0" y="802"/>
                  <a:pt x="267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3" name="Google Shape;603;p27"/>
          <p:cNvSpPr/>
          <p:nvPr/>
        </p:nvSpPr>
        <p:spPr>
          <a:xfrm>
            <a:off x="7453155" y="2117895"/>
            <a:ext cx="43444" cy="43484"/>
          </a:xfrm>
          <a:custGeom>
            <a:avLst/>
            <a:gdLst/>
            <a:ahLst/>
            <a:cxnLst/>
            <a:rect l="l" t="t" r="r" b="b"/>
            <a:pathLst>
              <a:path w="1068" h="1069" extrusionOk="0">
                <a:moveTo>
                  <a:pt x="534" y="1"/>
                </a:moveTo>
                <a:cubicBezTo>
                  <a:pt x="234" y="1"/>
                  <a:pt x="0" y="234"/>
                  <a:pt x="0" y="535"/>
                </a:cubicBezTo>
                <a:cubicBezTo>
                  <a:pt x="0" y="802"/>
                  <a:pt x="234" y="1068"/>
                  <a:pt x="534" y="1068"/>
                </a:cubicBezTo>
                <a:cubicBezTo>
                  <a:pt x="834" y="1068"/>
                  <a:pt x="1068" y="802"/>
                  <a:pt x="1068" y="535"/>
                </a:cubicBezTo>
                <a:cubicBezTo>
                  <a:pt x="1068" y="234"/>
                  <a:pt x="834" y="1"/>
                  <a:pt x="534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4" name="Google Shape;604;p27"/>
          <p:cNvSpPr/>
          <p:nvPr/>
        </p:nvSpPr>
        <p:spPr>
          <a:xfrm>
            <a:off x="6929426" y="2295644"/>
            <a:ext cx="2316212" cy="41"/>
          </a:xfrm>
          <a:custGeom>
            <a:avLst/>
            <a:gdLst/>
            <a:ahLst/>
            <a:cxnLst/>
            <a:rect l="l" t="t" r="r" b="b"/>
            <a:pathLst>
              <a:path w="56942" h="1" fill="none" extrusionOk="0">
                <a:moveTo>
                  <a:pt x="1" y="1"/>
                </a:moveTo>
                <a:lnTo>
                  <a:pt x="56941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5" name="Google Shape;605;p27"/>
          <p:cNvSpPr/>
          <p:nvPr/>
        </p:nvSpPr>
        <p:spPr>
          <a:xfrm>
            <a:off x="9385229" y="2295644"/>
            <a:ext cx="179140" cy="41"/>
          </a:xfrm>
          <a:custGeom>
            <a:avLst/>
            <a:gdLst/>
            <a:ahLst/>
            <a:cxnLst/>
            <a:rect l="l" t="t" r="r" b="b"/>
            <a:pathLst>
              <a:path w="4404" h="1" fill="none" extrusionOk="0">
                <a:moveTo>
                  <a:pt x="0" y="1"/>
                </a:moveTo>
                <a:lnTo>
                  <a:pt x="4403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6" name="Google Shape;606;p27"/>
          <p:cNvSpPr/>
          <p:nvPr/>
        </p:nvSpPr>
        <p:spPr>
          <a:xfrm>
            <a:off x="9663362" y="2295644"/>
            <a:ext cx="227993" cy="41"/>
          </a:xfrm>
          <a:custGeom>
            <a:avLst/>
            <a:gdLst/>
            <a:ahLst/>
            <a:cxnLst/>
            <a:rect l="l" t="t" r="r" b="b"/>
            <a:pathLst>
              <a:path w="5605" h="1" fill="none" extrusionOk="0">
                <a:moveTo>
                  <a:pt x="0" y="1"/>
                </a:moveTo>
                <a:lnTo>
                  <a:pt x="5604" y="1"/>
                </a:lnTo>
              </a:path>
            </a:pathLst>
          </a:custGeom>
          <a:noFill/>
          <a:ln w="20850" cap="rnd" cmpd="sng">
            <a:solidFill>
              <a:srgbClr val="12D7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7" name="Google Shape;607;p27"/>
          <p:cNvSpPr/>
          <p:nvPr/>
        </p:nvSpPr>
        <p:spPr>
          <a:xfrm>
            <a:off x="6929425" y="2477458"/>
            <a:ext cx="1449188" cy="41"/>
          </a:xfrm>
          <a:custGeom>
            <a:avLst/>
            <a:gdLst/>
            <a:ahLst/>
            <a:cxnLst/>
            <a:rect l="l" t="t" r="r" b="b"/>
            <a:pathLst>
              <a:path w="35627" h="1" fill="none" extrusionOk="0">
                <a:moveTo>
                  <a:pt x="1" y="1"/>
                </a:moveTo>
                <a:lnTo>
                  <a:pt x="35626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8" name="Google Shape;608;p27"/>
          <p:cNvSpPr/>
          <p:nvPr/>
        </p:nvSpPr>
        <p:spPr>
          <a:xfrm>
            <a:off x="8592851" y="2477458"/>
            <a:ext cx="260575" cy="41"/>
          </a:xfrm>
          <a:custGeom>
            <a:avLst/>
            <a:gdLst/>
            <a:ahLst/>
            <a:cxnLst/>
            <a:rect l="l" t="t" r="r" b="b"/>
            <a:pathLst>
              <a:path w="6406" h="1" fill="none" extrusionOk="0">
                <a:moveTo>
                  <a:pt x="1" y="1"/>
                </a:moveTo>
                <a:lnTo>
                  <a:pt x="6405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9" name="Google Shape;609;p27"/>
          <p:cNvSpPr/>
          <p:nvPr/>
        </p:nvSpPr>
        <p:spPr>
          <a:xfrm>
            <a:off x="8147829" y="2581953"/>
            <a:ext cx="705620" cy="41"/>
          </a:xfrm>
          <a:custGeom>
            <a:avLst/>
            <a:gdLst/>
            <a:ahLst/>
            <a:cxnLst/>
            <a:rect l="l" t="t" r="r" b="b"/>
            <a:pathLst>
              <a:path w="17347" h="1" fill="none" extrusionOk="0">
                <a:moveTo>
                  <a:pt x="17346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0" name="Google Shape;610;p27"/>
          <p:cNvSpPr/>
          <p:nvPr/>
        </p:nvSpPr>
        <p:spPr>
          <a:xfrm>
            <a:off x="7909029" y="2581953"/>
            <a:ext cx="142532" cy="41"/>
          </a:xfrm>
          <a:custGeom>
            <a:avLst/>
            <a:gdLst/>
            <a:ahLst/>
            <a:cxnLst/>
            <a:rect l="l" t="t" r="r" b="b"/>
            <a:pathLst>
              <a:path w="3504" h="1" fill="none" extrusionOk="0">
                <a:moveTo>
                  <a:pt x="3503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1" name="Google Shape;611;p27"/>
          <p:cNvSpPr/>
          <p:nvPr/>
        </p:nvSpPr>
        <p:spPr>
          <a:xfrm>
            <a:off x="7653959" y="2581953"/>
            <a:ext cx="142491" cy="41"/>
          </a:xfrm>
          <a:custGeom>
            <a:avLst/>
            <a:gdLst/>
            <a:ahLst/>
            <a:cxnLst/>
            <a:rect l="l" t="t" r="r" b="b"/>
            <a:pathLst>
              <a:path w="3503" h="1" fill="none" extrusionOk="0">
                <a:moveTo>
                  <a:pt x="3503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2" name="Google Shape;612;p27"/>
          <p:cNvSpPr/>
          <p:nvPr/>
        </p:nvSpPr>
        <p:spPr>
          <a:xfrm>
            <a:off x="7400233" y="2581953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3" name="Google Shape;613;p27"/>
          <p:cNvSpPr/>
          <p:nvPr/>
        </p:nvSpPr>
        <p:spPr>
          <a:xfrm>
            <a:off x="7145163" y="2581953"/>
            <a:ext cx="141148" cy="41"/>
          </a:xfrm>
          <a:custGeom>
            <a:avLst/>
            <a:gdLst/>
            <a:ahLst/>
            <a:cxnLst/>
            <a:rect l="l" t="t" r="r" b="b"/>
            <a:pathLst>
              <a:path w="3470" h="1" fill="none" extrusionOk="0">
                <a:moveTo>
                  <a:pt x="3470" y="0"/>
                </a:moveTo>
                <a:lnTo>
                  <a:pt x="0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4" name="Google Shape;614;p27"/>
          <p:cNvSpPr/>
          <p:nvPr/>
        </p:nvSpPr>
        <p:spPr>
          <a:xfrm>
            <a:off x="7145161" y="2709468"/>
            <a:ext cx="2196784" cy="41"/>
          </a:xfrm>
          <a:custGeom>
            <a:avLst/>
            <a:gdLst/>
            <a:ahLst/>
            <a:cxnLst/>
            <a:rect l="l" t="t" r="r" b="b"/>
            <a:pathLst>
              <a:path w="54006" h="1" fill="none" extrusionOk="0">
                <a:moveTo>
                  <a:pt x="54006" y="1"/>
                </a:moveTo>
                <a:lnTo>
                  <a:pt x="0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5" name="Google Shape;615;p27"/>
          <p:cNvSpPr/>
          <p:nvPr/>
        </p:nvSpPr>
        <p:spPr>
          <a:xfrm>
            <a:off x="6929425" y="2581953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6" name="Google Shape;616;p27"/>
          <p:cNvSpPr/>
          <p:nvPr/>
        </p:nvSpPr>
        <p:spPr>
          <a:xfrm>
            <a:off x="6929425" y="2709468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7" name="Google Shape;617;p27"/>
          <p:cNvSpPr/>
          <p:nvPr/>
        </p:nvSpPr>
        <p:spPr>
          <a:xfrm>
            <a:off x="6929425" y="2837021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0"/>
                </a:moveTo>
                <a:lnTo>
                  <a:pt x="1" y="0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8" name="Google Shape;618;p27"/>
          <p:cNvSpPr/>
          <p:nvPr/>
        </p:nvSpPr>
        <p:spPr>
          <a:xfrm>
            <a:off x="6929425" y="2964536"/>
            <a:ext cx="51620" cy="41"/>
          </a:xfrm>
          <a:custGeom>
            <a:avLst/>
            <a:gdLst/>
            <a:ahLst/>
            <a:cxnLst/>
            <a:rect l="l" t="t" r="r" b="b"/>
            <a:pathLst>
              <a:path w="1269" h="1" fill="none" extrusionOk="0">
                <a:moveTo>
                  <a:pt x="1268" y="1"/>
                </a:moveTo>
                <a:lnTo>
                  <a:pt x="1" y="1"/>
                </a:lnTo>
              </a:path>
            </a:pathLst>
          </a:custGeom>
          <a:noFill/>
          <a:ln w="20850" cap="rnd" cmpd="sng">
            <a:solidFill>
              <a:srgbClr val="12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9" name="Google Shape;619;p27"/>
          <p:cNvSpPr/>
          <p:nvPr/>
        </p:nvSpPr>
        <p:spPr>
          <a:xfrm>
            <a:off x="9474753" y="2709468"/>
            <a:ext cx="302635" cy="41"/>
          </a:xfrm>
          <a:custGeom>
            <a:avLst/>
            <a:gdLst/>
            <a:ahLst/>
            <a:cxnLst/>
            <a:rect l="l" t="t" r="r" b="b"/>
            <a:pathLst>
              <a:path w="7440" h="1" fill="none" extrusionOk="0">
                <a:moveTo>
                  <a:pt x="1" y="1"/>
                </a:moveTo>
                <a:lnTo>
                  <a:pt x="7439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0" name="Google Shape;620;p27"/>
          <p:cNvSpPr/>
          <p:nvPr/>
        </p:nvSpPr>
        <p:spPr>
          <a:xfrm>
            <a:off x="7139754" y="283702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1" name="Google Shape;621;p27"/>
          <p:cNvSpPr/>
          <p:nvPr/>
        </p:nvSpPr>
        <p:spPr>
          <a:xfrm>
            <a:off x="7139754" y="2967261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2" name="Google Shape;622;p27"/>
          <p:cNvSpPr/>
          <p:nvPr/>
        </p:nvSpPr>
        <p:spPr>
          <a:xfrm>
            <a:off x="7139754" y="3098885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0"/>
                </a:moveTo>
                <a:lnTo>
                  <a:pt x="14944" y="0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3" name="Google Shape;623;p27"/>
          <p:cNvSpPr/>
          <p:nvPr/>
        </p:nvSpPr>
        <p:spPr>
          <a:xfrm>
            <a:off x="7139754" y="3229125"/>
            <a:ext cx="607913" cy="41"/>
          </a:xfrm>
          <a:custGeom>
            <a:avLst/>
            <a:gdLst/>
            <a:ahLst/>
            <a:cxnLst/>
            <a:rect l="l" t="t" r="r" b="b"/>
            <a:pathLst>
              <a:path w="14945" h="1" fill="none" extrusionOk="0">
                <a:moveTo>
                  <a:pt x="0" y="1"/>
                </a:moveTo>
                <a:lnTo>
                  <a:pt x="14944" y="1"/>
                </a:lnTo>
              </a:path>
            </a:pathLst>
          </a:custGeom>
          <a:noFill/>
          <a:ln w="20850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4" name="Google Shape;624;p27"/>
          <p:cNvSpPr/>
          <p:nvPr/>
        </p:nvSpPr>
        <p:spPr>
          <a:xfrm>
            <a:off x="8147829" y="3229125"/>
            <a:ext cx="1237508" cy="41"/>
          </a:xfrm>
          <a:custGeom>
            <a:avLst/>
            <a:gdLst/>
            <a:ahLst/>
            <a:cxnLst/>
            <a:rect l="l" t="t" r="r" b="b"/>
            <a:pathLst>
              <a:path w="30423" h="1" fill="none" extrusionOk="0">
                <a:moveTo>
                  <a:pt x="0" y="1"/>
                </a:moveTo>
                <a:lnTo>
                  <a:pt x="30422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5" name="Google Shape;625;p27"/>
          <p:cNvSpPr/>
          <p:nvPr/>
        </p:nvSpPr>
        <p:spPr>
          <a:xfrm>
            <a:off x="8881843" y="3098885"/>
            <a:ext cx="503455" cy="41"/>
          </a:xfrm>
          <a:custGeom>
            <a:avLst/>
            <a:gdLst/>
            <a:ahLst/>
            <a:cxnLst/>
            <a:rect l="l" t="t" r="r" b="b"/>
            <a:pathLst>
              <a:path w="12377" h="1" fill="none" extrusionOk="0">
                <a:moveTo>
                  <a:pt x="1" y="0"/>
                </a:moveTo>
                <a:lnTo>
                  <a:pt x="12376" y="0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6" name="Google Shape;626;p27"/>
          <p:cNvSpPr/>
          <p:nvPr/>
        </p:nvSpPr>
        <p:spPr>
          <a:xfrm>
            <a:off x="9185763" y="2964536"/>
            <a:ext cx="199519" cy="41"/>
          </a:xfrm>
          <a:custGeom>
            <a:avLst/>
            <a:gdLst/>
            <a:ahLst/>
            <a:cxnLst/>
            <a:rect l="l" t="t" r="r" b="b"/>
            <a:pathLst>
              <a:path w="4905" h="1" fill="none" extrusionOk="0">
                <a:moveTo>
                  <a:pt x="1" y="1"/>
                </a:moveTo>
                <a:lnTo>
                  <a:pt x="4904" y="1"/>
                </a:lnTo>
              </a:path>
            </a:pathLst>
          </a:custGeom>
          <a:noFill/>
          <a:ln w="208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7" name="Google Shape;627;p27"/>
          <p:cNvSpPr/>
          <p:nvPr/>
        </p:nvSpPr>
        <p:spPr>
          <a:xfrm>
            <a:off x="10136010" y="1747162"/>
            <a:ext cx="1485732" cy="2312535"/>
          </a:xfrm>
          <a:custGeom>
            <a:avLst/>
            <a:gdLst/>
            <a:ahLst/>
            <a:cxnLst/>
            <a:rect l="l" t="t" r="r" b="b"/>
            <a:pathLst>
              <a:path w="42498" h="66148" extrusionOk="0">
                <a:moveTo>
                  <a:pt x="2169" y="1"/>
                </a:moveTo>
                <a:cubicBezTo>
                  <a:pt x="968" y="1"/>
                  <a:pt x="0" y="968"/>
                  <a:pt x="0" y="2169"/>
                </a:cubicBezTo>
                <a:lnTo>
                  <a:pt x="0" y="63980"/>
                </a:lnTo>
                <a:cubicBezTo>
                  <a:pt x="0" y="65181"/>
                  <a:pt x="968" y="66148"/>
                  <a:pt x="2169" y="66148"/>
                </a:cubicBezTo>
                <a:lnTo>
                  <a:pt x="40329" y="66148"/>
                </a:lnTo>
                <a:cubicBezTo>
                  <a:pt x="41530" y="66148"/>
                  <a:pt x="42497" y="65181"/>
                  <a:pt x="42497" y="63980"/>
                </a:cubicBezTo>
                <a:lnTo>
                  <a:pt x="42497" y="2169"/>
                </a:lnTo>
                <a:cubicBezTo>
                  <a:pt x="42497" y="968"/>
                  <a:pt x="41530" y="1"/>
                  <a:pt x="40329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/>
          </a:p>
        </p:txBody>
      </p:sp>
      <p:sp>
        <p:nvSpPr>
          <p:cNvPr id="628" name="Google Shape;628;p27"/>
          <p:cNvSpPr/>
          <p:nvPr/>
        </p:nvSpPr>
        <p:spPr>
          <a:xfrm>
            <a:off x="10136010" y="1747162"/>
            <a:ext cx="1485732" cy="209935"/>
          </a:xfrm>
          <a:custGeom>
            <a:avLst/>
            <a:gdLst/>
            <a:ahLst/>
            <a:cxnLst/>
            <a:rect l="l" t="t" r="r" b="b"/>
            <a:pathLst>
              <a:path w="42498" h="6005" extrusionOk="0">
                <a:moveTo>
                  <a:pt x="1635" y="1"/>
                </a:moveTo>
                <a:cubicBezTo>
                  <a:pt x="734" y="1"/>
                  <a:pt x="0" y="734"/>
                  <a:pt x="0" y="1635"/>
                </a:cubicBezTo>
                <a:lnTo>
                  <a:pt x="0" y="6005"/>
                </a:lnTo>
                <a:lnTo>
                  <a:pt x="42497" y="6005"/>
                </a:lnTo>
                <a:lnTo>
                  <a:pt x="42497" y="1635"/>
                </a:lnTo>
                <a:cubicBezTo>
                  <a:pt x="42497" y="734"/>
                  <a:pt x="41764" y="1"/>
                  <a:pt x="408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9" name="Google Shape;629;p27"/>
          <p:cNvSpPr/>
          <p:nvPr/>
        </p:nvSpPr>
        <p:spPr>
          <a:xfrm>
            <a:off x="10216490" y="2020059"/>
            <a:ext cx="1328271" cy="1970836"/>
          </a:xfrm>
          <a:custGeom>
            <a:avLst/>
            <a:gdLst/>
            <a:ahLst/>
            <a:cxnLst/>
            <a:rect l="l" t="t" r="r" b="b"/>
            <a:pathLst>
              <a:path w="37994" h="56374" extrusionOk="0">
                <a:moveTo>
                  <a:pt x="36259" y="56374"/>
                </a:moveTo>
                <a:lnTo>
                  <a:pt x="1768" y="56374"/>
                </a:lnTo>
                <a:cubicBezTo>
                  <a:pt x="801" y="56374"/>
                  <a:pt x="0" y="55607"/>
                  <a:pt x="0" y="54639"/>
                </a:cubicBezTo>
                <a:lnTo>
                  <a:pt x="0" y="1735"/>
                </a:lnTo>
                <a:cubicBezTo>
                  <a:pt x="0" y="767"/>
                  <a:pt x="801" y="0"/>
                  <a:pt x="1768" y="0"/>
                </a:cubicBezTo>
                <a:lnTo>
                  <a:pt x="36259" y="0"/>
                </a:lnTo>
                <a:cubicBezTo>
                  <a:pt x="37227" y="0"/>
                  <a:pt x="37994" y="767"/>
                  <a:pt x="37994" y="1735"/>
                </a:cubicBezTo>
                <a:lnTo>
                  <a:pt x="37994" y="54639"/>
                </a:lnTo>
                <a:cubicBezTo>
                  <a:pt x="37994" y="55607"/>
                  <a:pt x="37227" y="56374"/>
                  <a:pt x="36259" y="56374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0" name="Google Shape;630;p27"/>
          <p:cNvSpPr/>
          <p:nvPr/>
        </p:nvSpPr>
        <p:spPr>
          <a:xfrm>
            <a:off x="10540672" y="1817115"/>
            <a:ext cx="71179" cy="36219"/>
          </a:xfrm>
          <a:custGeom>
            <a:avLst/>
            <a:gdLst/>
            <a:ahLst/>
            <a:cxnLst/>
            <a:rect l="l" t="t" r="r" b="b"/>
            <a:pathLst>
              <a:path w="2036" h="1036" extrusionOk="0">
                <a:moveTo>
                  <a:pt x="1001" y="1"/>
                </a:moveTo>
                <a:cubicBezTo>
                  <a:pt x="434" y="1"/>
                  <a:pt x="0" y="435"/>
                  <a:pt x="0" y="1002"/>
                </a:cubicBezTo>
                <a:lnTo>
                  <a:pt x="0" y="1035"/>
                </a:lnTo>
                <a:cubicBezTo>
                  <a:pt x="0" y="468"/>
                  <a:pt x="434" y="1"/>
                  <a:pt x="1001" y="1"/>
                </a:cubicBezTo>
                <a:close/>
                <a:moveTo>
                  <a:pt x="1001" y="1"/>
                </a:moveTo>
                <a:cubicBezTo>
                  <a:pt x="1568" y="1"/>
                  <a:pt x="2035" y="468"/>
                  <a:pt x="2035" y="1035"/>
                </a:cubicBezTo>
                <a:lnTo>
                  <a:pt x="2035" y="1002"/>
                </a:lnTo>
                <a:cubicBezTo>
                  <a:pt x="2035" y="435"/>
                  <a:pt x="1568" y="1"/>
                  <a:pt x="1001" y="1"/>
                </a:cubicBezTo>
                <a:close/>
              </a:path>
            </a:pathLst>
          </a:custGeom>
          <a:solidFill>
            <a:srgbClr val="84FA9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1" name="Google Shape;631;p27"/>
          <p:cNvSpPr/>
          <p:nvPr/>
        </p:nvSpPr>
        <p:spPr>
          <a:xfrm>
            <a:off x="10280608" y="2250932"/>
            <a:ext cx="943465" cy="22201"/>
          </a:xfrm>
          <a:custGeom>
            <a:avLst/>
            <a:gdLst/>
            <a:ahLst/>
            <a:cxnLst/>
            <a:rect l="l" t="t" r="r" b="b"/>
            <a:pathLst>
              <a:path w="2698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34" y="635"/>
                </a:cubicBezTo>
                <a:lnTo>
                  <a:pt x="26686" y="635"/>
                </a:lnTo>
                <a:cubicBezTo>
                  <a:pt x="26853" y="635"/>
                  <a:pt x="26987" y="501"/>
                  <a:pt x="26987" y="301"/>
                </a:cubicBezTo>
                <a:cubicBezTo>
                  <a:pt x="26987" y="134"/>
                  <a:pt x="26853" y="1"/>
                  <a:pt x="2668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2" name="Google Shape;632;p27"/>
          <p:cNvSpPr/>
          <p:nvPr/>
        </p:nvSpPr>
        <p:spPr>
          <a:xfrm>
            <a:off x="11282348" y="2250932"/>
            <a:ext cx="91001" cy="22201"/>
          </a:xfrm>
          <a:custGeom>
            <a:avLst/>
            <a:gdLst/>
            <a:ahLst/>
            <a:cxnLst/>
            <a:rect l="l" t="t" r="r" b="b"/>
            <a:pathLst>
              <a:path w="2603" h="635" extrusionOk="0">
                <a:moveTo>
                  <a:pt x="301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5"/>
                  <a:pt x="301" y="635"/>
                </a:cubicBezTo>
                <a:lnTo>
                  <a:pt x="2269" y="635"/>
                </a:lnTo>
                <a:cubicBezTo>
                  <a:pt x="2436" y="635"/>
                  <a:pt x="2602" y="501"/>
                  <a:pt x="2602" y="301"/>
                </a:cubicBezTo>
                <a:cubicBezTo>
                  <a:pt x="2602" y="134"/>
                  <a:pt x="2436" y="1"/>
                  <a:pt x="2269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3" name="Google Shape;633;p27"/>
          <p:cNvSpPr/>
          <p:nvPr/>
        </p:nvSpPr>
        <p:spPr>
          <a:xfrm>
            <a:off x="11408305" y="2250932"/>
            <a:ext cx="73487" cy="22201"/>
          </a:xfrm>
          <a:custGeom>
            <a:avLst/>
            <a:gdLst/>
            <a:ahLst/>
            <a:cxnLst/>
            <a:rect l="l" t="t" r="r" b="b"/>
            <a:pathLst>
              <a:path w="2102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5"/>
                  <a:pt x="300" y="635"/>
                </a:cubicBezTo>
                <a:lnTo>
                  <a:pt x="1768" y="635"/>
                </a:lnTo>
                <a:cubicBezTo>
                  <a:pt x="1968" y="635"/>
                  <a:pt x="2102" y="501"/>
                  <a:pt x="2102" y="301"/>
                </a:cubicBezTo>
                <a:cubicBezTo>
                  <a:pt x="2102" y="134"/>
                  <a:pt x="1968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4" name="Google Shape;634;p27"/>
          <p:cNvSpPr/>
          <p:nvPr/>
        </p:nvSpPr>
        <p:spPr>
          <a:xfrm>
            <a:off x="10280605" y="2354728"/>
            <a:ext cx="539993" cy="22201"/>
          </a:xfrm>
          <a:custGeom>
            <a:avLst/>
            <a:gdLst/>
            <a:ahLst/>
            <a:cxnLst/>
            <a:rect l="l" t="t" r="r" b="b"/>
            <a:pathLst>
              <a:path w="15446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5112" y="634"/>
                </a:lnTo>
                <a:cubicBezTo>
                  <a:pt x="15312" y="634"/>
                  <a:pt x="15445" y="501"/>
                  <a:pt x="15445" y="334"/>
                </a:cubicBezTo>
                <a:cubicBezTo>
                  <a:pt x="15445" y="134"/>
                  <a:pt x="15312" y="1"/>
                  <a:pt x="15112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5" name="Google Shape;635;p27"/>
          <p:cNvSpPr/>
          <p:nvPr/>
        </p:nvSpPr>
        <p:spPr>
          <a:xfrm>
            <a:off x="10829860" y="2354728"/>
            <a:ext cx="170325" cy="22201"/>
          </a:xfrm>
          <a:custGeom>
            <a:avLst/>
            <a:gdLst/>
            <a:ahLst/>
            <a:cxnLst/>
            <a:rect l="l" t="t" r="r" b="b"/>
            <a:pathLst>
              <a:path w="4872" h="635" extrusionOk="0">
                <a:moveTo>
                  <a:pt x="301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4571" y="634"/>
                </a:lnTo>
                <a:cubicBezTo>
                  <a:pt x="4738" y="634"/>
                  <a:pt x="4871" y="501"/>
                  <a:pt x="4871" y="334"/>
                </a:cubicBezTo>
                <a:cubicBezTo>
                  <a:pt x="4871" y="134"/>
                  <a:pt x="4738" y="1"/>
                  <a:pt x="4571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6" name="Google Shape;636;p27"/>
          <p:cNvSpPr/>
          <p:nvPr/>
        </p:nvSpPr>
        <p:spPr>
          <a:xfrm>
            <a:off x="10885867" y="2414197"/>
            <a:ext cx="114319" cy="23353"/>
          </a:xfrm>
          <a:custGeom>
            <a:avLst/>
            <a:gdLst/>
            <a:ahLst/>
            <a:cxnLst/>
            <a:rect l="l" t="t" r="r" b="b"/>
            <a:pathLst>
              <a:path w="3270" h="668" extrusionOk="0">
                <a:moveTo>
                  <a:pt x="334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34" y="668"/>
                </a:cubicBezTo>
                <a:lnTo>
                  <a:pt x="2969" y="668"/>
                </a:lnTo>
                <a:cubicBezTo>
                  <a:pt x="3136" y="668"/>
                  <a:pt x="3269" y="501"/>
                  <a:pt x="3269" y="334"/>
                </a:cubicBezTo>
                <a:cubicBezTo>
                  <a:pt x="3269" y="168"/>
                  <a:pt x="3136" y="1"/>
                  <a:pt x="296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7" name="Google Shape;637;p27"/>
          <p:cNvSpPr/>
          <p:nvPr/>
        </p:nvSpPr>
        <p:spPr>
          <a:xfrm>
            <a:off x="10829861" y="2414197"/>
            <a:ext cx="33876" cy="23353"/>
          </a:xfrm>
          <a:custGeom>
            <a:avLst/>
            <a:gdLst/>
            <a:ahLst/>
            <a:cxnLst/>
            <a:rect l="l" t="t" r="r" b="b"/>
            <a:pathLst>
              <a:path w="969" h="668" extrusionOk="0">
                <a:moveTo>
                  <a:pt x="335" y="1"/>
                </a:moveTo>
                <a:cubicBezTo>
                  <a:pt x="168" y="1"/>
                  <a:pt x="1" y="168"/>
                  <a:pt x="1" y="334"/>
                </a:cubicBezTo>
                <a:cubicBezTo>
                  <a:pt x="1" y="535"/>
                  <a:pt x="168" y="668"/>
                  <a:pt x="335" y="668"/>
                </a:cubicBezTo>
                <a:lnTo>
                  <a:pt x="635" y="668"/>
                </a:lnTo>
                <a:cubicBezTo>
                  <a:pt x="802" y="668"/>
                  <a:pt x="968" y="501"/>
                  <a:pt x="968" y="334"/>
                </a:cubicBezTo>
                <a:cubicBezTo>
                  <a:pt x="968" y="168"/>
                  <a:pt x="835" y="1"/>
                  <a:pt x="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8" name="Google Shape;638;p27"/>
          <p:cNvSpPr/>
          <p:nvPr/>
        </p:nvSpPr>
        <p:spPr>
          <a:xfrm>
            <a:off x="10695754" y="2414197"/>
            <a:ext cx="102677" cy="23353"/>
          </a:xfrm>
          <a:custGeom>
            <a:avLst/>
            <a:gdLst/>
            <a:ahLst/>
            <a:cxnLst/>
            <a:rect l="l" t="t" r="r" b="b"/>
            <a:pathLst>
              <a:path w="2937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36" y="501"/>
                  <a:pt x="2936" y="334"/>
                </a:cubicBezTo>
                <a:cubicBezTo>
                  <a:pt x="2936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9" name="Google Shape;639;p27"/>
          <p:cNvSpPr/>
          <p:nvPr/>
        </p:nvSpPr>
        <p:spPr>
          <a:xfrm>
            <a:off x="10550007" y="2414197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0" y="1"/>
                </a:moveTo>
                <a:cubicBezTo>
                  <a:pt x="134" y="1"/>
                  <a:pt x="0" y="168"/>
                  <a:pt x="0" y="334"/>
                </a:cubicBezTo>
                <a:cubicBezTo>
                  <a:pt x="0" y="535"/>
                  <a:pt x="134" y="668"/>
                  <a:pt x="300" y="668"/>
                </a:cubicBezTo>
                <a:lnTo>
                  <a:pt x="2635" y="668"/>
                </a:lnTo>
                <a:cubicBezTo>
                  <a:pt x="2802" y="668"/>
                  <a:pt x="2969" y="501"/>
                  <a:pt x="2936" y="334"/>
                </a:cubicBezTo>
                <a:cubicBezTo>
                  <a:pt x="2936" y="168"/>
                  <a:pt x="2802" y="1"/>
                  <a:pt x="2635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0" name="Google Shape;640;p27"/>
          <p:cNvSpPr/>
          <p:nvPr/>
        </p:nvSpPr>
        <p:spPr>
          <a:xfrm>
            <a:off x="10404226" y="2414197"/>
            <a:ext cx="103831" cy="23353"/>
          </a:xfrm>
          <a:custGeom>
            <a:avLst/>
            <a:gdLst/>
            <a:ahLst/>
            <a:cxnLst/>
            <a:rect l="l" t="t" r="r" b="b"/>
            <a:pathLst>
              <a:path w="2970" h="668" extrusionOk="0">
                <a:moveTo>
                  <a:pt x="301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01" y="668"/>
                </a:cubicBezTo>
                <a:lnTo>
                  <a:pt x="2636" y="668"/>
                </a:lnTo>
                <a:cubicBezTo>
                  <a:pt x="2803" y="668"/>
                  <a:pt x="2969" y="501"/>
                  <a:pt x="2969" y="334"/>
                </a:cubicBezTo>
                <a:cubicBezTo>
                  <a:pt x="2969" y="168"/>
                  <a:pt x="2803" y="1"/>
                  <a:pt x="2636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1" name="Google Shape;641;p27"/>
          <p:cNvSpPr/>
          <p:nvPr/>
        </p:nvSpPr>
        <p:spPr>
          <a:xfrm>
            <a:off x="10404226" y="2487680"/>
            <a:ext cx="875817" cy="22201"/>
          </a:xfrm>
          <a:custGeom>
            <a:avLst/>
            <a:gdLst/>
            <a:ahLst/>
            <a:cxnLst/>
            <a:rect l="l" t="t" r="r" b="b"/>
            <a:pathLst>
              <a:path w="25052" h="635" extrusionOk="0">
                <a:moveTo>
                  <a:pt x="301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01" y="634"/>
                </a:cubicBezTo>
                <a:lnTo>
                  <a:pt x="24718" y="634"/>
                </a:lnTo>
                <a:cubicBezTo>
                  <a:pt x="24885" y="634"/>
                  <a:pt x="25052" y="501"/>
                  <a:pt x="25018" y="334"/>
                </a:cubicBezTo>
                <a:cubicBezTo>
                  <a:pt x="25018" y="134"/>
                  <a:pt x="24885" y="0"/>
                  <a:pt x="2471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2" name="Google Shape;642;p27"/>
          <p:cNvSpPr/>
          <p:nvPr/>
        </p:nvSpPr>
        <p:spPr>
          <a:xfrm>
            <a:off x="10280606" y="2414197"/>
            <a:ext cx="52511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8"/>
                  <a:pt x="1" y="334"/>
                </a:cubicBezTo>
                <a:cubicBezTo>
                  <a:pt x="1" y="535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8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3" name="Google Shape;643;p27"/>
          <p:cNvSpPr/>
          <p:nvPr/>
        </p:nvSpPr>
        <p:spPr>
          <a:xfrm>
            <a:off x="10280606" y="2487680"/>
            <a:ext cx="52511" cy="22201"/>
          </a:xfrm>
          <a:custGeom>
            <a:avLst/>
            <a:gdLst/>
            <a:ahLst/>
            <a:cxnLst/>
            <a:rect l="l" t="t" r="r" b="b"/>
            <a:pathLst>
              <a:path w="1502" h="635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1"/>
                  <a:pt x="1468" y="334"/>
                </a:cubicBezTo>
                <a:cubicBezTo>
                  <a:pt x="1468" y="134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4" name="Google Shape;644;p27"/>
          <p:cNvSpPr/>
          <p:nvPr/>
        </p:nvSpPr>
        <p:spPr>
          <a:xfrm>
            <a:off x="10280606" y="2559978"/>
            <a:ext cx="52511" cy="23353"/>
          </a:xfrm>
          <a:custGeom>
            <a:avLst/>
            <a:gdLst/>
            <a:ahLst/>
            <a:cxnLst/>
            <a:rect l="l" t="t" r="r" b="b"/>
            <a:pathLst>
              <a:path w="1502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168" y="668"/>
                </a:lnTo>
                <a:cubicBezTo>
                  <a:pt x="1335" y="668"/>
                  <a:pt x="1502" y="501"/>
                  <a:pt x="1468" y="334"/>
                </a:cubicBezTo>
                <a:cubicBezTo>
                  <a:pt x="1468" y="167"/>
                  <a:pt x="1335" y="1"/>
                  <a:pt x="1168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5" name="Google Shape;645;p27"/>
          <p:cNvSpPr/>
          <p:nvPr/>
        </p:nvSpPr>
        <p:spPr>
          <a:xfrm>
            <a:off x="10280606" y="2633466"/>
            <a:ext cx="52511" cy="22164"/>
          </a:xfrm>
          <a:custGeom>
            <a:avLst/>
            <a:gdLst/>
            <a:ahLst/>
            <a:cxnLst/>
            <a:rect l="l" t="t" r="r" b="b"/>
            <a:pathLst>
              <a:path w="1502" h="634" extrusionOk="0">
                <a:moveTo>
                  <a:pt x="334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34" y="634"/>
                </a:cubicBezTo>
                <a:lnTo>
                  <a:pt x="1168" y="634"/>
                </a:lnTo>
                <a:cubicBezTo>
                  <a:pt x="1335" y="634"/>
                  <a:pt x="1502" y="500"/>
                  <a:pt x="1468" y="300"/>
                </a:cubicBezTo>
                <a:cubicBezTo>
                  <a:pt x="1468" y="133"/>
                  <a:pt x="1335" y="0"/>
                  <a:pt x="11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6" name="Google Shape;646;p27"/>
          <p:cNvSpPr/>
          <p:nvPr/>
        </p:nvSpPr>
        <p:spPr>
          <a:xfrm>
            <a:off x="11333669" y="2487680"/>
            <a:ext cx="128303" cy="22201"/>
          </a:xfrm>
          <a:custGeom>
            <a:avLst/>
            <a:gdLst/>
            <a:ahLst/>
            <a:cxnLst/>
            <a:rect l="l" t="t" r="r" b="b"/>
            <a:pathLst>
              <a:path w="3670" h="635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34"/>
                  <a:pt x="300" y="634"/>
                </a:cubicBezTo>
                <a:lnTo>
                  <a:pt x="3336" y="634"/>
                </a:lnTo>
                <a:cubicBezTo>
                  <a:pt x="3503" y="634"/>
                  <a:pt x="3670" y="501"/>
                  <a:pt x="3670" y="334"/>
                </a:cubicBezTo>
                <a:cubicBezTo>
                  <a:pt x="3670" y="134"/>
                  <a:pt x="3536" y="0"/>
                  <a:pt x="33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7" name="Google Shape;647;p27"/>
          <p:cNvSpPr/>
          <p:nvPr/>
        </p:nvSpPr>
        <p:spPr>
          <a:xfrm>
            <a:off x="10400728" y="2559978"/>
            <a:ext cx="369701" cy="23353"/>
          </a:xfrm>
          <a:custGeom>
            <a:avLst/>
            <a:gdLst/>
            <a:ahLst/>
            <a:cxnLst/>
            <a:rect l="l" t="t" r="r" b="b"/>
            <a:pathLst>
              <a:path w="10575" h="668" extrusionOk="0">
                <a:moveTo>
                  <a:pt x="334" y="1"/>
                </a:moveTo>
                <a:cubicBezTo>
                  <a:pt x="134" y="1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0275" y="668"/>
                </a:lnTo>
                <a:cubicBezTo>
                  <a:pt x="10441" y="668"/>
                  <a:pt x="10575" y="501"/>
                  <a:pt x="10575" y="334"/>
                </a:cubicBezTo>
                <a:cubicBezTo>
                  <a:pt x="10575" y="167"/>
                  <a:pt x="10441" y="1"/>
                  <a:pt x="102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8" name="Google Shape;648;p27"/>
          <p:cNvSpPr/>
          <p:nvPr/>
        </p:nvSpPr>
        <p:spPr>
          <a:xfrm>
            <a:off x="10885868" y="2783898"/>
            <a:ext cx="418681" cy="23353"/>
          </a:xfrm>
          <a:custGeom>
            <a:avLst/>
            <a:gdLst/>
            <a:ahLst/>
            <a:cxnLst/>
            <a:rect l="l" t="t" r="r" b="b"/>
            <a:pathLst>
              <a:path w="11976" h="668" extrusionOk="0">
                <a:moveTo>
                  <a:pt x="300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0"/>
                  <a:pt x="134" y="667"/>
                  <a:pt x="300" y="667"/>
                </a:cubicBezTo>
                <a:lnTo>
                  <a:pt x="11642" y="667"/>
                </a:lnTo>
                <a:cubicBezTo>
                  <a:pt x="11842" y="667"/>
                  <a:pt x="11975" y="500"/>
                  <a:pt x="11975" y="334"/>
                </a:cubicBezTo>
                <a:cubicBezTo>
                  <a:pt x="11975" y="134"/>
                  <a:pt x="11842" y="0"/>
                  <a:pt x="116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9" name="Google Shape;649;p27"/>
          <p:cNvSpPr/>
          <p:nvPr/>
        </p:nvSpPr>
        <p:spPr>
          <a:xfrm>
            <a:off x="10994311" y="2709258"/>
            <a:ext cx="310235" cy="23353"/>
          </a:xfrm>
          <a:custGeom>
            <a:avLst/>
            <a:gdLst/>
            <a:ahLst/>
            <a:cxnLst/>
            <a:rect l="l" t="t" r="r" b="b"/>
            <a:pathLst>
              <a:path w="8874" h="668" extrusionOk="0">
                <a:moveTo>
                  <a:pt x="334" y="0"/>
                </a:moveTo>
                <a:cubicBezTo>
                  <a:pt x="134" y="0"/>
                  <a:pt x="0" y="134"/>
                  <a:pt x="0" y="334"/>
                </a:cubicBezTo>
                <a:cubicBezTo>
                  <a:pt x="0" y="501"/>
                  <a:pt x="134" y="667"/>
                  <a:pt x="334" y="667"/>
                </a:cubicBezTo>
                <a:lnTo>
                  <a:pt x="8540" y="667"/>
                </a:lnTo>
                <a:cubicBezTo>
                  <a:pt x="8740" y="667"/>
                  <a:pt x="8873" y="501"/>
                  <a:pt x="8873" y="334"/>
                </a:cubicBezTo>
                <a:cubicBezTo>
                  <a:pt x="8873" y="134"/>
                  <a:pt x="8740" y="0"/>
                  <a:pt x="85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0" name="Google Shape;650;p27"/>
          <p:cNvSpPr/>
          <p:nvPr/>
        </p:nvSpPr>
        <p:spPr>
          <a:xfrm>
            <a:off x="11168063" y="2633466"/>
            <a:ext cx="136484" cy="22164"/>
          </a:xfrm>
          <a:custGeom>
            <a:avLst/>
            <a:gdLst/>
            <a:ahLst/>
            <a:cxnLst/>
            <a:rect l="l" t="t" r="r" b="b"/>
            <a:pathLst>
              <a:path w="3904" h="634" extrusionOk="0">
                <a:moveTo>
                  <a:pt x="301" y="0"/>
                </a:moveTo>
                <a:cubicBezTo>
                  <a:pt x="134" y="0"/>
                  <a:pt x="1" y="133"/>
                  <a:pt x="1" y="300"/>
                </a:cubicBezTo>
                <a:cubicBezTo>
                  <a:pt x="1" y="500"/>
                  <a:pt x="134" y="634"/>
                  <a:pt x="301" y="634"/>
                </a:cubicBezTo>
                <a:lnTo>
                  <a:pt x="3570" y="634"/>
                </a:lnTo>
                <a:cubicBezTo>
                  <a:pt x="3770" y="634"/>
                  <a:pt x="3903" y="500"/>
                  <a:pt x="3903" y="300"/>
                </a:cubicBezTo>
                <a:cubicBezTo>
                  <a:pt x="3903" y="133"/>
                  <a:pt x="3770" y="0"/>
                  <a:pt x="35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1" name="Google Shape;651;p27"/>
          <p:cNvSpPr/>
          <p:nvPr/>
        </p:nvSpPr>
        <p:spPr>
          <a:xfrm>
            <a:off x="10280606" y="2149477"/>
            <a:ext cx="437349" cy="22201"/>
          </a:xfrm>
          <a:custGeom>
            <a:avLst/>
            <a:gdLst/>
            <a:ahLst/>
            <a:cxnLst/>
            <a:rect l="l" t="t" r="r" b="b"/>
            <a:pathLst>
              <a:path w="12510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2176" y="635"/>
                </a:lnTo>
                <a:cubicBezTo>
                  <a:pt x="12376" y="635"/>
                  <a:pt x="12510" y="501"/>
                  <a:pt x="12510" y="334"/>
                </a:cubicBezTo>
                <a:cubicBezTo>
                  <a:pt x="12510" y="134"/>
                  <a:pt x="12376" y="1"/>
                  <a:pt x="1217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2" name="Google Shape;652;p27"/>
          <p:cNvSpPr/>
          <p:nvPr/>
        </p:nvSpPr>
        <p:spPr>
          <a:xfrm>
            <a:off x="10280604" y="2961145"/>
            <a:ext cx="706752" cy="23353"/>
          </a:xfrm>
          <a:custGeom>
            <a:avLst/>
            <a:gdLst/>
            <a:ahLst/>
            <a:cxnLst/>
            <a:rect l="l" t="t" r="r" b="b"/>
            <a:pathLst>
              <a:path w="20216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3" name="Google Shape;653;p27"/>
          <p:cNvSpPr/>
          <p:nvPr/>
        </p:nvSpPr>
        <p:spPr>
          <a:xfrm>
            <a:off x="10280604" y="3050921"/>
            <a:ext cx="706752" cy="23388"/>
          </a:xfrm>
          <a:custGeom>
            <a:avLst/>
            <a:gdLst/>
            <a:ahLst/>
            <a:cxnLst/>
            <a:rect l="l" t="t" r="r" b="b"/>
            <a:pathLst>
              <a:path w="20216" h="669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215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4" name="Google Shape;654;p27"/>
          <p:cNvSpPr/>
          <p:nvPr/>
        </p:nvSpPr>
        <p:spPr>
          <a:xfrm>
            <a:off x="10280607" y="3140734"/>
            <a:ext cx="705563" cy="23353"/>
          </a:xfrm>
          <a:custGeom>
            <a:avLst/>
            <a:gdLst/>
            <a:ahLst/>
            <a:cxnLst/>
            <a:rect l="l" t="t" r="r" b="b"/>
            <a:pathLst>
              <a:path w="20182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19882" y="668"/>
                </a:lnTo>
                <a:cubicBezTo>
                  <a:pt x="20048" y="668"/>
                  <a:pt x="20182" y="501"/>
                  <a:pt x="20182" y="334"/>
                </a:cubicBezTo>
                <a:cubicBezTo>
                  <a:pt x="20182" y="167"/>
                  <a:pt x="20048" y="0"/>
                  <a:pt x="198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5" name="Google Shape;655;p27"/>
          <p:cNvSpPr/>
          <p:nvPr/>
        </p:nvSpPr>
        <p:spPr>
          <a:xfrm>
            <a:off x="10280607" y="3677156"/>
            <a:ext cx="705563" cy="22201"/>
          </a:xfrm>
          <a:custGeom>
            <a:avLst/>
            <a:gdLst/>
            <a:ahLst/>
            <a:cxnLst/>
            <a:rect l="l" t="t" r="r" b="b"/>
            <a:pathLst>
              <a:path w="20182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5"/>
                  <a:pt x="334" y="635"/>
                </a:cubicBezTo>
                <a:lnTo>
                  <a:pt x="19882" y="635"/>
                </a:lnTo>
                <a:cubicBezTo>
                  <a:pt x="20048" y="635"/>
                  <a:pt x="20182" y="501"/>
                  <a:pt x="20182" y="334"/>
                </a:cubicBezTo>
                <a:cubicBezTo>
                  <a:pt x="20182" y="134"/>
                  <a:pt x="20048" y="1"/>
                  <a:pt x="19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6" name="Google Shape;656;p27"/>
          <p:cNvSpPr/>
          <p:nvPr/>
        </p:nvSpPr>
        <p:spPr>
          <a:xfrm>
            <a:off x="10923170" y="2857346"/>
            <a:ext cx="209935" cy="22201"/>
          </a:xfrm>
          <a:custGeom>
            <a:avLst/>
            <a:gdLst/>
            <a:ahLst/>
            <a:cxnLst/>
            <a:rect l="l" t="t" r="r" b="b"/>
            <a:pathLst>
              <a:path w="6005" h="635" extrusionOk="0">
                <a:moveTo>
                  <a:pt x="334" y="1"/>
                </a:moveTo>
                <a:cubicBezTo>
                  <a:pt x="167" y="1"/>
                  <a:pt x="1" y="134"/>
                  <a:pt x="1" y="334"/>
                </a:cubicBezTo>
                <a:cubicBezTo>
                  <a:pt x="1" y="501"/>
                  <a:pt x="167" y="634"/>
                  <a:pt x="334" y="634"/>
                </a:cubicBezTo>
                <a:lnTo>
                  <a:pt x="5671" y="634"/>
                </a:lnTo>
                <a:cubicBezTo>
                  <a:pt x="5838" y="634"/>
                  <a:pt x="6005" y="501"/>
                  <a:pt x="6005" y="334"/>
                </a:cubicBezTo>
                <a:cubicBezTo>
                  <a:pt x="6005" y="134"/>
                  <a:pt x="5838" y="1"/>
                  <a:pt x="5671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7" name="Google Shape;657;p27"/>
          <p:cNvSpPr/>
          <p:nvPr/>
        </p:nvSpPr>
        <p:spPr>
          <a:xfrm>
            <a:off x="11201868" y="2857346"/>
            <a:ext cx="279925" cy="22201"/>
          </a:xfrm>
          <a:custGeom>
            <a:avLst/>
            <a:gdLst/>
            <a:ahLst/>
            <a:cxnLst/>
            <a:rect l="l" t="t" r="r" b="b"/>
            <a:pathLst>
              <a:path w="8007" h="635" extrusionOk="0">
                <a:moveTo>
                  <a:pt x="334" y="1"/>
                </a:moveTo>
                <a:cubicBezTo>
                  <a:pt x="134" y="1"/>
                  <a:pt x="1" y="134"/>
                  <a:pt x="1" y="334"/>
                </a:cubicBezTo>
                <a:cubicBezTo>
                  <a:pt x="1" y="501"/>
                  <a:pt x="134" y="634"/>
                  <a:pt x="334" y="634"/>
                </a:cubicBezTo>
                <a:lnTo>
                  <a:pt x="7673" y="634"/>
                </a:lnTo>
                <a:cubicBezTo>
                  <a:pt x="7873" y="634"/>
                  <a:pt x="8007" y="501"/>
                  <a:pt x="8007" y="334"/>
                </a:cubicBezTo>
                <a:cubicBezTo>
                  <a:pt x="8007" y="134"/>
                  <a:pt x="7873" y="1"/>
                  <a:pt x="7673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8" name="Google Shape;658;p27"/>
          <p:cNvSpPr/>
          <p:nvPr/>
        </p:nvSpPr>
        <p:spPr>
          <a:xfrm>
            <a:off x="11201868" y="2961145"/>
            <a:ext cx="279925" cy="23353"/>
          </a:xfrm>
          <a:custGeom>
            <a:avLst/>
            <a:gdLst/>
            <a:ahLst/>
            <a:cxnLst/>
            <a:rect l="l" t="t" r="r" b="b"/>
            <a:pathLst>
              <a:path w="8007" h="668" extrusionOk="0">
                <a:moveTo>
                  <a:pt x="334" y="0"/>
                </a:moveTo>
                <a:cubicBezTo>
                  <a:pt x="134" y="0"/>
                  <a:pt x="1" y="134"/>
                  <a:pt x="1" y="334"/>
                </a:cubicBezTo>
                <a:cubicBezTo>
                  <a:pt x="1" y="501"/>
                  <a:pt x="134" y="668"/>
                  <a:pt x="334" y="668"/>
                </a:cubicBezTo>
                <a:lnTo>
                  <a:pt x="7673" y="668"/>
                </a:lnTo>
                <a:cubicBezTo>
                  <a:pt x="7873" y="668"/>
                  <a:pt x="8007" y="501"/>
                  <a:pt x="8007" y="334"/>
                </a:cubicBezTo>
                <a:cubicBezTo>
                  <a:pt x="8007" y="134"/>
                  <a:pt x="7873" y="0"/>
                  <a:pt x="7673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9" name="Google Shape;659;p27"/>
          <p:cNvSpPr/>
          <p:nvPr/>
        </p:nvSpPr>
        <p:spPr>
          <a:xfrm>
            <a:off x="10280607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70" y="501"/>
                  <a:pt x="3070" y="301"/>
                </a:cubicBezTo>
                <a:cubicBezTo>
                  <a:pt x="3070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0" name="Google Shape;660;p27"/>
          <p:cNvSpPr/>
          <p:nvPr/>
        </p:nvSpPr>
        <p:spPr>
          <a:xfrm>
            <a:off x="10280607" y="3881253"/>
            <a:ext cx="107327" cy="23353"/>
          </a:xfrm>
          <a:custGeom>
            <a:avLst/>
            <a:gdLst/>
            <a:ahLst/>
            <a:cxnLst/>
            <a:rect l="l" t="t" r="r" b="b"/>
            <a:pathLst>
              <a:path w="3070" h="668" extrusionOk="0">
                <a:moveTo>
                  <a:pt x="334" y="0"/>
                </a:moveTo>
                <a:cubicBezTo>
                  <a:pt x="134" y="0"/>
                  <a:pt x="1" y="167"/>
                  <a:pt x="1" y="334"/>
                </a:cubicBezTo>
                <a:cubicBezTo>
                  <a:pt x="1" y="501"/>
                  <a:pt x="134" y="667"/>
                  <a:pt x="334" y="667"/>
                </a:cubicBezTo>
                <a:lnTo>
                  <a:pt x="2736" y="667"/>
                </a:lnTo>
                <a:cubicBezTo>
                  <a:pt x="2903" y="667"/>
                  <a:pt x="3070" y="501"/>
                  <a:pt x="3070" y="334"/>
                </a:cubicBezTo>
                <a:cubicBezTo>
                  <a:pt x="3070" y="167"/>
                  <a:pt x="2903" y="0"/>
                  <a:pt x="2736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1" name="Google Shape;661;p27"/>
          <p:cNvSpPr/>
          <p:nvPr/>
        </p:nvSpPr>
        <p:spPr>
          <a:xfrm>
            <a:off x="10415901" y="3881253"/>
            <a:ext cx="656585" cy="23353"/>
          </a:xfrm>
          <a:custGeom>
            <a:avLst/>
            <a:gdLst/>
            <a:ahLst/>
            <a:cxnLst/>
            <a:rect l="l" t="t" r="r" b="b"/>
            <a:pathLst>
              <a:path w="18781" h="668" extrusionOk="0">
                <a:moveTo>
                  <a:pt x="300" y="0"/>
                </a:moveTo>
                <a:cubicBezTo>
                  <a:pt x="134" y="0"/>
                  <a:pt x="0" y="167"/>
                  <a:pt x="0" y="334"/>
                </a:cubicBezTo>
                <a:cubicBezTo>
                  <a:pt x="0" y="501"/>
                  <a:pt x="134" y="667"/>
                  <a:pt x="300" y="667"/>
                </a:cubicBezTo>
                <a:lnTo>
                  <a:pt x="18447" y="667"/>
                </a:lnTo>
                <a:cubicBezTo>
                  <a:pt x="18647" y="667"/>
                  <a:pt x="18780" y="501"/>
                  <a:pt x="18780" y="334"/>
                </a:cubicBezTo>
                <a:cubicBezTo>
                  <a:pt x="18780" y="167"/>
                  <a:pt x="18647" y="0"/>
                  <a:pt x="18447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2" name="Google Shape;662;p27"/>
          <p:cNvSpPr/>
          <p:nvPr/>
        </p:nvSpPr>
        <p:spPr>
          <a:xfrm>
            <a:off x="10446211" y="3813604"/>
            <a:ext cx="106139" cy="2220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3" name="Google Shape;663;p27"/>
          <p:cNvSpPr/>
          <p:nvPr/>
        </p:nvSpPr>
        <p:spPr>
          <a:xfrm>
            <a:off x="10610629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68" y="1"/>
                  <a:pt x="1" y="134"/>
                  <a:pt x="1" y="301"/>
                </a:cubicBezTo>
                <a:cubicBezTo>
                  <a:pt x="1" y="501"/>
                  <a:pt x="168" y="634"/>
                  <a:pt x="334" y="634"/>
                </a:cubicBezTo>
                <a:lnTo>
                  <a:pt x="2736" y="634"/>
                </a:lnTo>
                <a:cubicBezTo>
                  <a:pt x="2936" y="634"/>
                  <a:pt x="3070" y="501"/>
                  <a:pt x="3070" y="301"/>
                </a:cubicBezTo>
                <a:cubicBezTo>
                  <a:pt x="3070" y="134"/>
                  <a:pt x="2936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4" name="Google Shape;664;p27"/>
          <p:cNvSpPr/>
          <p:nvPr/>
        </p:nvSpPr>
        <p:spPr>
          <a:xfrm>
            <a:off x="10776233" y="3813604"/>
            <a:ext cx="106175" cy="22201"/>
          </a:xfrm>
          <a:custGeom>
            <a:avLst/>
            <a:gdLst/>
            <a:ahLst/>
            <a:cxnLst/>
            <a:rect l="l" t="t" r="r" b="b"/>
            <a:pathLst>
              <a:path w="3037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36" y="501"/>
                  <a:pt x="3036" y="301"/>
                </a:cubicBezTo>
                <a:cubicBezTo>
                  <a:pt x="3036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5" name="Google Shape;665;p27"/>
          <p:cNvSpPr/>
          <p:nvPr/>
        </p:nvSpPr>
        <p:spPr>
          <a:xfrm>
            <a:off x="10941837" y="3813604"/>
            <a:ext cx="106139" cy="22201"/>
          </a:xfrm>
          <a:custGeom>
            <a:avLst/>
            <a:gdLst/>
            <a:ahLst/>
            <a:cxnLst/>
            <a:rect l="l" t="t" r="r" b="b"/>
            <a:pathLst>
              <a:path w="3036" h="635" extrusionOk="0">
                <a:moveTo>
                  <a:pt x="300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0" y="634"/>
                </a:cubicBezTo>
                <a:lnTo>
                  <a:pt x="2702" y="634"/>
                </a:lnTo>
                <a:cubicBezTo>
                  <a:pt x="2902" y="634"/>
                  <a:pt x="3036" y="501"/>
                  <a:pt x="3036" y="301"/>
                </a:cubicBezTo>
                <a:cubicBezTo>
                  <a:pt x="3036" y="134"/>
                  <a:pt x="2902" y="1"/>
                  <a:pt x="27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6" name="Google Shape;666;p27"/>
          <p:cNvSpPr/>
          <p:nvPr/>
        </p:nvSpPr>
        <p:spPr>
          <a:xfrm>
            <a:off x="11106254" y="3813604"/>
            <a:ext cx="107327" cy="22201"/>
          </a:xfrm>
          <a:custGeom>
            <a:avLst/>
            <a:gdLst/>
            <a:ahLst/>
            <a:cxnLst/>
            <a:rect l="l" t="t" r="r" b="b"/>
            <a:pathLst>
              <a:path w="3070" h="635" extrusionOk="0">
                <a:moveTo>
                  <a:pt x="334" y="1"/>
                </a:moveTo>
                <a:cubicBezTo>
                  <a:pt x="134" y="1"/>
                  <a:pt x="1" y="134"/>
                  <a:pt x="1" y="301"/>
                </a:cubicBezTo>
                <a:cubicBezTo>
                  <a:pt x="1" y="501"/>
                  <a:pt x="134" y="634"/>
                  <a:pt x="334" y="634"/>
                </a:cubicBezTo>
                <a:lnTo>
                  <a:pt x="2736" y="634"/>
                </a:lnTo>
                <a:cubicBezTo>
                  <a:pt x="2903" y="634"/>
                  <a:pt x="3069" y="501"/>
                  <a:pt x="3069" y="301"/>
                </a:cubicBezTo>
                <a:cubicBezTo>
                  <a:pt x="3069" y="134"/>
                  <a:pt x="2903" y="1"/>
                  <a:pt x="2736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7" name="Google Shape;667;p27"/>
          <p:cNvSpPr/>
          <p:nvPr/>
        </p:nvSpPr>
        <p:spPr>
          <a:xfrm>
            <a:off x="11271859" y="3813604"/>
            <a:ext cx="72332" cy="22201"/>
          </a:xfrm>
          <a:custGeom>
            <a:avLst/>
            <a:gdLst/>
            <a:ahLst/>
            <a:cxnLst/>
            <a:rect l="l" t="t" r="r" b="b"/>
            <a:pathLst>
              <a:path w="2069" h="635" extrusionOk="0">
                <a:moveTo>
                  <a:pt x="301" y="1"/>
                </a:moveTo>
                <a:cubicBezTo>
                  <a:pt x="134" y="1"/>
                  <a:pt x="0" y="134"/>
                  <a:pt x="0" y="301"/>
                </a:cubicBezTo>
                <a:cubicBezTo>
                  <a:pt x="0" y="501"/>
                  <a:pt x="134" y="634"/>
                  <a:pt x="301" y="634"/>
                </a:cubicBezTo>
                <a:lnTo>
                  <a:pt x="1768" y="634"/>
                </a:lnTo>
                <a:cubicBezTo>
                  <a:pt x="1935" y="634"/>
                  <a:pt x="2068" y="501"/>
                  <a:pt x="2068" y="301"/>
                </a:cubicBezTo>
                <a:cubicBezTo>
                  <a:pt x="2068" y="134"/>
                  <a:pt x="1935" y="1"/>
                  <a:pt x="1768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8" name="Google Shape;668;p27"/>
          <p:cNvSpPr/>
          <p:nvPr/>
        </p:nvSpPr>
        <p:spPr>
          <a:xfrm>
            <a:off x="11050283" y="1102257"/>
            <a:ext cx="1141724" cy="1046108"/>
          </a:xfrm>
          <a:custGeom>
            <a:avLst/>
            <a:gdLst/>
            <a:ahLst/>
            <a:cxnLst/>
            <a:rect l="l" t="t" r="r" b="b"/>
            <a:pathLst>
              <a:path w="32658" h="29923" extrusionOk="0">
                <a:moveTo>
                  <a:pt x="1335" y="1"/>
                </a:moveTo>
                <a:cubicBezTo>
                  <a:pt x="601" y="1"/>
                  <a:pt x="0" y="601"/>
                  <a:pt x="0" y="1302"/>
                </a:cubicBezTo>
                <a:lnTo>
                  <a:pt x="0" y="28621"/>
                </a:lnTo>
                <a:cubicBezTo>
                  <a:pt x="0" y="29355"/>
                  <a:pt x="601" y="29922"/>
                  <a:pt x="1335" y="29922"/>
                </a:cubicBezTo>
                <a:lnTo>
                  <a:pt x="31356" y="29922"/>
                </a:lnTo>
                <a:cubicBezTo>
                  <a:pt x="32090" y="29922"/>
                  <a:pt x="32657" y="29355"/>
                  <a:pt x="32657" y="28621"/>
                </a:cubicBezTo>
                <a:lnTo>
                  <a:pt x="32657" y="1302"/>
                </a:lnTo>
                <a:cubicBezTo>
                  <a:pt x="32657" y="601"/>
                  <a:pt x="32090" y="1"/>
                  <a:pt x="31356" y="1"/>
                </a:cubicBezTo>
                <a:close/>
              </a:path>
            </a:pathLst>
          </a:custGeom>
          <a:solidFill>
            <a:srgbClr val="B8BD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9" name="Google Shape;669;p27"/>
          <p:cNvSpPr/>
          <p:nvPr/>
        </p:nvSpPr>
        <p:spPr>
          <a:xfrm>
            <a:off x="11050283" y="1092957"/>
            <a:ext cx="1141724" cy="52511"/>
          </a:xfrm>
          <a:custGeom>
            <a:avLst/>
            <a:gdLst/>
            <a:ahLst/>
            <a:cxnLst/>
            <a:rect l="l" t="t" r="r" b="b"/>
            <a:pathLst>
              <a:path w="32658" h="1502" extrusionOk="0">
                <a:moveTo>
                  <a:pt x="1268" y="0"/>
                </a:moveTo>
                <a:cubicBezTo>
                  <a:pt x="568" y="0"/>
                  <a:pt x="0" y="567"/>
                  <a:pt x="0" y="1234"/>
                </a:cubicBezTo>
                <a:lnTo>
                  <a:pt x="0" y="1501"/>
                </a:lnTo>
                <a:cubicBezTo>
                  <a:pt x="0" y="834"/>
                  <a:pt x="568" y="267"/>
                  <a:pt x="1268" y="267"/>
                </a:cubicBezTo>
                <a:lnTo>
                  <a:pt x="31423" y="267"/>
                </a:lnTo>
                <a:cubicBezTo>
                  <a:pt x="32123" y="267"/>
                  <a:pt x="32657" y="834"/>
                  <a:pt x="32657" y="1501"/>
                </a:cubicBezTo>
                <a:lnTo>
                  <a:pt x="32657" y="1234"/>
                </a:lnTo>
                <a:cubicBezTo>
                  <a:pt x="32657" y="567"/>
                  <a:pt x="32123" y="0"/>
                  <a:pt x="31423" y="0"/>
                </a:cubicBezTo>
                <a:close/>
              </a:path>
            </a:pathLst>
          </a:custGeom>
          <a:solidFill>
            <a:srgbClr val="00A3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11050283" y="1102257"/>
            <a:ext cx="1141724" cy="160991"/>
          </a:xfrm>
          <a:custGeom>
            <a:avLst/>
            <a:gdLst/>
            <a:ahLst/>
            <a:cxnLst/>
            <a:rect l="l" t="t" r="r" b="b"/>
            <a:pathLst>
              <a:path w="32658" h="4605" extrusionOk="0">
                <a:moveTo>
                  <a:pt x="1268" y="1"/>
                </a:moveTo>
                <a:cubicBezTo>
                  <a:pt x="568" y="1"/>
                  <a:pt x="0" y="568"/>
                  <a:pt x="0" y="1235"/>
                </a:cubicBezTo>
                <a:lnTo>
                  <a:pt x="0" y="4604"/>
                </a:lnTo>
                <a:lnTo>
                  <a:pt x="32657" y="4604"/>
                </a:lnTo>
                <a:lnTo>
                  <a:pt x="32657" y="1235"/>
                </a:lnTo>
                <a:cubicBezTo>
                  <a:pt x="32657" y="568"/>
                  <a:pt x="32123" y="1"/>
                  <a:pt x="31423" y="1"/>
                </a:cubicBezTo>
                <a:close/>
              </a:path>
            </a:pathLst>
          </a:custGeom>
          <a:solidFill>
            <a:srgbClr val="469AA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11113243" y="1311002"/>
            <a:ext cx="1020448" cy="784887"/>
          </a:xfrm>
          <a:custGeom>
            <a:avLst/>
            <a:gdLst/>
            <a:ahLst/>
            <a:cxnLst/>
            <a:rect l="l" t="t" r="r" b="b"/>
            <a:pathLst>
              <a:path w="29189" h="22451" extrusionOk="0">
                <a:moveTo>
                  <a:pt x="28188" y="22450"/>
                </a:moveTo>
                <a:lnTo>
                  <a:pt x="1001" y="22450"/>
                </a:lnTo>
                <a:cubicBezTo>
                  <a:pt x="434" y="22450"/>
                  <a:pt x="1" y="22017"/>
                  <a:pt x="1" y="21450"/>
                </a:cubicBezTo>
                <a:lnTo>
                  <a:pt x="1" y="1002"/>
                </a:lnTo>
                <a:cubicBezTo>
                  <a:pt x="1" y="468"/>
                  <a:pt x="434" y="1"/>
                  <a:pt x="1001" y="1"/>
                </a:cubicBezTo>
                <a:lnTo>
                  <a:pt x="28188" y="1"/>
                </a:lnTo>
                <a:cubicBezTo>
                  <a:pt x="28755" y="1"/>
                  <a:pt x="29188" y="468"/>
                  <a:pt x="29188" y="1002"/>
                </a:cubicBezTo>
                <a:lnTo>
                  <a:pt x="29188" y="21450"/>
                </a:lnTo>
                <a:cubicBezTo>
                  <a:pt x="29188" y="22017"/>
                  <a:pt x="28755" y="22450"/>
                  <a:pt x="28188" y="22450"/>
                </a:cubicBezTo>
                <a:close/>
              </a:path>
            </a:pathLst>
          </a:custGeom>
          <a:solidFill>
            <a:srgbClr val="24086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11162226" y="1488281"/>
            <a:ext cx="725385" cy="17515"/>
          </a:xfrm>
          <a:custGeom>
            <a:avLst/>
            <a:gdLst/>
            <a:ahLst/>
            <a:cxnLst/>
            <a:rect l="l" t="t" r="r" b="b"/>
            <a:pathLst>
              <a:path w="2074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0482" y="501"/>
                </a:lnTo>
                <a:cubicBezTo>
                  <a:pt x="20615" y="501"/>
                  <a:pt x="20749" y="401"/>
                  <a:pt x="20716" y="267"/>
                </a:cubicBezTo>
                <a:cubicBezTo>
                  <a:pt x="20716" y="134"/>
                  <a:pt x="20615" y="0"/>
                  <a:pt x="20482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11931902" y="1488281"/>
            <a:ext cx="69989" cy="17515"/>
          </a:xfrm>
          <a:custGeom>
            <a:avLst/>
            <a:gdLst/>
            <a:ahLst/>
            <a:cxnLst/>
            <a:rect l="l" t="t" r="r" b="b"/>
            <a:pathLst>
              <a:path w="2002" h="501" extrusionOk="0">
                <a:moveTo>
                  <a:pt x="234" y="0"/>
                </a:moveTo>
                <a:cubicBezTo>
                  <a:pt x="101" y="0"/>
                  <a:pt x="0" y="134"/>
                  <a:pt x="0" y="267"/>
                </a:cubicBezTo>
                <a:cubicBezTo>
                  <a:pt x="0" y="401"/>
                  <a:pt x="101" y="501"/>
                  <a:pt x="234" y="501"/>
                </a:cubicBezTo>
                <a:lnTo>
                  <a:pt x="1735" y="501"/>
                </a:lnTo>
                <a:cubicBezTo>
                  <a:pt x="1868" y="501"/>
                  <a:pt x="2002" y="401"/>
                  <a:pt x="2002" y="267"/>
                </a:cubicBezTo>
                <a:cubicBezTo>
                  <a:pt x="2002" y="134"/>
                  <a:pt x="1868" y="0"/>
                  <a:pt x="173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4" name="Google Shape;674;p27"/>
          <p:cNvSpPr/>
          <p:nvPr/>
        </p:nvSpPr>
        <p:spPr>
          <a:xfrm>
            <a:off x="12028706" y="1488281"/>
            <a:ext cx="56005" cy="17515"/>
          </a:xfrm>
          <a:custGeom>
            <a:avLst/>
            <a:gdLst/>
            <a:ahLst/>
            <a:cxnLst/>
            <a:rect l="l" t="t" r="r" b="b"/>
            <a:pathLst>
              <a:path w="1602" h="501" extrusionOk="0">
                <a:moveTo>
                  <a:pt x="234" y="0"/>
                </a:moveTo>
                <a:cubicBezTo>
                  <a:pt x="100" y="0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1368" y="501"/>
                </a:lnTo>
                <a:cubicBezTo>
                  <a:pt x="1501" y="501"/>
                  <a:pt x="1601" y="401"/>
                  <a:pt x="1601" y="267"/>
                </a:cubicBezTo>
                <a:cubicBezTo>
                  <a:pt x="1601" y="134"/>
                  <a:pt x="1501" y="0"/>
                  <a:pt x="1368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11162225" y="1568725"/>
            <a:ext cx="415185" cy="17551"/>
          </a:xfrm>
          <a:custGeom>
            <a:avLst/>
            <a:gdLst/>
            <a:ahLst/>
            <a:cxnLst/>
            <a:rect l="l" t="t" r="r" b="b"/>
            <a:pathLst>
              <a:path w="11876" h="502" extrusionOk="0">
                <a:moveTo>
                  <a:pt x="234" y="1"/>
                </a:moveTo>
                <a:cubicBezTo>
                  <a:pt x="101" y="1"/>
                  <a:pt x="1" y="134"/>
                  <a:pt x="1" y="268"/>
                </a:cubicBezTo>
                <a:cubicBezTo>
                  <a:pt x="1" y="401"/>
                  <a:pt x="101" y="501"/>
                  <a:pt x="234" y="501"/>
                </a:cubicBezTo>
                <a:lnTo>
                  <a:pt x="11609" y="501"/>
                </a:lnTo>
                <a:cubicBezTo>
                  <a:pt x="11742" y="501"/>
                  <a:pt x="11876" y="401"/>
                  <a:pt x="11876" y="268"/>
                </a:cubicBezTo>
                <a:cubicBezTo>
                  <a:pt x="11876" y="134"/>
                  <a:pt x="11742" y="1"/>
                  <a:pt x="11609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11583209" y="1568725"/>
            <a:ext cx="131835" cy="17551"/>
          </a:xfrm>
          <a:custGeom>
            <a:avLst/>
            <a:gdLst/>
            <a:ahLst/>
            <a:cxnLst/>
            <a:rect l="l" t="t" r="r" b="b"/>
            <a:pathLst>
              <a:path w="3771" h="502" extrusionOk="0">
                <a:moveTo>
                  <a:pt x="268" y="1"/>
                </a:moveTo>
                <a:cubicBezTo>
                  <a:pt x="134" y="1"/>
                  <a:pt x="1" y="134"/>
                  <a:pt x="1" y="268"/>
                </a:cubicBezTo>
                <a:cubicBezTo>
                  <a:pt x="1" y="401"/>
                  <a:pt x="134" y="501"/>
                  <a:pt x="268" y="501"/>
                </a:cubicBezTo>
                <a:lnTo>
                  <a:pt x="3537" y="501"/>
                </a:lnTo>
                <a:cubicBezTo>
                  <a:pt x="3670" y="501"/>
                  <a:pt x="3770" y="401"/>
                  <a:pt x="3770" y="268"/>
                </a:cubicBezTo>
                <a:cubicBezTo>
                  <a:pt x="3770" y="134"/>
                  <a:pt x="3670" y="1"/>
                  <a:pt x="3537" y="1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11627541" y="1615398"/>
            <a:ext cx="87505" cy="16361"/>
          </a:xfrm>
          <a:custGeom>
            <a:avLst/>
            <a:gdLst/>
            <a:ahLst/>
            <a:cxnLst/>
            <a:rect l="l" t="t" r="r" b="b"/>
            <a:pathLst>
              <a:path w="2503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269" y="467"/>
                </a:lnTo>
                <a:cubicBezTo>
                  <a:pt x="2402" y="467"/>
                  <a:pt x="2502" y="367"/>
                  <a:pt x="2502" y="234"/>
                </a:cubicBezTo>
                <a:cubicBezTo>
                  <a:pt x="2502" y="100"/>
                  <a:pt x="2402" y="0"/>
                  <a:pt x="2269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8" name="Google Shape;678;p27"/>
          <p:cNvSpPr/>
          <p:nvPr/>
        </p:nvSpPr>
        <p:spPr>
          <a:xfrm>
            <a:off x="11584401" y="1615398"/>
            <a:ext cx="25660" cy="16361"/>
          </a:xfrm>
          <a:custGeom>
            <a:avLst/>
            <a:gdLst/>
            <a:ahLst/>
            <a:cxnLst/>
            <a:rect l="l" t="t" r="r" b="b"/>
            <a:pathLst>
              <a:path w="734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467" y="467"/>
                </a:lnTo>
                <a:cubicBezTo>
                  <a:pt x="600" y="467"/>
                  <a:pt x="734" y="367"/>
                  <a:pt x="734" y="234"/>
                </a:cubicBezTo>
                <a:cubicBezTo>
                  <a:pt x="734" y="100"/>
                  <a:pt x="600" y="0"/>
                  <a:pt x="467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9" name="Google Shape;679;p27"/>
          <p:cNvSpPr/>
          <p:nvPr/>
        </p:nvSpPr>
        <p:spPr>
          <a:xfrm>
            <a:off x="11480603" y="1615398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0" y="0"/>
                  <a:pt x="0" y="100"/>
                  <a:pt x="0" y="234"/>
                </a:cubicBezTo>
                <a:cubicBezTo>
                  <a:pt x="0" y="367"/>
                  <a:pt x="100" y="467"/>
                  <a:pt x="234" y="467"/>
                </a:cubicBezTo>
                <a:lnTo>
                  <a:pt x="2035" y="467"/>
                </a:lnTo>
                <a:cubicBezTo>
                  <a:pt x="2168" y="467"/>
                  <a:pt x="2269" y="367"/>
                  <a:pt x="2269" y="234"/>
                </a:cubicBezTo>
                <a:cubicBezTo>
                  <a:pt x="2269" y="100"/>
                  <a:pt x="2168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0" name="Google Shape;680;p27"/>
          <p:cNvSpPr/>
          <p:nvPr/>
        </p:nvSpPr>
        <p:spPr>
          <a:xfrm>
            <a:off x="11368629" y="1615398"/>
            <a:ext cx="79359" cy="16361"/>
          </a:xfrm>
          <a:custGeom>
            <a:avLst/>
            <a:gdLst/>
            <a:ahLst/>
            <a:cxnLst/>
            <a:rect l="l" t="t" r="r" b="b"/>
            <a:pathLst>
              <a:path w="2270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6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6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1" name="Google Shape;681;p27"/>
          <p:cNvSpPr/>
          <p:nvPr/>
        </p:nvSpPr>
        <p:spPr>
          <a:xfrm>
            <a:off x="11256687" y="1615398"/>
            <a:ext cx="79324" cy="16361"/>
          </a:xfrm>
          <a:custGeom>
            <a:avLst/>
            <a:gdLst/>
            <a:ahLst/>
            <a:cxnLst/>
            <a:rect l="l" t="t" r="r" b="b"/>
            <a:pathLst>
              <a:path w="226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2035" y="467"/>
                </a:lnTo>
                <a:cubicBezTo>
                  <a:pt x="2169" y="467"/>
                  <a:pt x="2269" y="367"/>
                  <a:pt x="2269" y="234"/>
                </a:cubicBezTo>
                <a:cubicBezTo>
                  <a:pt x="2269" y="100"/>
                  <a:pt x="2169" y="0"/>
                  <a:pt x="2035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2" name="Google Shape;682;p27"/>
          <p:cNvSpPr/>
          <p:nvPr/>
        </p:nvSpPr>
        <p:spPr>
          <a:xfrm>
            <a:off x="11256687" y="1671370"/>
            <a:ext cx="672911" cy="16361"/>
          </a:xfrm>
          <a:custGeom>
            <a:avLst/>
            <a:gdLst/>
            <a:ahLst/>
            <a:cxnLst/>
            <a:rect l="l" t="t" r="r" b="b"/>
            <a:pathLst>
              <a:path w="19248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19014" y="467"/>
                </a:lnTo>
                <a:cubicBezTo>
                  <a:pt x="19148" y="467"/>
                  <a:pt x="19248" y="367"/>
                  <a:pt x="19248" y="234"/>
                </a:cubicBezTo>
                <a:cubicBezTo>
                  <a:pt x="19248" y="100"/>
                  <a:pt x="19148" y="0"/>
                  <a:pt x="1901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3" name="Google Shape;683;p27"/>
          <p:cNvSpPr/>
          <p:nvPr/>
        </p:nvSpPr>
        <p:spPr>
          <a:xfrm>
            <a:off x="11162223" y="1615398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4" name="Google Shape;684;p27"/>
          <p:cNvSpPr/>
          <p:nvPr/>
        </p:nvSpPr>
        <p:spPr>
          <a:xfrm>
            <a:off x="11162223" y="1671370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0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5" name="Google Shape;685;p27"/>
          <p:cNvSpPr/>
          <p:nvPr/>
        </p:nvSpPr>
        <p:spPr>
          <a:xfrm>
            <a:off x="11162223" y="1727340"/>
            <a:ext cx="39680" cy="16361"/>
          </a:xfrm>
          <a:custGeom>
            <a:avLst/>
            <a:gdLst/>
            <a:ahLst/>
            <a:cxnLst/>
            <a:rect l="l" t="t" r="r" b="b"/>
            <a:pathLst>
              <a:path w="1135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868" y="467"/>
                </a:lnTo>
                <a:cubicBezTo>
                  <a:pt x="1035" y="467"/>
                  <a:pt x="1135" y="367"/>
                  <a:pt x="1135" y="234"/>
                </a:cubicBezTo>
                <a:cubicBezTo>
                  <a:pt x="1135" y="101"/>
                  <a:pt x="1035" y="0"/>
                  <a:pt x="868" y="0"/>
                </a:cubicBezTo>
                <a:close/>
              </a:path>
            </a:pathLst>
          </a:custGeom>
          <a:solidFill>
            <a:srgbClr val="12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6" name="Google Shape;686;p27"/>
          <p:cNvSpPr/>
          <p:nvPr/>
        </p:nvSpPr>
        <p:spPr>
          <a:xfrm>
            <a:off x="11970389" y="1671370"/>
            <a:ext cx="99147" cy="16361"/>
          </a:xfrm>
          <a:custGeom>
            <a:avLst/>
            <a:gdLst/>
            <a:ahLst/>
            <a:cxnLst/>
            <a:rect l="l" t="t" r="r" b="b"/>
            <a:pathLst>
              <a:path w="2836" h="468" extrusionOk="0">
                <a:moveTo>
                  <a:pt x="267" y="0"/>
                </a:moveTo>
                <a:cubicBezTo>
                  <a:pt x="134" y="0"/>
                  <a:pt x="0" y="100"/>
                  <a:pt x="0" y="234"/>
                </a:cubicBezTo>
                <a:cubicBezTo>
                  <a:pt x="0" y="367"/>
                  <a:pt x="134" y="467"/>
                  <a:pt x="267" y="467"/>
                </a:cubicBezTo>
                <a:lnTo>
                  <a:pt x="2602" y="467"/>
                </a:lnTo>
                <a:cubicBezTo>
                  <a:pt x="2736" y="467"/>
                  <a:pt x="2836" y="367"/>
                  <a:pt x="2836" y="234"/>
                </a:cubicBezTo>
                <a:cubicBezTo>
                  <a:pt x="2836" y="100"/>
                  <a:pt x="2736" y="0"/>
                  <a:pt x="260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7" name="Google Shape;687;p27"/>
          <p:cNvSpPr/>
          <p:nvPr/>
        </p:nvSpPr>
        <p:spPr>
          <a:xfrm>
            <a:off x="11254345" y="1727340"/>
            <a:ext cx="284609" cy="16361"/>
          </a:xfrm>
          <a:custGeom>
            <a:avLst/>
            <a:gdLst/>
            <a:ahLst/>
            <a:cxnLst/>
            <a:rect l="l" t="t" r="r" b="b"/>
            <a:pathLst>
              <a:path w="8141" h="468" extrusionOk="0">
                <a:moveTo>
                  <a:pt x="234" y="0"/>
                </a:moveTo>
                <a:cubicBezTo>
                  <a:pt x="101" y="0"/>
                  <a:pt x="1" y="101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7873" y="467"/>
                </a:lnTo>
                <a:cubicBezTo>
                  <a:pt x="8007" y="467"/>
                  <a:pt x="8140" y="367"/>
                  <a:pt x="8140" y="234"/>
                </a:cubicBezTo>
                <a:cubicBezTo>
                  <a:pt x="8140" y="101"/>
                  <a:pt x="8007" y="0"/>
                  <a:pt x="787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8" name="Google Shape;688;p27"/>
          <p:cNvSpPr/>
          <p:nvPr/>
        </p:nvSpPr>
        <p:spPr>
          <a:xfrm>
            <a:off x="11627539" y="1799633"/>
            <a:ext cx="320724" cy="17515"/>
          </a:xfrm>
          <a:custGeom>
            <a:avLst/>
            <a:gdLst/>
            <a:ahLst/>
            <a:cxnLst/>
            <a:rect l="l" t="t" r="r" b="b"/>
            <a:pathLst>
              <a:path w="9174" h="501" extrusionOk="0">
                <a:moveTo>
                  <a:pt x="234" y="1"/>
                </a:moveTo>
                <a:cubicBezTo>
                  <a:pt x="100" y="1"/>
                  <a:pt x="0" y="134"/>
                  <a:pt x="0" y="267"/>
                </a:cubicBezTo>
                <a:cubicBezTo>
                  <a:pt x="0" y="401"/>
                  <a:pt x="100" y="501"/>
                  <a:pt x="234" y="501"/>
                </a:cubicBezTo>
                <a:lnTo>
                  <a:pt x="8940" y="501"/>
                </a:lnTo>
                <a:cubicBezTo>
                  <a:pt x="9073" y="501"/>
                  <a:pt x="9173" y="401"/>
                  <a:pt x="9173" y="267"/>
                </a:cubicBezTo>
                <a:cubicBezTo>
                  <a:pt x="9173" y="134"/>
                  <a:pt x="9073" y="1"/>
                  <a:pt x="89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9" name="Google Shape;689;p27"/>
          <p:cNvSpPr/>
          <p:nvPr/>
        </p:nvSpPr>
        <p:spPr>
          <a:xfrm>
            <a:off x="11843277" y="1761145"/>
            <a:ext cx="104985" cy="17551"/>
          </a:xfrm>
          <a:custGeom>
            <a:avLst/>
            <a:gdLst/>
            <a:ahLst/>
            <a:cxnLst/>
            <a:rect l="l" t="t" r="r" b="b"/>
            <a:pathLst>
              <a:path w="3003" h="502" extrusionOk="0">
                <a:moveTo>
                  <a:pt x="267" y="1"/>
                </a:moveTo>
                <a:cubicBezTo>
                  <a:pt x="134" y="1"/>
                  <a:pt x="0" y="101"/>
                  <a:pt x="0" y="268"/>
                </a:cubicBezTo>
                <a:cubicBezTo>
                  <a:pt x="0" y="401"/>
                  <a:pt x="134" y="501"/>
                  <a:pt x="267" y="501"/>
                </a:cubicBezTo>
                <a:lnTo>
                  <a:pt x="2769" y="501"/>
                </a:lnTo>
                <a:cubicBezTo>
                  <a:pt x="2902" y="501"/>
                  <a:pt x="3002" y="401"/>
                  <a:pt x="3002" y="268"/>
                </a:cubicBezTo>
                <a:cubicBezTo>
                  <a:pt x="3002" y="101"/>
                  <a:pt x="2902" y="1"/>
                  <a:pt x="27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0" name="Google Shape;690;p27"/>
          <p:cNvSpPr/>
          <p:nvPr/>
        </p:nvSpPr>
        <p:spPr>
          <a:xfrm>
            <a:off x="11162221" y="1411301"/>
            <a:ext cx="335897" cy="17551"/>
          </a:xfrm>
          <a:custGeom>
            <a:avLst/>
            <a:gdLst/>
            <a:ahLst/>
            <a:cxnLst/>
            <a:rect l="l" t="t" r="r" b="b"/>
            <a:pathLst>
              <a:path w="9608" h="502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501"/>
                  <a:pt x="234" y="501"/>
                </a:cubicBezTo>
                <a:lnTo>
                  <a:pt x="9341" y="501"/>
                </a:lnTo>
                <a:cubicBezTo>
                  <a:pt x="9474" y="501"/>
                  <a:pt x="9608" y="368"/>
                  <a:pt x="9608" y="234"/>
                </a:cubicBezTo>
                <a:cubicBezTo>
                  <a:pt x="9608" y="101"/>
                  <a:pt x="9474" y="1"/>
                  <a:pt x="934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1" name="Google Shape;691;p27"/>
          <p:cNvSpPr/>
          <p:nvPr/>
        </p:nvSpPr>
        <p:spPr>
          <a:xfrm>
            <a:off x="11162225" y="1957062"/>
            <a:ext cx="542300" cy="16361"/>
          </a:xfrm>
          <a:custGeom>
            <a:avLst/>
            <a:gdLst/>
            <a:ahLst/>
            <a:cxnLst/>
            <a:rect l="l" t="t" r="r" b="b"/>
            <a:pathLst>
              <a:path w="15512" h="468" extrusionOk="0">
                <a:moveTo>
                  <a:pt x="234" y="1"/>
                </a:moveTo>
                <a:cubicBezTo>
                  <a:pt x="101" y="1"/>
                  <a:pt x="1" y="101"/>
                  <a:pt x="1" y="234"/>
                </a:cubicBezTo>
                <a:cubicBezTo>
                  <a:pt x="1" y="368"/>
                  <a:pt x="101" y="468"/>
                  <a:pt x="234" y="468"/>
                </a:cubicBezTo>
                <a:lnTo>
                  <a:pt x="15278" y="468"/>
                </a:lnTo>
                <a:cubicBezTo>
                  <a:pt x="15412" y="468"/>
                  <a:pt x="15512" y="368"/>
                  <a:pt x="15512" y="234"/>
                </a:cubicBezTo>
                <a:cubicBezTo>
                  <a:pt x="15512" y="101"/>
                  <a:pt x="15412" y="1"/>
                  <a:pt x="152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2" name="Google Shape;692;p27"/>
          <p:cNvSpPr/>
          <p:nvPr/>
        </p:nvSpPr>
        <p:spPr>
          <a:xfrm>
            <a:off x="11655509" y="1856797"/>
            <a:ext cx="160991" cy="16361"/>
          </a:xfrm>
          <a:custGeom>
            <a:avLst/>
            <a:gdLst/>
            <a:ahLst/>
            <a:cxnLst/>
            <a:rect l="l" t="t" r="r" b="b"/>
            <a:pathLst>
              <a:path w="4605" h="468" extrusionOk="0">
                <a:moveTo>
                  <a:pt x="268" y="0"/>
                </a:moveTo>
                <a:cubicBezTo>
                  <a:pt x="134" y="0"/>
                  <a:pt x="1" y="100"/>
                  <a:pt x="1" y="234"/>
                </a:cubicBezTo>
                <a:cubicBezTo>
                  <a:pt x="1" y="367"/>
                  <a:pt x="134" y="467"/>
                  <a:pt x="268" y="467"/>
                </a:cubicBezTo>
                <a:lnTo>
                  <a:pt x="4371" y="467"/>
                </a:lnTo>
                <a:cubicBezTo>
                  <a:pt x="4504" y="467"/>
                  <a:pt x="4604" y="367"/>
                  <a:pt x="4604" y="234"/>
                </a:cubicBezTo>
                <a:cubicBezTo>
                  <a:pt x="4604" y="100"/>
                  <a:pt x="4504" y="0"/>
                  <a:pt x="4371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3" name="Google Shape;693;p27"/>
          <p:cNvSpPr/>
          <p:nvPr/>
        </p:nvSpPr>
        <p:spPr>
          <a:xfrm>
            <a:off x="11870091" y="1856797"/>
            <a:ext cx="214620" cy="16361"/>
          </a:xfrm>
          <a:custGeom>
            <a:avLst/>
            <a:gdLst/>
            <a:ahLst/>
            <a:cxnLst/>
            <a:rect l="l" t="t" r="r" b="b"/>
            <a:pathLst>
              <a:path w="6139" h="468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67"/>
                  <a:pt x="101" y="467"/>
                  <a:pt x="234" y="467"/>
                </a:cubicBezTo>
                <a:lnTo>
                  <a:pt x="5905" y="467"/>
                </a:lnTo>
                <a:cubicBezTo>
                  <a:pt x="6038" y="467"/>
                  <a:pt x="6138" y="367"/>
                  <a:pt x="6138" y="234"/>
                </a:cubicBezTo>
                <a:cubicBezTo>
                  <a:pt x="6138" y="100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4" name="Google Shape;694;p27"/>
          <p:cNvSpPr/>
          <p:nvPr/>
        </p:nvSpPr>
        <p:spPr>
          <a:xfrm>
            <a:off x="11870091" y="1936084"/>
            <a:ext cx="214620" cy="17515"/>
          </a:xfrm>
          <a:custGeom>
            <a:avLst/>
            <a:gdLst/>
            <a:ahLst/>
            <a:cxnLst/>
            <a:rect l="l" t="t" r="r" b="b"/>
            <a:pathLst>
              <a:path w="6139" h="501" extrusionOk="0">
                <a:moveTo>
                  <a:pt x="234" y="0"/>
                </a:moveTo>
                <a:cubicBezTo>
                  <a:pt x="101" y="0"/>
                  <a:pt x="1" y="134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5905" y="501"/>
                </a:lnTo>
                <a:cubicBezTo>
                  <a:pt x="6038" y="501"/>
                  <a:pt x="6138" y="401"/>
                  <a:pt x="6138" y="267"/>
                </a:cubicBezTo>
                <a:cubicBezTo>
                  <a:pt x="6138" y="134"/>
                  <a:pt x="6038" y="0"/>
                  <a:pt x="5905" y="0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5" name="Google Shape;695;p27"/>
          <p:cNvSpPr/>
          <p:nvPr/>
        </p:nvSpPr>
        <p:spPr>
          <a:xfrm>
            <a:off x="11162221" y="2011876"/>
            <a:ext cx="81668" cy="17515"/>
          </a:xfrm>
          <a:custGeom>
            <a:avLst/>
            <a:gdLst/>
            <a:ahLst/>
            <a:cxnLst/>
            <a:rect l="l" t="t" r="r" b="b"/>
            <a:pathLst>
              <a:path w="2336" h="501" extrusionOk="0">
                <a:moveTo>
                  <a:pt x="234" y="1"/>
                </a:moveTo>
                <a:cubicBezTo>
                  <a:pt x="101" y="1"/>
                  <a:pt x="1" y="101"/>
                  <a:pt x="1" y="267"/>
                </a:cubicBezTo>
                <a:cubicBezTo>
                  <a:pt x="1" y="401"/>
                  <a:pt x="101" y="501"/>
                  <a:pt x="234" y="501"/>
                </a:cubicBezTo>
                <a:lnTo>
                  <a:pt x="2102" y="501"/>
                </a:lnTo>
                <a:cubicBezTo>
                  <a:pt x="2236" y="501"/>
                  <a:pt x="2336" y="401"/>
                  <a:pt x="2336" y="267"/>
                </a:cubicBezTo>
                <a:cubicBezTo>
                  <a:pt x="2336" y="101"/>
                  <a:pt x="2236" y="1"/>
                  <a:pt x="2102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6" name="Google Shape;696;p27"/>
          <p:cNvSpPr/>
          <p:nvPr/>
        </p:nvSpPr>
        <p:spPr>
          <a:xfrm>
            <a:off x="11264866" y="2011876"/>
            <a:ext cx="504964" cy="17515"/>
          </a:xfrm>
          <a:custGeom>
            <a:avLst/>
            <a:gdLst/>
            <a:ahLst/>
            <a:cxnLst/>
            <a:rect l="l" t="t" r="r" b="b"/>
            <a:pathLst>
              <a:path w="14444" h="501" extrusionOk="0">
                <a:moveTo>
                  <a:pt x="267" y="1"/>
                </a:moveTo>
                <a:cubicBezTo>
                  <a:pt x="134" y="1"/>
                  <a:pt x="0" y="101"/>
                  <a:pt x="0" y="267"/>
                </a:cubicBezTo>
                <a:cubicBezTo>
                  <a:pt x="0" y="401"/>
                  <a:pt x="134" y="501"/>
                  <a:pt x="267" y="501"/>
                </a:cubicBezTo>
                <a:lnTo>
                  <a:pt x="14210" y="501"/>
                </a:lnTo>
                <a:cubicBezTo>
                  <a:pt x="14344" y="501"/>
                  <a:pt x="14444" y="401"/>
                  <a:pt x="14444" y="267"/>
                </a:cubicBezTo>
                <a:cubicBezTo>
                  <a:pt x="14444" y="101"/>
                  <a:pt x="14344" y="1"/>
                  <a:pt x="14210" y="1"/>
                </a:cubicBezTo>
                <a:close/>
              </a:path>
            </a:pathLst>
          </a:custGeom>
          <a:solidFill>
            <a:srgbClr val="12D77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87" name="图片 3">
            <a:extLst>
              <a:ext uri="{FF2B5EF4-FFF2-40B4-BE49-F238E27FC236}">
                <a16:creationId xmlns:a16="http://schemas.microsoft.com/office/drawing/2014/main" id="{95E434A5-2D0E-B243-B05D-224423CE1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33" y="6086471"/>
            <a:ext cx="2138937" cy="6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1B538891-FF27-D245-9D49-CCC56C0BA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6832" y="1"/>
            <a:ext cx="3295168" cy="1031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9E4E167-CCF4-42C4-B04E-34061FD71A1C}"/>
                  </a:ext>
                </a:extLst>
              </p:cNvPr>
              <p:cNvSpPr txBox="1"/>
              <p:nvPr/>
            </p:nvSpPr>
            <p:spPr>
              <a:xfrm>
                <a:off x="1037772" y="1479874"/>
                <a:ext cx="939941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the </a:t>
                </a:r>
                <a:r>
                  <a:rPr lang="en-US" altLang="zh-CN" sz="22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previous state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200" b="1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200" b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zh-CN" altLang="en-US" sz="2200" b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zh-CN" sz="2200" b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and</a:t>
                </a:r>
                <a:r>
                  <a:rPr lang="en-US" altLang="zh-CN" dirty="0"/>
                  <a:t> </a:t>
                </a:r>
                <a:r>
                  <a:rPr lang="en-US" altLang="zh-CN" sz="22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current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</a:p>
              <a:p>
                <a:r>
                  <a:rPr lang="en-US" altLang="zh-CN" sz="2200" dirty="0">
                    <a:latin typeface="Palatino" pitchFamily="2" charset="77"/>
                    <a:cs typeface="Calibri Light" panose="020F0302020204030204" pitchFamily="34" charset="0"/>
                  </a:rPr>
                  <a:t>     the </a:t>
                </a:r>
                <a:r>
                  <a:rPr lang="en-US" altLang="zh-CN" sz="2200" b="1" dirty="0">
                    <a:latin typeface="Palatino" pitchFamily="2" charset="77"/>
                    <a:cs typeface="Calibri Light" panose="020F0302020204030204" pitchFamily="34" charset="0"/>
                  </a:rPr>
                  <a:t>current state</a:t>
                </a:r>
                <a:r>
                  <a:rPr lang="en-US" altLang="zh-CN" sz="22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200" b="1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200" b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US" altLang="zh-CN" sz="2200" b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cs typeface="Calibri Light" panose="020F0302020204030204" pitchFamily="34" charset="0"/>
                  </a:rPr>
                  <a:t>can be calculated as</a:t>
                </a:r>
                <a:endParaRPr lang="zh-CN" altLang="en-US" sz="2200" dirty="0">
                  <a:latin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9E4E167-CCF4-42C4-B04E-34061FD71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772" y="1479874"/>
                <a:ext cx="9399410" cy="769441"/>
              </a:xfrm>
              <a:prstGeom prst="rect">
                <a:avLst/>
              </a:prstGeom>
              <a:blipFill>
                <a:blip r:embed="rId3"/>
                <a:stretch>
                  <a:fillRect l="-713" t="-5556" b="-150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61450CB-1634-4385-9A0E-8517E19B7613}"/>
                  </a:ext>
                </a:extLst>
              </p:cNvPr>
              <p:cNvSpPr txBox="1"/>
              <p:nvPr/>
            </p:nvSpPr>
            <p:spPr>
              <a:xfrm>
                <a:off x="1088572" y="4111646"/>
                <a:ext cx="9348610" cy="3195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200" dirty="0"/>
                  <a:t>      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a </a:t>
                </a:r>
                <a:r>
                  <a:rPr lang="en-US" altLang="zh-CN" sz="22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non-linear activation function 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such as 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𝑡𝑎𝑛h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200" b="1" dirty="0">
                    <a:solidFill>
                      <a:srgbClr val="836967"/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altLang="zh-CN" sz="22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zh-CN" sz="2200" dirty="0"/>
                  <a:t>,</a:t>
                </a:r>
                <a14:m>
                  <m:oMath xmlns:m="http://schemas.openxmlformats.org/officeDocument/2006/math">
                    <m:r>
                      <a:rPr lang="zh-CN" altLang="en-US" sz="2200" b="1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cs typeface="Calibri Light" panose="020F0302020204030204" pitchFamily="34" charset="0"/>
                  </a:rPr>
                  <a:t>: model parameters, shared among different time steps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  The </a:t>
                </a:r>
                <a:r>
                  <a:rPr lang="en-US" altLang="zh-CN" sz="22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final vector</a:t>
                </a:r>
                <a:r>
                  <a:rPr lang="en-US" altLang="zh-CN" sz="2200" b="1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200" dirty="0"/>
                  <a:t> 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can be used for representing the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200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cs typeface="Calibri Light" panose="020F0302020204030204" pitchFamily="34" charset="0"/>
                  </a:rPr>
                  <a:t>We learned feed-forward processes.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cs typeface="Calibri Light" panose="020F0302020204030204" pitchFamily="34" charset="0"/>
                  </a:rPr>
                  <a:t>How do we understand a recurrent process?</a:t>
                </a:r>
                <a:endParaRPr lang="zh-CN" altLang="en-US" sz="22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endParaRPr lang="en-US" altLang="zh-CN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61450CB-1634-4385-9A0E-8517E19B7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2" y="4111646"/>
                <a:ext cx="9348610" cy="3195105"/>
              </a:xfrm>
              <a:prstGeom prst="rect">
                <a:avLst/>
              </a:prstGeom>
              <a:blipFill>
                <a:blip r:embed="rId4"/>
                <a:stretch>
                  <a:fillRect l="-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7" name="对象 56">
            <a:extLst>
              <a:ext uri="{FF2B5EF4-FFF2-40B4-BE49-F238E27FC236}">
                <a16:creationId xmlns:a16="http://schemas.microsoft.com/office/drawing/2014/main" id="{1DE2A967-2030-4945-9546-C18561373D7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293227" y="2723692"/>
          <a:ext cx="3674867" cy="1034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Equation" r:id="rId5" imgW="1714500" imgH="482600" progId="Equation.DSMT4">
                  <p:embed/>
                </p:oleObj>
              </mc:Choice>
              <mc:Fallback>
                <p:oleObj name="Equation" r:id="rId5" imgW="1714500" imgH="482600" progId="Equation.DSMT4">
                  <p:embed/>
                  <p:pic>
                    <p:nvPicPr>
                      <p:cNvPr id="57" name="对象 56">
                        <a:extLst>
                          <a:ext uri="{FF2B5EF4-FFF2-40B4-BE49-F238E27FC236}">
                            <a16:creationId xmlns:a16="http://schemas.microsoft.com/office/drawing/2014/main" id="{1DE2A967-2030-4945-9546-C18561373D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227" y="2723692"/>
                        <a:ext cx="3674867" cy="10344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2">
            <a:extLst>
              <a:ext uri="{FF2B5EF4-FFF2-40B4-BE49-F238E27FC236}">
                <a16:creationId xmlns:a16="http://schemas.microsoft.com/office/drawing/2014/main" id="{95A8BF4C-997C-460D-B8C3-EC6B4586DF58}"/>
              </a:ext>
            </a:extLst>
          </p:cNvPr>
          <p:cNvSpPr/>
          <p:nvPr/>
        </p:nvSpPr>
        <p:spPr>
          <a:xfrm>
            <a:off x="685801" y="187423"/>
            <a:ext cx="4597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Vanilla RNNs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6F514A8-ECD8-4164-90C0-EE7C840E8A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40" y="2180262"/>
            <a:ext cx="4591286" cy="175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6542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100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970099" y="813774"/>
            <a:ext cx="10498001" cy="6683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Probing tasks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Auxiliary tasks that predict the features that we expect a learned representation to capture.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Using</a:t>
            </a:r>
            <a:r>
              <a:rPr lang="zh-CN" altLang="en-US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set of additional output layers.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Procedures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given a set of documents with gold-standard outputs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run the representation model and dump the vector representation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 a very simple classification model, and treat the probed task as the output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more accurate the trained simple model is, the more confident we are that the representation vectors contain relevant information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D14A1B89-4B48-4B88-8F39-EE9D376366C0}"/>
              </a:ext>
            </a:extLst>
          </p:cNvPr>
          <p:cNvSpPr/>
          <p:nvPr/>
        </p:nvSpPr>
        <p:spPr>
          <a:xfrm>
            <a:off x="596993" y="216228"/>
            <a:ext cx="5824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Analysing</a:t>
            </a:r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27280872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101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985339" y="1400514"/>
            <a:ext cx="10498001" cy="1696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Remove a vector from a set of hidden states.</a:t>
            </a:r>
          </a:p>
          <a:p>
            <a:pPr marL="342900" indent="-342900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Check output.</a:t>
            </a:r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D14A1B89-4B48-4B88-8F39-EE9D376366C0}"/>
              </a:ext>
            </a:extLst>
          </p:cNvPr>
          <p:cNvSpPr/>
          <p:nvPr/>
        </p:nvSpPr>
        <p:spPr>
          <a:xfrm>
            <a:off x="596993" y="216228"/>
            <a:ext cx="2056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Ablation</a:t>
            </a:r>
          </a:p>
        </p:txBody>
      </p:sp>
    </p:spTree>
    <p:extLst>
      <p:ext uri="{BB962C8B-B14F-4D97-AF65-F5344CB8AC3E}">
        <p14:creationId xmlns:p14="http://schemas.microsoft.com/office/powerpoint/2010/main" val="155069761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102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88381" y="1"/>
            <a:ext cx="2218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446492" y="789891"/>
            <a:ext cx="5250605" cy="6046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 Recurrent neural network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14.1.1 Vanilla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14.1.2 Training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14.1.3 LSTM and GRU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14.1.4 Stacked LSTMs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 Neural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14.2.1 Query-Key-Value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14.2.2 Self-Attention-Network (SAN)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14.3.2 Binary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14.3.3 Tree LSTM features and 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LSTM features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3DB704-5FC3-4928-8884-4DE82A1A2E5B}"/>
              </a:ext>
            </a:extLst>
          </p:cNvPr>
          <p:cNvSpPr/>
          <p:nvPr/>
        </p:nvSpPr>
        <p:spPr>
          <a:xfrm>
            <a:off x="5295972" y="818920"/>
            <a:ext cx="6964664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14.4.3 Graph Attention Neural Network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14.4.4 Feature aggregation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14.5 Analyzing representation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 More on neural network training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14.6.1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AdaGrad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14.6.2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RMSProp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14.6.3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AdaDelta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14.6.4 Adam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14.6.5 Choosing a training method</a:t>
            </a:r>
          </a:p>
        </p:txBody>
      </p:sp>
    </p:spTree>
    <p:extLst>
      <p:ext uri="{BB962C8B-B14F-4D97-AF65-F5344CB8AC3E}">
        <p14:creationId xmlns:p14="http://schemas.microsoft.com/office/powerpoint/2010/main" val="195558815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103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620487" y="214994"/>
            <a:ext cx="7423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More on Neural Network Training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1150257" y="1627491"/>
            <a:ext cx="9320309" cy="335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Optimisation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technique: A key to successful representation learning especially for neural network training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Simple methods such as SGD may not give the best </a:t>
            </a:r>
            <a:r>
              <a:rPr lang="en-US" altLang="zh-CN" sz="24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optimisation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towards a training objective because the neural network structure becomes increasingly deep and complex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This section will list more alternatives for </a:t>
            </a:r>
            <a:r>
              <a:rPr lang="en-US" altLang="zh-CN" sz="24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optimisation</a:t>
            </a: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81732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104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88381" y="1"/>
            <a:ext cx="2218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446492" y="789891"/>
            <a:ext cx="5250605" cy="6046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 Recurrent neural network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14.1.1 Vanilla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14.1.2 Training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14.1.3 LSTM and GRU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14.1.4 Stacked LSTMs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 Neural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14.2.1 Query-Key-Value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14.2.2 Self-Attention-Network (SAN)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14.3.2 Binary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14.3.3 Tree LSTM features and 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LSTM features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3DB704-5FC3-4928-8884-4DE82A1A2E5B}"/>
              </a:ext>
            </a:extLst>
          </p:cNvPr>
          <p:cNvSpPr/>
          <p:nvPr/>
        </p:nvSpPr>
        <p:spPr>
          <a:xfrm>
            <a:off x="5295972" y="818920"/>
            <a:ext cx="6964664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14.4.3 Graph Attention Neural Network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14.4.4 Feature aggregation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14.5 Analyzing representation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 More on neural network training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14.6.1 </a:t>
            </a:r>
            <a:r>
              <a:rPr lang="en-US" altLang="zh-CN" sz="20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AdaGrad</a:t>
            </a:r>
            <a:endParaRPr lang="en-US" altLang="zh-CN" sz="20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14.6.2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RMSProp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14.6.3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AdaDelta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14.6.4 Adam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14.6.5 Choosing a training method</a:t>
            </a:r>
          </a:p>
        </p:txBody>
      </p:sp>
    </p:spTree>
    <p:extLst>
      <p:ext uri="{BB962C8B-B14F-4D97-AF65-F5344CB8AC3E}">
        <p14:creationId xmlns:p14="http://schemas.microsoft.com/office/powerpoint/2010/main" val="287639392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105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714829" y="273051"/>
            <a:ext cx="7405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AdaGrad</a:t>
            </a:r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0DBFFA81-9F33-48CD-A718-285B63CFB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80F12ED5-464F-4B38-87EC-8CAE3ABA1791}"/>
                  </a:ext>
                </a:extLst>
              </p:cNvPr>
              <p:cNvSpPr/>
              <p:nvPr/>
            </p:nvSpPr>
            <p:spPr>
              <a:xfrm>
                <a:off x="1110343" y="1042083"/>
                <a:ext cx="9378204" cy="50932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AdaGrad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an </a:t>
                </a:r>
                <a:r>
                  <a:rPr lang="en-US" altLang="zh-CN" sz="22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optimisation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algorithm that adaptively sets the learning rate for each parameter based on the gradient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Notations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𝛩</m:t>
                    </m:r>
                  </m:oMath>
                </a14:m>
                <a:r>
                  <a:rPr lang="en-US" altLang="zh-CN" sz="2000" dirty="0"/>
                  <a:t>: </a:t>
                </a:r>
                <a:r>
                  <a:rPr lang="en-US" altLang="zh-CN" sz="2000" dirty="0">
                    <a:latin typeface="Palatino"/>
                  </a:rPr>
                  <a:t>model parameters</a:t>
                </a:r>
                <a:endParaRPr lang="zh-CN" altLang="en-US" sz="2000" dirty="0">
                  <a:latin typeface="Palatino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𝐠</m:t>
                    </m:r>
                  </m:oMath>
                </a14:m>
                <a:r>
                  <a:rPr lang="en-US" altLang="zh-CN" sz="2000" dirty="0"/>
                  <a:t>: </a:t>
                </a:r>
                <a:r>
                  <a:rPr lang="en-US" altLang="zh-CN" sz="2000" dirty="0">
                    <a:latin typeface="Palatino"/>
                  </a:rPr>
                  <a:t>the corresponding set of gradients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/>
                  </a:rPr>
                  <a:t>For each parameter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2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𝛩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∈[1,…,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zh-CN" altLang="en-US" sz="2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</m:d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altLang="zh-CN" sz="2200" dirty="0">
                    <a:latin typeface="Palatino"/>
                  </a:rPr>
                  <a:t>, </a:t>
                </a:r>
                <a:r>
                  <a:rPr lang="en-US" altLang="zh-CN" sz="2200" dirty="0" err="1">
                    <a:latin typeface="Palatino"/>
                  </a:rPr>
                  <a:t>AdaGrad</a:t>
                </a:r>
                <a:r>
                  <a:rPr lang="en-US" altLang="zh-CN" sz="2200" dirty="0">
                    <a:latin typeface="Palatino"/>
                  </a:rPr>
                  <a:t> maintains an accumulated squared gradient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200" dirty="0">
                    <a:latin typeface="Palatino"/>
                  </a:rPr>
                  <a:t>from the start of training to estimate the per-parameter learning rate.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/>
                  </a:rPr>
                  <a:t>The learning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200" dirty="0">
                    <a:latin typeface="Palatino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200" dirty="0">
                    <a:latin typeface="Palatino"/>
                  </a:rPr>
                  <a:t>is inversely proportional to the root of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zh-CN" altLang="en-US" sz="2200" dirty="0">
                  <a:latin typeface="Palatino"/>
                </a:endParaRP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2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80F12ED5-464F-4B38-87EC-8CAE3ABA17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43" y="1042083"/>
                <a:ext cx="9378204" cy="5093254"/>
              </a:xfrm>
              <a:prstGeom prst="rect">
                <a:avLst/>
              </a:prstGeom>
              <a:blipFill>
                <a:blip r:embed="rId2"/>
                <a:stretch>
                  <a:fillRect l="-715" r="-9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54776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106</a:t>
            </a:fld>
            <a:endParaRPr lang="zh-CN" altLang="en-US" dirty="0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0DBFFA81-9F33-48CD-A718-285B63CFB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80F12ED5-464F-4B38-87EC-8CAE3ABA1791}"/>
              </a:ext>
            </a:extLst>
          </p:cNvPr>
          <p:cNvSpPr/>
          <p:nvPr/>
        </p:nvSpPr>
        <p:spPr>
          <a:xfrm>
            <a:off x="1095829" y="1042083"/>
            <a:ext cx="9392718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update rules of </a:t>
            </a:r>
            <a:r>
              <a:rPr lang="en-US" altLang="zh-CN" sz="24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AdaGrad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can be written as: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D6E90762-BD74-4D30-B946-74A5D4E7319B}"/>
                  </a:ext>
                </a:extLst>
              </p:cNvPr>
              <p:cNvSpPr/>
              <p:nvPr/>
            </p:nvSpPr>
            <p:spPr>
              <a:xfrm>
                <a:off x="1708732" y="3447143"/>
                <a:ext cx="8728690" cy="3388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buSzPct val="100000"/>
                </a:pPr>
                <a:r>
                  <a:rPr lang="zh-CN" altLang="en-US" sz="2000" dirty="0"/>
                  <a:t>       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altLang="zh-CN" sz="2000" dirty="0"/>
                  <a:t>: 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loss</a:t>
                </a:r>
                <a:endParaRPr lang="zh-CN" altLang="en-US" sz="2000" dirty="0"/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000" dirty="0"/>
                  <a:t>       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sz="2000" dirty="0"/>
                  <a:t>: 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hyper-parameter for numerical stability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000" dirty="0"/>
                  <a:t>       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000" dirty="0"/>
                  <a:t>: 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time step number in parameter update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000" dirty="0"/>
                  <a:t>       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the sum of squares of the gradient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2800" dirty="0"/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Common hyper-parameter settings: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=1</m:t>
                    </m:r>
                    <m:sSup>
                      <m:s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endParaRPr lang="zh-CN" altLang="en-US" sz="2000" dirty="0"/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8" name="矩形 8">
                <a:extLst>
                  <a:ext uri="{FF2B5EF4-FFF2-40B4-BE49-F238E27FC236}">
                    <a16:creationId xmlns:a16="http://schemas.microsoft.com/office/drawing/2014/main" id="{D6E90762-BD74-4D30-B946-74A5D4E731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732" y="3447143"/>
                <a:ext cx="8728690" cy="3388428"/>
              </a:xfrm>
              <a:prstGeom prst="rect">
                <a:avLst/>
              </a:prstGeom>
              <a:blipFill>
                <a:blip r:embed="rId2"/>
                <a:stretch>
                  <a:fillRect l="-908" b="-17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2">
            <a:extLst>
              <a:ext uri="{FF2B5EF4-FFF2-40B4-BE49-F238E27FC236}">
                <a16:creationId xmlns:a16="http://schemas.microsoft.com/office/drawing/2014/main" id="{B9FB2EFE-5273-496C-8C6A-1D6A8BF5FE11}"/>
              </a:ext>
            </a:extLst>
          </p:cNvPr>
          <p:cNvSpPr/>
          <p:nvPr/>
        </p:nvSpPr>
        <p:spPr>
          <a:xfrm>
            <a:off x="620487" y="214994"/>
            <a:ext cx="7423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More on Neural Network Training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5DC0C3A-7F0E-4DDA-BAAE-5F9279700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712" y="1688232"/>
            <a:ext cx="3410231" cy="192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9624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107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88381" y="1"/>
            <a:ext cx="2218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446492" y="789891"/>
            <a:ext cx="5250605" cy="6046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 Recurrent neural network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14.1.1 Vanilla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14.1.2 Training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14.1.3 LSTM and GRU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14.1.4 Stacked LSTMs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 Neural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14.2.1 Query-Key-Value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14.2.2 Self-Attention-Network (SAN)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14.3.2 Binary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14.3.3 Tree LSTM features and 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LSTM features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3DB704-5FC3-4928-8884-4DE82A1A2E5B}"/>
              </a:ext>
            </a:extLst>
          </p:cNvPr>
          <p:cNvSpPr/>
          <p:nvPr/>
        </p:nvSpPr>
        <p:spPr>
          <a:xfrm>
            <a:off x="5295972" y="818920"/>
            <a:ext cx="6964664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14.4.3 Graph Attention Neural Network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14.4.4 Feature aggregation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14.5 Analyzing representation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 More on neural network training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14.6.1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AdaGrad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14.6.2 </a:t>
            </a:r>
            <a:r>
              <a:rPr lang="en-US" altLang="zh-CN" sz="20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RMSProp</a:t>
            </a:r>
            <a:endParaRPr lang="en-US" altLang="zh-CN" sz="20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14.6.3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AdaDelta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14.6.4 Adam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14.6.5 Choosing a training method</a:t>
            </a:r>
          </a:p>
        </p:txBody>
      </p:sp>
    </p:spTree>
    <p:extLst>
      <p:ext uri="{BB962C8B-B14F-4D97-AF65-F5344CB8AC3E}">
        <p14:creationId xmlns:p14="http://schemas.microsoft.com/office/powerpoint/2010/main" val="384268407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108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062760" y="1224716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700314" y="163903"/>
            <a:ext cx="7416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RMSProp</a:t>
            </a:r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0DBFFA81-9F33-48CD-A718-285B63CFB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矩形 8">
            <a:extLst>
              <a:ext uri="{FF2B5EF4-FFF2-40B4-BE49-F238E27FC236}">
                <a16:creationId xmlns:a16="http://schemas.microsoft.com/office/drawing/2014/main" id="{AD82AE25-9152-47F4-BE55-1AAD6CF7E23C}"/>
              </a:ext>
            </a:extLst>
          </p:cNvPr>
          <p:cNvSpPr/>
          <p:nvPr/>
        </p:nvSpPr>
        <p:spPr>
          <a:xfrm>
            <a:off x="1161142" y="1042083"/>
            <a:ext cx="9964057" cy="5021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Problems for </a:t>
            </a:r>
            <a:r>
              <a:rPr lang="en-US" altLang="zh-CN" sz="24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AdaGrad</a:t>
            </a: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learning rate decreases monotonically and aggressively, which can lead to early and suboptimal convergence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sensitive to initial gradients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RMSProp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solves the problems of </a:t>
            </a:r>
            <a:r>
              <a:rPr lang="en-US" altLang="zh-CN" sz="24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AdaGrad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by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using attention to a limited history window instead of all history gradients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initial gradient does not greatly affect the learning rate of future time steps</a:t>
            </a:r>
          </a:p>
        </p:txBody>
      </p:sp>
    </p:spTree>
    <p:extLst>
      <p:ext uri="{BB962C8B-B14F-4D97-AF65-F5344CB8AC3E}">
        <p14:creationId xmlns:p14="http://schemas.microsoft.com/office/powerpoint/2010/main" val="389553450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109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682172" y="184666"/>
            <a:ext cx="739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RMSProp</a:t>
            </a:r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0DBFFA81-9F33-48CD-A718-285B63CFB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754DDF7-4AB3-48C9-A3C6-1910F8C6C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90F26773-F61B-4F75-B494-00A427C6DA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362909"/>
              </p:ext>
            </p:extLst>
          </p:nvPr>
        </p:nvGraphicFramePr>
        <p:xfrm>
          <a:off x="3219479" y="1630628"/>
          <a:ext cx="3462390" cy="2364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Equation" r:id="rId3" imgW="2082800" imgH="1422400" progId="Equation.DSMT4">
                  <p:embed/>
                </p:oleObj>
              </mc:Choice>
              <mc:Fallback>
                <p:oleObj name="Equation" r:id="rId3" imgW="2082800" imgH="1422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79" y="1630628"/>
                        <a:ext cx="3462390" cy="23645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矩形 8">
            <a:extLst>
              <a:ext uri="{FF2B5EF4-FFF2-40B4-BE49-F238E27FC236}">
                <a16:creationId xmlns:a16="http://schemas.microsoft.com/office/drawing/2014/main" id="{8855C303-D316-4DDB-A402-4D89181195EE}"/>
              </a:ext>
            </a:extLst>
          </p:cNvPr>
          <p:cNvSpPr/>
          <p:nvPr/>
        </p:nvSpPr>
        <p:spPr>
          <a:xfrm>
            <a:off x="1059543" y="792450"/>
            <a:ext cx="9411023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update rules of </a:t>
            </a:r>
            <a:r>
              <a:rPr lang="en-US" altLang="zh-CN" sz="24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RMSProp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can be written as: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矩形 8">
                <a:extLst>
                  <a:ext uri="{FF2B5EF4-FFF2-40B4-BE49-F238E27FC236}">
                    <a16:creationId xmlns:a16="http://schemas.microsoft.com/office/drawing/2014/main" id="{D3D95461-15F0-4BBE-B4FE-D17F603C8916}"/>
                  </a:ext>
                </a:extLst>
              </p:cNvPr>
              <p:cNvSpPr/>
              <p:nvPr/>
            </p:nvSpPr>
            <p:spPr>
              <a:xfrm>
                <a:off x="1059543" y="3995187"/>
                <a:ext cx="10765972" cy="24622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zh-CN" altLang="en-US" sz="2200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zh-CN" altLang="en-US" sz="2200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zh-CN" altLang="en-US" sz="2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p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zh-CN" altLang="en-US" sz="2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200" dirty="0"/>
                  <a:t>: 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dynamic average of the squares of the gradients.</a:t>
                </a:r>
                <a:r>
                  <a:rPr lang="zh-CN" altLang="en-US" sz="2200" dirty="0"/>
                  <a:t>  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sz="2200" dirty="0"/>
                  <a:t>: 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hyper-parameter controlling the percentage of the previous average and the current gradient</a:t>
                </a:r>
              </a:p>
              <a:p>
                <a:pPr marL="285750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solidFill>
                      <a:prstClr val="black"/>
                    </a:solidFill>
                    <a:latin typeface="Palatino" pitchFamily="2" charset="77"/>
                    <a:cs typeface="Calibri Light" panose="020F0302020204030204" pitchFamily="34" charset="0"/>
                  </a:rPr>
                  <a:t>The remaining updating rules are the same as </a:t>
                </a:r>
                <a:r>
                  <a:rPr lang="en-US" altLang="zh-CN" sz="2200" dirty="0" err="1">
                    <a:solidFill>
                      <a:prstClr val="black"/>
                    </a:solidFill>
                    <a:latin typeface="Palatino" pitchFamily="2" charset="77"/>
                    <a:cs typeface="Calibri Light" panose="020F0302020204030204" pitchFamily="34" charset="0"/>
                  </a:rPr>
                  <a:t>AdaGrad</a:t>
                </a:r>
                <a:endParaRPr lang="zh-CN" altLang="en-US" sz="2200" dirty="0">
                  <a:solidFill>
                    <a:prstClr val="black"/>
                  </a:solidFill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Common hyper-parameter settings: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zh-CN" altLang="en-US" sz="2200">
                        <a:latin typeface="Cambria Math" panose="02040503050406030204" pitchFamily="18" charset="0"/>
                      </a:rPr>
                      <m:t>=0.9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𝜂</m:t>
                    </m:r>
                    <m:r>
                      <a:rPr lang="zh-CN" altLang="en-US" sz="2200">
                        <a:latin typeface="Cambria Math" panose="02040503050406030204" pitchFamily="18" charset="0"/>
                      </a:rPr>
                      <m:t>=0.001</m:t>
                    </m:r>
                  </m:oMath>
                </a14:m>
                <a:endParaRPr lang="zh-CN" altLang="en-US" sz="2200" dirty="0"/>
              </a:p>
            </p:txBody>
          </p:sp>
        </mc:Choice>
        <mc:Fallback>
          <p:sp>
            <p:nvSpPr>
              <p:cNvPr id="22" name="矩形 8">
                <a:extLst>
                  <a:ext uri="{FF2B5EF4-FFF2-40B4-BE49-F238E27FC236}">
                    <a16:creationId xmlns:a16="http://schemas.microsoft.com/office/drawing/2014/main" id="{D3D95461-15F0-4BBE-B4FE-D17F603C89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43" y="3995187"/>
                <a:ext cx="10765972" cy="2462213"/>
              </a:xfrm>
              <a:prstGeom prst="rect">
                <a:avLst/>
              </a:prstGeom>
              <a:blipFill>
                <a:blip r:embed="rId5"/>
                <a:stretch>
                  <a:fillRect l="-736" b="-32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4B7C369F-2963-48FE-B98D-452A472833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3142" y="2718202"/>
            <a:ext cx="2804886" cy="64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6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1016001" y="933388"/>
            <a:ext cx="10207170" cy="4837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Layers and time steps 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better understanding of RNNs: </a:t>
            </a: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exchanging time for space.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Viewed as “unfold”: a standard multi-layer perceptron with lower layers towards the left and upper layers towards the right.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size of the network dynamically grows with the size of the input sequence. 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Sharing of model parameters across layers.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2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96C42E2-2598-4295-90D3-601D4C270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14" y="4473610"/>
            <a:ext cx="1934922" cy="15798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0370DEE-CB5F-4A94-B3A6-CFE00B6D1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79" y="4298356"/>
            <a:ext cx="4591286" cy="175514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5ED8CB1-37E2-4A82-902E-550AB253DA87}"/>
              </a:ext>
            </a:extLst>
          </p:cNvPr>
          <p:cNvSpPr txBox="1"/>
          <p:nvPr/>
        </p:nvSpPr>
        <p:spPr>
          <a:xfrm>
            <a:off x="3543607" y="6274897"/>
            <a:ext cx="183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Original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8A9F163-7987-4C8A-A7DC-A08AB0A5FC6A}"/>
              </a:ext>
            </a:extLst>
          </p:cNvPr>
          <p:cNvSpPr txBox="1"/>
          <p:nvPr/>
        </p:nvSpPr>
        <p:spPr>
          <a:xfrm>
            <a:off x="7124082" y="6274897"/>
            <a:ext cx="183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Unfold</a:t>
            </a:r>
            <a:endParaRPr lang="zh-CN" altLang="en-US" dirty="0"/>
          </a:p>
        </p:txBody>
      </p:sp>
      <p:sp>
        <p:nvSpPr>
          <p:cNvPr id="10" name="矩形 2">
            <a:extLst>
              <a:ext uri="{FF2B5EF4-FFF2-40B4-BE49-F238E27FC236}">
                <a16:creationId xmlns:a16="http://schemas.microsoft.com/office/drawing/2014/main" id="{3F3E31EA-AA30-4DC0-B28B-97ACBDADA57D}"/>
              </a:ext>
            </a:extLst>
          </p:cNvPr>
          <p:cNvSpPr/>
          <p:nvPr/>
        </p:nvSpPr>
        <p:spPr>
          <a:xfrm>
            <a:off x="685801" y="187423"/>
            <a:ext cx="4597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Vanilla RNNs</a:t>
            </a:r>
          </a:p>
        </p:txBody>
      </p:sp>
    </p:spTree>
    <p:extLst>
      <p:ext uri="{BB962C8B-B14F-4D97-AF65-F5344CB8AC3E}">
        <p14:creationId xmlns:p14="http://schemas.microsoft.com/office/powerpoint/2010/main" val="260498725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110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88381" y="1"/>
            <a:ext cx="2218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446492" y="789891"/>
            <a:ext cx="5250605" cy="6046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 Recurrent neural network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14.1.1 Vanilla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14.1.2 Training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14.1.3 LSTM and GRU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14.1.4 Stacked LSTMs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 Neural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14.2.1 Query-Key-Value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14.2.2 Self-Attention-Network (SAN)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14.3.2 Binary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14.3.3 Tree LSTM features and 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LSTM features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3DB704-5FC3-4928-8884-4DE82A1A2E5B}"/>
              </a:ext>
            </a:extLst>
          </p:cNvPr>
          <p:cNvSpPr/>
          <p:nvPr/>
        </p:nvSpPr>
        <p:spPr>
          <a:xfrm>
            <a:off x="5295972" y="818920"/>
            <a:ext cx="6964664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14.4.3 Graph Attention Neural Network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14.4.4 Feature aggregation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14.5 Analyzing representation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 More on neural network training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14.6.1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AdaGrad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14.6.2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RMSProp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14.6.3 </a:t>
            </a:r>
            <a:r>
              <a:rPr lang="en-US" altLang="zh-CN" sz="20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AdaDelta</a:t>
            </a:r>
            <a:endParaRPr lang="en-US" altLang="zh-CN" sz="20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14.6.4 Adam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14.6.5 Choosing a training method</a:t>
            </a:r>
          </a:p>
        </p:txBody>
      </p:sp>
    </p:spTree>
    <p:extLst>
      <p:ext uri="{BB962C8B-B14F-4D97-AF65-F5344CB8AC3E}">
        <p14:creationId xmlns:p14="http://schemas.microsoft.com/office/powerpoint/2010/main" val="369180138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111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062760" y="1224716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685801" y="273051"/>
            <a:ext cx="7434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AdaDelta</a:t>
            </a:r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0DBFFA81-9F33-48CD-A718-285B63CFB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8">
                <a:extLst>
                  <a:ext uri="{FF2B5EF4-FFF2-40B4-BE49-F238E27FC236}">
                    <a16:creationId xmlns:a16="http://schemas.microsoft.com/office/drawing/2014/main" id="{AD82AE25-9152-47F4-BE55-1AAD6CF7E23C}"/>
                  </a:ext>
                </a:extLst>
              </p:cNvPr>
              <p:cNvSpPr/>
              <p:nvPr/>
            </p:nvSpPr>
            <p:spPr>
              <a:xfrm>
                <a:off x="1088571" y="1452782"/>
                <a:ext cx="9381995" cy="3236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dealing with the learning rate decay problem of </a:t>
                </a:r>
                <a:r>
                  <a:rPr lang="en-US" altLang="zh-CN" sz="22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AdaGrad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with an exponentially running average of the square of history gradients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replacing manual selection of the initial learning rate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with an estimation of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𝛥𝛩</m:t>
                    </m:r>
                  </m:oMath>
                </a14:m>
                <a:r>
                  <a:rPr lang="zh-CN" altLang="en-US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at the </a:t>
                </a:r>
                <a:r>
                  <a:rPr lang="en-US" altLang="zh-CN" sz="22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</a:t>
                </a:r>
                <a:r>
                  <a:rPr lang="en-US" altLang="zh-CN" sz="22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timestep</a:t>
                </a:r>
                <a:endParaRPr lang="zh-CN" altLang="en-US" sz="22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key idea is to make the parameter update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𝛥𝛩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proportional to the parameter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𝛩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itself</a:t>
                </a:r>
              </a:p>
            </p:txBody>
          </p:sp>
        </mc:Choice>
        <mc:Fallback xmlns="">
          <p:sp>
            <p:nvSpPr>
              <p:cNvPr id="22" name="矩形 8">
                <a:extLst>
                  <a:ext uri="{FF2B5EF4-FFF2-40B4-BE49-F238E27FC236}">
                    <a16:creationId xmlns:a16="http://schemas.microsoft.com/office/drawing/2014/main" id="{AD82AE25-9152-47F4-BE55-1AAD6CF7E2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1" y="1452782"/>
                <a:ext cx="9381995" cy="3236912"/>
              </a:xfrm>
              <a:prstGeom prst="rect">
                <a:avLst/>
              </a:prstGeom>
              <a:blipFill>
                <a:blip r:embed="rId2"/>
                <a:stretch>
                  <a:fillRect l="-780" b="-30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7860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112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062760" y="1224716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732971" y="273051"/>
            <a:ext cx="73870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AdaDelta</a:t>
            </a:r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0DBFFA81-9F33-48CD-A718-285B63CFB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32614DF5-7579-4669-A8C3-CC61AC736E03}"/>
              </a:ext>
            </a:extLst>
          </p:cNvPr>
          <p:cNvSpPr/>
          <p:nvPr/>
        </p:nvSpPr>
        <p:spPr>
          <a:xfrm>
            <a:off x="1106714" y="918285"/>
            <a:ext cx="9363852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update rules of </a:t>
            </a:r>
            <a:r>
              <a:rPr lang="en-US" altLang="zh-CN" sz="24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AdaDelta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can be written as: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555BB39-AF44-4761-8E81-89AE8F5D0B62}"/>
                  </a:ext>
                </a:extLst>
              </p:cNvPr>
              <p:cNvSpPr/>
              <p:nvPr/>
            </p:nvSpPr>
            <p:spPr>
              <a:xfrm>
                <a:off x="1066798" y="2880206"/>
                <a:ext cx="10903857" cy="3187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sz="2200" i="1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𝛥𝛩</m:t>
                    </m:r>
                  </m:oMath>
                </a14:m>
                <a:r>
                  <a:rPr lang="en-US" altLang="zh-CN" sz="2200" dirty="0"/>
                  <a:t>: 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parameter change</a:t>
                </a:r>
                <a:endParaRPr lang="zh-CN" altLang="en-US" sz="2200" dirty="0">
                  <a:solidFill>
                    <a:prstClr val="black"/>
                  </a:solidFill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200" dirty="0"/>
                  <a:t>      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|"/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𝛥</m:t>
                        </m:r>
                        <m:sSup>
                          <m:sSupPr>
                            <m:ctrlPr>
                              <a:rPr lang="zh-CN" altLang="en-US" sz="22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𝛩</m:t>
                            </m:r>
                          </m:e>
                          <m:sup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zh-CN" altLang="en-US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200" dirty="0"/>
                  <a:t>: 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exponential running averaging of the squares of the parameter change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𝑅𝑀𝑆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𝛥𝛩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remains </a:t>
                </a:r>
                <a:r>
                  <a:rPr lang="en-US" altLang="zh-CN" sz="22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unkown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before calculating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𝛥𝛩</m:t>
                    </m:r>
                  </m:oMath>
                </a14:m>
                <a:endParaRPr lang="zh-CN" altLang="en-US" sz="2400" dirty="0"/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Therefore, </a:t>
                </a:r>
                <a:r>
                  <a:rPr lang="en-US" altLang="zh-CN" sz="22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AdaDelta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approximate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𝑅𝑀𝑆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|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𝛥𝛩</m:t>
                    </m:r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by assuming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𝑅𝑀𝑆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(⋅</m:t>
                        </m:r>
                      </m:e>
                    </m:d>
                    <m:r>
                      <a:rPr lang="zh-CN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function is locally smooth</a:t>
                </a:r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555BB39-AF44-4761-8E81-89AE8F5D0B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798" y="2880206"/>
                <a:ext cx="10903857" cy="3187539"/>
              </a:xfrm>
              <a:prstGeom prst="rect">
                <a:avLst/>
              </a:prstGeom>
              <a:blipFill>
                <a:blip r:embed="rId2"/>
                <a:stretch>
                  <a:fillRect l="-727" t="-7648" r="-559" b="-162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DA6E58D1-2CCD-4825-8D76-53CE51E66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770" y="1742353"/>
            <a:ext cx="5849256" cy="105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5976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113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062760" y="1714573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678543" y="273051"/>
            <a:ext cx="74414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AdaDelta</a:t>
            </a:r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0DBFFA81-9F33-48CD-A718-285B63CFB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32614DF5-7579-4669-A8C3-CC61AC736E03}"/>
                  </a:ext>
                </a:extLst>
              </p:cNvPr>
              <p:cNvSpPr/>
              <p:nvPr/>
            </p:nvSpPr>
            <p:spPr>
              <a:xfrm>
                <a:off x="1077686" y="1131836"/>
                <a:ext cx="9392880" cy="588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update rules for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𝛥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𝛩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can be written as:</a:t>
                </a:r>
              </a:p>
            </p:txBody>
          </p:sp>
        </mc:Choice>
        <mc:Fallback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32614DF5-7579-4669-A8C3-CC61AC736E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86" y="1131836"/>
                <a:ext cx="9392880" cy="588687"/>
              </a:xfrm>
              <a:prstGeom prst="rect">
                <a:avLst/>
              </a:prstGeom>
              <a:blipFill>
                <a:blip r:embed="rId2"/>
                <a:stretch>
                  <a:fillRect l="-909" b="-23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555BB39-AF44-4761-8E81-89AE8F5D0B62}"/>
                  </a:ext>
                </a:extLst>
              </p:cNvPr>
              <p:cNvSpPr/>
              <p:nvPr/>
            </p:nvSpPr>
            <p:spPr>
              <a:xfrm>
                <a:off x="1113971" y="3120101"/>
                <a:ext cx="10929258" cy="2617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𝑅𝑀𝑆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|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𝛥𝛩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CN" sz="2400" dirty="0"/>
                  <a:t>: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 acceleration term, </a:t>
                </a:r>
                <a:r>
                  <a:rPr lang="en-US" altLang="zh-CN" sz="2400" dirty="0" err="1">
                    <a:solidFill>
                      <a:prstClr val="black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summarising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the history parameter 	update within a recent window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Common hyper-parameter settings: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: 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0.9</m:t>
                    </m:r>
                  </m:oMath>
                </a14:m>
                <a:endParaRPr lang="zh-CN" altLang="en-US" sz="2400" dirty="0"/>
              </a:p>
              <a:p>
                <a:pPr marL="742950" lvl="1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sz="2400" dirty="0"/>
                  <a:t>: </a:t>
                </a:r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555BB39-AF44-4761-8E81-89AE8F5D0B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71" y="3120101"/>
                <a:ext cx="10929258" cy="2617833"/>
              </a:xfrm>
              <a:prstGeom prst="rect">
                <a:avLst/>
              </a:prstGeom>
              <a:blipFill>
                <a:blip r:embed="rId3"/>
                <a:stretch>
                  <a:fillRect l="-781" b="-46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947E8E4-63E1-4961-8A8D-8CAA61BA3FC4}"/>
                  </a:ext>
                </a:extLst>
              </p:cNvPr>
              <p:cNvSpPr txBox="1"/>
              <p:nvPr/>
            </p:nvSpPr>
            <p:spPr>
              <a:xfrm>
                <a:off x="3072749" y="2071919"/>
                <a:ext cx="5306602" cy="859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𝑅𝑀𝑆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𝛥𝛩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𝑅𝑀𝑆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𝐠</m:t>
                          </m:r>
                          <m:sSub>
                            <m:sSubPr>
                              <m:ctrlPr>
                                <a:rPr lang="zh-CN" altLang="en-US" sz="2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zh-CN" altLang="en-US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𝐠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3947E8E4-63E1-4961-8A8D-8CAA61BA3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749" y="2071919"/>
                <a:ext cx="5306602" cy="8595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11242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114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88381" y="1"/>
            <a:ext cx="2218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446492" y="789891"/>
            <a:ext cx="5250605" cy="6046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 Recurrent neural network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14.1.1 Vanilla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14.1.2 Training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14.1.3 LSTM and GRU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14.1.4 Stacked LSTMs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 Neural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14.2.1 Query-Key-Value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14.2.2 Self-Attention-Network (SAN)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14.3.2 Binary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14.3.3 Tree LSTM features and 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LSTM features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3DB704-5FC3-4928-8884-4DE82A1A2E5B}"/>
              </a:ext>
            </a:extLst>
          </p:cNvPr>
          <p:cNvSpPr/>
          <p:nvPr/>
        </p:nvSpPr>
        <p:spPr>
          <a:xfrm>
            <a:off x="5295972" y="818920"/>
            <a:ext cx="6964664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14.4.3 Graph Attention Neural Network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14.4.4 Feature aggregation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14.5 Analyzing representation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 More on neural network training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14.6.1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AdaGrad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14.6.2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RMSProp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14.6.3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AdaDelta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14.6.4 Adam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14.6.5 Choosing a training method</a:t>
            </a:r>
          </a:p>
        </p:txBody>
      </p:sp>
    </p:spTree>
    <p:extLst>
      <p:ext uri="{BB962C8B-B14F-4D97-AF65-F5344CB8AC3E}">
        <p14:creationId xmlns:p14="http://schemas.microsoft.com/office/powerpoint/2010/main" val="192866569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115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062760" y="1224716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685801" y="273051"/>
            <a:ext cx="7434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Adam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0DBFFA81-9F33-48CD-A718-285B63CFB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2" name="矩形 8">
            <a:extLst>
              <a:ext uri="{FF2B5EF4-FFF2-40B4-BE49-F238E27FC236}">
                <a16:creationId xmlns:a16="http://schemas.microsoft.com/office/drawing/2014/main" id="{AD82AE25-9152-47F4-BE55-1AAD6CF7E23C}"/>
              </a:ext>
            </a:extLst>
          </p:cNvPr>
          <p:cNvSpPr/>
          <p:nvPr/>
        </p:nvSpPr>
        <p:spPr>
          <a:xfrm>
            <a:off x="1055915" y="1322153"/>
            <a:ext cx="10468428" cy="4467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integrates the ideas of momentum SGD and </a:t>
            </a:r>
            <a:r>
              <a:rPr lang="en-US" altLang="zh-CN" sz="24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RMSProp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by maintaining the exponentially running averages of both the first order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moment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and the second order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moment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moment: a mathematical tool for quantitative description of the shape of the gradient function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first order moment: records the moving average of history gradients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second order moment: accumulates the moving average of history squared gradients</a:t>
            </a:r>
          </a:p>
        </p:txBody>
      </p:sp>
    </p:spTree>
    <p:extLst>
      <p:ext uri="{BB962C8B-B14F-4D97-AF65-F5344CB8AC3E}">
        <p14:creationId xmlns:p14="http://schemas.microsoft.com/office/powerpoint/2010/main" val="97504479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116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725715" y="273051"/>
            <a:ext cx="739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Adam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0DBFFA81-9F33-48CD-A718-285B63CFB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32614DF5-7579-4669-A8C3-CC61AC736E03}"/>
              </a:ext>
            </a:extLst>
          </p:cNvPr>
          <p:cNvSpPr/>
          <p:nvPr/>
        </p:nvSpPr>
        <p:spPr>
          <a:xfrm>
            <a:off x="1088571" y="918285"/>
            <a:ext cx="9381995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two gradient estimations are defined as: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555BB39-AF44-4761-8E81-89AE8F5D0B62}"/>
                  </a:ext>
                </a:extLst>
              </p:cNvPr>
              <p:cNvSpPr/>
              <p:nvPr/>
            </p:nvSpPr>
            <p:spPr>
              <a:xfrm>
                <a:off x="1121229" y="3273152"/>
                <a:ext cx="10290628" cy="3597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altLang="zh-CN" sz="2400" dirty="0"/>
                  <a:t>: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first order moment estimation, acting as the momentum</a:t>
                </a:r>
                <a:endParaRPr lang="zh-CN" altLang="en-US" sz="2400" dirty="0">
                  <a:solidFill>
                    <a:prstClr val="black"/>
                  </a:solidFill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|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|</m:t>
                        </m:r>
                        <m:sSup>
                          <m:sSup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𝐠</m:t>
                            </m:r>
                          </m:e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/>
                  <a:t>: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second order moment estimation, representing the running 	            expectation of the squares of the gradients as in </a:t>
                </a:r>
                <a:r>
                  <a:rPr lang="en-US" altLang="zh-CN" sz="2400" dirty="0" err="1">
                    <a:solidFill>
                      <a:prstClr val="black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RMSProp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and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/>
                  <a:t>: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hyper-parameters, which are both recommended to be set to 	close 1.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endParaRPr lang="zh-CN" altLang="en-US" sz="3200" dirty="0"/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555BB39-AF44-4761-8E81-89AE8F5D0B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229" y="3273152"/>
                <a:ext cx="10290628" cy="3597395"/>
              </a:xfrm>
              <a:prstGeom prst="rect">
                <a:avLst/>
              </a:prstGeom>
              <a:blipFill>
                <a:blip r:embed="rId3"/>
                <a:stretch>
                  <a:fillRect l="-829" r="-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953DECB6-0E85-4660-9BA3-9325848D83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98776"/>
              </p:ext>
            </p:extLst>
          </p:nvPr>
        </p:nvGraphicFramePr>
        <p:xfrm>
          <a:off x="3687419" y="1609422"/>
          <a:ext cx="3623741" cy="1663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1" name="Equation" r:id="rId4" imgW="2019300" imgH="927100" progId="Equation.DSMT4">
                  <p:embed/>
                </p:oleObj>
              </mc:Choice>
              <mc:Fallback>
                <p:oleObj name="Equation" r:id="rId4" imgW="2019300" imgH="927100" progId="Equation.DSMT4">
                  <p:embed/>
                  <p:pic>
                    <p:nvPicPr>
                      <p:cNvPr id="8" name="对象 7">
                        <a:extLst>
                          <a:ext uri="{FF2B5EF4-FFF2-40B4-BE49-F238E27FC236}">
                            <a16:creationId xmlns:a16="http://schemas.microsoft.com/office/drawing/2014/main" id="{2C6EC336-9F2C-428B-B0AF-C3C30698B1F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419" y="1609422"/>
                        <a:ext cx="3623741" cy="16637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560244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117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653143" y="273051"/>
            <a:ext cx="7466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Adam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0DBFFA81-9F33-48CD-A718-285B63CFB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32614DF5-7579-4669-A8C3-CC61AC736E03}"/>
                  </a:ext>
                </a:extLst>
              </p:cNvPr>
              <p:cNvSpPr/>
              <p:nvPr/>
            </p:nvSpPr>
            <p:spPr>
              <a:xfrm>
                <a:off x="1143000" y="918286"/>
                <a:ext cx="9742714" cy="1849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initial values of</a:t>
                </a:r>
                <a14:m>
                  <m:oMath xmlns:m="http://schemas.openxmlformats.org/officeDocument/2006/math">
                    <m:r>
                      <a:rPr lang="en-US" altLang="zh-CN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800" b="1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2800" b="1">
                        <a:latin typeface="Cambria Math" panose="02040503050406030204" pitchFamily="18" charset="0"/>
                      </a:rPr>
                      <m:t>𝐠</m:t>
                    </m:r>
                  </m:oMath>
                </a14:m>
                <a:r>
                  <a:rPr lang="zh-CN" altLang="en-US" sz="2800" dirty="0"/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are both zeroes 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At time step </a:t>
                </a:r>
                <a14:m>
                  <m:oMath xmlns:m="http://schemas.openxmlformats.org/officeDocument/2006/math">
                    <m:r>
                      <a:rPr lang="zh-CN" altLang="en-US" sz="2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8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zh-CN" altLang="en-US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(a weighted sum of gradients within time step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 is given by</a:t>
                </a:r>
              </a:p>
            </p:txBody>
          </p:sp>
        </mc:Choice>
        <mc:Fallback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32614DF5-7579-4669-A8C3-CC61AC736E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918286"/>
                <a:ext cx="9742714" cy="1849802"/>
              </a:xfrm>
              <a:prstGeom prst="rect">
                <a:avLst/>
              </a:prstGeom>
              <a:blipFill>
                <a:blip r:embed="rId3"/>
                <a:stretch>
                  <a:fillRect l="-876" b="-75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F75701F3-5CE6-45ED-8413-C0DD9D8571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191118"/>
              </p:ext>
            </p:extLst>
          </p:nvPr>
        </p:nvGraphicFramePr>
        <p:xfrm>
          <a:off x="3320606" y="3123168"/>
          <a:ext cx="5908994" cy="2379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Equation" r:id="rId4" imgW="2870200" imgH="1155700" progId="Equation.DSMT4">
                  <p:embed/>
                </p:oleObj>
              </mc:Choice>
              <mc:Fallback>
                <p:oleObj name="Equation" r:id="rId4" imgW="2870200" imgH="1155700" progId="Equation.DSMT4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B32CFDAB-66E1-40E0-A959-EE8808BC16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0606" y="3123168"/>
                        <a:ext cx="5908994" cy="23792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49596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118</a:t>
            </a:fld>
            <a:endParaRPr lang="zh-CN" altLang="en-US" dirty="0"/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707571" y="273051"/>
            <a:ext cx="7412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Adam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0DBFFA81-9F33-48CD-A718-285B63CFB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32614DF5-7579-4669-A8C3-CC61AC736E03}"/>
                  </a:ext>
                </a:extLst>
              </p:cNvPr>
              <p:cNvSpPr/>
              <p:nvPr/>
            </p:nvSpPr>
            <p:spPr>
              <a:xfrm>
                <a:off x="1077686" y="918286"/>
                <a:ext cx="9392880" cy="1277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8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which is the sum of the weights of the gradients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8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b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8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b>
                        <m:r>
                          <a:rPr lang="zh-CN" altLang="en-US" sz="28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800">
                        <a:latin typeface="Cambria Math" panose="02040503050406030204" pitchFamily="18" charset="0"/>
                      </a:rPr>
                      <m:t>,...,</m:t>
                    </m:r>
                    <m:sSub>
                      <m:sSubPr>
                        <m:ctrlPr>
                          <a:rPr lang="zh-CN" altLang="en-US" sz="2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1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b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is given by</a:t>
                </a:r>
              </a:p>
            </p:txBody>
          </p:sp>
        </mc:Choice>
        <mc:Fallback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32614DF5-7579-4669-A8C3-CC61AC736E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86" y="918286"/>
                <a:ext cx="9392880" cy="1277144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70219AA7-7573-49CB-859E-4F7C0ADED9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957736"/>
              </p:ext>
            </p:extLst>
          </p:nvPr>
        </p:nvGraphicFramePr>
        <p:xfrm>
          <a:off x="3400870" y="2352441"/>
          <a:ext cx="5564235" cy="2153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8" name="Equation" r:id="rId4" imgW="2921000" imgH="1130300" progId="Equation.DSMT4">
                  <p:embed/>
                </p:oleObj>
              </mc:Choice>
              <mc:Fallback>
                <p:oleObj name="Equation" r:id="rId4" imgW="2921000" imgH="1130300" progId="Equation.DSMT4">
                  <p:embed/>
                  <p:pic>
                    <p:nvPicPr>
                      <p:cNvPr id="11" name="对象 10">
                        <a:extLst>
                          <a:ext uri="{FF2B5EF4-FFF2-40B4-BE49-F238E27FC236}">
                            <a16:creationId xmlns:a16="http://schemas.microsoft.com/office/drawing/2014/main" id="{1C28EEB5-38EF-4B52-BBB6-CBFECC9F2B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870" y="2352441"/>
                        <a:ext cx="5564235" cy="21531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1E5CB7C-7E93-437D-88FD-7853FF6103AC}"/>
                  </a:ext>
                </a:extLst>
              </p:cNvPr>
              <p:cNvSpPr/>
              <p:nvPr/>
            </p:nvSpPr>
            <p:spPr>
              <a:xfrm>
                <a:off x="1077686" y="4630212"/>
                <a:ext cx="9392880" cy="1143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not equal to 1, which indicates that Adam is </a:t>
                </a: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biased towards zero parameter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update in the beginning steps</a:t>
                </a:r>
              </a:p>
            </p:txBody>
          </p:sp>
        </mc:Choice>
        <mc:Fallback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1E5CB7C-7E93-437D-88FD-7853FF610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686" y="4630212"/>
                <a:ext cx="9392880" cy="1143775"/>
              </a:xfrm>
              <a:prstGeom prst="rect">
                <a:avLst/>
              </a:prstGeom>
              <a:blipFill>
                <a:blip r:embed="rId6"/>
                <a:stretch>
                  <a:fillRect l="-909" r="-1103" b="-117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04156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119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1514603" y="1666462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725715" y="273051"/>
            <a:ext cx="739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Adam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0DBFFA81-9F33-48CD-A718-285B63CFB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E89AD6-7006-4E01-BBE8-5E11B7250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4E4ED82-2E16-4E5D-9CB0-5FFC2EFEA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2070A81-967D-4006-871B-147F890EA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3731738-A006-4F00-A819-6951A1FC337E}"/>
                  </a:ext>
                </a:extLst>
              </p:cNvPr>
              <p:cNvSpPr txBox="1"/>
              <p:nvPr/>
            </p:nvSpPr>
            <p:spPr>
              <a:xfrm>
                <a:off x="2644496" y="1618799"/>
                <a:ext cx="4572000" cy="8163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sz="2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</m:acc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3731738-A006-4F00-A819-6951A1FC3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496" y="1618799"/>
                <a:ext cx="4572000" cy="8163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1ED060A-5747-436E-BDA6-A0BE53C23D39}"/>
                  </a:ext>
                </a:extLst>
              </p:cNvPr>
              <p:cNvSpPr txBox="1"/>
              <p:nvPr/>
            </p:nvSpPr>
            <p:spPr>
              <a:xfrm>
                <a:off x="2717310" y="2890508"/>
                <a:ext cx="4572000" cy="922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</m:acc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𝐠</m:t>
                          </m:r>
                        </m:e>
                        <m: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𝔼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𝐠</m:t>
                              </m:r>
                            </m:e>
                            <m:sup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1ED060A-5747-436E-BDA6-A0BE53C23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310" y="2890508"/>
                <a:ext cx="4572000" cy="92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14C994F-3494-45B2-AA83-F2737BF18B7B}"/>
                  </a:ext>
                </a:extLst>
              </p:cNvPr>
              <p:cNvSpPr txBox="1"/>
              <p:nvPr/>
            </p:nvSpPr>
            <p:spPr>
              <a:xfrm>
                <a:off x="2979945" y="4310896"/>
                <a:ext cx="4572000" cy="8810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𝜂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acc>
                                <m:accPr>
                                  <m:chr m:val="̂"/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</m:e>
                              </m:acc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p>
                                <m:sSup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2400" b="1">
                                      <a:latin typeface="Cambria Math" panose="02040503050406030204" pitchFamily="18" charset="0"/>
                                    </a:rPr>
                                    <m:t>𝐠</m:t>
                                  </m:r>
                                </m:e>
                                <m:sup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</m:acc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514C994F-3494-45B2-AA83-F2737BF18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945" y="4310896"/>
                <a:ext cx="4572000" cy="881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矩形 8">
            <a:extLst>
              <a:ext uri="{FF2B5EF4-FFF2-40B4-BE49-F238E27FC236}">
                <a16:creationId xmlns:a16="http://schemas.microsoft.com/office/drawing/2014/main" id="{3D314021-E859-4EA7-B847-8C9DDC003551}"/>
              </a:ext>
            </a:extLst>
          </p:cNvPr>
          <p:cNvSpPr/>
          <p:nvPr/>
        </p:nvSpPr>
        <p:spPr>
          <a:xfrm>
            <a:off x="1226925" y="1077942"/>
            <a:ext cx="9335845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To remedy these biases, Adam uses bias-corrected estimations</a:t>
            </a:r>
          </a:p>
        </p:txBody>
      </p:sp>
      <p:sp>
        <p:nvSpPr>
          <p:cNvPr id="28" name="矩形 8">
            <a:extLst>
              <a:ext uri="{FF2B5EF4-FFF2-40B4-BE49-F238E27FC236}">
                <a16:creationId xmlns:a16="http://schemas.microsoft.com/office/drawing/2014/main" id="{F645CE24-5BA1-4CDA-92B3-9A31F199C8D6}"/>
              </a:ext>
            </a:extLst>
          </p:cNvPr>
          <p:cNvSpPr/>
          <p:nvPr/>
        </p:nvSpPr>
        <p:spPr>
          <a:xfrm>
            <a:off x="1226926" y="2230373"/>
            <a:ext cx="8718988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bias-corrected estimations for the second order moment 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矩形 8">
                <a:extLst>
                  <a:ext uri="{FF2B5EF4-FFF2-40B4-BE49-F238E27FC236}">
                    <a16:creationId xmlns:a16="http://schemas.microsoft.com/office/drawing/2014/main" id="{C73A44DA-4989-4B9E-91A7-6326D10584CA}"/>
                  </a:ext>
                </a:extLst>
              </p:cNvPr>
              <p:cNvSpPr/>
              <p:nvPr/>
            </p:nvSpPr>
            <p:spPr>
              <a:xfrm>
                <a:off x="1226926" y="3605842"/>
                <a:ext cx="8325612" cy="647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final update rule for Adam applied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</a:t>
                </a:r>
              </a:p>
            </p:txBody>
          </p:sp>
        </mc:Choice>
        <mc:Fallback>
          <p:sp>
            <p:nvSpPr>
              <p:cNvPr id="29" name="矩形 8">
                <a:extLst>
                  <a:ext uri="{FF2B5EF4-FFF2-40B4-BE49-F238E27FC236}">
                    <a16:creationId xmlns:a16="http://schemas.microsoft.com/office/drawing/2014/main" id="{C73A44DA-4989-4B9E-91A7-6326D10584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926" y="3605842"/>
                <a:ext cx="8325612" cy="647421"/>
              </a:xfrm>
              <a:prstGeom prst="rect">
                <a:avLst/>
              </a:prstGeom>
              <a:blipFill>
                <a:blip r:embed="rId5"/>
                <a:stretch>
                  <a:fillRect l="-1098" b="-207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C70628DA-4464-411B-B569-854AA08D64B4}"/>
                  </a:ext>
                </a:extLst>
              </p:cNvPr>
              <p:cNvSpPr/>
              <p:nvPr/>
            </p:nvSpPr>
            <p:spPr>
              <a:xfrm>
                <a:off x="1226926" y="5116815"/>
                <a:ext cx="8325612" cy="1694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Common hyper-parameter settings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</a:t>
                </a:r>
              </a:p>
              <a:p>
                <a:pPr marL="742950" lvl="1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sz="2400" dirty="0"/>
                  <a:t>:</a:t>
                </a:r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endParaRPr lang="en-US" altLang="zh-CN" sz="2400" dirty="0"/>
              </a:p>
              <a:p>
                <a:pPr marL="742950" lvl="1" indent="-2857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zh-CN" sz="2400" dirty="0"/>
                  <a:t>:</a:t>
                </a:r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C70628DA-4464-411B-B569-854AA08D64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926" y="5116815"/>
                <a:ext cx="8325612" cy="1694503"/>
              </a:xfrm>
              <a:prstGeom prst="rect">
                <a:avLst/>
              </a:prstGeom>
              <a:blipFill>
                <a:blip r:embed="rId6"/>
                <a:stretch>
                  <a:fillRect l="-1098" b="-75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518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12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1059543" y="1390588"/>
            <a:ext cx="9646182" cy="1790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Layers and time steps 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Long-range dependency.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Only contains the history on the left when encoding each word.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C0B46B1-6C58-4037-9F39-E175809B9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204" y="4299438"/>
            <a:ext cx="1934922" cy="15798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65D1CB9-F522-4837-86CA-EA549A25C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69" y="4124184"/>
            <a:ext cx="4591286" cy="175514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C517606-2FAB-4559-A8BD-D08C2739E96F}"/>
              </a:ext>
            </a:extLst>
          </p:cNvPr>
          <p:cNvSpPr txBox="1"/>
          <p:nvPr/>
        </p:nvSpPr>
        <p:spPr>
          <a:xfrm>
            <a:off x="3592497" y="6100725"/>
            <a:ext cx="183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Original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8466F1E-C7A1-4EC4-A00F-D3A38D6ABEFC}"/>
              </a:ext>
            </a:extLst>
          </p:cNvPr>
          <p:cNvSpPr txBox="1"/>
          <p:nvPr/>
        </p:nvSpPr>
        <p:spPr>
          <a:xfrm>
            <a:off x="7172972" y="6100725"/>
            <a:ext cx="183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Unfold</a:t>
            </a:r>
            <a:endParaRPr lang="zh-CN" altLang="en-US" dirty="0"/>
          </a:p>
        </p:txBody>
      </p:sp>
      <p:sp>
        <p:nvSpPr>
          <p:cNvPr id="11" name="矩形 2">
            <a:extLst>
              <a:ext uri="{FF2B5EF4-FFF2-40B4-BE49-F238E27FC236}">
                <a16:creationId xmlns:a16="http://schemas.microsoft.com/office/drawing/2014/main" id="{A7ABFB0F-CEA1-4303-9532-87652EC699A4}"/>
              </a:ext>
            </a:extLst>
          </p:cNvPr>
          <p:cNvSpPr/>
          <p:nvPr/>
        </p:nvSpPr>
        <p:spPr>
          <a:xfrm>
            <a:off x="685801" y="187423"/>
            <a:ext cx="4597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Vanilla RNNs</a:t>
            </a:r>
          </a:p>
        </p:txBody>
      </p:sp>
    </p:spTree>
    <p:extLst>
      <p:ext uri="{BB962C8B-B14F-4D97-AF65-F5344CB8AC3E}">
        <p14:creationId xmlns:p14="http://schemas.microsoft.com/office/powerpoint/2010/main" val="32456553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120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88381" y="1"/>
            <a:ext cx="2218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446492" y="789891"/>
            <a:ext cx="5250605" cy="6046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 Recurrent neural network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14.1.1 Vanilla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14.1.2 Training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14.1.3 LSTM and GRU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14.1.4 Stacked LSTMs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 Neural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14.2.1 Query-Key-Value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14.2.2 Self-Attention-Network (SAN)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14.3.2 Binary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14.3.3 Tree LSTM features and 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LSTM features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3DB704-5FC3-4928-8884-4DE82A1A2E5B}"/>
              </a:ext>
            </a:extLst>
          </p:cNvPr>
          <p:cNvSpPr/>
          <p:nvPr/>
        </p:nvSpPr>
        <p:spPr>
          <a:xfrm>
            <a:off x="5295972" y="818920"/>
            <a:ext cx="6964664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14.4.3 Graph Attention Neural Network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14.4.4 Feature aggregation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14.5 Analyzing representation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 More on neural network training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14.6.1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AdaGrad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14.6.2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RMSProp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14.6.3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AdaDelta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14.6.4 Adam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14.6.5 Choosing a training method</a:t>
            </a:r>
          </a:p>
        </p:txBody>
      </p:sp>
    </p:spTree>
    <p:extLst>
      <p:ext uri="{BB962C8B-B14F-4D97-AF65-F5344CB8AC3E}">
        <p14:creationId xmlns:p14="http://schemas.microsoft.com/office/powerpoint/2010/main" val="203569149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121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718457" y="245737"/>
            <a:ext cx="7859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Choosing a Training Method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0DBFFA81-9F33-48CD-A718-285B63CFB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D343E3C3-2DE0-4FF6-91B8-B40209E5B5F6}"/>
              </a:ext>
            </a:extLst>
          </p:cNvPr>
          <p:cNvSpPr/>
          <p:nvPr/>
        </p:nvSpPr>
        <p:spPr>
          <a:xfrm>
            <a:off x="1066800" y="1181908"/>
            <a:ext cx="10196286" cy="5021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performance of these adaptive gradient </a:t>
            </a:r>
            <a:r>
              <a:rPr lang="en-US" altLang="zh-CN" sz="24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optimisers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can vary with different datasets and hyper-parameter choices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choice of the </a:t>
            </a:r>
            <a:r>
              <a:rPr lang="en-US" altLang="zh-CN" sz="24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optimiser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itself can be viewed as a hyper-parameter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Adam</a:t>
            </a: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most popular choice of the adaptive gradient </a:t>
            </a:r>
            <a:r>
              <a:rPr lang="en-US" altLang="zh-CN" sz="24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optimisers</a:t>
            </a: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converges much faster than SGD with momentum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SGD</a:t>
            </a: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obtain good or even better performances with careful learning rate decay compared to Adam</a:t>
            </a:r>
          </a:p>
        </p:txBody>
      </p:sp>
    </p:spTree>
    <p:extLst>
      <p:ext uri="{BB962C8B-B14F-4D97-AF65-F5344CB8AC3E}">
        <p14:creationId xmlns:p14="http://schemas.microsoft.com/office/powerpoint/2010/main" val="238646728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731520" y="339582"/>
            <a:ext cx="7159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Summary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858B95A-D574-44F8-8FD4-240E804025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11D8FA19-E13B-4121-8BBF-5D41F5A04330}" type="slidenum">
              <a:rPr lang="zh-CN" altLang="en-US" smtClean="0"/>
              <a:t>122</a:t>
            </a:fld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E4690199-E31A-48EF-B232-56D24BE05045}"/>
              </a:ext>
            </a:extLst>
          </p:cNvPr>
          <p:cNvSpPr/>
          <p:nvPr/>
        </p:nvSpPr>
        <p:spPr>
          <a:xfrm>
            <a:off x="1108710" y="1388716"/>
            <a:ext cx="9791700" cy="3359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Recurrent Neural Network and LSTM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Attention and Self Attention network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Tree LSTMs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Graph Neural Network (GCN, GRN, GAT)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Explainability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of neural representations 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SGD extensions.</a:t>
            </a:r>
          </a:p>
        </p:txBody>
      </p:sp>
    </p:spTree>
    <p:extLst>
      <p:ext uri="{BB962C8B-B14F-4D97-AF65-F5344CB8AC3E}">
        <p14:creationId xmlns:p14="http://schemas.microsoft.com/office/powerpoint/2010/main" val="1302467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/>
              <p:nvPr/>
            </p:nvSpPr>
            <p:spPr>
              <a:xfrm>
                <a:off x="1059543" y="1390588"/>
                <a:ext cx="9646182" cy="1790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Output layer 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as final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𝒉</m:t>
                    </m:r>
                  </m:oMath>
                </a14:m>
                <a:endParaRPr lang="en-US" altLang="zh-CN" sz="2400" b="1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Use pooling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543" y="1390588"/>
                <a:ext cx="9646182" cy="1790105"/>
              </a:xfrm>
              <a:prstGeom prst="rect">
                <a:avLst/>
              </a:prstGeom>
              <a:blipFill>
                <a:blip r:embed="rId2"/>
                <a:stretch>
                  <a:fillRect l="-1327" b="-68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6C0B46B1-6C58-4037-9F39-E175809B9E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204" y="4299438"/>
            <a:ext cx="1934922" cy="15798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65D1CB9-F522-4837-86CA-EA549A25C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969" y="4124184"/>
            <a:ext cx="4591286" cy="175514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C517606-2FAB-4559-A8BD-D08C2739E96F}"/>
              </a:ext>
            </a:extLst>
          </p:cNvPr>
          <p:cNvSpPr txBox="1"/>
          <p:nvPr/>
        </p:nvSpPr>
        <p:spPr>
          <a:xfrm>
            <a:off x="3592497" y="6100725"/>
            <a:ext cx="183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Original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8466F1E-C7A1-4EC4-A00F-D3A38D6ABEFC}"/>
              </a:ext>
            </a:extLst>
          </p:cNvPr>
          <p:cNvSpPr txBox="1"/>
          <p:nvPr/>
        </p:nvSpPr>
        <p:spPr>
          <a:xfrm>
            <a:off x="7172972" y="6100725"/>
            <a:ext cx="183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Unfold</a:t>
            </a:r>
            <a:endParaRPr lang="zh-CN" altLang="en-US" dirty="0"/>
          </a:p>
        </p:txBody>
      </p:sp>
      <p:sp>
        <p:nvSpPr>
          <p:cNvPr id="11" name="矩形 2">
            <a:extLst>
              <a:ext uri="{FF2B5EF4-FFF2-40B4-BE49-F238E27FC236}">
                <a16:creationId xmlns:a16="http://schemas.microsoft.com/office/drawing/2014/main" id="{A7ABFB0F-CEA1-4303-9532-87652EC699A4}"/>
              </a:ext>
            </a:extLst>
          </p:cNvPr>
          <p:cNvSpPr/>
          <p:nvPr/>
        </p:nvSpPr>
        <p:spPr>
          <a:xfrm>
            <a:off x="685801" y="187423"/>
            <a:ext cx="4597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Vanilla RNNs</a:t>
            </a:r>
          </a:p>
        </p:txBody>
      </p:sp>
    </p:spTree>
    <p:extLst>
      <p:ext uri="{BB962C8B-B14F-4D97-AF65-F5344CB8AC3E}">
        <p14:creationId xmlns:p14="http://schemas.microsoft.com/office/powerpoint/2010/main" val="3980366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14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1055914" y="1245398"/>
            <a:ext cx="8991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1088571" y="1132078"/>
            <a:ext cx="9617154" cy="1790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Bi-directional RNNs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272ECDB-F3CF-4D85-A588-A0F4A0A3DF72}"/>
                  </a:ext>
                </a:extLst>
              </p:cNvPr>
              <p:cNvSpPr txBox="1"/>
              <p:nvPr/>
            </p:nvSpPr>
            <p:spPr>
              <a:xfrm>
                <a:off x="1161143" y="1937046"/>
                <a:ext cx="9655628" cy="1323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Concatenating the </a:t>
                </a:r>
                <a:r>
                  <a:rPr lang="en-US" altLang="zh-CN" sz="22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historical context 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using the left-to-right RNN </a:t>
                </a:r>
                <a:r>
                  <a:rPr lang="en-US" altLang="zh-CN" sz="22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sz="2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𝑅𝑁𝑁</m:t>
                        </m:r>
                      </m:e>
                    </m:acc>
                  </m:oMath>
                </a14:m>
                <a:r>
                  <a:rPr lang="en-US" altLang="zh-CN" sz="2200" dirty="0"/>
                  <a:t>) 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and </a:t>
                </a:r>
                <a:r>
                  <a:rPr lang="en-US" altLang="zh-CN" sz="22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model future information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using the right-to-left RNN </a:t>
                </a:r>
                <a:r>
                  <a:rPr lang="en-US" altLang="zh-CN" sz="2200" dirty="0"/>
                  <a:t>(</a:t>
                </a:r>
                <a14:m>
                  <m:oMath xmlns:m="http://schemas.openxmlformats.org/officeDocument/2006/math">
                    <m:groupChr>
                      <m:groupChrPr>
                        <m:chr m:val="←"/>
                        <m:pos m:val="top"/>
                        <m:vertJc m:val="bot"/>
                        <m:ctrlPr>
                          <a:rPr lang="zh-CN" altLang="en-US" sz="2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𝑅𝑁𝑁</m:t>
                        </m:r>
                      </m:e>
                    </m:groupChr>
                  </m:oMath>
                </a14:m>
                <a:r>
                  <a:rPr lang="en-US" altLang="zh-CN" sz="22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Parameters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sz="2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𝑅𝑁𝑁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and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←"/>
                        <m:pos m:val="top"/>
                        <m:vertJc m:val="bot"/>
                        <m:ctrlPr>
                          <a:rPr lang="zh-CN" altLang="en-US" sz="2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𝑅𝑁𝑁</m:t>
                        </m:r>
                      </m:e>
                    </m:groupChr>
                  </m:oMath>
                </a14:m>
                <a:r>
                  <a:rPr lang="zh-CN" altLang="en-US" dirty="0"/>
                  <a:t> 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can be different</a:t>
                </a:r>
                <a:endParaRPr lang="zh-CN" altLang="en-US" sz="22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272ECDB-F3CF-4D85-A588-A0F4A0A3D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143" y="1937046"/>
                <a:ext cx="9655628" cy="1323889"/>
              </a:xfrm>
              <a:prstGeom prst="rect">
                <a:avLst/>
              </a:prstGeom>
              <a:blipFill>
                <a:blip r:embed="rId2"/>
                <a:stretch>
                  <a:fillRect l="-694" b="-82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98C16425-B381-4293-A9B7-230D36BBE5DB}"/>
              </a:ext>
            </a:extLst>
          </p:cNvPr>
          <p:cNvSpPr txBox="1"/>
          <p:nvPr/>
        </p:nvSpPr>
        <p:spPr>
          <a:xfrm>
            <a:off x="3892745" y="6132951"/>
            <a:ext cx="390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An example of Bi-directional RNNs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37E716B-0249-4AAF-88FC-35221A293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62" y="3826606"/>
            <a:ext cx="5634738" cy="2075956"/>
          </a:xfrm>
          <a:prstGeom prst="rect">
            <a:avLst/>
          </a:prstGeom>
        </p:spPr>
      </p:pic>
      <p:sp>
        <p:nvSpPr>
          <p:cNvPr id="9" name="矩形 2">
            <a:extLst>
              <a:ext uri="{FF2B5EF4-FFF2-40B4-BE49-F238E27FC236}">
                <a16:creationId xmlns:a16="http://schemas.microsoft.com/office/drawing/2014/main" id="{761CACD8-846B-491A-9F06-5136B32471AF}"/>
              </a:ext>
            </a:extLst>
          </p:cNvPr>
          <p:cNvSpPr/>
          <p:nvPr/>
        </p:nvSpPr>
        <p:spPr>
          <a:xfrm>
            <a:off x="685801" y="187423"/>
            <a:ext cx="4597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Vanilla RNNs</a:t>
            </a:r>
          </a:p>
        </p:txBody>
      </p:sp>
    </p:spTree>
    <p:extLst>
      <p:ext uri="{BB962C8B-B14F-4D97-AF65-F5344CB8AC3E}">
        <p14:creationId xmlns:p14="http://schemas.microsoft.com/office/powerpoint/2010/main" val="1312427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15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1052286" y="1103447"/>
            <a:ext cx="9653439" cy="1790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Bi-directional RNNs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8FCBD99-F1D1-4B0A-89EC-C22D6B29934A}"/>
                  </a:ext>
                </a:extLst>
              </p:cNvPr>
              <p:cNvSpPr txBox="1"/>
              <p:nvPr/>
            </p:nvSpPr>
            <p:spPr>
              <a:xfrm>
                <a:off x="1052286" y="1986825"/>
                <a:ext cx="839724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Denote a bi-directional RNN by the function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𝐵𝑖𝑅𝑁𝑁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</m:oMath>
                </a14:m>
                <a:r>
                  <a:rPr lang="en-US" altLang="zh-CN" dirty="0"/>
                  <a:t>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8FCBD99-F1D1-4B0A-89EC-C22D6B299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86" y="1986825"/>
                <a:ext cx="8397249" cy="430887"/>
              </a:xfrm>
              <a:prstGeom prst="rect">
                <a:avLst/>
              </a:prstGeom>
              <a:blipFill>
                <a:blip r:embed="rId3"/>
                <a:stretch>
                  <a:fillRect l="-944" t="-152113" b="-2225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2">
            <a:extLst>
              <a:ext uri="{FF2B5EF4-FFF2-40B4-BE49-F238E27FC236}">
                <a16:creationId xmlns:a16="http://schemas.microsoft.com/office/drawing/2014/main" id="{C4876532-78C0-4701-85F6-94B4DAA4A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1" y="310529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5DFF8E72-FEAF-4F98-9671-503ED9B265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553779"/>
              </p:ext>
            </p:extLst>
          </p:nvPr>
        </p:nvGraphicFramePr>
        <p:xfrm>
          <a:off x="2768382" y="2652734"/>
          <a:ext cx="6490097" cy="1552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4" imgW="3238500" imgH="774700" progId="Equation.DSMT4">
                  <p:embed/>
                </p:oleObj>
              </mc:Choice>
              <mc:Fallback>
                <p:oleObj name="Equation" r:id="rId4" imgW="3238500" imgH="774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382" y="2652734"/>
                        <a:ext cx="6490097" cy="15525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5D0D59A-4F27-4FEA-92A4-F106FE2A900B}"/>
                  </a:ext>
                </a:extLst>
              </p:cNvPr>
              <p:cNvSpPr txBox="1"/>
              <p:nvPr/>
            </p:nvSpPr>
            <p:spPr>
              <a:xfrm>
                <a:off x="1052286" y="4542203"/>
                <a:ext cx="9280049" cy="24247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220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the vector concatenation operation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concatenation of the left-to-right feature vector</a:t>
                </a:r>
                <a:r>
                  <a:rPr lang="en-US" altLang="zh-CN" b="1" i="1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zh-CN" altLang="en-US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CN" altLang="en-US" b="1"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</m:acc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and the right-to-left feature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groupChr>
                          <m:groupChrPr>
                            <m:chr m:val="←"/>
                            <m:pos m:val="top"/>
                            <m:vertJc m:val="bot"/>
                            <m:ctrlPr>
                              <a:rPr lang="zh-CN" altLang="en-US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zh-CN" altLang="en-US" b="1"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</m:groupCh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gives the final representation of the </a:t>
                </a:r>
                <a:r>
                  <a:rPr lang="en-US" altLang="zh-CN" sz="22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</a:t>
                </a:r>
                <a:r>
                  <a:rPr lang="en-US" altLang="zh-CN" sz="22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word representation</a:t>
                </a:r>
                <a:endParaRPr lang="zh-CN" altLang="en-US" sz="22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5D0D59A-4F27-4FEA-92A4-F106FE2A9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86" y="4542203"/>
                <a:ext cx="9280049" cy="2424703"/>
              </a:xfrm>
              <a:prstGeom prst="rect">
                <a:avLst/>
              </a:prstGeom>
              <a:blipFill>
                <a:blip r:embed="rId6"/>
                <a:stretch>
                  <a:fillRect l="-7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2">
            <a:extLst>
              <a:ext uri="{FF2B5EF4-FFF2-40B4-BE49-F238E27FC236}">
                <a16:creationId xmlns:a16="http://schemas.microsoft.com/office/drawing/2014/main" id="{10531FD6-7281-49F1-BD2C-16AFC5EC37D1}"/>
              </a:ext>
            </a:extLst>
          </p:cNvPr>
          <p:cNvSpPr/>
          <p:nvPr/>
        </p:nvSpPr>
        <p:spPr>
          <a:xfrm>
            <a:off x="685801" y="187423"/>
            <a:ext cx="4597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Vanilla RNNs</a:t>
            </a:r>
          </a:p>
        </p:txBody>
      </p:sp>
    </p:spTree>
    <p:extLst>
      <p:ext uri="{BB962C8B-B14F-4D97-AF65-F5344CB8AC3E}">
        <p14:creationId xmlns:p14="http://schemas.microsoft.com/office/powerpoint/2010/main" val="602001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1052286" y="1103447"/>
            <a:ext cx="9653439" cy="1790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Bi-directional RNNs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8FCBD99-F1D1-4B0A-89EC-C22D6B29934A}"/>
              </a:ext>
            </a:extLst>
          </p:cNvPr>
          <p:cNvSpPr txBox="1"/>
          <p:nvPr/>
        </p:nvSpPr>
        <p:spPr>
          <a:xfrm>
            <a:off x="1052286" y="1986825"/>
            <a:ext cx="83972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Output layer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C4876532-78C0-4701-85F6-94B4DAA4A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1" y="310529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5D0D59A-4F27-4FEA-92A4-F106FE2A900B}"/>
                  </a:ext>
                </a:extLst>
              </p:cNvPr>
              <p:cNvSpPr txBox="1"/>
              <p:nvPr/>
            </p:nvSpPr>
            <p:spPr>
              <a:xfrm>
                <a:off x="1164771" y="2776047"/>
                <a:ext cx="9280049" cy="1188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Use</a:t>
                </a:r>
                <a:r>
                  <a:rPr lang="en-US" altLang="zh-CN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zh-CN" altLang="en-US" sz="2200">
                        <a:latin typeface="Cambria Math" panose="02040503050406030204" pitchFamily="18" charset="0"/>
                      </a:rPr>
                      <m:t>⊕</m:t>
                    </m:r>
                    <m:acc>
                      <m:accPr>
                        <m:chr m:val="⃖"/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1" i="1" smtClean="0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as final </a:t>
                </a:r>
                <a14:m>
                  <m:oMath xmlns:m="http://schemas.openxmlformats.org/officeDocument/2006/math">
                    <m:r>
                      <a:rPr lang="en-US" altLang="zh-CN" sz="2200" b="1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𝒉</m:t>
                    </m:r>
                    <m:r>
                      <a:rPr lang="en-US" altLang="zh-CN" sz="2200" b="1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.</m:t>
                    </m:r>
                  </m:oMath>
                </a14:m>
                <a:endParaRPr lang="en-US" altLang="zh-CN" sz="22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Use pooling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zh-CN" altLang="en-US" sz="2200">
                        <a:latin typeface="Cambria Math" panose="02040503050406030204" pitchFamily="18" charset="0"/>
                      </a:rPr>
                      <m:t>⊕</m:t>
                    </m:r>
                    <m:acc>
                      <m:accPr>
                        <m:chr m:val="⃖"/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CN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zh-CN" altLang="en-US" sz="2200">
                        <a:latin typeface="Cambria Math" panose="02040503050406030204" pitchFamily="18" charset="0"/>
                      </a:rPr>
                      <m:t>⊕</m:t>
                    </m:r>
                    <m:acc>
                      <m:accPr>
                        <m:chr m:val="⃖"/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altLang="zh-CN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…,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zh-CN" altLang="en-US" sz="2200">
                        <a:latin typeface="Cambria Math" panose="02040503050406030204" pitchFamily="18" charset="0"/>
                      </a:rPr>
                      <m:t>⊕</m:t>
                    </m:r>
                    <m:acc>
                      <m:accPr>
                        <m:chr m:val="⃖"/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dirty="0"/>
                  <a:t>.</a:t>
                </a:r>
                <a:endParaRPr lang="zh-CN" altLang="en-US" dirty="0"/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5D0D59A-4F27-4FEA-92A4-F106FE2A9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771" y="2776047"/>
                <a:ext cx="9280049" cy="1188402"/>
              </a:xfrm>
              <a:prstGeom prst="rect">
                <a:avLst/>
              </a:prstGeom>
              <a:blipFill>
                <a:blip r:embed="rId2"/>
                <a:stretch>
                  <a:fillRect l="-723" b="-97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2">
            <a:extLst>
              <a:ext uri="{FF2B5EF4-FFF2-40B4-BE49-F238E27FC236}">
                <a16:creationId xmlns:a16="http://schemas.microsoft.com/office/drawing/2014/main" id="{10531FD6-7281-49F1-BD2C-16AFC5EC37D1}"/>
              </a:ext>
            </a:extLst>
          </p:cNvPr>
          <p:cNvSpPr/>
          <p:nvPr/>
        </p:nvSpPr>
        <p:spPr>
          <a:xfrm>
            <a:off x="685801" y="187423"/>
            <a:ext cx="4597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Vanilla RNNs</a:t>
            </a:r>
          </a:p>
        </p:txBody>
      </p:sp>
    </p:spTree>
    <p:extLst>
      <p:ext uri="{BB962C8B-B14F-4D97-AF65-F5344CB8AC3E}">
        <p14:creationId xmlns:p14="http://schemas.microsoft.com/office/powerpoint/2010/main" val="1288020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88381" y="1"/>
            <a:ext cx="2218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446492" y="789891"/>
            <a:ext cx="5250605" cy="6046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 Recurrent neural network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14.1.1 Vanilla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14.1.2 Training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14.1.3 LSTM and GRU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14.1.4 Stacked LSTMs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 Neural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14.2.1 Query-Key-Value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14.2.2 Self-Attention-Network (SAN)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14.3.2 Binary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14.3.3 Tree LSTM features and 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LSTM features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3DB704-5FC3-4928-8884-4DE82A1A2E5B}"/>
              </a:ext>
            </a:extLst>
          </p:cNvPr>
          <p:cNvSpPr/>
          <p:nvPr/>
        </p:nvSpPr>
        <p:spPr>
          <a:xfrm>
            <a:off x="5295972" y="818920"/>
            <a:ext cx="6964664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14.4.3 Graph Attention Neural Network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14.4.4 Feature aggregation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14.5 Analyzing representation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 More on neural network training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14.6.1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AdaGrad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14.6.2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RMSProp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14.6.3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AdaDelta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14.6.4 Adam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14.6.5 Choosing a training method</a:t>
            </a:r>
          </a:p>
        </p:txBody>
      </p:sp>
    </p:spTree>
    <p:extLst>
      <p:ext uri="{BB962C8B-B14F-4D97-AF65-F5344CB8AC3E}">
        <p14:creationId xmlns:p14="http://schemas.microsoft.com/office/powerpoint/2010/main" val="3152980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18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676822" y="217833"/>
            <a:ext cx="3417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RNNs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/>
              <p:nvPr/>
            </p:nvSpPr>
            <p:spPr>
              <a:xfrm>
                <a:off x="1037771" y="1433773"/>
                <a:ext cx="10392229" cy="3192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Supposing that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used as final hidden state for RNN.</a:t>
                </a:r>
              </a:p>
              <a:p>
                <a:pPr marL="457200" indent="-4572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Loss pass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sz="28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57200" indent="-4572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Need loss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𝑾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h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  <m:sSup>
                      <m:sSup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𝑾</m:t>
                        </m:r>
                      </m:e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𝑏</m:t>
                        </m:r>
                      </m:sup>
                    </m:sSup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r>
                      <a:rPr lang="en-US" altLang="zh-CN" sz="2800" b="1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𝒃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also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altLang="zh-CN" sz="28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771" y="1433773"/>
                <a:ext cx="10392229" cy="3192541"/>
              </a:xfrm>
              <a:prstGeom prst="rect">
                <a:avLst/>
              </a:prstGeom>
              <a:blipFill>
                <a:blip r:embed="rId2"/>
                <a:stretch>
                  <a:fillRect l="-10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2">
            <a:extLst>
              <a:ext uri="{FF2B5EF4-FFF2-40B4-BE49-F238E27FC236}">
                <a16:creationId xmlns:a16="http://schemas.microsoft.com/office/drawing/2014/main" id="{C4876532-78C0-4701-85F6-94B4DAA4A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1" y="310529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504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EA35B1A-C71A-4D8E-B1C3-BD268AC71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512" y="5089383"/>
            <a:ext cx="4591286" cy="175514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19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676822" y="217833"/>
            <a:ext cx="3417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RNNs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/>
              <p:nvPr/>
            </p:nvSpPr>
            <p:spPr>
              <a:xfrm>
                <a:off x="1034143" y="981206"/>
                <a:ext cx="9264845" cy="4631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Back-propagation through time (BPTT)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RNNs are trained using unfolded representation with </a:t>
                </a: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back-propagation through time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(BPTT).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Assuming that the activation function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zh-CN" altLang="en-US" sz="2400">
                          <a:latin typeface="Cambria Math" panose="02040503050406030204" pitchFamily="18" charset="0"/>
                        </a:rPr>
                        <m:t>tanh</m:t>
                      </m:r>
                    </m:oMath>
                  </m:oMathPara>
                </a14:m>
                <a:endParaRPr lang="zh-CN" altLang="en-US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The RNNs forward-propagation computing returns as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400" b="1" dirty="0">
                    <a:solidFill>
                      <a:srgbClr val="836967"/>
                    </a:solidFill>
                  </a:rPr>
                  <a:t>	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zh-CN" altLang="en-US" sz="2400">
                            <a:latin typeface="Cambria Math" panose="02040503050406030204" pitchFamily="18" charset="0"/>
                          </a:rPr>
                          <m:t>tanh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sup>
                        </m:sSup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143" y="981206"/>
                <a:ext cx="9264845" cy="4631396"/>
              </a:xfrm>
              <a:prstGeom prst="rect">
                <a:avLst/>
              </a:prstGeom>
              <a:blipFill>
                <a:blip r:embed="rId3"/>
                <a:stretch>
                  <a:fillRect l="-13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2">
            <a:extLst>
              <a:ext uri="{FF2B5EF4-FFF2-40B4-BE49-F238E27FC236}">
                <a16:creationId xmlns:a16="http://schemas.microsoft.com/office/drawing/2014/main" id="{C4876532-78C0-4701-85F6-94B4DAA4A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1" y="310529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584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867693-945D-4AEC-9D56-D29D514CD55B}"/>
              </a:ext>
            </a:extLst>
          </p:cNvPr>
          <p:cNvSpPr txBox="1"/>
          <p:nvPr/>
        </p:nvSpPr>
        <p:spPr>
          <a:xfrm>
            <a:off x="2228858" y="2238788"/>
            <a:ext cx="655339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Chapter 14</a:t>
            </a:r>
          </a:p>
          <a:p>
            <a:endParaRPr lang="en-US" altLang="zh-CN" sz="3600" b="1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r>
              <a:rPr lang="en-US" altLang="zh-CN" sz="4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Representation Learning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CC8FB-44B9-4D54-9B25-99C91632F3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383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1070429" y="1122351"/>
            <a:ext cx="9617719" cy="1790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Back-propagation through time (BPTT)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761C605-9ADE-4046-9780-66B7B6E4DE1B}"/>
                  </a:ext>
                </a:extLst>
              </p:cNvPr>
              <p:cNvSpPr txBox="1"/>
              <p:nvPr/>
            </p:nvSpPr>
            <p:spPr>
              <a:xfrm>
                <a:off x="1095829" y="1933814"/>
                <a:ext cx="8980900" cy="970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a vector value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en-US" sz="22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b="1"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sz="2200" dirty="0"/>
                  <a:t> 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passed down from layers above, BTTP returns results as follows:</a:t>
                </a:r>
                <a:endParaRPr lang="zh-CN" altLang="en-US" sz="22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C761C605-9ADE-4046-9780-66B7B6E4D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29" y="1933814"/>
                <a:ext cx="8980900" cy="970587"/>
              </a:xfrm>
              <a:prstGeom prst="rect">
                <a:avLst/>
              </a:prstGeom>
              <a:blipFill>
                <a:blip r:embed="rId3"/>
                <a:stretch>
                  <a:fillRect l="-883" r="-611" b="-12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B56812CD-7177-4F7D-A1D7-0F138A568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7502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3FD134B7-3BF7-45CE-81EE-BAA40CFB3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997763"/>
              </p:ext>
            </p:extLst>
          </p:nvPr>
        </p:nvGraphicFramePr>
        <p:xfrm>
          <a:off x="3985250" y="2873131"/>
          <a:ext cx="2745749" cy="311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4" imgW="1968500" imgH="2235200" progId="Equation.DSMT4">
                  <p:embed/>
                </p:oleObj>
              </mc:Choice>
              <mc:Fallback>
                <p:oleObj name="Equation" r:id="rId4" imgW="1968500" imgH="2235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5250" y="2873131"/>
                        <a:ext cx="2745749" cy="31166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46CDC23-D27C-4487-B797-FDBA3EB19EFB}"/>
                  </a:ext>
                </a:extLst>
              </p:cNvPr>
              <p:cNvSpPr txBox="1"/>
              <p:nvPr/>
            </p:nvSpPr>
            <p:spPr>
              <a:xfrm>
                <a:off x="2182679" y="6140908"/>
                <a:ext cx="458975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200">
                        <a:latin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element-wise product</a:t>
                </a:r>
                <a:endParaRPr lang="zh-CN" altLang="en-US" sz="22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246CDC23-D27C-4487-B797-FDBA3EB19E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679" y="6140908"/>
                <a:ext cx="4589754" cy="430887"/>
              </a:xfrm>
              <a:prstGeom prst="rect">
                <a:avLst/>
              </a:prstGeom>
              <a:blipFill>
                <a:blip r:embed="rId6"/>
                <a:stretch>
                  <a:fillRect l="-930" t="-8451" b="-28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2">
            <a:extLst>
              <a:ext uri="{FF2B5EF4-FFF2-40B4-BE49-F238E27FC236}">
                <a16:creationId xmlns:a16="http://schemas.microsoft.com/office/drawing/2014/main" id="{7D84F18D-9831-4DAA-B764-2D16853147CE}"/>
              </a:ext>
            </a:extLst>
          </p:cNvPr>
          <p:cNvSpPr/>
          <p:nvPr/>
        </p:nvSpPr>
        <p:spPr>
          <a:xfrm>
            <a:off x="676822" y="217833"/>
            <a:ext cx="3417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RNNs</a:t>
            </a:r>
          </a:p>
        </p:txBody>
      </p:sp>
    </p:spTree>
    <p:extLst>
      <p:ext uri="{BB962C8B-B14F-4D97-AF65-F5344CB8AC3E}">
        <p14:creationId xmlns:p14="http://schemas.microsoft.com/office/powerpoint/2010/main" val="1285962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21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1092200" y="1242707"/>
            <a:ext cx="9613525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Gradient issues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RNNS can be difficult to train using SGD due to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gradient exploding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and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gradient vanishing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problems.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C4876532-78C0-4701-85F6-94B4DAA4A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1" y="310529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56812CD-7177-4F7D-A1D7-0F138A568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7502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46E4829-AC20-4384-9101-2853ACAAF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28983"/>
            <a:ext cx="4892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00" b="1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CEE6A38-2149-477E-B698-EBDEE28D3CFC}"/>
                  </a:ext>
                </a:extLst>
              </p:cNvPr>
              <p:cNvSpPr txBox="1"/>
              <p:nvPr/>
            </p:nvSpPr>
            <p:spPr>
              <a:xfrm>
                <a:off x="2182680" y="3287389"/>
                <a:ext cx="7046381" cy="6810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</a:t>
                </a:r>
                <a:r>
                  <a:rPr lang="en-US" altLang="zh-CN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dirty="0"/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with a relatively large number </a:t>
                </a:r>
                <a:r>
                  <a:rPr lang="en-US" altLang="zh-CN" sz="24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we have 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CEE6A38-2149-477E-B698-EBDEE28D3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680" y="3287389"/>
                <a:ext cx="7046381" cy="681084"/>
              </a:xfrm>
              <a:prstGeom prst="rect">
                <a:avLst/>
              </a:prstGeom>
              <a:blipFill>
                <a:blip r:embed="rId3"/>
                <a:stretch>
                  <a:fillRect l="-1298" r="-692" b="-17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>
            <a:extLst>
              <a:ext uri="{FF2B5EF4-FFF2-40B4-BE49-F238E27FC236}">
                <a16:creationId xmlns:a16="http://schemas.microsoft.com/office/drawing/2014/main" id="{7E3D672B-0BDD-427A-B120-7293B602B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354FF334-7EBC-43BA-8991-BC64BF65AA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245810"/>
              </p:ext>
            </p:extLst>
          </p:nvPr>
        </p:nvGraphicFramePr>
        <p:xfrm>
          <a:off x="3569562" y="4233828"/>
          <a:ext cx="5052877" cy="220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4" imgW="3784600" imgH="1651000" progId="Equation.DSMT4">
                  <p:embed/>
                </p:oleObj>
              </mc:Choice>
              <mc:Fallback>
                <p:oleObj name="Equation" r:id="rId4" imgW="3784600" imgH="1651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9562" y="4233828"/>
                        <a:ext cx="5052877" cy="2204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2">
            <a:extLst>
              <a:ext uri="{FF2B5EF4-FFF2-40B4-BE49-F238E27FC236}">
                <a16:creationId xmlns:a16="http://schemas.microsoft.com/office/drawing/2014/main" id="{30E45742-EDE2-4B0B-97A7-C8E3A9A78193}"/>
              </a:ext>
            </a:extLst>
          </p:cNvPr>
          <p:cNvSpPr/>
          <p:nvPr/>
        </p:nvSpPr>
        <p:spPr>
          <a:xfrm>
            <a:off x="676822" y="217833"/>
            <a:ext cx="3417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RNNs</a:t>
            </a:r>
          </a:p>
        </p:txBody>
      </p:sp>
    </p:spTree>
    <p:extLst>
      <p:ext uri="{BB962C8B-B14F-4D97-AF65-F5344CB8AC3E}">
        <p14:creationId xmlns:p14="http://schemas.microsoft.com/office/powerpoint/2010/main" val="2730878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22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/>
              <p:nvPr/>
            </p:nvSpPr>
            <p:spPr>
              <a:xfrm>
                <a:off x="1088571" y="1390589"/>
                <a:ext cx="10446658" cy="3743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Gradient issues</a:t>
                </a: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Reasons for Vanishing gradients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/>
                  </a:rPr>
                  <a:t>Due to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]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∈[0,1</m:t>
                        </m:r>
                      </m:e>
                    </m:d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⊗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(1−</m:t>
                        </m:r>
                        <m:sSubSup>
                          <m:sSubSup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000" b="1"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latin typeface="Palatino"/>
                  </a:rPr>
                  <a:t>can be extremely small</a:t>
                </a:r>
                <a:r>
                  <a:rPr lang="en-US" altLang="zh-CN" sz="2000" dirty="0"/>
                  <a:t>;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0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en-US" sz="2000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000" b="1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  <m:sup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latin typeface="Palatino"/>
                  </a:rPr>
                  <a:t>is not initialized properly with a </a:t>
                </a:r>
                <a:r>
                  <a:rPr lang="en-US" altLang="zh-CN" sz="2000" b="1" dirty="0">
                    <a:latin typeface="Palatino"/>
                  </a:rPr>
                  <a:t>small value</a:t>
                </a:r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0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en-US" sz="2000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en-US" sz="2000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CN" altLang="en-US" sz="2000" b="1" i="1">
                                            <a:solidFill>
                                              <a:srgbClr val="836967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2000" b="1">
                                            <a:latin typeface="Cambria Math" panose="02040503050406030204" pitchFamily="18" charset="0"/>
                                          </a:rPr>
                                          <m:t>𝐖</m:t>
                                        </m:r>
                                      </m:e>
                                      <m:sup>
                                        <m: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latin typeface="Palatino"/>
                  </a:rPr>
                  <a:t>can be very </a:t>
                </a:r>
                <a:r>
                  <a:rPr lang="en-US" altLang="zh-CN" sz="2000" b="1" dirty="0">
                    <a:latin typeface="Palatino"/>
                  </a:rPr>
                  <a:t>small</a:t>
                </a:r>
                <a:endParaRPr lang="en-US" altLang="zh-CN" sz="2000" b="1" dirty="0">
                  <a:latin typeface="Palatino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Reasons for exploding gradients</a:t>
                </a:r>
              </a:p>
              <a:p>
                <a:pPr marL="800100" lvl="1" indent="-342900"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latin typeface="Palatino"/>
                  </a:rPr>
                  <a:t>is not initialized properly with a </a:t>
                </a:r>
                <a:r>
                  <a:rPr lang="en-US" altLang="zh-CN" sz="2000" b="1" dirty="0">
                    <a:latin typeface="Palatino"/>
                  </a:rPr>
                  <a:t>large value</a:t>
                </a:r>
                <a:r>
                  <a:rPr lang="en-US" altLang="zh-CN" sz="2000" dirty="0">
                    <a:latin typeface="Palatino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zh-CN" alt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𝐖</m:t>
                                        </m:r>
                                      </m:e>
                                      <m:sup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zh-CN" altLang="en-US" sz="200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latin typeface="Palatino"/>
                  </a:rPr>
                  <a:t>can be very </a:t>
                </a:r>
                <a:r>
                  <a:rPr lang="en-US" altLang="zh-CN" sz="2000" b="1" dirty="0">
                    <a:latin typeface="Palatino"/>
                  </a:rPr>
                  <a:t>large</a:t>
                </a:r>
                <a:endParaRPr lang="zh-CN" altLang="en-US" sz="2000" b="1" dirty="0">
                  <a:latin typeface="Palatino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1" y="1390589"/>
                <a:ext cx="10446658" cy="3743397"/>
              </a:xfrm>
              <a:prstGeom prst="rect">
                <a:avLst/>
              </a:prstGeom>
              <a:blipFill>
                <a:blip r:embed="rId2"/>
                <a:stretch>
                  <a:fillRect l="-12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2">
            <a:extLst>
              <a:ext uri="{FF2B5EF4-FFF2-40B4-BE49-F238E27FC236}">
                <a16:creationId xmlns:a16="http://schemas.microsoft.com/office/drawing/2014/main" id="{C4876532-78C0-4701-85F6-94B4DAA4A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1" y="310529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56812CD-7177-4F7D-A1D7-0F138A568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7502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46E4829-AC20-4384-9101-2853ACAAF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28983"/>
            <a:ext cx="4892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00" b="1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E3D672B-0BDD-427A-B120-7293B602B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矩形 2">
            <a:extLst>
              <a:ext uri="{FF2B5EF4-FFF2-40B4-BE49-F238E27FC236}">
                <a16:creationId xmlns:a16="http://schemas.microsoft.com/office/drawing/2014/main" id="{1C32A33E-954E-4BFC-8A05-261D0685886B}"/>
              </a:ext>
            </a:extLst>
          </p:cNvPr>
          <p:cNvSpPr/>
          <p:nvPr/>
        </p:nvSpPr>
        <p:spPr>
          <a:xfrm>
            <a:off x="676822" y="217833"/>
            <a:ext cx="3417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RNNs</a:t>
            </a:r>
          </a:p>
        </p:txBody>
      </p:sp>
    </p:spTree>
    <p:extLst>
      <p:ext uri="{BB962C8B-B14F-4D97-AF65-F5344CB8AC3E}">
        <p14:creationId xmlns:p14="http://schemas.microsoft.com/office/powerpoint/2010/main" val="1646618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23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1084942" y="1390589"/>
            <a:ext cx="10268857" cy="3067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SzPct val="100000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Tricks for avoiding gradient issues</a:t>
            </a:r>
          </a:p>
          <a:p>
            <a:pPr marL="428594" indent="-428594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Using 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truncated BPTT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to mitigate the gradient exploding problem</a:t>
            </a:r>
          </a:p>
          <a:p>
            <a:pPr marL="428594" indent="-428594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Using appropriate weight initializations</a:t>
            </a:r>
          </a:p>
          <a:p>
            <a:pPr marL="428594" indent="-428594">
              <a:lnSpc>
                <a:spcPct val="20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Using alternative RNN models such as GRUs and LSTMs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C4876532-78C0-4701-85F6-94B4DAA4A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1" y="310529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56812CD-7177-4F7D-A1D7-0F138A568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7502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46E4829-AC20-4384-9101-2853ACAAF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28983"/>
            <a:ext cx="4892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00" b="1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E3D672B-0BDD-427A-B120-7293B602B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矩形 2">
            <a:extLst>
              <a:ext uri="{FF2B5EF4-FFF2-40B4-BE49-F238E27FC236}">
                <a16:creationId xmlns:a16="http://schemas.microsoft.com/office/drawing/2014/main" id="{5629EEC6-5581-4144-8FE0-0D3FEBE392BE}"/>
              </a:ext>
            </a:extLst>
          </p:cNvPr>
          <p:cNvSpPr/>
          <p:nvPr/>
        </p:nvSpPr>
        <p:spPr>
          <a:xfrm>
            <a:off x="676822" y="217833"/>
            <a:ext cx="3417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RNNs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A595B42-F0A5-4254-A55D-A52579B77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826" y="4735029"/>
            <a:ext cx="4591286" cy="175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48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24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088174" y="1262224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/>
              <p:nvPr/>
            </p:nvSpPr>
            <p:spPr>
              <a:xfrm>
                <a:off x="1068989" y="955438"/>
                <a:ext cx="9599011" cy="34011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Training bi-directional RNNs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3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Two different aspects from training </a:t>
                </a:r>
                <a:r>
                  <a:rPr lang="en-US" altLang="zh-CN" sz="23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BiRNNs</a:t>
                </a:r>
                <a:r>
                  <a:rPr lang="en-US" altLang="zh-CN" sz="23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vanilla RNNs: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Both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CN" altLang="en-US" sz="20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b="1"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r>
                      <a:rPr lang="zh-CN" alt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groupChr>
                      <m:groupChrPr>
                        <m:chr m:val="←"/>
                        <m:pos m:val="top"/>
                        <m:vertJc m:val="bot"/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zh-CN" altLang="en-US" sz="20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b="1"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groupChr>
                    <m:r>
                      <a:rPr lang="zh-CN" alt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receive back-propagated gradients</a:t>
                </a:r>
              </a:p>
              <a:p>
                <a:pPr marL="800100" lvl="1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Each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0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∈[1,…,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  <m:r>
                      <a:rPr lang="zh-CN" alt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receives back-propagated gradients from both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CN" altLang="en-US" sz="20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b="1"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en-US" altLang="zh-CN" sz="20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acc>
                    <m:r>
                      <a:rPr lang="en-US" altLang="zh-CN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and </a:t>
                </a:r>
                <a14:m>
                  <m:oMath xmlns:m="http://schemas.openxmlformats.org/officeDocument/2006/math">
                    <m:groupChr>
                      <m:groupChrPr>
                        <m:chr m:val="←"/>
                        <m:pos m:val="top"/>
                        <m:vertJc m:val="bot"/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sSub>
                          <m:sSubPr>
                            <m:ctrlPr>
                              <a:rPr lang="zh-CN" altLang="en-US" sz="20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b="1"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groupCh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. These two gradients should be summed as the final gradient.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989" y="955438"/>
                <a:ext cx="9599011" cy="3401187"/>
              </a:xfrm>
              <a:prstGeom prst="rect">
                <a:avLst/>
              </a:prstGeom>
              <a:blipFill>
                <a:blip r:embed="rId2"/>
                <a:stretch>
                  <a:fillRect l="-12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2">
            <a:extLst>
              <a:ext uri="{FF2B5EF4-FFF2-40B4-BE49-F238E27FC236}">
                <a16:creationId xmlns:a16="http://schemas.microsoft.com/office/drawing/2014/main" id="{C4876532-78C0-4701-85F6-94B4DAA4A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1" y="310529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56812CD-7177-4F7D-A1D7-0F138A568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7502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46E4829-AC20-4384-9101-2853ACAAF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28983"/>
            <a:ext cx="4892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00" b="1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E3D672B-0BDD-427A-B120-7293B602B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矩形 2">
            <a:extLst>
              <a:ext uri="{FF2B5EF4-FFF2-40B4-BE49-F238E27FC236}">
                <a16:creationId xmlns:a16="http://schemas.microsoft.com/office/drawing/2014/main" id="{C5040608-1161-477A-B993-8C79262BE3A8}"/>
              </a:ext>
            </a:extLst>
          </p:cNvPr>
          <p:cNvSpPr/>
          <p:nvPr/>
        </p:nvSpPr>
        <p:spPr>
          <a:xfrm>
            <a:off x="676822" y="217833"/>
            <a:ext cx="34173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Training RNNs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B463D78-57AD-4069-AF2B-4D3CB1B9AF66}"/>
              </a:ext>
            </a:extLst>
          </p:cNvPr>
          <p:cNvSpPr txBox="1"/>
          <p:nvPr/>
        </p:nvSpPr>
        <p:spPr>
          <a:xfrm>
            <a:off x="3881860" y="6455501"/>
            <a:ext cx="3906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An example of Bi-directional RNNs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33C3EEB-95C3-40DF-AF3A-559BC9423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462" y="4210799"/>
            <a:ext cx="5634738" cy="207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24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25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88381" y="1"/>
            <a:ext cx="2218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446492" y="789891"/>
            <a:ext cx="5250605" cy="6046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 Recurrent neural network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14.1.1 Vanilla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14.1.2 Training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14.1.3 LSTM and GRU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14.1.4 Stacked LSTMs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 Neural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14.2.1 Query-Key-Value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14.2.2 Self-Attention-Network (SAN)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14.3.2 Binary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14.3.3 Tree LSTM features and 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LSTM features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3DB704-5FC3-4928-8884-4DE82A1A2E5B}"/>
              </a:ext>
            </a:extLst>
          </p:cNvPr>
          <p:cNvSpPr/>
          <p:nvPr/>
        </p:nvSpPr>
        <p:spPr>
          <a:xfrm>
            <a:off x="5295972" y="818920"/>
            <a:ext cx="6964664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14.4.3 Graph Attention Neural Network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14.4.4 Feature aggregation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14.5 Analyzing representation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 More on neural network training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14.6.1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AdaGrad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14.6.2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RMSProp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14.6.3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AdaDelta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14.6.4 Adam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14.6.5 Choosing a training method</a:t>
            </a:r>
          </a:p>
        </p:txBody>
      </p:sp>
    </p:spTree>
    <p:extLst>
      <p:ext uri="{BB962C8B-B14F-4D97-AF65-F5344CB8AC3E}">
        <p14:creationId xmlns:p14="http://schemas.microsoft.com/office/powerpoint/2010/main" val="3911609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26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571594" y="139727"/>
            <a:ext cx="5719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Long-Short-Term Memory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139A2CB-8E96-45AC-9809-FB122EBF8349}"/>
              </a:ext>
            </a:extLst>
          </p:cNvPr>
          <p:cNvSpPr txBox="1"/>
          <p:nvPr/>
        </p:nvSpPr>
        <p:spPr>
          <a:xfrm>
            <a:off x="1070429" y="1335424"/>
            <a:ext cx="9189199" cy="4570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Long-short-term memory </a:t>
            </a: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(LSTM):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 RNN variant which allows better SGD training by better control of back-propagation gradients over a large number of steps;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Splitting the hidden state of each recurrent step into a </a:t>
            </a:r>
            <a:r>
              <a:rPr lang="en-US" altLang="zh-CN" sz="22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state vector</a:t>
            </a: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and a </a:t>
            </a:r>
            <a:r>
              <a:rPr lang="en-US" altLang="zh-CN" sz="2200" i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memory cell vector</a:t>
            </a: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Using gates for fine-grained control of ''remembered'' and </a:t>
            </a:r>
          </a:p>
          <a:p>
            <a:pPr>
              <a:lnSpc>
                <a:spcPct val="150000"/>
              </a:lnSpc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''forgotten'' information by each feature</a:t>
            </a:r>
          </a:p>
          <a:p>
            <a:pPr>
              <a:lnSpc>
                <a:spcPct val="150000"/>
              </a:lnSpc>
            </a:pPr>
            <a:endParaRPr lang="zh-CN" altLang="en-US" sz="22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1B9DCFB-FC82-41B7-9A4D-3315674C7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127" y="31178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001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27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139A2CB-8E96-45AC-9809-FB122EBF8349}"/>
                  </a:ext>
                </a:extLst>
              </p:cNvPr>
              <p:cNvSpPr txBox="1"/>
              <p:nvPr/>
            </p:nvSpPr>
            <p:spPr>
              <a:xfrm>
                <a:off x="1095829" y="1335423"/>
                <a:ext cx="9163799" cy="35292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an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the state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cell vectors (representing a recurrent memory in LSTM)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with randomly initialized model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en-US" altLang="zh-CN" sz="22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zh-CN" altLang="en-US" sz="2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(initial state)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zh-CN" sz="2200" b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(cell vectors), </a:t>
                </a:r>
              </a:p>
              <a:p>
                <a:pPr>
                  <a:lnSpc>
                    <a:spcPct val="150000"/>
                  </a:lnSpc>
                </a:pPr>
                <a:endParaRPr lang="zh-CN" altLang="en-US" sz="22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How to calculate the standard LSTM step 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4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4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4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zh-CN" sz="24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4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altLang="zh-CN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STM</m:t>
                    </m:r>
                    <m:r>
                      <m:rPr>
                        <m:nor/>
                      </m:rPr>
                      <a:rPr lang="en-US" altLang="zh-CN" sz="24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_</m:t>
                    </m:r>
                    <m:r>
                      <m:rPr>
                        <m:nor/>
                      </m:rPr>
                      <a:rPr lang="en-US" altLang="zh-CN" sz="2400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altLang="zh-CN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TEP</m:t>
                    </m:r>
                    <m:d>
                      <m:dPr>
                        <m:ctrlPr>
                          <a:rPr lang="zh-CN" altLang="zh-CN" sz="24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4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altLang="zh-CN" sz="2400" i="1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4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altLang="zh-CN" sz="2400" i="1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zh-CN" altLang="en-US" sz="2400" i="1" kern="1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微软雅黑" panose="020B0503020204020204" pitchFamily="34" charset="-122"/>
                              </a:rPr>
                              <m:t>−</m:t>
                            </m:r>
                            <m:r>
                              <a:rPr lang="en-US" altLang="zh-CN" sz="2400" i="1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4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altLang="zh-CN" sz="2400" i="1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zh-CN" altLang="en-US" sz="2400" i="1" kern="1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微软雅黑" panose="020B0503020204020204" pitchFamily="34" charset="-122"/>
                              </a:rPr>
                              <m:t>−</m:t>
                            </m:r>
                            <m:r>
                              <a:rPr lang="en-US" altLang="zh-CN" sz="2400" i="1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kern="10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?</a:t>
                </a:r>
                <a:endParaRPr lang="zh-CN" altLang="en-US" sz="22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139A2CB-8E96-45AC-9809-FB122EBF8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29" y="1335423"/>
                <a:ext cx="9163799" cy="3529299"/>
              </a:xfrm>
              <a:prstGeom prst="rect">
                <a:avLst/>
              </a:prstGeom>
              <a:blipFill>
                <a:blip r:embed="rId2"/>
                <a:stretch>
                  <a:fillRect l="-8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2">
            <a:extLst>
              <a:ext uri="{FF2B5EF4-FFF2-40B4-BE49-F238E27FC236}">
                <a16:creationId xmlns:a16="http://schemas.microsoft.com/office/drawing/2014/main" id="{21B9DCFB-FC82-41B7-9A4D-3315674C7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127" y="31178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2DD40858-2840-4D6C-9304-5E079D209FC8}"/>
              </a:ext>
            </a:extLst>
          </p:cNvPr>
          <p:cNvSpPr/>
          <p:nvPr/>
        </p:nvSpPr>
        <p:spPr>
          <a:xfrm>
            <a:off x="571594" y="139727"/>
            <a:ext cx="5719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Long-Short-Term Memory</a:t>
            </a:r>
          </a:p>
        </p:txBody>
      </p:sp>
    </p:spTree>
    <p:extLst>
      <p:ext uri="{BB962C8B-B14F-4D97-AF65-F5344CB8AC3E}">
        <p14:creationId xmlns:p14="http://schemas.microsoft.com/office/powerpoint/2010/main" val="373337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F084B4-07E5-46B8-9268-B087B5011E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148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29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6849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1820342" y="1471043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C7BECE8-253C-4ECF-AD2A-8CB140FD3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1AB3475A-142F-4A56-92D8-5062D2929F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683873"/>
              </p:ext>
            </p:extLst>
          </p:nvPr>
        </p:nvGraphicFramePr>
        <p:xfrm>
          <a:off x="4328715" y="1760925"/>
          <a:ext cx="3534570" cy="2611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4" imgW="1993900" imgH="1473200" progId="Equation.DSMT4">
                  <p:embed/>
                </p:oleObj>
              </mc:Choice>
              <mc:Fallback>
                <p:oleObj name="Equation" r:id="rId4" imgW="1993900" imgH="147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8715" y="1760925"/>
                        <a:ext cx="3534570" cy="26115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2C613FD-6A40-4D63-80BB-C4DD8A557F56}"/>
                  </a:ext>
                </a:extLst>
              </p:cNvPr>
              <p:cNvSpPr txBox="1"/>
              <p:nvPr/>
            </p:nvSpPr>
            <p:spPr>
              <a:xfrm>
                <a:off x="1095830" y="4515696"/>
                <a:ext cx="10173405" cy="2460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𝑖h</m:t>
                        </m:r>
                      </m:sup>
                    </m:sSup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𝑖𝑥</m:t>
                        </m:r>
                      </m:sup>
                    </m:sSup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𝑓h</m:t>
                        </m:r>
                      </m:sup>
                    </m:sSup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𝑓𝑥</m:t>
                        </m:r>
                      </m:sup>
                    </m:sSup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𝑔h</m:t>
                        </m:r>
                      </m:sup>
                    </m:sSup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𝑔𝑥</m:t>
                        </m:r>
                      </m:sup>
                    </m:sSup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p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𝑜h</m:t>
                        </m:r>
                      </m:sup>
                    </m:sSup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𝑜𝑥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and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are model parameters;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nonlinear transformation for better representing the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;</a:t>
                </a:r>
                <a:endParaRPr lang="zh-CN" altLang="en-US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𝐟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𝐨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input gate, forget gate and output gate, respectively;</a:t>
                </a:r>
                <a:endParaRPr lang="zh-CN" altLang="en-US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zh-CN" altLang="en-US">
                        <a:latin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the sigmoid function and the element-wise multiplication (i.e., Hadamard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product) operation, respectively.</a:t>
                </a:r>
                <a:endParaRPr lang="zh-CN" altLang="en-US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32C613FD-6A40-4D63-80BB-C4DD8A557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30" y="4515696"/>
                <a:ext cx="10173405" cy="2460225"/>
              </a:xfrm>
              <a:prstGeom prst="rect">
                <a:avLst/>
              </a:prstGeom>
              <a:blipFill>
                <a:blip r:embed="rId6"/>
                <a:stretch>
                  <a:fillRect l="-5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483362AD-CD64-418F-B0B2-4A6890590D8F}"/>
              </a:ext>
            </a:extLst>
          </p:cNvPr>
          <p:cNvSpPr txBox="1"/>
          <p:nvPr/>
        </p:nvSpPr>
        <p:spPr>
          <a:xfrm>
            <a:off x="1095830" y="1112193"/>
            <a:ext cx="8951218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standard LSTM recurrent step can be calculated as follows:</a:t>
            </a:r>
            <a:endParaRPr lang="zh-CN" altLang="en-US" sz="22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10" name="矩形 2">
            <a:extLst>
              <a:ext uri="{FF2B5EF4-FFF2-40B4-BE49-F238E27FC236}">
                <a16:creationId xmlns:a16="http://schemas.microsoft.com/office/drawing/2014/main" id="{B06D24BC-BBE2-4BED-803A-266BE332B5E8}"/>
              </a:ext>
            </a:extLst>
          </p:cNvPr>
          <p:cNvSpPr/>
          <p:nvPr/>
        </p:nvSpPr>
        <p:spPr>
          <a:xfrm>
            <a:off x="571594" y="139727"/>
            <a:ext cx="5719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Long-Short-Term Memory</a:t>
            </a:r>
          </a:p>
        </p:txBody>
      </p:sp>
    </p:spTree>
    <p:extLst>
      <p:ext uri="{BB962C8B-B14F-4D97-AF65-F5344CB8AC3E}">
        <p14:creationId xmlns:p14="http://schemas.microsoft.com/office/powerpoint/2010/main" val="2889118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88381" y="1"/>
            <a:ext cx="2218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446492" y="789891"/>
            <a:ext cx="8055251" cy="6046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 Recurrent neural network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14.1.1 Vanilla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14.1.2 Training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14.1.3 LSTM and GRU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14.1.4 Stacked LSTMs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 Neural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14.2.1 Query-Key-Value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14.2.2 Self-Attention-Network (SAN)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14.3.2 Binary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14.3.3 Tree LSTM features and </a:t>
            </a:r>
          </a:p>
          <a:p>
            <a:pPr lvl="1"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        sequence LSTM features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3DB704-5FC3-4928-8884-4DE82A1A2E5B}"/>
              </a:ext>
            </a:extLst>
          </p:cNvPr>
          <p:cNvSpPr/>
          <p:nvPr/>
        </p:nvSpPr>
        <p:spPr>
          <a:xfrm>
            <a:off x="5295972" y="818920"/>
            <a:ext cx="6964664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14.4.3 Graph Attention Neural Network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14.4.4 Feature aggregation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14.5 Analyzing representation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 More on neural network training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14.6.1 </a:t>
            </a:r>
            <a:r>
              <a:rPr lang="en-US" altLang="zh-CN" sz="20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AdaGrad</a:t>
            </a:r>
            <a:endParaRPr lang="en-US" altLang="zh-CN" sz="20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14.6.2 </a:t>
            </a:r>
            <a:r>
              <a:rPr lang="en-US" altLang="zh-CN" sz="20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RMSProp</a:t>
            </a:r>
            <a:endParaRPr lang="en-US" altLang="zh-CN" sz="20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14.6.3 </a:t>
            </a:r>
            <a:r>
              <a:rPr lang="en-US" altLang="zh-CN" sz="20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AdaDelta</a:t>
            </a:r>
            <a:endParaRPr lang="en-US" altLang="zh-CN" sz="20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14.6.4 Adam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14.6.5 Choosing a training method</a:t>
            </a:r>
          </a:p>
        </p:txBody>
      </p:sp>
    </p:spTree>
    <p:extLst>
      <p:ext uri="{BB962C8B-B14F-4D97-AF65-F5344CB8AC3E}">
        <p14:creationId xmlns:p14="http://schemas.microsoft.com/office/powerpoint/2010/main" val="1767134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30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1B9DCFB-FC82-41B7-9A4D-3315674C7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127" y="31178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7" name="图片 6" descr="图示&#10;&#10;描述已自动生成">
            <a:extLst>
              <a:ext uri="{FF2B5EF4-FFF2-40B4-BE49-F238E27FC236}">
                <a16:creationId xmlns:a16="http://schemas.microsoft.com/office/drawing/2014/main" id="{8F587E4E-B27C-A54B-85F8-932262171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62" y="1419966"/>
            <a:ext cx="9053477" cy="347623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1688163-1D45-CA44-8507-2189CDB82834}"/>
              </a:ext>
            </a:extLst>
          </p:cNvPr>
          <p:cNvSpPr txBox="1"/>
          <p:nvPr/>
        </p:nvSpPr>
        <p:spPr>
          <a:xfrm>
            <a:off x="6328757" y="6596390"/>
            <a:ext cx="4447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100" dirty="0"/>
              <a:t>Figure credit: http://</a:t>
            </a:r>
            <a:r>
              <a:rPr kumimoji="1" lang="en-US" altLang="zh-CN" sz="1100" dirty="0" err="1"/>
              <a:t>colah.github.io</a:t>
            </a:r>
            <a:r>
              <a:rPr kumimoji="1" lang="en-US" altLang="zh-CN" sz="1100" dirty="0"/>
              <a:t>/posts/2015-08-Understanding-LSTMs/ </a:t>
            </a:r>
            <a:endParaRPr kumimoji="1" lang="zh-CN" altLang="en-US" sz="11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44AC71C-B16C-6943-9F9B-C57E869FB2EE}"/>
              </a:ext>
            </a:extLst>
          </p:cNvPr>
          <p:cNvSpPr txBox="1"/>
          <p:nvPr/>
        </p:nvSpPr>
        <p:spPr>
          <a:xfrm>
            <a:off x="3377738" y="3451592"/>
            <a:ext cx="1197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Input Gates</a:t>
            </a:r>
            <a:endParaRPr kumimoji="1" lang="zh-CN" altLang="en-US" sz="16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E6C301E-109B-6040-A760-D390EF449F00}"/>
              </a:ext>
            </a:extLst>
          </p:cNvPr>
          <p:cNvSpPr txBox="1"/>
          <p:nvPr/>
        </p:nvSpPr>
        <p:spPr>
          <a:xfrm>
            <a:off x="5042245" y="3961406"/>
            <a:ext cx="1271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Forget Gates</a:t>
            </a:r>
            <a:endParaRPr kumimoji="1" lang="zh-CN" altLang="en-US" sz="16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3ABFC0B-65C9-944B-A956-392A51A2A021}"/>
              </a:ext>
            </a:extLst>
          </p:cNvPr>
          <p:cNvSpPr txBox="1"/>
          <p:nvPr/>
        </p:nvSpPr>
        <p:spPr>
          <a:xfrm>
            <a:off x="6295349" y="3952295"/>
            <a:ext cx="1363444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Output Gates</a:t>
            </a:r>
            <a:endParaRPr kumimoji="1" lang="zh-CN" altLang="en-US" sz="1600" dirty="0"/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72AE1226-C5D5-1648-A100-D9F625D39FCA}"/>
              </a:ext>
            </a:extLst>
          </p:cNvPr>
          <p:cNvCxnSpPr>
            <a:cxnSpLocks/>
          </p:cNvCxnSpPr>
          <p:nvPr/>
        </p:nvCxnSpPr>
        <p:spPr>
          <a:xfrm flipV="1">
            <a:off x="4445657" y="3561909"/>
            <a:ext cx="386808" cy="58961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CA512508-93BB-E846-BEFC-E4A8E261AFFD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5414356" y="3640036"/>
            <a:ext cx="263812" cy="32137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F8A8CAD7-35D8-1E49-AFD8-84F2CDC897D7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6422391" y="3643764"/>
            <a:ext cx="554680" cy="30853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肘形连接符 30">
            <a:extLst>
              <a:ext uri="{FF2B5EF4-FFF2-40B4-BE49-F238E27FC236}">
                <a16:creationId xmlns:a16="http://schemas.microsoft.com/office/drawing/2014/main" id="{093AFE1C-E9AB-6343-8D50-58521139E947}"/>
              </a:ext>
            </a:extLst>
          </p:cNvPr>
          <p:cNvCxnSpPr>
            <a:cxnSpLocks/>
          </p:cNvCxnSpPr>
          <p:nvPr/>
        </p:nvCxnSpPr>
        <p:spPr>
          <a:xfrm flipV="1">
            <a:off x="4839492" y="3823060"/>
            <a:ext cx="1413540" cy="576037"/>
          </a:xfrm>
          <a:prstGeom prst="bentConnector3">
            <a:avLst>
              <a:gd name="adj1" fmla="val 13"/>
            </a:avLst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直线连接符 40">
            <a:extLst>
              <a:ext uri="{FF2B5EF4-FFF2-40B4-BE49-F238E27FC236}">
                <a16:creationId xmlns:a16="http://schemas.microsoft.com/office/drawing/2014/main" id="{6049DC70-E2AC-8E42-8A9D-A4408EC328BF}"/>
              </a:ext>
            </a:extLst>
          </p:cNvPr>
          <p:cNvCxnSpPr>
            <a:cxnSpLocks/>
          </p:cNvCxnSpPr>
          <p:nvPr/>
        </p:nvCxnSpPr>
        <p:spPr>
          <a:xfrm>
            <a:off x="5919989" y="2815752"/>
            <a:ext cx="77974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线连接符 43">
            <a:extLst>
              <a:ext uri="{FF2B5EF4-FFF2-40B4-BE49-F238E27FC236}">
                <a16:creationId xmlns:a16="http://schemas.microsoft.com/office/drawing/2014/main" id="{B8831B1B-F8EC-794B-944A-508AA2817230}"/>
              </a:ext>
            </a:extLst>
          </p:cNvPr>
          <p:cNvCxnSpPr>
            <a:cxnSpLocks/>
          </p:cNvCxnSpPr>
          <p:nvPr/>
        </p:nvCxnSpPr>
        <p:spPr>
          <a:xfrm>
            <a:off x="5069712" y="2815752"/>
            <a:ext cx="66568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线连接符 46">
            <a:extLst>
              <a:ext uri="{FF2B5EF4-FFF2-40B4-BE49-F238E27FC236}">
                <a16:creationId xmlns:a16="http://schemas.microsoft.com/office/drawing/2014/main" id="{97FF6ECC-8498-A048-A508-2F89BC656E42}"/>
              </a:ext>
            </a:extLst>
          </p:cNvPr>
          <p:cNvCxnSpPr>
            <a:cxnSpLocks/>
          </p:cNvCxnSpPr>
          <p:nvPr/>
        </p:nvCxnSpPr>
        <p:spPr>
          <a:xfrm>
            <a:off x="4639062" y="2815752"/>
            <a:ext cx="26474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线连接符 54">
            <a:extLst>
              <a:ext uri="{FF2B5EF4-FFF2-40B4-BE49-F238E27FC236}">
                <a16:creationId xmlns:a16="http://schemas.microsoft.com/office/drawing/2014/main" id="{761590FB-D083-E148-B549-CAEF8B0C0D82}"/>
              </a:ext>
            </a:extLst>
          </p:cNvPr>
          <p:cNvCxnSpPr>
            <a:cxnSpLocks/>
          </p:cNvCxnSpPr>
          <p:nvPr/>
        </p:nvCxnSpPr>
        <p:spPr>
          <a:xfrm>
            <a:off x="4639062" y="5212589"/>
            <a:ext cx="26474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线连接符 55">
            <a:extLst>
              <a:ext uri="{FF2B5EF4-FFF2-40B4-BE49-F238E27FC236}">
                <a16:creationId xmlns:a16="http://schemas.microsoft.com/office/drawing/2014/main" id="{865944CC-743A-E948-83B9-123A63C0A993}"/>
              </a:ext>
            </a:extLst>
          </p:cNvPr>
          <p:cNvCxnSpPr>
            <a:cxnSpLocks/>
          </p:cNvCxnSpPr>
          <p:nvPr/>
        </p:nvCxnSpPr>
        <p:spPr>
          <a:xfrm>
            <a:off x="4639062" y="5520465"/>
            <a:ext cx="2647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EA1DA04F-2642-654B-9A10-A0BD013E3187}"/>
              </a:ext>
            </a:extLst>
          </p:cNvPr>
          <p:cNvSpPr txBox="1"/>
          <p:nvPr/>
        </p:nvSpPr>
        <p:spPr>
          <a:xfrm>
            <a:off x="4947745" y="5034544"/>
            <a:ext cx="2187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Long term memory</a:t>
            </a:r>
            <a:endParaRPr kumimoji="1" lang="zh-CN" altLang="en-US" sz="1600" dirty="0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015FB1DD-7310-E34E-BD61-686E6E98935E}"/>
              </a:ext>
            </a:extLst>
          </p:cNvPr>
          <p:cNvSpPr txBox="1"/>
          <p:nvPr/>
        </p:nvSpPr>
        <p:spPr>
          <a:xfrm>
            <a:off x="4919646" y="5351188"/>
            <a:ext cx="21873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/>
              <a:t>Short term memory</a:t>
            </a:r>
            <a:endParaRPr kumimoji="1" lang="zh-CN" altLang="en-US" sz="1600" dirty="0"/>
          </a:p>
        </p:txBody>
      </p:sp>
      <p:sp>
        <p:nvSpPr>
          <p:cNvPr id="23" name="矩形 2">
            <a:extLst>
              <a:ext uri="{FF2B5EF4-FFF2-40B4-BE49-F238E27FC236}">
                <a16:creationId xmlns:a16="http://schemas.microsoft.com/office/drawing/2014/main" id="{6F0F47AF-4831-4A16-85B1-044A366143FD}"/>
              </a:ext>
            </a:extLst>
          </p:cNvPr>
          <p:cNvSpPr/>
          <p:nvPr/>
        </p:nvSpPr>
        <p:spPr>
          <a:xfrm>
            <a:off x="571594" y="139727"/>
            <a:ext cx="5719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Long-Short-Term Memory</a:t>
            </a:r>
          </a:p>
        </p:txBody>
      </p:sp>
    </p:spTree>
    <p:extLst>
      <p:ext uri="{BB962C8B-B14F-4D97-AF65-F5344CB8AC3E}">
        <p14:creationId xmlns:p14="http://schemas.microsoft.com/office/powerpoint/2010/main" val="30048359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31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6849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1095829" y="1692430"/>
            <a:ext cx="9572171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C7BECE8-253C-4ECF-AD2A-8CB140FD3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矩形 8">
            <a:extLst>
              <a:ext uri="{FF2B5EF4-FFF2-40B4-BE49-F238E27FC236}">
                <a16:creationId xmlns:a16="http://schemas.microsoft.com/office/drawing/2014/main" id="{BCB3012D-599E-404F-8D88-FC3B5C986AC1}"/>
              </a:ext>
            </a:extLst>
          </p:cNvPr>
          <p:cNvSpPr/>
          <p:nvPr/>
        </p:nvSpPr>
        <p:spPr>
          <a:xfrm>
            <a:off x="1052286" y="1246850"/>
            <a:ext cx="9653439" cy="3452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Gates in LSTM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LSTM recurrent steps are characterized by the use of gates through the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Hadamard product operation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gate vector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takes a real value between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0 and 1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element-wise product of a gate vector and a feature vector filters each feature with a decay</a:t>
            </a:r>
          </a:p>
        </p:txBody>
      </p:sp>
      <p:sp>
        <p:nvSpPr>
          <p:cNvPr id="8" name="矩形 2">
            <a:extLst>
              <a:ext uri="{FF2B5EF4-FFF2-40B4-BE49-F238E27FC236}">
                <a16:creationId xmlns:a16="http://schemas.microsoft.com/office/drawing/2014/main" id="{9363D6C8-7E7A-47DC-9726-42013C5C7B58}"/>
              </a:ext>
            </a:extLst>
          </p:cNvPr>
          <p:cNvSpPr/>
          <p:nvPr/>
        </p:nvSpPr>
        <p:spPr>
          <a:xfrm>
            <a:off x="571594" y="139727"/>
            <a:ext cx="5719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Long-Short-Term Memory</a:t>
            </a:r>
          </a:p>
        </p:txBody>
      </p:sp>
    </p:spTree>
    <p:extLst>
      <p:ext uri="{BB962C8B-B14F-4D97-AF65-F5344CB8AC3E}">
        <p14:creationId xmlns:p14="http://schemas.microsoft.com/office/powerpoint/2010/main" val="3864959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32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6849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C7BECE8-253C-4ECF-AD2A-8CB140FD3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8">
                <a:extLst>
                  <a:ext uri="{FF2B5EF4-FFF2-40B4-BE49-F238E27FC236}">
                    <a16:creationId xmlns:a16="http://schemas.microsoft.com/office/drawing/2014/main" id="{BCB3012D-599E-404F-8D88-FC3B5C986AC1}"/>
                  </a:ext>
                </a:extLst>
              </p:cNvPr>
              <p:cNvSpPr/>
              <p:nvPr/>
            </p:nvSpPr>
            <p:spPr>
              <a:xfrm>
                <a:off x="1095829" y="1246850"/>
                <a:ext cx="9609896" cy="2898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Gates in LSTM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Input gate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): controls the reading process of the current input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Forget gate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𝐟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): keeps the history in memory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Output gate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𝐨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): decides the mapping from a memory cell to a hidden vector</a:t>
                </a:r>
              </a:p>
            </p:txBody>
          </p:sp>
        </mc:Choice>
        <mc:Fallback xmlns="">
          <p:sp>
            <p:nvSpPr>
              <p:cNvPr id="21" name="矩形 8">
                <a:extLst>
                  <a:ext uri="{FF2B5EF4-FFF2-40B4-BE49-F238E27FC236}">
                    <a16:creationId xmlns:a16="http://schemas.microsoft.com/office/drawing/2014/main" id="{BCB3012D-599E-404F-8D88-FC3B5C986A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29" y="1246850"/>
                <a:ext cx="9609896" cy="2898101"/>
              </a:xfrm>
              <a:prstGeom prst="rect">
                <a:avLst/>
              </a:prstGeom>
              <a:blipFill>
                <a:blip r:embed="rId2"/>
                <a:stretch>
                  <a:fillRect l="-1332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2">
            <a:extLst>
              <a:ext uri="{FF2B5EF4-FFF2-40B4-BE49-F238E27FC236}">
                <a16:creationId xmlns:a16="http://schemas.microsoft.com/office/drawing/2014/main" id="{CFE235CB-94FA-4C3E-8AF9-A675B50762EF}"/>
              </a:ext>
            </a:extLst>
          </p:cNvPr>
          <p:cNvSpPr/>
          <p:nvPr/>
        </p:nvSpPr>
        <p:spPr>
          <a:xfrm>
            <a:off x="571594" y="139727"/>
            <a:ext cx="5719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Long-Short-Term Memory</a:t>
            </a:r>
          </a:p>
        </p:txBody>
      </p:sp>
    </p:spTree>
    <p:extLst>
      <p:ext uri="{BB962C8B-B14F-4D97-AF65-F5344CB8AC3E}">
        <p14:creationId xmlns:p14="http://schemas.microsoft.com/office/powerpoint/2010/main" val="765889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33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1066800" y="1457962"/>
            <a:ext cx="9399228" cy="1790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Bi-directional extension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bi-directional LSTMs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</a:t>
            </a:r>
            <a:r>
              <a:rPr lang="en-US" altLang="zh-CN" sz="24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BiLSTM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) can be defined as follows: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B836E432-DE41-47B3-BE2B-C68E376230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709757"/>
              </p:ext>
            </p:extLst>
          </p:nvPr>
        </p:nvGraphicFramePr>
        <p:xfrm>
          <a:off x="1947733" y="3098442"/>
          <a:ext cx="6810803" cy="1591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3" imgW="3314700" imgH="774700" progId="Equation.DSMT4">
                  <p:embed/>
                </p:oleObj>
              </mc:Choice>
              <mc:Fallback>
                <p:oleObj name="Equation" r:id="rId3" imgW="3314700" imgH="774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733" y="3098442"/>
                        <a:ext cx="6810803" cy="15917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FDA784E-CD9F-415D-A60E-176F5E4CABE7}"/>
                  </a:ext>
                </a:extLst>
              </p:cNvPr>
              <p:cNvSpPr txBox="1"/>
              <p:nvPr/>
            </p:nvSpPr>
            <p:spPr>
              <a:xfrm>
                <a:off x="2028034" y="5162254"/>
                <a:ext cx="6028420" cy="900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sz="2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𝐿𝑆𝑇𝑀</m:t>
                        </m:r>
                      </m:e>
                    </m:acc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left-to-right LSTMs</a:t>
                </a:r>
              </a:p>
              <a:p>
                <a14:m>
                  <m:oMath xmlns:m="http://schemas.openxmlformats.org/officeDocument/2006/math">
                    <m:groupChr>
                      <m:groupChrPr>
                        <m:chr m:val="←"/>
                        <m:pos m:val="top"/>
                        <m:vertJc m:val="bot"/>
                        <m:ctrlPr>
                          <a:rPr lang="zh-CN" altLang="en-US" sz="2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𝐿𝑆𝑇𝑀</m:t>
                        </m:r>
                      </m:e>
                    </m:groupChr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right-to-left LSTMs</a:t>
                </a:r>
                <a:endParaRPr lang="zh-CN" altLang="en-US" sz="22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9FDA784E-CD9F-415D-A60E-176F5E4CA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034" y="5162254"/>
                <a:ext cx="6028420" cy="900696"/>
              </a:xfrm>
              <a:prstGeom prst="rect">
                <a:avLst/>
              </a:prstGeom>
              <a:blipFill>
                <a:blip r:embed="rId5"/>
                <a:stretch>
                  <a:fillRect b="-128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2">
            <a:extLst>
              <a:ext uri="{FF2B5EF4-FFF2-40B4-BE49-F238E27FC236}">
                <a16:creationId xmlns:a16="http://schemas.microsoft.com/office/drawing/2014/main" id="{6527947D-AE14-4E16-AB49-BC54E3DD7F0A}"/>
              </a:ext>
            </a:extLst>
          </p:cNvPr>
          <p:cNvSpPr/>
          <p:nvPr/>
        </p:nvSpPr>
        <p:spPr>
          <a:xfrm>
            <a:off x="571594" y="139727"/>
            <a:ext cx="5719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Long-Short-Term Memory</a:t>
            </a:r>
          </a:p>
        </p:txBody>
      </p:sp>
    </p:spTree>
    <p:extLst>
      <p:ext uri="{BB962C8B-B14F-4D97-AF65-F5344CB8AC3E}">
        <p14:creationId xmlns:p14="http://schemas.microsoft.com/office/powerpoint/2010/main" val="391331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34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618765" y="247624"/>
            <a:ext cx="4698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Gated recurrent units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1B9DCFB-FC82-41B7-9A4D-3315674C7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127" y="31178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47BB00CE-DC43-4242-AE40-061F56879355}"/>
              </a:ext>
            </a:extLst>
          </p:cNvPr>
          <p:cNvSpPr/>
          <p:nvPr/>
        </p:nvSpPr>
        <p:spPr>
          <a:xfrm>
            <a:off x="1106714" y="1390588"/>
            <a:ext cx="9599011" cy="3872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Gated recurrent Units (GRU)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Compared to RNNs, LSTMs give better results, but much slower due to increased model parameters and computation steps;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Gated recurrent units (GRU)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simplify LSTM by removing the cell structure, and using only two gates (a reset gate and a forget gate)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Better deal with back-propagation gradients with a faster speed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2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9391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35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640536" y="213967"/>
            <a:ext cx="4698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Gated recurrent units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139A2CB-8E96-45AC-9809-FB122EBF8349}"/>
                  </a:ext>
                </a:extLst>
              </p:cNvPr>
              <p:cNvSpPr txBox="1"/>
              <p:nvPr/>
            </p:nvSpPr>
            <p:spPr>
              <a:xfrm>
                <a:off x="1124857" y="1335424"/>
                <a:ext cx="9330079" cy="1464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an input sequence: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zh-CN" altLang="en-US" sz="22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2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200">
                        <a:latin typeface="Cambria Math" panose="02040503050406030204" pitchFamily="18" charset="0"/>
                      </a:rPr>
                      <m:t>,...,</m:t>
                    </m:r>
                    <m:sSub>
                      <m:sSubPr>
                        <m:ctrlPr>
                          <a:rPr lang="zh-CN" altLang="en-US" sz="2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 ,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 standard GRU cell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𝐡</m:t>
                        </m:r>
                      </m:e>
                      <m:sub>
                        <m:r>
                          <a:rPr lang="en-US" altLang="zh-CN" sz="24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4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4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en-US" altLang="zh-CN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RU</m:t>
                    </m:r>
                    <m:r>
                      <m:rPr>
                        <m:nor/>
                      </m:rPr>
                      <a:rPr lang="en-US" altLang="zh-CN" sz="24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_</m:t>
                    </m:r>
                    <m:r>
                      <m:rPr>
                        <m:nor/>
                      </m:rPr>
                      <a:rPr lang="en-US" altLang="zh-CN" sz="24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altLang="zh-CN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TEP</m:t>
                    </m:r>
                    <m:r>
                      <a:rPr lang="en-US" altLang="zh-CN" sz="24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24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b>
                        <m:r>
                          <a:rPr lang="en-US" altLang="zh-CN" sz="24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4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4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𝐡</m:t>
                        </m:r>
                      </m:e>
                      <m:sub>
                        <m:r>
                          <a:rPr lang="en-US" altLang="zh-CN" sz="24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zh-CN" altLang="en-US" sz="2400" i="1" kern="10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sz="24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sz="2400" b="1" kern="100" dirty="0">
                    <a:latin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is given by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139A2CB-8E96-45AC-9809-FB122EBF8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857" y="1335424"/>
                <a:ext cx="9330079" cy="1464568"/>
              </a:xfrm>
              <a:prstGeom prst="rect">
                <a:avLst/>
              </a:prstGeom>
              <a:blipFill>
                <a:blip r:embed="rId2"/>
                <a:stretch>
                  <a:fillRect l="-8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2">
            <a:extLst>
              <a:ext uri="{FF2B5EF4-FFF2-40B4-BE49-F238E27FC236}">
                <a16:creationId xmlns:a16="http://schemas.microsoft.com/office/drawing/2014/main" id="{21B9DCFB-FC82-41B7-9A4D-3315674C7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127" y="31178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1BF6F31-4216-40E3-A4BE-41FAA3C87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90363828-F48B-4A9E-AEC4-40ED6E783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91290"/>
            <a:ext cx="48923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000" b="1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24F9720-18FB-475B-9F82-22B686E022B1}"/>
                  </a:ext>
                </a:extLst>
              </p:cNvPr>
              <p:cNvSpPr txBox="1"/>
              <p:nvPr/>
            </p:nvSpPr>
            <p:spPr>
              <a:xfrm>
                <a:off x="3095342" y="2839855"/>
                <a:ext cx="6001311" cy="13973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𝐫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𝐖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𝑟h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𝐖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𝑟𝑥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𝐳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𝐖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𝑧h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𝐖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𝑧𝑥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en-US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𝐠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tanh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𝐖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hh</m:t>
                                    </m:r>
                                  </m:sup>
                                </m:sSup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𝐫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⊗</m:t>
                                </m:r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zh-CN" altLang="en-US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)+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𝐖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h𝑥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en-US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b="1"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zh-CN" altLang="en-US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𝐡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=(</m:t>
                            </m:r>
                            <m:r>
                              <a:rPr lang="zh-CN" altLang="en-US" b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zh-CN" altLang="en-US" b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𝐳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)⊗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𝐡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zh-CN" altLang="en-US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𝐳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⊗</m:t>
                            </m:r>
                            <m:sSub>
                              <m:sSubPr>
                                <m:ctrlPr>
                                  <a:rPr lang="zh-CN" altLang="en-US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b="1">
                                    <a:latin typeface="Cambria Math" panose="02040503050406030204" pitchFamily="18" charset="0"/>
                                  </a:rPr>
                                  <m:t>𝐠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24F9720-18FB-475B-9F82-22B686E02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342" y="2839855"/>
                <a:ext cx="6001311" cy="13973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F35CDC73-A648-45A2-AD45-CB564069F00A}"/>
                  </a:ext>
                </a:extLst>
              </p:cNvPr>
              <p:cNvSpPr txBox="1"/>
              <p:nvPr/>
            </p:nvSpPr>
            <p:spPr>
              <a:xfrm>
                <a:off x="2182679" y="4861313"/>
                <a:ext cx="8523046" cy="1120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zh-CN" altLang="en-US" sz="22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2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𝑟h</m:t>
                        </m:r>
                      </m:sup>
                    </m:sSup>
                    <m:r>
                      <a:rPr lang="zh-CN" altLang="en-US" sz="22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p>
                      <m:sSupPr>
                        <m:ctrlPr>
                          <a:rPr lang="zh-CN" altLang="en-US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2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2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𝑟𝑥</m:t>
                        </m:r>
                      </m:sup>
                    </m:sSup>
                    <m:r>
                      <a:rPr lang="zh-CN" altLang="en-US" sz="22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p>
                      <m:sSupPr>
                        <m:ctrlPr>
                          <a:rPr lang="zh-CN" altLang="en-US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2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𝐛</m:t>
                        </m:r>
                      </m:e>
                      <m:sup>
                        <m:r>
                          <a:rPr lang="zh-CN" altLang="en-US" sz="22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𝑟</m:t>
                        </m:r>
                      </m:sup>
                    </m:sSup>
                    <m:r>
                      <a:rPr lang="zh-CN" altLang="en-US" sz="22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p>
                      <m:sSupPr>
                        <m:ctrlPr>
                          <a:rPr lang="zh-CN" altLang="en-US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2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2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𝑧h</m:t>
                        </m:r>
                      </m:sup>
                    </m:sSup>
                    <m:r>
                      <a:rPr lang="zh-CN" altLang="en-US" sz="22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p>
                      <m:sSupPr>
                        <m:ctrlPr>
                          <a:rPr lang="zh-CN" altLang="en-US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2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2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𝑧𝑥</m:t>
                        </m:r>
                      </m:sup>
                    </m:sSup>
                    <m:r>
                      <a:rPr lang="zh-CN" altLang="en-US" sz="22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p>
                      <m:sSupPr>
                        <m:ctrlPr>
                          <a:rPr lang="zh-CN" altLang="en-US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2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𝐛</m:t>
                        </m:r>
                      </m:e>
                      <m:sup>
                        <m:r>
                          <a:rPr lang="zh-CN" altLang="en-US" sz="22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𝑧</m:t>
                        </m:r>
                      </m:sup>
                    </m:sSup>
                    <m:r>
                      <a:rPr lang="zh-CN" altLang="en-US" sz="22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p>
                      <m:sSupPr>
                        <m:ctrlPr>
                          <a:rPr lang="zh-CN" altLang="en-US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2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2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hh</m:t>
                        </m:r>
                      </m:sup>
                    </m:sSup>
                    <m:r>
                      <a:rPr lang="zh-CN" altLang="en-US" sz="22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</m:t>
                    </m:r>
                    <m:sSup>
                      <m:sSupPr>
                        <m:ctrlPr>
                          <a:rPr lang="zh-CN" altLang="en-US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en-US" altLang="zh-CN" sz="22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 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2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h𝑥</m:t>
                        </m:r>
                      </m:sup>
                    </m:sSup>
                  </m:oMath>
                </a14:m>
                <a:r>
                  <a:rPr lang="zh-CN" altLang="en-US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zh-CN" altLang="en-US" sz="22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𝐛</m:t>
                        </m:r>
                      </m:e>
                      <m:sup>
                        <m:r>
                          <a:rPr lang="zh-CN" altLang="en-US" sz="22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model parameters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zh-CN" altLang="en-US" sz="22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𝐫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the reset gate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2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zh-CN" altLang="en-US" sz="22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𝐳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the forget gate</a:t>
                </a:r>
                <a:endParaRPr lang="zh-CN" altLang="en-US" sz="22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F35CDC73-A648-45A2-AD45-CB564069F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679" y="4861313"/>
                <a:ext cx="8523046" cy="1120628"/>
              </a:xfrm>
              <a:prstGeom prst="rect">
                <a:avLst/>
              </a:prstGeom>
              <a:blipFill>
                <a:blip r:embed="rId4"/>
                <a:stretch>
                  <a:fillRect l="-286" t="-2717" b="-9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708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36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88381" y="1"/>
            <a:ext cx="2218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446492" y="789891"/>
            <a:ext cx="5250605" cy="6046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 Recurrent neural network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14.1.1 Vanilla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14.1.2 Training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14.1.3 LSTM and GRU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14.1.4 Stacked LSTMs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 Neural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14.2.1 Query-Key-Value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14.2.2 Self-Attention-Network (SAN)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14.3.2 Binary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14.3.3 Tree LSTM features and 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LSTM features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3DB704-5FC3-4928-8884-4DE82A1A2E5B}"/>
              </a:ext>
            </a:extLst>
          </p:cNvPr>
          <p:cNvSpPr/>
          <p:nvPr/>
        </p:nvSpPr>
        <p:spPr>
          <a:xfrm>
            <a:off x="5295972" y="818920"/>
            <a:ext cx="6964664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14.4.3 Graph Attention Neural Network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14.4.4 Feature aggregation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14.5 Analyzing representation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 More on neural network training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14.6.1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AdaGrad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14.6.2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RMSProp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14.6.3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AdaDelta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14.6.4 Adam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14.6.5 Choosing a training method</a:t>
            </a:r>
          </a:p>
        </p:txBody>
      </p:sp>
    </p:spTree>
    <p:extLst>
      <p:ext uri="{BB962C8B-B14F-4D97-AF65-F5344CB8AC3E}">
        <p14:creationId xmlns:p14="http://schemas.microsoft.com/office/powerpoint/2010/main" val="38373902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37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560708" y="174290"/>
            <a:ext cx="3504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Stacked LSTMs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139A2CB-8E96-45AC-9809-FB122EBF8349}"/>
              </a:ext>
            </a:extLst>
          </p:cNvPr>
          <p:cNvSpPr txBox="1"/>
          <p:nvPr/>
        </p:nvSpPr>
        <p:spPr>
          <a:xfrm>
            <a:off x="1132115" y="1245399"/>
            <a:ext cx="9127514" cy="2071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Recurrent neural networks can be stacked to multiple layers to improve the representation power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Each layer in stacked LSTMS feeds its output vectors as input to the next layer in the bottom-up direction.</a:t>
            </a:r>
            <a:endParaRPr lang="zh-CN" altLang="en-US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21B9DCFB-FC82-41B7-9A4D-3315674C7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8127" y="311783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4A29F3C-901E-48B4-9225-D8E73ACA1566}"/>
              </a:ext>
            </a:extLst>
          </p:cNvPr>
          <p:cNvSpPr txBox="1"/>
          <p:nvPr/>
        </p:nvSpPr>
        <p:spPr>
          <a:xfrm>
            <a:off x="4284962" y="6171685"/>
            <a:ext cx="470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An Example of Stacked </a:t>
            </a:r>
            <a:r>
              <a:rPr lang="en-US" altLang="zh-CN" dirty="0" err="1"/>
              <a:t>BiLSTMs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B7B32E-8423-4588-A0B7-5B60AA4FE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26" y="3378691"/>
            <a:ext cx="2972164" cy="280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18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38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9D7E2D10-1662-4001-A439-42FBEFCA73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797975"/>
              </p:ext>
            </p:extLst>
          </p:nvPr>
        </p:nvGraphicFramePr>
        <p:xfrm>
          <a:off x="2385372" y="2047606"/>
          <a:ext cx="6475062" cy="1988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3" imgW="3721100" imgH="1143000" progId="Equation.DSMT4">
                  <p:embed/>
                </p:oleObj>
              </mc:Choice>
              <mc:Fallback>
                <p:oleObj name="Equation" r:id="rId3" imgW="3721100" imgH="1143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5372" y="2047606"/>
                        <a:ext cx="6475062" cy="19889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9A32553-D4D6-4570-9C3B-2EB9A9775BE3}"/>
                  </a:ext>
                </a:extLst>
              </p:cNvPr>
              <p:cNvSpPr txBox="1"/>
              <p:nvPr/>
            </p:nvSpPr>
            <p:spPr>
              <a:xfrm>
                <a:off x="1106715" y="4219123"/>
                <a:ext cx="10751456" cy="2502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Sup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0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𝑗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the output hidden vector of the </a:t>
                </a:r>
                <a:r>
                  <a:rPr lang="en-US" altLang="zh-CN" sz="20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</a:t>
                </a:r>
                <a:r>
                  <a:rPr lang="en-US" altLang="zh-CN" sz="20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word at the </a:t>
                </a:r>
                <a:r>
                  <a:rPr lang="en-US" altLang="zh-CN" sz="20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j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</a:t>
                </a:r>
                <a:r>
                  <a:rPr lang="en-US" altLang="zh-CN" sz="20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layer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p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𝐇</m:t>
                        </m:r>
                      </m:e>
                      <m:sup>
                        <m:r>
                          <a:rPr lang="zh-CN" altLang="en-US" sz="20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the output hidden vectors of the whole sequence at the </a:t>
                </a:r>
                <a:r>
                  <a:rPr lang="en-US" altLang="zh-CN" sz="20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j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</a:t>
                </a:r>
                <a:r>
                  <a:rPr lang="en-US" altLang="zh-CN" sz="20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layer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200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𝐇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the final output vectors</a:t>
                </a:r>
                <a:endParaRPr lang="zh-CN" altLang="en-US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accPr>
                          <m:e>
                            <m:r>
                              <a:rPr lang="zh-CN" altLang="en-US" sz="200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𝐿𝑆𝑇𝑀</m:t>
                            </m:r>
                          </m:e>
                        </m:acc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groupChr>
                          <m:groupChrPr>
                            <m:chr m:val="←"/>
                            <m:pos m:val="top"/>
                            <m:vertJc m:val="bot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</m:ctrlPr>
                          </m:groupChrPr>
                          <m:e>
                            <m:r>
                              <a:rPr lang="zh-CN" altLang="en-US" sz="2000">
                                <a:latin typeface="Cambria Math" panose="02040503050406030204" pitchFamily="18" charset="0"/>
                                <a:ea typeface="Palatino" pitchFamily="2" charset="77"/>
                                <a:cs typeface="Calibri Light" panose="020F0302020204030204" pitchFamily="34" charset="0"/>
                              </a:rPr>
                              <m:t>𝐿𝑆𝑇𝑀</m:t>
                            </m:r>
                          </m:e>
                        </m:groupCh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left-to-right LSTM and the right-to-left LSTM at the </a:t>
                </a:r>
                <a:r>
                  <a:rPr lang="en-US" altLang="zh-CN" sz="20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j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</a:t>
                </a:r>
                <a:r>
                  <a:rPr lang="en-US" altLang="zh-CN" sz="20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layer, respectively</a:t>
                </a:r>
                <a:endParaRPr lang="zh-CN" altLang="en-US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9A32553-D4D6-4570-9C3B-2EB9A9775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715" y="4219123"/>
                <a:ext cx="10751456" cy="2502352"/>
              </a:xfrm>
              <a:prstGeom prst="rect">
                <a:avLst/>
              </a:prstGeom>
              <a:blipFill>
                <a:blip r:embed="rId5"/>
                <a:stretch>
                  <a:fillRect l="-22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0F5EC738-0D31-4727-995D-1AB4DBE7B0B4}"/>
              </a:ext>
            </a:extLst>
          </p:cNvPr>
          <p:cNvSpPr txBox="1"/>
          <p:nvPr/>
        </p:nvSpPr>
        <p:spPr>
          <a:xfrm>
            <a:off x="1030514" y="1112193"/>
            <a:ext cx="90165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stacking method can be calculated as follows:</a:t>
            </a:r>
            <a:endParaRPr lang="zh-CN" altLang="en-US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endParaRPr lang="zh-CN" altLang="en-US" sz="2000" dirty="0"/>
          </a:p>
        </p:txBody>
      </p:sp>
      <p:sp>
        <p:nvSpPr>
          <p:cNvPr id="9" name="矩形 2">
            <a:extLst>
              <a:ext uri="{FF2B5EF4-FFF2-40B4-BE49-F238E27FC236}">
                <a16:creationId xmlns:a16="http://schemas.microsoft.com/office/drawing/2014/main" id="{FE6E7674-0DEA-4AB4-B322-8CB1474547F3}"/>
              </a:ext>
            </a:extLst>
          </p:cNvPr>
          <p:cNvSpPr/>
          <p:nvPr/>
        </p:nvSpPr>
        <p:spPr>
          <a:xfrm>
            <a:off x="560708" y="174290"/>
            <a:ext cx="35044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Stacked LSTMs</a:t>
            </a:r>
          </a:p>
        </p:txBody>
      </p:sp>
    </p:spTree>
    <p:extLst>
      <p:ext uri="{BB962C8B-B14F-4D97-AF65-F5344CB8AC3E}">
        <p14:creationId xmlns:p14="http://schemas.microsoft.com/office/powerpoint/2010/main" val="2740835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39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88381" y="1"/>
            <a:ext cx="2218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446492" y="789891"/>
            <a:ext cx="5250605" cy="6046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 Recurrent neural network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14.1.1 Vanilla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14.1.2 Training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14.1.3 LSTM and GRU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14.1.4 Stacked LSTMs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 Neural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14.2.1 Query-Key-Value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14.2.2 Self-Attention-Network (SAN)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14.3.2 Binary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14.3.3 Tree LSTM features and 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LSTM features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3DB704-5FC3-4928-8884-4DE82A1A2E5B}"/>
              </a:ext>
            </a:extLst>
          </p:cNvPr>
          <p:cNvSpPr/>
          <p:nvPr/>
        </p:nvSpPr>
        <p:spPr>
          <a:xfrm>
            <a:off x="5295972" y="818920"/>
            <a:ext cx="6964664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14.4.3 Graph Attention Neural Network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14.4.4 Feature aggregation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14.5 Analyzing representation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 More on neural network training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14.6.1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AdaGrad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14.6.2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RMSProp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14.6.3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AdaDelta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14.6.4 Adam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14.6.5 Choosing a training method</a:t>
            </a:r>
          </a:p>
        </p:txBody>
      </p:sp>
    </p:spTree>
    <p:extLst>
      <p:ext uri="{BB962C8B-B14F-4D97-AF65-F5344CB8AC3E}">
        <p14:creationId xmlns:p14="http://schemas.microsoft.com/office/powerpoint/2010/main" val="206334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88381" y="1"/>
            <a:ext cx="2218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446492" y="789891"/>
            <a:ext cx="5250605" cy="6046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 Recurrent neural network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14.1.1 Vanilla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14.1.2 Training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14.1.3 LSTM and GRU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14.1.4 Stacked LSTMs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 Neural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14.2.1 Query-Key-Value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14.2.2 Self-Attention-Network (SAN)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14.3.2 Binary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14.3.3 Tree LSTM features and 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LSTM features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3DB704-5FC3-4928-8884-4DE82A1A2E5B}"/>
              </a:ext>
            </a:extLst>
          </p:cNvPr>
          <p:cNvSpPr/>
          <p:nvPr/>
        </p:nvSpPr>
        <p:spPr>
          <a:xfrm>
            <a:off x="5295972" y="818920"/>
            <a:ext cx="6964664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14.4.3 Graph Attention Neural Network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14.4.4 Feature aggregation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14.5 Analyzing representation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 More on neural network training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14.6.1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AdaGrad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14.6.2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RMSProp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14.6.3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AdaDelta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14.6.4 Adam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14.6.5 Choosing a training method</a:t>
            </a:r>
          </a:p>
        </p:txBody>
      </p:sp>
    </p:spTree>
    <p:extLst>
      <p:ext uri="{BB962C8B-B14F-4D97-AF65-F5344CB8AC3E}">
        <p14:creationId xmlns:p14="http://schemas.microsoft.com/office/powerpoint/2010/main" val="37891037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40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651423" y="203318"/>
            <a:ext cx="3788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Neural Attention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1074057" y="1245399"/>
            <a:ext cx="9631668" cy="275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Neural Attention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 alternative method to pooling operations for aggregating a set of vectors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weighted sum of vectors in a sequence with regard to certain targets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Can be used to find a single vector representation of a sentence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00551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41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445BB862-E309-4A18-8813-00568C7B9081}"/>
                  </a:ext>
                </a:extLst>
              </p:cNvPr>
              <p:cNvSpPr/>
              <p:nvPr/>
            </p:nvSpPr>
            <p:spPr>
              <a:xfrm>
                <a:off x="1052286" y="1245399"/>
                <a:ext cx="9615714" cy="2730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a target vector 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𝐪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 and a list of context vectors 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𝐇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,⋯,</m:t>
                    </m:r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:r>
                  <a:rPr lang="en-US" altLang="zh-CN" sz="20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is the dimension of</a:t>
                </a:r>
                <a14:m>
                  <m:oMath xmlns:m="http://schemas.openxmlformats.org/officeDocument/2006/math">
                    <m:r>
                      <a:rPr lang="en-US" altLang="zh-CN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), the function can be defined as:  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8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428594" indent="-428594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</a:p>
            </p:txBody>
          </p:sp>
        </mc:Choice>
        <mc:Fallback>
          <p:sp>
            <p:nvSpPr>
              <p:cNvPr id="7" name="矩形 8">
                <a:extLst>
                  <a:ext uri="{FF2B5EF4-FFF2-40B4-BE49-F238E27FC236}">
                    <a16:creationId xmlns:a16="http://schemas.microsoft.com/office/drawing/2014/main" id="{445BB862-E309-4A18-8813-00568C7B90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86" y="1245399"/>
                <a:ext cx="9615714" cy="2730748"/>
              </a:xfrm>
              <a:prstGeom prst="rect">
                <a:avLst/>
              </a:prstGeom>
              <a:blipFill>
                <a:blip r:embed="rId3"/>
                <a:stretch>
                  <a:fillRect l="-6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47DA822D-66DF-4A56-909F-01FFBCF957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260556"/>
              </p:ext>
            </p:extLst>
          </p:nvPr>
        </p:nvGraphicFramePr>
        <p:xfrm>
          <a:off x="4550940" y="2504609"/>
          <a:ext cx="3202179" cy="2184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4" imgW="1917700" imgH="1308100" progId="Equation.DSMT4">
                  <p:embed/>
                </p:oleObj>
              </mc:Choice>
              <mc:Fallback>
                <p:oleObj name="Equation" r:id="rId4" imgW="1917700" imgH="1308100" progId="Equation.DSMT4">
                  <p:embed/>
                  <p:pic>
                    <p:nvPicPr>
                      <p:cNvPr id="15" name="对象 14">
                        <a:extLst>
                          <a:ext uri="{FF2B5EF4-FFF2-40B4-BE49-F238E27FC236}">
                            <a16:creationId xmlns:a16="http://schemas.microsoft.com/office/drawing/2014/main" id="{904ADA11-9911-44CC-9074-101C196F0C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0940" y="2504609"/>
                        <a:ext cx="3202179" cy="21842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C0CC2B95-A49A-4833-B8E9-C36BC5CA28B4}"/>
              </a:ext>
            </a:extLst>
          </p:cNvPr>
          <p:cNvSpPr txBox="1"/>
          <p:nvPr/>
        </p:nvSpPr>
        <p:spPr>
          <a:xfrm>
            <a:off x="6406478" y="3266856"/>
            <a:ext cx="2858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等线 (正文)"/>
              </a:rPr>
              <a:t>(</a:t>
            </a:r>
            <a:r>
              <a:rPr lang="en-US" altLang="zh-CN" dirty="0" err="1">
                <a:latin typeface="等线 (正文)"/>
              </a:rPr>
              <a:t>softmax</a:t>
            </a:r>
            <a:r>
              <a:rPr lang="en-US" altLang="zh-CN" dirty="0">
                <a:latin typeface="等线 (正文)"/>
              </a:rPr>
              <a:t> normalization)</a:t>
            </a:r>
            <a:endParaRPr lang="zh-CN" altLang="en-US" dirty="0">
              <a:latin typeface="等线 (正文)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BFD04A5-2465-4203-9F17-7613DB30260C}"/>
              </a:ext>
            </a:extLst>
          </p:cNvPr>
          <p:cNvSpPr txBox="1"/>
          <p:nvPr/>
        </p:nvSpPr>
        <p:spPr>
          <a:xfrm>
            <a:off x="6406477" y="4110673"/>
            <a:ext cx="230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等线 (正文)"/>
              </a:rPr>
              <a:t>(weighted sum),</a:t>
            </a:r>
            <a:endParaRPr lang="zh-CN" altLang="en-US" dirty="0">
              <a:latin typeface="等线 (正文)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8E15BA0-BEF2-4B13-A565-269DF09778A0}"/>
                  </a:ext>
                </a:extLst>
              </p:cNvPr>
              <p:cNvSpPr txBox="1"/>
              <p:nvPr/>
            </p:nvSpPr>
            <p:spPr>
              <a:xfrm>
                <a:off x="1763486" y="4731842"/>
                <a:ext cx="8263861" cy="2126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b="1"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altLang="zh-CN" dirty="0"/>
                  <a:t>: </a:t>
                </a:r>
                <a:r>
                  <a:rPr lang="en-US" altLang="zh-CN" dirty="0">
                    <a:latin typeface="Palatino"/>
                  </a:rPr>
                  <a:t>output of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𝑎𝑡𝑡𝑒𝑛𝑡𝑖𝑜𝑛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𝐪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</m:d>
                  </m:oMath>
                </a14:m>
                <a:r>
                  <a:rPr lang="en-US" altLang="zh-CN" dirty="0">
                    <a:latin typeface="Palatino"/>
                  </a:rPr>
                  <a:t>, a weighted sum of the content vectors, which can be used as a context-aware feature representation of </a:t>
                </a:r>
                <a14:m>
                  <m:oMath xmlns:m="http://schemas.openxmlformats.org/officeDocument/2006/math">
                    <m:r>
                      <a:rPr lang="zh-CN" altLang="en-US" b="1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endParaRPr lang="en-US" altLang="zh-CN" dirty="0">
                  <a:latin typeface="Palatino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: a relevance score between </a:t>
                </a:r>
                <a14:m>
                  <m:oMath xmlns:m="http://schemas.openxmlformats.org/officeDocument/2006/math">
                    <m:r>
                      <a:rPr lang="zh-CN" altLang="en-US" b="1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: </a:t>
                </a:r>
                <a:r>
                  <a:rPr lang="en-US" altLang="zh-CN" dirty="0" err="1"/>
                  <a:t>normalised</a:t>
                </a:r>
                <a:r>
                  <a:rPr lang="en-US" altLang="zh-CN" dirty="0"/>
                  <a:t> relevance scores based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]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=[</m:t>
                        </m:r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zh-CN" alt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,⋯,</m:t>
                        </m:r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dirty="0"/>
                  <a:t>: a probability distribution over the content vectors</a:t>
                </a:r>
                <a:endParaRPr lang="zh-CN" altLang="en-US" dirty="0"/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8E15BA0-BEF2-4B13-A565-269DF09778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486" y="4731842"/>
                <a:ext cx="8263861" cy="2126159"/>
              </a:xfrm>
              <a:prstGeom prst="rect">
                <a:avLst/>
              </a:prstGeom>
              <a:blipFill>
                <a:blip r:embed="rId6"/>
                <a:stretch>
                  <a:fillRect l="-590" t="-21490" b="-392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2">
            <a:extLst>
              <a:ext uri="{FF2B5EF4-FFF2-40B4-BE49-F238E27FC236}">
                <a16:creationId xmlns:a16="http://schemas.microsoft.com/office/drawing/2014/main" id="{F6608345-9417-4E6B-AB88-BAD8611C1AF6}"/>
              </a:ext>
            </a:extLst>
          </p:cNvPr>
          <p:cNvSpPr/>
          <p:nvPr/>
        </p:nvSpPr>
        <p:spPr>
          <a:xfrm>
            <a:off x="651423" y="203318"/>
            <a:ext cx="3788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Neural Attention</a:t>
            </a:r>
          </a:p>
        </p:txBody>
      </p:sp>
    </p:spTree>
    <p:extLst>
      <p:ext uri="{BB962C8B-B14F-4D97-AF65-F5344CB8AC3E}">
        <p14:creationId xmlns:p14="http://schemas.microsoft.com/office/powerpoint/2010/main" val="452434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42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/>
              <p:nvPr/>
            </p:nvSpPr>
            <p:spPr>
              <a:xfrm>
                <a:off x="1095829" y="1245398"/>
                <a:ext cx="9228896" cy="4098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8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Score</a:t>
                </a: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function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Dot-product attention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Defines the score between the target vector 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and the context vector 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𝐡</m:t>
                    </m:r>
                  </m:oMath>
                </a14:m>
                <a:endParaRPr lang="en-US" altLang="zh-CN" sz="2000" dirty="0"/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No model parameters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measures the similarity between 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and 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𝐡</m:t>
                    </m:r>
                  </m:oMath>
                </a14:m>
                <a:endParaRPr lang="en-US" altLang="zh-CN" sz="2000" dirty="0"/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zh-CN" altLang="en-US" sz="20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29" y="1245398"/>
                <a:ext cx="9228896" cy="4098430"/>
              </a:xfrm>
              <a:prstGeom prst="rect">
                <a:avLst/>
              </a:prstGeom>
              <a:blipFill>
                <a:blip r:embed="rId2"/>
                <a:stretch>
                  <a:fillRect l="-13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C6C2C80-1153-4A89-BEFE-CC453B0CBED4}"/>
                  </a:ext>
                </a:extLst>
              </p:cNvPr>
              <p:cNvSpPr txBox="1"/>
              <p:nvPr/>
            </p:nvSpPr>
            <p:spPr>
              <a:xfrm>
                <a:off x="3485850" y="4506314"/>
                <a:ext cx="497009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𝑠𝑐𝑜𝑟𝑒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𝐪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𝐡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𝐡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2C6C2C80-1153-4A89-BEFE-CC453B0CB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5850" y="4506314"/>
                <a:ext cx="4970092" cy="461665"/>
              </a:xfrm>
              <a:prstGeom prst="rect">
                <a:avLst/>
              </a:prstGeom>
              <a:blipFill>
                <a:blip r:embed="rId3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2">
            <a:extLst>
              <a:ext uri="{FF2B5EF4-FFF2-40B4-BE49-F238E27FC236}">
                <a16:creationId xmlns:a16="http://schemas.microsoft.com/office/drawing/2014/main" id="{731D62CC-F1EA-4ADF-8752-01B0A4325C69}"/>
              </a:ext>
            </a:extLst>
          </p:cNvPr>
          <p:cNvSpPr/>
          <p:nvPr/>
        </p:nvSpPr>
        <p:spPr>
          <a:xfrm>
            <a:off x="651423" y="203318"/>
            <a:ext cx="3788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Neural Attention</a:t>
            </a:r>
          </a:p>
        </p:txBody>
      </p:sp>
    </p:spTree>
    <p:extLst>
      <p:ext uri="{BB962C8B-B14F-4D97-AF65-F5344CB8AC3E}">
        <p14:creationId xmlns:p14="http://schemas.microsoft.com/office/powerpoint/2010/main" val="14229682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43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/>
              <p:nvPr/>
            </p:nvSpPr>
            <p:spPr>
              <a:xfrm>
                <a:off x="1055914" y="1245398"/>
                <a:ext cx="9649811" cy="2467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8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Score</a:t>
                </a: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function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Scaled dot-product attention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Scales the dot-product attention score by</a:t>
                </a:r>
                <a:r>
                  <a:rPr lang="en-US" altLang="zh-CN" sz="20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den>
                    </m:f>
                    <m:r>
                      <a:rPr lang="zh-CN" alt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where </a:t>
                </a:r>
                <a:r>
                  <a:rPr lang="en-US" altLang="zh-CN" sz="20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is the dimension of 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and 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𝐡</m:t>
                    </m:r>
                  </m:oMath>
                </a14:m>
                <a:endParaRPr lang="en-US" altLang="zh-CN" sz="2000" dirty="0"/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14" y="1245398"/>
                <a:ext cx="9649811" cy="2467535"/>
              </a:xfrm>
              <a:prstGeom prst="rect">
                <a:avLst/>
              </a:prstGeom>
              <a:blipFill>
                <a:blip r:embed="rId2"/>
                <a:stretch>
                  <a:fillRect l="-12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F9DADB3-A638-4223-9D48-D353043896E1}"/>
                  </a:ext>
                </a:extLst>
              </p:cNvPr>
              <p:cNvSpPr txBox="1"/>
              <p:nvPr/>
            </p:nvSpPr>
            <p:spPr>
              <a:xfrm>
                <a:off x="3465175" y="4173636"/>
                <a:ext cx="5011443" cy="902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𝑠𝑐𝑜𝑟𝑒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𝐪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𝐡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𝐪</m:t>
                              </m:r>
                            </m:e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𝐡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sz="2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BF9DADB3-A638-4223-9D48-D35304389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175" y="4173636"/>
                <a:ext cx="5011443" cy="9027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C60D86DD-4F6E-433D-BDA7-1400FD86836A}"/>
              </a:ext>
            </a:extLst>
          </p:cNvPr>
          <p:cNvSpPr/>
          <p:nvPr/>
        </p:nvSpPr>
        <p:spPr>
          <a:xfrm>
            <a:off x="651423" y="203318"/>
            <a:ext cx="3788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Neural Attention</a:t>
            </a:r>
          </a:p>
        </p:txBody>
      </p:sp>
    </p:spTree>
    <p:extLst>
      <p:ext uri="{BB962C8B-B14F-4D97-AF65-F5344CB8AC3E}">
        <p14:creationId xmlns:p14="http://schemas.microsoft.com/office/powerpoint/2010/main" val="42492730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44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/>
              <p:nvPr/>
            </p:nvSpPr>
            <p:spPr>
              <a:xfrm>
                <a:off x="1113971" y="1245399"/>
                <a:ext cx="9591754" cy="3570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8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Score</a:t>
                </a: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function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General attention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 parameter matrix 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US" altLang="zh-CN" sz="2000" dirty="0"/>
                  <a:t> (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𝐖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000" dirty="0"/>
                  <a:t>)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to capture the interaction between each element in 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en-US" altLang="zh-CN" sz="2000" dirty="0"/>
                  <a:t> (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𝐪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000" dirty="0"/>
                  <a:t>)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and each element in 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𝐡</m:t>
                    </m:r>
                  </m:oMath>
                </a14:m>
                <a:r>
                  <a:rPr lang="en-US" altLang="zh-CN" sz="2000" dirty="0"/>
                  <a:t> (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𝐡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000" dirty="0"/>
                  <a:t>)</a:t>
                </a:r>
                <a:endParaRPr lang="zh-CN" altLang="en-US" sz="2000" dirty="0"/>
              </a:p>
              <a:p>
                <a:pPr>
                  <a:lnSpc>
                    <a:spcPct val="150000"/>
                  </a:lnSpc>
                  <a:buSzPct val="100000"/>
                </a:pPr>
                <a:endParaRPr lang="zh-CN" altLang="en-US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zh-CN" altLang="en-US" sz="2000" dirty="0"/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	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71" y="1245399"/>
                <a:ext cx="9591754" cy="3570401"/>
              </a:xfrm>
              <a:prstGeom prst="rect">
                <a:avLst/>
              </a:prstGeom>
              <a:blipFill>
                <a:blip r:embed="rId2"/>
                <a:stretch>
                  <a:fillRect l="-13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54841AC-EE3A-4D87-831A-79AEF56C2809}"/>
                  </a:ext>
                </a:extLst>
              </p:cNvPr>
              <p:cNvSpPr txBox="1"/>
              <p:nvPr/>
            </p:nvSpPr>
            <p:spPr>
              <a:xfrm>
                <a:off x="2530800" y="4136895"/>
                <a:ext cx="688019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𝑠𝑐𝑜𝑟𝑒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𝐪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𝐡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𝐪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𝐖𝐡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54841AC-EE3A-4D87-831A-79AEF56C2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800" y="4136895"/>
                <a:ext cx="6880193" cy="461665"/>
              </a:xfrm>
              <a:prstGeom prst="rect">
                <a:avLst/>
              </a:prstGeom>
              <a:blipFill>
                <a:blip r:embed="rId3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7DA9AC30-8E4F-4061-AEA0-6A5A21F4BF30}"/>
              </a:ext>
            </a:extLst>
          </p:cNvPr>
          <p:cNvSpPr/>
          <p:nvPr/>
        </p:nvSpPr>
        <p:spPr>
          <a:xfrm>
            <a:off x="651423" y="203318"/>
            <a:ext cx="3788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Neural Attention</a:t>
            </a:r>
          </a:p>
        </p:txBody>
      </p:sp>
    </p:spTree>
    <p:extLst>
      <p:ext uri="{BB962C8B-B14F-4D97-AF65-F5344CB8AC3E}">
        <p14:creationId xmlns:p14="http://schemas.microsoft.com/office/powerpoint/2010/main" val="26097827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45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/>
              <p:nvPr/>
            </p:nvSpPr>
            <p:spPr>
              <a:xfrm>
                <a:off x="1088571" y="1245399"/>
                <a:ext cx="9617154" cy="3092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8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Score</a:t>
                </a: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function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Additive attention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First performs a linear combination of 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and 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𝐡</m:t>
                    </m:r>
                  </m:oMath>
                </a14:m>
                <a:endParaRPr lang="en-US" altLang="zh-CN" sz="2000" dirty="0"/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then applies a feedforward neural layer before squeezing the resulting vector using a parameter vector 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endParaRPr lang="zh-CN" altLang="en-US" sz="2000" dirty="0"/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1" y="1245399"/>
                <a:ext cx="9617154" cy="3092193"/>
              </a:xfrm>
              <a:prstGeom prst="rect">
                <a:avLst/>
              </a:prstGeom>
              <a:blipFill>
                <a:blip r:embed="rId2"/>
                <a:stretch>
                  <a:fillRect l="-13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CD59C51-FF1F-4ECA-8A5C-300B74410879}"/>
                  </a:ext>
                </a:extLst>
              </p:cNvPr>
              <p:cNvSpPr txBox="1"/>
              <p:nvPr/>
            </p:nvSpPr>
            <p:spPr>
              <a:xfrm>
                <a:off x="2032035" y="4337592"/>
                <a:ext cx="55441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𝑠𝑐𝑜𝑟𝑒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𝐪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𝐡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zh-CN" altLang="en-US" sz="2400">
                          <a:latin typeface="Cambria Math" panose="02040503050406030204" pitchFamily="18" charset="0"/>
                        </a:rPr>
                        <m:t>tanh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𝐪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𝐡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CD59C51-FF1F-4ECA-8A5C-300B744108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35" y="4337592"/>
                <a:ext cx="5544104" cy="461665"/>
              </a:xfrm>
              <a:prstGeom prst="rect">
                <a:avLst/>
              </a:prstGeom>
              <a:blipFill>
                <a:blip r:embed="rId3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723A15A-A5BB-4213-9168-592DB7CC8F6C}"/>
                  </a:ext>
                </a:extLst>
              </p:cNvPr>
              <p:cNvSpPr txBox="1"/>
              <p:nvPr/>
            </p:nvSpPr>
            <p:spPr>
              <a:xfrm>
                <a:off x="2251970" y="5151816"/>
                <a:ext cx="709325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r>
                      <a:rPr lang="en-US" altLang="zh-CN" sz="2000" b="1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zh-CN" altLang="en-US" sz="2000" b="1" dirty="0"/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are model parameters</a:t>
                </a:r>
                <a:endParaRPr lang="zh-CN" altLang="en-US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200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denotes concatenation</a:t>
                </a:r>
                <a:endParaRPr lang="zh-CN" altLang="en-US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723A15A-A5BB-4213-9168-592DB7CC8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970" y="5151816"/>
                <a:ext cx="7093259" cy="1569660"/>
              </a:xfrm>
              <a:prstGeom prst="rect">
                <a:avLst/>
              </a:prstGeom>
              <a:blipFill>
                <a:blip r:embed="rId4"/>
                <a:stretch>
                  <a:fillRect l="-5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2">
            <a:extLst>
              <a:ext uri="{FF2B5EF4-FFF2-40B4-BE49-F238E27FC236}">
                <a16:creationId xmlns:a16="http://schemas.microsoft.com/office/drawing/2014/main" id="{B25D7CA3-D9F2-4C14-A61F-DC81F448A722}"/>
              </a:ext>
            </a:extLst>
          </p:cNvPr>
          <p:cNvSpPr/>
          <p:nvPr/>
        </p:nvSpPr>
        <p:spPr>
          <a:xfrm>
            <a:off x="651423" y="203318"/>
            <a:ext cx="3788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Neural Attention</a:t>
            </a:r>
          </a:p>
        </p:txBody>
      </p:sp>
    </p:spTree>
    <p:extLst>
      <p:ext uri="{BB962C8B-B14F-4D97-AF65-F5344CB8AC3E}">
        <p14:creationId xmlns:p14="http://schemas.microsoft.com/office/powerpoint/2010/main" val="13485969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46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/>
              <p:nvPr/>
            </p:nvSpPr>
            <p:spPr>
              <a:xfrm>
                <a:off x="1066800" y="1245399"/>
                <a:ext cx="9638925" cy="3452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8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Score</a:t>
                </a: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function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For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  <a:r>
                  <a:rPr lang="en-US" altLang="zh-CN" sz="24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dot-production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attention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:r>
                  <a:rPr lang="en-US" altLang="zh-CN" sz="24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scaled dot-production attention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>
                    <a:latin typeface="Palatino"/>
                  </a:rPr>
                  <a:t>and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𝐡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>
                    <a:latin typeface="Palatino"/>
                  </a:rPr>
                  <a:t>must have the same dimension size</a:t>
                </a:r>
                <a:r>
                  <a:rPr lang="en-US" altLang="zh-CN" sz="2400" dirty="0"/>
                  <a:t>;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For </a:t>
                </a:r>
                <a:r>
                  <a:rPr lang="en-US" altLang="zh-CN" sz="2400" i="1" dirty="0">
                    <a:latin typeface="Palatino"/>
                  </a:rPr>
                  <a:t>general attention </a:t>
                </a:r>
                <a:r>
                  <a:rPr lang="en-US" altLang="zh-CN" sz="2400" dirty="0">
                    <a:latin typeface="Palatino"/>
                  </a:rPr>
                  <a:t>and </a:t>
                </a:r>
                <a:r>
                  <a:rPr lang="en-US" altLang="zh-CN" sz="2400" i="1" dirty="0">
                    <a:latin typeface="Palatino"/>
                  </a:rPr>
                  <a:t>additive attention</a:t>
                </a:r>
                <a:r>
                  <a:rPr lang="en-US" altLang="zh-CN" sz="2400" dirty="0"/>
                  <a:t>, </a:t>
                </a:r>
                <a14:m>
                  <m:oMath xmlns:m="http://schemas.openxmlformats.org/officeDocument/2006/math"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>
                    <a:latin typeface="Palatino"/>
                  </a:rPr>
                  <a:t>and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𝐡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>
                    <a:latin typeface="Palatino"/>
                  </a:rPr>
                  <a:t>can have different dimension size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245399"/>
                <a:ext cx="9638925" cy="3452099"/>
              </a:xfrm>
              <a:prstGeom prst="rect">
                <a:avLst/>
              </a:prstGeom>
              <a:blipFill>
                <a:blip r:embed="rId2"/>
                <a:stretch>
                  <a:fillRect l="-12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F0476B86-61C7-4AC6-8D4B-AE967E90B457}"/>
              </a:ext>
            </a:extLst>
          </p:cNvPr>
          <p:cNvSpPr/>
          <p:nvPr/>
        </p:nvSpPr>
        <p:spPr>
          <a:xfrm>
            <a:off x="651423" y="203318"/>
            <a:ext cx="3788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Neural Attention</a:t>
            </a:r>
          </a:p>
        </p:txBody>
      </p:sp>
    </p:spTree>
    <p:extLst>
      <p:ext uri="{BB962C8B-B14F-4D97-AF65-F5344CB8AC3E}">
        <p14:creationId xmlns:p14="http://schemas.microsoft.com/office/powerpoint/2010/main" val="14364376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47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/>
              <p:nvPr/>
            </p:nvSpPr>
            <p:spPr>
              <a:xfrm>
                <a:off x="1070428" y="1422771"/>
                <a:ext cx="9597571" cy="1465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Loss over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𝒄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given </a:t>
                </a:r>
              </a:p>
              <a:p>
                <a:pPr marL="342900" indent="-342900">
                  <a:lnSpc>
                    <a:spcPct val="20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Calculate loss over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∈ [1,…,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])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28" y="1422771"/>
                <a:ext cx="9597571" cy="1465851"/>
              </a:xfrm>
              <a:prstGeom prst="rect">
                <a:avLst/>
              </a:prstGeom>
              <a:blipFill>
                <a:blip r:embed="rId2"/>
                <a:stretch>
                  <a:fillRect l="-889" b="-8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>
            <a:extLst>
              <a:ext uri="{FF2B5EF4-FFF2-40B4-BE49-F238E27FC236}">
                <a16:creationId xmlns:a16="http://schemas.microsoft.com/office/drawing/2014/main" id="{933241BF-494D-430E-929E-E70EF3699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29568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FC6B1BA-4754-4A81-A0D3-43F53D9AB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451387"/>
            <a:ext cx="51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1" name="矩形 2">
            <a:extLst>
              <a:ext uri="{FF2B5EF4-FFF2-40B4-BE49-F238E27FC236}">
                <a16:creationId xmlns:a16="http://schemas.microsoft.com/office/drawing/2014/main" id="{F06D0434-FDDA-472D-987E-3469A672F9E8}"/>
              </a:ext>
            </a:extLst>
          </p:cNvPr>
          <p:cNvSpPr/>
          <p:nvPr/>
        </p:nvSpPr>
        <p:spPr>
          <a:xfrm>
            <a:off x="651423" y="203318"/>
            <a:ext cx="52437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Back-propagation Rules</a:t>
            </a:r>
          </a:p>
        </p:txBody>
      </p:sp>
    </p:spTree>
    <p:extLst>
      <p:ext uri="{BB962C8B-B14F-4D97-AF65-F5344CB8AC3E}">
        <p14:creationId xmlns:p14="http://schemas.microsoft.com/office/powerpoint/2010/main" val="37322601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48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/>
              <p:nvPr/>
            </p:nvSpPr>
            <p:spPr>
              <a:xfrm>
                <a:off x="1070429" y="996491"/>
                <a:ext cx="10210800" cy="56680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Correlation with gating functions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a set of hidden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,...,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a target vector </a:t>
                </a:r>
                <a14:m>
                  <m:oMath xmlns:m="http://schemas.openxmlformats.org/officeDocument/2006/math"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a set of gate vectors for aggregating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can be calculated as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Offering more fine-grained combination of input vectors, but is also computationally more expensive 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429" y="996491"/>
                <a:ext cx="10210800" cy="5668090"/>
              </a:xfrm>
              <a:prstGeom prst="rect">
                <a:avLst/>
              </a:prstGeom>
              <a:blipFill>
                <a:blip r:embed="rId3"/>
                <a:stretch>
                  <a:fillRect l="-1254" r="-358" b="-1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>
            <a:extLst>
              <a:ext uri="{FF2B5EF4-FFF2-40B4-BE49-F238E27FC236}">
                <a16:creationId xmlns:a16="http://schemas.microsoft.com/office/drawing/2014/main" id="{933241BF-494D-430E-929E-E70EF3699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29568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FC6B1BA-4754-4A81-A0D3-43F53D9AB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451387"/>
            <a:ext cx="51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7C02A6B0-4901-411F-A866-A5B10B6462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416605"/>
              </p:ext>
            </p:extLst>
          </p:nvPr>
        </p:nvGraphicFramePr>
        <p:xfrm>
          <a:off x="4346379" y="2912504"/>
          <a:ext cx="2559605" cy="1610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Equation" r:id="rId4" imgW="1473200" imgH="927100" progId="Equation.DSMT4">
                  <p:embed/>
                </p:oleObj>
              </mc:Choice>
              <mc:Fallback>
                <p:oleObj name="Equation" r:id="rId4" imgW="1473200" imgH="927100" progId="Equation.DSMT4">
                  <p:embed/>
                  <p:pic>
                    <p:nvPicPr>
                      <p:cNvPr id="24" name="对象 23">
                        <a:extLst>
                          <a:ext uri="{FF2B5EF4-FFF2-40B4-BE49-F238E27FC236}">
                            <a16:creationId xmlns:a16="http://schemas.microsoft.com/office/drawing/2014/main" id="{7C02A6B0-4901-411F-A866-A5B10B6462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379" y="2912504"/>
                        <a:ext cx="2559605" cy="16107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本框 25">
            <a:extLst>
              <a:ext uri="{FF2B5EF4-FFF2-40B4-BE49-F238E27FC236}">
                <a16:creationId xmlns:a16="http://schemas.microsoft.com/office/drawing/2014/main" id="{955240EC-DA2B-49F1-A6F5-A616452CB945}"/>
              </a:ext>
            </a:extLst>
          </p:cNvPr>
          <p:cNvSpPr txBox="1"/>
          <p:nvPr/>
        </p:nvSpPr>
        <p:spPr>
          <a:xfrm>
            <a:off x="7385306" y="3419787"/>
            <a:ext cx="46252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等线 (正文)"/>
              </a:rPr>
              <a:t>(element-wise </a:t>
            </a:r>
            <a:r>
              <a:rPr lang="en-US" altLang="zh-CN" dirty="0" err="1">
                <a:latin typeface="等线 (正文)"/>
              </a:rPr>
              <a:t>softmax</a:t>
            </a:r>
            <a:r>
              <a:rPr lang="en-US" altLang="zh-CN" dirty="0">
                <a:latin typeface="等线 (正文)"/>
              </a:rPr>
              <a:t>)</a:t>
            </a:r>
            <a:endParaRPr lang="zh-CN" altLang="en-US" dirty="0">
              <a:latin typeface="等线 (正文)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01A4F31-9C78-4279-9B23-81C642B4FD4F}"/>
                  </a:ext>
                </a:extLst>
              </p:cNvPr>
              <p:cNvSpPr txBox="1"/>
              <p:nvPr/>
            </p:nvSpPr>
            <p:spPr>
              <a:xfrm>
                <a:off x="4227146" y="4639191"/>
                <a:ext cx="8655728" cy="887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and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are model parameters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>
                        <a:latin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denotes element-wise multiplication</a:t>
                </a:r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901A4F31-9C78-4279-9B23-81C642B4F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146" y="4639191"/>
                <a:ext cx="8655728" cy="887551"/>
              </a:xfrm>
              <a:prstGeom prst="rect">
                <a:avLst/>
              </a:prstGeom>
              <a:blipFill>
                <a:blip r:embed="rId6"/>
                <a:stretch>
                  <a:fillRect l="-282" b="-95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2">
            <a:extLst>
              <a:ext uri="{FF2B5EF4-FFF2-40B4-BE49-F238E27FC236}">
                <a16:creationId xmlns:a16="http://schemas.microsoft.com/office/drawing/2014/main" id="{F06D0434-FDDA-472D-987E-3469A672F9E8}"/>
              </a:ext>
            </a:extLst>
          </p:cNvPr>
          <p:cNvSpPr/>
          <p:nvPr/>
        </p:nvSpPr>
        <p:spPr>
          <a:xfrm>
            <a:off x="651423" y="203318"/>
            <a:ext cx="3788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Neural Attention</a:t>
            </a:r>
          </a:p>
        </p:txBody>
      </p:sp>
    </p:spTree>
    <p:extLst>
      <p:ext uri="{BB962C8B-B14F-4D97-AF65-F5344CB8AC3E}">
        <p14:creationId xmlns:p14="http://schemas.microsoft.com/office/powerpoint/2010/main" val="35635791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49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88381" y="1"/>
            <a:ext cx="2218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446492" y="789891"/>
            <a:ext cx="5250605" cy="6046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 Recurrent neural network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14.1.1 Vanilla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14.1.2 Training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14.1.3 LSTM and GRU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14.1.4 Stacked LSTMs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 Neural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14.2.1 Query-Key-Value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14.2.2 Self-Attention-Network (SAN)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14.3.2 Binary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14.3.3 Tree LSTM features and 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LSTM features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3DB704-5FC3-4928-8884-4DE82A1A2E5B}"/>
              </a:ext>
            </a:extLst>
          </p:cNvPr>
          <p:cNvSpPr/>
          <p:nvPr/>
        </p:nvSpPr>
        <p:spPr>
          <a:xfrm>
            <a:off x="5295972" y="818920"/>
            <a:ext cx="6964664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14.4.3 Graph Attention Neural Network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14.4.4 Feature aggregation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14.5 Analyzing representation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 More on neural network training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14.6.1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AdaGrad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14.6.2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RMSProp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14.6.3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AdaDelta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14.6.4 Adam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14.6.5 Choosing a training method</a:t>
            </a:r>
          </a:p>
        </p:txBody>
      </p:sp>
    </p:spTree>
    <p:extLst>
      <p:ext uri="{BB962C8B-B14F-4D97-AF65-F5344CB8AC3E}">
        <p14:creationId xmlns:p14="http://schemas.microsoft.com/office/powerpoint/2010/main" val="3187758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725713" y="168945"/>
            <a:ext cx="5796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Recurrent Neural Network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1059543" y="1459312"/>
            <a:ext cx="9411023" cy="4190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Disadvantages of pooling and CNN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Pooling only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Limited representation power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Insensitive to the input order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Cannot capture non-linear interactions between input vectors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CNN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Cannot capture long-range dependencies between input vectors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942111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50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600623" y="169613"/>
            <a:ext cx="601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Query-Key-Value Attention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82679" y="1245399"/>
            <a:ext cx="8523046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933241BF-494D-430E-929E-E70EF3699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726" y="128741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FC6B1BA-4754-4A81-A0D3-43F53D9AB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451387"/>
            <a:ext cx="51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8" name="矩形 8">
            <a:extLst>
              <a:ext uri="{FF2B5EF4-FFF2-40B4-BE49-F238E27FC236}">
                <a16:creationId xmlns:a16="http://schemas.microsoft.com/office/drawing/2014/main" id="{B068E8D8-7AC2-4255-BD18-D90F36550F26}"/>
              </a:ext>
            </a:extLst>
          </p:cNvPr>
          <p:cNvSpPr/>
          <p:nvPr/>
        </p:nvSpPr>
        <p:spPr>
          <a:xfrm>
            <a:off x="1059542" y="1245398"/>
            <a:ext cx="10192657" cy="2805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Similar to database queries, contexts in neural attention also contain a set of key-value pairs;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Context vectors can be regarded as associated memories in this case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Given a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target query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, comparing the q</a:t>
            </a: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uery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vector with the key vectors and return the related value vectors</a:t>
            </a:r>
          </a:p>
        </p:txBody>
      </p:sp>
    </p:spTree>
    <p:extLst>
      <p:ext uri="{BB962C8B-B14F-4D97-AF65-F5344CB8AC3E}">
        <p14:creationId xmlns:p14="http://schemas.microsoft.com/office/powerpoint/2010/main" val="35551946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51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82679" y="1245399"/>
            <a:ext cx="8523046" cy="58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933241BF-494D-430E-929E-E70EF3699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29609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FC6B1BA-4754-4A81-A0D3-43F53D9AB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451387"/>
            <a:ext cx="51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ED7BBDA7-76E3-4244-B735-2E1772B99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FB8A32D6-CBBF-439A-ABC3-FE1ED6C5C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580634"/>
            <a:ext cx="51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13A8C76-B898-4576-9950-CD024CDE4CCE}"/>
              </a:ext>
            </a:extLst>
          </p:cNvPr>
          <p:cNvSpPr txBox="1"/>
          <p:nvPr/>
        </p:nvSpPr>
        <p:spPr>
          <a:xfrm>
            <a:off x="6714275" y="3612277"/>
            <a:ext cx="3053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等线 (正文)"/>
              </a:rPr>
              <a:t>(</a:t>
            </a:r>
            <a:r>
              <a:rPr lang="en-US" altLang="zh-CN" dirty="0" err="1">
                <a:latin typeface="等线 (正文)"/>
              </a:rPr>
              <a:t>softmax</a:t>
            </a:r>
            <a:r>
              <a:rPr lang="en-US" altLang="zh-CN" dirty="0">
                <a:latin typeface="等线 (正文)"/>
              </a:rPr>
              <a:t> normalization)</a:t>
            </a:r>
            <a:endParaRPr lang="zh-CN" altLang="en-US" dirty="0">
              <a:latin typeface="等线 (正文)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61ADC7B-484D-4904-95EC-2C3B48C75F93}"/>
              </a:ext>
            </a:extLst>
          </p:cNvPr>
          <p:cNvSpPr txBox="1"/>
          <p:nvPr/>
        </p:nvSpPr>
        <p:spPr>
          <a:xfrm>
            <a:off x="6859129" y="4793868"/>
            <a:ext cx="230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等线 (正文)"/>
              </a:rPr>
              <a:t>(weighted sum),</a:t>
            </a:r>
            <a:endParaRPr lang="zh-CN" altLang="en-US" dirty="0">
              <a:latin typeface="等线 (正文)"/>
            </a:endParaRP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ABAAEEF0-49D4-411E-8271-32C4FBCEE5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3" name="对象 32">
            <a:extLst>
              <a:ext uri="{FF2B5EF4-FFF2-40B4-BE49-F238E27FC236}">
                <a16:creationId xmlns:a16="http://schemas.microsoft.com/office/drawing/2014/main" id="{B1A20AD2-AB54-4F5E-BDE8-58D8D36A13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6515"/>
              </p:ext>
            </p:extLst>
          </p:nvPr>
        </p:nvGraphicFramePr>
        <p:xfrm>
          <a:off x="2692401" y="3332347"/>
          <a:ext cx="3403600" cy="2321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3" imgW="1917700" imgH="1308100" progId="Equation.DSMT4">
                  <p:embed/>
                </p:oleObj>
              </mc:Choice>
              <mc:Fallback>
                <p:oleObj name="Equation" r:id="rId3" imgW="1917700" imgH="1308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1" y="3332347"/>
                        <a:ext cx="3403600" cy="23216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62519062-C801-4452-AB94-F55479A6E06D}"/>
                  </a:ext>
                </a:extLst>
              </p:cNvPr>
              <p:cNvSpPr txBox="1"/>
              <p:nvPr/>
            </p:nvSpPr>
            <p:spPr>
              <a:xfrm>
                <a:off x="1124857" y="1043892"/>
                <a:ext cx="9564721" cy="2680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Suppose: the query vector </a:t>
                </a:r>
                <a14:m>
                  <m:oMath xmlns:m="http://schemas.openxmlformats.org/officeDocument/2006/math"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the key vector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]"/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𝐊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=[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𝐤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𝐤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;⋯;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𝐤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the value vector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]"/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=[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;⋯;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each key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the corresponding value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the query-key-value attention function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𝑎𝑡𝑡𝑒𝑛𝑡𝑖𝑜𝑛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𝐪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𝐊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is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dirty="0"/>
              </a:p>
            </p:txBody>
          </p:sp>
        </mc:Choice>
        <mc:Fallback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62519062-C801-4452-AB94-F55479A6E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857" y="1043892"/>
                <a:ext cx="9564721" cy="2680862"/>
              </a:xfrm>
              <a:prstGeom prst="rect">
                <a:avLst/>
              </a:prstGeom>
              <a:blipFill>
                <a:blip r:embed="rId5"/>
                <a:stretch>
                  <a:fillRect l="-892" t="-21818" r="-4844" b="-2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B57D6B37-BBF7-4F9E-95EE-78EE9B20CE07}"/>
                  </a:ext>
                </a:extLst>
              </p:cNvPr>
              <p:cNvSpPr txBox="1"/>
              <p:nvPr/>
            </p:nvSpPr>
            <p:spPr>
              <a:xfrm>
                <a:off x="1204686" y="5612601"/>
                <a:ext cx="9895113" cy="967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2000" b="1" smtClean="0"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altLang="zh-CN" sz="2000" dirty="0"/>
                  <a:t>: </a:t>
                </a:r>
                <a:r>
                  <a:rPr lang="en-US" altLang="zh-CN" sz="2000" dirty="0">
                    <a:latin typeface="Palatino"/>
                  </a:rPr>
                  <a:t>output of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𝑎𝑡𝑡𝑒𝑛𝑡𝑖𝑜𝑛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𝐪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Palatino"/>
                  </a:rPr>
                  <a:t>, a weighted sum of the value vectors with the.  </a:t>
                </a:r>
                <a:r>
                  <a:rPr lang="en-US" altLang="zh-CN" sz="2000" i="1" dirty="0" err="1">
                    <a:latin typeface="Palatino"/>
                  </a:rPr>
                  <a:t>i</a:t>
                </a:r>
                <a:r>
                  <a:rPr lang="en-US" altLang="zh-CN" sz="2000" dirty="0" err="1">
                    <a:latin typeface="Palatino"/>
                  </a:rPr>
                  <a:t>-th</a:t>
                </a:r>
                <a:r>
                  <a:rPr lang="en-US" altLang="zh-CN" sz="2000" dirty="0">
                    <a:latin typeface="Palatino"/>
                  </a:rPr>
                  <a:t> weight score being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Palatino"/>
                  </a:rPr>
                  <a:t>: attention score between the query vector 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𝐪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latin typeface="Palatino"/>
                  </a:rPr>
                  <a:t>and the </a:t>
                </a:r>
                <a:r>
                  <a:rPr lang="en-US" altLang="zh-CN" sz="2000" dirty="0" err="1">
                    <a:latin typeface="Palatino"/>
                  </a:rPr>
                  <a:t>i-th</a:t>
                </a:r>
                <a:r>
                  <a:rPr lang="en-US" altLang="zh-CN" sz="2000" dirty="0">
                    <a:latin typeface="Palatino"/>
                  </a:rPr>
                  <a:t> key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000" dirty="0"/>
              </a:p>
            </p:txBody>
          </p:sp>
        </mc:Choice>
        <mc:Fallback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B57D6B37-BBF7-4F9E-95EE-78EE9B20C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686" y="5612601"/>
                <a:ext cx="9895113" cy="967637"/>
              </a:xfrm>
              <a:prstGeom prst="rect">
                <a:avLst/>
              </a:prstGeom>
              <a:blipFill>
                <a:blip r:embed="rId6"/>
                <a:stretch>
                  <a:fillRect l="-678" t="-53165" r="-678" b="-468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2">
            <a:extLst>
              <a:ext uri="{FF2B5EF4-FFF2-40B4-BE49-F238E27FC236}">
                <a16:creationId xmlns:a16="http://schemas.microsoft.com/office/drawing/2014/main" id="{1617D159-C004-49C2-A2E6-49802A9E1E5F}"/>
              </a:ext>
            </a:extLst>
          </p:cNvPr>
          <p:cNvSpPr/>
          <p:nvPr/>
        </p:nvSpPr>
        <p:spPr>
          <a:xfrm>
            <a:off x="600623" y="169613"/>
            <a:ext cx="601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Query-Key-Value Attention</a:t>
            </a:r>
          </a:p>
        </p:txBody>
      </p:sp>
    </p:spTree>
    <p:extLst>
      <p:ext uri="{BB962C8B-B14F-4D97-AF65-F5344CB8AC3E}">
        <p14:creationId xmlns:p14="http://schemas.microsoft.com/office/powerpoint/2010/main" val="21879782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52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/>
              <p:nvPr/>
            </p:nvSpPr>
            <p:spPr>
              <a:xfrm>
                <a:off x="1001486" y="926545"/>
                <a:ext cx="9575801" cy="2897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Query-key-value attention with a sequence of queries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Deal with </a:t>
                </a:r>
                <a:r>
                  <a:rPr lang="en-US" altLang="zh-CN" sz="24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sequence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of queries: call </a:t>
                </a:r>
                <a:r>
                  <a:rPr lang="en-US" altLang="zh-CN" sz="24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call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the attention function separately for each query, and then concatenate the results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the sequence of queries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]"/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𝐐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=[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𝐪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𝐪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;⋯;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𝐪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key vectors K and value vectors V, the attention function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𝑎𝑡𝑡𝑒𝑛𝑡𝑖𝑜𝑛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𝐐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𝐊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486" y="926545"/>
                <a:ext cx="9575801" cy="2897012"/>
              </a:xfrm>
              <a:prstGeom prst="rect">
                <a:avLst/>
              </a:prstGeom>
              <a:blipFill>
                <a:blip r:embed="rId3"/>
                <a:stretch>
                  <a:fillRect l="-955" b="-324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>
            <a:extLst>
              <a:ext uri="{FF2B5EF4-FFF2-40B4-BE49-F238E27FC236}">
                <a16:creationId xmlns:a16="http://schemas.microsoft.com/office/drawing/2014/main" id="{933241BF-494D-430E-929E-E70EF3699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29568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FC6B1BA-4754-4A81-A0D3-43F53D9AB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451387"/>
            <a:ext cx="51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ED7BBDA7-76E3-4244-B735-2E1772B99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8731281B-B7A5-4D04-9961-06311DF2AA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907809"/>
              </p:ext>
            </p:extLst>
          </p:nvPr>
        </p:nvGraphicFramePr>
        <p:xfrm>
          <a:off x="2741107" y="4005943"/>
          <a:ext cx="4275867" cy="2304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4" imgW="2120900" imgH="1143000" progId="Equation.DSMT4">
                  <p:embed/>
                </p:oleObj>
              </mc:Choice>
              <mc:Fallback>
                <p:oleObj name="Equation" r:id="rId4" imgW="2120900" imgH="1143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107" y="4005943"/>
                        <a:ext cx="4275867" cy="23043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FB9C097C-7691-4A57-9EAA-DD2E7FF53432}"/>
                  </a:ext>
                </a:extLst>
              </p:cNvPr>
              <p:cNvSpPr txBox="1"/>
              <p:nvPr/>
            </p:nvSpPr>
            <p:spPr>
              <a:xfrm>
                <a:off x="2688634" y="6356350"/>
                <a:ext cx="7279052" cy="468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CN" sz="2400" dirty="0"/>
                  <a:t>: </a:t>
                </a:r>
                <a:r>
                  <a:rPr lang="en-US" altLang="zh-CN" sz="2400" dirty="0">
                    <a:latin typeface="Palatino"/>
                  </a:rPr>
                  <a:t>the attentive result of the </a:t>
                </a:r>
                <a:r>
                  <a:rPr lang="en-US" altLang="zh-CN" sz="2400" i="1" dirty="0" err="1">
                    <a:latin typeface="Palatino"/>
                  </a:rPr>
                  <a:t>i</a:t>
                </a:r>
                <a:r>
                  <a:rPr lang="en-US" altLang="zh-CN" sz="2400" dirty="0" err="1">
                    <a:latin typeface="Palatino"/>
                  </a:rPr>
                  <a:t>-th</a:t>
                </a:r>
                <a:r>
                  <a:rPr lang="en-US" altLang="zh-CN" sz="2400" dirty="0">
                    <a:latin typeface="Palatino"/>
                  </a:rPr>
                  <a:t> query</a:t>
                </a:r>
                <a:endParaRPr lang="zh-CN" altLang="en-US" sz="2400" dirty="0">
                  <a:latin typeface="Palatino"/>
                </a:endParaRPr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FB9C097C-7691-4A57-9EAA-DD2E7FF53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634" y="6356350"/>
                <a:ext cx="7279052" cy="468590"/>
              </a:xfrm>
              <a:prstGeom prst="rect">
                <a:avLst/>
              </a:prstGeom>
              <a:blipFill>
                <a:blip r:embed="rId6"/>
                <a:stretch>
                  <a:fillRect l="-84" t="-9091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2">
            <a:extLst>
              <a:ext uri="{FF2B5EF4-FFF2-40B4-BE49-F238E27FC236}">
                <a16:creationId xmlns:a16="http://schemas.microsoft.com/office/drawing/2014/main" id="{61D1E4E8-5DE7-4B08-962B-B34713959938}"/>
              </a:ext>
            </a:extLst>
          </p:cNvPr>
          <p:cNvSpPr/>
          <p:nvPr/>
        </p:nvSpPr>
        <p:spPr>
          <a:xfrm>
            <a:off x="600623" y="169613"/>
            <a:ext cx="601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Query-Key-Value Attention</a:t>
            </a:r>
          </a:p>
        </p:txBody>
      </p:sp>
    </p:spTree>
    <p:extLst>
      <p:ext uri="{BB962C8B-B14F-4D97-AF65-F5344CB8AC3E}">
        <p14:creationId xmlns:p14="http://schemas.microsoft.com/office/powerpoint/2010/main" val="3437414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53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957943" y="956256"/>
            <a:ext cx="9619344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Parallel computations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Using matrix multiplications to enable parallel computations for reducing computational expenses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933241BF-494D-430E-929E-E70EF3699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29568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FC6B1BA-4754-4A81-A0D3-43F53D9AB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451387"/>
            <a:ext cx="51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ED7BBDA7-76E3-4244-B735-2E1772B99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6305D83-A8D4-48C0-8A3E-143775C83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902" y="25205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27A071C6-7602-424D-8335-2B1D0EBCD8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649073"/>
              </p:ext>
            </p:extLst>
          </p:nvPr>
        </p:nvGraphicFramePr>
        <p:xfrm>
          <a:off x="4563047" y="2986338"/>
          <a:ext cx="2460367" cy="1007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Equation" r:id="rId3" imgW="1054100" imgH="431800" progId="Equation.DSMT4">
                  <p:embed/>
                </p:oleObj>
              </mc:Choice>
              <mc:Fallback>
                <p:oleObj name="Equation" r:id="rId3" imgW="10541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3047" y="2986338"/>
                        <a:ext cx="2460367" cy="10078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3D761654-832D-4671-A61F-10E8DCDE7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2901" y="3180955"/>
            <a:ext cx="51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F8F0593-F438-4C58-850C-141EE0459635}"/>
                  </a:ext>
                </a:extLst>
              </p:cNvPr>
              <p:cNvSpPr txBox="1"/>
              <p:nvPr/>
            </p:nvSpPr>
            <p:spPr>
              <a:xfrm>
                <a:off x="1088571" y="4149159"/>
                <a:ext cx="10631713" cy="3079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𝐂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𝐕</m:t>
                    </m:r>
                    <m:sSup>
                      <m:s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sz="2000" dirty="0"/>
                  <a:t>: </a:t>
                </a:r>
                <a:r>
                  <a:rPr lang="en-US" altLang="zh-CN" sz="2000" dirty="0">
                    <a:latin typeface="Palatino"/>
                  </a:rPr>
                  <a:t>final result, which is taken as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𝑎𝑡𝑡𝑒𝑛𝑡𝑖𝑜𝑛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𝐐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𝐊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𝐕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)∈</m:t>
                    </m:r>
                    <m:sSup>
                      <m:s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Palatino"/>
                  </a:rPr>
                  <a:t>. The </a:t>
                </a:r>
                <a:r>
                  <a:rPr lang="en-US" altLang="zh-CN" sz="2000" i="1" dirty="0" err="1">
                    <a:latin typeface="Palatino"/>
                  </a:rPr>
                  <a:t>i</a:t>
                </a:r>
                <a:r>
                  <a:rPr lang="en-US" altLang="zh-CN" sz="2000" dirty="0" err="1">
                    <a:latin typeface="Palatino"/>
                  </a:rPr>
                  <a:t>-th</a:t>
                </a:r>
                <a:r>
                  <a:rPr lang="en-US" altLang="zh-CN" sz="2000" dirty="0">
                    <a:latin typeface="Palatino"/>
                  </a:rPr>
                  <a:t> row represents the attentive result vector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𝐒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Palatino"/>
                  </a:rPr>
                  <a:t>: a score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][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zh-CN" sz="2000" dirty="0">
                    <a:latin typeface="Palatino"/>
                  </a:rPr>
                  <a:t>(also donated as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Palatino"/>
                  </a:rPr>
                  <a:t>) is the relevance score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𝐪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latin typeface="Palatino"/>
                  </a:rPr>
                  <a:t>and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𝐤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sz="20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𝑠𝑜𝑓𝑡𝑚𝑎</m:t>
                        </m:r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𝐒</m:t>
                        </m:r>
                      </m:e>
                    </m:d>
                  </m:oMath>
                </a14:m>
                <a:r>
                  <a:rPr lang="en-US" altLang="zh-CN" sz="2000" dirty="0"/>
                  <a:t>: </a:t>
                </a:r>
                <a:r>
                  <a:rPr lang="en-US" altLang="zh-CN" sz="2000" dirty="0">
                    <a:latin typeface="Palatino"/>
                  </a:rPr>
                  <a:t>applying the </a:t>
                </a:r>
                <a:r>
                  <a:rPr lang="en-US" altLang="zh-CN" sz="2000" dirty="0" err="1">
                    <a:latin typeface="Palatino"/>
                  </a:rPr>
                  <a:t>softmax</a:t>
                </a:r>
                <a:r>
                  <a:rPr lang="en-US" altLang="zh-CN" sz="2000" dirty="0">
                    <a:latin typeface="Palatino"/>
                  </a:rPr>
                  <a:t> function to normalize each column in 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𝐀</m:t>
                    </m:r>
                    <m:r>
                      <a:rPr lang="zh-CN" altLang="en-US" sz="200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Palatino"/>
                  </a:rPr>
                  <a:t>: attention score matrix </a:t>
                </a:r>
                <a:endParaRPr lang="zh-CN" altLang="en-US" sz="2000" dirty="0">
                  <a:latin typeface="Palatino"/>
                </a:endParaRPr>
              </a:p>
              <a:p>
                <a:endParaRPr lang="en-US" altLang="zh-CN" sz="2000" dirty="0"/>
              </a:p>
              <a:p>
                <a:endParaRPr lang="zh-CN" altLang="en-US" sz="2000" dirty="0"/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BF8F0593-F438-4C58-850C-141EE0459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1" y="4149159"/>
                <a:ext cx="10631713" cy="3079113"/>
              </a:xfrm>
              <a:prstGeom prst="rect">
                <a:avLst/>
              </a:prstGeom>
              <a:blipFill>
                <a:blip r:embed="rId5"/>
                <a:stretch>
                  <a:fillRect l="-631" r="-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2">
            <a:extLst>
              <a:ext uri="{FF2B5EF4-FFF2-40B4-BE49-F238E27FC236}">
                <a16:creationId xmlns:a16="http://schemas.microsoft.com/office/drawing/2014/main" id="{E01ED259-4E66-4876-8580-A1885EE67F6E}"/>
              </a:ext>
            </a:extLst>
          </p:cNvPr>
          <p:cNvSpPr/>
          <p:nvPr/>
        </p:nvSpPr>
        <p:spPr>
          <a:xfrm>
            <a:off x="600623" y="169613"/>
            <a:ext cx="60165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Query-Key-Value Attention</a:t>
            </a:r>
          </a:p>
        </p:txBody>
      </p:sp>
    </p:spTree>
    <p:extLst>
      <p:ext uri="{BB962C8B-B14F-4D97-AF65-F5344CB8AC3E}">
        <p14:creationId xmlns:p14="http://schemas.microsoft.com/office/powerpoint/2010/main" val="12682269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54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88381" y="1"/>
            <a:ext cx="2218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446492" y="789891"/>
            <a:ext cx="5250605" cy="6046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 Recurrent neural network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14.1.1 Vanilla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14.1.2 Training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14.1.3 LSTM and GRU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14.1.4 Stacked LSTMs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 Neural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14.2.1 Query-Key-Value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14.2.2 Self-Attention-Network (SAN)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14.3.2 Binary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14.3.3 Tree LSTM features and 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LSTM features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3DB704-5FC3-4928-8884-4DE82A1A2E5B}"/>
              </a:ext>
            </a:extLst>
          </p:cNvPr>
          <p:cNvSpPr/>
          <p:nvPr/>
        </p:nvSpPr>
        <p:spPr>
          <a:xfrm>
            <a:off x="5295972" y="818920"/>
            <a:ext cx="6964664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14.4.3 Graph Attention Neural Network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14.4.4 Feature aggregation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14.5 Analyzing representation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 More on neural network training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14.6.1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AdaGrad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14.6.2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RMSProp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14.6.3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AdaDelta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14.6.4 Adam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14.6.5 Choosing a training method</a:t>
            </a:r>
          </a:p>
        </p:txBody>
      </p:sp>
    </p:spTree>
    <p:extLst>
      <p:ext uri="{BB962C8B-B14F-4D97-AF65-F5344CB8AC3E}">
        <p14:creationId xmlns:p14="http://schemas.microsoft.com/office/powerpoint/2010/main" val="776581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55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586109" y="177434"/>
            <a:ext cx="5237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Self-Attention-Network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/>
              <p:nvPr/>
            </p:nvSpPr>
            <p:spPr>
              <a:xfrm>
                <a:off x="1066800" y="1057522"/>
                <a:ext cx="9638925" cy="3347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Self-Attention-Network (SAN)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Self-Attention-Network (SAN) 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aggregates a set of vectors, which can be useful to design an attention network structure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2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2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200">
                        <a:latin typeface="Cambria Math" panose="02040503050406030204" pitchFamily="18" charset="0"/>
                      </a:rPr>
                      <m:t>,...,</m:t>
                    </m:r>
                    <m:sSub>
                      <m:sSubPr>
                        <m:ctrlPr>
                          <a:rPr lang="zh-CN" altLang="en-US" sz="2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the output vector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2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b="1"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𝑎𝑡𝑡𝑒𝑛𝑡𝑖𝑜𝑛</m:t>
                        </m:r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2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2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2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2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zh-CN" altLang="en-US" sz="2200">
                                <a:latin typeface="Cambria Math" panose="02040503050406030204" pitchFamily="18" charset="0"/>
                              </a:rPr>
                              <m:t>1:</m:t>
                            </m:r>
                            <m:r>
                              <a:rPr lang="zh-CN" altLang="en-US" sz="2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can be calculated as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057522"/>
                <a:ext cx="9638925" cy="3347007"/>
              </a:xfrm>
              <a:prstGeom prst="rect">
                <a:avLst/>
              </a:prstGeom>
              <a:blipFill>
                <a:blip r:embed="rId2"/>
                <a:stretch>
                  <a:fillRect l="-1265" r="-316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9F6CFF8-AC61-4194-8193-FD0575644FAE}"/>
                  </a:ext>
                </a:extLst>
              </p:cNvPr>
              <p:cNvSpPr txBox="1"/>
              <p:nvPr/>
            </p:nvSpPr>
            <p:spPr>
              <a:xfrm>
                <a:off x="2328667" y="5353152"/>
                <a:ext cx="799099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Palatino"/>
                  </a:rPr>
                  <a:t>: an attentive representation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200" dirty="0"/>
                  <a:t> </a:t>
                </a:r>
                <a:r>
                  <a:rPr lang="en-US" altLang="zh-CN" sz="2200" dirty="0">
                    <a:latin typeface="Palatino"/>
                  </a:rPr>
                  <a:t>by </a:t>
                </a:r>
                <a:r>
                  <a:rPr lang="en-US" altLang="zh-CN" sz="2200" b="1" dirty="0">
                    <a:latin typeface="Palatino"/>
                  </a:rPr>
                  <a:t>using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zh-CN" altLang="en-US" sz="2200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zh-CN" altLang="en-US" sz="2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200" b="1" dirty="0">
                    <a:latin typeface="Palatino"/>
                  </a:rPr>
                  <a:t>as a query</a:t>
                </a:r>
                <a:endParaRPr lang="zh-CN" altLang="en-US" sz="2200" b="1" dirty="0">
                  <a:latin typeface="Palatino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9F6CFF8-AC61-4194-8193-FD057564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667" y="5353152"/>
                <a:ext cx="7990990" cy="430887"/>
              </a:xfrm>
              <a:prstGeom prst="rect">
                <a:avLst/>
              </a:prstGeom>
              <a:blipFill>
                <a:blip r:embed="rId3"/>
                <a:stretch>
                  <a:fillRect l="-381" t="-9859" b="-28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50EE41F-EAA7-4665-9521-9764202FAD91}"/>
                  </a:ext>
                </a:extLst>
              </p:cNvPr>
              <p:cNvSpPr txBox="1"/>
              <p:nvPr/>
            </p:nvSpPr>
            <p:spPr>
              <a:xfrm>
                <a:off x="3173027" y="4173696"/>
                <a:ext cx="598798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sz="2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𝐇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𝑎𝑡𝑡𝑒𝑛𝑡𝑖𝑜𝑛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1: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250EE41F-EAA7-4665-9521-9764202FA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3027" y="4173696"/>
                <a:ext cx="5987988" cy="461665"/>
              </a:xfrm>
              <a:prstGeom prst="rect">
                <a:avLst/>
              </a:prstGeom>
              <a:blipFill>
                <a:blip r:embed="rId4"/>
                <a:stretch>
                  <a:fillRect t="-156000" r="-1527" b="-2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5449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56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/>
              <p:nvPr/>
            </p:nvSpPr>
            <p:spPr>
              <a:xfrm>
                <a:off x="1052286" y="1245399"/>
                <a:ext cx="9653439" cy="3452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8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Two advantages for SANs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Allowing the representation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in each layer to take into consideration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 globally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time complexity of RNNs is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zh-CN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while the time complexity of SANs is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zh-CN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Transfer (Chapter 16) is a more advanced SAN framework.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86" y="1245399"/>
                <a:ext cx="9653439" cy="3452099"/>
              </a:xfrm>
              <a:prstGeom prst="rect">
                <a:avLst/>
              </a:prstGeom>
              <a:blipFill>
                <a:blip r:embed="rId2"/>
                <a:stretch>
                  <a:fillRect l="-1327" b="-135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73914DBA-C225-42A5-94C0-2D35E711B01C}"/>
              </a:ext>
            </a:extLst>
          </p:cNvPr>
          <p:cNvSpPr/>
          <p:nvPr/>
        </p:nvSpPr>
        <p:spPr>
          <a:xfrm>
            <a:off x="586109" y="177434"/>
            <a:ext cx="5237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Self-Attention-Network</a:t>
            </a:r>
          </a:p>
        </p:txBody>
      </p:sp>
    </p:spTree>
    <p:extLst>
      <p:ext uri="{BB962C8B-B14F-4D97-AF65-F5344CB8AC3E}">
        <p14:creationId xmlns:p14="http://schemas.microsoft.com/office/powerpoint/2010/main" val="24613020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57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88381" y="1"/>
            <a:ext cx="2218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446492" y="789891"/>
            <a:ext cx="5250605" cy="6046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 Recurrent neural network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14.1.1 Vanilla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14.1.2 Training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14.1.3 LSTM and GRU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14.1.4 Stacked LSTMs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 Neural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14.2.1 Query-Key-Value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14.2.2 Self-Attention-Network (SAN)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14.3.2 Binary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14.3.3 Tree LSTM features and 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LSTM features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3DB704-5FC3-4928-8884-4DE82A1A2E5B}"/>
              </a:ext>
            </a:extLst>
          </p:cNvPr>
          <p:cNvSpPr/>
          <p:nvPr/>
        </p:nvSpPr>
        <p:spPr>
          <a:xfrm>
            <a:off x="5295972" y="818920"/>
            <a:ext cx="6964664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14.4.3 Graph Attention Neural Network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14.4.4 Feature aggregation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14.5 Analyzing representation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 More on neural network training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14.6.1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AdaGrad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14.6.2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RMSProp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14.6.3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AdaDelta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14.6.4 Adam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14.6.5 Choosing a training method</a:t>
            </a:r>
          </a:p>
        </p:txBody>
      </p:sp>
    </p:spTree>
    <p:extLst>
      <p:ext uri="{BB962C8B-B14F-4D97-AF65-F5344CB8AC3E}">
        <p14:creationId xmlns:p14="http://schemas.microsoft.com/office/powerpoint/2010/main" val="40484900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58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567966" y="197880"/>
            <a:ext cx="4238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Representing Trees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1050108" y="1183680"/>
            <a:ext cx="10837091" cy="6314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Representing Trees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Trees structures are useful for representing syntax, semantics, </a:t>
            </a:r>
            <a:r>
              <a:rPr lang="en-US" altLang="zh-CN" sz="28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etc</a:t>
            </a: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Tree LSTMs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constructed by extending a sequence LSTM model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recurrent time steps can be taken in the bottom-up direction and receive information from its </a:t>
            </a:r>
            <a:r>
              <a:rPr lang="en-US" altLang="zh-CN" sz="24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subnodes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recurrently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top tree node can contain features over the entire tree structure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multiple predecessors in a tree LSTM model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000" dirty="0">
              <a:latin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585689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59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1077686" y="977939"/>
            <a:ext cx="9628039" cy="1697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Figures of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Tree LSTMs</a:t>
            </a:r>
          </a:p>
          <a:p>
            <a:pPr lvl="1"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366FBFD-0AA5-461E-A38C-5829642B1799}"/>
              </a:ext>
            </a:extLst>
          </p:cNvPr>
          <p:cNvSpPr txBox="1"/>
          <p:nvPr/>
        </p:nvSpPr>
        <p:spPr>
          <a:xfrm>
            <a:off x="4169546" y="5987019"/>
            <a:ext cx="413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Sequence (a) and tree LSTMs (b and c).</a:t>
            </a:r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4425098-F5E8-4407-B476-1A0E4E9EA9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918" y="1826826"/>
            <a:ext cx="4172164" cy="75568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47A703D-2A30-4D6D-8F0D-EF74C5D614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44" y="3105814"/>
            <a:ext cx="3142604" cy="242250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74CBCF3-E461-42BD-B157-987B03D3FB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320" y="2919062"/>
            <a:ext cx="2129803" cy="2642533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1AF7CA56-36AF-4486-A9FF-5DA750F25D73}"/>
              </a:ext>
            </a:extLst>
          </p:cNvPr>
          <p:cNvSpPr txBox="1"/>
          <p:nvPr/>
        </p:nvSpPr>
        <p:spPr>
          <a:xfrm>
            <a:off x="5051378" y="2549252"/>
            <a:ext cx="237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(a) sequence LSTM</a:t>
            </a:r>
            <a:endParaRPr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A800196-3E4F-4F03-8DD0-3C06134EC71F}"/>
              </a:ext>
            </a:extLst>
          </p:cNvPr>
          <p:cNvSpPr txBox="1"/>
          <p:nvPr/>
        </p:nvSpPr>
        <p:spPr>
          <a:xfrm>
            <a:off x="2953396" y="5589684"/>
            <a:ext cx="3142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(b) Child-sum tree LSTM</a:t>
            </a:r>
            <a:endParaRPr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DE737DB-1CB2-4626-A060-C12883D5437F}"/>
              </a:ext>
            </a:extLst>
          </p:cNvPr>
          <p:cNvSpPr txBox="1"/>
          <p:nvPr/>
        </p:nvSpPr>
        <p:spPr>
          <a:xfrm>
            <a:off x="6929319" y="5594315"/>
            <a:ext cx="3142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(c) Binary tree LSTM</a:t>
            </a:r>
            <a:endParaRPr lang="zh-CN" altLang="en-US" dirty="0"/>
          </a:p>
        </p:txBody>
      </p:sp>
      <p:sp>
        <p:nvSpPr>
          <p:cNvPr id="13" name="矩形 2">
            <a:extLst>
              <a:ext uri="{FF2B5EF4-FFF2-40B4-BE49-F238E27FC236}">
                <a16:creationId xmlns:a16="http://schemas.microsoft.com/office/drawing/2014/main" id="{095A1054-9E5A-41BE-AC85-62D60F130DC6}"/>
              </a:ext>
            </a:extLst>
          </p:cNvPr>
          <p:cNvSpPr/>
          <p:nvPr/>
        </p:nvSpPr>
        <p:spPr>
          <a:xfrm>
            <a:off x="567966" y="197880"/>
            <a:ext cx="4238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Representing Trees</a:t>
            </a:r>
          </a:p>
        </p:txBody>
      </p:sp>
    </p:spTree>
    <p:extLst>
      <p:ext uri="{BB962C8B-B14F-4D97-AF65-F5344CB8AC3E}">
        <p14:creationId xmlns:p14="http://schemas.microsoft.com/office/powerpoint/2010/main" val="686719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1059543" y="1245399"/>
            <a:ext cx="9646182" cy="4837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Recurrent Neural Network (RNN)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recurrent state-transition process for left-to-right of the 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input sentence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state represents the syntactic, semantic and discourse context from the beginning until the current input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Using a standard perceptron layer with non-linear activation to achieve the recurrent state-input combination function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F8164939-E0F8-435B-97E3-A911B2C70E82}"/>
              </a:ext>
            </a:extLst>
          </p:cNvPr>
          <p:cNvSpPr/>
          <p:nvPr/>
        </p:nvSpPr>
        <p:spPr>
          <a:xfrm>
            <a:off x="725713" y="168945"/>
            <a:ext cx="5796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Recurrent Neural Network</a:t>
            </a:r>
          </a:p>
        </p:txBody>
      </p:sp>
    </p:spTree>
    <p:extLst>
      <p:ext uri="{BB962C8B-B14F-4D97-AF65-F5344CB8AC3E}">
        <p14:creationId xmlns:p14="http://schemas.microsoft.com/office/powerpoint/2010/main" val="26530888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60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88381" y="1"/>
            <a:ext cx="2218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446492" y="789891"/>
            <a:ext cx="5250605" cy="6046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 Recurrent neural network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14.1.1 Vanilla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14.1.2 Training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14.1.3 LSTM and GRU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14.1.4 Stacked LSTMs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 Neural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14.2.1 Query-Key-Value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14.2.2 Self-Attention-Network (SAN)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14.3.2 Binary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14.3.3 Tree LSTM features and 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LSTM features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3DB704-5FC3-4928-8884-4DE82A1A2E5B}"/>
              </a:ext>
            </a:extLst>
          </p:cNvPr>
          <p:cNvSpPr/>
          <p:nvPr/>
        </p:nvSpPr>
        <p:spPr>
          <a:xfrm>
            <a:off x="5295972" y="818920"/>
            <a:ext cx="6964664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14.4.3 Graph Attention Neural Network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14.4.4 Feature aggregation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14.5 Analyzing representation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 More on neural network training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14.6.1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AdaGrad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14.6.2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RMSProp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14.6.3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AdaDelta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14.6.4 Adam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14.6.5 Choosing a training method</a:t>
            </a:r>
          </a:p>
        </p:txBody>
      </p:sp>
    </p:spTree>
    <p:extLst>
      <p:ext uri="{BB962C8B-B14F-4D97-AF65-F5344CB8AC3E}">
        <p14:creationId xmlns:p14="http://schemas.microsoft.com/office/powerpoint/2010/main" val="7710199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61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687708" y="160356"/>
            <a:ext cx="499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Child-Sum Tree LSTM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139A2CB-8E96-45AC-9809-FB122EBF8349}"/>
              </a:ext>
            </a:extLst>
          </p:cNvPr>
          <p:cNvSpPr txBox="1"/>
          <p:nvPr/>
        </p:nvSpPr>
        <p:spPr>
          <a:xfrm>
            <a:off x="1052287" y="1245399"/>
            <a:ext cx="9207342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Representing arbitrary trees through turning multiple child nodes into one by summing up their hidden states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bottom-up recurrent computation of hidden states, and the input is rearranged hierarchically from the root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values of hidden nodes are calculated layer by layer</a:t>
            </a:r>
            <a:endParaRPr lang="zh-CN" altLang="en-US" sz="22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A9176B6-C41C-49C4-9DAE-3643EE095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09" y="4070267"/>
            <a:ext cx="4660644" cy="166451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9B938EA-AEE7-4520-9C65-D87BE5A95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75" y="4070267"/>
            <a:ext cx="2651193" cy="166451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0508FB7-E9EA-411D-84C2-597BADEFBC50}"/>
              </a:ext>
            </a:extLst>
          </p:cNvPr>
          <p:cNvSpPr txBox="1"/>
          <p:nvPr/>
        </p:nvSpPr>
        <p:spPr>
          <a:xfrm>
            <a:off x="4143912" y="5925374"/>
            <a:ext cx="375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Palatino"/>
              </a:rPr>
              <a:t>Word order</a:t>
            </a:r>
            <a:endParaRPr lang="zh-CN" altLang="en-US" dirty="0">
              <a:latin typeface="Palatino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5769905-FEB6-43DF-A80D-8F23E59481ED}"/>
              </a:ext>
            </a:extLst>
          </p:cNvPr>
          <p:cNvSpPr txBox="1"/>
          <p:nvPr/>
        </p:nvSpPr>
        <p:spPr>
          <a:xfrm>
            <a:off x="8074418" y="5925374"/>
            <a:ext cx="3750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Palatino"/>
              </a:rPr>
              <a:t>Hierarchy</a:t>
            </a:r>
            <a:endParaRPr lang="zh-CN" altLang="en-US" dirty="0">
              <a:latin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2745931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62</a:t>
            </a:fld>
            <a:endParaRPr lang="zh-CN" altLang="en-US" dirty="0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139A2CB-8E96-45AC-9809-FB122EBF8349}"/>
                  </a:ext>
                </a:extLst>
              </p:cNvPr>
              <p:cNvSpPr txBox="1"/>
              <p:nvPr/>
            </p:nvSpPr>
            <p:spPr>
              <a:xfrm>
                <a:off x="1132114" y="1129355"/>
                <a:ext cx="9707336" cy="41548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3200" dirty="0">
                    <a:latin typeface="Palatino" pitchFamily="2" charset="77"/>
                    <a:cs typeface="Calibri Light" panose="020F0302020204030204" pitchFamily="34" charset="0"/>
                  </a:rPr>
                  <a:t>Notations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CN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,...,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embedding vectors of an input sentence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∈[1,...,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hidden state vectors of the input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word embedding vector indexed in the bottom-up order, </a:t>
                </a:r>
                <a:r>
                  <a:rPr lang="en-US" altLang="zh-CN" sz="24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the layer index from the bottom, and </a:t>
                </a:r>
                <a:r>
                  <a:rPr lang="en-US" altLang="zh-CN" sz="2400" i="1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the index within the layer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hidden state vector indexed in the bottom-up order</a:t>
                </a:r>
              </a:p>
              <a:p>
                <a:pPr>
                  <a:lnSpc>
                    <a:spcPct val="150000"/>
                  </a:lnSpc>
                </a:pP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139A2CB-8E96-45AC-9809-FB122EBF8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114" y="1129355"/>
                <a:ext cx="9707336" cy="4154855"/>
              </a:xfrm>
              <a:prstGeom prst="rect">
                <a:avLst/>
              </a:prstGeom>
              <a:blipFill>
                <a:blip r:embed="rId2"/>
                <a:stretch>
                  <a:fillRect l="-16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AAB918EE-D09B-4083-BB25-B9BBBDF31497}"/>
              </a:ext>
            </a:extLst>
          </p:cNvPr>
          <p:cNvSpPr/>
          <p:nvPr/>
        </p:nvSpPr>
        <p:spPr>
          <a:xfrm>
            <a:off x="687708" y="160356"/>
            <a:ext cx="499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Child-Sum Tree LSTM</a:t>
            </a:r>
          </a:p>
        </p:txBody>
      </p:sp>
    </p:spTree>
    <p:extLst>
      <p:ext uri="{BB962C8B-B14F-4D97-AF65-F5344CB8AC3E}">
        <p14:creationId xmlns:p14="http://schemas.microsoft.com/office/powerpoint/2010/main" val="18724154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50C61B-3649-4828-AEDB-FA0883D62E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38721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64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9106779-D137-4880-97ED-902007DEB665}"/>
                  </a:ext>
                </a:extLst>
              </p:cNvPr>
              <p:cNvSpPr txBox="1"/>
              <p:nvPr/>
            </p:nvSpPr>
            <p:spPr>
              <a:xfrm>
                <a:off x="788669" y="1115815"/>
                <a:ext cx="10283371" cy="48994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Notations</a:t>
                </a:r>
              </a:p>
              <a:p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an embedding node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/>
                  <a:t>,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its predecessor node hidden state can be represented as 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</m:sup>
                    </m:sSubSup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,2</m:t>
                            </m:r>
                          </m:e>
                        </m:d>
                      </m:sup>
                    </m:sSubSup>
                    <m:r>
                      <a:rPr lang="zh-CN" altLang="en-US" sz="2400">
                        <a:latin typeface="Cambria Math" panose="02040503050406030204" pitchFamily="18" charset="0"/>
                      </a:rPr>
                      <m:t>,...,</m:t>
                    </m:r>
                    <m:sSubSup>
                      <m:sSub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</m:sup>
                    </m:sSubSup>
                  </m:oMath>
                </a14:m>
                <a:r>
                  <a:rPr lang="en-US" altLang="zh-CN" sz="2400" dirty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zh-CN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its corresponding cell states can be represented as   					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</m:sup>
                    </m:sSubSup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,2</m:t>
                            </m:r>
                          </m:e>
                        </m:d>
                      </m:sup>
                    </m:sSubSup>
                    <m:r>
                      <a:rPr lang="zh-CN" altLang="en-US" sz="2400">
                        <a:latin typeface="Cambria Math" panose="02040503050406030204" pitchFamily="18" charset="0"/>
                      </a:rPr>
                      <m:t>,...,</m:t>
                    </m:r>
                    <m:sSubSup>
                      <m:sSub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</m:e>
                        </m:d>
                      </m:sup>
                    </m:sSubSup>
                  </m:oMath>
                </a14:m>
                <a:endParaRPr lang="en-US" altLang="zh-CN" sz="24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where,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the number of child nodes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altLang="zh-CN" sz="24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d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𝑐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(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,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zh-CN" sz="2400" dirty="0"/>
                  <a:t>: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index of the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</a:t>
                </a:r>
                <a:r>
                  <a:rPr lang="en-US" altLang="zh-CN" sz="24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child node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among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nodes on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</a:t>
                </a:r>
                <a:r>
                  <a:rPr lang="en-US" altLang="zh-CN" sz="24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layer</a:t>
                </a: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9106779-D137-4880-97ED-902007DEB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69" y="1115815"/>
                <a:ext cx="10283371" cy="4899418"/>
              </a:xfrm>
              <a:prstGeom prst="rect">
                <a:avLst/>
              </a:prstGeom>
              <a:blipFill>
                <a:blip r:embed="rId2"/>
                <a:stretch>
                  <a:fillRect l="-889" t="-995" b="-18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26BD6189-9A5C-4067-91CF-342F6FC3A6BA}"/>
              </a:ext>
            </a:extLst>
          </p:cNvPr>
          <p:cNvSpPr/>
          <p:nvPr/>
        </p:nvSpPr>
        <p:spPr>
          <a:xfrm>
            <a:off x="687708" y="160356"/>
            <a:ext cx="499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Child-Sum Tree LSTM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3EF6102-A4EB-48A0-8FF5-83D12ECAB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570" y="2361819"/>
            <a:ext cx="3585852" cy="22513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E1AE37F-167A-44BA-A41A-71485425BBFD}"/>
                  </a:ext>
                </a:extLst>
              </p:cNvPr>
              <p:cNvSpPr/>
              <p:nvPr/>
            </p:nvSpPr>
            <p:spPr>
              <a:xfrm>
                <a:off x="9498419" y="4954265"/>
                <a:ext cx="163653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𝐶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Palatino" pitchFamily="2" charset="77"/>
                              <a:cs typeface="Calibri Light" panose="020F0302020204030204" pitchFamily="34" charset="0"/>
                            </a:rPr>
                            <m:t>2,2,1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Palatino" pitchFamily="2" charset="77"/>
                          <a:cs typeface="Calibri Light" panose="020F0302020204030204" pitchFamily="34" charset="0"/>
                        </a:rPr>
                        <m:t>=1</m:t>
                      </m:r>
                    </m:oMath>
                  </m:oMathPara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E1AE37F-167A-44BA-A41A-71485425BB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419" y="4954265"/>
                <a:ext cx="1636538" cy="400110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7194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65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8851E46-10DD-4856-865F-F7EE73F02244}"/>
                  </a:ext>
                </a:extLst>
              </p:cNvPr>
              <p:cNvSpPr txBox="1"/>
              <p:nvPr/>
            </p:nvSpPr>
            <p:spPr>
              <a:xfrm>
                <a:off x="2371025" y="3533044"/>
                <a:ext cx="5539214" cy="1261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Sup>
                            <m:sSubSup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sup>
                        <m:e>
                          <m:sSubSup>
                            <m:sSubSup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d>
                                <m:dPr>
                                  <m:begChr m:val="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sz="240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F8851E46-10DD-4856-865F-F7EE73F02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1025" y="3533044"/>
                <a:ext cx="5539214" cy="12619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9106779-D137-4880-97ED-902007DEB665}"/>
                  </a:ext>
                </a:extLst>
              </p:cNvPr>
              <p:cNvSpPr txBox="1"/>
              <p:nvPr/>
            </p:nvSpPr>
            <p:spPr>
              <a:xfrm>
                <a:off x="1115967" y="1360770"/>
                <a:ext cx="8401413" cy="1878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Hidden states of all its child nodes</a:t>
                </a:r>
                <a:r>
                  <a:rPr lang="en-US" altLang="zh-CN" sz="24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begChr m:val="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sup>
                    </m:sSubSup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∈[1,...,</m:t>
                    </m:r>
                    <m:sSubSup>
                      <m:sSub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] </m:t>
                    </m:r>
                  </m:oMath>
                </a14:m>
                <a:r>
                  <a:rPr lang="en-US" altLang="zh-CN" sz="2400" dirty="0"/>
                  <a:t>a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re summed up into a single hidden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as 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59106779-D137-4880-97ED-902007DEB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967" y="1360770"/>
                <a:ext cx="8401413" cy="1878463"/>
              </a:xfrm>
              <a:prstGeom prst="rect">
                <a:avLst/>
              </a:prstGeom>
              <a:blipFill>
                <a:blip r:embed="rId3"/>
                <a:stretch>
                  <a:fillRect l="-1089" b="-6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2">
            <a:extLst>
              <a:ext uri="{FF2B5EF4-FFF2-40B4-BE49-F238E27FC236}">
                <a16:creationId xmlns:a16="http://schemas.microsoft.com/office/drawing/2014/main" id="{8A1108DC-F579-48C2-89DC-F511AF70E34E}"/>
              </a:ext>
            </a:extLst>
          </p:cNvPr>
          <p:cNvSpPr/>
          <p:nvPr/>
        </p:nvSpPr>
        <p:spPr>
          <a:xfrm>
            <a:off x="687708" y="160356"/>
            <a:ext cx="499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Child-Sum Tree LSTM</a:t>
            </a:r>
          </a:p>
        </p:txBody>
      </p:sp>
    </p:spTree>
    <p:extLst>
      <p:ext uri="{BB962C8B-B14F-4D97-AF65-F5344CB8AC3E}">
        <p14:creationId xmlns:p14="http://schemas.microsoft.com/office/powerpoint/2010/main" val="369701575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66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/>
              <p:nvPr/>
            </p:nvSpPr>
            <p:spPr>
              <a:xfrm>
                <a:off x="1079864" y="1022866"/>
                <a:ext cx="9602528" cy="4662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Gates for Child-Sum Tree LSTM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, the input gate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and output gate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𝐨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are calculated as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  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b="1" dirty="0">
                    <a:solidFill>
                      <a:srgbClr val="836967"/>
                    </a:solidFill>
                  </a:rPr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𝑖h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𝑖𝑥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𝑜h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𝑜𝑥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are model parameters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a cell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微软雅黑" panose="020B0503020204020204" pitchFamily="34" charset="-122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𝑗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[1,...,</m:t>
                    </m:r>
                    <m:sSubSup>
                      <m:sSubSupPr>
                        <m:ctrlPr>
                          <a:rPr lang="zh-CN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])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the forget gates are calculated as</a:t>
                </a:r>
              </a:p>
            </p:txBody>
          </p:sp>
        </mc:Choice>
        <mc:Fallback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64" y="1022866"/>
                <a:ext cx="9602528" cy="4662815"/>
              </a:xfrm>
              <a:prstGeom prst="rect">
                <a:avLst/>
              </a:prstGeom>
              <a:blipFill>
                <a:blip r:embed="rId2"/>
                <a:stretch>
                  <a:fillRect l="-952" b="-19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FF2CF78-6F15-4EBA-97AF-E70723F5579A}"/>
                  </a:ext>
                </a:extLst>
              </p:cNvPr>
              <p:cNvSpPr txBox="1"/>
              <p:nvPr/>
            </p:nvSpPr>
            <p:spPr>
              <a:xfrm>
                <a:off x="3302976" y="2750233"/>
                <a:ext cx="4762072" cy="9556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en-US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"/>
                                <m:ctrlPr>
                                  <a:rPr lang="zh-CN" altLang="en-US" sz="2400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zh-CN" altLang="en-US" sz="2400" b="1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b="1">
                                        <a:latin typeface="Cambria Math" panose="02040503050406030204" pitchFamily="18" charset="0"/>
                                      </a:rPr>
                                      <m:t>𝐢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en-US" sz="2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b="1">
                                        <a:latin typeface="Cambria Math" panose="02040503050406030204" pitchFamily="18" charset="0"/>
                                      </a:rPr>
                                      <m:t>𝐖</m:t>
                                    </m:r>
                                  </m:e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𝑖h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zh-CN" altLang="en-US" sz="2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b="1">
                                        <a:latin typeface="Cambria Math" panose="02040503050406030204" pitchFamily="18" charset="0"/>
                                      </a:rPr>
                                      <m:t>𝐡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zh-CN" altLang="en-US" sz="240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en-US" sz="2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b="1">
                                        <a:latin typeface="Cambria Math" panose="02040503050406030204" pitchFamily="18" charset="0"/>
                                      </a:rPr>
                                      <m:t>𝐖</m:t>
                                    </m:r>
                                  </m:e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𝑖𝑥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zh-CN" altLang="en-US" sz="2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CN" altLang="en-US" sz="2400" b="1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en-US" sz="2400" i="1">
                                        <a:solidFill>
                                          <a:srgbClr val="83696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2400" b="1">
                                        <a:latin typeface="Cambria Math" panose="02040503050406030204" pitchFamily="18" charset="0"/>
                                      </a:rPr>
                                      <m:t>𝐛</m:t>
                                    </m:r>
                                  </m:e>
                                  <m:sup>
                                    <m:r>
                                      <a:rPr lang="zh-CN" alt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zh-CN" altLang="en-US" sz="2400" b="1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𝐨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  <m:sup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𝑜h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𝐡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zh-CN" altLang="en-US" sz="240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  <m:sup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  <m:sup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𝑜𝑥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zh-CN" altLang="en-US" sz="24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400" b="1"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  <m:sup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),</m:t>
                            </m:r>
                          </m:e>
                        </m:mr>
                      </m:m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FF2CF78-6F15-4EBA-97AF-E70723F55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976" y="2750233"/>
                <a:ext cx="4762072" cy="9556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2">
            <a:extLst>
              <a:ext uri="{FF2B5EF4-FFF2-40B4-BE49-F238E27FC236}">
                <a16:creationId xmlns:a16="http://schemas.microsoft.com/office/drawing/2014/main" id="{E5A79589-A38B-4C55-90EF-85702A54C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2408BF53-283D-4B8C-AD95-F8BD174D2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01134"/>
            <a:ext cx="51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6C7996F3-5792-4E70-B60B-FC0DF5806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19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" name="Rectangle 6">
            <a:extLst>
              <a:ext uri="{FF2B5EF4-FFF2-40B4-BE49-F238E27FC236}">
                <a16:creationId xmlns:a16="http://schemas.microsoft.com/office/drawing/2014/main" id="{340174A3-8895-4E58-AC4B-4BDC130DE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53534"/>
            <a:ext cx="51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1AA2D2A3-5696-451E-8ACD-083874FBF632}"/>
                  </a:ext>
                </a:extLst>
              </p:cNvPr>
              <p:cNvSpPr txBox="1"/>
              <p:nvPr/>
            </p:nvSpPr>
            <p:spPr>
              <a:xfrm>
                <a:off x="2896012" y="5657981"/>
                <a:ext cx="5970232" cy="566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𝐟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𝑓h</m:t>
                          </m:r>
                        </m:sup>
                      </m:sSup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d>
                            <m:dPr>
                              <m:beg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𝑓𝑥</m:t>
                          </m:r>
                        </m:sup>
                      </m:sSup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1AA2D2A3-5696-451E-8ACD-083874FBF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012" y="5657981"/>
                <a:ext cx="5970232" cy="566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863D1479-2ECA-43A0-B709-25FAD9DF2DD0}"/>
                  </a:ext>
                </a:extLst>
              </p:cNvPr>
              <p:cNvSpPr txBox="1"/>
              <p:nvPr/>
            </p:nvSpPr>
            <p:spPr>
              <a:xfrm>
                <a:off x="1565948" y="6431340"/>
                <a:ext cx="5970232" cy="472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𝑓h</m:t>
                        </m:r>
                      </m:sup>
                    </m:sSup>
                  </m:oMath>
                </a14:m>
                <a:r>
                  <a:rPr lang="en-US" altLang="zh-CN" sz="24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𝑓𝑥</m:t>
                        </m:r>
                      </m:sup>
                    </m:s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and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𝑓</m:t>
                        </m:r>
                      </m:sup>
                    </m:s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are model parameters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863D1479-2ECA-43A0-B709-25FAD9DF2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5948" y="6431340"/>
                <a:ext cx="5970232" cy="472181"/>
              </a:xfrm>
              <a:prstGeom prst="rect">
                <a:avLst/>
              </a:prstGeom>
              <a:blipFill>
                <a:blip r:embed="rId5"/>
                <a:stretch>
                  <a:fillRect l="-613" t="-7792" b="-29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2">
            <a:extLst>
              <a:ext uri="{FF2B5EF4-FFF2-40B4-BE49-F238E27FC236}">
                <a16:creationId xmlns:a16="http://schemas.microsoft.com/office/drawing/2014/main" id="{4B423EBA-8E82-48F7-9EA2-A366FE8A7387}"/>
              </a:ext>
            </a:extLst>
          </p:cNvPr>
          <p:cNvSpPr/>
          <p:nvPr/>
        </p:nvSpPr>
        <p:spPr>
          <a:xfrm>
            <a:off x="687708" y="160356"/>
            <a:ext cx="499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Child-Sum Tree LSTM</a:t>
            </a:r>
          </a:p>
        </p:txBody>
      </p:sp>
    </p:spTree>
    <p:extLst>
      <p:ext uri="{BB962C8B-B14F-4D97-AF65-F5344CB8AC3E}">
        <p14:creationId xmlns:p14="http://schemas.microsoft.com/office/powerpoint/2010/main" val="36374541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8" name="矩形 8">
                <a:extLst>
                  <a:ext uri="{FF2B5EF4-FFF2-40B4-BE49-F238E27FC236}">
                    <a16:creationId xmlns:a16="http://schemas.microsoft.com/office/drawing/2014/main" id="{854E6449-3F04-45C8-A384-C2BA993BC24D}"/>
                  </a:ext>
                </a:extLst>
              </p:cNvPr>
              <p:cNvSpPr/>
              <p:nvPr/>
            </p:nvSpPr>
            <p:spPr>
              <a:xfrm>
                <a:off x="1095830" y="1039992"/>
                <a:ext cx="9769212" cy="5670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Calculating the cell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and the hidden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cell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calculated as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b="1" dirty="0">
                    <a:solidFill>
                      <a:srgbClr val="836967"/>
                    </a:solidFill>
                  </a:rPr>
                  <a:t>       </a:t>
                </a:r>
                <a:endParaRPr lang="en-US" altLang="zh-CN" sz="2400" b="1" dirty="0">
                  <a:solidFill>
                    <a:srgbClr val="836967"/>
                  </a:solidFill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en-US" altLang="zh-CN" sz="2400" b="1" dirty="0">
                    <a:solidFill>
                      <a:srgbClr val="836967"/>
                    </a:solidFill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𝑔h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𝑔𝑥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: model parameters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b="1" dirty="0">
                    <a:solidFill>
                      <a:srgbClr val="836967"/>
                    </a:solidFill>
                  </a:rPr>
                  <a:t>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a new cell state with the input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being considered</a:t>
                </a:r>
              </a:p>
              <a:p>
                <a:pPr>
                  <a:lnSpc>
                    <a:spcPct val="150000"/>
                  </a:lnSpc>
                  <a:buSzPct val="100000"/>
                </a:pPr>
                <a:r>
                  <a:rPr lang="zh-CN" altLang="en-US" sz="2400" dirty="0"/>
                  <a:t>       </a:t>
                </a:r>
                <a14:m>
                  <m:oMath xmlns:m="http://schemas.openxmlformats.org/officeDocument/2006/math">
                    <m:r>
                      <a:rPr lang="zh-CN" altLang="en-US" sz="2400">
                        <a:latin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Hadamard product</a:t>
                </a:r>
              </a:p>
              <a:p>
                <a:pPr marL="342900" indent="-34290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can be calculated as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  <a:buSzPct val="100000"/>
                </a:pPr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28" name="矩形 8">
                <a:extLst>
                  <a:ext uri="{FF2B5EF4-FFF2-40B4-BE49-F238E27FC236}">
                    <a16:creationId xmlns:a16="http://schemas.microsoft.com/office/drawing/2014/main" id="{854E6449-3F04-45C8-A384-C2BA993BC2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30" y="1039992"/>
                <a:ext cx="9769212" cy="5670783"/>
              </a:xfrm>
              <a:prstGeom prst="rect">
                <a:avLst/>
              </a:prstGeom>
              <a:blipFill>
                <a:blip r:embed="rId3"/>
                <a:stretch>
                  <a:fillRect l="-9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67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F533014-7A96-4521-B6BD-DC61356CA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37049672-A9F9-4FDF-AE9B-850DD4DEE1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545043"/>
              </p:ext>
            </p:extLst>
          </p:nvPr>
        </p:nvGraphicFramePr>
        <p:xfrm>
          <a:off x="3941692" y="2421056"/>
          <a:ext cx="3735382" cy="13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Equation" r:id="rId4" imgW="1993900" imgH="736600" progId="Equation.DSMT4">
                  <p:embed/>
                </p:oleObj>
              </mc:Choice>
              <mc:Fallback>
                <p:oleObj name="Equation" r:id="rId4" imgW="1993900" imgH="736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692" y="2421056"/>
                        <a:ext cx="3735382" cy="1379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E937E4E-7B11-4E08-9E89-3DE41100D165}"/>
                  </a:ext>
                </a:extLst>
              </p:cNvPr>
              <p:cNvSpPr txBox="1"/>
              <p:nvPr/>
            </p:nvSpPr>
            <p:spPr>
              <a:xfrm>
                <a:off x="4073446" y="5669429"/>
                <a:ext cx="5428694" cy="5101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zh-CN" altLang="en-US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zh-CN" altLang="en-US" sz="24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𝐨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m:rPr>
                              <m:sty m:val="p"/>
                            </m:rPr>
                            <a:rPr lang="zh-CN" altLang="en-US" sz="2400">
                              <a:latin typeface="Cambria Math" panose="02040503050406030204" pitchFamily="18" charset="0"/>
                            </a:rPr>
                            <m:t>tanh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8E937E4E-7B11-4E08-9E89-3DE41100D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446" y="5669429"/>
                <a:ext cx="5428694" cy="5101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2">
            <a:extLst>
              <a:ext uri="{FF2B5EF4-FFF2-40B4-BE49-F238E27FC236}">
                <a16:creationId xmlns:a16="http://schemas.microsoft.com/office/drawing/2014/main" id="{1168E5D0-29E8-4544-AFB5-7F3A716796D9}"/>
              </a:ext>
            </a:extLst>
          </p:cNvPr>
          <p:cNvSpPr/>
          <p:nvPr/>
        </p:nvSpPr>
        <p:spPr>
          <a:xfrm>
            <a:off x="687708" y="160356"/>
            <a:ext cx="499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Child-Sum Tree LSTM</a:t>
            </a:r>
          </a:p>
        </p:txBody>
      </p:sp>
    </p:spTree>
    <p:extLst>
      <p:ext uri="{BB962C8B-B14F-4D97-AF65-F5344CB8AC3E}">
        <p14:creationId xmlns:p14="http://schemas.microsoft.com/office/powerpoint/2010/main" val="15576672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68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88381" y="1"/>
            <a:ext cx="2218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446492" y="789891"/>
            <a:ext cx="5250605" cy="6046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 Recurrent neural network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14.1.1 Vanilla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14.1.2 Training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14.1.3 LSTM and GRU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14.1.4 Stacked LSTMs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 Neural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14.2.1 Query-Key-Value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14.2.2 Self-Attention-Network (SAN)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14.3.2 Binary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14.3.3 Tree LSTM features and 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LSTM features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3DB704-5FC3-4928-8884-4DE82A1A2E5B}"/>
              </a:ext>
            </a:extLst>
          </p:cNvPr>
          <p:cNvSpPr/>
          <p:nvPr/>
        </p:nvSpPr>
        <p:spPr>
          <a:xfrm>
            <a:off x="5295972" y="818920"/>
            <a:ext cx="6964664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14.4.3 Graph Attention Neural Network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14.4.4 Feature aggregation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14.5 Analyzing representation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 More on neural network training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14.6.1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AdaGrad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14.6.2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RMSProp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14.6.3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AdaDelta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14.6.4 Adam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14.6.5 Choosing a training method</a:t>
            </a:r>
          </a:p>
        </p:txBody>
      </p:sp>
    </p:spTree>
    <p:extLst>
      <p:ext uri="{BB962C8B-B14F-4D97-AF65-F5344CB8AC3E}">
        <p14:creationId xmlns:p14="http://schemas.microsoft.com/office/powerpoint/2010/main" val="113928189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69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582479" y="179310"/>
            <a:ext cx="4069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 Tree LSTM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B345D75-6F1F-45BB-B9B1-6F1948D7257F}"/>
                  </a:ext>
                </a:extLst>
              </p:cNvPr>
              <p:cNvSpPr txBox="1"/>
              <p:nvPr/>
            </p:nvSpPr>
            <p:spPr>
              <a:xfrm>
                <a:off x="1106714" y="1245398"/>
                <a:ext cx="9153791" cy="26367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Binary tree: each node has at most two child nodes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hidden state of each child node to be considered separately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More fine-grained in computing gate and cell values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Goal: calculating a hidden vector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200" dirty="0"/>
                  <a:t> 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each node in a tree LSTM. (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the bottom-up layer index and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the in-layer node index)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B345D75-6F1F-45BB-B9B1-6F1948D72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714" y="1245398"/>
                <a:ext cx="9153791" cy="2636747"/>
              </a:xfrm>
              <a:prstGeom prst="rect">
                <a:avLst/>
              </a:prstGeom>
              <a:blipFill>
                <a:blip r:embed="rId2"/>
                <a:stretch>
                  <a:fillRect l="-799" b="-36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3842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88381" y="1"/>
            <a:ext cx="2218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446492" y="789891"/>
            <a:ext cx="5250605" cy="6046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 Recurrent neural network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14.1.1 Vanilla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14.1.2 Training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14.1.3 LSTM and GRU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14.1.4 Stacked LSTMs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 Neural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14.2.1 Query-Key-Value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14.2.2 Self-Attention-Network (SAN)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14.3.2 Binary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14.3.3 Tree LSTM features and 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LSTM features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3DB704-5FC3-4928-8884-4DE82A1A2E5B}"/>
              </a:ext>
            </a:extLst>
          </p:cNvPr>
          <p:cNvSpPr/>
          <p:nvPr/>
        </p:nvSpPr>
        <p:spPr>
          <a:xfrm>
            <a:off x="5295972" y="818920"/>
            <a:ext cx="6964664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14.4.3 Graph Attention Neural Network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14.4.4 Feature aggregation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14.5 Analyzing representation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 More on neural network training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14.6.1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AdaGrad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14.6.2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RMSProp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14.6.3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AdaDelta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14.6.4 Adam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14.6.5 Choosing a training method</a:t>
            </a:r>
          </a:p>
        </p:txBody>
      </p:sp>
    </p:spTree>
    <p:extLst>
      <p:ext uri="{BB962C8B-B14F-4D97-AF65-F5344CB8AC3E}">
        <p14:creationId xmlns:p14="http://schemas.microsoft.com/office/powerpoint/2010/main" val="12883550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70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3C54BD8-4691-40F5-B46B-23A637742CE5}"/>
                  </a:ext>
                </a:extLst>
              </p:cNvPr>
              <p:cNvSpPr txBox="1"/>
              <p:nvPr/>
            </p:nvSpPr>
            <p:spPr>
              <a:xfrm>
                <a:off x="1092200" y="1035183"/>
                <a:ext cx="9081521" cy="4573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Notations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word embedding vector indexed in the bottom-up order,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the layer index from the bottom, and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the index within the layer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hidden state vector indexed in the bottom-up order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cell state vector indexed in the bottom-up order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begChr m:val="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bSup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begChr m:val="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hidden state values of left and right child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begChr m:val="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sup>
                    </m:sSubSup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d>
                          <m:dPr>
                            <m:begChr m:val=""/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cell values of left and right child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the index of the left and right child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among nodes on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-</a:t>
                </a:r>
                <a:r>
                  <a:rPr lang="en-US" altLang="zh-CN" sz="2000" dirty="0" err="1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</a:t>
                </a: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layer</a:t>
                </a: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3C54BD8-4691-40F5-B46B-23A637742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200" y="1035183"/>
                <a:ext cx="9081521" cy="4573368"/>
              </a:xfrm>
              <a:prstGeom prst="rect">
                <a:avLst/>
              </a:prstGeom>
              <a:blipFill>
                <a:blip r:embed="rId2"/>
                <a:stretch>
                  <a:fillRect l="-1007" r="-1141" b="-90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C7D4912C-C7E0-4694-9269-C5675D8AC4B2}"/>
              </a:ext>
            </a:extLst>
          </p:cNvPr>
          <p:cNvSpPr/>
          <p:nvPr/>
        </p:nvSpPr>
        <p:spPr>
          <a:xfrm>
            <a:off x="582479" y="179310"/>
            <a:ext cx="4069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 Tree LSTM</a:t>
            </a:r>
          </a:p>
        </p:txBody>
      </p:sp>
    </p:spTree>
    <p:extLst>
      <p:ext uri="{BB962C8B-B14F-4D97-AF65-F5344CB8AC3E}">
        <p14:creationId xmlns:p14="http://schemas.microsoft.com/office/powerpoint/2010/main" val="17605541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71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/>
              <p:nvPr/>
            </p:nvSpPr>
            <p:spPr>
              <a:xfrm>
                <a:off x="1088571" y="1031827"/>
                <a:ext cx="9617154" cy="19508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binary tree LSTM, recurrent LSTM steps follow sequential LSTM cell computation, but differentiating the two predecessor states of each node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0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input gate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𝐢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two forget gates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𝐟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𝐟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𝑹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are computed as follows:</a:t>
                </a:r>
              </a:p>
            </p:txBody>
          </p:sp>
        </mc:Choice>
        <mc:Fallback xmlns="">
          <p:sp>
            <p:nvSpPr>
              <p:cNvPr id="6" name="矩形 8">
                <a:extLst>
                  <a:ext uri="{FF2B5EF4-FFF2-40B4-BE49-F238E27FC236}">
                    <a16:creationId xmlns:a16="http://schemas.microsoft.com/office/drawing/2014/main" id="{FA461FA1-6736-4F17-A23E-8C240720FB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1" y="1031827"/>
                <a:ext cx="9617154" cy="1950855"/>
              </a:xfrm>
              <a:prstGeom prst="rect">
                <a:avLst/>
              </a:prstGeom>
              <a:blipFill>
                <a:blip r:embed="rId3"/>
                <a:stretch>
                  <a:fillRect l="-698" b="-4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22C1B7BC-1FA8-4679-9C24-5DEAF0DC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AA8A337D-A034-4314-AD8B-BD8FC351E3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335511"/>
              </p:ext>
            </p:extLst>
          </p:nvPr>
        </p:nvGraphicFramePr>
        <p:xfrm>
          <a:off x="2676498" y="3673370"/>
          <a:ext cx="7001152" cy="1298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Equation" r:id="rId4" imgW="4038600" imgH="749300" progId="Equation.DSMT4">
                  <p:embed/>
                </p:oleObj>
              </mc:Choice>
              <mc:Fallback>
                <p:oleObj name="Equation" r:id="rId4" imgW="4038600" imgH="749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498" y="3673370"/>
                        <a:ext cx="7001152" cy="1298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6C1A928-34F4-4E7C-8576-8528F2024B9E}"/>
                  </a:ext>
                </a:extLst>
              </p:cNvPr>
              <p:cNvSpPr txBox="1"/>
              <p:nvPr/>
            </p:nvSpPr>
            <p:spPr>
              <a:xfrm>
                <a:off x="2182680" y="5308888"/>
                <a:ext cx="9303849" cy="984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𝑖h</m:t>
                        </m:r>
                      </m:sup>
                    </m:sSubSup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𝑖h</m:t>
                        </m:r>
                      </m:sup>
                    </m:sSubSup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𝑖𝑐</m:t>
                        </m:r>
                      </m:sup>
                    </m:sSubSup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𝑖𝑐</m:t>
                        </m:r>
                      </m:sup>
                    </m:sSubSup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sSub>
                          <m:sSubPr>
                            <m:ctrlPr>
                              <a:rPr lang="zh-CN" altLang="en-US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p>
                    </m:sSup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bSup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sSub>
                          <m:sSubPr>
                            <m:ctrlPr>
                              <a:rPr lang="zh-CN" altLang="en-US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zh-CN" altLang="en-US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sSub>
                          <m:sSubPr>
                            <m:ctrlPr>
                              <a:rPr lang="zh-CN" altLang="en-US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p>
                    </m:sSup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Palatino"/>
                  </a:rPr>
                  <a:t>and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sSub>
                          <m:sSubPr>
                            <m:ctrlPr>
                              <a:rPr lang="zh-CN" altLang="en-US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latin typeface="Palatino"/>
                  </a:rPr>
                  <a:t>are model parameters</a:t>
                </a:r>
                <a:endParaRPr lang="zh-CN" altLang="en-US" dirty="0">
                  <a:latin typeface="Palatino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56C1A928-34F4-4E7C-8576-8528F2024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680" y="5308888"/>
                <a:ext cx="9303849" cy="984372"/>
              </a:xfrm>
              <a:prstGeom prst="rect">
                <a:avLst/>
              </a:prstGeom>
              <a:blipFill>
                <a:blip r:embed="rId6"/>
                <a:stretch>
                  <a:fillRect l="-524" b="-99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2">
            <a:extLst>
              <a:ext uri="{FF2B5EF4-FFF2-40B4-BE49-F238E27FC236}">
                <a16:creationId xmlns:a16="http://schemas.microsoft.com/office/drawing/2014/main" id="{94F60F6C-2CE8-403E-8705-F845B432FFF6}"/>
              </a:ext>
            </a:extLst>
          </p:cNvPr>
          <p:cNvSpPr/>
          <p:nvPr/>
        </p:nvSpPr>
        <p:spPr>
          <a:xfrm>
            <a:off x="582479" y="179310"/>
            <a:ext cx="4069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 Tree LSTM</a:t>
            </a:r>
          </a:p>
        </p:txBody>
      </p:sp>
    </p:spTree>
    <p:extLst>
      <p:ext uri="{BB962C8B-B14F-4D97-AF65-F5344CB8AC3E}">
        <p14:creationId xmlns:p14="http://schemas.microsoft.com/office/powerpoint/2010/main" val="4700387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72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2C1B7BC-1FA8-4679-9C24-5DEAF0DCA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9C21AE2-00F2-4233-A21D-AF4969D8CA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83C87D73-C6D0-4847-B1E1-9331DD0BE0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311865"/>
              </p:ext>
            </p:extLst>
          </p:nvPr>
        </p:nvGraphicFramePr>
        <p:xfrm>
          <a:off x="3624993" y="2520182"/>
          <a:ext cx="4942015" cy="1768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3" imgW="2768600" imgH="990600" progId="Equation.DSMT4">
                  <p:embed/>
                </p:oleObj>
              </mc:Choice>
              <mc:Fallback>
                <p:oleObj name="Equation" r:id="rId3" imgW="2768600" imgH="990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993" y="2520182"/>
                        <a:ext cx="4942015" cy="17682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>
            <a:extLst>
              <a:ext uri="{FF2B5EF4-FFF2-40B4-BE49-F238E27FC236}">
                <a16:creationId xmlns:a16="http://schemas.microsoft.com/office/drawing/2014/main" id="{539581F4-09B1-4E6A-9C15-2FD32DDD4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63134"/>
            <a:ext cx="51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650FC99-4E44-4C75-8431-273855ADDE06}"/>
                  </a:ext>
                </a:extLst>
              </p:cNvPr>
              <p:cNvSpPr txBox="1"/>
              <p:nvPr/>
            </p:nvSpPr>
            <p:spPr>
              <a:xfrm>
                <a:off x="2268877" y="5159248"/>
                <a:ext cx="8149252" cy="500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𝑔h</m:t>
                        </m:r>
                      </m:sup>
                    </m:sSubSup>
                    <m:r>
                      <a:rPr lang="zh-CN" altLang="en-US" sz="22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𝑔h</m:t>
                        </m:r>
                      </m:sup>
                    </m:sSubSup>
                    <m:r>
                      <a:rPr lang="zh-CN" altLang="en-US" sz="220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en-US" sz="2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p>
                    <m:r>
                      <a:rPr lang="zh-CN" altLang="en-US" sz="22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𝑜h</m:t>
                        </m:r>
                      </m:sup>
                    </m:sSubSup>
                    <m:r>
                      <a:rPr lang="zh-CN" altLang="en-US" sz="22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𝑜h</m:t>
                        </m:r>
                      </m:sup>
                    </m:sSubSup>
                    <m:r>
                      <a:rPr lang="zh-CN" altLang="en-US" sz="220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zh-CN" altLang="en-US" sz="22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𝑜𝑐</m:t>
                        </m:r>
                      </m:sup>
                    </m:sSup>
                  </m:oMath>
                </a14:m>
                <a:r>
                  <a:rPr lang="zh-CN" altLang="en-US" sz="2200" dirty="0"/>
                  <a:t> </a:t>
                </a:r>
                <a:r>
                  <a:rPr lang="en-US" altLang="zh-CN" sz="2200" dirty="0">
                    <a:latin typeface="Palatino"/>
                  </a:rPr>
                  <a:t>and</a:t>
                </a:r>
                <a:r>
                  <a:rPr lang="en-US" altLang="zh-CN" sz="2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zh-CN" altLang="en-US" sz="2200" dirty="0"/>
                  <a:t> </a:t>
                </a:r>
                <a:r>
                  <a:rPr lang="en-US" altLang="zh-CN" sz="2200" dirty="0">
                    <a:latin typeface="Palatino"/>
                  </a:rPr>
                  <a:t>are model parameters</a:t>
                </a:r>
                <a:endParaRPr lang="zh-CN" altLang="en-US" sz="2200" dirty="0">
                  <a:latin typeface="Palatino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650FC99-4E44-4C75-8431-273855ADD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877" y="5159248"/>
                <a:ext cx="8149252" cy="500137"/>
              </a:xfrm>
              <a:prstGeom prst="rect">
                <a:avLst/>
              </a:prstGeom>
              <a:blipFill>
                <a:blip r:embed="rId5"/>
                <a:stretch>
                  <a:fillRect b="-231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338AB6D8-E4DE-487B-84FA-B4DB78A6B8A9}"/>
              </a:ext>
            </a:extLst>
          </p:cNvPr>
          <p:cNvSpPr txBox="1"/>
          <p:nvPr/>
        </p:nvSpPr>
        <p:spPr>
          <a:xfrm>
            <a:off x="1084943" y="1152891"/>
            <a:ext cx="8695648" cy="589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cell state and hidden state values are computed as follows:</a:t>
            </a:r>
          </a:p>
        </p:txBody>
      </p:sp>
      <p:sp>
        <p:nvSpPr>
          <p:cNvPr id="14" name="矩形 2">
            <a:extLst>
              <a:ext uri="{FF2B5EF4-FFF2-40B4-BE49-F238E27FC236}">
                <a16:creationId xmlns:a16="http://schemas.microsoft.com/office/drawing/2014/main" id="{9313ED06-CEAA-4E64-9BDA-225D7A74263A}"/>
              </a:ext>
            </a:extLst>
          </p:cNvPr>
          <p:cNvSpPr/>
          <p:nvPr/>
        </p:nvSpPr>
        <p:spPr>
          <a:xfrm>
            <a:off x="582479" y="179310"/>
            <a:ext cx="4069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Binary Tree LSTM</a:t>
            </a:r>
          </a:p>
        </p:txBody>
      </p:sp>
    </p:spTree>
    <p:extLst>
      <p:ext uri="{BB962C8B-B14F-4D97-AF65-F5344CB8AC3E}">
        <p14:creationId xmlns:p14="http://schemas.microsoft.com/office/powerpoint/2010/main" val="37056174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73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631372" y="214204"/>
            <a:ext cx="8215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Tree LSTM Features and Sequence LSTM Features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8E77814-C289-4115-A434-9A0D3E3A8316}"/>
              </a:ext>
            </a:extLst>
          </p:cNvPr>
          <p:cNvSpPr txBox="1"/>
          <p:nvPr/>
        </p:nvSpPr>
        <p:spPr>
          <a:xfrm>
            <a:off x="1092201" y="1768619"/>
            <a:ext cx="9989456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Difference between Tree LSTM and Sequence LSTM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LSTM: Integrating local word-level features into hidden representations that reflect a sentence-level context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Tree LSTM: Control the process of information integration, whereby syntactically correlated words are integrated before unrelated words, stronger in capturing long-range syntactic dependencies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</a:t>
            </a:r>
            <a:r>
              <a:rPr lang="en-US" altLang="zh-CN" sz="22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representation power</a:t>
            </a: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of tree LSTMs can be further combined with that of sequence LSTMs by stacking a tree LSTM on top of a sequence LSTM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38796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74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631372" y="214204"/>
            <a:ext cx="8215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Tree LSTMs and DAG LSTM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8E77814-C289-4115-A434-9A0D3E3A8316}"/>
              </a:ext>
            </a:extLst>
          </p:cNvPr>
          <p:cNvSpPr txBox="1"/>
          <p:nvPr/>
        </p:nvSpPr>
        <p:spPr>
          <a:xfrm>
            <a:off x="1046481" y="1179522"/>
            <a:ext cx="998945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Directed Acyclic graph (DAG)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Extension of tree LSTM into Lattice LSTM,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More than one predecessors and successors. </a:t>
            </a:r>
            <a:endParaRPr lang="zh-CN" altLang="en-US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DD73260-3430-4D19-98AD-1E55E4D10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611" y="2044976"/>
            <a:ext cx="3151051" cy="210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05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75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88381" y="1"/>
            <a:ext cx="2218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446492" y="789891"/>
            <a:ext cx="5250605" cy="6046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 Recurrent neural network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14.1.1 Vanilla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14.1.2 Training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14.1.3 LSTM and GRU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14.1.4 Stacked LSTMs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 Neural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14.2.1 Query-Key-Value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14.2.2 Self-Attention-Network (SAN)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14.3.2 Binary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14.3.3 Tree LSTM features and 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LSTM features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3DB704-5FC3-4928-8884-4DE82A1A2E5B}"/>
              </a:ext>
            </a:extLst>
          </p:cNvPr>
          <p:cNvSpPr/>
          <p:nvPr/>
        </p:nvSpPr>
        <p:spPr>
          <a:xfrm>
            <a:off x="5295972" y="818920"/>
            <a:ext cx="6964664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14.4.3 Graph Attention Neural Network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14.4.4 Feature aggregation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14.5 Analyzing representation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 More on neural network training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14.6.1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AdaGrad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14.6.2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RMSProp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14.6.3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AdaDelta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14.6.4 Adam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14.6.5 Choosing a training method</a:t>
            </a:r>
          </a:p>
        </p:txBody>
      </p:sp>
    </p:spTree>
    <p:extLst>
      <p:ext uri="{BB962C8B-B14F-4D97-AF65-F5344CB8AC3E}">
        <p14:creationId xmlns:p14="http://schemas.microsoft.com/office/powerpoint/2010/main" val="42213082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76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8E77814-C289-4115-A434-9A0D3E3A8316}"/>
              </a:ext>
            </a:extLst>
          </p:cNvPr>
          <p:cNvSpPr txBox="1"/>
          <p:nvPr/>
        </p:nvSpPr>
        <p:spPr>
          <a:xfrm>
            <a:off x="1095829" y="977355"/>
            <a:ext cx="9081193" cy="2630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Examples of general graph structures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Semantic graph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cs typeface="Calibri Light" panose="020F0302020204030204" pitchFamily="34" charset="0"/>
              </a:rPr>
              <a:t>Cyclic structure, which causes difficulty in finding a natural order of nodes in a graph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cs typeface="Calibri Light" panose="020F0302020204030204" pitchFamily="34" charset="0"/>
              </a:rPr>
              <a:t>Hard to define recurrent time steps for calculating hidden states</a:t>
            </a:r>
            <a:endParaRPr lang="zh-CN" altLang="en-US" sz="2000" dirty="0">
              <a:latin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45B6024-DD2A-4D99-8DEA-E331819DB53C}"/>
              </a:ext>
            </a:extLst>
          </p:cNvPr>
          <p:cNvSpPr txBox="1"/>
          <p:nvPr/>
        </p:nvSpPr>
        <p:spPr>
          <a:xfrm>
            <a:off x="5257467" y="6323336"/>
            <a:ext cx="5126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Palatino"/>
              </a:rPr>
              <a:t>Cyclic graph</a:t>
            </a:r>
            <a:endParaRPr lang="zh-CN" altLang="en-US" sz="1600" dirty="0">
              <a:latin typeface="Palatino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AD66BC3-0AED-4803-9F8A-AA71453D9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05" y="3586014"/>
            <a:ext cx="2203712" cy="2630237"/>
          </a:xfrm>
          <a:prstGeom prst="rect">
            <a:avLst/>
          </a:prstGeom>
        </p:spPr>
      </p:pic>
      <p:sp>
        <p:nvSpPr>
          <p:cNvPr id="9" name="矩形 2">
            <a:extLst>
              <a:ext uri="{FF2B5EF4-FFF2-40B4-BE49-F238E27FC236}">
                <a16:creationId xmlns:a16="http://schemas.microsoft.com/office/drawing/2014/main" id="{F164F782-A4FC-48A7-AA0E-C2FA1B85322F}"/>
              </a:ext>
            </a:extLst>
          </p:cNvPr>
          <p:cNvSpPr/>
          <p:nvPr/>
        </p:nvSpPr>
        <p:spPr>
          <a:xfrm>
            <a:off x="647794" y="185199"/>
            <a:ext cx="6718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Representing Graphs</a:t>
            </a:r>
          </a:p>
        </p:txBody>
      </p:sp>
    </p:spTree>
    <p:extLst>
      <p:ext uri="{BB962C8B-B14F-4D97-AF65-F5344CB8AC3E}">
        <p14:creationId xmlns:p14="http://schemas.microsoft.com/office/powerpoint/2010/main" val="26540168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77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8E77814-C289-4115-A434-9A0D3E3A8316}"/>
              </a:ext>
            </a:extLst>
          </p:cNvPr>
          <p:cNvSpPr txBox="1"/>
          <p:nvPr/>
        </p:nvSpPr>
        <p:spPr>
          <a:xfrm>
            <a:off x="1113971" y="1216025"/>
            <a:ext cx="9063051" cy="2164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To calculate a hidden state for representing a node in a large graph-level context: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cs typeface="Calibri Light" panose="020F0302020204030204" pitchFamily="34" charset="0"/>
              </a:rPr>
              <a:t>graph nodes can be made independent of a node order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cs typeface="Calibri Light" panose="020F0302020204030204" pitchFamily="34" charset="0"/>
              </a:rPr>
              <a:t>each node can collect information from its neighbors recurrently</a:t>
            </a:r>
            <a:endParaRPr lang="zh-CN" altLang="en-US" sz="2200" dirty="0">
              <a:latin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45B6024-DD2A-4D99-8DEA-E331819DB53C}"/>
              </a:ext>
            </a:extLst>
          </p:cNvPr>
          <p:cNvSpPr txBox="1"/>
          <p:nvPr/>
        </p:nvSpPr>
        <p:spPr>
          <a:xfrm>
            <a:off x="4599921" y="6095860"/>
            <a:ext cx="5126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Palatino"/>
              </a:rPr>
              <a:t>Recurrent graph state update</a:t>
            </a:r>
            <a:endParaRPr lang="zh-CN" altLang="en-US" sz="1600" dirty="0">
              <a:latin typeface="Palatino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8C0A201-812D-44BE-AF0F-7D5F7B503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83" y="3683210"/>
            <a:ext cx="3037202" cy="241265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2A19CA31-03BB-4661-B4FF-D619BB5E35FC}"/>
              </a:ext>
            </a:extLst>
          </p:cNvPr>
          <p:cNvSpPr/>
          <p:nvPr/>
        </p:nvSpPr>
        <p:spPr>
          <a:xfrm>
            <a:off x="647794" y="185199"/>
            <a:ext cx="6718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Representing Graphs</a:t>
            </a:r>
          </a:p>
        </p:txBody>
      </p:sp>
    </p:spTree>
    <p:extLst>
      <p:ext uri="{BB962C8B-B14F-4D97-AF65-F5344CB8AC3E}">
        <p14:creationId xmlns:p14="http://schemas.microsoft.com/office/powerpoint/2010/main" val="15903334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78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8E77814-C289-4115-A434-9A0D3E3A8316}"/>
              </a:ext>
            </a:extLst>
          </p:cNvPr>
          <p:cNvSpPr txBox="1"/>
          <p:nvPr/>
        </p:nvSpPr>
        <p:spPr>
          <a:xfrm>
            <a:off x="697464" y="1195119"/>
            <a:ext cx="11418025" cy="4467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To calculate a hidden state for representing a node in a large graph-level context: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time steps can be taken in a direction that is orthogonal to the graph edges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View as a sequence of ''snapshots‘’ of the graph structure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Each ''snapshot‘’ represents a recurrent time step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At each time step, the hidden state is updated by collecting information from the hidden states of itself and its neighbors in the previous time step.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Viewed as a </a:t>
            </a:r>
            <a:r>
              <a:rPr lang="en-US" altLang="zh-CN" sz="2400" i="1" dirty="0">
                <a:latin typeface="Palatino" pitchFamily="2" charset="77"/>
                <a:cs typeface="Calibri Light" panose="020F0302020204030204" pitchFamily="34" charset="0"/>
              </a:rPr>
              <a:t>message passing </a:t>
            </a: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time step, where each node collects information from its neighbors as a </a:t>
            </a:r>
            <a:r>
              <a:rPr lang="en-US" altLang="zh-CN" sz="2400" i="1" dirty="0">
                <a:latin typeface="Palatino" pitchFamily="2" charset="77"/>
                <a:cs typeface="Calibri Light" panose="020F0302020204030204" pitchFamily="34" charset="0"/>
              </a:rPr>
              <a:t>message</a:t>
            </a:r>
            <a:r>
              <a:rPr lang="en-US" altLang="zh-CN" sz="2400" dirty="0">
                <a:latin typeface="Palatino" pitchFamily="2" charset="77"/>
                <a:cs typeface="Calibri Light" panose="020F0302020204030204" pitchFamily="34" charset="0"/>
              </a:rPr>
              <a:t> for updating its own state. </a:t>
            </a:r>
            <a:endParaRPr lang="zh-CN" altLang="en-US" sz="2400" dirty="0">
              <a:latin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9" name="矩形 2">
            <a:extLst>
              <a:ext uri="{FF2B5EF4-FFF2-40B4-BE49-F238E27FC236}">
                <a16:creationId xmlns:a16="http://schemas.microsoft.com/office/drawing/2014/main" id="{B314A520-0B4D-4E53-83A1-A21A9008D3B0}"/>
              </a:ext>
            </a:extLst>
          </p:cNvPr>
          <p:cNvSpPr/>
          <p:nvPr/>
        </p:nvSpPr>
        <p:spPr>
          <a:xfrm>
            <a:off x="647794" y="185199"/>
            <a:ext cx="6718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Representing Graphs</a:t>
            </a:r>
          </a:p>
        </p:txBody>
      </p:sp>
    </p:spTree>
    <p:extLst>
      <p:ext uri="{BB962C8B-B14F-4D97-AF65-F5344CB8AC3E}">
        <p14:creationId xmlns:p14="http://schemas.microsoft.com/office/powerpoint/2010/main" val="42895263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79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/>
              <p:nvPr/>
            </p:nvSpPr>
            <p:spPr>
              <a:xfrm>
                <a:off x="1146629" y="977354"/>
                <a:ext cx="9030393" cy="42298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Notations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sepChr m:val=",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the graph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={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,...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nodes in the graph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={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,...,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d>
                              <m:dPr>
                                <m:begChr m:val="|"/>
                                <m:endChr m:val="|"/>
                                <m:ctrlP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edges in the graph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=(</m:t>
                        </m:r>
                        <m:sSubSup>
                          <m:sSubSup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b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zh-CN" altLang="en-US" sz="24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zh-CN" altLang="en-US" sz="24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the connection of two nodes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zh-CN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with an edge labelled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1,...,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For </a:t>
                </a: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directed graphs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we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points 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zh-CN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29" y="977354"/>
                <a:ext cx="9030393" cy="4229876"/>
              </a:xfrm>
              <a:prstGeom prst="rect">
                <a:avLst/>
              </a:prstGeom>
              <a:blipFill>
                <a:blip r:embed="rId2"/>
                <a:stretch>
                  <a:fillRect l="-1013" b="-7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7809D3F7-A4A4-4519-8485-27EC62A6141F}"/>
              </a:ext>
            </a:extLst>
          </p:cNvPr>
          <p:cNvSpPr/>
          <p:nvPr/>
        </p:nvSpPr>
        <p:spPr>
          <a:xfrm>
            <a:off x="647794" y="185199"/>
            <a:ext cx="6718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Representing Graphs</a:t>
            </a:r>
          </a:p>
        </p:txBody>
      </p:sp>
    </p:spTree>
    <p:extLst>
      <p:ext uri="{BB962C8B-B14F-4D97-AF65-F5344CB8AC3E}">
        <p14:creationId xmlns:p14="http://schemas.microsoft.com/office/powerpoint/2010/main" val="243850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685801" y="187423"/>
            <a:ext cx="4597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Vanilla RNNs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139A2CB-8E96-45AC-9809-FB122EBF8349}"/>
                  </a:ext>
                </a:extLst>
              </p:cNvPr>
              <p:cNvSpPr txBox="1"/>
              <p:nvPr/>
            </p:nvSpPr>
            <p:spPr>
              <a:xfrm>
                <a:off x="1088571" y="1335423"/>
                <a:ext cx="10787743" cy="22506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 input sequence: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zh-CN" altLang="en-US" sz="2400">
                        <a:latin typeface="Cambria Math" panose="02040503050406030204" pitchFamily="18" charset="0"/>
                      </a:rPr>
                      <m:t>,...,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zh-CN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, </a:t>
                </a:r>
                <a:r>
                  <a:rPr lang="en-US" altLang="zh-CN" sz="2400" i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is the length of the sequence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 initial state: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(set to </a:t>
                </a:r>
                <a:r>
                  <a:rPr lang="en-US" altLang="zh-CN" sz="24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zero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or a randomly initialized model parameter)</a:t>
                </a:r>
              </a:p>
              <a:p>
                <a:pPr>
                  <a:lnSpc>
                    <a:spcPct val="150000"/>
                  </a:lnSpc>
                </a:pP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How to calculate an output sequence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b="1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>
                                <a:latin typeface="Cambria Math" panose="02040503050406030204" pitchFamily="18" charset="0"/>
                              </a:rPr>
                              <m:t>𝐡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∈[1,...,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d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using a vanilla RNN?</a:t>
                </a:r>
                <a:endParaRPr lang="zh-CN" altLang="en-US" sz="2400" dirty="0">
                  <a:latin typeface="Palatino" pitchFamily="2" charset="77"/>
                  <a:ea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139A2CB-8E96-45AC-9809-FB122EBF8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1" y="1335423"/>
                <a:ext cx="10787743" cy="2250681"/>
              </a:xfrm>
              <a:prstGeom prst="rect">
                <a:avLst/>
              </a:prstGeom>
              <a:blipFill>
                <a:blip r:embed="rId2"/>
                <a:stretch>
                  <a:fillRect l="-791" r="-2148" b="-460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33BC512A-6549-47A1-8086-50C57F1CD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AEDD24F-138E-4A79-8F76-246ECF434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18" y="4480867"/>
            <a:ext cx="1934922" cy="157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742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80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/>
              <p:nvPr/>
            </p:nvSpPr>
            <p:spPr>
              <a:xfrm>
                <a:off x="1143001" y="1002049"/>
                <a:ext cx="9442808" cy="4738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latin typeface="Palatino" pitchFamily="2" charset="77"/>
                    <a:cs typeface="Calibri Light" panose="020F0302020204030204" pitchFamily="34" charset="0"/>
                  </a:rPr>
                  <a:t>Graph neural network </a:t>
                </a:r>
                <a:r>
                  <a:rPr lang="en-US" altLang="zh-CN" sz="2800" dirty="0">
                    <a:latin typeface="Palatino" pitchFamily="2" charset="77"/>
                    <a:cs typeface="Calibri Light" panose="020F0302020204030204" pitchFamily="34" charset="0"/>
                  </a:rPr>
                  <a:t>(GNN)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Assigns an initial hidden state vector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1,...,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zh-CN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  <m:r>
                      <a:rPr lang="en-US" altLang="zh-CN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, and then recurrently calculates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zh-CN" altLang="en-US" sz="2400">
                        <a:latin typeface="Cambria Math" panose="02040503050406030204" pitchFamily="18" charset="0"/>
                      </a:rPr>
                      <m:t>,...,</m:t>
                    </m:r>
                    <m:sSubSup>
                      <m:sSub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as the hidden state for representing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represents the hidden state for node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at step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CN" sz="2400" dirty="0"/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The total number of time steps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Palatino" pitchFamily="2" charset="77"/>
                        <a:cs typeface="Calibri Light" panose="020F0302020204030204" pitchFamily="34" charset="0"/>
                      </a:rPr>
                      <m:t>𝑇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can be decided empirically according to a task that uses the representation</a:t>
                </a:r>
                <a:endParaRPr lang="zh-CN" altLang="en-US" sz="24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800" dirty="0">
                  <a:latin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1" y="1002049"/>
                <a:ext cx="9442808" cy="4738861"/>
              </a:xfrm>
              <a:prstGeom prst="rect">
                <a:avLst/>
              </a:prstGeom>
              <a:blipFill>
                <a:blip r:embed="rId2"/>
                <a:stretch>
                  <a:fillRect l="-13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2">
            <a:extLst>
              <a:ext uri="{FF2B5EF4-FFF2-40B4-BE49-F238E27FC236}">
                <a16:creationId xmlns:a16="http://schemas.microsoft.com/office/drawing/2014/main" id="{B803A066-4FA0-4C97-82D6-1186F90CA003}"/>
              </a:ext>
            </a:extLst>
          </p:cNvPr>
          <p:cNvSpPr/>
          <p:nvPr/>
        </p:nvSpPr>
        <p:spPr>
          <a:xfrm>
            <a:off x="647794" y="185199"/>
            <a:ext cx="67186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Representing Graphs</a:t>
            </a:r>
          </a:p>
        </p:txBody>
      </p:sp>
    </p:spTree>
    <p:extLst>
      <p:ext uri="{BB962C8B-B14F-4D97-AF65-F5344CB8AC3E}">
        <p14:creationId xmlns:p14="http://schemas.microsoft.com/office/powerpoint/2010/main" val="42646400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81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88381" y="1"/>
            <a:ext cx="2218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446492" y="789891"/>
            <a:ext cx="5250605" cy="6046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 Recurrent neural network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14.1.1 Vanilla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14.1.2 Training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14.1.3 LSTM and GRU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14.1.4 Stacked LSTMs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 Neural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14.2.1 Query-Key-Value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14.2.2 Self-Attention-Network (SAN)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14.3.2 Binary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14.3.3 Tree LSTM features and 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LSTM features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3DB704-5FC3-4928-8884-4DE82A1A2E5B}"/>
              </a:ext>
            </a:extLst>
          </p:cNvPr>
          <p:cNvSpPr/>
          <p:nvPr/>
        </p:nvSpPr>
        <p:spPr>
          <a:xfrm>
            <a:off x="5295972" y="818920"/>
            <a:ext cx="6964664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14.4.3 Graph Attention Neural Network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14.4.4 Feature aggregation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14.5 Analyzing representation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 More on neural network training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14.6.1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AdaGrad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14.6.2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RMSProp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14.6.3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AdaDelta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14.6.4 Adam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14.6.5 Choosing a training method</a:t>
            </a:r>
          </a:p>
        </p:txBody>
      </p:sp>
    </p:spTree>
    <p:extLst>
      <p:ext uri="{BB962C8B-B14F-4D97-AF65-F5344CB8AC3E}">
        <p14:creationId xmlns:p14="http://schemas.microsoft.com/office/powerpoint/2010/main" val="41505197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82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290285" y="49416"/>
            <a:ext cx="8962571" cy="8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Palatino" pitchFamily="2" charset="77"/>
                <a:cs typeface="Calibri Light" panose="020F0302020204030204" pitchFamily="34" charset="0"/>
              </a:rPr>
              <a:t>Graph Recurrent Neural network </a:t>
            </a:r>
            <a:r>
              <a:rPr lang="en-US" altLang="zh-CN" sz="3600" dirty="0">
                <a:latin typeface="Palatino" pitchFamily="2" charset="77"/>
                <a:cs typeface="Calibri Light" panose="020F0302020204030204" pitchFamily="34" charset="0"/>
              </a:rPr>
              <a:t>(GRN)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097783" y="1347392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/>
              <p:nvPr/>
            </p:nvSpPr>
            <p:spPr>
              <a:xfrm>
                <a:off x="1022533" y="1240747"/>
                <a:ext cx="9331652" cy="36292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latin typeface="Palatino" pitchFamily="2" charset="77"/>
                    <a:cs typeface="Calibri Light" panose="020F0302020204030204" pitchFamily="34" charset="0"/>
                  </a:rPr>
                  <a:t>Graph recurrent neural network </a:t>
                </a:r>
                <a:r>
                  <a:rPr lang="en-US" altLang="zh-CN" sz="2800" dirty="0">
                    <a:latin typeface="Palatino" pitchFamily="2" charset="77"/>
                    <a:cs typeface="Calibri Light" panose="020F0302020204030204" pitchFamily="34" charset="0"/>
                  </a:rPr>
                  <a:t>(GRN)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Calculating the hidden states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zh-CN" altLang="en-US" sz="2400">
                        <a:latin typeface="Cambria Math" panose="02040503050406030204" pitchFamily="18" charset="0"/>
                      </a:rPr>
                      <m:t>,...,</m:t>
                    </m:r>
                    <m:sSubSup>
                      <m:sSub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for a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in a recurrent process</a:t>
                </a: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Given an aggregated previous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and a current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, the hidden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zh-CN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is calculated as: 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800" dirty="0">
                  <a:latin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33" y="1240747"/>
                <a:ext cx="9331652" cy="3629263"/>
              </a:xfrm>
              <a:prstGeom prst="rect">
                <a:avLst/>
              </a:prstGeom>
              <a:blipFill>
                <a:blip r:embed="rId3"/>
                <a:stretch>
                  <a:fillRect l="-1372" r="-1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FA9521F-516E-4C0F-934A-E45EADBC3C85}"/>
                  </a:ext>
                </a:extLst>
              </p:cNvPr>
              <p:cNvSpPr txBox="1"/>
              <p:nvPr/>
            </p:nvSpPr>
            <p:spPr>
              <a:xfrm>
                <a:off x="1438813" y="5130039"/>
                <a:ext cx="10753187" cy="1188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/>
                  </a:rPr>
                  <a:t>: the aggregation vector of previous hidden states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altLang="zh-CN" sz="2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CN" sz="2400" dirty="0">
                    <a:latin typeface="Palatino"/>
                  </a:rPr>
                  <a:t>: the aggregation vector of the input representation over the neighbors of</a:t>
                </a:r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altLang="zh-CN" sz="2400" dirty="0"/>
                  <a:t> 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FA9521F-516E-4C0F-934A-E45EADBC3C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813" y="5130039"/>
                <a:ext cx="10753187" cy="1188595"/>
              </a:xfrm>
              <a:prstGeom prst="rect">
                <a:avLst/>
              </a:prstGeom>
              <a:blipFill>
                <a:blip r:embed="rId4"/>
                <a:stretch>
                  <a:fillRect l="-57" b="-10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本框 28">
            <a:extLst>
              <a:ext uri="{FF2B5EF4-FFF2-40B4-BE49-F238E27FC236}">
                <a16:creationId xmlns:a16="http://schemas.microsoft.com/office/drawing/2014/main" id="{394172E2-390F-458D-891D-D5CF58516E58}"/>
              </a:ext>
            </a:extLst>
          </p:cNvPr>
          <p:cNvSpPr txBox="1"/>
          <p:nvPr/>
        </p:nvSpPr>
        <p:spPr>
          <a:xfrm>
            <a:off x="2519656" y="4362837"/>
            <a:ext cx="4572000" cy="378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dirty="0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709A5F1-4BD8-4B75-92E6-7401B169C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3" name="对象 32">
            <a:extLst>
              <a:ext uri="{FF2B5EF4-FFF2-40B4-BE49-F238E27FC236}">
                <a16:creationId xmlns:a16="http://schemas.microsoft.com/office/drawing/2014/main" id="{78DBE293-6554-4638-83D0-7A113F9090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144487"/>
              </p:ext>
            </p:extLst>
          </p:nvPr>
        </p:nvGraphicFramePr>
        <p:xfrm>
          <a:off x="4222172" y="4551959"/>
          <a:ext cx="3747655" cy="560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5" imgW="1612900" imgH="241300" progId="Equation.DSMT4">
                  <p:embed/>
                </p:oleObj>
              </mc:Choice>
              <mc:Fallback>
                <p:oleObj name="Equation" r:id="rId5" imgW="16129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172" y="4551959"/>
                        <a:ext cx="3747655" cy="560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1482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83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/>
              <p:nvPr/>
            </p:nvSpPr>
            <p:spPr>
              <a:xfrm>
                <a:off x="1028337" y="1334947"/>
                <a:ext cx="10432143" cy="2395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latin typeface="Palatino" pitchFamily="2" charset="77"/>
                    <a:cs typeface="Calibri Light" panose="020F0302020204030204" pitchFamily="34" charset="0"/>
                  </a:rPr>
                  <a:t>Graph recurrent neural network </a:t>
                </a:r>
                <a:r>
                  <a:rPr lang="en-US" altLang="zh-CN" sz="2800" dirty="0">
                    <a:latin typeface="Palatino" pitchFamily="2" charset="77"/>
                    <a:cs typeface="Calibri Light" panose="020F0302020204030204" pitchFamily="34" charset="0"/>
                  </a:rPr>
                  <a:t>(GRN)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The aggregated state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: message received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altLang="zh-CN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/>
                  </a:rPr>
                  <a:t>For undirected graphs, or disregarding edge directions in directed graphs, given </a:t>
                </a:r>
                <a:r>
                  <a:rPr lang="en-US" altLang="zh-CN" sz="2400" dirty="0" err="1">
                    <a:latin typeface="Palatino"/>
                  </a:rPr>
                  <a:t>neighbours</a:t>
                </a:r>
                <a:r>
                  <a:rPr lang="en-US" altLang="zh-CN" sz="2400" dirty="0">
                    <a:latin typeface="Palatino"/>
                  </a:rPr>
                  <a:t> of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/>
                  </a:rPr>
                  <a:t> as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𝛺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/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/>
                  </a:rPr>
                  <a:t> can be represented as: </a:t>
                </a: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337" y="1334947"/>
                <a:ext cx="10432143" cy="2395656"/>
              </a:xfrm>
              <a:prstGeom prst="rect">
                <a:avLst/>
              </a:prstGeom>
              <a:blipFill>
                <a:blip r:embed="rId2"/>
                <a:stretch>
                  <a:fillRect l="-1227" r="-175" b="-48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2">
            <a:extLst>
              <a:ext uri="{FF2B5EF4-FFF2-40B4-BE49-F238E27FC236}">
                <a16:creationId xmlns:a16="http://schemas.microsoft.com/office/drawing/2014/main" id="{7709A5F1-4BD8-4B75-92E6-7401B169C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2DD98EB-94EA-4A75-A124-05B33C254FE7}"/>
                  </a:ext>
                </a:extLst>
              </p:cNvPr>
              <p:cNvSpPr txBox="1"/>
              <p:nvPr/>
            </p:nvSpPr>
            <p:spPr>
              <a:xfrm>
                <a:off x="3040210" y="4282090"/>
                <a:ext cx="5501810" cy="1039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b>
                        <m:sup/>
                        <m:e>
                          <m:sSubSup>
                            <m:sSubSup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2400" b="1">
                                  <a:latin typeface="Cambria Math" panose="02040503050406030204" pitchFamily="18" charset="0"/>
                                </a:rPr>
                                <m:t>𝐡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E2DD98EB-94EA-4A75-A124-05B33C254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0210" y="4282090"/>
                <a:ext cx="5501810" cy="10399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2">
            <a:extLst>
              <a:ext uri="{FF2B5EF4-FFF2-40B4-BE49-F238E27FC236}">
                <a16:creationId xmlns:a16="http://schemas.microsoft.com/office/drawing/2014/main" id="{CEA00062-04E5-4C27-B8E0-0F030A336A44}"/>
              </a:ext>
            </a:extLst>
          </p:cNvPr>
          <p:cNvSpPr/>
          <p:nvPr/>
        </p:nvSpPr>
        <p:spPr>
          <a:xfrm>
            <a:off x="290285" y="49416"/>
            <a:ext cx="8962571" cy="8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Palatino" pitchFamily="2" charset="77"/>
                <a:cs typeface="Calibri Light" panose="020F0302020204030204" pitchFamily="34" charset="0"/>
              </a:rPr>
              <a:t>Graph Recurrent Neural network </a:t>
            </a:r>
            <a:r>
              <a:rPr lang="en-US" altLang="zh-CN" sz="3600" dirty="0">
                <a:latin typeface="Palatino" pitchFamily="2" charset="77"/>
                <a:cs typeface="Calibri Light" panose="020F0302020204030204" pitchFamily="34" charset="0"/>
              </a:rPr>
              <a:t>(GRN)</a:t>
            </a:r>
          </a:p>
        </p:txBody>
      </p:sp>
    </p:spTree>
    <p:extLst>
      <p:ext uri="{BB962C8B-B14F-4D97-AF65-F5344CB8AC3E}">
        <p14:creationId xmlns:p14="http://schemas.microsoft.com/office/powerpoint/2010/main" val="251216545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84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08668" y="887915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08668" y="1334947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/>
              <p:nvPr/>
            </p:nvSpPr>
            <p:spPr>
              <a:xfrm>
                <a:off x="975178" y="1049043"/>
                <a:ext cx="9253062" cy="2445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latin typeface="Palatino" pitchFamily="2" charset="77"/>
                    <a:cs typeface="Calibri Light" panose="020F0302020204030204" pitchFamily="34" charset="0"/>
                  </a:rPr>
                  <a:t>Graph recurrent neural network </a:t>
                </a:r>
                <a:r>
                  <a:rPr lang="en-US" altLang="zh-CN" sz="2800" dirty="0">
                    <a:latin typeface="Palatino" pitchFamily="2" charset="77"/>
                    <a:cs typeface="Calibri Light" panose="020F0302020204030204" pitchFamily="34" charset="0"/>
                  </a:rPr>
                  <a:t>(GRN)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zh-CN" altLang="en-US" sz="2400" i="1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zh-CN" altLang="en-US" sz="2400" dirty="0"/>
                  <a:t>  </a:t>
                </a: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represents</a:t>
                </a:r>
                <a:r>
                  <a:rPr lang="en-US" altLang="zh-CN" sz="2400" dirty="0"/>
                  <a:t> </a:t>
                </a: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the inherent natures (integrating both node and edge information) of the graph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can be defined as:</a:t>
                </a:r>
                <a:endParaRPr lang="zh-CN" altLang="en-US" sz="24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altLang="zh-CN" sz="2800" dirty="0">
                  <a:latin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78" y="1049043"/>
                <a:ext cx="9253062" cy="2445413"/>
              </a:xfrm>
              <a:prstGeom prst="rect">
                <a:avLst/>
              </a:prstGeom>
              <a:blipFill>
                <a:blip r:embed="rId2"/>
                <a:stretch>
                  <a:fillRect l="-1383" r="-11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2">
            <a:extLst>
              <a:ext uri="{FF2B5EF4-FFF2-40B4-BE49-F238E27FC236}">
                <a16:creationId xmlns:a16="http://schemas.microsoft.com/office/drawing/2014/main" id="{7709A5F1-4BD8-4B75-92E6-7401B169C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68537A5-9524-4143-B88D-EC52FEB9E80A}"/>
                  </a:ext>
                </a:extLst>
              </p:cNvPr>
              <p:cNvSpPr txBox="1"/>
              <p:nvPr/>
            </p:nvSpPr>
            <p:spPr>
              <a:xfrm>
                <a:off x="2108668" y="3206207"/>
                <a:ext cx="8898878" cy="1039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nary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𝑒𝑚𝑏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)⊕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𝑒𝑚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))⊕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𝑒𝑚𝑏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))+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068537A5-9524-4143-B88D-EC52FEB9E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668" y="3206207"/>
                <a:ext cx="8898878" cy="10399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9A40A66-C1A0-4C50-8D41-FE3FC8C975AC}"/>
                  </a:ext>
                </a:extLst>
              </p:cNvPr>
              <p:cNvSpPr txBox="1"/>
              <p:nvPr/>
            </p:nvSpPr>
            <p:spPr>
              <a:xfrm>
                <a:off x="2561016" y="4685572"/>
                <a:ext cx="5501810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𝑒𝑚𝑏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: the embedding for a node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𝑒𝑚</m:t>
                    </m:r>
                    <m:sSup>
                      <m:s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: the embedding for an edge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: edge label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and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: model parameters</a:t>
                </a:r>
                <a:endParaRPr lang="zh-CN" altLang="en-US" sz="20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endParaRPr lang="zh-CN" altLang="en-US" sz="2000" dirty="0"/>
              </a:p>
            </p:txBody>
          </p:sp>
        </mc:Choice>
        <mc:Fallback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49A40A66-C1A0-4C50-8D41-FE3FC8C97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016" y="4685572"/>
                <a:ext cx="5501810" cy="2246769"/>
              </a:xfrm>
              <a:prstGeom prst="rect">
                <a:avLst/>
              </a:prstGeom>
              <a:blipFill>
                <a:blip r:embed="rId4"/>
                <a:stretch>
                  <a:fillRect l="-332" b="-3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2">
            <a:extLst>
              <a:ext uri="{FF2B5EF4-FFF2-40B4-BE49-F238E27FC236}">
                <a16:creationId xmlns:a16="http://schemas.microsoft.com/office/drawing/2014/main" id="{3C1B8CBE-7EFC-41AD-80CC-0AD3506A193C}"/>
              </a:ext>
            </a:extLst>
          </p:cNvPr>
          <p:cNvSpPr/>
          <p:nvPr/>
        </p:nvSpPr>
        <p:spPr>
          <a:xfrm>
            <a:off x="290285" y="49416"/>
            <a:ext cx="8962571" cy="8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Palatino" pitchFamily="2" charset="77"/>
                <a:cs typeface="Calibri Light" panose="020F0302020204030204" pitchFamily="34" charset="0"/>
              </a:rPr>
              <a:t>Graph Recurrent Neural network </a:t>
            </a:r>
            <a:r>
              <a:rPr lang="en-US" altLang="zh-CN" sz="3600" dirty="0">
                <a:latin typeface="Palatino" pitchFamily="2" charset="77"/>
                <a:cs typeface="Calibri Light" panose="020F0302020204030204" pitchFamily="34" charset="0"/>
              </a:rPr>
              <a:t>(GRN)</a:t>
            </a:r>
          </a:p>
        </p:txBody>
      </p:sp>
    </p:spTree>
    <p:extLst>
      <p:ext uri="{BB962C8B-B14F-4D97-AF65-F5344CB8AC3E}">
        <p14:creationId xmlns:p14="http://schemas.microsoft.com/office/powerpoint/2010/main" val="166039883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85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/>
              <p:nvPr/>
            </p:nvSpPr>
            <p:spPr>
              <a:xfrm>
                <a:off x="1058426" y="1194718"/>
                <a:ext cx="8403129" cy="2367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latin typeface="Palatino" pitchFamily="2" charset="77"/>
                    <a:cs typeface="Calibri Light" panose="020F0302020204030204" pitchFamily="34" charset="0"/>
                  </a:rPr>
                  <a:t>Differentiating edge directions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For directed graphs, neighbor nodes can be grouped by the edge direction for more fine-grained representation.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can be calculated as:</a:t>
                </a: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426" y="1194718"/>
                <a:ext cx="8403129" cy="2367443"/>
              </a:xfrm>
              <a:prstGeom prst="rect">
                <a:avLst/>
              </a:prstGeom>
              <a:blipFill>
                <a:blip r:embed="rId3"/>
                <a:stretch>
                  <a:fillRect l="-1524" b="-51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2">
            <a:extLst>
              <a:ext uri="{FF2B5EF4-FFF2-40B4-BE49-F238E27FC236}">
                <a16:creationId xmlns:a16="http://schemas.microsoft.com/office/drawing/2014/main" id="{7709A5F1-4BD8-4B75-92E6-7401B169C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08FF86A-4DEC-4FFA-A6C6-0B829721B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8188ACB0-1D5B-4E76-B637-AAFC189581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843669"/>
              </p:ext>
            </p:extLst>
          </p:nvPr>
        </p:nvGraphicFramePr>
        <p:xfrm>
          <a:off x="5979385" y="3230672"/>
          <a:ext cx="2193065" cy="2020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Equation" r:id="rId4" imgW="1129810" imgH="1040948" progId="Equation.DSMT4">
                  <p:embed/>
                </p:oleObj>
              </mc:Choice>
              <mc:Fallback>
                <p:oleObj name="Equation" r:id="rId4" imgW="1129810" imgH="1040948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9385" y="3230672"/>
                        <a:ext cx="2193065" cy="20205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>
            <a:extLst>
              <a:ext uri="{FF2B5EF4-FFF2-40B4-BE49-F238E27FC236}">
                <a16:creationId xmlns:a16="http://schemas.microsoft.com/office/drawing/2014/main" id="{37F25061-62CB-4AA3-A2B1-E8F698C9C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313934"/>
            <a:ext cx="51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7A967895-C5FD-491E-8CBC-6532EA759F0E}"/>
                  </a:ext>
                </a:extLst>
              </p:cNvPr>
              <p:cNvSpPr txBox="1"/>
              <p:nvPr/>
            </p:nvSpPr>
            <p:spPr>
              <a:xfrm>
                <a:off x="1058426" y="5498587"/>
                <a:ext cx="10840204" cy="1065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↑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and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0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𝛺</m:t>
                            </m:r>
                          </m:e>
                          <m:sub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↓</m:t>
                            </m:r>
                          </m:sub>
                        </m:sSub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: all incoming and outcoming </a:t>
                </a:r>
                <a:r>
                  <a:rPr lang="en-US" altLang="zh-CN" sz="2000" dirty="0" err="1">
                    <a:latin typeface="Palatino" pitchFamily="2" charset="77"/>
                    <a:cs typeface="Calibri Light" panose="020F0302020204030204" pitchFamily="34" charset="0"/>
                  </a:rPr>
                  <a:t>neighbours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, respectively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bSup>
                    <m:r>
                      <a:rPr lang="zh-CN" alt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↓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: previous states from neighbors with incoming and outgoing edges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: the concatenation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↑</m:t>
                        </m:r>
                      </m:sup>
                    </m:sSubSup>
                    <m:r>
                      <a:rPr lang="zh-CN" altLang="en-US" sz="20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and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↓</m:t>
                        </m:r>
                      </m:sup>
                    </m:sSubSup>
                  </m:oMath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7A967895-C5FD-491E-8CBC-6532EA759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426" y="5498587"/>
                <a:ext cx="10840204" cy="1065548"/>
              </a:xfrm>
              <a:prstGeom prst="rect">
                <a:avLst/>
              </a:prstGeom>
              <a:blipFill>
                <a:blip r:embed="rId6"/>
                <a:stretch>
                  <a:fillRect l="-169" t="-57714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2">
            <a:extLst>
              <a:ext uri="{FF2B5EF4-FFF2-40B4-BE49-F238E27FC236}">
                <a16:creationId xmlns:a16="http://schemas.microsoft.com/office/drawing/2014/main" id="{2F8C2364-1DDD-4CB3-AEFF-E0A95C9653C3}"/>
              </a:ext>
            </a:extLst>
          </p:cNvPr>
          <p:cNvSpPr/>
          <p:nvPr/>
        </p:nvSpPr>
        <p:spPr>
          <a:xfrm>
            <a:off x="290285" y="49416"/>
            <a:ext cx="8962571" cy="8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Palatino" pitchFamily="2" charset="77"/>
                <a:cs typeface="Calibri Light" panose="020F0302020204030204" pitchFamily="34" charset="0"/>
              </a:rPr>
              <a:t>Graph Recurrent Neural network </a:t>
            </a:r>
            <a:r>
              <a:rPr lang="en-US" altLang="zh-CN" sz="3600" dirty="0">
                <a:latin typeface="Palatino" pitchFamily="2" charset="77"/>
                <a:cs typeface="Calibri Light" panose="020F0302020204030204" pitchFamily="34" charset="0"/>
              </a:rPr>
              <a:t>(GRN)</a:t>
            </a:r>
          </a:p>
        </p:txBody>
      </p:sp>
    </p:spTree>
    <p:extLst>
      <p:ext uri="{BB962C8B-B14F-4D97-AF65-F5344CB8AC3E}">
        <p14:creationId xmlns:p14="http://schemas.microsoft.com/office/powerpoint/2010/main" val="41942682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86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/>
              <p:nvPr/>
            </p:nvSpPr>
            <p:spPr>
              <a:xfrm>
                <a:off x="1048266" y="1265780"/>
                <a:ext cx="8403129" cy="18183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latin typeface="Palatino" pitchFamily="2" charset="77"/>
                    <a:cs typeface="Calibri Light" panose="020F0302020204030204" pitchFamily="34" charset="0"/>
                  </a:rPr>
                  <a:t>Differentiating edge directions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zh-CN" alt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of directed graphs can be defined by combining information in both edge directions</a:t>
                </a:r>
                <a:endParaRPr lang="en-US" altLang="zh-CN" sz="2000" dirty="0">
                  <a:latin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266" y="1265780"/>
                <a:ext cx="8403129" cy="1818318"/>
              </a:xfrm>
              <a:prstGeom prst="rect">
                <a:avLst/>
              </a:prstGeom>
              <a:blipFill>
                <a:blip r:embed="rId3"/>
                <a:stretch>
                  <a:fillRect l="-1524" b="-67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2">
            <a:extLst>
              <a:ext uri="{FF2B5EF4-FFF2-40B4-BE49-F238E27FC236}">
                <a16:creationId xmlns:a16="http://schemas.microsoft.com/office/drawing/2014/main" id="{7709A5F1-4BD8-4B75-92E6-7401B169C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AC125F2-5A1D-4B84-9438-6A68A7E55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73F337C6-7AB7-4918-8308-7EC58B366F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395877"/>
              </p:ext>
            </p:extLst>
          </p:nvPr>
        </p:nvGraphicFramePr>
        <p:xfrm>
          <a:off x="2197000" y="3329225"/>
          <a:ext cx="6093560" cy="1817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Equation" r:id="rId4" imgW="3619500" imgH="1079500" progId="Equation.DSMT4">
                  <p:embed/>
                </p:oleObj>
              </mc:Choice>
              <mc:Fallback>
                <p:oleObj name="Equation" r:id="rId4" imgW="3619500" imgH="1079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000" y="3329225"/>
                        <a:ext cx="6093560" cy="18173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3D1F2142-BB50-47D9-8E78-31E7B18A4E78}"/>
                  </a:ext>
                </a:extLst>
              </p:cNvPr>
              <p:cNvSpPr txBox="1"/>
              <p:nvPr/>
            </p:nvSpPr>
            <p:spPr>
              <a:xfrm>
                <a:off x="2144954" y="5320563"/>
                <a:ext cx="5599414" cy="9676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↑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↑</m:t>
                        </m:r>
                      </m:sub>
                    </m:sSub>
                    <m:r>
                      <a:rPr lang="zh-CN" altLang="en-US" sz="20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↓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latin typeface="Palatino"/>
                  </a:rPr>
                  <a:t>and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↓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Palatino"/>
                  </a:rPr>
                  <a:t>: model parameters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Palatino"/>
                  </a:rPr>
                  <a:t>: the label of edge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latin typeface="Palatino"/>
                  </a:rPr>
                  <a:t>to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3D1F2142-BB50-47D9-8E78-31E7B18A4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954" y="5320563"/>
                <a:ext cx="5599414" cy="967637"/>
              </a:xfrm>
              <a:prstGeom prst="rect">
                <a:avLst/>
              </a:prstGeom>
              <a:blipFill>
                <a:blip r:embed="rId6"/>
                <a:stretch>
                  <a:fillRect l="-327" t="-5660" b="-930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2">
            <a:extLst>
              <a:ext uri="{FF2B5EF4-FFF2-40B4-BE49-F238E27FC236}">
                <a16:creationId xmlns:a16="http://schemas.microsoft.com/office/drawing/2014/main" id="{5BA36949-B421-45A9-B0FB-4DA8F0C552CD}"/>
              </a:ext>
            </a:extLst>
          </p:cNvPr>
          <p:cNvSpPr/>
          <p:nvPr/>
        </p:nvSpPr>
        <p:spPr>
          <a:xfrm>
            <a:off x="290285" y="49416"/>
            <a:ext cx="8962571" cy="8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Palatino" pitchFamily="2" charset="77"/>
                <a:cs typeface="Calibri Light" panose="020F0302020204030204" pitchFamily="34" charset="0"/>
              </a:rPr>
              <a:t>Graph Recurrent Neural network </a:t>
            </a:r>
            <a:r>
              <a:rPr lang="en-US" altLang="zh-CN" sz="3600" dirty="0">
                <a:latin typeface="Palatino" pitchFamily="2" charset="77"/>
                <a:cs typeface="Calibri Light" panose="020F0302020204030204" pitchFamily="34" charset="0"/>
              </a:rPr>
              <a:t>(GRN)</a:t>
            </a:r>
          </a:p>
        </p:txBody>
      </p:sp>
    </p:spTree>
    <p:extLst>
      <p:ext uri="{BB962C8B-B14F-4D97-AF65-F5344CB8AC3E}">
        <p14:creationId xmlns:p14="http://schemas.microsoft.com/office/powerpoint/2010/main" val="33281181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87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88381" y="1"/>
            <a:ext cx="2218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446492" y="789891"/>
            <a:ext cx="5250605" cy="6046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 Recurrent neural network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14.1.1 Vanilla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14.1.2 Training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14.1.3 LSTM and GRU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14.1.4 Stacked LSTMs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 Neural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14.2.1 Query-Key-Value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14.2.2 Self-Attention-Network (SAN)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14.3.2 Binary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14.3.3 Tree LSTM features and 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LSTM features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3DB704-5FC3-4928-8884-4DE82A1A2E5B}"/>
              </a:ext>
            </a:extLst>
          </p:cNvPr>
          <p:cNvSpPr/>
          <p:nvPr/>
        </p:nvSpPr>
        <p:spPr>
          <a:xfrm>
            <a:off x="5295972" y="818920"/>
            <a:ext cx="6964664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14.4.3 Graph Attention Neural Network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14.4.4 Feature aggregation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14.5 Analyzing representation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 More on neural network training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14.6.1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AdaGrad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14.6.2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RMSProp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14.6.3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AdaDelta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14.6.4 Adam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14.6.5 Choosing a training method</a:t>
            </a:r>
          </a:p>
        </p:txBody>
      </p:sp>
    </p:spTree>
    <p:extLst>
      <p:ext uri="{BB962C8B-B14F-4D97-AF65-F5344CB8AC3E}">
        <p14:creationId xmlns:p14="http://schemas.microsoft.com/office/powerpoint/2010/main" val="149377820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88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275305" y="66229"/>
            <a:ext cx="9771741" cy="755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Palatino" pitchFamily="2" charset="77"/>
                <a:cs typeface="Calibri Light" panose="020F0302020204030204" pitchFamily="34" charset="0"/>
              </a:rPr>
              <a:t>Graph Convolutional Neural network </a:t>
            </a:r>
            <a:r>
              <a:rPr lang="en-US" altLang="zh-CN" sz="3200" dirty="0">
                <a:latin typeface="Palatino" pitchFamily="2" charset="77"/>
                <a:cs typeface="Calibri Light" panose="020F0302020204030204" pitchFamily="34" charset="0"/>
              </a:rPr>
              <a:t>(GCN)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/>
              <p:nvPr/>
            </p:nvSpPr>
            <p:spPr>
              <a:xfrm>
                <a:off x="1153495" y="1409359"/>
                <a:ext cx="9514505" cy="3597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latin typeface="Palatino" pitchFamily="2" charset="77"/>
                    <a:cs typeface="Calibri Light" panose="020F0302020204030204" pitchFamily="34" charset="0"/>
                  </a:rPr>
                  <a:t>Graph convolutional neural network </a:t>
                </a:r>
                <a:r>
                  <a:rPr lang="en-US" altLang="zh-CN" sz="2800" dirty="0">
                    <a:latin typeface="Palatino" pitchFamily="2" charset="77"/>
                    <a:cs typeface="Calibri Light" panose="020F0302020204030204" pitchFamily="34" charset="0"/>
                  </a:rPr>
                  <a:t>(GCN)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GCN uses a convolution function to calculate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based 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Using the same equations with GRN for calculating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For updating node states, GCN uses the convolutional function as follows: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800" dirty="0">
                  <a:latin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495" y="1409359"/>
                <a:ext cx="9514505" cy="3597010"/>
              </a:xfrm>
              <a:prstGeom prst="rect">
                <a:avLst/>
              </a:prstGeom>
              <a:blipFill>
                <a:blip r:embed="rId2"/>
                <a:stretch>
                  <a:fillRect l="-1281" r="-1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2">
            <a:extLst>
              <a:ext uri="{FF2B5EF4-FFF2-40B4-BE49-F238E27FC236}">
                <a16:creationId xmlns:a16="http://schemas.microsoft.com/office/drawing/2014/main" id="{7709A5F1-4BD8-4B75-92E6-7401B169C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93D41FC-1B6F-4B41-A974-6B4FE2426C4D}"/>
                  </a:ext>
                </a:extLst>
              </p:cNvPr>
              <p:cNvSpPr txBox="1"/>
              <p:nvPr/>
            </p:nvSpPr>
            <p:spPr>
              <a:xfrm>
                <a:off x="2504101" y="4712350"/>
                <a:ext cx="4895636" cy="484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𝐦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400" b="1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793D41FC-1B6F-4B41-A974-6B4FE2426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101" y="4712350"/>
                <a:ext cx="4895636" cy="4841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9D825CA-09B8-41FB-9269-EF823DFB72DA}"/>
                  </a:ext>
                </a:extLst>
              </p:cNvPr>
              <p:cNvSpPr txBox="1"/>
              <p:nvPr/>
            </p:nvSpPr>
            <p:spPr>
              <a:xfrm>
                <a:off x="2857622" y="5769471"/>
                <a:ext cx="623684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zh-CN" alt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>
                    <a:latin typeface="Palatino"/>
                  </a:rPr>
                  <a:t>and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2400" b="1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>
                    <a:latin typeface="Palatino"/>
                  </a:rPr>
                  <a:t>are model parameters</a:t>
                </a:r>
                <a:endParaRPr lang="zh-CN" altLang="en-US" sz="2400" dirty="0">
                  <a:latin typeface="Palatino"/>
                </a:endParaRPr>
              </a:p>
              <a:p>
                <a:endParaRPr lang="zh-CN" altLang="en-US" sz="2000" dirty="0"/>
              </a:p>
            </p:txBody>
          </p:sp>
        </mc:Choice>
        <mc:Fallback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F9D825CA-09B8-41FB-9269-EF823DFB7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622" y="5769471"/>
                <a:ext cx="6236848" cy="769441"/>
              </a:xfrm>
              <a:prstGeom prst="rect">
                <a:avLst/>
              </a:prstGeom>
              <a:blipFill>
                <a:blip r:embed="rId4"/>
                <a:stretch>
                  <a:fillRect l="-587" t="-62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26034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89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/>
              <p:nvPr/>
            </p:nvSpPr>
            <p:spPr>
              <a:xfrm>
                <a:off x="989324" y="1237334"/>
                <a:ext cx="9291738" cy="3359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 dirty="0">
                    <a:latin typeface="Palatino" pitchFamily="2" charset="77"/>
                    <a:cs typeface="Calibri Light" panose="020F0302020204030204" pitchFamily="34" charset="0"/>
                  </a:rPr>
                  <a:t>Different edge labels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A variant of GCN collects information separately from different neighbors, using different weights for edges with different labels.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Donating </a:t>
                </a:r>
                <a:r>
                  <a:rPr lang="en-US" altLang="zh-CN" sz="2400" b="1" dirty="0">
                    <a:latin typeface="Palatino" pitchFamily="2" charset="77"/>
                    <a:cs typeface="Calibri Light" panose="020F0302020204030204" pitchFamily="34" charset="0"/>
                  </a:rPr>
                  <a:t>edge labe</a:t>
                </a: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l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as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and </a:t>
                </a:r>
                <a:r>
                  <a:rPr lang="en-US" altLang="zh-CN" sz="2400" b="1" dirty="0">
                    <a:latin typeface="Palatino" pitchFamily="2" charset="77"/>
                    <a:cs typeface="Calibri Light" panose="020F0302020204030204" pitchFamily="34" charset="0"/>
                  </a:rPr>
                  <a:t>edge direction</a:t>
                </a: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as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𝑑𝑖𝑟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, a GCN can be redefined as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324" y="1237334"/>
                <a:ext cx="9291738" cy="3359766"/>
              </a:xfrm>
              <a:prstGeom prst="rect">
                <a:avLst/>
              </a:prstGeom>
              <a:blipFill>
                <a:blip r:embed="rId3"/>
                <a:stretch>
                  <a:fillRect l="-984" r="-262" b="-141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2">
            <a:extLst>
              <a:ext uri="{FF2B5EF4-FFF2-40B4-BE49-F238E27FC236}">
                <a16:creationId xmlns:a16="http://schemas.microsoft.com/office/drawing/2014/main" id="{7709A5F1-4BD8-4B75-92E6-7401B169C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D630147-F4B3-44B3-A8A3-99E14A402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8F950470-A3B1-415F-AFFD-BA09E8321A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3620541"/>
              </p:ext>
            </p:extLst>
          </p:nvPr>
        </p:nvGraphicFramePr>
        <p:xfrm>
          <a:off x="1976993" y="4200647"/>
          <a:ext cx="6942278" cy="1315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Equation" r:id="rId4" imgW="3619500" imgH="685800" progId="Equation.DSMT4">
                  <p:embed/>
                </p:oleObj>
              </mc:Choice>
              <mc:Fallback>
                <p:oleObj name="Equation" r:id="rId4" imgW="3619500" imgH="685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993" y="4200647"/>
                        <a:ext cx="6942278" cy="13153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71942C91-F521-49A1-A6DF-4AD50268B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58334"/>
            <a:ext cx="51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9B56BDC-A7D1-4A48-8B85-C60F385C640B}"/>
                  </a:ext>
                </a:extLst>
              </p:cNvPr>
              <p:cNvSpPr txBox="1"/>
              <p:nvPr/>
            </p:nvSpPr>
            <p:spPr>
              <a:xfrm>
                <a:off x="1243020" y="5850582"/>
                <a:ext cx="10326914" cy="7545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d>
                          <m:dPr>
                            <m:begChr m:val=""/>
                            <m:ctrlPr>
                              <a:rPr lang="zh-CN" alt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),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𝑑𝑖𝑟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altLang="zh-CN" sz="2000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|×2</m:t>
                        </m:r>
                      </m:e>
                    </m:d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>
                    <a:latin typeface="Palatino"/>
                  </a:rPr>
                  <a:t>sets of model parameters to replace a single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Palatino"/>
                  </a:rPr>
                  <a:t>. Similar extension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latin typeface="Palatino"/>
                  </a:rPr>
                  <a:t>and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r>
                      <a:rPr lang="zh-CN" altLang="en-US" sz="2000" b="1">
                        <a:latin typeface="Cambria Math" panose="02040503050406030204" pitchFamily="18" charset="0"/>
                      </a:rPr>
                      <m:t>𝐛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.    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latin typeface="Palatino"/>
                  </a:rPr>
                  <a:t>: the set of edge labels</a:t>
                </a:r>
                <a:endParaRPr lang="zh-CN" altLang="en-US" sz="2000" dirty="0">
                  <a:latin typeface="Palatino"/>
                </a:endParaRPr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9B56BDC-A7D1-4A48-8B85-C60F385C6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020" y="5850582"/>
                <a:ext cx="10326914" cy="754502"/>
              </a:xfrm>
              <a:prstGeom prst="rect">
                <a:avLst/>
              </a:prstGeom>
              <a:blipFill>
                <a:blip r:embed="rId6"/>
                <a:stretch>
                  <a:fillRect l="-177" t="-79032" r="-531" b="-701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2">
            <a:extLst>
              <a:ext uri="{FF2B5EF4-FFF2-40B4-BE49-F238E27FC236}">
                <a16:creationId xmlns:a16="http://schemas.microsoft.com/office/drawing/2014/main" id="{C155B0BC-9CC2-4436-92F2-639816307701}"/>
              </a:ext>
            </a:extLst>
          </p:cNvPr>
          <p:cNvSpPr/>
          <p:nvPr/>
        </p:nvSpPr>
        <p:spPr>
          <a:xfrm>
            <a:off x="275305" y="66229"/>
            <a:ext cx="9771741" cy="755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Palatino" pitchFamily="2" charset="77"/>
                <a:cs typeface="Calibri Light" panose="020F0302020204030204" pitchFamily="34" charset="0"/>
              </a:rPr>
              <a:t>Graph Convolutional Neural network </a:t>
            </a:r>
            <a:r>
              <a:rPr lang="en-US" altLang="zh-CN" sz="3200" dirty="0">
                <a:latin typeface="Palatino" pitchFamily="2" charset="77"/>
                <a:cs typeface="Calibri Light" panose="020F0302020204030204" pitchFamily="34" charset="0"/>
              </a:rPr>
              <a:t>(GCN)</a:t>
            </a:r>
          </a:p>
        </p:txBody>
      </p:sp>
    </p:spTree>
    <p:extLst>
      <p:ext uri="{BB962C8B-B14F-4D97-AF65-F5344CB8AC3E}">
        <p14:creationId xmlns:p14="http://schemas.microsoft.com/office/powerpoint/2010/main" val="3054381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9E4E167-CCF4-42C4-B04E-34061FD71A1C}"/>
                  </a:ext>
                </a:extLst>
              </p:cNvPr>
              <p:cNvSpPr txBox="1"/>
              <p:nvPr/>
            </p:nvSpPr>
            <p:spPr>
              <a:xfrm>
                <a:off x="1037772" y="1479874"/>
                <a:ext cx="939941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Given the </a:t>
                </a:r>
                <a:r>
                  <a:rPr lang="en-US" altLang="zh-CN" sz="22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previous state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200" b="1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200" b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  <m:r>
                          <a:rPr lang="zh-CN" altLang="en-US" sz="2200" b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−1</m:t>
                        </m:r>
                      </m:sub>
                    </m:sSub>
                    <m:r>
                      <a:rPr lang="en-US" altLang="zh-CN" sz="2200" b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and</a:t>
                </a:r>
                <a:r>
                  <a:rPr lang="en-US" altLang="zh-CN" dirty="0"/>
                  <a:t> </a:t>
                </a:r>
                <a:r>
                  <a:rPr lang="en-US" altLang="zh-CN" sz="22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the current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</a:p>
              <a:p>
                <a:r>
                  <a:rPr lang="en-US" altLang="zh-CN" sz="2200" dirty="0">
                    <a:latin typeface="Palatino" pitchFamily="2" charset="77"/>
                    <a:cs typeface="Calibri Light" panose="020F0302020204030204" pitchFamily="34" charset="0"/>
                  </a:rPr>
                  <a:t>	the </a:t>
                </a:r>
                <a:r>
                  <a:rPr lang="en-US" altLang="zh-CN" sz="2200" b="1" dirty="0">
                    <a:latin typeface="Palatino" pitchFamily="2" charset="77"/>
                    <a:cs typeface="Calibri Light" panose="020F0302020204030204" pitchFamily="34" charset="0"/>
                  </a:rPr>
                  <a:t>current state</a:t>
                </a:r>
                <a:r>
                  <a:rPr lang="en-US" altLang="zh-CN" sz="2200" dirty="0">
                    <a:latin typeface="Palatino" pitchFamily="2" charset="77"/>
                    <a:cs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200" b="1" i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</m:ctrlPr>
                      </m:sSub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200" b="1">
                            <a:latin typeface="Cambria Math" panose="02040503050406030204" pitchFamily="18" charset="0"/>
                            <a:ea typeface="Palatino" pitchFamily="2" charset="77"/>
                            <a:cs typeface="Calibri Light" panose="020F0302020204030204" pitchFamily="34" charset="0"/>
                          </a:rPr>
                          <m:t>𝑡</m:t>
                        </m:r>
                      </m:sub>
                    </m:sSub>
                    <m:r>
                      <a:rPr lang="en-US" altLang="zh-CN" sz="2200" b="1">
                        <a:latin typeface="Cambria Math" panose="02040503050406030204" pitchFamily="18" charset="0"/>
                        <a:ea typeface="Palatino" pitchFamily="2" charset="77"/>
                        <a:cs typeface="Calibri Light" panose="020F0302020204030204" pitchFamily="34" charset="0"/>
                      </a:rPr>
                      <m:t> 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cs typeface="Calibri Light" panose="020F0302020204030204" pitchFamily="34" charset="0"/>
                  </a:rPr>
                  <a:t>can be calculated as</a:t>
                </a:r>
                <a:endParaRPr lang="zh-CN" altLang="en-US" sz="2200" dirty="0">
                  <a:latin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9E4E167-CCF4-42C4-B04E-34061FD71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772" y="1479874"/>
                <a:ext cx="9399410" cy="769441"/>
              </a:xfrm>
              <a:prstGeom prst="rect">
                <a:avLst/>
              </a:prstGeom>
              <a:blipFill>
                <a:blip r:embed="rId3"/>
                <a:stretch>
                  <a:fillRect l="-713" t="-5556" b="-150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61450CB-1634-4385-9A0E-8517E19B7613}"/>
                  </a:ext>
                </a:extLst>
              </p:cNvPr>
              <p:cNvSpPr txBox="1"/>
              <p:nvPr/>
            </p:nvSpPr>
            <p:spPr>
              <a:xfrm>
                <a:off x="1088572" y="4111646"/>
                <a:ext cx="9348610" cy="2179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200" dirty="0"/>
                  <a:t>	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: a </a:t>
                </a:r>
                <a:r>
                  <a:rPr lang="en-US" altLang="zh-CN" sz="22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non-linear activation function 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such as 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𝑡𝑎𝑛h</m:t>
                    </m:r>
                  </m:oMath>
                </a14:m>
                <a:r>
                  <a:rPr lang="zh-CN" altLang="en-US" dirty="0"/>
                  <a:t> </a:t>
                </a:r>
                <a:endParaRPr lang="en-US" altLang="zh-CN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200" b="1" dirty="0">
                    <a:solidFill>
                      <a:srgbClr val="836967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altLang="zh-CN" sz="22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p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zh-CN" sz="2200" dirty="0"/>
                  <a:t>,</a:t>
                </a:r>
                <a14:m>
                  <m:oMath xmlns:m="http://schemas.openxmlformats.org/officeDocument/2006/math">
                    <m:r>
                      <a:rPr lang="zh-CN" altLang="en-US" sz="2200" b="1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altLang="zh-CN" sz="2200" dirty="0">
                    <a:latin typeface="Palatino" pitchFamily="2" charset="77"/>
                    <a:cs typeface="Calibri Light" panose="020F0302020204030204" pitchFamily="34" charset="0"/>
                  </a:rPr>
                  <a:t>: model parameters, shared among different time steps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	The </a:t>
                </a:r>
                <a:r>
                  <a:rPr lang="en-US" altLang="zh-CN" sz="2200" b="1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final vector</a:t>
                </a:r>
                <a:r>
                  <a:rPr lang="en-US" altLang="zh-CN" sz="2200" b="1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200" dirty="0"/>
                  <a:t> </a:t>
                </a:r>
                <a:r>
                  <a:rPr lang="en-US" altLang="zh-CN" sz="2200" dirty="0">
                    <a:latin typeface="Palatino" pitchFamily="2" charset="77"/>
                    <a:ea typeface="Palatino" pitchFamily="2" charset="77"/>
                    <a:cs typeface="Calibri Light" panose="020F0302020204030204" pitchFamily="34" charset="0"/>
                  </a:rPr>
                  <a:t>can be used for representing the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2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 b="1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zh-CN" altLang="en-US" sz="22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200" dirty="0"/>
                  <a:t>. </a:t>
                </a:r>
                <a:endParaRPr lang="zh-CN" altLang="en-US" sz="2200" dirty="0"/>
              </a:p>
              <a:p>
                <a:endParaRPr lang="en-US" altLang="zh-CN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61450CB-1634-4385-9A0E-8517E19B7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2" y="4111646"/>
                <a:ext cx="9348610" cy="2179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7" name="对象 56">
            <a:extLst>
              <a:ext uri="{FF2B5EF4-FFF2-40B4-BE49-F238E27FC236}">
                <a16:creationId xmlns:a16="http://schemas.microsoft.com/office/drawing/2014/main" id="{1DE2A967-2030-4945-9546-C18561373D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547609"/>
              </p:ext>
            </p:extLst>
          </p:nvPr>
        </p:nvGraphicFramePr>
        <p:xfrm>
          <a:off x="2293227" y="2723692"/>
          <a:ext cx="3674867" cy="1034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5" imgW="1714500" imgH="482600" progId="Equation.DSMT4">
                  <p:embed/>
                </p:oleObj>
              </mc:Choice>
              <mc:Fallback>
                <p:oleObj name="Equation" r:id="rId5" imgW="1714500" imgH="482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3227" y="2723692"/>
                        <a:ext cx="3674867" cy="10344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2">
            <a:extLst>
              <a:ext uri="{FF2B5EF4-FFF2-40B4-BE49-F238E27FC236}">
                <a16:creationId xmlns:a16="http://schemas.microsoft.com/office/drawing/2014/main" id="{95A8BF4C-997C-460D-B8C3-EC6B4586DF58}"/>
              </a:ext>
            </a:extLst>
          </p:cNvPr>
          <p:cNvSpPr/>
          <p:nvPr/>
        </p:nvSpPr>
        <p:spPr>
          <a:xfrm>
            <a:off x="685801" y="187423"/>
            <a:ext cx="4597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Vanilla RNNs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6F514A8-ECD8-4164-90C0-EE7C840E8A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940" y="2180262"/>
            <a:ext cx="4591286" cy="175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2933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90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2144954" y="1692430"/>
            <a:ext cx="8523046" cy="2344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/>
              <p:nvPr/>
            </p:nvSpPr>
            <p:spPr>
              <a:xfrm>
                <a:off x="1088572" y="1267785"/>
                <a:ext cx="9291738" cy="30907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b="1" dirty="0">
                    <a:latin typeface="Palatino" pitchFamily="2" charset="77"/>
                    <a:cs typeface="Calibri Light" panose="020F0302020204030204" pitchFamily="34" charset="0"/>
                  </a:rPr>
                  <a:t>Adding Gates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Another variant of GCN applies </a:t>
                </a:r>
                <a:r>
                  <a:rPr lang="en-US" altLang="zh-CN" sz="2400" b="1" dirty="0">
                    <a:latin typeface="Palatino" pitchFamily="2" charset="77"/>
                    <a:cs typeface="Calibri Light" panose="020F0302020204030204" pitchFamily="34" charset="0"/>
                  </a:rPr>
                  <a:t>gates </a:t>
                </a: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to control the amount of information passed from each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zh-CN" alt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zh-CN" altLang="en-US" sz="2400">
                        <a:latin typeface="Cambria Math" panose="02040503050406030204" pitchFamily="18" charset="0"/>
                      </a:rPr>
                      <m:t>∈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𝛺</m:t>
                    </m:r>
                    <m:d>
                      <m:dPr>
                        <m:ctrlPr>
                          <a:rPr lang="zh-CN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zh-CN" sz="240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The value of a gate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b="1">
                            <a:latin typeface="Cambria Math" panose="02040503050406030204" pitchFamily="18" charset="0"/>
                          </a:rPr>
                          <m:t>𝐠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zh-CN" alt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can be defined as: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800" dirty="0">
                  <a:latin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572" y="1267785"/>
                <a:ext cx="9291738" cy="3090783"/>
              </a:xfrm>
              <a:prstGeom prst="rect">
                <a:avLst/>
              </a:prstGeom>
              <a:blipFill>
                <a:blip r:embed="rId3"/>
                <a:stretch>
                  <a:fillRect l="-13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2">
            <a:extLst>
              <a:ext uri="{FF2B5EF4-FFF2-40B4-BE49-F238E27FC236}">
                <a16:creationId xmlns:a16="http://schemas.microsoft.com/office/drawing/2014/main" id="{7709A5F1-4BD8-4B75-92E6-7401B169C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D630147-F4B3-44B3-A8A3-99E14A402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1942C91-F521-49A1-A6DF-4AD50268B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58334"/>
            <a:ext cx="51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9B56BDC-A7D1-4A48-8B85-C60F385C640B}"/>
                  </a:ext>
                </a:extLst>
              </p:cNvPr>
              <p:cNvSpPr txBox="1"/>
              <p:nvPr/>
            </p:nvSpPr>
            <p:spPr>
              <a:xfrm>
                <a:off x="1240972" y="4715819"/>
                <a:ext cx="10551566" cy="11780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000" b="1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d>
                          <m:dPr>
                            <m:begChr m:val=""/>
                            <m:ctrlPr>
                              <a:rPr lang="zh-CN" alt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),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𝑑𝑖𝑟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latin typeface="Palatino"/>
                  </a:rPr>
                  <a:t>and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𝐛</m:t>
                        </m:r>
                      </m:e>
                      <m:sub>
                        <m:d>
                          <m:dPr>
                            <m:begChr m:val=""/>
                            <m:ctrlPr>
                              <a:rPr lang="zh-CN" altLang="en-US" sz="2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),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𝑑𝑖𝑟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bSup>
                  </m:oMath>
                </a14:m>
                <a:r>
                  <a:rPr lang="en-US" altLang="zh-CN" sz="2000" dirty="0"/>
                  <a:t> are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zh-CN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|×2</m:t>
                        </m:r>
                      </m:e>
                    </m:d>
                  </m:oMath>
                </a14:m>
                <a:r>
                  <a:rPr lang="en-US" altLang="zh-CN" sz="2000" dirty="0"/>
                  <a:t> </a:t>
                </a:r>
                <a:r>
                  <a:rPr lang="en-US" altLang="zh-CN" sz="2000" dirty="0">
                    <a:latin typeface="Palatino"/>
                  </a:rPr>
                  <a:t>sets of model parameters</a:t>
                </a:r>
                <a:endParaRPr lang="en-US" altLang="zh-CN" dirty="0">
                  <a:latin typeface="Palatino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The </a:t>
                </a:r>
                <a:r>
                  <a:rPr lang="en-US" altLang="zh-CN" sz="2400" b="1" dirty="0">
                    <a:latin typeface="Palatino" pitchFamily="2" charset="77"/>
                    <a:cs typeface="Calibri Light" panose="020F0302020204030204" pitchFamily="34" charset="0"/>
                  </a:rPr>
                  <a:t>gate</a:t>
                </a: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can be used for updating node states as follows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49B56BDC-A7D1-4A48-8B85-C60F385C6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972" y="4715819"/>
                <a:ext cx="10551566" cy="1178015"/>
              </a:xfrm>
              <a:prstGeom prst="rect">
                <a:avLst/>
              </a:prstGeom>
              <a:blipFill>
                <a:blip r:embed="rId4"/>
                <a:stretch>
                  <a:fillRect l="-925" t="-36788" b="-23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B490330-0BB8-442E-A572-47837ECB6946}"/>
                  </a:ext>
                </a:extLst>
              </p:cNvPr>
              <p:cNvSpPr txBox="1"/>
              <p:nvPr/>
            </p:nvSpPr>
            <p:spPr>
              <a:xfrm>
                <a:off x="3251392" y="3925829"/>
                <a:ext cx="5763067" cy="592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𝐠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d>
                            <m:dPr>
                              <m:begChr m:val=""/>
                              <m:ctrlP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𝑑𝑖𝑟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𝐛</m:t>
                          </m:r>
                        </m:e>
                        <m:sub>
                          <m:d>
                            <m:dPr>
                              <m:begChr m:val=""/>
                              <m:ctrlPr>
                                <a:rPr lang="zh-CN" alt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),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𝑑𝑖𝑟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),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2B490330-0BB8-442E-A572-47837ECB6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392" y="3925829"/>
                <a:ext cx="5763067" cy="5924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2">
            <a:extLst>
              <a:ext uri="{FF2B5EF4-FFF2-40B4-BE49-F238E27FC236}">
                <a16:creationId xmlns:a16="http://schemas.microsoft.com/office/drawing/2014/main" id="{8B3DEA8E-E308-4850-901D-07AEC17B5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9295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8" name="对象 17">
            <a:extLst>
              <a:ext uri="{FF2B5EF4-FFF2-40B4-BE49-F238E27FC236}">
                <a16:creationId xmlns:a16="http://schemas.microsoft.com/office/drawing/2014/main" id="{A9DD632A-1510-4C42-8FCA-F6CFC349C0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740143"/>
              </p:ext>
            </p:extLst>
          </p:nvPr>
        </p:nvGraphicFramePr>
        <p:xfrm>
          <a:off x="2856675" y="5910385"/>
          <a:ext cx="6478651" cy="620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Equation" r:id="rId6" imgW="3975100" imgH="381000" progId="Equation.DSMT4">
                  <p:embed/>
                </p:oleObj>
              </mc:Choice>
              <mc:Fallback>
                <p:oleObj name="Equation" r:id="rId6" imgW="3975100" imgH="381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6675" y="5910385"/>
                        <a:ext cx="6478651" cy="6209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2">
            <a:extLst>
              <a:ext uri="{FF2B5EF4-FFF2-40B4-BE49-F238E27FC236}">
                <a16:creationId xmlns:a16="http://schemas.microsoft.com/office/drawing/2014/main" id="{B5CD17BD-4538-4021-BBB3-D18A4FF32B23}"/>
              </a:ext>
            </a:extLst>
          </p:cNvPr>
          <p:cNvSpPr/>
          <p:nvPr/>
        </p:nvSpPr>
        <p:spPr>
          <a:xfrm>
            <a:off x="275305" y="66229"/>
            <a:ext cx="9771741" cy="755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Palatino" pitchFamily="2" charset="77"/>
                <a:cs typeface="Calibri Light" panose="020F0302020204030204" pitchFamily="34" charset="0"/>
              </a:rPr>
              <a:t>Graph Convolutional Neural network </a:t>
            </a:r>
            <a:r>
              <a:rPr lang="en-US" altLang="zh-CN" sz="3200" dirty="0">
                <a:latin typeface="Palatino" pitchFamily="2" charset="77"/>
                <a:cs typeface="Calibri Light" panose="020F0302020204030204" pitchFamily="34" charset="0"/>
              </a:rPr>
              <a:t>(GCN)</a:t>
            </a:r>
          </a:p>
        </p:txBody>
      </p:sp>
    </p:spTree>
    <p:extLst>
      <p:ext uri="{BB962C8B-B14F-4D97-AF65-F5344CB8AC3E}">
        <p14:creationId xmlns:p14="http://schemas.microsoft.com/office/powerpoint/2010/main" val="25550727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91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88381" y="1"/>
            <a:ext cx="2218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446492" y="789891"/>
            <a:ext cx="5250605" cy="6046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 Recurrent neural network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14.1.1 Vanilla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14.1.2 Training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14.1.3 LSTM and GRU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14.1.4 Stacked LSTMs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 Neural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14.2.1 Query-Key-Value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14.2.2 Self-Attention-Network (SAN)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14.3.2 Binary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14.3.3 Tree LSTM features and 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LSTM features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3DB704-5FC3-4928-8884-4DE82A1A2E5B}"/>
              </a:ext>
            </a:extLst>
          </p:cNvPr>
          <p:cNvSpPr/>
          <p:nvPr/>
        </p:nvSpPr>
        <p:spPr>
          <a:xfrm>
            <a:off x="5295972" y="818920"/>
            <a:ext cx="6964664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14.4.3 Graph Attention Neural Network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14.4.4 Feature aggregation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14.5 Analyzing representation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 More on neural network training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14.6.1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AdaGrad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14.6.2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RMSProp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14.6.3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AdaDelta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14.6.4 Adam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14.6.5 Choosing a training method</a:t>
            </a:r>
          </a:p>
        </p:txBody>
      </p:sp>
    </p:spTree>
    <p:extLst>
      <p:ext uri="{BB962C8B-B14F-4D97-AF65-F5344CB8AC3E}">
        <p14:creationId xmlns:p14="http://schemas.microsoft.com/office/powerpoint/2010/main" val="301442322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92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286656" y="-27669"/>
            <a:ext cx="8481317" cy="8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Palatino" pitchFamily="2" charset="77"/>
                <a:cs typeface="Calibri Light" panose="020F0302020204030204" pitchFamily="34" charset="0"/>
              </a:rPr>
              <a:t>Graph Attention Neural network </a:t>
            </a:r>
            <a:r>
              <a:rPr lang="en-US" altLang="zh-CN" sz="3600" dirty="0">
                <a:latin typeface="Palatino" pitchFamily="2" charset="77"/>
                <a:cs typeface="Calibri Light" panose="020F0302020204030204" pitchFamily="34" charset="0"/>
              </a:rPr>
              <a:t>(GAT)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/>
              <p:nvPr/>
            </p:nvSpPr>
            <p:spPr>
              <a:xfrm>
                <a:off x="1032330" y="1135757"/>
                <a:ext cx="9338908" cy="2362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Using attention functions for aggregating information from neighbor states at each recurrent step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4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at step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zh-CN" altLang="en-US" sz="2400" dirty="0"/>
                  <a:t> </a:t>
                </a: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is defined as follows: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800" dirty="0">
                  <a:latin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8E77814-C289-4115-A434-9A0D3E3A8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30" y="1135757"/>
                <a:ext cx="9338908" cy="2362891"/>
              </a:xfrm>
              <a:prstGeom prst="rect">
                <a:avLst/>
              </a:prstGeom>
              <a:blipFill>
                <a:blip r:embed="rId3"/>
                <a:stretch>
                  <a:fillRect l="-9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2">
            <a:extLst>
              <a:ext uri="{FF2B5EF4-FFF2-40B4-BE49-F238E27FC236}">
                <a16:creationId xmlns:a16="http://schemas.microsoft.com/office/drawing/2014/main" id="{7709A5F1-4BD8-4B75-92E6-7401B169C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D630147-F4B3-44B3-A8A3-99E14A402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1942C91-F521-49A1-A6DF-4AD50268B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58334"/>
            <a:ext cx="51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8EA42024-DA94-4901-A004-616F87D44895}"/>
                  </a:ext>
                </a:extLst>
              </p:cNvPr>
              <p:cNvSpPr txBox="1"/>
              <p:nvPr/>
            </p:nvSpPr>
            <p:spPr>
              <a:xfrm>
                <a:off x="3440644" y="2902807"/>
                <a:ext cx="4762072" cy="10399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en-US" sz="24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4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𝛺</m:t>
                              </m:r>
                              <m:r>
                                <a:rPr lang="zh-CN" altLang="en-US" sz="240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b>
                        <m:sup/>
                        <m:e>
                          <m:sSub>
                            <m:sSubPr>
                              <m:ctrlPr>
                                <a:rPr lang="zh-CN" altLang="en-US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</m:sub>
                          </m:sSub>
                        </m:e>
                      </m:nary>
                      <m:sSubSup>
                        <m:sSubSup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400" b="1">
                              <a:latin typeface="Cambria Math" panose="02040503050406030204" pitchFamily="18" charset="0"/>
                            </a:rPr>
                            <m:t>𝐡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zh-CN" altLang="en-US" sz="240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8EA42024-DA94-4901-A004-616F87D448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644" y="2902807"/>
                <a:ext cx="4762072" cy="10399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EE09AC1-7DE0-4527-8EED-22E8A0A7C326}"/>
                  </a:ext>
                </a:extLst>
              </p:cNvPr>
              <p:cNvSpPr txBox="1"/>
              <p:nvPr/>
            </p:nvSpPr>
            <p:spPr>
              <a:xfrm>
                <a:off x="1146629" y="3927935"/>
                <a:ext cx="927195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: </a:t>
                </a:r>
                <a:r>
                  <a:rPr lang="en-US" altLang="zh-CN" sz="2400" dirty="0" err="1">
                    <a:latin typeface="Palatino" pitchFamily="2" charset="77"/>
                    <a:cs typeface="Calibri Light" panose="020F0302020204030204" pitchFamily="34" charset="0"/>
                  </a:rPr>
                  <a:t>normalising</a:t>
                </a: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 a set of attention scores, each calculated using the previous hidden states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and</a:t>
                </a: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en-US" sz="2000" b="1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000" b="1">
                            <a:latin typeface="Cambria Math" panose="02040503050406030204" pitchFamily="18" charset="0"/>
                          </a:rPr>
                          <m:t>𝐡</m:t>
                        </m:r>
                      </m:e>
                      <m:sub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as follows:</a:t>
                </a:r>
                <a:endParaRPr lang="zh-CN" altLang="en-US" sz="2400" dirty="0">
                  <a:latin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7EE09AC1-7DE0-4527-8EED-22E8A0A7C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29" y="3927935"/>
                <a:ext cx="9271953" cy="830997"/>
              </a:xfrm>
              <a:prstGeom prst="rect">
                <a:avLst/>
              </a:prstGeom>
              <a:blipFill>
                <a:blip r:embed="rId5"/>
                <a:stretch>
                  <a:fillRect l="-986"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258AD70-A3CF-408C-9BB0-4BC65DB7DCCC}"/>
                  </a:ext>
                </a:extLst>
              </p:cNvPr>
              <p:cNvSpPr txBox="1"/>
              <p:nvPr/>
            </p:nvSpPr>
            <p:spPr>
              <a:xfrm>
                <a:off x="1280494" y="6254931"/>
                <a:ext cx="476207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b="1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US" altLang="zh-CN" dirty="0"/>
                  <a:t>: </a:t>
                </a:r>
                <a:r>
                  <a:rPr lang="en-US" altLang="zh-CN" sz="2000" dirty="0">
                    <a:latin typeface="Palatino" pitchFamily="2" charset="77"/>
                    <a:cs typeface="Calibri Light" panose="020F0302020204030204" pitchFamily="34" charset="0"/>
                  </a:rPr>
                  <a:t>a model parameter</a:t>
                </a:r>
                <a:endParaRPr lang="zh-CN" altLang="en-US" sz="2000" dirty="0">
                  <a:latin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7258AD70-A3CF-408C-9BB0-4BC65DB7D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494" y="6254931"/>
                <a:ext cx="4762072" cy="400110"/>
              </a:xfrm>
              <a:prstGeom prst="rect">
                <a:avLst/>
              </a:prstGeom>
              <a:blipFill>
                <a:blip r:embed="rId6"/>
                <a:stretch>
                  <a:fillRect l="-128" t="-7576" b="-257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2">
            <a:extLst>
              <a:ext uri="{FF2B5EF4-FFF2-40B4-BE49-F238E27FC236}">
                <a16:creationId xmlns:a16="http://schemas.microsoft.com/office/drawing/2014/main" id="{8F20CF55-6A31-446B-B82D-CC34A7ACC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21676C11-F046-4153-AD6C-7D1F047231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7836760"/>
              </p:ext>
            </p:extLst>
          </p:nvPr>
        </p:nvGraphicFramePr>
        <p:xfrm>
          <a:off x="4620877" y="4970877"/>
          <a:ext cx="2686703" cy="1502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Equation" r:id="rId7" imgW="1498600" imgH="838200" progId="Equation.DSMT4">
                  <p:embed/>
                </p:oleObj>
              </mc:Choice>
              <mc:Fallback>
                <p:oleObj name="Equation" r:id="rId7" imgW="1498600" imgH="838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0877" y="4970877"/>
                        <a:ext cx="2686703" cy="15027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950941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93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286656" y="-27669"/>
            <a:ext cx="8481317" cy="8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Palatino" pitchFamily="2" charset="77"/>
                <a:cs typeface="Calibri Light" panose="020F0302020204030204" pitchFamily="34" charset="0"/>
              </a:rPr>
              <a:t>Graph Attention Neural network </a:t>
            </a:r>
            <a:r>
              <a:rPr lang="en-US" altLang="zh-CN" sz="3600" dirty="0">
                <a:latin typeface="Palatino" pitchFamily="2" charset="77"/>
                <a:cs typeface="Calibri Light" panose="020F0302020204030204" pitchFamily="34" charset="0"/>
              </a:rPr>
              <a:t>(GAT)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8E77814-C289-4115-A434-9A0D3E3A8316}"/>
              </a:ext>
            </a:extLst>
          </p:cNvPr>
          <p:cNvSpPr txBox="1"/>
          <p:nvPr/>
        </p:nvSpPr>
        <p:spPr>
          <a:xfrm>
            <a:off x="1104720" y="1813937"/>
            <a:ext cx="9338908" cy="20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cs typeface="Calibri Light" panose="020F0302020204030204" pitchFamily="34" charset="0"/>
              </a:rPr>
              <a:t>GATs also have variants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Palatino" pitchFamily="2" charset="77"/>
                <a:cs typeface="Calibri Light" panose="020F0302020204030204" pitchFamily="34" charset="0"/>
              </a:rPr>
              <a:t>Graph Transformer is built on Transformer.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3200" dirty="0">
              <a:latin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709A5F1-4BD8-4B75-92E6-7401B169C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D630147-F4B3-44B3-A8A3-99E14A402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1942C91-F521-49A1-A6DF-4AD50268B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58334"/>
            <a:ext cx="51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8F20CF55-6A31-446B-B82D-CC34A7ACC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6051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94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88381" y="1"/>
            <a:ext cx="2218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446492" y="789891"/>
            <a:ext cx="5250605" cy="6046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 Recurrent neural network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14.1.1 Vanilla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14.1.2 Training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14.1.3 LSTM and GRU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14.1.4 Stacked LSTMs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 Neural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14.2.1 Query-Key-Value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14.2.2 Self-Attention-Network (SAN)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14.3.2 Binary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14.3.3 Tree LSTM features and 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LSTM features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3DB704-5FC3-4928-8884-4DE82A1A2E5B}"/>
              </a:ext>
            </a:extLst>
          </p:cNvPr>
          <p:cNvSpPr/>
          <p:nvPr/>
        </p:nvSpPr>
        <p:spPr>
          <a:xfrm>
            <a:off x="5295972" y="818920"/>
            <a:ext cx="6964664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14.4.3 Graph Attention Neural Network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14.4.4 Feature aggregation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14.5 Analyzing representation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 More on neural network training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14.6.1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AdaGrad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14.6.2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RMSProp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14.6.3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AdaDelta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14.6.4 Adam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14.6.5 Choosing a training method</a:t>
            </a:r>
          </a:p>
        </p:txBody>
      </p:sp>
    </p:spTree>
    <p:extLst>
      <p:ext uri="{BB962C8B-B14F-4D97-AF65-F5344CB8AC3E}">
        <p14:creationId xmlns:p14="http://schemas.microsoft.com/office/powerpoint/2010/main" val="402161310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95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572922" y="-19984"/>
            <a:ext cx="6229834" cy="83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latin typeface="Palatino" pitchFamily="2" charset="77"/>
                <a:cs typeface="Calibri Light" panose="020F0302020204030204" pitchFamily="34" charset="0"/>
              </a:rPr>
              <a:t>Feature Aggregation</a:t>
            </a:r>
            <a:endParaRPr lang="en-US" altLang="zh-CN" sz="3600" dirty="0">
              <a:latin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709A5F1-4BD8-4B75-92E6-7401B169C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D630147-F4B3-44B3-A8A3-99E14A402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1942C91-F521-49A1-A6DF-4AD50268B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58334"/>
            <a:ext cx="516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6670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1232240-AF0B-415B-AF86-D94AB42400A5}"/>
                  </a:ext>
                </a:extLst>
              </p:cNvPr>
              <p:cNvSpPr txBox="1"/>
              <p:nvPr/>
            </p:nvSpPr>
            <p:spPr>
              <a:xfrm>
                <a:off x="1146629" y="1467485"/>
                <a:ext cx="9521371" cy="33597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GNNs calculate </a:t>
                </a:r>
                <a:r>
                  <a:rPr lang="en-US" altLang="zh-CN" sz="2400" b="1" dirty="0">
                    <a:latin typeface="Palatino" pitchFamily="2" charset="77"/>
                    <a:cs typeface="Calibri Light" panose="020F0302020204030204" pitchFamily="34" charset="0"/>
                  </a:rPr>
                  <a:t>a hidden state </a:t>
                </a: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for each node in a graph structure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Adding one aggregation layer (pooling or attention aggregation) on top of the final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4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𝒉</m:t>
                        </m:r>
                      </m:e>
                      <m:sub>
                        <m:r>
                          <a:rPr lang="en-US" altLang="zh-CN" sz="240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zh-CN" sz="2400" i="1" kern="100">
                        <a:latin typeface="Cambria Math" panose="02040503050406030204" pitchFamily="18" charset="0"/>
                        <a:ea typeface="MS Gothic" panose="020B0609070205080204" pitchFamily="49" charset="-128"/>
                        <a:cs typeface="MS Gothic" panose="020B0609070205080204" pitchFamily="49" charset="-128"/>
                      </a:rPr>
                      <m:t> </m:t>
                    </m:r>
                    <m:r>
                      <a:rPr lang="en-US" altLang="zh-CN" sz="24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zh-CN" sz="24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𝑖</m:t>
                    </m:r>
                    <m:r>
                      <a:rPr lang="en-US" altLang="zh-CN" sz="24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∈[1,...,|</m:t>
                    </m:r>
                    <m:r>
                      <a:rPr lang="en-US" altLang="zh-CN" sz="24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altLang="zh-CN" sz="2400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|])</m:t>
                    </m:r>
                  </m:oMath>
                </a14:m>
                <a:r>
                  <a:rPr lang="en-US" altLang="zh-CN" sz="2400" kern="10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Palatino" pitchFamily="2" charset="77"/>
                    <a:cs typeface="Calibri Light" panose="020F0302020204030204" pitchFamily="34" charset="0"/>
                  </a:rPr>
                  <a:t>to obtain a single </a:t>
                </a:r>
                <a:r>
                  <a:rPr lang="en-US" altLang="zh-CN" sz="2400" b="1" dirty="0">
                    <a:latin typeface="Palatino" pitchFamily="2" charset="77"/>
                    <a:cs typeface="Calibri Light" panose="020F0302020204030204" pitchFamily="34" charset="0"/>
                  </a:rPr>
                  <a:t>vector representation of the whole graph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zh-CN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2400" dirty="0">
                  <a:latin typeface="Palatino" pitchFamily="2" charset="77"/>
                  <a:cs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61232240-AF0B-415B-AF86-D94AB4240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629" y="1467485"/>
                <a:ext cx="9521371" cy="3359766"/>
              </a:xfrm>
              <a:prstGeom prst="rect">
                <a:avLst/>
              </a:prstGeom>
              <a:blipFill>
                <a:blip r:embed="rId2"/>
                <a:stretch>
                  <a:fillRect l="-8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04548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6DA29-3DEB-4674-B5DB-FC16E69E5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96</a:t>
            </a:fld>
            <a:endParaRPr lang="zh-CN" altLang="en-US" dirty="0"/>
          </a:p>
        </p:txBody>
      </p:sp>
      <p:sp>
        <p:nvSpPr>
          <p:cNvPr id="3" name="矩形 5">
            <a:extLst>
              <a:ext uri="{FF2B5EF4-FFF2-40B4-BE49-F238E27FC236}">
                <a16:creationId xmlns:a16="http://schemas.microsoft.com/office/drawing/2014/main" id="{E1BF4C49-D9BF-42F3-B713-48595D54AED3}"/>
              </a:ext>
            </a:extLst>
          </p:cNvPr>
          <p:cNvSpPr/>
          <p:nvPr/>
        </p:nvSpPr>
        <p:spPr>
          <a:xfrm>
            <a:off x="2288381" y="1"/>
            <a:ext cx="22181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Contents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2918002F-8C64-4968-9ECA-DC63D9D4E45B}"/>
              </a:ext>
            </a:extLst>
          </p:cNvPr>
          <p:cNvSpPr/>
          <p:nvPr/>
        </p:nvSpPr>
        <p:spPr>
          <a:xfrm>
            <a:off x="446492" y="789891"/>
            <a:ext cx="5250605" cy="6046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 Recurrent neural network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14.1.1 Vanilla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14.1.2 Training RNNs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14.1.3 LSTM and GRU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14.1.4 Stacked LSTMs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 Neural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14.2.1 Query-Key-Value attention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14.2.2 Self-Attention-Network (SAN)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 Representing trees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14.3.1 Child-sum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14.3.2 Binary tree LSTM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14.3.3 Tree LSTM features and </a:t>
            </a:r>
          </a:p>
          <a:p>
            <a:pPr lvl="2"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         </a:t>
            </a: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sequence LSTM features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7B3DB704-5FC3-4928-8884-4DE82A1A2E5B}"/>
              </a:ext>
            </a:extLst>
          </p:cNvPr>
          <p:cNvSpPr/>
          <p:nvPr/>
        </p:nvSpPr>
        <p:spPr>
          <a:xfrm>
            <a:off x="5295972" y="818920"/>
            <a:ext cx="6964664" cy="55851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 Representing graphs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14.4.1 Graph Recurrent Neural Network (GRN)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14.4.2 Graph Convolutional Neural Network (GCN)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14.4.3 Graph Attention Neural Network 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14.4.4 Feature aggregation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14.5 Analyzing representation</a:t>
            </a:r>
          </a:p>
          <a:p>
            <a:pPr marL="428594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 More on neural network training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14.6.1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AdaGrad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14.6.2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RMSProp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14.6.3 </a:t>
            </a:r>
            <a:r>
              <a:rPr lang="en-US" altLang="zh-CN" sz="2000" dirty="0" err="1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AdaDelta</a:t>
            </a:r>
            <a:endParaRPr lang="en-US" altLang="zh-CN" sz="2000" dirty="0">
              <a:solidFill>
                <a:schemeClr val="bg1">
                  <a:lumMod val="85000"/>
                </a:schemeClr>
              </a:solidFill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14.6.4 Adam</a:t>
            </a:r>
          </a:p>
          <a:p>
            <a:pPr marL="885794" lvl="1" indent="-428594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>
                    <a:lumMod val="85000"/>
                  </a:schemeClr>
                </a:solidFill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14.6.5 Choosing a training method</a:t>
            </a:r>
          </a:p>
        </p:txBody>
      </p:sp>
    </p:spTree>
    <p:extLst>
      <p:ext uri="{BB962C8B-B14F-4D97-AF65-F5344CB8AC3E}">
        <p14:creationId xmlns:p14="http://schemas.microsoft.com/office/powerpoint/2010/main" val="173378987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97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1488A9D6-7824-4B74-9A21-BF3A90EEF12F}"/>
              </a:ext>
            </a:extLst>
          </p:cNvPr>
          <p:cNvSpPr/>
          <p:nvPr/>
        </p:nvSpPr>
        <p:spPr>
          <a:xfrm>
            <a:off x="596993" y="216228"/>
            <a:ext cx="5824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Analysing</a:t>
            </a:r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Representation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1106170" y="781165"/>
            <a:ext cx="9327566" cy="6683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The neural representation vector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h 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Dynamically computed low-dimensional dense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Pros</a:t>
            </a: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contain automatic combinations of input features</a:t>
            </a: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capturing syntactic and semantic information</a:t>
            </a:r>
          </a:p>
          <a:p>
            <a:pPr marL="800100" lvl="1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Cons</a:t>
            </a:r>
          </a:p>
          <a:p>
            <a:pPr marL="1257300" lvl="2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not easily interpretable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Two indirect ways to </a:t>
            </a:r>
            <a:r>
              <a:rPr lang="en-US" altLang="zh-CN" sz="24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analyse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learned representation vectors</a:t>
            </a:r>
          </a:p>
          <a:p>
            <a:pPr marL="742950" lvl="1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Visualisation</a:t>
            </a: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742950" lvl="1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Probing tasks</a:t>
            </a:r>
          </a:p>
          <a:p>
            <a:pPr marL="742950" lvl="1" indent="-28575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Ablation</a:t>
            </a:r>
          </a:p>
          <a:p>
            <a:pPr>
              <a:lnSpc>
                <a:spcPct val="150000"/>
              </a:lnSpc>
              <a:buSzPct val="100000"/>
            </a:pPr>
            <a:endParaRPr lang="en-US" altLang="zh-CN" sz="24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3650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98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1088571" y="1373843"/>
            <a:ext cx="9381995" cy="373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800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Visualisation</a:t>
            </a: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Projecting hidden representations into a two-dimensional figure to better understand their correlations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Preserving the distance correlation between vectors to gain knowledge about the characteristics of the representation vectors</a:t>
            </a:r>
          </a:p>
          <a:p>
            <a:pPr marL="342900" indent="-342900">
              <a:lnSpc>
                <a:spcPct val="15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useful tool: </a:t>
            </a: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t-distributed stochastic neighbor embedding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 </a:t>
            </a: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t-SNE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)</a:t>
            </a:r>
            <a:endParaRPr lang="en-US" altLang="zh-CN" sz="22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  <a:buSzPct val="100000"/>
            </a:pPr>
            <a:endParaRPr lang="en-US" altLang="zh-CN" sz="22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7" name="矩形 2">
            <a:extLst>
              <a:ext uri="{FF2B5EF4-FFF2-40B4-BE49-F238E27FC236}">
                <a16:creationId xmlns:a16="http://schemas.microsoft.com/office/drawing/2014/main" id="{0C7B64C6-CB7B-410C-8EE1-3A5CACAF2F55}"/>
              </a:ext>
            </a:extLst>
          </p:cNvPr>
          <p:cNvSpPr/>
          <p:nvPr/>
        </p:nvSpPr>
        <p:spPr>
          <a:xfrm>
            <a:off x="596993" y="216228"/>
            <a:ext cx="5824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Analysing</a:t>
            </a:r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16778455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5C5F3D-42A9-4A4A-B034-47F3B1064B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8FA19-E13B-4121-8BBF-5D41F5A04330}" type="slidenum">
              <a:rPr lang="zh-CN" altLang="en-US" smtClean="0"/>
              <a:t>99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FA173F-2791-4C85-BD67-FFD1A36E87FA}"/>
              </a:ext>
            </a:extLst>
          </p:cNvPr>
          <p:cNvSpPr/>
          <p:nvPr/>
        </p:nvSpPr>
        <p:spPr>
          <a:xfrm>
            <a:off x="2144954" y="1245398"/>
            <a:ext cx="7902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CN" sz="2800" dirty="0">
              <a:latin typeface="Palatino" pitchFamily="2" charset="77"/>
              <a:ea typeface="Palatino" pitchFamily="2" charset="77"/>
              <a:cs typeface="Calibri Light" panose="020F0302020204030204" pitchFamily="34" charset="0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FA461FA1-6736-4F17-A23E-8C240720FBE3}"/>
              </a:ext>
            </a:extLst>
          </p:cNvPr>
          <p:cNvSpPr/>
          <p:nvPr/>
        </p:nvSpPr>
        <p:spPr>
          <a:xfrm>
            <a:off x="1088571" y="1160729"/>
            <a:ext cx="9472897" cy="1984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00000"/>
            </a:pP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t-distributed stochastic neighbor embedding 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( </a:t>
            </a:r>
            <a:r>
              <a:rPr lang="en-US" altLang="zh-CN" sz="24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t-SNE</a:t>
            </a:r>
            <a:r>
              <a:rPr lang="en-US" altLang="zh-CN" sz="24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)</a:t>
            </a:r>
          </a:p>
          <a:p>
            <a:pPr>
              <a:lnSpc>
                <a:spcPct val="150000"/>
              </a:lnSpc>
              <a:buSzPct val="100000"/>
            </a:pP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 non-linear dimensionality reduction technique that aims to </a:t>
            </a:r>
            <a:r>
              <a:rPr lang="en-US" altLang="zh-CN" sz="20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preserve the distance correlation between vectors </a:t>
            </a:r>
            <a:r>
              <a:rPr lang="en-US" altLang="zh-CN" sz="2000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in the original high-dimensional vector space and then projected to two-dimensional space.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97BB275-24A1-4547-92F8-9909113FABCE}"/>
              </a:ext>
            </a:extLst>
          </p:cNvPr>
          <p:cNvSpPr txBox="1"/>
          <p:nvPr/>
        </p:nvSpPr>
        <p:spPr>
          <a:xfrm>
            <a:off x="3006572" y="5957553"/>
            <a:ext cx="7244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An example of t-SNE </a:t>
            </a:r>
            <a:r>
              <a:rPr lang="en-US" altLang="zh-CN" dirty="0" err="1"/>
              <a:t>visualisation</a:t>
            </a:r>
            <a:r>
              <a:rPr lang="en-US" altLang="zh-CN" dirty="0"/>
              <a:t> of positive and negative documents.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ADE12AC-CA89-4CCC-BCD9-30C449D53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150" y="3095841"/>
            <a:ext cx="3911801" cy="2832246"/>
          </a:xfrm>
          <a:prstGeom prst="rect">
            <a:avLst/>
          </a:prstGeom>
        </p:spPr>
      </p:pic>
      <p:sp>
        <p:nvSpPr>
          <p:cNvPr id="9" name="矩形 2">
            <a:extLst>
              <a:ext uri="{FF2B5EF4-FFF2-40B4-BE49-F238E27FC236}">
                <a16:creationId xmlns:a16="http://schemas.microsoft.com/office/drawing/2014/main" id="{3E6FED96-CE16-4BAA-BFC4-C18E7C6B17C9}"/>
              </a:ext>
            </a:extLst>
          </p:cNvPr>
          <p:cNvSpPr/>
          <p:nvPr/>
        </p:nvSpPr>
        <p:spPr>
          <a:xfrm>
            <a:off x="596993" y="216228"/>
            <a:ext cx="58240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err="1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Analysing</a:t>
            </a:r>
            <a:r>
              <a:rPr lang="en-US" altLang="zh-CN" sz="3600" b="1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1372540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68312</TotalTime>
  <Words>7387</Words>
  <Application>Microsoft Office PowerPoint</Application>
  <PresentationFormat>宽屏</PresentationFormat>
  <Paragraphs>1529</Paragraphs>
  <Slides>122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122</vt:i4>
      </vt:variant>
    </vt:vector>
  </HeadingPairs>
  <TitlesOfParts>
    <vt:vector size="138" baseType="lpstr">
      <vt:lpstr>Andale Mono</vt:lpstr>
      <vt:lpstr>Apple Symbols</vt:lpstr>
      <vt:lpstr>Baloo</vt:lpstr>
      <vt:lpstr>MS Gothic</vt:lpstr>
      <vt:lpstr>Palatino</vt:lpstr>
      <vt:lpstr>等线</vt:lpstr>
      <vt:lpstr>等线 (正文)</vt:lpstr>
      <vt:lpstr>等线 Light</vt:lpstr>
      <vt:lpstr>微软雅黑</vt:lpstr>
      <vt:lpstr>Arial</vt:lpstr>
      <vt:lpstr>Calibri</vt:lpstr>
      <vt:lpstr>Calibri Light</vt:lpstr>
      <vt:lpstr>Cambria Math</vt:lpstr>
      <vt:lpstr>Times New Roman</vt:lpstr>
      <vt:lpstr>Office 主题​​</vt:lpstr>
      <vt:lpstr>Equation</vt:lpstr>
      <vt:lpstr>Natural Language Processing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DH Sean</dc:creator>
  <cp:lastModifiedBy>sean</cp:lastModifiedBy>
  <cp:revision>288</cp:revision>
  <cp:lastPrinted>2021-02-01T05:40:03Z</cp:lastPrinted>
  <dcterms:created xsi:type="dcterms:W3CDTF">2018-10-12T14:21:45Z</dcterms:created>
  <dcterms:modified xsi:type="dcterms:W3CDTF">2022-05-23T09:05:42Z</dcterms:modified>
</cp:coreProperties>
</file>