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71"/>
  </p:notesMasterIdLst>
  <p:handoutMasterIdLst>
    <p:handoutMasterId r:id="rId72"/>
  </p:handoutMasterIdLst>
  <p:sldIdLst>
    <p:sldId id="498" r:id="rId2"/>
    <p:sldId id="314" r:id="rId3"/>
    <p:sldId id="315" r:id="rId4"/>
    <p:sldId id="405" r:id="rId5"/>
    <p:sldId id="420" r:id="rId6"/>
    <p:sldId id="422" r:id="rId7"/>
    <p:sldId id="424" r:id="rId8"/>
    <p:sldId id="423" r:id="rId9"/>
    <p:sldId id="425" r:id="rId10"/>
    <p:sldId id="426" r:id="rId11"/>
    <p:sldId id="406" r:id="rId12"/>
    <p:sldId id="427" r:id="rId13"/>
    <p:sldId id="499" r:id="rId14"/>
    <p:sldId id="428" r:id="rId15"/>
    <p:sldId id="429" r:id="rId16"/>
    <p:sldId id="430" r:id="rId17"/>
    <p:sldId id="504" r:id="rId18"/>
    <p:sldId id="431" r:id="rId19"/>
    <p:sldId id="407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9" r:id="rId30"/>
    <p:sldId id="521" r:id="rId31"/>
    <p:sldId id="514" r:id="rId32"/>
    <p:sldId id="520" r:id="rId33"/>
    <p:sldId id="515" r:id="rId34"/>
    <p:sldId id="516" r:id="rId35"/>
    <p:sldId id="517" r:id="rId36"/>
    <p:sldId id="443" r:id="rId37"/>
    <p:sldId id="408" r:id="rId38"/>
    <p:sldId id="444" r:id="rId39"/>
    <p:sldId id="522" r:id="rId40"/>
    <p:sldId id="409" r:id="rId41"/>
    <p:sldId id="446" r:id="rId42"/>
    <p:sldId id="410" r:id="rId43"/>
    <p:sldId id="445" r:id="rId44"/>
    <p:sldId id="447" r:id="rId45"/>
    <p:sldId id="448" r:id="rId46"/>
    <p:sldId id="449" r:id="rId47"/>
    <p:sldId id="500" r:id="rId48"/>
    <p:sldId id="450" r:id="rId49"/>
    <p:sldId id="451" r:id="rId50"/>
    <p:sldId id="411" r:id="rId51"/>
    <p:sldId id="501" r:id="rId52"/>
    <p:sldId id="452" r:id="rId53"/>
    <p:sldId id="412" r:id="rId54"/>
    <p:sldId id="453" r:id="rId55"/>
    <p:sldId id="413" r:id="rId56"/>
    <p:sldId id="455" r:id="rId57"/>
    <p:sldId id="414" r:id="rId58"/>
    <p:sldId id="456" r:id="rId59"/>
    <p:sldId id="502" r:id="rId60"/>
    <p:sldId id="415" r:id="rId61"/>
    <p:sldId id="457" r:id="rId62"/>
    <p:sldId id="458" r:id="rId63"/>
    <p:sldId id="417" r:id="rId64"/>
    <p:sldId id="459" r:id="rId65"/>
    <p:sldId id="460" r:id="rId66"/>
    <p:sldId id="461" r:id="rId67"/>
    <p:sldId id="418" r:id="rId68"/>
    <p:sldId id="419" r:id="rId69"/>
    <p:sldId id="404" r:id="rId7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405"/>
            <p14:sldId id="420"/>
            <p14:sldId id="422"/>
            <p14:sldId id="424"/>
            <p14:sldId id="423"/>
            <p14:sldId id="425"/>
            <p14:sldId id="426"/>
            <p14:sldId id="406"/>
            <p14:sldId id="427"/>
            <p14:sldId id="499"/>
            <p14:sldId id="428"/>
            <p14:sldId id="429"/>
            <p14:sldId id="430"/>
            <p14:sldId id="504"/>
            <p14:sldId id="431"/>
            <p14:sldId id="407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9"/>
            <p14:sldId id="521"/>
            <p14:sldId id="514"/>
            <p14:sldId id="520"/>
            <p14:sldId id="515"/>
            <p14:sldId id="516"/>
            <p14:sldId id="517"/>
            <p14:sldId id="443"/>
            <p14:sldId id="408"/>
            <p14:sldId id="444"/>
            <p14:sldId id="522"/>
            <p14:sldId id="409"/>
            <p14:sldId id="446"/>
            <p14:sldId id="410"/>
            <p14:sldId id="445"/>
            <p14:sldId id="447"/>
            <p14:sldId id="448"/>
            <p14:sldId id="449"/>
            <p14:sldId id="500"/>
            <p14:sldId id="450"/>
            <p14:sldId id="451"/>
            <p14:sldId id="411"/>
            <p14:sldId id="501"/>
            <p14:sldId id="452"/>
            <p14:sldId id="412"/>
            <p14:sldId id="453"/>
            <p14:sldId id="413"/>
            <p14:sldId id="455"/>
            <p14:sldId id="414"/>
            <p14:sldId id="456"/>
            <p14:sldId id="502"/>
            <p14:sldId id="415"/>
            <p14:sldId id="457"/>
            <p14:sldId id="458"/>
            <p14:sldId id="417"/>
            <p14:sldId id="459"/>
            <p14:sldId id="460"/>
            <p14:sldId id="461"/>
            <p14:sldId id="418"/>
            <p14:sldId id="419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4" autoAdjust="0"/>
    <p:restoredTop sz="88027"/>
  </p:normalViewPr>
  <p:slideViewPr>
    <p:cSldViewPr snapToGrid="0">
      <p:cViewPr varScale="1">
        <p:scale>
          <a:sx n="149" d="100"/>
          <a:sy n="149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</a:p>
          <a:p>
            <a:r>
              <a:rPr kumimoji="1" lang="en-US" altLang="zh-CN" dirty="0"/>
              <a:t>Extend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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extend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parameter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vector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949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Randomly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init</a:t>
            </a:r>
            <a:r>
              <a:rPr kumimoji="1" lang="zh-CN" altLang="en-US" dirty="0"/>
              <a:t> </a:t>
            </a:r>
            <a:r>
              <a:rPr kumimoji="1" lang="en-US" altLang="zh-CN" dirty="0"/>
              <a:t>hidden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6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380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87">
            <a:extLst>
              <a:ext uri="{FF2B5EF4-FFF2-40B4-BE49-F238E27FC236}">
                <a16:creationId xmlns:a16="http://schemas.microsoft.com/office/drawing/2014/main" id="{6EA3B6EC-A227-40ED-ACCB-6CE2AE46C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585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B476170A-3F71-4235-A71D-3B9159876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5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85787" y="178483"/>
            <a:ext cx="5940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Activation function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032272" y="1326482"/>
            <a:ext cx="5835524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Non-linear activation functions</a:t>
            </a:r>
            <a:endParaRPr lang="zh-CN" altLang="en-US" sz="2400" dirty="0"/>
          </a:p>
        </p:txBody>
      </p:sp>
      <p:pic>
        <p:nvPicPr>
          <p:cNvPr id="4" name="图片 3" descr="图片包含 表格&#10;&#10;描述已自动生成">
            <a:extLst>
              <a:ext uri="{FF2B5EF4-FFF2-40B4-BE49-F238E27FC236}">
                <a16:creationId xmlns:a16="http://schemas.microsoft.com/office/drawing/2014/main" id="{45D66C29-63D0-4153-806C-60366432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43" y="2063107"/>
            <a:ext cx="9495513" cy="4137668"/>
          </a:xfrm>
          <a:prstGeom prst="rect">
            <a:avLst/>
          </a:prstGeom>
        </p:spPr>
      </p:pic>
      <p:sp>
        <p:nvSpPr>
          <p:cNvPr id="2" name="左大括号 1">
            <a:extLst>
              <a:ext uri="{FF2B5EF4-FFF2-40B4-BE49-F238E27FC236}">
                <a16:creationId xmlns:a16="http://schemas.microsoft.com/office/drawing/2014/main" id="{B0842EE6-F070-4F62-9582-A9DC43CB1578}"/>
              </a:ext>
            </a:extLst>
          </p:cNvPr>
          <p:cNvSpPr/>
          <p:nvPr/>
        </p:nvSpPr>
        <p:spPr>
          <a:xfrm>
            <a:off x="664367" y="2332433"/>
            <a:ext cx="453629" cy="3461147"/>
          </a:xfrm>
          <a:prstGeom prst="leftBrace">
            <a:avLst>
              <a:gd name="adj1" fmla="val 59226"/>
              <a:gd name="adj2" fmla="val 49007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1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410120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277544"/>
            <a:ext cx="67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network notation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153716" y="1382061"/>
                <a:ext cx="9107884" cy="3244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Matrix-vector notation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Concatenation of </a:t>
                </a:r>
                <a:r>
                  <a:rPr lang="en-US" altLang="zh-CN" sz="2400" i="1" dirty="0">
                    <a:latin typeface="Palatino"/>
                  </a:rPr>
                  <a:t>column</a:t>
                </a:r>
                <a:r>
                  <a:rPr lang="en-US" altLang="zh-CN" sz="2400" dirty="0">
                    <a:latin typeface="Palatino"/>
                  </a:rPr>
                  <a:t> vectors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;...;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Single layer perceptron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16" y="1382061"/>
                <a:ext cx="9107884" cy="3244927"/>
              </a:xfrm>
              <a:prstGeom prst="rect">
                <a:avLst/>
              </a:prstGeo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7E3E0647-BEF2-4B3D-8F20-22A2F98B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260" r="38162" b="-260"/>
          <a:stretch/>
        </p:blipFill>
        <p:spPr>
          <a:xfrm>
            <a:off x="8278615" y="1150980"/>
            <a:ext cx="2611405" cy="45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2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5806" y="167627"/>
            <a:ext cx="71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Matrix Vector Notation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28701" y="1028112"/>
                <a:ext cx="9203078" cy="2942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Multi-layer perceptron, we use </a:t>
                </a:r>
                <a:r>
                  <a:rPr lang="en-US" altLang="zh-CN" sz="2400" b="1" dirty="0">
                    <a:latin typeface="Palatino"/>
                  </a:rPr>
                  <a:t>h</a:t>
                </a:r>
                <a:r>
                  <a:rPr lang="en-US" altLang="zh-CN" sz="2400" dirty="0">
                    <a:latin typeface="Palatino"/>
                  </a:rPr>
                  <a:t> to denote hidden layers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eqArr>
                        <m:eqArr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 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   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 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 </m:t>
                          </m:r>
                        </m:e>
                      </m:eqArr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1028112"/>
                <a:ext cx="9203078" cy="2942280"/>
              </a:xfrm>
              <a:prstGeom prst="rect">
                <a:avLst/>
              </a:prstGeom>
              <a:blipFill>
                <a:blip r:embed="rId2"/>
                <a:stretch>
                  <a:fillRect l="-928" b="-1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25F65C48-2A96-4787-9E5B-2C646B416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4" t="-520" r="1124" b="520"/>
          <a:stretch/>
        </p:blipFill>
        <p:spPr>
          <a:xfrm>
            <a:off x="6239495" y="1835121"/>
            <a:ext cx="3080717" cy="39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7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5806" y="167627"/>
            <a:ext cx="71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Matrix Vector Notation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28701" y="1028112"/>
                <a:ext cx="920307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Multi-class classifier: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=〈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;⋯;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As a result,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</m:oMath>
                  </m:oMathPara>
                </a14:m>
                <a:endParaRPr lang="zh-CN" altLang="en-US" sz="2400" dirty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Applying softmax function: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1028112"/>
                <a:ext cx="9203078" cy="4524315"/>
              </a:xfrm>
              <a:prstGeom prst="rect">
                <a:avLst/>
              </a:prstGeo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3653" y="136553"/>
            <a:ext cx="7084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Correlation with linear classifier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82277" y="1302983"/>
                <a:ext cx="9961959" cy="3912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binary classification, MLP differs from linear perceptron only in the use of hidden layers.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multi-class classification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Single layer perceptron extends feature vector (Chapter 3)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Multi-layer perceptron extends output layer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(Chapter 13)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Duplicating the input feature vector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times equals the duplication of the model parameter vector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times.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77" y="1302983"/>
                <a:ext cx="9961959" cy="3912674"/>
              </a:xfrm>
              <a:prstGeom prst="rect">
                <a:avLst/>
              </a:prstGeom>
              <a:blipFill>
                <a:blip r:embed="rId2"/>
                <a:stretch>
                  <a:fillRect l="-857" r="-1530" b="-2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2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3654" y="198353"/>
            <a:ext cx="715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Correlation with linear classifier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793081" y="1574838"/>
                <a:ext cx="4427096" cy="2460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81" y="1574838"/>
                <a:ext cx="4427096" cy="24600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E0A5CF9-2A25-4FE9-8549-14D9C9D18CA7}"/>
                  </a:ext>
                </a:extLst>
              </p:cNvPr>
              <p:cNvSpPr/>
              <p:nvPr/>
            </p:nvSpPr>
            <p:spPr>
              <a:xfrm>
                <a:off x="6750754" y="1574838"/>
                <a:ext cx="3770490" cy="2460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E0A5CF9-2A25-4FE9-8549-14D9C9D18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754" y="1574838"/>
                <a:ext cx="3770490" cy="24600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4D1BC06-707B-43D9-889B-87CD6529518C}"/>
                  </a:ext>
                </a:extLst>
              </p:cNvPr>
              <p:cNvSpPr/>
              <p:nvPr/>
            </p:nvSpPr>
            <p:spPr>
              <a:xfrm>
                <a:off x="1243013" y="4589257"/>
                <a:ext cx="9751218" cy="1907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denotes the input feature representation without combining the class label,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denotes the corresponding weight vector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∈[1,…,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.</a:t>
                </a:r>
                <a:r>
                  <a:rPr lang="zh-CN" altLang="en-US" sz="2400" dirty="0">
                    <a:latin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4D1BC06-707B-43D9-889B-87CD65295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4589257"/>
                <a:ext cx="9751218" cy="1907895"/>
              </a:xfrm>
              <a:prstGeom prst="rect">
                <a:avLst/>
              </a:prstGeom>
              <a:blipFill>
                <a:blip r:embed="rId4"/>
                <a:stretch>
                  <a:fillRect l="-875" b="-6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右 1">
            <a:extLst>
              <a:ext uri="{FF2B5EF4-FFF2-40B4-BE49-F238E27FC236}">
                <a16:creationId xmlns:a16="http://schemas.microsoft.com/office/drawing/2014/main" id="{99085202-3BB2-48F5-9929-AFF15F1766D3}"/>
              </a:ext>
            </a:extLst>
          </p:cNvPr>
          <p:cNvSpPr/>
          <p:nvPr/>
        </p:nvSpPr>
        <p:spPr>
          <a:xfrm>
            <a:off x="5674300" y="2771775"/>
            <a:ext cx="545877" cy="323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5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7" y="372089"/>
            <a:ext cx="738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Correlation with linear classifier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982266" y="1206645"/>
            <a:ext cx="947618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As a result, no matter for binary or multi-class classification, MLP differs from linear perceptron only in the use of hidden layers.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FB07A17F-3816-4219-B609-CD9D0F1A49C9}"/>
              </a:ext>
            </a:extLst>
          </p:cNvPr>
          <p:cNvSpPr/>
          <p:nvPr/>
        </p:nvSpPr>
        <p:spPr>
          <a:xfrm>
            <a:off x="2056844" y="318661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6EE55E11-9F57-4481-A186-33F3D959AD6E}"/>
              </a:ext>
            </a:extLst>
          </p:cNvPr>
          <p:cNvSpPr/>
          <p:nvPr/>
        </p:nvSpPr>
        <p:spPr>
          <a:xfrm>
            <a:off x="2056844" y="388486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1DDA0343-2DA2-442B-9ECE-15A3CB8E2F00}"/>
              </a:ext>
            </a:extLst>
          </p:cNvPr>
          <p:cNvSpPr/>
          <p:nvPr/>
        </p:nvSpPr>
        <p:spPr>
          <a:xfrm>
            <a:off x="2056844" y="455794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97300B85-789C-4255-9794-0CEB84F71091}"/>
              </a:ext>
            </a:extLst>
          </p:cNvPr>
          <p:cNvSpPr/>
          <p:nvPr/>
        </p:nvSpPr>
        <p:spPr>
          <a:xfrm>
            <a:off x="3034744" y="318661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F8061F6F-5C40-4E7A-928D-9C82D2C3E9AA}"/>
              </a:ext>
            </a:extLst>
          </p:cNvPr>
          <p:cNvSpPr/>
          <p:nvPr/>
        </p:nvSpPr>
        <p:spPr>
          <a:xfrm>
            <a:off x="3034744" y="388486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5E98BCBD-18A6-41F5-AF33-FA399CE91F35}"/>
              </a:ext>
            </a:extLst>
          </p:cNvPr>
          <p:cNvSpPr/>
          <p:nvPr/>
        </p:nvSpPr>
        <p:spPr>
          <a:xfrm>
            <a:off x="3034744" y="455794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3219F2-ABB7-40E9-81F9-573D0417DB47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2514044" y="3415215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8A51EC8-0CDA-489B-9D93-D2DF17F636D9}"/>
              </a:ext>
            </a:extLst>
          </p:cNvPr>
          <p:cNvCxnSpPr>
            <a:cxnSpLocks/>
            <a:stCxn id="2" idx="6"/>
            <a:endCxn id="11" idx="2"/>
          </p:cNvCxnSpPr>
          <p:nvPr/>
        </p:nvCxnSpPr>
        <p:spPr>
          <a:xfrm>
            <a:off x="2514044" y="3415215"/>
            <a:ext cx="520700" cy="6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8439247-57B4-4DB3-B823-2839A52384A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2514044" y="3415215"/>
            <a:ext cx="520700" cy="1371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EFD7839-B954-4CD0-BF92-91D5EC1784EF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2514044" y="3415215"/>
            <a:ext cx="520700" cy="6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C6ECC03-B49E-4644-A8AE-63664DC01EFA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2514044" y="4113461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85B3D8B-6178-4D66-8B50-2A1708AC7895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2514044" y="4113461"/>
            <a:ext cx="520700" cy="673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A97E8D7-ED64-4AB6-A2B9-F5E1F6AA4886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2514044" y="3415215"/>
            <a:ext cx="520700" cy="1371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EEE7D720-919F-4F31-B9A5-49B1FA914DAF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2514044" y="4113461"/>
            <a:ext cx="520700" cy="673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FDDC30A-FFD4-4B94-8011-0385506D1DEF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2514044" y="4786543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接点 37">
            <a:extLst>
              <a:ext uri="{FF2B5EF4-FFF2-40B4-BE49-F238E27FC236}">
                <a16:creationId xmlns:a16="http://schemas.microsoft.com/office/drawing/2014/main" id="{3CD4A95F-9C6A-42BC-89DB-7BC3A8446B51}"/>
              </a:ext>
            </a:extLst>
          </p:cNvPr>
          <p:cNvSpPr/>
          <p:nvPr/>
        </p:nvSpPr>
        <p:spPr>
          <a:xfrm>
            <a:off x="6426756" y="328326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接点 38">
            <a:extLst>
              <a:ext uri="{FF2B5EF4-FFF2-40B4-BE49-F238E27FC236}">
                <a16:creationId xmlns:a16="http://schemas.microsoft.com/office/drawing/2014/main" id="{34638A62-260E-4619-8805-BD63E52A42DE}"/>
              </a:ext>
            </a:extLst>
          </p:cNvPr>
          <p:cNvSpPr/>
          <p:nvPr/>
        </p:nvSpPr>
        <p:spPr>
          <a:xfrm>
            <a:off x="6426756" y="398151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流程图: 接点 39">
            <a:extLst>
              <a:ext uri="{FF2B5EF4-FFF2-40B4-BE49-F238E27FC236}">
                <a16:creationId xmlns:a16="http://schemas.microsoft.com/office/drawing/2014/main" id="{E9B5D723-CB54-4F43-82AF-4EF685809C0F}"/>
              </a:ext>
            </a:extLst>
          </p:cNvPr>
          <p:cNvSpPr/>
          <p:nvPr/>
        </p:nvSpPr>
        <p:spPr>
          <a:xfrm>
            <a:off x="6426756" y="465459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接点 40">
            <a:extLst>
              <a:ext uri="{FF2B5EF4-FFF2-40B4-BE49-F238E27FC236}">
                <a16:creationId xmlns:a16="http://schemas.microsoft.com/office/drawing/2014/main" id="{B4E2B480-14B2-41A2-BD01-77CA500AB43C}"/>
              </a:ext>
            </a:extLst>
          </p:cNvPr>
          <p:cNvSpPr/>
          <p:nvPr/>
        </p:nvSpPr>
        <p:spPr>
          <a:xfrm>
            <a:off x="7404656" y="355758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接点 41">
            <a:extLst>
              <a:ext uri="{FF2B5EF4-FFF2-40B4-BE49-F238E27FC236}">
                <a16:creationId xmlns:a16="http://schemas.microsoft.com/office/drawing/2014/main" id="{225B3368-E74C-4CBB-A557-F04B9F5DF253}"/>
              </a:ext>
            </a:extLst>
          </p:cNvPr>
          <p:cNvSpPr/>
          <p:nvPr/>
        </p:nvSpPr>
        <p:spPr>
          <a:xfrm>
            <a:off x="7404656" y="425583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接点 42">
            <a:extLst>
              <a:ext uri="{FF2B5EF4-FFF2-40B4-BE49-F238E27FC236}">
                <a16:creationId xmlns:a16="http://schemas.microsoft.com/office/drawing/2014/main" id="{8C2DE2C0-6900-4DA2-B977-45C81903D8D8}"/>
              </a:ext>
            </a:extLst>
          </p:cNvPr>
          <p:cNvSpPr/>
          <p:nvPr/>
        </p:nvSpPr>
        <p:spPr>
          <a:xfrm>
            <a:off x="7404656" y="500536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F9C8276-B46D-4A77-89E9-C666408EF54D}"/>
              </a:ext>
            </a:extLst>
          </p:cNvPr>
          <p:cNvCxnSpPr>
            <a:stCxn id="38" idx="6"/>
            <a:endCxn id="41" idx="2"/>
          </p:cNvCxnSpPr>
          <p:nvPr/>
        </p:nvCxnSpPr>
        <p:spPr>
          <a:xfrm>
            <a:off x="6883956" y="3511867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700AF68-E554-4B53-B664-9CBF32BEC843}"/>
              </a:ext>
            </a:extLst>
          </p:cNvPr>
          <p:cNvCxnSpPr>
            <a:cxnSpLocks/>
            <a:stCxn id="38" idx="6"/>
            <a:endCxn id="42" idx="2"/>
          </p:cNvCxnSpPr>
          <p:nvPr/>
        </p:nvCxnSpPr>
        <p:spPr>
          <a:xfrm>
            <a:off x="6883956" y="3511867"/>
            <a:ext cx="520700" cy="972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24F713F-18A8-412C-BBF2-529B1EFC7321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6883956" y="3511867"/>
            <a:ext cx="520700" cy="1722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2AB3F6B8-AD86-4057-9CC0-91B4D5C60E0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 flipV="1">
            <a:off x="6883956" y="3786187"/>
            <a:ext cx="520700" cy="42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908A9C6-46B6-4924-BCB7-81972B212E50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>
            <a:off x="6883956" y="4210113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24F5FC6-E7EA-4B8B-8398-F8B14E30D290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>
            <a:off x="6883956" y="4210113"/>
            <a:ext cx="520700" cy="1023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16D6799F-B057-474D-8347-ADB43DA1B1E9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 flipV="1">
            <a:off x="6883956" y="3786187"/>
            <a:ext cx="520700" cy="109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EEB1825-B189-408B-B508-90CABDDA8567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 flipV="1">
            <a:off x="6883956" y="4484433"/>
            <a:ext cx="520700" cy="39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A433841A-8655-42AF-AE15-67822BC436AC}"/>
              </a:ext>
            </a:extLst>
          </p:cNvPr>
          <p:cNvCxnSpPr>
            <a:cxnSpLocks/>
            <a:stCxn id="40" idx="6"/>
            <a:endCxn id="43" idx="2"/>
          </p:cNvCxnSpPr>
          <p:nvPr/>
        </p:nvCxnSpPr>
        <p:spPr>
          <a:xfrm>
            <a:off x="6883956" y="4883195"/>
            <a:ext cx="520700" cy="350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流程图: 接点 52">
            <a:extLst>
              <a:ext uri="{FF2B5EF4-FFF2-40B4-BE49-F238E27FC236}">
                <a16:creationId xmlns:a16="http://schemas.microsoft.com/office/drawing/2014/main" id="{E06214A5-7FB7-412E-8A06-A4E70ECD5CBA}"/>
              </a:ext>
            </a:extLst>
          </p:cNvPr>
          <p:cNvSpPr/>
          <p:nvPr/>
        </p:nvSpPr>
        <p:spPr>
          <a:xfrm>
            <a:off x="7404656" y="291212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2B656757-91E9-43FB-8E4A-60A9E2C45315}"/>
              </a:ext>
            </a:extLst>
          </p:cNvPr>
          <p:cNvSpPr/>
          <p:nvPr/>
        </p:nvSpPr>
        <p:spPr>
          <a:xfrm>
            <a:off x="8382556" y="331654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E06DCF5A-54C8-4A02-A003-B6EDA678C8F0}"/>
              </a:ext>
            </a:extLst>
          </p:cNvPr>
          <p:cNvSpPr/>
          <p:nvPr/>
        </p:nvSpPr>
        <p:spPr>
          <a:xfrm>
            <a:off x="8382556" y="401478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流程图: 接点 64">
            <a:extLst>
              <a:ext uri="{FF2B5EF4-FFF2-40B4-BE49-F238E27FC236}">
                <a16:creationId xmlns:a16="http://schemas.microsoft.com/office/drawing/2014/main" id="{51B7601A-7231-4349-B2F6-F3AACCFC081F}"/>
              </a:ext>
            </a:extLst>
          </p:cNvPr>
          <p:cNvSpPr/>
          <p:nvPr/>
        </p:nvSpPr>
        <p:spPr>
          <a:xfrm>
            <a:off x="8382556" y="4687869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C5B3C73-E873-471F-9A9A-5AC115FD27E0}"/>
              </a:ext>
            </a:extLst>
          </p:cNvPr>
          <p:cNvSpPr txBox="1"/>
          <p:nvPr/>
        </p:nvSpPr>
        <p:spPr>
          <a:xfrm>
            <a:off x="3110943" y="4324487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23B624F-F412-4040-A8DC-6942C1288BFD}"/>
              </a:ext>
            </a:extLst>
          </p:cNvPr>
          <p:cNvSpPr txBox="1"/>
          <p:nvPr/>
        </p:nvSpPr>
        <p:spPr>
          <a:xfrm>
            <a:off x="2116782" y="4330845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93F93AC-6E9A-4EE6-8F14-D950EE64F0F1}"/>
              </a:ext>
            </a:extLst>
          </p:cNvPr>
          <p:cNvSpPr txBox="1"/>
          <p:nvPr/>
        </p:nvSpPr>
        <p:spPr>
          <a:xfrm>
            <a:off x="6486982" y="4432782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155B0FC-58F0-4174-9998-6EE3E51A8C3F}"/>
              </a:ext>
            </a:extLst>
          </p:cNvPr>
          <p:cNvSpPr txBox="1"/>
          <p:nvPr/>
        </p:nvSpPr>
        <p:spPr>
          <a:xfrm>
            <a:off x="7463691" y="4726953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A330001-7B7C-4161-9664-050443945483}"/>
              </a:ext>
            </a:extLst>
          </p:cNvPr>
          <p:cNvSpPr txBox="1"/>
          <p:nvPr/>
        </p:nvSpPr>
        <p:spPr>
          <a:xfrm>
            <a:off x="8446056" y="4471851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C0EE5860-94A9-4947-AB7B-CBB8FD701813}"/>
              </a:ext>
            </a:extLst>
          </p:cNvPr>
          <p:cNvCxnSpPr>
            <a:cxnSpLocks/>
            <a:stCxn id="38" idx="6"/>
            <a:endCxn id="53" idx="2"/>
          </p:cNvCxnSpPr>
          <p:nvPr/>
        </p:nvCxnSpPr>
        <p:spPr>
          <a:xfrm flipV="1">
            <a:off x="6883956" y="3140720"/>
            <a:ext cx="520700" cy="3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6B19D5D5-BC7E-4435-8C7B-E05F367196EA}"/>
              </a:ext>
            </a:extLst>
          </p:cNvPr>
          <p:cNvCxnSpPr>
            <a:cxnSpLocks/>
            <a:stCxn id="39" idx="6"/>
            <a:endCxn id="53" idx="2"/>
          </p:cNvCxnSpPr>
          <p:nvPr/>
        </p:nvCxnSpPr>
        <p:spPr>
          <a:xfrm flipV="1">
            <a:off x="6883956" y="3140720"/>
            <a:ext cx="520700" cy="1069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5B78B8CA-0D79-4513-AB26-037206B28437}"/>
              </a:ext>
            </a:extLst>
          </p:cNvPr>
          <p:cNvCxnSpPr>
            <a:cxnSpLocks/>
            <a:stCxn id="40" idx="6"/>
            <a:endCxn id="53" idx="2"/>
          </p:cNvCxnSpPr>
          <p:nvPr/>
        </p:nvCxnSpPr>
        <p:spPr>
          <a:xfrm flipV="1">
            <a:off x="6883956" y="3140720"/>
            <a:ext cx="520700" cy="174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D7186EBA-5016-4575-BD14-090A82EF6AA7}"/>
              </a:ext>
            </a:extLst>
          </p:cNvPr>
          <p:cNvCxnSpPr>
            <a:cxnSpLocks/>
            <a:stCxn id="53" idx="6"/>
            <a:endCxn id="63" idx="2"/>
          </p:cNvCxnSpPr>
          <p:nvPr/>
        </p:nvCxnSpPr>
        <p:spPr>
          <a:xfrm>
            <a:off x="7861856" y="3140720"/>
            <a:ext cx="520700" cy="404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6884FD88-5B31-4F8C-9E26-C8901757E1AC}"/>
              </a:ext>
            </a:extLst>
          </p:cNvPr>
          <p:cNvCxnSpPr>
            <a:cxnSpLocks/>
            <a:stCxn id="53" idx="6"/>
            <a:endCxn id="64" idx="2"/>
          </p:cNvCxnSpPr>
          <p:nvPr/>
        </p:nvCxnSpPr>
        <p:spPr>
          <a:xfrm>
            <a:off x="7861856" y="3140720"/>
            <a:ext cx="520700" cy="11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9A3FA957-03C4-4AA6-89E2-6444742E33A0}"/>
              </a:ext>
            </a:extLst>
          </p:cNvPr>
          <p:cNvCxnSpPr>
            <a:cxnSpLocks/>
            <a:stCxn id="53" idx="6"/>
            <a:endCxn id="65" idx="2"/>
          </p:cNvCxnSpPr>
          <p:nvPr/>
        </p:nvCxnSpPr>
        <p:spPr>
          <a:xfrm>
            <a:off x="7861856" y="3140720"/>
            <a:ext cx="520700" cy="1775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FA984423-5557-4B7C-8669-B332319D2007}"/>
              </a:ext>
            </a:extLst>
          </p:cNvPr>
          <p:cNvCxnSpPr>
            <a:cxnSpLocks/>
            <a:stCxn id="41" idx="6"/>
            <a:endCxn id="63" idx="2"/>
          </p:cNvCxnSpPr>
          <p:nvPr/>
        </p:nvCxnSpPr>
        <p:spPr>
          <a:xfrm flipV="1">
            <a:off x="7861856" y="3545141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67B9795F-6380-4AF4-8D6F-40C88465AB9A}"/>
              </a:ext>
            </a:extLst>
          </p:cNvPr>
          <p:cNvCxnSpPr>
            <a:cxnSpLocks/>
            <a:stCxn id="41" idx="6"/>
            <a:endCxn id="64" idx="2"/>
          </p:cNvCxnSpPr>
          <p:nvPr/>
        </p:nvCxnSpPr>
        <p:spPr>
          <a:xfrm>
            <a:off x="7861856" y="3786187"/>
            <a:ext cx="5207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C6F79749-0AC7-4A64-ACD3-E026014E0A7A}"/>
              </a:ext>
            </a:extLst>
          </p:cNvPr>
          <p:cNvCxnSpPr>
            <a:cxnSpLocks/>
            <a:stCxn id="41" idx="6"/>
            <a:endCxn id="65" idx="2"/>
          </p:cNvCxnSpPr>
          <p:nvPr/>
        </p:nvCxnSpPr>
        <p:spPr>
          <a:xfrm>
            <a:off x="7861856" y="3786187"/>
            <a:ext cx="520700" cy="1130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81D8134-BB6B-49C4-9B73-B5A1AA2FA93A}"/>
              </a:ext>
            </a:extLst>
          </p:cNvPr>
          <p:cNvCxnSpPr>
            <a:cxnSpLocks/>
            <a:stCxn id="42" idx="6"/>
            <a:endCxn id="63" idx="2"/>
          </p:cNvCxnSpPr>
          <p:nvPr/>
        </p:nvCxnSpPr>
        <p:spPr>
          <a:xfrm flipV="1">
            <a:off x="7861856" y="3545141"/>
            <a:ext cx="520700" cy="939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50C578F6-41C7-46CE-8CA6-55097177C048}"/>
              </a:ext>
            </a:extLst>
          </p:cNvPr>
          <p:cNvCxnSpPr>
            <a:cxnSpLocks/>
            <a:stCxn id="42" idx="6"/>
            <a:endCxn id="64" idx="2"/>
          </p:cNvCxnSpPr>
          <p:nvPr/>
        </p:nvCxnSpPr>
        <p:spPr>
          <a:xfrm flipV="1">
            <a:off x="7861856" y="4243387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2DD734B3-30E6-4458-8021-05B74483556E}"/>
              </a:ext>
            </a:extLst>
          </p:cNvPr>
          <p:cNvCxnSpPr>
            <a:cxnSpLocks/>
            <a:stCxn id="42" idx="6"/>
            <a:endCxn id="65" idx="2"/>
          </p:cNvCxnSpPr>
          <p:nvPr/>
        </p:nvCxnSpPr>
        <p:spPr>
          <a:xfrm>
            <a:off x="7861856" y="4484433"/>
            <a:ext cx="520700" cy="432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39450054-8FC2-49C3-9F34-7DE6E4955C39}"/>
              </a:ext>
            </a:extLst>
          </p:cNvPr>
          <p:cNvCxnSpPr>
            <a:cxnSpLocks/>
            <a:stCxn id="43" idx="6"/>
            <a:endCxn id="63" idx="2"/>
          </p:cNvCxnSpPr>
          <p:nvPr/>
        </p:nvCxnSpPr>
        <p:spPr>
          <a:xfrm flipV="1">
            <a:off x="7861856" y="3545141"/>
            <a:ext cx="520700" cy="1688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66C7C02A-E955-47B3-AB05-75F85E34F855}"/>
              </a:ext>
            </a:extLst>
          </p:cNvPr>
          <p:cNvCxnSpPr>
            <a:cxnSpLocks/>
            <a:stCxn id="43" idx="6"/>
            <a:endCxn id="64" idx="2"/>
          </p:cNvCxnSpPr>
          <p:nvPr/>
        </p:nvCxnSpPr>
        <p:spPr>
          <a:xfrm flipV="1">
            <a:off x="7861856" y="4243387"/>
            <a:ext cx="520700" cy="99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38021E76-5A5C-4B5F-A408-E1D2E47501CF}"/>
              </a:ext>
            </a:extLst>
          </p:cNvPr>
          <p:cNvCxnSpPr>
            <a:cxnSpLocks/>
            <a:stCxn id="43" idx="6"/>
            <a:endCxn id="65" idx="2"/>
          </p:cNvCxnSpPr>
          <p:nvPr/>
        </p:nvCxnSpPr>
        <p:spPr>
          <a:xfrm flipV="1">
            <a:off x="7861856" y="4916469"/>
            <a:ext cx="520700" cy="317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BB6E50FA-D79B-4A48-9C5C-03B363E27E30}"/>
                  </a:ext>
                </a:extLst>
              </p:cNvPr>
              <p:cNvSpPr txBox="1"/>
              <p:nvPr/>
            </p:nvSpPr>
            <p:spPr>
              <a:xfrm>
                <a:off x="1524554" y="3860588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BB6E50FA-D79B-4A48-9C5C-03B363E27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54" y="3860588"/>
                <a:ext cx="37512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55AFED9-6777-4E08-BD9D-FC6039339BD5}"/>
                  </a:ext>
                </a:extLst>
              </p:cNvPr>
              <p:cNvSpPr txBox="1"/>
              <p:nvPr/>
            </p:nvSpPr>
            <p:spPr>
              <a:xfrm>
                <a:off x="4119416" y="3904476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55AFED9-6777-4E08-BD9D-FC6039339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6" y="3904476"/>
                <a:ext cx="375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BF899353-287C-40ED-BBE9-C01737771FAA}"/>
                  </a:ext>
                </a:extLst>
              </p:cNvPr>
              <p:cNvSpPr txBox="1"/>
              <p:nvPr/>
            </p:nvSpPr>
            <p:spPr>
              <a:xfrm>
                <a:off x="3408906" y="3140720"/>
                <a:ext cx="635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BF899353-287C-40ED-BBE9-C0173777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06" y="3140720"/>
                <a:ext cx="635002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D9E999F-8B1C-4946-AA4F-99E052BC3DDB}"/>
                  </a:ext>
                </a:extLst>
              </p:cNvPr>
              <p:cNvSpPr txBox="1"/>
              <p:nvPr/>
            </p:nvSpPr>
            <p:spPr>
              <a:xfrm>
                <a:off x="3420487" y="3889210"/>
                <a:ext cx="664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D9E999F-8B1C-4946-AA4F-99E052BC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87" y="3889210"/>
                <a:ext cx="664865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F4D42906-B83A-4DD7-AA62-33864E0ED5A9}"/>
                  </a:ext>
                </a:extLst>
              </p:cNvPr>
              <p:cNvSpPr txBox="1"/>
              <p:nvPr/>
            </p:nvSpPr>
            <p:spPr>
              <a:xfrm>
                <a:off x="3301434" y="4536464"/>
                <a:ext cx="90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F4D42906-B83A-4DD7-AA62-33864E0ED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434" y="4536464"/>
                <a:ext cx="902973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右大括号 124">
            <a:extLst>
              <a:ext uri="{FF2B5EF4-FFF2-40B4-BE49-F238E27FC236}">
                <a16:creationId xmlns:a16="http://schemas.microsoft.com/office/drawing/2014/main" id="{25A910AC-F7D1-48FF-BA34-93D693FD1B7D}"/>
              </a:ext>
            </a:extLst>
          </p:cNvPr>
          <p:cNvSpPr/>
          <p:nvPr/>
        </p:nvSpPr>
        <p:spPr>
          <a:xfrm>
            <a:off x="3901136" y="3249548"/>
            <a:ext cx="207665" cy="1771523"/>
          </a:xfrm>
          <a:prstGeom prst="rightBrace">
            <a:avLst>
              <a:gd name="adj1" fmla="val 375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C5A6D60B-C70B-45FC-A060-FB7837B276EC}"/>
                  </a:ext>
                </a:extLst>
              </p:cNvPr>
              <p:cNvSpPr txBox="1"/>
              <p:nvPr/>
            </p:nvSpPr>
            <p:spPr>
              <a:xfrm>
                <a:off x="5684639" y="3889209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C5A6D60B-C70B-45FC-A060-FB7837B2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639" y="3889209"/>
                <a:ext cx="3751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D27D038-18FC-49D3-9941-05F9614FED77}"/>
                  </a:ext>
                </a:extLst>
              </p:cNvPr>
              <p:cNvSpPr txBox="1"/>
              <p:nvPr/>
            </p:nvSpPr>
            <p:spPr>
              <a:xfrm>
                <a:off x="9490392" y="4014787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D27D038-18FC-49D3-9941-05F9614F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92" y="4014787"/>
                <a:ext cx="37512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A2EA262-3272-4E70-882F-E3C6E7D68D22}"/>
                  </a:ext>
                </a:extLst>
              </p:cNvPr>
              <p:cNvSpPr txBox="1"/>
              <p:nvPr/>
            </p:nvSpPr>
            <p:spPr>
              <a:xfrm>
                <a:off x="8779882" y="3251031"/>
                <a:ext cx="635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A2EA262-3272-4E70-882F-E3C6E7D6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882" y="3251031"/>
                <a:ext cx="63500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3EC6281-0D63-4B80-93F8-4CCF493E969C}"/>
                  </a:ext>
                </a:extLst>
              </p:cNvPr>
              <p:cNvSpPr txBox="1"/>
              <p:nvPr/>
            </p:nvSpPr>
            <p:spPr>
              <a:xfrm>
                <a:off x="8791463" y="3999521"/>
                <a:ext cx="664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3EC6281-0D63-4B80-93F8-4CCF493E9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463" y="3999521"/>
                <a:ext cx="664865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AE4502C7-DF27-4199-872B-E665FB582DA3}"/>
                  </a:ext>
                </a:extLst>
              </p:cNvPr>
              <p:cNvSpPr txBox="1"/>
              <p:nvPr/>
            </p:nvSpPr>
            <p:spPr>
              <a:xfrm>
                <a:off x="8672410" y="4646775"/>
                <a:ext cx="90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AE4502C7-DF27-4199-872B-E665FB582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410" y="4646775"/>
                <a:ext cx="902973" cy="461665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右大括号 130">
            <a:extLst>
              <a:ext uri="{FF2B5EF4-FFF2-40B4-BE49-F238E27FC236}">
                <a16:creationId xmlns:a16="http://schemas.microsoft.com/office/drawing/2014/main" id="{2847D881-8621-4F59-84A8-70B01BD9F754}"/>
              </a:ext>
            </a:extLst>
          </p:cNvPr>
          <p:cNvSpPr/>
          <p:nvPr/>
        </p:nvSpPr>
        <p:spPr>
          <a:xfrm>
            <a:off x="9272112" y="3359859"/>
            <a:ext cx="207665" cy="1771523"/>
          </a:xfrm>
          <a:prstGeom prst="rightBrace">
            <a:avLst>
              <a:gd name="adj1" fmla="val 375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F56C4648-43BB-4E63-B9CC-C920501268EA}"/>
                  </a:ext>
                </a:extLst>
              </p:cNvPr>
              <p:cNvSpPr txBox="1"/>
              <p:nvPr/>
            </p:nvSpPr>
            <p:spPr>
              <a:xfrm>
                <a:off x="7404656" y="2404663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F56C4648-43BB-4E63-B9CC-C92050126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56" y="2404663"/>
                <a:ext cx="375128" cy="461665"/>
              </a:xfrm>
              <a:prstGeom prst="rect">
                <a:avLst/>
              </a:prstGeom>
              <a:blipFill>
                <a:blip r:embed="rId12"/>
                <a:stretch>
                  <a:fillRect l="-11475" r="-11475"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矩形 132">
            <a:extLst>
              <a:ext uri="{FF2B5EF4-FFF2-40B4-BE49-F238E27FC236}">
                <a16:creationId xmlns:a16="http://schemas.microsoft.com/office/drawing/2014/main" id="{21AC26FF-6D88-45E1-9C37-ACCBE88D6B8F}"/>
              </a:ext>
            </a:extLst>
          </p:cNvPr>
          <p:cNvSpPr/>
          <p:nvPr/>
        </p:nvSpPr>
        <p:spPr>
          <a:xfrm>
            <a:off x="1333299" y="5362750"/>
            <a:ext cx="4478617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Single-layer perceptron for multiclass classification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4E284D53-B610-4CDC-98F8-8352C5A465F6}"/>
              </a:ext>
            </a:extLst>
          </p:cNvPr>
          <p:cNvSpPr/>
          <p:nvPr/>
        </p:nvSpPr>
        <p:spPr>
          <a:xfrm>
            <a:off x="5979833" y="5398841"/>
            <a:ext cx="4478617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Multi-layer perceptron for multiclass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73802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35794" y="148435"/>
            <a:ext cx="8485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Characteristics of neural hidden layers and their representation 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103709" y="1161083"/>
            <a:ext cx="8639049" cy="169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Low dimensional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Dense, with nodes in real numbers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Dynamically calculated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79E2A5-BC7C-4E04-B541-14E5A97F4272}"/>
              </a:ext>
            </a:extLst>
          </p:cNvPr>
          <p:cNvSpPr/>
          <p:nvPr/>
        </p:nvSpPr>
        <p:spPr>
          <a:xfrm>
            <a:off x="3599039" y="6217918"/>
            <a:ext cx="5829300" cy="50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</a:rPr>
              <a:t>The effect of hidden layer representation</a:t>
            </a:r>
            <a:endParaRPr lang="zh-CN" altLang="en-US" sz="2000" dirty="0">
              <a:latin typeface="Palatino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33BCC2F1-4CF2-4CC2-AEA8-565729B7C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3" y="2917755"/>
            <a:ext cx="8058430" cy="33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7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30388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13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Networks</a:t>
            </a:r>
            <a:endParaRPr lang="en-US" altLang="zh-CN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93414" y="249414"/>
            <a:ext cx="770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multi-layer perceptrons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145744" y="1319510"/>
                <a:ext cx="9427005" cy="5267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The principles of training the generalized perceptron model can be applied for the training of multi-layer perceptrons.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Training set: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)}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Input feature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Gold-standard output label: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Model target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Parameterization: MLP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Log-likelihood loss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regularization: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</m:nary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44" y="1319510"/>
                <a:ext cx="9427005" cy="5267660"/>
              </a:xfrm>
              <a:prstGeom prst="rect">
                <a:avLst/>
              </a:prstGeom>
              <a:blipFill>
                <a:blip r:embed="rId2"/>
                <a:stretch>
                  <a:fillRect l="-1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9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28650" y="249910"/>
            <a:ext cx="776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multi-layer perceptrons using SGD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860822" y="1844435"/>
                <a:ext cx="10776347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The principle of SGD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algorithm goes through all the training instances for multiple iterations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each training instance, calculate the gradient of a local loss with respect to each model parameter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Update the model parameters with their respective gradients, possibly with a learning rate factor.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22" y="1844435"/>
                <a:ext cx="10776347" cy="3913764"/>
              </a:xfrm>
              <a:prstGeom prst="rect">
                <a:avLst/>
              </a:prstGeom>
              <a:blipFill>
                <a:blip r:embed="rId2"/>
                <a:stretch>
                  <a:fillRect l="-848" r="-1075" b="-2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11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3432" y="108059"/>
            <a:ext cx="6279696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600" b="1" dirty="0">
                <a:latin typeface="Palatino"/>
              </a:rPr>
              <a:t>Training a neural network</a:t>
            </a:r>
            <a:endParaRPr lang="zh-CN" altLang="en-US" sz="3600" b="1" dirty="0">
              <a:latin typeface="Palatino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85850" y="1564255"/>
                <a:ext cx="593288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Key issue: feed gradient for every model parameter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Take a simple network for example.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564255"/>
                <a:ext cx="5932884" cy="2862322"/>
              </a:xfrm>
              <a:prstGeom prst="rect">
                <a:avLst/>
              </a:prstGeom>
              <a:blipFill>
                <a:blip r:embed="rId2"/>
                <a:stretch>
                  <a:fillRect l="-1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AA60F4D5-E288-49BD-90B7-94BEEAB8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081274" y="1766127"/>
            <a:ext cx="4504308" cy="2696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B96435-8CE8-4566-A408-11B9A33C4BE9}"/>
                  </a:ext>
                </a:extLst>
              </p:cNvPr>
              <p:cNvSpPr/>
              <p:nvPr/>
            </p:nvSpPr>
            <p:spPr>
              <a:xfrm>
                <a:off x="2243838" y="4462154"/>
                <a:ext cx="2649251" cy="1392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B96435-8CE8-4566-A408-11B9A33C4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38" y="4462154"/>
                <a:ext cx="2649251" cy="1392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8978835-9CBD-4408-8A1F-4BAF42571F05}"/>
                  </a:ext>
                </a:extLst>
              </p:cNvPr>
              <p:cNvSpPr/>
              <p:nvPr/>
            </p:nvSpPr>
            <p:spPr>
              <a:xfrm>
                <a:off x="5252653" y="4621684"/>
                <a:ext cx="1483675" cy="1073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8978835-9CBD-4408-8A1F-4BAF42571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53" y="4621684"/>
                <a:ext cx="1483675" cy="1073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69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171035" y="1606576"/>
            <a:ext cx="770774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Now calculate gradients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64369" y="226837"/>
            <a:ext cx="7535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Computation graph for a neural network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7C29C890-5CC3-41DF-AB4B-472FA522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60" y="2701536"/>
            <a:ext cx="8515350" cy="31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4668DC-0D71-4C91-A205-E423DDB62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16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242004" y="1334347"/>
                <a:ext cx="7707742" cy="4494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/>
                  </a:rPr>
                  <a:t>Given a training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>
                    <a:latin typeface="Palatino"/>
                  </a:rPr>
                  <a:t>, the loss is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8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d>
                    <m:r>
                      <a:rPr lang="zh-CN" altLang="en-US" sz="28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8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‖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𝛩</m:t>
                    </m:r>
                    <m:sSup>
                      <m:sSup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800" i="1">
                        <a:latin typeface="Palatino"/>
                      </a:rPr>
                      <m:t>=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zh-CN" altLang="en-US" sz="28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‖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𝛩</m:t>
                    </m:r>
                    <m:sSup>
                      <m:sSup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Palatino"/>
                  </a:rPr>
                  <a:t>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04" y="1334347"/>
                <a:ext cx="7707742" cy="4494051"/>
              </a:xfrm>
              <a:prstGeom prst="rect">
                <a:avLst/>
              </a:prstGeom>
              <a:blipFill>
                <a:blip r:embed="rId2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14362" y="250428"/>
            <a:ext cx="7928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Loss function</a:t>
            </a:r>
          </a:p>
        </p:txBody>
      </p:sp>
    </p:spTree>
    <p:extLst>
      <p:ext uri="{BB962C8B-B14F-4D97-AF65-F5344CB8AC3E}">
        <p14:creationId xmlns:p14="http://schemas.microsoft.com/office/powerpoint/2010/main" val="181964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268017" y="996690"/>
                <a:ext cx="8904106" cy="561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/>
                  </a:rPr>
                  <a:t>The local gradients are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8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3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3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zh-CN" altLang="en-US" sz="32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num>
                      <m:den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32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𝛩</m:t>
                        </m:r>
                        <m:sSup>
                          <m:sSup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‖</m:t>
                            </m:r>
                          </m:e>
                          <m:sup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3200" dirty="0"/>
                  <a:t> </a:t>
                </a:r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  <a:p>
                <a14:m>
                  <m:oMath xmlns:m="http://schemas.openxmlformats.org/officeDocument/2006/math">
                    <m:r>
                      <a:rPr lang="zh-CN" altLang="en-US" sz="280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zh-CN" altLang="en-US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32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32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3200" dirty="0"/>
                  <a:t> </a:t>
                </a:r>
                <a:endParaRPr lang="en-US" altLang="zh-CN" sz="3200" dirty="0"/>
              </a:p>
              <a:p>
                <a:endParaRPr lang="zh-CN" altLang="en-US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zh-CN" altLang="en-US" sz="28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17" y="996690"/>
                <a:ext cx="8904106" cy="5613588"/>
              </a:xfrm>
              <a:prstGeom prst="rect">
                <a:avLst/>
              </a:prstGeom>
              <a:blipFill>
                <a:blip r:embed="rId2"/>
                <a:stretch>
                  <a:fillRect l="-1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07219" y="288804"/>
            <a:ext cx="782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100478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50082" y="252434"/>
            <a:ext cx="7869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8D1220D-C3D2-44C4-8977-10E124C1F306}"/>
                  </a:ext>
                </a:extLst>
              </p:cNvPr>
              <p:cNvSpPr/>
              <p:nvPr/>
            </p:nvSpPr>
            <p:spPr>
              <a:xfrm>
                <a:off x="1379269" y="995604"/>
                <a:ext cx="8019471" cy="5457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)⋅(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⋅2(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)⋅(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⋅2(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    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8D1220D-C3D2-44C4-8977-10E124C1F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69" y="995604"/>
                <a:ext cx="8019471" cy="54575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788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100137" y="1217570"/>
                <a:ext cx="8874781" cy="4283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</a:rPr>
                  <a:t>In matrix vector notation</a:t>
                </a:r>
              </a:p>
              <a:p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den>
                    </m:f>
                    <m:r>
                      <m:rPr>
                        <m:nor/>
                      </m:rP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</m:d>
                          </m:num>
                          <m:den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</m:d>
                          </m:num>
                          <m:den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−(1−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,−(1−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/>
              </a:p>
              <a:p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endParaRPr lang="zh-CN" alt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endParaRPr lang="zh-CN" altLang="en-US" sz="2400" baseline="-25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1217570"/>
                <a:ext cx="8874781" cy="4283609"/>
              </a:xfrm>
              <a:prstGeom prst="rect">
                <a:avLst/>
              </a:prstGeom>
              <a:blipFill>
                <a:blip r:embed="rId2"/>
                <a:stretch>
                  <a:fillRect l="-1030" t="-1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42938" y="194771"/>
            <a:ext cx="8165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Matrix-vector notation of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13584D-091C-4FD3-A46B-FD42F2EA36CC}"/>
                  </a:ext>
                </a:extLst>
              </p:cNvPr>
              <p:cNvSpPr txBox="1"/>
              <p:nvPr/>
            </p:nvSpPr>
            <p:spPr>
              <a:xfrm>
                <a:off x="2260997" y="5508762"/>
                <a:ext cx="379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13584D-091C-4FD3-A46B-FD42F2E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97" y="5508762"/>
                <a:ext cx="379597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84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79084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171035" y="1606576"/>
            <a:ext cx="770774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Now calculate gradients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64369" y="226837"/>
            <a:ext cx="7535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Computation graph for a neural network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7C29C890-5CC3-41DF-AB4B-472FA522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60" y="2701536"/>
            <a:ext cx="8515350" cy="31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692944" y="1374767"/>
            <a:ext cx="11083529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above process is </a:t>
            </a:r>
            <a:r>
              <a:rPr lang="en-US" altLang="zh-CN" sz="2400" i="1" dirty="0">
                <a:latin typeface="Palatino"/>
              </a:rPr>
              <a:t>tedious</a:t>
            </a:r>
            <a:r>
              <a:rPr lang="en-US" altLang="zh-CN" sz="2400" dirty="0">
                <a:latin typeface="Palatino"/>
              </a:rPr>
              <a:t> for large neural nets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Solution: perform </a:t>
            </a:r>
            <a:r>
              <a:rPr lang="en-US" altLang="zh-CN" sz="2400" b="1" dirty="0">
                <a:latin typeface="Palatino"/>
              </a:rPr>
              <a:t>modularized</a:t>
            </a:r>
            <a:r>
              <a:rPr lang="en-US" altLang="zh-CN" sz="2400" dirty="0">
                <a:latin typeface="Palatino"/>
              </a:rPr>
              <a:t> and incremental gradient calculation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Back-propagation allows modularization of neural network components in deep networks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forward computation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back-propagation rule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partial derivative of the loss with respect to the </a:t>
            </a:r>
            <a:r>
              <a:rPr lang="en-US" altLang="zh-CN" sz="2400" b="1" dirty="0">
                <a:latin typeface="Palatino"/>
              </a:rPr>
              <a:t>model parameters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partial derivative of the loss with respect to the </a:t>
            </a:r>
            <a:r>
              <a:rPr lang="en-US" altLang="zh-CN" sz="2400" b="1" dirty="0">
                <a:latin typeface="Palatino"/>
              </a:rPr>
              <a:t>input</a:t>
            </a:r>
            <a:r>
              <a:rPr lang="en-US" altLang="zh-CN" sz="2400" dirty="0">
                <a:latin typeface="Palatino"/>
              </a:rPr>
              <a:t> layer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42925" y="96785"/>
            <a:ext cx="629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48053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692944" y="1374767"/>
            <a:ext cx="1108352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For each layer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structure – input to output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input --  gradient on output nodes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computation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partial derivative with respect to the </a:t>
            </a:r>
            <a:r>
              <a:rPr lang="en-US" altLang="zh-CN" sz="2400" b="1" dirty="0">
                <a:latin typeface="Palatino"/>
              </a:rPr>
              <a:t>model parameters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partial derivative with respect to the </a:t>
            </a:r>
            <a:r>
              <a:rPr lang="en-US" altLang="zh-CN" sz="2400" b="1" dirty="0">
                <a:latin typeface="Palatino"/>
              </a:rPr>
              <a:t>input</a:t>
            </a:r>
            <a:r>
              <a:rPr lang="en-US" altLang="zh-CN" sz="2400" dirty="0">
                <a:latin typeface="Palatino"/>
              </a:rPr>
              <a:t> nodes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42925" y="96785"/>
            <a:ext cx="629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829437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49DB7B-EB1F-4BA0-A0A8-959517492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10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28638" y="178483"/>
            <a:ext cx="613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3CF4C6-D2D5-4ABC-9FCB-8997A4ED796A}"/>
                  </a:ext>
                </a:extLst>
              </p:cNvPr>
              <p:cNvSpPr/>
              <p:nvPr/>
            </p:nvSpPr>
            <p:spPr>
              <a:xfrm>
                <a:off x="1138986" y="907298"/>
                <a:ext cx="8451498" cy="5363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the MLP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2400" i="1">
                          <a:latin typeface="Palatino"/>
                        </a:rPr>
                        <m:t>   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SGD, the local loss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+‖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‖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the layer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, input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the layer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, input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den>
                    </m:f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3CF4C6-D2D5-4ABC-9FCB-8997A4ED7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86" y="907298"/>
                <a:ext cx="8451498" cy="5363328"/>
              </a:xfrm>
              <a:prstGeom prst="rect">
                <a:avLst/>
              </a:prstGeom>
              <a:blipFill>
                <a:blip r:embed="rId2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1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32222" y="239194"/>
            <a:ext cx="7744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 for calculating gradients for arbitrary network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25BFF62D-9C72-4DFF-B287-9B2464DE3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/>
          <a:stretch/>
        </p:blipFill>
        <p:spPr>
          <a:xfrm>
            <a:off x="1467424" y="1785937"/>
            <a:ext cx="8207022" cy="4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7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10790" y="214721"/>
            <a:ext cx="776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128713" y="1113378"/>
                <a:ext cx="8910637" cy="545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Randomly initialize the parameters with different values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Given a model parameter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at the first layer, initialization of each element in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include</a:t>
                </a: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400" dirty="0">
                    <a:latin typeface="Palatino"/>
                  </a:rPr>
                  <a:t>Xavier Uniform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zh-CN" altLang="en-US" sz="2400" dirty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400" dirty="0">
                    <a:latin typeface="Palatino"/>
                  </a:rPr>
                  <a:t>Xavier Normal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CN" altLang="en-US" sz="2400" dirty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400" dirty="0" err="1">
                    <a:latin typeface="Palatino"/>
                  </a:rPr>
                  <a:t>Kaiming</a:t>
                </a:r>
                <a:r>
                  <a:rPr lang="en-US" altLang="zh-CN" sz="2400" dirty="0">
                    <a:latin typeface="Palatino"/>
                  </a:rPr>
                  <a:t> Uniform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400" dirty="0" err="1">
                    <a:latin typeface="Palatino"/>
                  </a:rPr>
                  <a:t>Kaiming</a:t>
                </a:r>
                <a:r>
                  <a:rPr lang="en-US" altLang="zh-CN" sz="2400" dirty="0">
                    <a:latin typeface="Palatino"/>
                  </a:rPr>
                  <a:t> Normal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3" y="1113378"/>
                <a:ext cx="8910637" cy="5450403"/>
              </a:xfrm>
              <a:prstGeom prst="rect">
                <a:avLst/>
              </a:prstGeom>
              <a:blipFill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795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4148013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90328" y="259096"/>
            <a:ext cx="806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Text Classification Structure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590328" y="1321947"/>
            <a:ext cx="83858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Neural hidden layers are dense low-dimensional vectors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Input still discrete sparse high-dimensional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</a:endParaRPr>
          </a:p>
        </p:txBody>
      </p:sp>
      <p:sp>
        <p:nvSpPr>
          <p:cNvPr id="8" name="流程图: 接点 3">
            <a:extLst>
              <a:ext uri="{FF2B5EF4-FFF2-40B4-BE49-F238E27FC236}">
                <a16:creationId xmlns:a16="http://schemas.microsoft.com/office/drawing/2014/main" id="{B6095EF9-F881-C84A-B31B-620A23235580}"/>
              </a:ext>
            </a:extLst>
          </p:cNvPr>
          <p:cNvSpPr/>
          <p:nvPr/>
        </p:nvSpPr>
        <p:spPr>
          <a:xfrm>
            <a:off x="5719065" y="4544451"/>
            <a:ext cx="159707" cy="1597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4">
            <a:extLst>
              <a:ext uri="{FF2B5EF4-FFF2-40B4-BE49-F238E27FC236}">
                <a16:creationId xmlns:a16="http://schemas.microsoft.com/office/drawing/2014/main" id="{8B25AA34-1DFB-8946-B5C0-4E81411BCF75}"/>
              </a:ext>
            </a:extLst>
          </p:cNvPr>
          <p:cNvSpPr/>
          <p:nvPr/>
        </p:nvSpPr>
        <p:spPr>
          <a:xfrm>
            <a:off x="5719066" y="2977654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5">
            <a:extLst>
              <a:ext uri="{FF2B5EF4-FFF2-40B4-BE49-F238E27FC236}">
                <a16:creationId xmlns:a16="http://schemas.microsoft.com/office/drawing/2014/main" id="{CE5118AC-A132-4042-815C-C2A3764E019D}"/>
              </a:ext>
            </a:extLst>
          </p:cNvPr>
          <p:cNvSpPr/>
          <p:nvPr/>
        </p:nvSpPr>
        <p:spPr>
          <a:xfrm>
            <a:off x="5719066" y="3299155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6">
            <a:extLst>
              <a:ext uri="{FF2B5EF4-FFF2-40B4-BE49-F238E27FC236}">
                <a16:creationId xmlns:a16="http://schemas.microsoft.com/office/drawing/2014/main" id="{BFB96A8D-BECE-CD43-92E0-230A21350B6C}"/>
              </a:ext>
            </a:extLst>
          </p:cNvPr>
          <p:cNvSpPr/>
          <p:nvPr/>
        </p:nvSpPr>
        <p:spPr>
          <a:xfrm>
            <a:off x="5725329" y="3595604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7">
            <a:extLst>
              <a:ext uri="{FF2B5EF4-FFF2-40B4-BE49-F238E27FC236}">
                <a16:creationId xmlns:a16="http://schemas.microsoft.com/office/drawing/2014/main" id="{151B22DB-E899-4B40-BB1D-6BC3DF54D8F3}"/>
              </a:ext>
            </a:extLst>
          </p:cNvPr>
          <p:cNvSpPr/>
          <p:nvPr/>
        </p:nvSpPr>
        <p:spPr>
          <a:xfrm>
            <a:off x="5719065" y="4198420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接点 8">
            <a:extLst>
              <a:ext uri="{FF2B5EF4-FFF2-40B4-BE49-F238E27FC236}">
                <a16:creationId xmlns:a16="http://schemas.microsoft.com/office/drawing/2014/main" id="{B61A8E21-E12F-2A4B-8F9C-EFA140BDF29C}"/>
              </a:ext>
            </a:extLst>
          </p:cNvPr>
          <p:cNvSpPr/>
          <p:nvPr/>
        </p:nvSpPr>
        <p:spPr>
          <a:xfrm>
            <a:off x="5719065" y="4890482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接点 9">
            <a:extLst>
              <a:ext uri="{FF2B5EF4-FFF2-40B4-BE49-F238E27FC236}">
                <a16:creationId xmlns:a16="http://schemas.microsoft.com/office/drawing/2014/main" id="{8402D54F-C0F4-8F45-A004-58034947D272}"/>
              </a:ext>
            </a:extLst>
          </p:cNvPr>
          <p:cNvSpPr/>
          <p:nvPr/>
        </p:nvSpPr>
        <p:spPr>
          <a:xfrm>
            <a:off x="5720109" y="5530875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接点 10">
            <a:extLst>
              <a:ext uri="{FF2B5EF4-FFF2-40B4-BE49-F238E27FC236}">
                <a16:creationId xmlns:a16="http://schemas.microsoft.com/office/drawing/2014/main" id="{9FAD28AB-2D42-2D49-A5E9-9A3A27F04FAF}"/>
              </a:ext>
            </a:extLst>
          </p:cNvPr>
          <p:cNvSpPr/>
          <p:nvPr/>
        </p:nvSpPr>
        <p:spPr>
          <a:xfrm>
            <a:off x="5719065" y="6496943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1">
            <a:extLst>
              <a:ext uri="{FF2B5EF4-FFF2-40B4-BE49-F238E27FC236}">
                <a16:creationId xmlns:a16="http://schemas.microsoft.com/office/drawing/2014/main" id="{84B09F2A-5DDB-D244-B0DF-6005034DB791}"/>
              </a:ext>
            </a:extLst>
          </p:cNvPr>
          <p:cNvSpPr/>
          <p:nvPr/>
        </p:nvSpPr>
        <p:spPr>
          <a:xfrm>
            <a:off x="5719065" y="5876906"/>
            <a:ext cx="159707" cy="1597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2">
            <a:extLst>
              <a:ext uri="{FF2B5EF4-FFF2-40B4-BE49-F238E27FC236}">
                <a16:creationId xmlns:a16="http://schemas.microsoft.com/office/drawing/2014/main" id="{8F5821F0-4FAD-C644-9B81-47E7889D7ACE}"/>
              </a:ext>
            </a:extLst>
          </p:cNvPr>
          <p:cNvSpPr txBox="1"/>
          <p:nvPr/>
        </p:nvSpPr>
        <p:spPr>
          <a:xfrm>
            <a:off x="5632550" y="3833924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D24D6246-5761-DB45-83A1-14081E1278FB}"/>
              </a:ext>
            </a:extLst>
          </p:cNvPr>
          <p:cNvSpPr txBox="1"/>
          <p:nvPr/>
        </p:nvSpPr>
        <p:spPr>
          <a:xfrm>
            <a:off x="5632549" y="5141973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19" name="文本框 14">
            <a:extLst>
              <a:ext uri="{FF2B5EF4-FFF2-40B4-BE49-F238E27FC236}">
                <a16:creationId xmlns:a16="http://schemas.microsoft.com/office/drawing/2014/main" id="{5BE540CA-119E-284E-8511-EA8461083E34}"/>
              </a:ext>
            </a:extLst>
          </p:cNvPr>
          <p:cNvSpPr txBox="1"/>
          <p:nvPr/>
        </p:nvSpPr>
        <p:spPr>
          <a:xfrm>
            <a:off x="5632549" y="6132121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20" name="流程图: 接点 15">
            <a:extLst>
              <a:ext uri="{FF2B5EF4-FFF2-40B4-BE49-F238E27FC236}">
                <a16:creationId xmlns:a16="http://schemas.microsoft.com/office/drawing/2014/main" id="{BACDC257-9C67-C04D-9BE2-715B3ABE831E}"/>
              </a:ext>
            </a:extLst>
          </p:cNvPr>
          <p:cNvSpPr/>
          <p:nvPr/>
        </p:nvSpPr>
        <p:spPr>
          <a:xfrm>
            <a:off x="6936178" y="4069506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16">
            <a:extLst>
              <a:ext uri="{FF2B5EF4-FFF2-40B4-BE49-F238E27FC236}">
                <a16:creationId xmlns:a16="http://schemas.microsoft.com/office/drawing/2014/main" id="{91344D03-4ABD-5746-B074-6792957A18E4}"/>
              </a:ext>
            </a:extLst>
          </p:cNvPr>
          <p:cNvSpPr/>
          <p:nvPr/>
        </p:nvSpPr>
        <p:spPr>
          <a:xfrm>
            <a:off x="6936178" y="4409796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接点 17">
            <a:extLst>
              <a:ext uri="{FF2B5EF4-FFF2-40B4-BE49-F238E27FC236}">
                <a16:creationId xmlns:a16="http://schemas.microsoft.com/office/drawing/2014/main" id="{389C0F5F-652F-EF42-828F-F1C69E18A418}"/>
              </a:ext>
            </a:extLst>
          </p:cNvPr>
          <p:cNvSpPr/>
          <p:nvPr/>
        </p:nvSpPr>
        <p:spPr>
          <a:xfrm>
            <a:off x="6936178" y="5046013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9">
            <a:extLst>
              <a:ext uri="{FF2B5EF4-FFF2-40B4-BE49-F238E27FC236}">
                <a16:creationId xmlns:a16="http://schemas.microsoft.com/office/drawing/2014/main" id="{69465252-5B3E-E74C-AA92-88F8C57FAB25}"/>
              </a:ext>
            </a:extLst>
          </p:cNvPr>
          <p:cNvSpPr txBox="1"/>
          <p:nvPr/>
        </p:nvSpPr>
        <p:spPr>
          <a:xfrm>
            <a:off x="6849663" y="4673426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24" name="流程图: 接点 20">
            <a:extLst>
              <a:ext uri="{FF2B5EF4-FFF2-40B4-BE49-F238E27FC236}">
                <a16:creationId xmlns:a16="http://schemas.microsoft.com/office/drawing/2014/main" id="{3A136F65-A919-8A4C-A6D8-1BEC3108A374}"/>
              </a:ext>
            </a:extLst>
          </p:cNvPr>
          <p:cNvSpPr/>
          <p:nvPr/>
        </p:nvSpPr>
        <p:spPr>
          <a:xfrm>
            <a:off x="7746194" y="4569503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36">
            <a:extLst>
              <a:ext uri="{FF2B5EF4-FFF2-40B4-BE49-F238E27FC236}">
                <a16:creationId xmlns:a16="http://schemas.microsoft.com/office/drawing/2014/main" id="{C591C8F0-DEE7-4649-BCAA-3FB45234AB61}"/>
              </a:ext>
            </a:extLst>
          </p:cNvPr>
          <p:cNvCxnSpPr>
            <a:cxnSpLocks/>
            <a:stCxn id="9" idx="6"/>
            <a:endCxn id="20" idx="2"/>
          </p:cNvCxnSpPr>
          <p:nvPr/>
        </p:nvCxnSpPr>
        <p:spPr>
          <a:xfrm>
            <a:off x="5878773" y="3057508"/>
            <a:ext cx="1057405" cy="109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37">
            <a:extLst>
              <a:ext uri="{FF2B5EF4-FFF2-40B4-BE49-F238E27FC236}">
                <a16:creationId xmlns:a16="http://schemas.microsoft.com/office/drawing/2014/main" id="{638C1BF5-3604-1944-A605-3B0FCCDCBE3E}"/>
              </a:ext>
            </a:extLst>
          </p:cNvPr>
          <p:cNvCxnSpPr>
            <a:cxnSpLocks/>
            <a:stCxn id="10" idx="6"/>
            <a:endCxn id="20" idx="2"/>
          </p:cNvCxnSpPr>
          <p:nvPr/>
        </p:nvCxnSpPr>
        <p:spPr>
          <a:xfrm>
            <a:off x="5878773" y="3379009"/>
            <a:ext cx="1057405" cy="770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41">
            <a:extLst>
              <a:ext uri="{FF2B5EF4-FFF2-40B4-BE49-F238E27FC236}">
                <a16:creationId xmlns:a16="http://schemas.microsoft.com/office/drawing/2014/main" id="{382A5F19-2BAA-034E-A89A-EAEDD46A23F4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5885036" y="3675458"/>
            <a:ext cx="1051142" cy="47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44">
            <a:extLst>
              <a:ext uri="{FF2B5EF4-FFF2-40B4-BE49-F238E27FC236}">
                <a16:creationId xmlns:a16="http://schemas.microsoft.com/office/drawing/2014/main" id="{8646878B-60BD-7444-8285-B84E5125195F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>
          <a:xfrm flipV="1">
            <a:off x="5878772" y="4149360"/>
            <a:ext cx="1057406" cy="12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47">
            <a:extLst>
              <a:ext uri="{FF2B5EF4-FFF2-40B4-BE49-F238E27FC236}">
                <a16:creationId xmlns:a16="http://schemas.microsoft.com/office/drawing/2014/main" id="{C82112E6-E467-BB4D-9C73-C2F1576BADD6}"/>
              </a:ext>
            </a:extLst>
          </p:cNvPr>
          <p:cNvCxnSpPr>
            <a:cxnSpLocks/>
            <a:stCxn id="8" idx="6"/>
            <a:endCxn id="20" idx="2"/>
          </p:cNvCxnSpPr>
          <p:nvPr/>
        </p:nvCxnSpPr>
        <p:spPr>
          <a:xfrm flipV="1">
            <a:off x="5878772" y="4149360"/>
            <a:ext cx="1057406" cy="474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50">
            <a:extLst>
              <a:ext uri="{FF2B5EF4-FFF2-40B4-BE49-F238E27FC236}">
                <a16:creationId xmlns:a16="http://schemas.microsoft.com/office/drawing/2014/main" id="{BC4ABF64-F929-7B44-9954-C7396C892371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>
          <a:xfrm flipV="1">
            <a:off x="5878772" y="4149360"/>
            <a:ext cx="1057406" cy="820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53">
            <a:extLst>
              <a:ext uri="{FF2B5EF4-FFF2-40B4-BE49-F238E27FC236}">
                <a16:creationId xmlns:a16="http://schemas.microsoft.com/office/drawing/2014/main" id="{0C9F48FE-3BD8-C741-A22D-A19E1423F5A9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 flipV="1">
            <a:off x="5879816" y="4149360"/>
            <a:ext cx="1056362" cy="146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56">
            <a:extLst>
              <a:ext uri="{FF2B5EF4-FFF2-40B4-BE49-F238E27FC236}">
                <a16:creationId xmlns:a16="http://schemas.microsoft.com/office/drawing/2014/main" id="{AD6D249D-CC41-3946-AF58-1CE1E69A292E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5878772" y="4149360"/>
            <a:ext cx="1057406" cy="180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59">
            <a:extLst>
              <a:ext uri="{FF2B5EF4-FFF2-40B4-BE49-F238E27FC236}">
                <a16:creationId xmlns:a16="http://schemas.microsoft.com/office/drawing/2014/main" id="{AA6EB13F-BDA0-784C-9B33-21E88E75983D}"/>
              </a:ext>
            </a:extLst>
          </p:cNvPr>
          <p:cNvCxnSpPr>
            <a:cxnSpLocks/>
            <a:stCxn id="15" idx="7"/>
            <a:endCxn id="20" idx="2"/>
          </p:cNvCxnSpPr>
          <p:nvPr/>
        </p:nvCxnSpPr>
        <p:spPr>
          <a:xfrm flipV="1">
            <a:off x="5855383" y="4149360"/>
            <a:ext cx="1080795" cy="237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流程图: 接点 62">
            <a:extLst>
              <a:ext uri="{FF2B5EF4-FFF2-40B4-BE49-F238E27FC236}">
                <a16:creationId xmlns:a16="http://schemas.microsoft.com/office/drawing/2014/main" id="{A10F286A-4AB2-FE45-8642-D23C2CD19DED}"/>
              </a:ext>
            </a:extLst>
          </p:cNvPr>
          <p:cNvSpPr/>
          <p:nvPr/>
        </p:nvSpPr>
        <p:spPr>
          <a:xfrm>
            <a:off x="3003006" y="4552281"/>
            <a:ext cx="159707" cy="1597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接点 63">
            <a:extLst>
              <a:ext uri="{FF2B5EF4-FFF2-40B4-BE49-F238E27FC236}">
                <a16:creationId xmlns:a16="http://schemas.microsoft.com/office/drawing/2014/main" id="{9597443F-89F8-7540-89E4-A140AAEC404E}"/>
              </a:ext>
            </a:extLst>
          </p:cNvPr>
          <p:cNvSpPr/>
          <p:nvPr/>
        </p:nvSpPr>
        <p:spPr>
          <a:xfrm>
            <a:off x="3003007" y="2985484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流程图: 接点 64">
            <a:extLst>
              <a:ext uri="{FF2B5EF4-FFF2-40B4-BE49-F238E27FC236}">
                <a16:creationId xmlns:a16="http://schemas.microsoft.com/office/drawing/2014/main" id="{07D74DE7-FF06-7946-AA58-A657A637EF64}"/>
              </a:ext>
            </a:extLst>
          </p:cNvPr>
          <p:cNvSpPr/>
          <p:nvPr/>
        </p:nvSpPr>
        <p:spPr>
          <a:xfrm>
            <a:off x="3003007" y="3306985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接点 65">
            <a:extLst>
              <a:ext uri="{FF2B5EF4-FFF2-40B4-BE49-F238E27FC236}">
                <a16:creationId xmlns:a16="http://schemas.microsoft.com/office/drawing/2014/main" id="{D1D6E6FD-F567-E345-83EE-8EDBB42A0A99}"/>
              </a:ext>
            </a:extLst>
          </p:cNvPr>
          <p:cNvSpPr/>
          <p:nvPr/>
        </p:nvSpPr>
        <p:spPr>
          <a:xfrm>
            <a:off x="3009270" y="3603434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流程图: 接点 66">
            <a:extLst>
              <a:ext uri="{FF2B5EF4-FFF2-40B4-BE49-F238E27FC236}">
                <a16:creationId xmlns:a16="http://schemas.microsoft.com/office/drawing/2014/main" id="{72DE2F92-5ADD-384D-9BFB-AF7D6AD3546F}"/>
              </a:ext>
            </a:extLst>
          </p:cNvPr>
          <p:cNvSpPr/>
          <p:nvPr/>
        </p:nvSpPr>
        <p:spPr>
          <a:xfrm>
            <a:off x="3003006" y="4206250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接点 67">
            <a:extLst>
              <a:ext uri="{FF2B5EF4-FFF2-40B4-BE49-F238E27FC236}">
                <a16:creationId xmlns:a16="http://schemas.microsoft.com/office/drawing/2014/main" id="{B2106C85-29B6-3449-B28C-7542450FEF05}"/>
              </a:ext>
            </a:extLst>
          </p:cNvPr>
          <p:cNvSpPr/>
          <p:nvPr/>
        </p:nvSpPr>
        <p:spPr>
          <a:xfrm>
            <a:off x="3003006" y="4898312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流程图: 接点 68">
            <a:extLst>
              <a:ext uri="{FF2B5EF4-FFF2-40B4-BE49-F238E27FC236}">
                <a16:creationId xmlns:a16="http://schemas.microsoft.com/office/drawing/2014/main" id="{FC600CAE-F1EC-8E48-8B6F-2694D54F63A9}"/>
              </a:ext>
            </a:extLst>
          </p:cNvPr>
          <p:cNvSpPr/>
          <p:nvPr/>
        </p:nvSpPr>
        <p:spPr>
          <a:xfrm>
            <a:off x="3004050" y="5538705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接点 69">
            <a:extLst>
              <a:ext uri="{FF2B5EF4-FFF2-40B4-BE49-F238E27FC236}">
                <a16:creationId xmlns:a16="http://schemas.microsoft.com/office/drawing/2014/main" id="{48E659C5-211A-DC45-9F47-AE8CDD8D1294}"/>
              </a:ext>
            </a:extLst>
          </p:cNvPr>
          <p:cNvSpPr/>
          <p:nvPr/>
        </p:nvSpPr>
        <p:spPr>
          <a:xfrm>
            <a:off x="3003006" y="6504773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接点 70">
            <a:extLst>
              <a:ext uri="{FF2B5EF4-FFF2-40B4-BE49-F238E27FC236}">
                <a16:creationId xmlns:a16="http://schemas.microsoft.com/office/drawing/2014/main" id="{2AAB3844-A21D-F843-99A5-680345D092FB}"/>
              </a:ext>
            </a:extLst>
          </p:cNvPr>
          <p:cNvSpPr/>
          <p:nvPr/>
        </p:nvSpPr>
        <p:spPr>
          <a:xfrm>
            <a:off x="3003006" y="5884736"/>
            <a:ext cx="159707" cy="1597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71">
            <a:extLst>
              <a:ext uri="{FF2B5EF4-FFF2-40B4-BE49-F238E27FC236}">
                <a16:creationId xmlns:a16="http://schemas.microsoft.com/office/drawing/2014/main" id="{A8202BB4-1AAE-8449-9CEF-9634076BD4CE}"/>
              </a:ext>
            </a:extLst>
          </p:cNvPr>
          <p:cNvSpPr txBox="1"/>
          <p:nvPr/>
        </p:nvSpPr>
        <p:spPr>
          <a:xfrm>
            <a:off x="2916491" y="3841754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44" name="文本框 72">
            <a:extLst>
              <a:ext uri="{FF2B5EF4-FFF2-40B4-BE49-F238E27FC236}">
                <a16:creationId xmlns:a16="http://schemas.microsoft.com/office/drawing/2014/main" id="{B914B0C6-81D3-BF40-9267-DF8E387206AD}"/>
              </a:ext>
            </a:extLst>
          </p:cNvPr>
          <p:cNvSpPr txBox="1"/>
          <p:nvPr/>
        </p:nvSpPr>
        <p:spPr>
          <a:xfrm>
            <a:off x="2916490" y="5149803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45" name="文本框 73">
            <a:extLst>
              <a:ext uri="{FF2B5EF4-FFF2-40B4-BE49-F238E27FC236}">
                <a16:creationId xmlns:a16="http://schemas.microsoft.com/office/drawing/2014/main" id="{C4D0BFFC-D3BF-9442-898D-7D3909A285B3}"/>
              </a:ext>
            </a:extLst>
          </p:cNvPr>
          <p:cNvSpPr txBox="1"/>
          <p:nvPr/>
        </p:nvSpPr>
        <p:spPr>
          <a:xfrm>
            <a:off x="2916490" y="6139951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46" name="流程图: 接点 74">
            <a:extLst>
              <a:ext uri="{FF2B5EF4-FFF2-40B4-BE49-F238E27FC236}">
                <a16:creationId xmlns:a16="http://schemas.microsoft.com/office/drawing/2014/main" id="{C8B735FD-5199-FB46-968A-57C886DC3949}"/>
              </a:ext>
            </a:extLst>
          </p:cNvPr>
          <p:cNvSpPr/>
          <p:nvPr/>
        </p:nvSpPr>
        <p:spPr>
          <a:xfrm>
            <a:off x="4523875" y="4566372"/>
            <a:ext cx="159707" cy="1597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77">
            <a:extLst>
              <a:ext uri="{FF2B5EF4-FFF2-40B4-BE49-F238E27FC236}">
                <a16:creationId xmlns:a16="http://schemas.microsoft.com/office/drawing/2014/main" id="{45E0B0C6-D3B2-F84F-80AF-BD948A274ED6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3162714" y="3065338"/>
            <a:ext cx="1361161" cy="158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78">
            <a:extLst>
              <a:ext uri="{FF2B5EF4-FFF2-40B4-BE49-F238E27FC236}">
                <a16:creationId xmlns:a16="http://schemas.microsoft.com/office/drawing/2014/main" id="{33C470C0-E4B0-FD43-A26F-4E8F3E39D732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3162714" y="3386839"/>
            <a:ext cx="1361161" cy="125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79">
            <a:extLst>
              <a:ext uri="{FF2B5EF4-FFF2-40B4-BE49-F238E27FC236}">
                <a16:creationId xmlns:a16="http://schemas.microsoft.com/office/drawing/2014/main" id="{3FA3CB36-9778-2B40-B2BE-306B9D322CE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3168977" y="3683288"/>
            <a:ext cx="1354898" cy="96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80">
            <a:extLst>
              <a:ext uri="{FF2B5EF4-FFF2-40B4-BE49-F238E27FC236}">
                <a16:creationId xmlns:a16="http://schemas.microsoft.com/office/drawing/2014/main" id="{2BCCFE10-2577-E04F-9CCB-5916665E9C80}"/>
              </a:ext>
            </a:extLst>
          </p:cNvPr>
          <p:cNvCxnSpPr>
            <a:cxnSpLocks/>
            <a:stCxn id="38" idx="6"/>
            <a:endCxn id="46" idx="2"/>
          </p:cNvCxnSpPr>
          <p:nvPr/>
        </p:nvCxnSpPr>
        <p:spPr>
          <a:xfrm>
            <a:off x="3162713" y="4286104"/>
            <a:ext cx="1361162" cy="360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81">
            <a:extLst>
              <a:ext uri="{FF2B5EF4-FFF2-40B4-BE49-F238E27FC236}">
                <a16:creationId xmlns:a16="http://schemas.microsoft.com/office/drawing/2014/main" id="{AA560DF7-A242-434F-BF89-25805B265918}"/>
              </a:ext>
            </a:extLst>
          </p:cNvPr>
          <p:cNvCxnSpPr>
            <a:cxnSpLocks/>
            <a:stCxn id="34" idx="6"/>
            <a:endCxn id="46" idx="2"/>
          </p:cNvCxnSpPr>
          <p:nvPr/>
        </p:nvCxnSpPr>
        <p:spPr>
          <a:xfrm>
            <a:off x="3162713" y="4632135"/>
            <a:ext cx="1361162" cy="14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82">
            <a:extLst>
              <a:ext uri="{FF2B5EF4-FFF2-40B4-BE49-F238E27FC236}">
                <a16:creationId xmlns:a16="http://schemas.microsoft.com/office/drawing/2014/main" id="{BA0B7277-01F0-254F-977A-E23DFB975CC0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3162713" y="4646226"/>
            <a:ext cx="1361162" cy="33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83">
            <a:extLst>
              <a:ext uri="{FF2B5EF4-FFF2-40B4-BE49-F238E27FC236}">
                <a16:creationId xmlns:a16="http://schemas.microsoft.com/office/drawing/2014/main" id="{32143521-6031-5E48-A11F-1DC1BDDABC87}"/>
              </a:ext>
            </a:extLst>
          </p:cNvPr>
          <p:cNvCxnSpPr>
            <a:cxnSpLocks/>
            <a:stCxn id="40" idx="6"/>
            <a:endCxn id="46" idx="2"/>
          </p:cNvCxnSpPr>
          <p:nvPr/>
        </p:nvCxnSpPr>
        <p:spPr>
          <a:xfrm flipV="1">
            <a:off x="3163757" y="4646226"/>
            <a:ext cx="1360118" cy="97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84">
            <a:extLst>
              <a:ext uri="{FF2B5EF4-FFF2-40B4-BE49-F238E27FC236}">
                <a16:creationId xmlns:a16="http://schemas.microsoft.com/office/drawing/2014/main" id="{C57D52C4-086A-AC40-9011-1F35E691E602}"/>
              </a:ext>
            </a:extLst>
          </p:cNvPr>
          <p:cNvCxnSpPr>
            <a:cxnSpLocks/>
            <a:stCxn id="42" idx="6"/>
            <a:endCxn id="46" idx="2"/>
          </p:cNvCxnSpPr>
          <p:nvPr/>
        </p:nvCxnSpPr>
        <p:spPr>
          <a:xfrm flipV="1">
            <a:off x="3162713" y="4646226"/>
            <a:ext cx="1361162" cy="131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85">
            <a:extLst>
              <a:ext uri="{FF2B5EF4-FFF2-40B4-BE49-F238E27FC236}">
                <a16:creationId xmlns:a16="http://schemas.microsoft.com/office/drawing/2014/main" id="{26F19B04-1B32-5545-8400-34A0F4193D89}"/>
              </a:ext>
            </a:extLst>
          </p:cNvPr>
          <p:cNvCxnSpPr>
            <a:cxnSpLocks/>
            <a:stCxn id="41" idx="7"/>
            <a:endCxn id="46" idx="2"/>
          </p:cNvCxnSpPr>
          <p:nvPr/>
        </p:nvCxnSpPr>
        <p:spPr>
          <a:xfrm flipV="1">
            <a:off x="3139324" y="4646226"/>
            <a:ext cx="1384551" cy="188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95">
            <a:extLst>
              <a:ext uri="{FF2B5EF4-FFF2-40B4-BE49-F238E27FC236}">
                <a16:creationId xmlns:a16="http://schemas.microsoft.com/office/drawing/2014/main" id="{C1BD1887-A6BF-A047-9266-7800283F2B18}"/>
              </a:ext>
            </a:extLst>
          </p:cNvPr>
          <p:cNvCxnSpPr>
            <a:cxnSpLocks/>
            <a:stCxn id="9" idx="6"/>
            <a:endCxn id="21" idx="3"/>
          </p:cNvCxnSpPr>
          <p:nvPr/>
        </p:nvCxnSpPr>
        <p:spPr>
          <a:xfrm>
            <a:off x="5878773" y="3057508"/>
            <a:ext cx="1080794" cy="148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箭头连接符 98">
            <a:extLst>
              <a:ext uri="{FF2B5EF4-FFF2-40B4-BE49-F238E27FC236}">
                <a16:creationId xmlns:a16="http://schemas.microsoft.com/office/drawing/2014/main" id="{FB05028B-729D-E146-9817-F98CAEC3C9B9}"/>
              </a:ext>
            </a:extLst>
          </p:cNvPr>
          <p:cNvCxnSpPr>
            <a:cxnSpLocks/>
            <a:stCxn id="9" idx="6"/>
            <a:endCxn id="21" idx="3"/>
          </p:cNvCxnSpPr>
          <p:nvPr/>
        </p:nvCxnSpPr>
        <p:spPr>
          <a:xfrm>
            <a:off x="5878773" y="3057508"/>
            <a:ext cx="1080794" cy="148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103">
            <a:extLst>
              <a:ext uri="{FF2B5EF4-FFF2-40B4-BE49-F238E27FC236}">
                <a16:creationId xmlns:a16="http://schemas.microsoft.com/office/drawing/2014/main" id="{60722B83-13A5-7B48-949F-F44E672E4B7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5878773" y="3057508"/>
            <a:ext cx="1057405" cy="206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106">
            <a:extLst>
              <a:ext uri="{FF2B5EF4-FFF2-40B4-BE49-F238E27FC236}">
                <a16:creationId xmlns:a16="http://schemas.microsoft.com/office/drawing/2014/main" id="{9E9D04FB-FDFC-F947-9D11-056F101C8590}"/>
              </a:ext>
            </a:extLst>
          </p:cNvPr>
          <p:cNvCxnSpPr>
            <a:cxnSpLocks/>
            <a:stCxn id="10" idx="6"/>
            <a:endCxn id="21" idx="3"/>
          </p:cNvCxnSpPr>
          <p:nvPr/>
        </p:nvCxnSpPr>
        <p:spPr>
          <a:xfrm>
            <a:off x="5878773" y="3379009"/>
            <a:ext cx="1080794" cy="116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109">
            <a:extLst>
              <a:ext uri="{FF2B5EF4-FFF2-40B4-BE49-F238E27FC236}">
                <a16:creationId xmlns:a16="http://schemas.microsoft.com/office/drawing/2014/main" id="{5B523B14-A60C-EF4C-B675-BF92617F25B9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5878773" y="3379009"/>
            <a:ext cx="1057405" cy="1746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112">
            <a:extLst>
              <a:ext uri="{FF2B5EF4-FFF2-40B4-BE49-F238E27FC236}">
                <a16:creationId xmlns:a16="http://schemas.microsoft.com/office/drawing/2014/main" id="{53572819-D038-4D4D-8710-E5245B5B16A2}"/>
              </a:ext>
            </a:extLst>
          </p:cNvPr>
          <p:cNvCxnSpPr>
            <a:cxnSpLocks/>
            <a:stCxn id="11" idx="6"/>
            <a:endCxn id="21" idx="3"/>
          </p:cNvCxnSpPr>
          <p:nvPr/>
        </p:nvCxnSpPr>
        <p:spPr>
          <a:xfrm>
            <a:off x="5885036" y="3675458"/>
            <a:ext cx="1074531" cy="87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箭头连接符 115">
            <a:extLst>
              <a:ext uri="{FF2B5EF4-FFF2-40B4-BE49-F238E27FC236}">
                <a16:creationId xmlns:a16="http://schemas.microsoft.com/office/drawing/2014/main" id="{003C0EBA-D966-1648-A13A-496DE818396B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5885036" y="3675458"/>
            <a:ext cx="1051142" cy="1450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118">
            <a:extLst>
              <a:ext uri="{FF2B5EF4-FFF2-40B4-BE49-F238E27FC236}">
                <a16:creationId xmlns:a16="http://schemas.microsoft.com/office/drawing/2014/main" id="{F40A51A7-6620-C44E-B3B9-E7685588A2FC}"/>
              </a:ext>
            </a:extLst>
          </p:cNvPr>
          <p:cNvCxnSpPr>
            <a:cxnSpLocks/>
            <a:stCxn id="12" idx="6"/>
            <a:endCxn id="21" idx="3"/>
          </p:cNvCxnSpPr>
          <p:nvPr/>
        </p:nvCxnSpPr>
        <p:spPr>
          <a:xfrm>
            <a:off x="5878772" y="4278274"/>
            <a:ext cx="1080795" cy="26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121">
            <a:extLst>
              <a:ext uri="{FF2B5EF4-FFF2-40B4-BE49-F238E27FC236}">
                <a16:creationId xmlns:a16="http://schemas.microsoft.com/office/drawing/2014/main" id="{B998939E-19BD-8147-B4BC-A49270274C75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5878772" y="4278274"/>
            <a:ext cx="1057406" cy="847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124">
            <a:extLst>
              <a:ext uri="{FF2B5EF4-FFF2-40B4-BE49-F238E27FC236}">
                <a16:creationId xmlns:a16="http://schemas.microsoft.com/office/drawing/2014/main" id="{A9BC5537-3461-2E46-89B6-71F4D697314D}"/>
              </a:ext>
            </a:extLst>
          </p:cNvPr>
          <p:cNvCxnSpPr>
            <a:cxnSpLocks/>
            <a:stCxn id="8" idx="6"/>
            <a:endCxn id="21" idx="3"/>
          </p:cNvCxnSpPr>
          <p:nvPr/>
        </p:nvCxnSpPr>
        <p:spPr>
          <a:xfrm flipV="1">
            <a:off x="5878772" y="4546114"/>
            <a:ext cx="1080795" cy="78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127">
            <a:extLst>
              <a:ext uri="{FF2B5EF4-FFF2-40B4-BE49-F238E27FC236}">
                <a16:creationId xmlns:a16="http://schemas.microsoft.com/office/drawing/2014/main" id="{A308E903-496B-8C4D-AC63-E2431B73DA2B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5878772" y="4624305"/>
            <a:ext cx="1057406" cy="50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130">
            <a:extLst>
              <a:ext uri="{FF2B5EF4-FFF2-40B4-BE49-F238E27FC236}">
                <a16:creationId xmlns:a16="http://schemas.microsoft.com/office/drawing/2014/main" id="{FCB8741E-32E5-9446-81D6-E7BC359708B8}"/>
              </a:ext>
            </a:extLst>
          </p:cNvPr>
          <p:cNvCxnSpPr>
            <a:cxnSpLocks/>
            <a:stCxn id="13" idx="6"/>
            <a:endCxn id="21" idx="3"/>
          </p:cNvCxnSpPr>
          <p:nvPr/>
        </p:nvCxnSpPr>
        <p:spPr>
          <a:xfrm flipV="1">
            <a:off x="5878772" y="4546114"/>
            <a:ext cx="1080795" cy="42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133">
            <a:extLst>
              <a:ext uri="{FF2B5EF4-FFF2-40B4-BE49-F238E27FC236}">
                <a16:creationId xmlns:a16="http://schemas.microsoft.com/office/drawing/2014/main" id="{07755D3B-E2DD-ED4B-8E78-A1E174F53157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>
            <a:off x="5878772" y="4970336"/>
            <a:ext cx="1057406" cy="15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136">
            <a:extLst>
              <a:ext uri="{FF2B5EF4-FFF2-40B4-BE49-F238E27FC236}">
                <a16:creationId xmlns:a16="http://schemas.microsoft.com/office/drawing/2014/main" id="{8A1E82B6-D816-F646-975B-3CAB1F11D88C}"/>
              </a:ext>
            </a:extLst>
          </p:cNvPr>
          <p:cNvCxnSpPr>
            <a:cxnSpLocks/>
            <a:stCxn id="14" idx="6"/>
            <a:endCxn id="21" idx="3"/>
          </p:cNvCxnSpPr>
          <p:nvPr/>
        </p:nvCxnSpPr>
        <p:spPr>
          <a:xfrm flipV="1">
            <a:off x="5879816" y="4546114"/>
            <a:ext cx="1079751" cy="106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139">
            <a:extLst>
              <a:ext uri="{FF2B5EF4-FFF2-40B4-BE49-F238E27FC236}">
                <a16:creationId xmlns:a16="http://schemas.microsoft.com/office/drawing/2014/main" id="{CD0A2CC1-6844-BC48-93E7-F40509A9392D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5879816" y="5125867"/>
            <a:ext cx="1056362" cy="48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142">
            <a:extLst>
              <a:ext uri="{FF2B5EF4-FFF2-40B4-BE49-F238E27FC236}">
                <a16:creationId xmlns:a16="http://schemas.microsoft.com/office/drawing/2014/main" id="{FED3BF27-5186-2D40-AF3B-86F32009B1B7}"/>
              </a:ext>
            </a:extLst>
          </p:cNvPr>
          <p:cNvCxnSpPr>
            <a:cxnSpLocks/>
            <a:stCxn id="16" idx="6"/>
            <a:endCxn id="21" idx="3"/>
          </p:cNvCxnSpPr>
          <p:nvPr/>
        </p:nvCxnSpPr>
        <p:spPr>
          <a:xfrm flipV="1">
            <a:off x="5878772" y="4546114"/>
            <a:ext cx="1080795" cy="141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箭头连接符 145">
            <a:extLst>
              <a:ext uri="{FF2B5EF4-FFF2-40B4-BE49-F238E27FC236}">
                <a16:creationId xmlns:a16="http://schemas.microsoft.com/office/drawing/2014/main" id="{3B60590C-C90A-C944-99AE-A6CE2A3F611A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 flipV="1">
            <a:off x="5878772" y="5125867"/>
            <a:ext cx="1057406" cy="83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148">
            <a:extLst>
              <a:ext uri="{FF2B5EF4-FFF2-40B4-BE49-F238E27FC236}">
                <a16:creationId xmlns:a16="http://schemas.microsoft.com/office/drawing/2014/main" id="{47EDF227-F1A8-0D4A-A970-EFF9A91DDB92}"/>
              </a:ext>
            </a:extLst>
          </p:cNvPr>
          <p:cNvCxnSpPr>
            <a:cxnSpLocks/>
            <a:stCxn id="15" idx="7"/>
            <a:endCxn id="21" idx="3"/>
          </p:cNvCxnSpPr>
          <p:nvPr/>
        </p:nvCxnSpPr>
        <p:spPr>
          <a:xfrm flipV="1">
            <a:off x="5855383" y="4546114"/>
            <a:ext cx="1104184" cy="1974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153">
            <a:extLst>
              <a:ext uri="{FF2B5EF4-FFF2-40B4-BE49-F238E27FC236}">
                <a16:creationId xmlns:a16="http://schemas.microsoft.com/office/drawing/2014/main" id="{E68C2974-2407-454A-9A42-6556C74A13F3}"/>
              </a:ext>
            </a:extLst>
          </p:cNvPr>
          <p:cNvCxnSpPr>
            <a:cxnSpLocks/>
            <a:stCxn id="15" idx="7"/>
            <a:endCxn id="22" idx="2"/>
          </p:cNvCxnSpPr>
          <p:nvPr/>
        </p:nvCxnSpPr>
        <p:spPr>
          <a:xfrm flipV="1">
            <a:off x="5855383" y="5125867"/>
            <a:ext cx="1080795" cy="139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156">
            <a:extLst>
              <a:ext uri="{FF2B5EF4-FFF2-40B4-BE49-F238E27FC236}">
                <a16:creationId xmlns:a16="http://schemas.microsoft.com/office/drawing/2014/main" id="{0C0271AC-81FB-0E4D-8803-04AAEC06142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>
            <a:off x="7095885" y="4149360"/>
            <a:ext cx="650309" cy="499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箭头连接符 160">
            <a:extLst>
              <a:ext uri="{FF2B5EF4-FFF2-40B4-BE49-F238E27FC236}">
                <a16:creationId xmlns:a16="http://schemas.microsoft.com/office/drawing/2014/main" id="{7F5DC0AF-6612-FD4D-B4EE-CFFFCDAFE931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7095885" y="4489650"/>
            <a:ext cx="650309" cy="15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163">
            <a:extLst>
              <a:ext uri="{FF2B5EF4-FFF2-40B4-BE49-F238E27FC236}">
                <a16:creationId xmlns:a16="http://schemas.microsoft.com/office/drawing/2014/main" id="{6EDEADE7-576A-DE47-AFFB-F7DF912F6D21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 flipV="1">
            <a:off x="7095885" y="4649357"/>
            <a:ext cx="650309" cy="476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00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90328" y="259096"/>
            <a:ext cx="806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Text Classification Structure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590328" y="1466924"/>
            <a:ext cx="659294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Represent each word in the sentence also using a dense low-dimensional vector, called word embedding.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Use a sequence encoding network to extract hidden features automatically.</a:t>
            </a:r>
            <a:endParaRPr lang="zh-CN" altLang="en-US" sz="2400" dirty="0"/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875F6C9F-2CD2-47FC-BF96-CF4BD70C5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1104"/>
          <a:stretch/>
        </p:blipFill>
        <p:spPr>
          <a:xfrm>
            <a:off x="7709915" y="1860973"/>
            <a:ext cx="3891757" cy="3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3417702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105795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67928" y="81661"/>
            <a:ext cx="6748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Embedding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205099" y="855908"/>
                <a:ext cx="12194849" cy="5618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Dense embeddings offer a better semantic similarity measure correspond with sparse vectors (Chapter 5)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One-hot column vector, distributional vector, PMI vector: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Word embedding matrix (embedding lookup table):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×|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embedding vector of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can be defined by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𝐖𝐱</m:t>
                      </m:r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neural network,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𝑒𝑚𝑏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can be low-dimensional (500-2000)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Pre-training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Word embedding values can be separately trained over large raw texts before model training.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9" y="855908"/>
                <a:ext cx="12194849" cy="5618076"/>
              </a:xfrm>
              <a:prstGeom prst="rect">
                <a:avLst/>
              </a:prstGeom>
              <a:blipFill>
                <a:blip r:embed="rId2"/>
                <a:stretch>
                  <a:fillRect l="-832" b="-158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409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2525412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42938" y="206255"/>
            <a:ext cx="640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encoder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1048236" y="1292463"/>
            <a:ext cx="9635242" cy="4550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/>
              </a:rPr>
              <a:t>A subnetwork that transforms a sequence of dense vectors into a single dense vector that represents features over the whole sequence.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Pooling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Convolutional network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Recurrent neural network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Attentional neural network</a:t>
            </a:r>
            <a:endParaRPr lang="zh-CN" altLang="en-US" sz="2800" dirty="0">
              <a:latin typeface="Palatino"/>
            </a:endParaRPr>
          </a:p>
        </p:txBody>
      </p:sp>
      <p:pic>
        <p:nvPicPr>
          <p:cNvPr id="8" name="图片 2" descr="图示&#10;&#10;描述已自动生成">
            <a:extLst>
              <a:ext uri="{FF2B5EF4-FFF2-40B4-BE49-F238E27FC236}">
                <a16:creationId xmlns:a16="http://schemas.microsoft.com/office/drawing/2014/main" id="{146258BD-CF76-E74A-BB33-38C43CE6B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1104"/>
          <a:stretch/>
        </p:blipFill>
        <p:spPr>
          <a:xfrm>
            <a:off x="6453684" y="2476270"/>
            <a:ext cx="3891757" cy="3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85788" y="136524"/>
            <a:ext cx="378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975767" y="1148021"/>
                <a:ext cx="9922024" cy="5326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Pooling based sequence representation (deep averaging network)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Sum pooling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sum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4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Average pooling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avg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4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Max pooling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[1],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[2],…,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Min pooling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[1],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[2],…,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67" y="1148021"/>
                <a:ext cx="9922024" cy="5326843"/>
              </a:xfrm>
              <a:prstGeom prst="rect">
                <a:avLst/>
              </a:prstGeom>
              <a:blipFill>
                <a:blip r:embed="rId2"/>
                <a:stretch>
                  <a:fillRect l="-921" b="-18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CC79E9D6-95D0-4202-A6E1-7DB7EBF4C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r="19217"/>
          <a:stretch/>
        </p:blipFill>
        <p:spPr>
          <a:xfrm>
            <a:off x="7085798" y="2236045"/>
            <a:ext cx="3484605" cy="1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84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700088" y="195322"/>
            <a:ext cx="6387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067991" y="945677"/>
                <a:ext cx="10326290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Back-propagation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sum pooling,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∈[1,…,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average pooling,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maximum pooling,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d>
                          <m:dPr>
                            <m:begChr m:val=""/>
                            <m:endChr m:val="]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den>
                              </m:f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zh-CN" altLang="en-US" i="1">
                                      <a:latin typeface="Palatino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zh-CN" altLang="en-US" i="1">
                                      <a:latin typeface="Palatino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zh-CN" altLang="en-US" i="1">
                                      <a:latin typeface="Palatino"/>
                                    </a:rPr>
                                    <m:t> 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zh-CN" altLang="en-US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∈[1,…,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zh-CN" alt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],(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∈[1,…,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],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∈[1,…,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Palatino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Palatino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Palatino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000" dirty="0">
                    <a:latin typeface="Palatino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Pooling can work with a variable-sized set of input vectors, aggregating them into a fix-sized output.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91" y="945677"/>
                <a:ext cx="10326290" cy="5293757"/>
              </a:xfrm>
              <a:prstGeom prst="rect">
                <a:avLst/>
              </a:prstGeom>
              <a:blipFill>
                <a:blip r:embed="rId2"/>
                <a:stretch>
                  <a:fillRect l="-767" b="-1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96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95232" y="191351"/>
            <a:ext cx="8266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Convolutional neural network (CNN)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D77C7D-508D-4474-928D-64FB3558170B}"/>
                  </a:ext>
                </a:extLst>
              </p:cNvPr>
              <p:cNvSpPr/>
              <p:nvPr/>
            </p:nvSpPr>
            <p:spPr>
              <a:xfrm>
                <a:off x="1078707" y="1864799"/>
                <a:ext cx="9166458" cy="2204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Pooling extract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𝑢𝑛𝑖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gram-level features</a:t>
                </a:r>
              </a:p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No model parameters</a:t>
                </a:r>
              </a:p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No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b="0" dirty="0">
                    <a:latin typeface="Palatino"/>
                  </a:rPr>
                  <a:t>-gram features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b="0" dirty="0">
                    <a:latin typeface="Palatino"/>
                  </a:rPr>
                  <a:t> &gt; 1.</a:t>
                </a: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D77C7D-508D-4474-928D-64FB35581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07" y="1864799"/>
                <a:ext cx="9166458" cy="2204514"/>
              </a:xfrm>
              <a:prstGeom prst="rect">
                <a:avLst/>
              </a:prstGeom>
              <a:blipFill>
                <a:blip r:embed="rId2"/>
                <a:stretch>
                  <a:fillRect l="-830" b="-6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90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95232" y="191351"/>
            <a:ext cx="8266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Convolutional neural network (CNN)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767138" y="1105726"/>
            <a:ext cx="8218788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Use convolutional filters to extract n-gram features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D77C7D-508D-4474-928D-64FB3558170B}"/>
                  </a:ext>
                </a:extLst>
              </p:cNvPr>
              <p:cNvSpPr/>
              <p:nvPr/>
            </p:nvSpPr>
            <p:spPr>
              <a:xfrm>
                <a:off x="767138" y="2280901"/>
                <a:ext cx="916645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Window-size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filters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/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en-US" sz="2400" dirty="0"/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Input channel and output channel dimensions: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CNN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𝐖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D77C7D-508D-4474-928D-64FB35581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38" y="2280901"/>
                <a:ext cx="9166458" cy="3416320"/>
              </a:xfrm>
              <a:prstGeom prst="rect">
                <a:avLst/>
              </a:prstGeom>
              <a:blipFill>
                <a:blip r:embed="rId2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6ADD135-0B49-4409-AFBE-0A7E20B9F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t="7734" r="21040" b="4109"/>
          <a:stretch/>
        </p:blipFill>
        <p:spPr>
          <a:xfrm>
            <a:off x="6752988" y="2017696"/>
            <a:ext cx="3608173" cy="18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4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39367" y="234126"/>
            <a:ext cx="8190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Convolutional neural network (CNN)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258424" y="1490570"/>
                <a:ext cx="8218788" cy="419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/>
                  </a:rPr>
                  <a:t>Back-propagation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den>
                    </m:f>
                    <m:r>
                      <m:rPr>
                        <m:nor/>
                      </m:rP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⊕…⊕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zh-CN" altLang="en-US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𝐛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24" y="1490570"/>
                <a:ext cx="8218788" cy="4191981"/>
              </a:xfrm>
              <a:prstGeom prst="rect">
                <a:avLst/>
              </a:prstGeom>
              <a:blipFill>
                <a:blip r:embed="rId2"/>
                <a:stretch>
                  <a:fillRect l="-6317" t="-9366" b="-305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113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0" y="172727"/>
            <a:ext cx="904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Comparison with discrete n-gram features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1133249" y="1638197"/>
            <a:ext cx="9382351" cy="2611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/>
              </a:rPr>
              <a:t>CNN features are different from Chapter3 feature vectors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Dense and low-dimensional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Dynamically computed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Adjustable during training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13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2" y="182110"/>
            <a:ext cx="723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Multi-layer perceptron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5844" y="1079993"/>
            <a:ext cx="8887587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From a  single layer to multiple layers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89" y="1943721"/>
            <a:ext cx="7778496" cy="3589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BEBE5566-9FB3-4332-AD53-7934153A7B2E}"/>
                  </a:ext>
                </a:extLst>
              </p:cNvPr>
              <p:cNvSpPr/>
              <p:nvPr/>
            </p:nvSpPr>
            <p:spPr>
              <a:xfrm>
                <a:off x="1035844" y="5533205"/>
                <a:ext cx="9686925" cy="114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MLP model can learn non-linear mappings between the input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the output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BEBE5566-9FB3-4332-AD53-7934153A7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4" y="5533205"/>
                <a:ext cx="9686925" cy="1142685"/>
              </a:xfrm>
              <a:prstGeom prst="rect">
                <a:avLst/>
              </a:prstGeom>
              <a:blipFill>
                <a:blip r:embed="rId3"/>
                <a:stretch>
                  <a:fillRect l="-881" t="-6952" r="-1636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32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4248035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90328" y="259096"/>
            <a:ext cx="806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Text </a:t>
            </a:r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Classififcation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Structure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1193973" y="1577622"/>
            <a:ext cx="562116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Represent each word in the sentence also using a dense low-dimensional vector, called word embedding.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Find a single hidden vector for the sequence.</a:t>
            </a:r>
            <a:endParaRPr lang="zh-CN" altLang="en-US" sz="2400" dirty="0"/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875F6C9F-2CD2-47FC-BF96-CF4BD70C5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1104"/>
          <a:stretch/>
        </p:blipFill>
        <p:spPr>
          <a:xfrm>
            <a:off x="7018557" y="1570478"/>
            <a:ext cx="3891757" cy="3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6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82228" y="136525"/>
            <a:ext cx="800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028700" y="1148786"/>
                <a:ext cx="9443522" cy="4613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Output classes: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Input vector: a sequence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CNN calculates a sequence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Pooling gives a dense and more abstract vector representation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Softmax multi-class output layer calculates the classification probability distribution: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softmax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148786"/>
                <a:ext cx="9443522" cy="4613507"/>
              </a:xfrm>
              <a:prstGeom prst="rect">
                <a:avLst/>
              </a:prstGeom>
              <a:blipFill>
                <a:blip r:embed="rId2"/>
                <a:stretch>
                  <a:fillRect l="-1075" b="-173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493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358530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60785" y="197213"/>
            <a:ext cx="8115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under the SGD 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136979" y="1566137"/>
                <a:ext cx="9887096" cy="343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With log-likelihood loss (cross-entropy loss)</a:t>
                </a:r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Training samples: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Cross-entropy loss: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</m:nary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𝐩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Back-backpropagation, SGD</a:t>
                </a:r>
                <a:endParaRPr lang="zh-CN" altLang="en-US" sz="20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Compared to max margin loss, cross-entropy loss gives more fine-grained supervision signal.</a:t>
                </a: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79" y="1566137"/>
                <a:ext cx="9887096" cy="3430811"/>
              </a:xfrm>
              <a:prstGeom prst="rect">
                <a:avLst/>
              </a:prstGeom>
              <a:blipFill>
                <a:blip r:embed="rId3"/>
                <a:stretch>
                  <a:fillRect l="-770" b="-2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601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974944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35782" y="245357"/>
            <a:ext cx="7829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network models are difficult to train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535782" y="2323017"/>
            <a:ext cx="1081542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Train arbitrary hyper-surface shapes in a high-dimensional vector space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Gradient diminishing -- Back-propagated gradients can become negligibly small through layers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Gradient explosion – Back-propagated gradients become infinitely large causing numerical overflow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Tendency of overfitting</a:t>
            </a:r>
            <a:endParaRPr lang="zh-CN" altLang="en-US" sz="20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99747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1483994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71500" y="216133"/>
            <a:ext cx="631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Avoid Gradient Explosion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DC8191B-EA25-4835-8856-847636EB9314}"/>
              </a:ext>
            </a:extLst>
          </p:cNvPr>
          <p:cNvSpPr/>
          <p:nvPr/>
        </p:nvSpPr>
        <p:spPr>
          <a:xfrm>
            <a:off x="661987" y="1654999"/>
            <a:ext cx="10092928" cy="196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Gradient clipping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/>
              </a:rPr>
              <a:t>Prevent gradient being too large by consulting hard threshold values</a:t>
            </a:r>
            <a:endParaRPr lang="zh-CN" altLang="en-US" sz="28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44927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71500" y="216133"/>
            <a:ext cx="631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Residual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096566" y="1179278"/>
                <a:ext cx="9315449" cy="4155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Add a direct connection between the input layer and the output layer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Input vector: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Baseline network: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 (nonlinear transformation))</a:t>
                </a:r>
                <a:r>
                  <a:rPr lang="zh-CN" altLang="en-US" sz="2200" dirty="0">
                    <a:latin typeface="Palatino"/>
                  </a:rPr>
                  <a:t> </a:t>
                </a:r>
                <a:endParaRPr lang="en-US" altLang="zh-CN" sz="22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Residual network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en-US" sz="2200">
                                <a:latin typeface="Palatino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en-US" sz="2200" i="1">
                                <a:latin typeface="Palatino"/>
                              </a:rPr>
                              <m:t>ESIDUAL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2200" i="1">
                            <a:latin typeface="Palatino"/>
                          </a:rPr>
                          <m:t>x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/>
                  </a:rPr>
                  <a:t>:	</a:t>
                </a:r>
                <a14:m>
                  <m:oMath xmlns:m="http://schemas.openxmlformats.org/officeDocument/2006/math">
                    <m:r>
                      <a:rPr lang="zh-CN" altLang="en-US" sz="2200" b="1">
                        <a:latin typeface="Cambria Math" panose="02040503050406030204" pitchFamily="18" charset="0"/>
                      </a:rPr>
                      <m:t>𝐡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2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2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zh-CN" altLang="en-US" sz="22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Given a local loss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 and back-propagated gradients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zh-CN" altLang="en-US" sz="2200" dirty="0">
                    <a:latin typeface="Palatino"/>
                  </a:rPr>
                  <a:t> </a:t>
                </a:r>
                <a:endParaRPr lang="en-US" altLang="zh-CN" sz="22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latin typeface="Palatino"/>
                  </a:rPr>
                  <a:t>	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en-US" sz="2200" dirty="0">
                    <a:latin typeface="Palatino"/>
                  </a:rPr>
                  <a:t> </a:t>
                </a:r>
                <a:r>
                  <a:rPr lang="en-US" altLang="zh-CN" sz="2200" dirty="0">
                    <a:latin typeface="Palatino"/>
                  </a:rPr>
                  <a:t>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zh-CN" altLang="en-US" sz="2200">
                        <a:latin typeface="Cambria Math" panose="02040503050406030204" pitchFamily="18" charset="0"/>
                      </a:rPr>
                      <m:t>[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]+</m:t>
                    </m:r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Palatino"/>
                  </a:rPr>
                  <a:t> preventing failure of training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Residual networks are effective for training very deep neural networks</a:t>
                </a:r>
                <a:endParaRPr lang="zh-CN" altLang="en-US" sz="2200" dirty="0">
                  <a:latin typeface="Palatino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66" y="1179278"/>
                <a:ext cx="9315449" cy="4155625"/>
              </a:xfrm>
              <a:prstGeom prst="rect">
                <a:avLst/>
              </a:prstGeom>
              <a:blipFill>
                <a:blip r:embed="rId2"/>
                <a:stretch>
                  <a:fillRect l="-817" r="-272" b="-21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43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6510" y="187563"/>
            <a:ext cx="703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Single-layer perceptron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85"/>
          <a:stretch/>
        </p:blipFill>
        <p:spPr>
          <a:xfrm>
            <a:off x="8944212" y="1212330"/>
            <a:ext cx="1954530" cy="4529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64417" y="1434223"/>
                <a:ext cx="7811930" cy="398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Generalized linear model in Chapter 4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- receives input data and represents them using vectors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Output unit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- makes predictions according to the features extracted from the input layer.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Mapping function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r>
                  <a:rPr lang="en-US" altLang="zh-CN" sz="2400" dirty="0">
                    <a:latin typeface="Palatino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Task</a:t>
                </a:r>
                <a:r>
                  <a:rPr lang="en-US" altLang="zh-CN" sz="2400" dirty="0">
                    <a:latin typeface="Palatino"/>
                  </a:rPr>
                  <a:t>: text classification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=+1/−1)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17" y="1434223"/>
                <a:ext cx="7811930" cy="3989554"/>
              </a:xfrm>
              <a:prstGeom prst="rect">
                <a:avLst/>
              </a:prstGeom>
              <a:blipFill>
                <a:blip r:embed="rId3"/>
                <a:stretch>
                  <a:fillRect l="-1249" b="-2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895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7590485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14363" y="209028"/>
            <a:ext cx="6709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Layer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050130" y="978698"/>
                <a:ext cx="10447735" cy="5786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Internal covariate shift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Slightly changing one parameter of a layer can greatly affect the distribution of the node values in the subsequent layers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Layer normalization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Calculates the mean and variance statistics over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for defining a mapping function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𝐿𝑎𝑦𝑒𝑟𝑁𝑜𝑟𝑚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𝐿𝑎𝑦𝑒𝑟𝑁𝑜𝑟𝑚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is given by (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: </a:t>
                </a:r>
                <a:r>
                  <a:rPr lang="en-US" altLang="zh-CN" sz="2400" i="1" dirty="0">
                    <a:latin typeface="Palatino"/>
                  </a:rPr>
                  <a:t>gains</a:t>
                </a:r>
                <a:r>
                  <a:rPr lang="en-US" altLang="zh-CN" sz="2400" dirty="0">
                    <a:latin typeface="Palatino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: </a:t>
                </a:r>
                <a:r>
                  <a:rPr lang="en-US" altLang="zh-CN" sz="2400" i="1" dirty="0">
                    <a:latin typeface="Palatino"/>
                  </a:rPr>
                  <a:t>biases</a:t>
                </a:r>
                <a:r>
                  <a:rPr lang="en-US" altLang="zh-CN" sz="2400" dirty="0">
                    <a:latin typeface="Palatino"/>
                  </a:rPr>
                  <a:t>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2400" dirty="0">
                    <a:latin typeface="Palatino"/>
                  </a:rPr>
                  <a:t>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]−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</m:nary>
                      </m:e>
                    </m:rad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 err="1">
                    <a:latin typeface="Palatino"/>
                  </a:rPr>
                  <a:t>LayerNorm</a:t>
                </a:r>
                <a:r>
                  <a:rPr lang="en-US" altLang="zh-CN" sz="2400" dirty="0">
                    <a:latin typeface="Palatino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⊗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0" y="978698"/>
                <a:ext cx="10447735" cy="5786712"/>
              </a:xfrm>
              <a:prstGeom prst="rect">
                <a:avLst/>
              </a:prstGeom>
              <a:blipFill>
                <a:blip r:embed="rId2"/>
                <a:stretch>
                  <a:fillRect l="-875" b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03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57225" y="239496"/>
            <a:ext cx="6619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085849" y="947383"/>
                <a:ext cx="10419159" cy="5591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300" dirty="0">
                    <a:latin typeface="Palatino"/>
                  </a:rPr>
                  <a:t>A training setting for neural networks to prevent overfitting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dirty="0">
                    <a:latin typeface="Palatino"/>
                  </a:rPr>
                  <a:t>Randomly set the values of nodes or node connections to zeroes with a probability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300" dirty="0">
                    <a:latin typeface="Palatino"/>
                  </a:rPr>
                  <a:t>Given a vector </a:t>
                </a:r>
                <a14:m>
                  <m:oMath xmlns:m="http://schemas.openxmlformats.org/officeDocument/2006/math">
                    <m:r>
                      <a:rPr lang="zh-CN" altLang="en-US" sz="23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3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3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300" dirty="0">
                    <a:latin typeface="Palatino"/>
                  </a:rPr>
                  <a:t> and a dropout probability </a:t>
                </a:r>
                <a14:m>
                  <m:oMath xmlns:m="http://schemas.openxmlformats.org/officeDocument/2006/math">
                    <m:r>
                      <a:rPr lang="en-US" altLang="zh-CN" sz="23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300" dirty="0">
                    <a:latin typeface="Palatino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zh-CN" altLang="en-US" sz="2300">
                            <a:latin typeface="Palatino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zh-CN" altLang="en-US" sz="2300">
                            <a:latin typeface="Cambria Math" panose="02040503050406030204" pitchFamily="18" charset="0"/>
                          </a:rPr>
                          <m:t>ROPOUT</m:t>
                        </m:r>
                        <m:r>
                          <a:rPr lang="zh-CN" altLang="en-US" sz="23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3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zh-CN" altLang="en-US" sz="2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sz="2300" dirty="0">
                    <a:latin typeface="Palatino"/>
                  </a:rPr>
                  <a:t> is defined as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b="1" dirty="0"/>
                  <a:t>	</a:t>
                </a:r>
                <a14:m>
                  <m:oMath xmlns:m="http://schemas.openxmlformats.org/officeDocument/2006/math">
                    <m:r>
                      <a:rPr lang="zh-CN" altLang="en-US" sz="2300" b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300" i="1">
                        <a:latin typeface="Cambria Math" panose="02040503050406030204" pitchFamily="18" charset="0"/>
                      </a:rPr>
                      <m:t>𝐵𝑒𝑟𝑛𝑜𝑢𝑙𝑙𝑖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3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300" i="1">
                        <a:latin typeface="Palatino"/>
                      </a:rPr>
                      <m:t>   </m:t>
                    </m:r>
                  </m:oMath>
                </a14:m>
                <a:r>
                  <a:rPr lang="en-US" altLang="zh-CN" sz="2300" dirty="0">
                    <a:latin typeface="Palatino"/>
                  </a:rPr>
                  <a:t>(sample from Bernoulli distribution) </a:t>
                </a:r>
                <a:endParaRPr lang="zh-CN" altLang="en-US" sz="23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3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acc>
                    <m:r>
                      <a:rPr lang="zh-CN" altLang="en-US" sz="23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300" b="1"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zh-CN" altLang="en-US" sz="230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CN" alt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zh-CN" altLang="en-US" sz="23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300">
                        <a:latin typeface="Cambria Math" panose="02040503050406030204" pitchFamily="18" charset="0"/>
                      </a:rPr>
                      <m:t>DROPOUT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3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3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)=</m:t>
                    </m:r>
                    <m:r>
                      <a:rPr lang="zh-CN" altLang="en-US" sz="23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300">
                        <a:latin typeface="Cambria Math" panose="02040503050406030204" pitchFamily="18" charset="0"/>
                      </a:rPr>
                      <m:t>⊗</m:t>
                    </m:r>
                    <m:r>
                      <a:rPr lang="zh-CN" altLang="en-US" sz="23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zh-CN" altLang="en-US" sz="23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dirty="0">
                    <a:latin typeface="Palatino"/>
                  </a:rPr>
                  <a:t>	Dropout mask: </a:t>
                </a:r>
                <a14:m>
                  <m:oMath xmlns:m="http://schemas.openxmlformats.org/officeDocument/2006/math">
                    <m:r>
                      <a:rPr lang="zh-CN" altLang="en-US" sz="23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altLang="zh-CN" sz="23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dirty="0">
                    <a:latin typeface="Palatino"/>
                  </a:rPr>
                  <a:t>	Scaled mask: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3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acc>
                  </m:oMath>
                </a14:m>
                <a:endParaRPr lang="zh-CN" altLang="en-US" sz="23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9" y="947383"/>
                <a:ext cx="10419159" cy="5591531"/>
              </a:xfrm>
              <a:prstGeom prst="rect">
                <a:avLst/>
              </a:prstGeom>
              <a:blipFill>
                <a:blip r:embed="rId2"/>
                <a:stretch>
                  <a:fillRect l="-819" b="-1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763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1750853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67951" y="166982"/>
            <a:ext cx="6969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542925" y="1081203"/>
                <a:ext cx="10604897" cy="591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general updating rules of the time step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for SGD are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400" dirty="0"/>
                  <a:t>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Model parameter: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          Loss function: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training neural networks,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can be calculated on a mini-batch of training examples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number of training iterations (epoch) can be selected according to development experiments. (Early stopping)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Adjust the learning rate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at different time steps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1081203"/>
                <a:ext cx="10604897" cy="5916748"/>
              </a:xfrm>
              <a:prstGeom prst="rect">
                <a:avLst/>
              </a:prstGeom>
              <a:blipFill>
                <a:blip r:embed="rId2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8066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C9EC68B-50E8-43EC-93A6-3DE03C45B5FF}"/>
              </a:ext>
            </a:extLst>
          </p:cNvPr>
          <p:cNvSpPr/>
          <p:nvPr/>
        </p:nvSpPr>
        <p:spPr>
          <a:xfrm>
            <a:off x="583009" y="1723506"/>
            <a:ext cx="10919220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Learning rate decay 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step decay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exponential decay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gradient clipping</a:t>
            </a:r>
          </a:p>
          <a:p>
            <a:pPr lvl="3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Prevent gradient being too large by consulting hard threshold values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SGD with Momentum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A way to soften oscillations, accelerating the converging process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567928" y="112411"/>
            <a:ext cx="741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Several techniques for improving SGD training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CC2AEE1-FD47-4F0C-A063-45F6085DC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830056"/>
              </p:ext>
            </p:extLst>
          </p:nvPr>
        </p:nvGraphicFramePr>
        <p:xfrm>
          <a:off x="4279900" y="2984500"/>
          <a:ext cx="9144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914400" imgH="191880" progId="Equation.DSMT4">
                  <p:embed/>
                </p:oleObj>
              </mc:Choice>
              <mc:Fallback>
                <p:oleObj name="Equation" r:id="rId3" imgW="914400" imgH="19188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ECC2AEE1-FD47-4F0C-A063-45F6085DC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9900" y="2984500"/>
                        <a:ext cx="914400" cy="1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7314F7-E7C6-486A-A2B3-A0523180ABCE}"/>
              </a:ext>
            </a:extLst>
          </p:cNvPr>
          <p:cNvGrpSpPr/>
          <p:nvPr/>
        </p:nvGrpSpPr>
        <p:grpSpPr>
          <a:xfrm>
            <a:off x="5462470" y="2111931"/>
            <a:ext cx="1783794" cy="1113234"/>
            <a:chOff x="5462470" y="2111931"/>
            <a:chExt cx="1783794" cy="11132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6CDD717-A0E2-4076-A591-173ADC6DF952}"/>
                </a:ext>
              </a:extLst>
            </p:cNvPr>
            <p:cNvSpPr/>
            <p:nvPr/>
          </p:nvSpPr>
          <p:spPr>
            <a:xfrm>
              <a:off x="5462470" y="2111931"/>
              <a:ext cx="1783794" cy="111323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8216407-3785-4D53-92C7-708B67C4A2F7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81" y="2361009"/>
              <a:ext cx="3237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E149002-D78B-48CF-8529-B16B5B6D3D90}"/>
                </a:ext>
              </a:extLst>
            </p:cNvPr>
            <p:cNvCxnSpPr>
              <a:cxnSpLocks/>
            </p:cNvCxnSpPr>
            <p:nvPr/>
          </p:nvCxnSpPr>
          <p:spPr>
            <a:xfrm>
              <a:off x="5888736" y="2558446"/>
              <a:ext cx="5025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EB71A0-8103-406D-AC29-61C96CA05727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98" y="2848928"/>
              <a:ext cx="35204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04F01B5-FEB0-47CB-BA18-A22AAE4B7A17}"/>
                </a:ext>
              </a:extLst>
            </p:cNvPr>
            <p:cNvCxnSpPr>
              <a:cxnSpLocks/>
            </p:cNvCxnSpPr>
            <p:nvPr/>
          </p:nvCxnSpPr>
          <p:spPr>
            <a:xfrm>
              <a:off x="6740843" y="3046365"/>
              <a:ext cx="349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35B0EFB-9B55-428F-B634-8C60B2695E7A}"/>
                </a:ext>
              </a:extLst>
            </p:cNvPr>
            <p:cNvCxnSpPr/>
            <p:nvPr/>
          </p:nvCxnSpPr>
          <p:spPr>
            <a:xfrm>
              <a:off x="5888736" y="2361009"/>
              <a:ext cx="0" cy="197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8557501-4E3B-4C05-AECD-EBC0EB20F839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98" y="2558446"/>
              <a:ext cx="0" cy="290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5054EA2-CA04-4213-B635-AA8379671C18}"/>
                </a:ext>
              </a:extLst>
            </p:cNvPr>
            <p:cNvCxnSpPr/>
            <p:nvPr/>
          </p:nvCxnSpPr>
          <p:spPr>
            <a:xfrm>
              <a:off x="6740843" y="2848928"/>
              <a:ext cx="0" cy="197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DFBF638-DAB1-4156-8666-82EA5A3321CA}"/>
              </a:ext>
            </a:extLst>
          </p:cNvPr>
          <p:cNvSpPr/>
          <p:nvPr/>
        </p:nvSpPr>
        <p:spPr>
          <a:xfrm>
            <a:off x="7714180" y="2111931"/>
            <a:ext cx="1783794" cy="111323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2F181B54-47A9-4B70-A155-67758DDC9A36}"/>
              </a:ext>
            </a:extLst>
          </p:cNvPr>
          <p:cNvSpPr/>
          <p:nvPr/>
        </p:nvSpPr>
        <p:spPr>
          <a:xfrm rot="11448510">
            <a:off x="7959966" y="1941619"/>
            <a:ext cx="2425568" cy="1050371"/>
          </a:xfrm>
          <a:prstGeom prst="arc">
            <a:avLst>
              <a:gd name="adj1" fmla="val 15412214"/>
              <a:gd name="adj2" fmla="val 2116702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73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21561" y="260208"/>
            <a:ext cx="581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with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581391" y="1186377"/>
                <a:ext cx="10355690" cy="4807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parameter update considers not only the immediate gradient but also the history gradients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The update rules for momentum SGD is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Memory vector (velocity vector):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Momentum hyper-parameter (friction parameter):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1" y="1186377"/>
                <a:ext cx="10355690" cy="4807983"/>
              </a:xfrm>
              <a:prstGeom prst="rect">
                <a:avLst/>
              </a:prstGeom>
              <a:blipFill>
                <a:blip r:embed="rId3"/>
                <a:stretch>
                  <a:fillRect r="-1236" b="-2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CC2AEE1-FD47-4F0C-A063-45F6085DC0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9900" y="2984500"/>
          <a:ext cx="9144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914400" imgH="191880" progId="Equation.DSMT4">
                  <p:embed/>
                </p:oleObj>
              </mc:Choice>
              <mc:Fallback>
                <p:oleObj name="Equation" r:id="rId4" imgW="914400" imgH="19188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ECC2AEE1-FD47-4F0C-A063-45F6085DC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9900" y="2984500"/>
                        <a:ext cx="914400" cy="1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535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854550"/>
            <a:ext cx="6647974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13.1.1 Multi-Layer Perceptron for Text Classification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13.1.2 Training a Multi-Layer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 Building a Text Classifier without Manual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13.2.1 Word Embeddings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13.2.2 Sequence Encoding Layers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13.2.3 Output layer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13.2.4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 Improve Neural Network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13.3.1 Avoiding Gradient Issues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13.3.2 Better Generalization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13.3.3 Improving SGD Training for Neural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13.3.4 Hyper-Parameter Search</a:t>
            </a:r>
          </a:p>
        </p:txBody>
      </p:sp>
    </p:spTree>
    <p:extLst>
      <p:ext uri="{BB962C8B-B14F-4D97-AF65-F5344CB8AC3E}">
        <p14:creationId xmlns:p14="http://schemas.microsoft.com/office/powerpoint/2010/main" val="2656888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98313" y="200279"/>
            <a:ext cx="574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Hyper-Parameter Search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62668" y="1575643"/>
            <a:ext cx="9657731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Grid search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Specify a set of candidate values for each hyperparameter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Build a model for every combination of the specified hyperparameters and evaluate the performance of each model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Random search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Random combinations of hyperparameters</a:t>
            </a:r>
          </a:p>
        </p:txBody>
      </p:sp>
    </p:spTree>
    <p:extLst>
      <p:ext uri="{BB962C8B-B14F-4D97-AF65-F5344CB8AC3E}">
        <p14:creationId xmlns:p14="http://schemas.microsoft.com/office/powerpoint/2010/main" val="6102079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91169" y="261001"/>
            <a:ext cx="574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30523" y="1903065"/>
            <a:ext cx="9313640" cy="2611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Multi-layer perceptrons and deep neural networks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Convolutional neural networks for text classification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Dropout, layer normalizations and residual network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with momentum</a:t>
            </a:r>
          </a:p>
        </p:txBody>
      </p:sp>
    </p:spTree>
    <p:extLst>
      <p:ext uri="{BB962C8B-B14F-4D97-AF65-F5344CB8AC3E}">
        <p14:creationId xmlns:p14="http://schemas.microsoft.com/office/powerpoint/2010/main" val="130246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6510" y="200410"/>
            <a:ext cx="500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Multi-outputs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0" r="64158"/>
          <a:stretch/>
        </p:blipFill>
        <p:spPr>
          <a:xfrm>
            <a:off x="8574137" y="1464070"/>
            <a:ext cx="1580256" cy="4529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57275" y="1162781"/>
                <a:ext cx="7450931" cy="4672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Tasks</a:t>
                </a:r>
                <a:r>
                  <a:rPr lang="en-US" altLang="zh-CN" sz="2400" dirty="0">
                    <a:latin typeface="Palatino"/>
                  </a:rPr>
                  <a:t>: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		sentiment													positive/negative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		document class											sports/politics/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1162781"/>
                <a:ext cx="7450931" cy="4672369"/>
              </a:xfrm>
              <a:prstGeom prst="rect">
                <a:avLst/>
              </a:prstGeom>
              <a:blipFill>
                <a:blip r:embed="rId3"/>
                <a:stretch>
                  <a:fillRect l="-1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03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25151" y="138969"/>
            <a:ext cx="299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cs typeface="Calibri Light" panose="020F0302020204030204" pitchFamily="34" charset="0"/>
              </a:rPr>
              <a:t>Two-layers</a:t>
            </a:r>
            <a:endParaRPr lang="en-US" altLang="zh-CN" sz="3600" b="1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260" r="38162" b="-260"/>
          <a:stretch/>
        </p:blipFill>
        <p:spPr>
          <a:xfrm>
            <a:off x="8278615" y="1150980"/>
            <a:ext cx="2611405" cy="455604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FD46F3E-1A44-4960-A401-4C17E8398E3A}"/>
              </a:ext>
            </a:extLst>
          </p:cNvPr>
          <p:cNvGrpSpPr/>
          <p:nvPr/>
        </p:nvGrpSpPr>
        <p:grpSpPr>
          <a:xfrm>
            <a:off x="1064419" y="1122116"/>
            <a:ext cx="6697265" cy="4466672"/>
            <a:chOff x="702362" y="1277564"/>
            <a:chExt cx="4834890" cy="446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0F5D542A-83D4-472F-939A-2FFAABFB6848}"/>
                    </a:ext>
                  </a:extLst>
                </p:cNvPr>
                <p:cNvSpPr/>
                <p:nvPr/>
              </p:nvSpPr>
              <p:spPr>
                <a:xfrm>
                  <a:off x="702362" y="1277564"/>
                  <a:ext cx="4834890" cy="44666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Input layer</a:t>
                  </a:r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x</m:t>
                          </m:r>
                        </m:e>
                      </m:acc>
                    </m:oMath>
                  </a14:m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 - receives input data and represents them using vectors</a:t>
                  </a:r>
                </a:p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Hidden layers</a:t>
                  </a:r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- induces useful non-linear features from the input vectors</a:t>
                  </a:r>
                </a:p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Output layer</a:t>
                  </a:r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𝑜</m:t>
                      </m:r>
                    </m:oMath>
                  </a14:m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 - makes predictions according to the features extracted from the hidden layers. </a:t>
                  </a:r>
                  <a:endParaRPr lang="en-US" altLang="zh-CN" sz="2400" dirty="0">
                    <a:latin typeface="Palatino"/>
                  </a:endParaRPr>
                </a:p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</a:rPr>
                    <a:t>Task</a:t>
                  </a:r>
                  <a:r>
                    <a:rPr lang="en-US" altLang="zh-CN" sz="2400" dirty="0">
                      <a:latin typeface="Palatino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altLang="zh-CN" sz="2400" dirty="0">
                      <a:latin typeface="Palatino"/>
                    </a:rPr>
                    <a:t>  		</a:t>
                  </a:r>
                  <a:r>
                    <a:rPr lang="en-US" altLang="zh-CN" sz="2400" i="1" dirty="0">
                      <a:latin typeface="Palatino"/>
                    </a:rPr>
                    <a:t>is liked by John</a:t>
                  </a: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0F5D542A-83D4-472F-939A-2FFAABFB6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62" y="1277564"/>
                  <a:ext cx="4834890" cy="4466672"/>
                </a:xfrm>
                <a:prstGeom prst="rect">
                  <a:avLst/>
                </a:prstGeom>
                <a:blipFill>
                  <a:blip r:embed="rId3"/>
                  <a:stretch>
                    <a:fillRect l="-1275" b="-21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B14E521-A65D-4F4D-BEC3-CC5ED7E8C0AB}"/>
                </a:ext>
              </a:extLst>
            </p:cNvPr>
            <p:cNvCxnSpPr>
              <a:cxnSpLocks/>
            </p:cNvCxnSpPr>
            <p:nvPr/>
          </p:nvCxnSpPr>
          <p:spPr>
            <a:xfrm>
              <a:off x="1841356" y="5566710"/>
              <a:ext cx="475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2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2228" y="198115"/>
            <a:ext cx="478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Three-layers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4" t="-520" r="1124" b="520"/>
          <a:stretch/>
        </p:blipFill>
        <p:spPr>
          <a:xfrm>
            <a:off x="8014717" y="1327334"/>
            <a:ext cx="3080717" cy="393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96566" y="1445457"/>
                <a:ext cx="6386512" cy="391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 receives input data and represents them using vectors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Hidden layers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 induces useful non-linear features from the input vectors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layer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 makes predictions according to the features extracted from the hidden layers.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66" y="1445457"/>
                <a:ext cx="6386512" cy="3913635"/>
              </a:xfrm>
              <a:prstGeom prst="rect">
                <a:avLst/>
              </a:prstGeom>
              <a:blipFill>
                <a:blip r:embed="rId3"/>
                <a:stretch>
                  <a:fillRect l="-1336" b="-2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7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26420</TotalTime>
  <Words>3384</Words>
  <Application>Microsoft Macintosh PowerPoint</Application>
  <PresentationFormat>Widescreen</PresentationFormat>
  <Paragraphs>622</Paragraphs>
  <Slides>69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Equation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37</cp:revision>
  <cp:lastPrinted>2022-03-29T02:24:13Z</cp:lastPrinted>
  <dcterms:created xsi:type="dcterms:W3CDTF">2018-10-12T14:21:45Z</dcterms:created>
  <dcterms:modified xsi:type="dcterms:W3CDTF">2022-04-08T08:30:15Z</dcterms:modified>
</cp:coreProperties>
</file>