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702" r:id="rId2"/>
    <p:sldMasterId id="2147483682" r:id="rId3"/>
    <p:sldMasterId id="2147483694" r:id="rId4"/>
  </p:sldMasterIdLst>
  <p:notesMasterIdLst>
    <p:notesMasterId r:id="rId87"/>
  </p:notesMasterIdLst>
  <p:handoutMasterIdLst>
    <p:handoutMasterId r:id="rId88"/>
  </p:handoutMasterIdLst>
  <p:sldIdLst>
    <p:sldId id="387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90" r:id="rId14"/>
    <p:sldId id="322" r:id="rId15"/>
    <p:sldId id="323" r:id="rId16"/>
    <p:sldId id="324" r:id="rId17"/>
    <p:sldId id="326" r:id="rId18"/>
    <p:sldId id="325" r:id="rId19"/>
    <p:sldId id="327" r:id="rId20"/>
    <p:sldId id="328" r:id="rId21"/>
    <p:sldId id="329" r:id="rId22"/>
    <p:sldId id="391" r:id="rId23"/>
    <p:sldId id="330" r:id="rId24"/>
    <p:sldId id="332" r:id="rId25"/>
    <p:sldId id="331" r:id="rId26"/>
    <p:sldId id="39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93" r:id="rId47"/>
    <p:sldId id="352" r:id="rId48"/>
    <p:sldId id="398" r:id="rId49"/>
    <p:sldId id="355" r:id="rId50"/>
    <p:sldId id="397" r:id="rId51"/>
    <p:sldId id="354" r:id="rId52"/>
    <p:sldId id="356" r:id="rId53"/>
    <p:sldId id="394" r:id="rId54"/>
    <p:sldId id="357" r:id="rId55"/>
    <p:sldId id="395" r:id="rId56"/>
    <p:sldId id="396" r:id="rId57"/>
    <p:sldId id="358" r:id="rId58"/>
    <p:sldId id="388" r:id="rId59"/>
    <p:sldId id="353" r:id="rId60"/>
    <p:sldId id="359" r:id="rId61"/>
    <p:sldId id="360" r:id="rId62"/>
    <p:sldId id="389" r:id="rId63"/>
    <p:sldId id="362" r:id="rId64"/>
    <p:sldId id="399" r:id="rId65"/>
    <p:sldId id="363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78" r:id="rId80"/>
    <p:sldId id="379" r:id="rId81"/>
    <p:sldId id="380" r:id="rId82"/>
    <p:sldId id="381" r:id="rId83"/>
    <p:sldId id="382" r:id="rId84"/>
    <p:sldId id="383" r:id="rId85"/>
    <p:sldId id="384" r:id="rId8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387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90"/>
            <p14:sldId id="322"/>
            <p14:sldId id="323"/>
            <p14:sldId id="324"/>
            <p14:sldId id="326"/>
            <p14:sldId id="325"/>
            <p14:sldId id="327"/>
            <p14:sldId id="328"/>
            <p14:sldId id="329"/>
            <p14:sldId id="391"/>
            <p14:sldId id="330"/>
            <p14:sldId id="332"/>
            <p14:sldId id="331"/>
            <p14:sldId id="39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93"/>
            <p14:sldId id="352"/>
            <p14:sldId id="398"/>
            <p14:sldId id="355"/>
            <p14:sldId id="397"/>
            <p14:sldId id="354"/>
            <p14:sldId id="356"/>
            <p14:sldId id="394"/>
            <p14:sldId id="357"/>
            <p14:sldId id="395"/>
            <p14:sldId id="396"/>
            <p14:sldId id="358"/>
            <p14:sldId id="388"/>
            <p14:sldId id="353"/>
            <p14:sldId id="359"/>
            <p14:sldId id="360"/>
            <p14:sldId id="389"/>
            <p14:sldId id="362"/>
            <p14:sldId id="399"/>
            <p14:sldId id="363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4694"/>
  </p:normalViewPr>
  <p:slideViewPr>
    <p:cSldViewPr snapToGrid="0">
      <p:cViewPr varScale="1">
        <p:scale>
          <a:sx n="87" d="100"/>
          <a:sy n="87" d="100"/>
        </p:scale>
        <p:origin x="216" y="9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Linguistic characteristics</c:v>
                </c:pt>
                <c:pt idx="1">
                  <c:v>Machine learning characteristics</c:v>
                </c:pt>
                <c:pt idx="2">
                  <c:v>Data characteristics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2-0B44-A82A-2F8090D9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8278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7855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801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932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4856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1237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D3AA4-C65B-496B-ABF4-0C0248606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02" y="312377"/>
            <a:ext cx="2780689" cy="4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75E40C-C5A0-4221-99B6-B735C4385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02" y="312377"/>
            <a:ext cx="2780689" cy="482382"/>
          </a:xfrm>
          <a:prstGeom prst="rect">
            <a:avLst/>
          </a:prstGeom>
        </p:spPr>
      </p:pic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EDE3-BD60-FF44-A3EC-E0A9C1433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5661D-A656-C345-8C59-4E8DEAA35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516D-0A57-3C49-B615-5090B1F5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9FCF-8B7B-7E49-8995-EE27BD68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05033-DA2E-DA4E-BEF9-38FD8ECA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025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4F73-4522-354A-8DE9-768D1C33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3301-E6E7-EF44-8DFE-2912557E9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BA3E-5143-4B4B-B7AD-3D431931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B4FF-93FE-4745-8814-2BCC7341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317C-EAE6-7C46-8249-773F1C96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1684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87A3-8C71-794F-9E9A-AB52D6AC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050F-2507-5941-AFFF-C55DF010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AE51E-3D24-3E41-9B1D-69602EF5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6BD6-B9B7-5849-90A2-3A232C8A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8883-5B37-2E47-B374-13F04A51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976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049A-175D-874D-8DF8-940B8B75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A258-3177-B64F-91E1-64B66FC77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75122-6CBA-1B4F-9FA0-1EEBBC529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C9F5C-F326-4C49-8087-79946F40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0C2E-9014-5945-A656-EF53DFE0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AD81B-FD2E-7B49-BE8F-E6F2B8D2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29725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9219-07C1-2343-B878-B7C96DEA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F1A8E-B4E3-144E-B2AF-30E93D2B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9DF74-EDC3-3C49-89F8-CEB47ACE7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792CB-8844-244C-A3CC-39DB5A87B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EBC73-3D75-124E-8065-46F471CCC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EA9C6-D8CF-E245-BDBF-9F5242B7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DE506-7D55-5C4B-B75C-005C72A8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B2EED-D1BB-6A43-9FF6-EBB537AF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6696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14F7-B035-9D44-B2DF-C2B3BD7A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16520-FDA2-A549-91CE-F140C02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AB902-85C2-A440-9957-59563D3A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25A9D-9CAC-2B4F-A7D8-DFBA2C08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368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10015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E07EE-9091-DB41-B46D-DA8164D0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D5AE0-11D6-2E49-A675-A063B7BD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E46D5-2017-5047-9244-4BE06C53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9203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2B47-EEEA-CB4D-B518-7D8C21C6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6A39-5CFF-AF47-A0EE-5ABAA320D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658C7-670D-4945-BF19-1C02DDE9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A20B3-60B1-484E-B0A9-79E0A35E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3E290-EFB5-4147-817A-3F2CBCBE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C6C8F-AF37-DB43-ABE7-8BFC3AE3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9003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7762-9CCC-E447-8BDD-C55679E1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D93B2-B96C-F143-994E-350980820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650EB-0820-3B42-8F8C-FEA9803F9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1D697-004A-F840-9532-0DA3D6A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CA321-7352-AC40-B710-189556CB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C397-7FA5-E642-BCF1-99246A5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4592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17B9-DED3-8A4A-A98E-FAA5E2E8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3C5C2-F9A1-F045-961A-91777F946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EC21-BE6E-5A4D-B651-21016F72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02C78-B370-5B41-BDBF-AABBD2C0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1ED8-6FB8-AE44-96DD-31159ECD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41699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3F12-69CC-4E4F-98B9-C7E4BA118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6738D-57E7-194D-B631-79D8055DA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E321-CBF1-2648-B2D5-17DE7E3E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A6DF9-05D9-1B4E-B68D-F9B3AD19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6099C-E152-5D41-A0E7-75D8F168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6253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1B4E-FDAC-EE45-9007-B300D51BA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26249-974F-E642-BF81-A10186DBF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48293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2F59-7DFD-1C4F-A5F9-CEBF8AE0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F759-9123-0840-BD01-8DDF9848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10912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380D-75AE-054B-A8EF-1E36C948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828BF-EA00-0C4C-919A-3DA33538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257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FE50-4FDB-574F-AD20-7C508CF8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1979-FB17-E443-9ECC-EE460292E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929A8-2DDF-3342-A6B9-7C09B1CC8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94023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5CF9-B86B-234A-B5E1-E6AA652D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9FA4-8665-8C4C-8E2E-F400C17E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8C556-BBEB-1F41-BAAB-C509FB759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5A3CB-30EA-A048-9F50-6168BC101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0F025-3319-0443-8948-D92D21F0E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9898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92199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6D62-C7F8-A745-967B-41DCAD25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78717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326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D105-41AB-F549-B8FB-9AEB6EFB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DEA4-18AA-C74B-BAD3-73A45CF8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C27B2-1D3C-1F4B-A9CF-ED70239D7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832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0439-D07F-6744-AD3E-7B11F4CB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27C16-B7B5-F04A-8E46-7E8E84722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B67C9-6ACD-6A47-A5D2-F7172B3D0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104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1FF5-FC2C-414A-A18B-29EB0BCF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3D131-E94C-F646-9D27-3764C03E3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03740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856AE-AC7C-784B-81CD-DE6F6FD2A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2D883-9497-4D49-8691-7DFC48480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94954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204551"/>
            <a:ext cx="5439600" cy="35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667451"/>
            <a:ext cx="31340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214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 preserve="1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0000" y="1473133"/>
            <a:ext cx="10520800" cy="41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25" name="Google Shape;25;p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4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31" name="Google Shape;31;p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224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8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 preserve="1">
  <p:cSld name="Quot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536800" y="2016300"/>
            <a:ext cx="7118400" cy="2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"/>
          </p:nvPr>
        </p:nvSpPr>
        <p:spPr>
          <a:xfrm>
            <a:off x="1932200" y="4446267"/>
            <a:ext cx="8327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6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31" name="Google Shape;131;p13"/>
          <p:cNvGrpSpPr/>
          <p:nvPr/>
        </p:nvGrpSpPr>
        <p:grpSpPr>
          <a:xfrm>
            <a:off x="-103" y="5045455"/>
            <a:ext cx="3231443" cy="1810055"/>
            <a:chOff x="-77" y="3784091"/>
            <a:chExt cx="2423582" cy="1357541"/>
          </a:xfrm>
        </p:grpSpPr>
        <p:sp>
          <p:nvSpPr>
            <p:cNvPr id="132" name="Google Shape;132;p1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13"/>
          <p:cNvGrpSpPr/>
          <p:nvPr/>
        </p:nvGrpSpPr>
        <p:grpSpPr>
          <a:xfrm rot="10800000">
            <a:off x="8960564" y="-12"/>
            <a:ext cx="3231443" cy="1810055"/>
            <a:chOff x="-77" y="3784091"/>
            <a:chExt cx="2423582" cy="1357541"/>
          </a:xfrm>
        </p:grpSpPr>
        <p:sp>
          <p:nvSpPr>
            <p:cNvPr id="138" name="Google Shape;138;p1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757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9560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preserve="1">
  <p:cSld name="Table of content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subTitle" idx="1"/>
          </p:nvPr>
        </p:nvSpPr>
        <p:spPr>
          <a:xfrm>
            <a:off x="959467" y="2360833"/>
            <a:ext cx="308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 hasCustomPrompt="1"/>
          </p:nvPr>
        </p:nvSpPr>
        <p:spPr>
          <a:xfrm>
            <a:off x="1772267" y="1757767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3"/>
          </p:nvPr>
        </p:nvSpPr>
        <p:spPr>
          <a:xfrm>
            <a:off x="960133" y="2862288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subTitle" idx="4"/>
          </p:nvPr>
        </p:nvSpPr>
        <p:spPr>
          <a:xfrm>
            <a:off x="4551333" y="2360833"/>
            <a:ext cx="308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title" idx="5" hasCustomPrompt="1"/>
          </p:nvPr>
        </p:nvSpPr>
        <p:spPr>
          <a:xfrm>
            <a:off x="5364033" y="1757767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20"/>
          <p:cNvSpPr txBox="1">
            <a:spLocks noGrp="1"/>
          </p:cNvSpPr>
          <p:nvPr>
            <p:ph type="subTitle" idx="6"/>
          </p:nvPr>
        </p:nvSpPr>
        <p:spPr>
          <a:xfrm>
            <a:off x="4551651" y="2862288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7"/>
          </p:nvPr>
        </p:nvSpPr>
        <p:spPr>
          <a:xfrm>
            <a:off x="8142733" y="2360833"/>
            <a:ext cx="308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8" hasCustomPrompt="1"/>
          </p:nvPr>
        </p:nvSpPr>
        <p:spPr>
          <a:xfrm>
            <a:off x="8955400" y="1757767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9"/>
          </p:nvPr>
        </p:nvSpPr>
        <p:spPr>
          <a:xfrm>
            <a:off x="8142801" y="2862288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3"/>
          </p:nvPr>
        </p:nvSpPr>
        <p:spPr>
          <a:xfrm>
            <a:off x="959467" y="4527303"/>
            <a:ext cx="308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title" idx="14" hasCustomPrompt="1"/>
          </p:nvPr>
        </p:nvSpPr>
        <p:spPr>
          <a:xfrm>
            <a:off x="1772267" y="3924248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15"/>
          </p:nvPr>
        </p:nvSpPr>
        <p:spPr>
          <a:xfrm>
            <a:off x="960133" y="5028769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6"/>
          </p:nvPr>
        </p:nvSpPr>
        <p:spPr>
          <a:xfrm>
            <a:off x="4551200" y="4527303"/>
            <a:ext cx="308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title" idx="17" hasCustomPrompt="1"/>
          </p:nvPr>
        </p:nvSpPr>
        <p:spPr>
          <a:xfrm>
            <a:off x="5364033" y="3924248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20"/>
          <p:cNvSpPr txBox="1">
            <a:spLocks noGrp="1"/>
          </p:cNvSpPr>
          <p:nvPr>
            <p:ph type="subTitle" idx="18"/>
          </p:nvPr>
        </p:nvSpPr>
        <p:spPr>
          <a:xfrm>
            <a:off x="4551651" y="5028769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subTitle" idx="19"/>
          </p:nvPr>
        </p:nvSpPr>
        <p:spPr>
          <a:xfrm>
            <a:off x="8142733" y="4527300"/>
            <a:ext cx="30892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4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title" idx="20" hasCustomPrompt="1"/>
          </p:nvPr>
        </p:nvSpPr>
        <p:spPr>
          <a:xfrm>
            <a:off x="8955400" y="3924248"/>
            <a:ext cx="14640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4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21"/>
          </p:nvPr>
        </p:nvSpPr>
        <p:spPr>
          <a:xfrm>
            <a:off x="8142801" y="5028769"/>
            <a:ext cx="30892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9" name="Google Shape;299;p20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300" name="Google Shape;300;p20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0"/>
          <p:cNvGrpSpPr/>
          <p:nvPr/>
        </p:nvGrpSpPr>
        <p:grpSpPr>
          <a:xfrm flipH="1">
            <a:off x="10828668" y="6092062"/>
            <a:ext cx="1363345" cy="763663"/>
            <a:chOff x="-77" y="3784091"/>
            <a:chExt cx="2423582" cy="1357541"/>
          </a:xfrm>
        </p:grpSpPr>
        <p:sp>
          <p:nvSpPr>
            <p:cNvPr id="306" name="Google Shape;306;p20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92696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 preserve="1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7900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 preserve="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949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9551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058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377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689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2532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216EC-8539-924B-8100-ADFB2C30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8327A-5291-5347-A84D-FD0DA09A6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36C82-EB28-9742-A7B4-64D2098BA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0287-AE51-FE4D-9E27-5D17DEF6B21A}" type="datetimeFigureOut">
              <a:rPr lang="en-CN" smtClean="0"/>
              <a:t>2021/8/9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19DB-1CCB-6644-A3C4-8ABA9A7D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2518-1016-114E-A5F1-C54180AE4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3507-B164-3447-A527-4AA5A5CCF1B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27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3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028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nnlp.org/" TargetMode="External"/><Relationship Id="rId2" Type="http://schemas.openxmlformats.org/officeDocument/2006/relationships/hyperlink" Target="https://www.nltk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github.com/huggingface/transformers" TargetMode="External"/><Relationship Id="rId4" Type="http://schemas.openxmlformats.org/officeDocument/2006/relationships/hyperlink" Target="http://nlp.stanford.edu/software/corenlp.shtm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stanford.edu/software/tagger.html" TargetMode="External"/><Relationship Id="rId2" Type="http://schemas.openxmlformats.org/officeDocument/2006/relationships/hyperlink" Target="https://part-of-speech.inf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github.com/zalandoresearch/flair/" TargetMode="External"/><Relationship Id="rId4" Type="http://schemas.openxmlformats.org/officeDocument/2006/relationships/hyperlink" Target="https://emorynlp.github.io/nlp4j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ironcreek.net/phpsyntaxtree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spacy.i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groups.inf.ed.ac.uk/ccg/ccgbank.html" TargetMode="External"/><Relationship Id="rId5" Type="http://schemas.openxmlformats.org/officeDocument/2006/relationships/hyperlink" Target="https://www.sketchengine.eu/penn-treebank-tagset/" TargetMode="External"/><Relationship Id="rId4" Type="http://schemas.openxmlformats.org/officeDocument/2006/relationships/hyperlink" Target="https://nlp.stanford.edu/software/lex-parser.html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t.edu/~rada/downloads.html#omwe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ordnet.princeton.ed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lp.stanford.edu/software/sempre/" TargetMode="External"/><Relationship Id="rId5" Type="http://schemas.openxmlformats.org/officeDocument/2006/relationships/hyperlink" Target="http://sourceforge.net/projects/wsdgate/" TargetMode="External"/><Relationship Id="rId4" Type="http://schemas.openxmlformats.org/officeDocument/2006/relationships/hyperlink" Target="http://sourceforge.net/projects/cuitools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u.cs.biu.ac.il/~nlp/resources/" TargetMode="External"/><Relationship Id="rId2" Type="http://schemas.openxmlformats.org/officeDocument/2006/relationships/hyperlink" Target="https://propbank.github.io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github.com/deepmind/logical-entailment-dataset" TargetMode="External"/><Relationship Id="rId4" Type="http://schemas.openxmlformats.org/officeDocument/2006/relationships/hyperlink" Target="http://www.cs.utexas.edu/users/ml/nldata/geoquery.html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egrada.org/" TargetMode="External"/><Relationship Id="rId2" Type="http://schemas.openxmlformats.org/officeDocument/2006/relationships/hyperlink" Target="https://amr.isi.ed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nyu.edu/projects/bowman/multinli/" TargetMode="External"/><Relationship Id="rId4" Type="http://schemas.openxmlformats.org/officeDocument/2006/relationships/hyperlink" Target="https://nlp.stanford.edu/projects/snl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ufal.mff.cuni.cz/pdit2.0" TargetMode="External"/><Relationship Id="rId2" Type="http://schemas.openxmlformats.org/officeDocument/2006/relationships/hyperlink" Target="https://www.seas.upenn.edu/~pdtb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er-project.eu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nlp.stanford.edu/software/CRF-NER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tl.nist.gov/iaui/894.02/related_projects/muc/" TargetMode="External"/><Relationship Id="rId5" Type="http://schemas.openxmlformats.org/officeDocument/2006/relationships/hyperlink" Target="https://catalog.ldc.upenn.edu/LDC2013T19" TargetMode="External"/><Relationship Id="rId4" Type="http://schemas.openxmlformats.org/officeDocument/2006/relationships/hyperlink" Target="http://www.cnts.ua.ac.be/conll2003/ner/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t.utdallas.edu/~altaf/cherrypicker/" TargetMode="External"/><Relationship Id="rId2" Type="http://schemas.openxmlformats.org/officeDocument/2006/relationships/hyperlink" Target="http://www.bart-coref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ldc.upenn.edu/LDC2005T09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atalog.ldc.upenn.edu/LDC2008T1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zhuhao.me/fewrel/" TargetMode="External"/><Relationship Id="rId5" Type="http://schemas.openxmlformats.org/officeDocument/2006/relationships/hyperlink" Target="https://nlp.stanford.edu/projects/tacred/" TargetMode="External"/><Relationship Id="rId4" Type="http://schemas.openxmlformats.org/officeDocument/2006/relationships/hyperlink" Target="http://semeval2.fbk.eu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dexter.isti.cnr.it/" TargetMode="External"/><Relationship Id="rId2" Type="http://schemas.openxmlformats.org/officeDocument/2006/relationships/hyperlink" Target="https://labs.cognitive.microsoft.com/en-us/project-entity-linki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pypi.org/project/neleval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ldc.upenn.edu/LDC2006T08" TargetMode="External"/><Relationship Id="rId2" Type="http://schemas.openxmlformats.org/officeDocument/2006/relationships/hyperlink" Target="https://cs.nyu.edu/grishman/jet/guide/ACEstructures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cs.rochester.edu/nlp/rocstories/" TargetMode="External"/><Relationship Id="rId4" Type="http://schemas.openxmlformats.org/officeDocument/2006/relationships/hyperlink" Target="https://tac.nist.gov/2017/KBP/data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mpqa.cs.pitt.edu/corpora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nlp.stanford.edu/sentiment/index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eaningcloud.com/" TargetMode="External"/><Relationship Id="rId5" Type="http://schemas.openxmlformats.org/officeDocument/2006/relationships/hyperlink" Target="https://kaggle.com/carolzhangdc/imdb-5000-movie-dataset" TargetMode="External"/><Relationship Id="rId4" Type="http://schemas.openxmlformats.org/officeDocument/2006/relationships/hyperlink" Target="http://www.aclweb.org/anthology/S17-2088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hop2015.iwslt.org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statmt.org/wmt14/translation-task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tensorflow/tensor2tensor" TargetMode="External"/><Relationship Id="rId5" Type="http://schemas.openxmlformats.org/officeDocument/2006/relationships/hyperlink" Target="https://ict.fbk.eu/binqe/" TargetMode="External"/><Relationship Id="rId4" Type="http://schemas.openxmlformats.org/officeDocument/2006/relationships/hyperlink" Target="http://opennmt.net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.nus.edu.sg/~nlp/conll14st/" TargetMode="External"/><Relationship Id="rId2" Type="http://schemas.openxmlformats.org/officeDocument/2006/relationships/hyperlink" Target="https://arxiv.org/abs/1506.0334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qanta/projects/qblink" TargetMode="External"/><Relationship Id="rId2" Type="http://schemas.openxmlformats.org/officeDocument/2006/relationships/hyperlink" Target="https://stanfordnlp.github.io/coq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github.com/allenai/document-qa" TargetMode="External"/><Relationship Id="rId4" Type="http://schemas.openxmlformats.org/officeDocument/2006/relationships/hyperlink" Target="https://github.com/facebookresearch/DrQ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yanran.li/dailydialog" TargetMode="External"/><Relationship Id="rId2" Type="http://schemas.openxmlformats.org/officeDocument/2006/relationships/hyperlink" Target="http://dialogue.mi.eng.cam.ac.uk/index.php/corpu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nlp.stanford.edu/blog/a-new-multi-turn-multi-domain-taskoriented-dialogue-dataset/" TargetMode="External"/><Relationship Id="rId4" Type="http://schemas.openxmlformats.org/officeDocument/2006/relationships/hyperlink" Target="https://deeppavlov.ai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erec/CaseRecommender" TargetMode="External"/><Relationship Id="rId2" Type="http://schemas.openxmlformats.org/officeDocument/2006/relationships/hyperlink" Target="http://jmcauley.ucsd.edu/data/amazo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csie.ntu.edu.tw/~cjlin/libmf/" TargetMode="External"/><Relationship Id="rId4" Type="http://schemas.openxmlformats.org/officeDocument/2006/relationships/hyperlink" Target="http://www.mymedialite.net/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lp.apache.org/" TargetMode="External"/><Relationship Id="rId2" Type="http://schemas.openxmlformats.org/officeDocument/2006/relationships/hyperlink" Target="https://gate.ac.uk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alias-i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7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68" y="4627536"/>
            <a:ext cx="3154851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dirty="0"/>
              <a:t>Westlake University</a:t>
            </a:r>
            <a:endParaRPr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5" y="3637113"/>
            <a:ext cx="3446077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0" y="3869178"/>
            <a:ext cx="2888605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1" y="4687834"/>
            <a:ext cx="167983" cy="17549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1" y="4272684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1" y="4081419"/>
            <a:ext cx="167983" cy="17549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1" y="4480277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6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1" y="3956647"/>
            <a:ext cx="167983" cy="17549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19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4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7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5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5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5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77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5" y="4480277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5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1" y="4895424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39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8" y="3956647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39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8" y="489542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8" y="4081419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8" y="4687834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8" y="427268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8" y="4480276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39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39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39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39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4" y="5189297"/>
            <a:ext cx="866519" cy="507304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4" y="3956648"/>
            <a:ext cx="2690381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3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3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3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3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2" y="4687834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2" y="4272684"/>
            <a:ext cx="169101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2" y="4480277"/>
            <a:ext cx="169101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3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2" y="4081419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2" y="3956647"/>
            <a:ext cx="169101" cy="17549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3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3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3" y="3956647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4" y="4272684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4" y="4081419"/>
            <a:ext cx="397705" cy="17549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3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3" y="4480276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3" y="4687834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3" y="4081419"/>
            <a:ext cx="169136" cy="17549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3" y="4272684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1" y="3696615"/>
            <a:ext cx="149315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1" y="3696615"/>
            <a:ext cx="149315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6" y="3709445"/>
            <a:ext cx="122500" cy="123619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6" y="3770066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29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7" y="3602229"/>
            <a:ext cx="91848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6" y="3602229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68" y="3103031"/>
            <a:ext cx="35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1" y="3112727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5" y="3112727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77" y="3364613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0" y="3453273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79" y="3453273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3" y="2830531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0" y="1396084"/>
            <a:ext cx="3499373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0" y="1396083"/>
            <a:ext cx="3499373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1" y="1872341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3" y="1970040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0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2" y="1970040"/>
            <a:ext cx="61096" cy="168280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3" y="2117893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5" y="2117893"/>
            <a:ext cx="43443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2" y="2117893"/>
            <a:ext cx="43443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3" y="2295641"/>
            <a:ext cx="2316211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7" y="2295641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1" y="2295641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3" y="2477456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47" y="2477456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7" y="2581949"/>
            <a:ext cx="705619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7" y="2581949"/>
            <a:ext cx="142531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7" y="2581949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0" y="2581949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1" y="2581949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0" y="2709464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3" y="2581949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3" y="2709464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3" y="2837018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3" y="2964533"/>
            <a:ext cx="51619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2" y="2709464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2" y="2837018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2" y="2967258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2" y="309888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2" y="32291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7" y="3229121"/>
            <a:ext cx="1237507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1" y="3098881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59" y="2964533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09" y="1747159"/>
            <a:ext cx="1485731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09" y="1747159"/>
            <a:ext cx="1485731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87" y="2020056"/>
            <a:ext cx="1328271" cy="1970835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1" y="1817113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5" y="2250931"/>
            <a:ext cx="943465" cy="22200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5" y="2250931"/>
            <a:ext cx="91001" cy="22200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4" y="2250931"/>
            <a:ext cx="73485" cy="22200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4" y="2354727"/>
            <a:ext cx="539992" cy="22200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59" y="2354727"/>
            <a:ext cx="170325" cy="22200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5" y="2414194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59" y="2414194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2" y="2414194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5" y="2414194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2" y="2414194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2" y="2487679"/>
            <a:ext cx="875817" cy="22200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4" y="2414194"/>
            <a:ext cx="52509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4" y="2487679"/>
            <a:ext cx="52509" cy="22200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4" y="2559977"/>
            <a:ext cx="52509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4" y="2633463"/>
            <a:ext cx="52509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6" y="2487679"/>
            <a:ext cx="128303" cy="22200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6" y="2559977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5" y="2783896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09" y="2709256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1" y="2633463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4" y="2149477"/>
            <a:ext cx="437349" cy="22200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2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19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4" y="3140732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4" y="3677155"/>
            <a:ext cx="705563" cy="22200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67" y="2857345"/>
            <a:ext cx="209935" cy="22200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7" y="2857345"/>
            <a:ext cx="279925" cy="22200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7" y="2961142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5" y="3813603"/>
            <a:ext cx="107327" cy="2220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5" y="3881252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899" y="3881252"/>
            <a:ext cx="656584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08" y="3813603"/>
            <a:ext cx="106139" cy="2220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6" y="3813603"/>
            <a:ext cx="107327" cy="2220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0" y="3813603"/>
            <a:ext cx="106173" cy="22200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5" y="3813603"/>
            <a:ext cx="106139" cy="22200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1" y="3813603"/>
            <a:ext cx="107327" cy="22200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7" y="3813603"/>
            <a:ext cx="72332" cy="22200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1" y="1102254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1" y="1092955"/>
            <a:ext cx="1141724" cy="52509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1" y="1102254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0999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2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899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3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2" y="1568724"/>
            <a:ext cx="415185" cy="17549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8" y="1568724"/>
            <a:ext cx="131835" cy="17549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38" y="1615396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398" y="1615396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2" y="1615396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6" y="1615396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5" y="1615396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5" y="1671366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1" y="1615396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1" y="1671366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1" y="1727337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66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2" y="1727337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7" y="1799633"/>
            <a:ext cx="320723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6" y="1761143"/>
            <a:ext cx="104985" cy="17549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299"/>
            <a:ext cx="335896" cy="17549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2" y="1957058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6" y="1856794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0" y="1856794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0" y="1936083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5"/>
            <a:ext cx="81667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4" y="2011875"/>
            <a:ext cx="504963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2" y="6086470"/>
            <a:ext cx="2138936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BF834F-6F71-49F8-8FA9-E0A761C9F942}"/>
              </a:ext>
            </a:extLst>
          </p:cNvPr>
          <p:cNvSpPr/>
          <p:nvPr/>
        </p:nvSpPr>
        <p:spPr>
          <a:xfrm>
            <a:off x="2206783" y="1593166"/>
            <a:ext cx="699942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Computational Linguistics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Phonology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Morphology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Syntax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Semantics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Discourse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Pragmatics</a:t>
            </a: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6AD19346-3144-4DC2-A080-B1BD84A7BCFF}"/>
              </a:ext>
            </a:extLst>
          </p:cNvPr>
          <p:cNvSpPr/>
          <p:nvPr/>
        </p:nvSpPr>
        <p:spPr>
          <a:xfrm>
            <a:off x="2206783" y="742990"/>
            <a:ext cx="3818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/>
                <a:cs typeface="Calibri Light" panose="020F0302020204030204" pitchFamily="34" charset="0"/>
              </a:rPr>
              <a:t>Fundamental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CDC86-6E79-894A-81F9-7A420ED75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5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2178208" y="1100625"/>
            <a:ext cx="699942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Morphological analysis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Word segmentation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Tokenization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POS Tagging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9608D76-DAA7-4294-8A32-797B35711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84" y="1629564"/>
            <a:ext cx="5335715" cy="1142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17589-FA88-42A8-8E27-F7A2DEEFA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84" y="3337680"/>
            <a:ext cx="5335715" cy="542858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BE6797-FCB5-4A95-A1B7-6993FA55A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84" y="4357106"/>
            <a:ext cx="5335715" cy="742857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E6A1CE4B-2216-4E4B-8975-83B384C6376F}"/>
              </a:ext>
            </a:extLst>
          </p:cNvPr>
          <p:cNvSpPr/>
          <p:nvPr/>
        </p:nvSpPr>
        <p:spPr>
          <a:xfrm>
            <a:off x="2095913" y="298617"/>
            <a:ext cx="5187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/>
                <a:cs typeface="Calibri Light" panose="020F0302020204030204" pitchFamily="34" charset="0"/>
              </a:rPr>
              <a:t>Syntactic tasks: Word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083EB9-FE91-458B-A357-205CC7DC2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84" y="5578805"/>
            <a:ext cx="5335715" cy="3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27A46-7591-4749-B187-39A67BDD9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2206783" y="1317881"/>
            <a:ext cx="7592537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Part-of-speech (POS)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Basic syntactic role that words play in a sentence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66E85006-7B55-4AFE-B01D-F6D6A4B3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2" y="2761933"/>
            <a:ext cx="5962139" cy="3237675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43446834-178D-4B86-92C5-DEBDF28D5B36}"/>
              </a:ext>
            </a:extLst>
          </p:cNvPr>
          <p:cNvSpPr/>
          <p:nvPr/>
        </p:nvSpPr>
        <p:spPr>
          <a:xfrm>
            <a:off x="2095913" y="298617"/>
            <a:ext cx="5187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/>
                <a:cs typeface="Calibri Light" panose="020F0302020204030204" pitchFamily="34" charset="0"/>
              </a:rPr>
              <a:t>Syntactic tasks: Word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4E419-E860-534C-9D1E-E25E0DCE4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8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BF834F-6F71-49F8-8FA9-E0A761C9F942}"/>
              </a:ext>
            </a:extLst>
          </p:cNvPr>
          <p:cNvSpPr/>
          <p:nvPr/>
        </p:nvSpPr>
        <p:spPr>
          <a:xfrm>
            <a:off x="2206783" y="973735"/>
            <a:ext cx="69994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Grammar formalisms for syntactic parsing: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27CAE259-7728-4E75-B440-9BFFCD391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00" y="1801369"/>
            <a:ext cx="4675162" cy="4554983"/>
          </a:xfrm>
          <a:prstGeom prst="rect">
            <a:avLst/>
          </a:prstGeom>
        </p:spPr>
      </p:pic>
      <p:sp>
        <p:nvSpPr>
          <p:cNvPr id="13" name="矩形 2">
            <a:extLst>
              <a:ext uri="{FF2B5EF4-FFF2-40B4-BE49-F238E27FC236}">
                <a16:creationId xmlns:a16="http://schemas.microsoft.com/office/drawing/2014/main" id="{6AD19346-3144-4DC2-A080-B1BD84A7BCFF}"/>
              </a:ext>
            </a:extLst>
          </p:cNvPr>
          <p:cNvSpPr/>
          <p:nvPr/>
        </p:nvSpPr>
        <p:spPr>
          <a:xfrm>
            <a:off x="2206783" y="344784"/>
            <a:ext cx="5854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/>
                <a:cs typeface="Calibri Light" panose="020F0302020204030204" pitchFamily="34" charset="0"/>
              </a:rPr>
              <a:t>Syntactic tasks: Sentence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CDC86-6E79-894A-81F9-7A420ED75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4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BF834F-6F71-49F8-8FA9-E0A761C9F942}"/>
              </a:ext>
            </a:extLst>
          </p:cNvPr>
          <p:cNvSpPr/>
          <p:nvPr/>
        </p:nvSpPr>
        <p:spPr>
          <a:xfrm>
            <a:off x="2182680" y="940768"/>
            <a:ext cx="808298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Constituent parsers assign phrase labels to constituent, also referred to as phrase-structure grammars.</a:t>
            </a: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A5F076E6-71AD-4ACE-925A-104EB372ADB9}"/>
              </a:ext>
            </a:extLst>
          </p:cNvPr>
          <p:cNvSpPr/>
          <p:nvPr/>
        </p:nvSpPr>
        <p:spPr>
          <a:xfrm>
            <a:off x="2182681" y="280475"/>
            <a:ext cx="3906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Palatino"/>
                <a:cs typeface="Calibri Light" panose="020F0302020204030204" pitchFamily="34" charset="0"/>
              </a:rPr>
              <a:t>Constituent parsing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BFC5487-82C8-450C-ADA7-D2C8407E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64" y="2083839"/>
            <a:ext cx="6705673" cy="4272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C7ECA-8F77-F344-9DA4-2E5D9AFD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BF834F-6F71-49F8-8FA9-E0A761C9F942}"/>
              </a:ext>
            </a:extLst>
          </p:cNvPr>
          <p:cNvSpPr/>
          <p:nvPr/>
        </p:nvSpPr>
        <p:spPr>
          <a:xfrm>
            <a:off x="2182678" y="985679"/>
            <a:ext cx="740398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Dependency parsers analyze a sentence in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head words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and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dependent words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A5F076E6-71AD-4ACE-925A-104EB372ADB9}"/>
              </a:ext>
            </a:extLst>
          </p:cNvPr>
          <p:cNvSpPr/>
          <p:nvPr/>
        </p:nvSpPr>
        <p:spPr>
          <a:xfrm>
            <a:off x="2182679" y="337316"/>
            <a:ext cx="38298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Dependency parsing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82EA5C9-6DB5-4705-963B-8424772A0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3" y="2124076"/>
            <a:ext cx="6494414" cy="4137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4F44F-56D0-CE48-B855-22F726188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4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A5F076E6-71AD-4ACE-925A-104EB372ADB9}"/>
              </a:ext>
            </a:extLst>
          </p:cNvPr>
          <p:cNvSpPr/>
          <p:nvPr/>
        </p:nvSpPr>
        <p:spPr>
          <a:xfrm>
            <a:off x="2152651" y="297333"/>
            <a:ext cx="24817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CCG parsing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8AC46FF-2D80-418C-A722-8B04E87E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0" y="951149"/>
            <a:ext cx="5837716" cy="3120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47860-AF8E-4410-B718-DD56479D3B03}"/>
              </a:ext>
            </a:extLst>
          </p:cNvPr>
          <p:cNvSpPr txBox="1"/>
          <p:nvPr/>
        </p:nvSpPr>
        <p:spPr>
          <a:xfrm>
            <a:off x="2530015" y="4169912"/>
            <a:ext cx="544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62" indent="-257162">
              <a:buFont typeface="Arial" panose="020B0604020202020204" pitchFamily="34" charset="0"/>
              <a:buChar char="•"/>
            </a:pPr>
            <a:r>
              <a:rPr lang="pt-BR" altLang="zh-CN" sz="2400" dirty="0">
                <a:latin typeface="Palatino"/>
                <a:cs typeface="Calibri Light" panose="020F0302020204030204" pitchFamily="34" charset="0"/>
              </a:rPr>
              <a:t>Lexical categories (e.g. NP, N, S\NP)</a:t>
            </a:r>
          </a:p>
          <a:p>
            <a:pPr marL="257162" indent="-257162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Composition rules </a:t>
            </a:r>
            <a:endParaRPr lang="zh-CN" altLang="en-US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022EE4E-0839-4CE3-A869-3F5621C8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14" y="5099077"/>
            <a:ext cx="7458458" cy="943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E6FA4-530F-3444-A7F6-B599C9BCD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A5F076E6-71AD-4ACE-925A-104EB372ADB9}"/>
              </a:ext>
            </a:extLst>
          </p:cNvPr>
          <p:cNvSpPr/>
          <p:nvPr/>
        </p:nvSpPr>
        <p:spPr>
          <a:xfrm>
            <a:off x="2152651" y="297333"/>
            <a:ext cx="25571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 err="1">
                <a:latin typeface="Palatino"/>
                <a:cs typeface="Calibri Light" panose="020F0302020204030204" pitchFamily="34" charset="0"/>
              </a:rPr>
              <a:t>Supertagging</a:t>
            </a:r>
            <a:endParaRPr lang="en-US" altLang="zh-CN" sz="3000" b="1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A540104E-72FD-4EC9-8A8A-DCEA80EC7B6C}"/>
              </a:ext>
            </a:extLst>
          </p:cNvPr>
          <p:cNvSpPr/>
          <p:nvPr/>
        </p:nvSpPr>
        <p:spPr>
          <a:xfrm>
            <a:off x="2182678" y="985679"/>
            <a:ext cx="7991546" cy="280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Also called shallow parsing, a pre-processing step before parsing.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CCG </a:t>
            </a:r>
            <a:r>
              <a:rPr lang="en-US" altLang="zh-CN" sz="2400" dirty="0" err="1">
                <a:latin typeface="Palatino"/>
                <a:cs typeface="Calibri Light" panose="020F0302020204030204" pitchFamily="34" charset="0"/>
              </a:rPr>
              <a:t>supertagging</a:t>
            </a: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Syntactic chunking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identify basic syntactic phrases from a given sentence.</a:t>
            </a:r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C5B46F45-C79D-4B91-B6D8-146E75026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54" y="3840133"/>
            <a:ext cx="6918960" cy="2467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7F207-495F-0C43-9551-FF7119B81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961034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A540104E-72FD-4EC9-8A8A-DCEA80EC7B6C}"/>
              </a:ext>
            </a:extLst>
          </p:cNvPr>
          <p:cNvSpPr/>
          <p:nvPr/>
        </p:nvSpPr>
        <p:spPr>
          <a:xfrm>
            <a:off x="2182678" y="1590364"/>
            <a:ext cx="7403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Word sense disambiguation (WSD)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Never </a:t>
            </a:r>
            <a:r>
              <a:rPr lang="en-US" altLang="zh-CN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trouble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Palatino"/>
                <a:cs typeface="Calibri Light" panose="020F0302020204030204" pitchFamily="34" charset="0"/>
              </a:rPr>
              <a:t>troubles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till </a:t>
            </a:r>
            <a:r>
              <a:rPr lang="en-US" altLang="zh-CN" sz="2400" dirty="0">
                <a:solidFill>
                  <a:srgbClr val="00B0F0"/>
                </a:solidFill>
                <a:latin typeface="Palatino"/>
                <a:cs typeface="Calibri Light" panose="020F0302020204030204" pitchFamily="34" charset="0"/>
              </a:rPr>
              <a:t>trouble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troubles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you.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I </a:t>
            </a:r>
            <a:r>
              <a:rPr lang="en-US" altLang="zh-CN" sz="2400" dirty="0">
                <a:solidFill>
                  <a:srgbClr val="FFC00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a man </a:t>
            </a:r>
            <a:r>
              <a:rPr lang="en-US" altLang="zh-CN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a </a:t>
            </a:r>
            <a:r>
              <a:rPr lang="en-US" altLang="zh-CN" sz="2400" dirty="0">
                <a:solidFill>
                  <a:srgbClr val="00B0F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with a </a:t>
            </a:r>
            <a:r>
              <a:rPr lang="en-US" altLang="zh-CN" sz="2400" dirty="0">
                <a:solidFill>
                  <a:srgbClr val="FFFF00"/>
                </a:solidFill>
                <a:latin typeface="Palatino"/>
                <a:cs typeface="Calibri Light" panose="020F0302020204030204" pitchFamily="34" charset="0"/>
              </a:rPr>
              <a:t>saw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Metaphor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  <a:p>
            <a:r>
              <a:rPr lang="en-US" altLang="zh-CN" sz="1200" dirty="0">
                <a:latin typeface="Palatino"/>
                <a:cs typeface="Calibri Light" panose="020F030202020403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Love is a battlefield.</a:t>
            </a:r>
          </a:p>
          <a:p>
            <a:r>
              <a:rPr lang="en-US" sz="24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	Bob is a couch potato.</a:t>
            </a:r>
          </a:p>
          <a:p>
            <a:br>
              <a:rPr lang="en-US" sz="2400" dirty="0"/>
            </a:br>
            <a:endParaRPr lang="en-US" sz="2400" dirty="0">
              <a:solidFill>
                <a:srgbClr val="FF0000"/>
              </a:solidFill>
              <a:latin typeface="Palatino"/>
              <a:cs typeface="Calibri Light" panose="020F0302020204030204" pitchFamily="34" charset="0"/>
            </a:endParaRPr>
          </a:p>
          <a:p>
            <a:br>
              <a:rPr lang="en-US" sz="1200" dirty="0"/>
            </a:b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206783" y="949467"/>
            <a:ext cx="49026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Semantic tasks: Word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3A893-3DC0-8049-AADF-F9574774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1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A540104E-72FD-4EC9-8A8A-DCEA80EC7B6C}"/>
              </a:ext>
            </a:extLst>
          </p:cNvPr>
          <p:cNvSpPr/>
          <p:nvPr/>
        </p:nvSpPr>
        <p:spPr>
          <a:xfrm>
            <a:off x="2182678" y="985680"/>
            <a:ext cx="7403984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endParaRPr lang="en-US" altLang="zh-CN" sz="12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Sense relations between words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Analogy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king – queen / man – woman / boy – girl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206783" y="344783"/>
            <a:ext cx="49026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Semantic tasks: Word level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80C2412-56F7-4DCC-A709-0172ACC7B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41" y="2176392"/>
            <a:ext cx="6788150" cy="1938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3A893-3DC0-8049-AADF-F95747748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2228858" y="2238788"/>
            <a:ext cx="34435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</a:t>
            </a:r>
          </a:p>
          <a:p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Introduction</a:t>
            </a:r>
            <a:endParaRPr lang="zh-CN" altLang="en-US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4464E7-A048-8143-B3EF-4C47F2F1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A540104E-72FD-4EC9-8A8A-DCEA80EC7B6C}"/>
              </a:ext>
            </a:extLst>
          </p:cNvPr>
          <p:cNvSpPr/>
          <p:nvPr/>
        </p:nvSpPr>
        <p:spPr>
          <a:xfrm>
            <a:off x="2206783" y="1566905"/>
            <a:ext cx="740398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Predicate-argument relations</a:t>
            </a:r>
            <a:br>
              <a:rPr lang="en-US" altLang="zh-CN" sz="2400" dirty="0">
                <a:latin typeface="Palatino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(semantic role labeling)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Tim bought this book for $1.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206783" y="344783"/>
            <a:ext cx="55322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Semantic tasks: Sentence level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3733983-7A37-4722-8026-65F84D449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/>
          <a:stretch/>
        </p:blipFill>
        <p:spPr>
          <a:xfrm>
            <a:off x="1785425" y="3903477"/>
            <a:ext cx="7111407" cy="2029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B723B-5F43-0E40-96E8-5A605D905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7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31037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Semantic graphs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359F9A9-73ED-4D39-A1D3-C79900DE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5"/>
          <a:stretch/>
        </p:blipFill>
        <p:spPr>
          <a:xfrm>
            <a:off x="6039174" y="1398016"/>
            <a:ext cx="3885552" cy="443252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419559C-93DB-4D76-978B-9EB26B80C31F}"/>
              </a:ext>
            </a:extLst>
          </p:cNvPr>
          <p:cNvSpPr txBox="1"/>
          <p:nvPr/>
        </p:nvSpPr>
        <p:spPr>
          <a:xfrm>
            <a:off x="2099394" y="2313432"/>
            <a:ext cx="39966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Palatino"/>
              </a:rPr>
              <a:t>Abstract Meaning Representation</a:t>
            </a: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Tim bought this book for $1.</a:t>
            </a:r>
            <a:endParaRPr lang="zh-CN" altLang="en-US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BF807-57A2-AC4D-9B11-972D2834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241432" y="515248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/>
                <a:cs typeface="Calibri Light" panose="020F0302020204030204" pitchFamily="34" charset="0"/>
              </a:rPr>
              <a:t>Logic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B6F4C08E-180F-4C31-A05A-779001DF759D}"/>
              </a:ext>
            </a:extLst>
          </p:cNvPr>
          <p:cNvSpPr/>
          <p:nvPr/>
        </p:nvSpPr>
        <p:spPr>
          <a:xfrm>
            <a:off x="2206783" y="1566905"/>
            <a:ext cx="7403984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“Everyone who bought this book loves it.”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“Tim bought this book.”,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We can infer that “Tim loves this book.”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1DE3B0-4073-D446-9050-5927381B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33" y="4086363"/>
            <a:ext cx="5873069" cy="1204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66DF9-AF17-A24A-9D20-A38BE94BB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9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241432" y="515248"/>
            <a:ext cx="6404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/>
                <a:cs typeface="Calibri Light" panose="020F0302020204030204" pitchFamily="34" charset="0"/>
              </a:rPr>
              <a:t>More Semantic Parsing Cases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B6F4C08E-180F-4C31-A05A-779001DF759D}"/>
              </a:ext>
            </a:extLst>
          </p:cNvPr>
          <p:cNvSpPr/>
          <p:nvPr/>
        </p:nvSpPr>
        <p:spPr>
          <a:xfrm>
            <a:off x="2206783" y="1566905"/>
            <a:ext cx="740398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Lambda calculus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Text to SQL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66DF9-AF17-A24A-9D20-A38BE94BB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DF680-42D0-BC47-B583-23EA40B1C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35" y="2527709"/>
            <a:ext cx="6680200" cy="71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0A0041-9394-A84D-AD5E-BA7709F9F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19" y="4571911"/>
            <a:ext cx="10117394" cy="19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29177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Text entailment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E6DD423-F8C9-438F-85BD-B60F1918755F}"/>
              </a:ext>
            </a:extLst>
          </p:cNvPr>
          <p:cNvSpPr/>
          <p:nvPr/>
        </p:nvSpPr>
        <p:spPr>
          <a:xfrm>
            <a:off x="1871473" y="1871706"/>
            <a:ext cx="832027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 directional semantic relation between two texts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Text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Tim went to the Riverside for dinner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Hypotheses1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The Riverside is an eating place  ------------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True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Hypotheses2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Tim had dinner ---------------------------------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True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Hypotheses3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Tom had lunch ---------------------------------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False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Hypotheses4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: Tim did not have dinner ----------- 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Contradiction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C7F61-8BC9-F748-A374-0CF218DDE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6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7034776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29322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Discourse tasks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E6DD423-F8C9-438F-85BD-B60F1918755F}"/>
              </a:ext>
            </a:extLst>
          </p:cNvPr>
          <p:cNvSpPr/>
          <p:nvPr/>
        </p:nvSpPr>
        <p:spPr>
          <a:xfrm>
            <a:off x="2273458" y="1138280"/>
            <a:ext cx="79278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Discourse: multiple sub-topics and coherence relations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Discourse parsing: Analyze the coherence relations between sub-topics in a discourse.</a:t>
            </a:r>
            <a:br>
              <a:rPr lang="en-US" altLang="zh-CN" sz="2400" dirty="0">
                <a:latin typeface="Palatino"/>
                <a:cs typeface="Calibri Light" panose="020F0302020204030204" pitchFamily="34" charset="0"/>
              </a:rPr>
            </a:br>
            <a:br>
              <a:rPr lang="en-US" altLang="zh-CN" sz="2400" dirty="0">
                <a:latin typeface="Palatino"/>
                <a:cs typeface="Calibri Light" panose="020F0302020204030204" pitchFamily="34" charset="0"/>
              </a:rPr>
            </a:b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Rhetoric structure theory</a:t>
            </a:r>
          </a:p>
        </p:txBody>
      </p:sp>
      <p:pic>
        <p:nvPicPr>
          <p:cNvPr id="4" name="Picture 3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E7AB6289-01CD-4C58-8CFB-DEC2DE098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25" y="3825320"/>
            <a:ext cx="7188881" cy="2809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0EC00-6F68-E340-AAC4-2831C18E5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44053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Discourse segmentation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931789-1955-4E8C-9920-7B22D587D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94" y="1782421"/>
            <a:ext cx="8546307" cy="1866455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4BB6A3-BD16-413D-99E3-25D790EFF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93" y="3738338"/>
            <a:ext cx="7216280" cy="157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E1134-610D-324B-BB04-9DB2165C0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3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77323" y="1751854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Other Applications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B73E6E98-CDF3-47FA-92D9-92C9D2DEC300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40D28-7686-A34C-9905-75853729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4881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Information extraction (IE)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273458" y="1381364"/>
            <a:ext cx="79278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Obtain structured information from unstructured texts.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4F5C9B6-B6EE-47D0-A494-7394A378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57" y="2320939"/>
            <a:ext cx="7721600" cy="280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69E18-3B49-9646-B430-3B7691FB0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1529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Entities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273458" y="1517112"/>
            <a:ext cx="792781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Named entity recognition (NER)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To identify all named entity mentions from a given piece of text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F2937D-75BC-4F9A-BF1D-3092A933E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67546"/>
            <a:ext cx="9144000" cy="2309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E2A20-0864-C840-8353-3A3F9C38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700265" y="1576845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1.2.4 Other Applications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ED3CD-FEF5-F441-ABF9-13B9909EB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39581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Anaphora Resolution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273458" y="1381365"/>
            <a:ext cx="7927817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resolves what a pronoun or noun phrase refers to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Zero-pronoun resolution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detects and interprets dropped pronouns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3613D5-D729-40C6-BE77-F89471FB3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44" y="1879600"/>
            <a:ext cx="5998137" cy="1886328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7747FE-2607-4DF5-BC76-649B09BBE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45" y="4740425"/>
            <a:ext cx="6116320" cy="1105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40B69-A869-4342-A6F7-B653C3ABB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7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2598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Co-references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186464" y="1739248"/>
            <a:ext cx="7927817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Co-reference resolution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    finds all expressions that refer to the same entities in a 	text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93F119C-E2EE-45B0-B8D0-10E08B08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3" y="3429000"/>
            <a:ext cx="7927816" cy="1998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76A5E-FA7A-8A40-B866-3ABC050C8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18485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Relations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186464" y="1353169"/>
            <a:ext cx="792781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Relations between entities represent knowledge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common relations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hierarchical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domain-specific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F756705-BAB7-481F-9CCB-C629D358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3782980"/>
            <a:ext cx="6929120" cy="1953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F4B0A-D21D-3740-BF78-C616C71AF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0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18485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Relations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186464" y="1353168"/>
            <a:ext cx="792781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Relation extraction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identify relations between entity under a set of pre-specified relation categories.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4ECFACF-97BA-42F0-AB29-73AE0BDD9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03" y="3372543"/>
            <a:ext cx="7617937" cy="2335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DCC02-9BE9-4240-9F81-628F748E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9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3334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186464" y="1353168"/>
            <a:ext cx="792781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 type of databases, entities form nodes and relations form edges.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27D88E0-7D19-4A8C-B3C9-54CB5E2C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636" y="2305069"/>
            <a:ext cx="4917045" cy="4233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7FB53-A1CE-CC44-A747-1CA14506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1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3334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B5C410-CB6D-4366-B9AB-59AA47A527F4}"/>
              </a:ext>
            </a:extLst>
          </p:cNvPr>
          <p:cNvGrpSpPr/>
          <p:nvPr/>
        </p:nvGrpSpPr>
        <p:grpSpPr>
          <a:xfrm>
            <a:off x="2186464" y="1638919"/>
            <a:ext cx="7927817" cy="3913059"/>
            <a:chOff x="662463" y="1353168"/>
            <a:chExt cx="7927817" cy="3913059"/>
          </a:xfrm>
        </p:grpSpPr>
        <p:sp>
          <p:nvSpPr>
            <p:cNvPr id="7" name="矩形 8">
              <a:extLst>
                <a:ext uri="{FF2B5EF4-FFF2-40B4-BE49-F238E27FC236}">
                  <a16:creationId xmlns:a16="http://schemas.microsoft.com/office/drawing/2014/main" id="{D728519C-800F-451A-82FA-6F09396DEDEA}"/>
                </a:ext>
              </a:extLst>
            </p:cNvPr>
            <p:cNvSpPr/>
            <p:nvPr/>
          </p:nvSpPr>
          <p:spPr>
            <a:xfrm>
              <a:off x="662463" y="1353168"/>
              <a:ext cx="7927817" cy="391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Entity linking (entity disambiguation)  </a:t>
              </a:r>
            </a:p>
            <a:p>
              <a:pPr>
                <a:lnSpc>
                  <a:spcPct val="150000"/>
                </a:lnSpc>
                <a:buSzPct val="100000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	determines the identity of entity mentioned from text.</a:t>
              </a: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  <a:buSzPct val="100000"/>
              </a:pPr>
              <a:endParaRPr lang="en-US" altLang="zh-CN" sz="2400" dirty="0">
                <a:latin typeface="Palatino"/>
                <a:cs typeface="Calibri Light" panose="020F0302020204030204" pitchFamily="34" charset="0"/>
              </a:endParaRP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Related task: Named entity normalization</a:t>
              </a:r>
            </a:p>
            <a:p>
              <a:pPr>
                <a:lnSpc>
                  <a:spcPct val="150000"/>
                </a:lnSpc>
                <a:buSzPct val="100000"/>
              </a:pP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	finds a canonical term for named entity mentions</a:t>
              </a:r>
            </a:p>
          </p:txBody>
        </p:sp>
        <p:pic>
          <p:nvPicPr>
            <p:cNvPr id="4" name="Picture 3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DF25A69C-867D-4E5F-B48A-3DA16B650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63" y="2747861"/>
              <a:ext cx="6732509" cy="136227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81914AC-B451-674D-9741-B741F4F33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4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3334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728519C-800F-451A-82FA-6F09396DEDEA}"/>
              </a:ext>
            </a:extLst>
          </p:cNvPr>
          <p:cNvSpPr/>
          <p:nvPr/>
        </p:nvSpPr>
        <p:spPr>
          <a:xfrm>
            <a:off x="2186464" y="1968685"/>
            <a:ext cx="792781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Link prediction (knowledge graph completion)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Knowledge graphs allow knowledge inference.</a:t>
            </a:r>
          </a:p>
        </p:txBody>
      </p:sp>
      <p:pic>
        <p:nvPicPr>
          <p:cNvPr id="6" name="Picture 5" descr="Arrow&#10;&#10;Description automatically generated">
            <a:extLst>
              <a:ext uri="{FF2B5EF4-FFF2-40B4-BE49-F238E27FC236}">
                <a16:creationId xmlns:a16="http://schemas.microsoft.com/office/drawing/2014/main" id="{8BAF9560-DE9F-4D5E-A666-84A55306B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3" y="3746247"/>
            <a:ext cx="7747000" cy="1813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AB80E1-ED57-F945-B662-61052596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7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1358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347B45B-2DA0-4423-B51F-11239D6161C9}"/>
              </a:ext>
            </a:extLst>
          </p:cNvPr>
          <p:cNvSpPr/>
          <p:nvPr/>
        </p:nvSpPr>
        <p:spPr>
          <a:xfrm>
            <a:off x="2186464" y="1337750"/>
            <a:ext cx="7927817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Event Detection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</a:t>
            </a: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Trigger word: “Trump </a:t>
            </a:r>
            <a:r>
              <a:rPr lang="en-US" altLang="zh-CN" sz="2000" b="1" dirty="0">
                <a:latin typeface="Palatino"/>
                <a:cs typeface="Calibri Light" panose="020F0302020204030204" pitchFamily="34" charset="0"/>
              </a:rPr>
              <a:t>visited</a:t>
            </a: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 Tokyo.”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		“Trump’s Tokyo </a:t>
            </a:r>
            <a:r>
              <a:rPr lang="en-US" altLang="zh-CN" sz="2000" b="1" dirty="0">
                <a:latin typeface="Palatino"/>
                <a:cs typeface="Calibri Light" panose="020F0302020204030204" pitchFamily="34" charset="0"/>
              </a:rPr>
              <a:t>visit</a:t>
            </a: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 has finished.”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Event type classification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		“DIPLOMATIC VISIT”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Argument extraction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		“VISITOR=Trump”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F8F5A-5812-B24C-B682-24C9F2BA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4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1358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ADF7EF1-AE4A-4FE7-AF50-68C462D18E1E}"/>
              </a:ext>
            </a:extLst>
          </p:cNvPr>
          <p:cNvSpPr/>
          <p:nvPr/>
        </p:nvSpPr>
        <p:spPr>
          <a:xfrm>
            <a:off x="1015439" y="1175217"/>
            <a:ext cx="10697919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News event detection (first story detection)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Event factuality prediction (predict the likelihood of event)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  <a:buSzPct val="100000"/>
            </a:pPr>
            <a:endParaRPr lang="en-US" altLang="zh-CN" sz="28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Event time extraction (e.g. temporal ordering of events)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Causality detection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8CE98D-5C1A-40BD-AF0A-E3E4D774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52" y="2508111"/>
            <a:ext cx="7002482" cy="227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F687D-A8CB-1242-AE8F-DFF1C800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22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1358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ADF7EF1-AE4A-4FE7-AF50-68C462D18E1E}"/>
              </a:ext>
            </a:extLst>
          </p:cNvPr>
          <p:cNvSpPr/>
          <p:nvPr/>
        </p:nvSpPr>
        <p:spPr>
          <a:xfrm>
            <a:off x="1975882" y="1472471"/>
            <a:ext cx="8240237" cy="440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Event coreference resolution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 “I interviewed Mary yesterday. It went very smooth.”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 “it” refers to the interviewing event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 Zero-pronouns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700" dirty="0">
                <a:latin typeface="Palatino"/>
                <a:cs typeface="Calibri Light" panose="020F0302020204030204" pitchFamily="34" charset="0"/>
              </a:rPr>
              <a:t>" Mary went to Russia to see the World Cup. Tom too."   </a:t>
            </a:r>
            <a:r>
              <a:rPr lang="en-US" altLang="zh-CN" sz="2700" i="1" dirty="0">
                <a:latin typeface="Palatino"/>
                <a:cs typeface="Calibri Light" panose="020F0302020204030204" pitchFamily="34" charset="0"/>
              </a:rPr>
              <a:t>verb phrase ellipsis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98709-9D15-4F4B-BF2D-4CD1E4932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1101" y="1596121"/>
            <a:ext cx="8512267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Other Applications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336BE2E8-BA37-43CF-B67A-4F19095E81EF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2C8DF-7498-4E41-BB83-98C0587EE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6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13580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ADF7EF1-AE4A-4FE7-AF50-68C462D18E1E}"/>
              </a:ext>
            </a:extLst>
          </p:cNvPr>
          <p:cNvSpPr/>
          <p:nvPr/>
        </p:nvSpPr>
        <p:spPr>
          <a:xfrm>
            <a:off x="1975882" y="1472471"/>
            <a:ext cx="824023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Script learning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aims to extract a set of partially ordered events knowledge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In the scenario "restaurant visiting"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be seated"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order food"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"waiter to serve food"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eat food"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"customer to pay"</a:t>
            </a:r>
            <a:endParaRPr lang="en-US" altLang="zh-CN" sz="24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86765-68CC-9D47-B4A0-670441D6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08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068035" y="607033"/>
            <a:ext cx="6652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Sentiment analysis (opinion mining)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A2CC650-B32D-4F52-9B72-A244EBC1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2" y="1526157"/>
            <a:ext cx="6534355" cy="4830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213A3-1811-CA4B-8EFA-012FB2FF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4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4312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Sentiment related tasks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741963" y="1183412"/>
            <a:ext cx="824023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Sarcasm  detection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"Like you care!“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Sentiment lexicon acquisition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lexicons that contain sentiment-baring words, polarities 	and strengths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Emotion detection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"</a:t>
            </a:r>
            <a:r>
              <a:rPr lang="en-US" altLang="zh-CN" sz="2400" i="1" dirty="0" err="1">
                <a:latin typeface="Palatino"/>
                <a:cs typeface="Calibri Light" panose="020F0302020204030204" pitchFamily="34" charset="0"/>
              </a:rPr>
              <a:t>anger","disappointed","excited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3DDD9-20BD-F141-B79E-1623748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6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4312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Sentiment related tasks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741963" y="1183412"/>
            <a:ext cx="82402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Stance detection and argumentation mining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	"</a:t>
            </a:r>
            <a:r>
              <a:rPr lang="en-US" altLang="zh-CN" sz="2400" i="1" dirty="0" err="1">
                <a:latin typeface="Palatino"/>
                <a:cs typeface="Calibri Light" panose="020F0302020204030204" pitchFamily="34" charset="0"/>
              </a:rPr>
              <a:t>for","against</a:t>
            </a:r>
            <a:r>
              <a:rPr lang="en-US" altLang="zh-CN" sz="2400" i="1" dirty="0">
                <a:latin typeface="Palatino"/>
                <a:cs typeface="Calibri Light" panose="020F0302020204030204" pitchFamily="34" charset="0"/>
              </a:rPr>
              <a:t>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3DDD9-20BD-F141-B79E-1623748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3A89B-BBC1-7F42-A44D-CF7755E3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90" y="2738949"/>
            <a:ext cx="8321019" cy="32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08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96195" y="1742710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Other Applications</a:t>
            </a:r>
            <a:endParaRPr lang="en-US" altLang="zh-CN" sz="2800" b="1" dirty="0">
              <a:latin typeface="Palatino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0B2BB0F4-2AA5-4023-A8E1-2CBF957B114E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9A5BE-0C06-BC4F-B133-E9FC37FE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8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7ADD4EE1-921D-434A-8538-0C599365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/>
        </p:blipFill>
        <p:spPr bwMode="auto">
          <a:xfrm>
            <a:off x="2458583" y="2041687"/>
            <a:ext cx="7274833" cy="43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21932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9854-6781-D24D-A026-95EBF514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E9A9A-AF6F-0649-B222-73EC9283F9B3}"/>
              </a:ext>
            </a:extLst>
          </p:cNvPr>
          <p:cNvSpPr txBox="1"/>
          <p:nvPr/>
        </p:nvSpPr>
        <p:spPr>
          <a:xfrm>
            <a:off x="1715784" y="1376737"/>
            <a:ext cx="7730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The generation of natural language text from syntactic/semantic representations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CN" dirty="0"/>
              <a:t>emantic dependency graphs (logical forms) 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A44A7-87AD-4A46-93AF-36B6459959DA}"/>
              </a:ext>
            </a:extLst>
          </p:cNvPr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CCG Realization with LSTM </a:t>
            </a:r>
            <a:r>
              <a:rPr lang="en-US" sz="1200" dirty="0" err="1"/>
              <a:t>Hypertagging</a:t>
            </a:r>
            <a:r>
              <a:rPr lang="en-US" sz="1200" dirty="0"/>
              <a:t>. Reid Jerry Fu, BS</a:t>
            </a:r>
          </a:p>
        </p:txBody>
      </p:sp>
    </p:spTree>
    <p:extLst>
      <p:ext uri="{BB962C8B-B14F-4D97-AF65-F5344CB8AC3E}">
        <p14:creationId xmlns:p14="http://schemas.microsoft.com/office/powerpoint/2010/main" val="2102395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DB957D6A-A19C-C54D-B47A-1CE2B4FD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68" y="2115010"/>
            <a:ext cx="9063264" cy="41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3412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Data-to-text Generation</a:t>
            </a:r>
          </a:p>
          <a:p>
            <a:endParaRPr lang="en-US" altLang="zh-CN" sz="30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9854-6781-D24D-A026-95EBF514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E9A9A-AF6F-0649-B222-73EC9283F9B3}"/>
              </a:ext>
            </a:extLst>
          </p:cNvPr>
          <p:cNvSpPr txBox="1"/>
          <p:nvPr/>
        </p:nvSpPr>
        <p:spPr>
          <a:xfrm>
            <a:off x="1715784" y="1376737"/>
            <a:ext cx="7730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The generation of natural language text from syntactic/semantic representations</a:t>
            </a:r>
          </a:p>
          <a:p>
            <a:endParaRPr lang="en-US" dirty="0"/>
          </a:p>
          <a:p>
            <a:r>
              <a:rPr lang="en-US" dirty="0"/>
              <a:t>Example of a set of triples and the corresponding text</a:t>
            </a:r>
            <a:r>
              <a:rPr lang="en-CN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3DA1B-D09D-D04F-BF20-393B1D07F843}"/>
              </a:ext>
            </a:extLst>
          </p:cNvPr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Neural data-to-text generation: A comparison between pipeline and end-to-end architectures. Thiago Castro Ferreira et, al.</a:t>
            </a:r>
          </a:p>
        </p:txBody>
      </p:sp>
    </p:spTree>
    <p:extLst>
      <p:ext uri="{BB962C8B-B14F-4D97-AF65-F5344CB8AC3E}">
        <p14:creationId xmlns:p14="http://schemas.microsoft.com/office/powerpoint/2010/main" val="879785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28985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Summarization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E397A2E-338E-497A-A39F-07641C33E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4" y="1871662"/>
            <a:ext cx="7986237" cy="3767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19854-6781-D24D-A026-95EBF514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2B6A6-29F2-3E40-B662-B7257E04ABAB}"/>
              </a:ext>
            </a:extLst>
          </p:cNvPr>
          <p:cNvSpPr txBox="1"/>
          <p:nvPr/>
        </p:nvSpPr>
        <p:spPr>
          <a:xfrm>
            <a:off x="5329138" y="3647989"/>
            <a:ext cx="26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Extractive summarization</a:t>
            </a:r>
          </a:p>
          <a:p>
            <a:r>
              <a:rPr lang="en-US" dirty="0"/>
              <a:t>Abstractive summarization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63185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37240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Machine translation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6CF1BD-C9C6-483E-BDDB-433B48C2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43" y="1465363"/>
            <a:ext cx="6322432" cy="3698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09E50-EE44-3340-8395-912FFE43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0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6682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Grammar error correction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546351" y="1030861"/>
            <a:ext cx="624205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Grammar error detection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Disfluency detection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Writing quality assessment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F15F1DF-A493-4583-BFCB-0DB773AFC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86721"/>
            <a:ext cx="7518400" cy="328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5B817-65E3-B142-ABD0-FED1E82D3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9"/>
            <a:ext cx="7902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the broadest sense, NLP refers to any program that automatically processes human languages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2C085E4-AA4A-4817-BD12-8DAF33A5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99" y="2381301"/>
            <a:ext cx="7135715" cy="3771849"/>
          </a:xfrm>
          <a:prstGeom prst="rect">
            <a:avLst/>
          </a:prstGeom>
        </p:spPr>
      </p:pic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182680" y="355717"/>
            <a:ext cx="3373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What is NLP?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ABD2F-B0F3-C143-9455-967A7990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11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F3A38D1-1351-5241-8E8B-1BC954A9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28" y="2142056"/>
            <a:ext cx="6428775" cy="35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717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304179" y="1183963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Knowledge-base QA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B451-611C-EA40-A3B8-592518215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01B4B5-659B-F748-B586-81D1DBDCAF88}"/>
              </a:ext>
            </a:extLst>
          </p:cNvPr>
          <p:cNvSpPr txBox="1"/>
          <p:nvPr/>
        </p:nvSpPr>
        <p:spPr>
          <a:xfrm>
            <a:off x="1366463" y="2142056"/>
            <a:ext cx="874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A semantic graph for an example question “What was the first Taylor Swift album?”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FEEF5-5955-864D-B51E-4923E1712943}"/>
              </a:ext>
            </a:extLst>
          </p:cNvPr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Modeling Semantics with Gated Graph Neural Networks for Knowledge Base Question Answering. Daniil Sorokin et al.</a:t>
            </a:r>
          </a:p>
        </p:txBody>
      </p:sp>
    </p:spTree>
    <p:extLst>
      <p:ext uri="{BB962C8B-B14F-4D97-AF65-F5344CB8AC3E}">
        <p14:creationId xmlns:p14="http://schemas.microsoft.com/office/powerpoint/2010/main" val="883988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760E6D-3DA0-2543-B498-C5D3D1A66FDC}"/>
              </a:ext>
            </a:extLst>
          </p:cNvPr>
          <p:cNvSpPr/>
          <p:nvPr/>
        </p:nvSpPr>
        <p:spPr>
          <a:xfrm>
            <a:off x="1404622" y="3121923"/>
            <a:ext cx="9803915" cy="2568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717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186463" y="1168056"/>
            <a:ext cx="824023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Reading comprehension (machine reading)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	answer questions in interpretive 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B451-611C-EA40-A3B8-592518215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341435-49AD-A943-9C40-1031B459BFD0}"/>
              </a:ext>
            </a:extLst>
          </p:cNvPr>
          <p:cNvSpPr txBox="1"/>
          <p:nvPr/>
        </p:nvSpPr>
        <p:spPr>
          <a:xfrm>
            <a:off x="1512330" y="3122592"/>
            <a:ext cx="9588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Conventionally, a computer consists of at least one processing element, typically a </a:t>
            </a:r>
            <a:r>
              <a:rPr lang="en-US" dirty="0">
                <a:solidFill>
                  <a:srgbClr val="FFC000"/>
                </a:solidFill>
              </a:rPr>
              <a:t>central processing unit (CPU), and some form of memory. </a:t>
            </a:r>
            <a:r>
              <a:rPr lang="en-US" dirty="0"/>
              <a:t>The processing element carries out arithmetic and logic operations, and a sequencing and control unit can change the order of operations in response to stored information. </a:t>
            </a:r>
            <a:r>
              <a:rPr lang="en-US" dirty="0">
                <a:solidFill>
                  <a:srgbClr val="FFC000"/>
                </a:solidFill>
              </a:rPr>
              <a:t>Peripheral devices</a:t>
            </a:r>
            <a:r>
              <a:rPr lang="en-US" dirty="0"/>
              <a:t> allow information to be retrieved from an external source, and the result of operations saved and retrieved.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computer terms, what does CPU stand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devices called that are from an external source?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two things that a computer always has?</a:t>
            </a:r>
          </a:p>
          <a:p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935F2-5C58-804C-873F-D7A91B6868BA}"/>
              </a:ext>
            </a:extLst>
          </p:cNvPr>
          <p:cNvSpPr txBox="1"/>
          <p:nvPr/>
        </p:nvSpPr>
        <p:spPr>
          <a:xfrm>
            <a:off x="1171254" y="2642309"/>
            <a:ext cx="73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An example from the Stanford Question Answering Dataset (SQuAD):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0868C-22A5-AE44-A13F-6F666D91DB4F}"/>
              </a:ext>
            </a:extLst>
          </p:cNvPr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SQuAD</a:t>
            </a:r>
            <a:r>
              <a:rPr lang="en-US" sz="1200" dirty="0"/>
              <a:t>: 100,000+ Questions for Machine Comprehension of Text. Pranav </a:t>
            </a:r>
            <a:r>
              <a:rPr lang="en-US" sz="1200" dirty="0" err="1"/>
              <a:t>Rajpurkar</a:t>
            </a:r>
            <a:r>
              <a:rPr lang="en-US" sz="12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191877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717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186463" y="1204512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Community QA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B451-611C-EA40-A3B8-592518215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0FC1BB-3DF4-4C45-A9B8-C322DE291AA0}"/>
              </a:ext>
            </a:extLst>
          </p:cNvPr>
          <p:cNvSpPr txBox="1"/>
          <p:nvPr/>
        </p:nvSpPr>
        <p:spPr>
          <a:xfrm>
            <a:off x="1366463" y="2142056"/>
            <a:ext cx="9900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An example of Question Answering from website forum showing three pairwise interactions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B</a:t>
            </a:r>
            <a:r>
              <a:rPr lang="en-CN" dirty="0">
                <a:latin typeface="Palatino" pitchFamily="2" charset="77"/>
                <a:ea typeface="Palatino" pitchFamily="2" charset="77"/>
              </a:rPr>
              <a:t>etween the original question q, the related qustion q’, and a comment c in the related question</a:t>
            </a:r>
          </a:p>
          <a:p>
            <a:r>
              <a:rPr lang="en-CN" dirty="0">
                <a:latin typeface="Palatino" pitchFamily="2" charset="77"/>
                <a:ea typeface="Palatino" pitchFamily="2" charset="77"/>
              </a:rPr>
              <a:t>thread.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1EF22D-4008-B34D-8251-23F571A0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88" y="2783022"/>
            <a:ext cx="4876514" cy="37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DADF86-4066-8442-8030-E5D6D56F8730}"/>
              </a:ext>
            </a:extLst>
          </p:cNvPr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SemEval-2017 Task 3: Community Question Answering. </a:t>
            </a:r>
            <a:r>
              <a:rPr lang="en-US" sz="1200" dirty="0" err="1"/>
              <a:t>Preslav</a:t>
            </a:r>
            <a:r>
              <a:rPr lang="en-US" sz="1200" dirty="0"/>
              <a:t> </a:t>
            </a:r>
            <a:r>
              <a:rPr lang="en-US" sz="1200" dirty="0" err="1"/>
              <a:t>Nakov</a:t>
            </a:r>
            <a:r>
              <a:rPr lang="en-US" sz="12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152904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717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Question answering (QA)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186463" y="1235335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Open QA</a:t>
            </a:r>
            <a:endParaRPr lang="en-US" altLang="zh-CN" sz="28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B451-611C-EA40-A3B8-592518215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7EBA9-9874-824E-BF60-0ED31C8C6C93}"/>
              </a:ext>
            </a:extLst>
          </p:cNvPr>
          <p:cNvSpPr txBox="1"/>
          <p:nvPr/>
        </p:nvSpPr>
        <p:spPr>
          <a:xfrm>
            <a:off x="1366463" y="2142056"/>
            <a:ext cx="510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An example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from the Natural Questions corpus:</a:t>
            </a:r>
            <a:endParaRPr lang="en-CN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36748-FD5D-504B-8597-09A42ADF9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63" y="2636861"/>
            <a:ext cx="6959315" cy="316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9E7645-7EC9-9C40-935F-A47365A11703}"/>
              </a:ext>
            </a:extLst>
          </p:cNvPr>
          <p:cNvSpPr txBox="1"/>
          <p:nvPr/>
        </p:nvSpPr>
        <p:spPr>
          <a:xfrm>
            <a:off x="1547974" y="6455635"/>
            <a:ext cx="911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Natural Questions: a Benchmark for Question Answering Research. Kwiatkowski et al.</a:t>
            </a:r>
          </a:p>
        </p:txBody>
      </p:sp>
    </p:spTree>
    <p:extLst>
      <p:ext uri="{BB962C8B-B14F-4D97-AF65-F5344CB8AC3E}">
        <p14:creationId xmlns:p14="http://schemas.microsoft.com/office/powerpoint/2010/main" val="3751039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4" y="476863"/>
            <a:ext cx="32928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Dialogue systems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186464" y="1419413"/>
            <a:ext cx="824023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Chit-chat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Task-oriented dialogues</a:t>
            </a:r>
            <a:endParaRPr lang="en-US" altLang="zh-CN" sz="24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68DCA54-C9AB-4B10-89A2-61873F51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4" y="2661245"/>
            <a:ext cx="6391275" cy="35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C0516-A316-8147-9741-CE6F6FE34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1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96195" y="1742710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1.2.4 Other Applications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0B2BB0F4-2AA5-4023-A8E1-2CBF957B114E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9A5BE-0C06-BC4F-B133-E9FC37FE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3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38892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Information retrieval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963861"/>
            <a:ext cx="8240237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Text classification / text clustering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Text topics classification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"</a:t>
            </a:r>
            <a:r>
              <a:rPr lang="en-US" altLang="zh-CN" sz="2000" i="1" dirty="0" err="1">
                <a:latin typeface="Palatino"/>
                <a:cs typeface="Calibri Light" panose="020F0302020204030204" pitchFamily="34" charset="0"/>
              </a:rPr>
              <a:t>finance","sports","Tech</a:t>
            </a: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"...</a:t>
            </a: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Spam detection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email spam</a:t>
            </a: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Opinion spam detection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whether a review contains deceptive false opinions</a:t>
            </a: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Language identification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"</a:t>
            </a:r>
            <a:r>
              <a:rPr lang="en-US" altLang="zh-CN" sz="2000" i="1" dirty="0" err="1">
                <a:latin typeface="Palatino"/>
                <a:cs typeface="Calibri Light" panose="020F0302020204030204" pitchFamily="34" charset="0"/>
              </a:rPr>
              <a:t>French","English</a:t>
            </a: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“</a:t>
            </a: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Rumor detection       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000" i="1" dirty="0">
                <a:latin typeface="Palatino"/>
                <a:cs typeface="Calibri Light" panose="020F0302020204030204" pitchFamily="34" charset="0"/>
              </a:rPr>
              <a:t>false statement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Humor detection </a:t>
            </a:r>
            <a:endParaRPr lang="en-US" altLang="zh-CN" sz="20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37035-BCC5-F24B-B384-291FFBA0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11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4594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Recommendation system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186464" y="1419413"/>
            <a:ext cx="82402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leverage text reviews for recommending</a:t>
            </a:r>
            <a:endParaRPr lang="en-US" altLang="zh-CN" sz="2400" i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8FF3381-8CBC-40D3-8A41-B4FC714B8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21" y="2396436"/>
            <a:ext cx="7496213" cy="3686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DD9C9-0798-2C4A-88C5-BE31FF1E3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62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86463" y="476863"/>
            <a:ext cx="54520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Text mining and text analytics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186464" y="2123579"/>
            <a:ext cx="8240237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derive high-quality information from text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Clinical decision assistance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Stock market prediction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Movie revenue prediction  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Presidential election results prediction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5E774-50EE-914C-8CC5-B64B723FB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08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96195" y="1742710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Other Applications</a:t>
            </a:r>
            <a:endParaRPr lang="en-US" altLang="zh-CN" sz="2800" b="1" dirty="0">
              <a:latin typeface="Palatino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0B2BB0F4-2AA5-4023-A8E1-2CBF957B114E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9A5BE-0C06-BC4F-B133-E9FC37FE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2182679" y="1852227"/>
            <a:ext cx="7491282" cy="346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Rule-based (symbolic) approach (1950s-1980s)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oldest approaches to NLP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Based on human-developed rules and lexicons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Challenges in resolving ambiguities</a:t>
            </a:r>
          </a:p>
          <a:p>
            <a:pPr marL="342874"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"The spirit is strong, but the flesh is weak“</a:t>
            </a:r>
          </a:p>
          <a:p>
            <a:pPr marL="342874"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"The Vodka is good, but the meat is bad"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434C3CF0-0FA0-4A5A-A464-25C45C5E58D4}"/>
              </a:ext>
            </a:extLst>
          </p:cNvPr>
          <p:cNvSpPr/>
          <p:nvPr/>
        </p:nvSpPr>
        <p:spPr>
          <a:xfrm>
            <a:off x="2182680" y="355717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065FF-2DA6-4E45-B98F-1DB881D5A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87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856264" y="439694"/>
            <a:ext cx="54024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Machine learning perspective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856264" y="1454865"/>
            <a:ext cx="824023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The current dominant method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The historical of research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C1BC5-8C5C-E248-8328-6601F886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E58312-5B6F-C748-812D-98627F010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203729"/>
              </p:ext>
            </p:extLst>
          </p:nvPr>
        </p:nvGraphicFramePr>
        <p:xfrm>
          <a:off x="1417073" y="1963756"/>
          <a:ext cx="8240237" cy="343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270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856264" y="439694"/>
            <a:ext cx="54024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Machine learning perspective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095501" y="993692"/>
            <a:ext cx="824023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NLP tasks are many and dynamically evolving, but fewer according to machine learning nature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Classification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Output is a distinct label from a set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Structure prediction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Outputs are structures with inter-related sub structures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0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 Regression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	Output is a real valued number, e.g. predicting stock prices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DA3A77EE-BBFC-4C75-95F5-EF446B00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98" y="3790611"/>
            <a:ext cx="6521450" cy="1838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C1BC5-8C5C-E248-8328-6601F8869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896903" y="357388"/>
            <a:ext cx="58480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Categorized by the training data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2095501" y="993693"/>
            <a:ext cx="8240237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Unsupervised learning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     data without human annotation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Supervised learning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     data with human annotated gold-standard output labels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Semi-supervised learning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     both data with labels and data without  annotation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912283F-150A-4719-950F-24FBBE8A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3972922"/>
            <a:ext cx="6756400" cy="28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AF0D51-A970-3048-83D3-92651EDF5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28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2158761" y="274064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2121452"/>
            <a:ext cx="8240237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What is Natural Language Processing (NLP)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A spectrum of NLP problems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NLP from a machine learning perspective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058A2-E958-0E46-947F-77B33DA4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65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NLP toolkits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181226" y="2370121"/>
            <a:ext cx="732472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Palatino"/>
              </a:rPr>
              <a:t>NLTK - leading platform for text processing libraries and corpora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  <a:hlinkClick r:id="rId2"/>
              </a:rPr>
              <a:t>https://www.nltk.org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</a:rPr>
              <a:t>AllenNLP - NLP research library built on PyTorch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  <a:hlinkClick r:id="rId3"/>
              </a:rPr>
              <a:t>https://allennlp.org/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</a:rPr>
              <a:t>Stanford's Core NLP Suite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  <a:hlinkClick r:id="rId4"/>
              </a:rPr>
              <a:t>http://nlp.stanford.edu/software/corenlp.shtml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</a:rPr>
              <a:t>Huggingface Transformer - pretrained models ready to use</a:t>
            </a:r>
            <a:endParaRPr lang="en-US" altLang="zh-CN" sz="2000" dirty="0">
              <a:latin typeface="Palatino"/>
            </a:endParaRPr>
          </a:p>
          <a:p>
            <a:r>
              <a:rPr lang="zh-CN" altLang="en-US" sz="2000" dirty="0">
                <a:latin typeface="Palatino"/>
                <a:hlinkClick r:id="rId5"/>
              </a:rPr>
              <a:t>https://github.com/huggingface/transformers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01F08-F2BF-1340-828E-5CDD3AB6E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9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Word level syntax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181226" y="2370122"/>
            <a:ext cx="732472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POS tagging online:  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https://part-of-speech.info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The Stanford log-linear POS tagger </a:t>
            </a:r>
            <a:r>
              <a:rPr lang="en-US" altLang="zh-CN" sz="2000" dirty="0">
                <a:latin typeface="Palatino"/>
                <a:hlinkClick r:id="rId3"/>
              </a:rPr>
              <a:t>https://nlp.stanford.edu/software/tagger.html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NLP4j - robust POS tagging using dynamic model selection </a:t>
            </a:r>
            <a:r>
              <a:rPr lang="en-US" altLang="zh-CN" sz="2000" dirty="0">
                <a:latin typeface="Palatino"/>
                <a:hlinkClick r:id="rId4"/>
              </a:rPr>
              <a:t>https://emorynlp.github.io/nlp4j/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Flair - with a state-of-the-art POS tagging model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https://github.com/zalandoresearch/flair/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77CC9-1ED9-EE45-9CE6-DAEAE5C6B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37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Syntax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181226" y="2370122"/>
            <a:ext cx="73247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Palatino"/>
              </a:rPr>
              <a:t>spaCy</a:t>
            </a:r>
            <a:r>
              <a:rPr lang="en-US" altLang="zh-CN" sz="2000" dirty="0">
                <a:latin typeface="Palatino"/>
              </a:rPr>
              <a:t> - industrial-strength NLP in python, for parsing and more  </a:t>
            </a:r>
            <a:r>
              <a:rPr lang="en-US" altLang="zh-CN" sz="2000" dirty="0">
                <a:latin typeface="Palatino"/>
                <a:hlinkClick r:id="rId2"/>
              </a:rPr>
              <a:t>https://spacy.io/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phpSyntaxTree</a:t>
            </a:r>
            <a:r>
              <a:rPr lang="en-US" altLang="zh-CN" sz="2000" dirty="0">
                <a:latin typeface="Palatino"/>
              </a:rPr>
              <a:t> - generate graphical syntax trees  </a:t>
            </a:r>
            <a:r>
              <a:rPr lang="en-US" altLang="zh-CN" sz="2000" dirty="0">
                <a:latin typeface="Palatino"/>
                <a:hlinkClick r:id="rId3"/>
              </a:rPr>
              <a:t>http://ironcreek.net/phpsyntaxtree/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The Stanford Parser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https://nlp.stanford.edu/software/lex-parser.html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Penn Treebank  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https://www.sketchengine.eu/penn-treebank-tagset/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CCGBank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  <a:hlinkClick r:id="rId6"/>
              </a:rPr>
              <a:t>http://groups.inf.ed.ac.uk/ccg/ccgbank.html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C8E76-52CC-644E-9C53-093134237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835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Lexical semantics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181226" y="2370122"/>
            <a:ext cx="73247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WordNet - the de-facto sense inventory for English  </a:t>
            </a:r>
            <a:r>
              <a:rPr lang="en-US" altLang="zh-CN" sz="2000" dirty="0">
                <a:latin typeface="Palatino"/>
                <a:hlinkClick r:id="rId2"/>
              </a:rPr>
              <a:t>https://wordnet.princeton.edu/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Open Mind Word Expert sense-tagged data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http://www.cse.unt.edu/~rada/downloads.html#omwe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CuiTools</a:t>
            </a:r>
            <a:r>
              <a:rPr lang="en-US" altLang="zh-CN" sz="2000" dirty="0">
                <a:latin typeface="Palatino"/>
              </a:rPr>
              <a:t> - a complete word sense disambiguation system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http://sourceforge.net/projects/cuitools/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WDS Gate - a WSD toolkit using GATE and WEKA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http://sourceforge.net/projects/wsdgate/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SEMPRE - a toolkit for training semantic parsers  </a:t>
            </a:r>
            <a:r>
              <a:rPr lang="en-US" altLang="zh-CN" sz="2000" dirty="0">
                <a:latin typeface="Palatino"/>
                <a:hlinkClick r:id="rId6"/>
              </a:rPr>
              <a:t>https://nlp.stanford.edu/software/sempre/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65530-A7CA-F944-A25B-A6BBDFD6B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6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Semantic roles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200276" y="1960547"/>
            <a:ext cx="73247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Palatino"/>
              </a:rPr>
              <a:t>PropBank</a:t>
            </a:r>
            <a:r>
              <a:rPr lang="en-US" altLang="zh-CN" sz="2000" dirty="0">
                <a:latin typeface="Palatino"/>
              </a:rPr>
              <a:t> - the proposition bank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https://propbank.github.io/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Implied Relationships - predicate argument relationships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http://u.cs.biu.ac.il/~nlp/resources/</a:t>
            </a:r>
            <a:endParaRPr lang="en-US" altLang="zh-CN" sz="2000" dirty="0">
              <a:latin typeface="Palatino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9A61D13-81DA-439F-A401-20B23E78D681}"/>
              </a:ext>
            </a:extLst>
          </p:cNvPr>
          <p:cNvSpPr/>
          <p:nvPr/>
        </p:nvSpPr>
        <p:spPr>
          <a:xfrm>
            <a:off x="1975882" y="3413254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Logic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F678C-2CD4-40E2-A52A-AED5BD81F987}"/>
              </a:ext>
            </a:extLst>
          </p:cNvPr>
          <p:cNvSpPr/>
          <p:nvPr/>
        </p:nvSpPr>
        <p:spPr>
          <a:xfrm>
            <a:off x="2200276" y="4214373"/>
            <a:ext cx="73247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GEO880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http://www.cs.utexas.edu/users/ml/nldata/geoquery.html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DeepMind logical entailment dataset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https://github.com/deepmind/logical-entailment-dataset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4982E-FFBD-9340-94FE-0AF67CE93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37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AMR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200276" y="1960547"/>
            <a:ext cx="73247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AMR - abstract meaning representation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https://amr.isi.edu/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Segrada</a:t>
            </a:r>
            <a:r>
              <a:rPr lang="en-US" altLang="zh-CN" sz="2000" dirty="0">
                <a:latin typeface="Palatino"/>
              </a:rPr>
              <a:t> - semantic graph database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https://segrada.org/</a:t>
            </a:r>
            <a:endParaRPr lang="en-US" altLang="zh-CN" sz="2000" dirty="0">
              <a:latin typeface="Palatino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9A61D13-81DA-439F-A401-20B23E78D681}"/>
              </a:ext>
            </a:extLst>
          </p:cNvPr>
          <p:cNvSpPr/>
          <p:nvPr/>
        </p:nvSpPr>
        <p:spPr>
          <a:xfrm>
            <a:off x="1975882" y="3413254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Text entailment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F678C-2CD4-40E2-A52A-AED5BD81F987}"/>
              </a:ext>
            </a:extLst>
          </p:cNvPr>
          <p:cNvSpPr/>
          <p:nvPr/>
        </p:nvSpPr>
        <p:spPr>
          <a:xfrm>
            <a:off x="2200276" y="4214373"/>
            <a:ext cx="73247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The Stanford Natural Language Inference (SNLI) Corpus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https://nlp.stanford.edu/projects/snli/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MultiNLI</a:t>
            </a:r>
            <a:r>
              <a:rPr lang="en-US" altLang="zh-CN" sz="2000" dirty="0">
                <a:latin typeface="Palatino"/>
              </a:rPr>
              <a:t> - the multi-genre NLI corpus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https://www.nyu.edu/projects/bowman/multinli/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26E38-CF87-B141-A7F9-1EAFD971A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2182679" y="1577479"/>
            <a:ext cx="8386036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Statistical approach (traditional machine learning) (1980s-2000s)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Gradually adopted by both the academia and the industry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probabilistic modeling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data (corpus with markup)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engineering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a model on parameters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applying model to test data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FACAE81B-C014-4AA4-BFE9-BEEEF1EBC107}"/>
              </a:ext>
            </a:extLst>
          </p:cNvPr>
          <p:cNvSpPr/>
          <p:nvPr/>
        </p:nvSpPr>
        <p:spPr>
          <a:xfrm>
            <a:off x="2182680" y="355717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4BF16-72AF-C24B-8AF2-58F67FFC4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717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Discourse segmentation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343151" y="2767281"/>
            <a:ext cx="73247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PDTB - Penn Discourse Treebank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https://www.seas.upenn.edu/~pdtb/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Prague Discourse Treebank - annotation of discourse relations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https://ufal.mff.cuni.cz/pdit2.0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839C6-1DD1-1349-81A1-191529AE5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44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NER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24381"/>
            <a:ext cx="73247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Stanford Named Entity Recognizer (NER)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https://nlp.stanford.edu/software/CRF-NER.html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OpeNER</a:t>
            </a:r>
            <a:r>
              <a:rPr lang="en-US" altLang="zh-CN" sz="2000" dirty="0">
                <a:latin typeface="Palatino"/>
              </a:rPr>
              <a:t> - open Polarity Enhanced Name </a:t>
            </a:r>
            <a:r>
              <a:rPr lang="en-US" altLang="zh-CN" sz="2000" dirty="0" err="1">
                <a:latin typeface="Palatino"/>
              </a:rPr>
              <a:t>ENtity</a:t>
            </a:r>
            <a:r>
              <a:rPr lang="en-US" altLang="zh-CN" sz="2000" dirty="0">
                <a:latin typeface="Palatino"/>
              </a:rPr>
              <a:t> Recognition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https://www.opener-project.eu/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CoNLL</a:t>
            </a:r>
            <a:r>
              <a:rPr lang="en-US" altLang="zh-CN" sz="2000" dirty="0">
                <a:latin typeface="Palatino"/>
              </a:rPr>
              <a:t> 2003 language-</a:t>
            </a:r>
            <a:r>
              <a:rPr lang="en-US" altLang="zh-CN" sz="2000" dirty="0" err="1">
                <a:latin typeface="Palatino"/>
              </a:rPr>
              <a:t>indenpendent</a:t>
            </a:r>
            <a:r>
              <a:rPr lang="en-US" altLang="zh-CN" sz="2000" dirty="0">
                <a:latin typeface="Palatino"/>
              </a:rPr>
              <a:t> named entity recognition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http://www.cnts.ua.ac.be/conll2003/ner/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OntoNotes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  <a:hlinkClick r:id="rId5"/>
              </a:rPr>
              <a:t>https://catalog.ldc.upenn.edu/LDC2013T19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MUC-3 and MUC-4 datasets</a:t>
            </a:r>
          </a:p>
          <a:p>
            <a:r>
              <a:rPr lang="en-US" altLang="zh-CN" sz="2000" dirty="0">
                <a:latin typeface="Palatino"/>
                <a:hlinkClick r:id="rId6"/>
              </a:rPr>
              <a:t>http://www.itl.nist.gov/iaui/894.02/related_projects/muc/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6E669-1C86-7844-8B75-AB9C0BCE5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53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Co-reference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343151" y="2767281"/>
            <a:ext cx="73247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BART coreference system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http://www.bart-coref.org/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CherryPicker</a:t>
            </a:r>
            <a:r>
              <a:rPr lang="en-US" altLang="zh-CN" sz="2000" dirty="0">
                <a:latin typeface="Palatino"/>
              </a:rPr>
              <a:t> - a coreference resolution tool with cluster ranker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http://www.hlt.utdallas.edu/~altaf/cherrypicker/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2B20C-9105-8D45-920A-DE148F5D2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745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Relation extraction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24381"/>
            <a:ext cx="7324725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The </a:t>
            </a:r>
            <a:r>
              <a:rPr lang="en-US" altLang="zh-CN" sz="2000" dirty="0" err="1">
                <a:latin typeface="Palatino"/>
              </a:rPr>
              <a:t>NewYorkTimes</a:t>
            </a:r>
            <a:r>
              <a:rPr lang="en-US" altLang="zh-CN" sz="2000" dirty="0">
                <a:latin typeface="Palatino"/>
              </a:rPr>
              <a:t>(NYT) - supervised relationship extraction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https://catalog.ldc.upenn.edu/LDC2008T19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ACE2004 - multilingual training corpus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https://catalog.ldc.upenn.edu/LDC2005T09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SemWval2010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http://semeval2.fbk.eu/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TACRED - relation extraction dataset built on newswire, web text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https://nlp.stanford.edu/projects/tacred/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RewRel</a:t>
            </a:r>
            <a:r>
              <a:rPr lang="en-US" altLang="zh-CN" sz="2000" dirty="0">
                <a:latin typeface="Palatino"/>
              </a:rPr>
              <a:t> - the largest supervised relation classification dataset</a:t>
            </a:r>
          </a:p>
          <a:p>
            <a:r>
              <a:rPr lang="en-US" altLang="zh-CN" sz="2000" dirty="0">
                <a:latin typeface="Palatino"/>
                <a:hlinkClick r:id="rId6"/>
              </a:rPr>
              <a:t>http://www.zhuhao.me/fewrel/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CE0C7-EF45-134F-B356-065D82909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2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Knowledge graph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529156"/>
            <a:ext cx="7324725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Microsoft Text Analytics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https://labs.cognitive.microsoft.com/en-us/project-entity-linking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Dexter - a open source framework for entity linking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http://dexter.isti.cnr.it/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neleval</a:t>
            </a:r>
            <a:r>
              <a:rPr lang="en-US" altLang="zh-CN" sz="2000" dirty="0">
                <a:latin typeface="Palatino"/>
              </a:rPr>
              <a:t> - for named entity liking and coreference resolution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https://pypi.org/project/neleval/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56B286-88DB-0443-AAEB-AC1D0FDA7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31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Events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24381"/>
            <a:ext cx="732472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ACE(KBP) automatic content extraction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https://cs.nyu.edu/grishman/jet/guide/ACEstructures.html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TimeBank</a:t>
            </a:r>
            <a:r>
              <a:rPr lang="en-US" altLang="zh-CN" sz="2000" dirty="0">
                <a:latin typeface="Palatino"/>
              </a:rPr>
              <a:t> 1.2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https://catalog.ldc.upenn.edu/LDC2006T08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TAC KBP 2017 - event tracking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https://tac.nist.gov/2017/KBP/data.html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Story Cloze Test corpora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http://cs.rochester.edu/nlp/rocstories/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E42D3-F329-184B-B65B-EC0C78A6C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872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Sentiment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24381"/>
            <a:ext cx="73247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The Stanford Sentiment Treebank(SST) - movie reviews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https://nlp.stanford.edu/sentiment/index.html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MPQA - news articles manually annotated for opinions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http://mpqa.cs.pitt.edu/corpora/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SemEval17 - consist of 5 subtasks, both Arabic and English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http://www.aclweb.org/anthology/S17-2088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The IMDb dataset - reviews from IMDb with label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https://kaggle.com/carolzhangdc/imdb-5000-movie-dataset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MeaningCloud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  <a:hlinkClick r:id="rId6"/>
              </a:rPr>
              <a:t>Https://www.meaningcloud.com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1158D-D97D-4C4C-BAA7-A92BA0408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44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Machine translation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220698"/>
            <a:ext cx="7324725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Workshop on Statistical Machine Translation (WMT)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http://www.statmt.org/wmt14/translation-task.html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International Workshop on Spoken Language Translation (IWSLT)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http://workshop2015.iwslt.org/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OpenNMT</a:t>
            </a:r>
            <a:r>
              <a:rPr lang="en-US" altLang="zh-CN" sz="2000" dirty="0">
                <a:latin typeface="Palatino"/>
              </a:rPr>
              <a:t> - open source neural machine translation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http://opennmt.net/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BinQE</a:t>
            </a:r>
            <a:r>
              <a:rPr lang="en-US" altLang="zh-CN" sz="2000" dirty="0">
                <a:latin typeface="Palatino"/>
              </a:rPr>
              <a:t> - a machine translation dataset annotated with binary quality</a:t>
            </a:r>
          </a:p>
          <a:p>
            <a:r>
              <a:rPr lang="en-US" altLang="zh-CN" sz="2000" dirty="0">
                <a:latin typeface="Palatino"/>
              </a:rPr>
              <a:t>judgements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https://ict.fbk.eu/binqe/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T2T for neural translation</a:t>
            </a:r>
          </a:p>
          <a:p>
            <a:r>
              <a:rPr lang="en-US" altLang="zh-CN" sz="2000" dirty="0">
                <a:latin typeface="Palatino"/>
                <a:hlinkClick r:id="rId6"/>
              </a:rPr>
              <a:t>https://github.com/tensorflow/tensor2tensor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1D2B4-F618-5E4C-9683-3ECE098F0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68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1" y="1346699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Summarization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200276" y="2259016"/>
            <a:ext cx="73247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The CNN / Daily Mail dataset - training machine reading systems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https://arxiv.org/abs/1506.03340</a:t>
            </a:r>
            <a:endParaRPr lang="en-US" altLang="zh-CN" sz="2000" dirty="0">
              <a:latin typeface="Palatino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9A61D13-81DA-439F-A401-20B23E78D681}"/>
              </a:ext>
            </a:extLst>
          </p:cNvPr>
          <p:cNvSpPr/>
          <p:nvPr/>
        </p:nvSpPr>
        <p:spPr>
          <a:xfrm>
            <a:off x="1975882" y="3413254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Grammar error correction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F678C-2CD4-40E2-A52A-AED5BD81F987}"/>
              </a:ext>
            </a:extLst>
          </p:cNvPr>
          <p:cNvSpPr/>
          <p:nvPr/>
        </p:nvSpPr>
        <p:spPr>
          <a:xfrm>
            <a:off x="2200276" y="4214372"/>
            <a:ext cx="73247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CoNLL-2014 Shared Task - benchmark GEC systems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https://www.comp.nus.edu.sg/~nlp/conll14st/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25049-8EA6-D040-8AD9-E5812598A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88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QA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72179"/>
            <a:ext cx="732472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Palatino"/>
              </a:rPr>
              <a:t>CoQA</a:t>
            </a:r>
            <a:r>
              <a:rPr lang="en-US" altLang="zh-CN" sz="2000" dirty="0">
                <a:latin typeface="Palatino"/>
              </a:rPr>
              <a:t> - a conversational question answering dataset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https://stanfordnlp.github.io/coqa/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QBLink</a:t>
            </a:r>
            <a:r>
              <a:rPr lang="en-US" altLang="zh-CN" sz="2000" dirty="0">
                <a:latin typeface="Palatino"/>
              </a:rPr>
              <a:t> - sequential open-domain question answering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https://sites.google.com/view/qanta/projects/qblink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DrQA</a:t>
            </a:r>
            <a:r>
              <a:rPr lang="en-US" altLang="zh-CN" sz="2000" dirty="0">
                <a:latin typeface="Palatino"/>
              </a:rPr>
              <a:t>: Open Domain Question Answering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https://github.com/facebookresearch/DrQA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DocQA</a:t>
            </a:r>
            <a:r>
              <a:rPr lang="en-US" altLang="zh-CN" sz="2000" dirty="0">
                <a:latin typeface="Palatino"/>
              </a:rPr>
              <a:t>: Multi-Paragraph Reading Comprehension by </a:t>
            </a:r>
            <a:r>
              <a:rPr lang="en-US" altLang="zh-CN" sz="2000" dirty="0" err="1">
                <a:latin typeface="Palatino"/>
              </a:rPr>
              <a:t>AllenAI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  <a:hlinkClick r:id="rId5"/>
              </a:rPr>
              <a:t>https://github.com/allenai/document-qa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ABC59-D59E-E347-A70A-15E0DCB68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4893080-5A47-4389-9BAC-88DD2BDA7C65}"/>
              </a:ext>
            </a:extLst>
          </p:cNvPr>
          <p:cNvSpPr/>
          <p:nvPr/>
        </p:nvSpPr>
        <p:spPr>
          <a:xfrm>
            <a:off x="2196239" y="1474879"/>
            <a:ext cx="779952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200" dirty="0">
                <a:latin typeface="Palatino"/>
                <a:cs typeface="Calibri Light" panose="020F0302020204030204" pitchFamily="34" charset="0"/>
              </a:rPr>
              <a:t>Connectionist approach (Neural networks) (2000s-now)</a:t>
            </a:r>
          </a:p>
          <a:p>
            <a:pPr marL="342884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Deep learning surpasses statistical methods as the domain approach 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free from linguistic features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very large neural models</a:t>
            </a:r>
          </a:p>
          <a:p>
            <a:pPr marL="685766" lvl="1" indent="-34288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pre-training over large raw text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E46BA7D3-9211-45D8-A9B8-C1CFFC3F7B10}"/>
              </a:ext>
            </a:extLst>
          </p:cNvPr>
          <p:cNvSpPr/>
          <p:nvPr/>
        </p:nvSpPr>
        <p:spPr>
          <a:xfrm>
            <a:off x="2182680" y="355717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Main approaches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6E0D8-1B90-0B45-B320-2D429C57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107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Dialogue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24554"/>
            <a:ext cx="73247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Palatino"/>
              </a:rPr>
              <a:t>MultiWOZ</a:t>
            </a:r>
            <a:r>
              <a:rPr lang="en-US" altLang="zh-CN" sz="2000" dirty="0">
                <a:latin typeface="Palatino"/>
              </a:rPr>
              <a:t> (2018) - for goal-driven dialogue system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http://dialogue.mi.eng.cam.ac.uk/index.php/corpus/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DailyDialog</a:t>
            </a:r>
            <a:r>
              <a:rPr lang="en-US" altLang="zh-CN" sz="2000" dirty="0">
                <a:latin typeface="Palatino"/>
              </a:rPr>
              <a:t> Dataset (2017)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http://yanran.li/dailydialog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DeepPavlov</a:t>
            </a:r>
            <a:r>
              <a:rPr lang="en-US" altLang="zh-CN" sz="2000" dirty="0">
                <a:latin typeface="Palatino"/>
              </a:rPr>
              <a:t> - open-source library for dialogue systems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https://deeppavlov.ai/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KVRET - multi-turn, multi-domain, task-oriented dialogue dataset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https://nlp.stanford.edu/blog/a-new-multi-turn-multi-domain-taskoriented-dialogue-dataset/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A304D-E56F-724F-BC3F-7ECEC9EEB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477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Recommendation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472179"/>
            <a:ext cx="732472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Amazon product review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http://jmcauley.ucsd.edu/data/amazon/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Case Recommender - recommender tool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https://github.com/caserec/CaseRecommender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MyMediaLife</a:t>
            </a:r>
            <a:r>
              <a:rPr lang="en-US" altLang="zh-CN" sz="2000" dirty="0">
                <a:latin typeface="Palatino"/>
              </a:rPr>
              <a:t> - recommender system library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http://www.mymedialite.net/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>
                <a:latin typeface="Palatino"/>
              </a:rPr>
              <a:t>LIBMF - a matrix-factorization library for recommender system</a:t>
            </a:r>
          </a:p>
          <a:p>
            <a:r>
              <a:rPr lang="en-US" altLang="zh-CN" sz="2000" dirty="0">
                <a:latin typeface="Palatino"/>
                <a:hlinkClick r:id="rId5"/>
              </a:rPr>
              <a:t>https://www.csie.ntu.edu.tw/~cjlin/libmf/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D1BE9-A5BE-7646-BF7C-DB212D6DC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06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706FCC0-EA5A-4C5B-91CC-61EEAF9B93DD}"/>
              </a:ext>
            </a:extLst>
          </p:cNvPr>
          <p:cNvSpPr/>
          <p:nvPr/>
        </p:nvSpPr>
        <p:spPr>
          <a:xfrm>
            <a:off x="1975882" y="328928"/>
            <a:ext cx="1955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Palatino"/>
                <a:cs typeface="Calibri Light" panose="020F0302020204030204" pitchFamily="34" charset="0"/>
              </a:rPr>
              <a:t>Resources</a:t>
            </a: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21B1B4A-B145-4A37-AE10-5B4A5EF5744E}"/>
              </a:ext>
            </a:extLst>
          </p:cNvPr>
          <p:cNvSpPr/>
          <p:nvPr/>
        </p:nvSpPr>
        <p:spPr>
          <a:xfrm>
            <a:off x="1975882" y="1159428"/>
            <a:ext cx="824023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Text mining and text analytics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6F98C-A141-45A0-A2D9-533A4673F3A5}"/>
              </a:ext>
            </a:extLst>
          </p:cNvPr>
          <p:cNvSpPr/>
          <p:nvPr/>
        </p:nvSpPr>
        <p:spPr>
          <a:xfrm>
            <a:off x="2433637" y="2691253"/>
            <a:ext cx="732472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</a:rPr>
              <a:t>GATE - general architecture for text engineering</a:t>
            </a:r>
          </a:p>
          <a:p>
            <a:r>
              <a:rPr lang="en-US" altLang="zh-CN" sz="2000" dirty="0">
                <a:latin typeface="Palatino"/>
                <a:hlinkClick r:id="rId2"/>
              </a:rPr>
              <a:t>https://gate.ac.uk/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OpenNLP</a:t>
            </a:r>
            <a:r>
              <a:rPr lang="en-US" altLang="zh-CN" sz="2000" dirty="0">
                <a:latin typeface="Palatino"/>
              </a:rPr>
              <a:t> - Apache </a:t>
            </a:r>
            <a:r>
              <a:rPr lang="en-US" altLang="zh-CN" sz="2000" dirty="0" err="1">
                <a:latin typeface="Palatino"/>
              </a:rPr>
              <a:t>OpenNLP</a:t>
            </a:r>
            <a:r>
              <a:rPr lang="en-US" altLang="zh-CN" sz="2000" dirty="0">
                <a:latin typeface="Palatino"/>
              </a:rPr>
              <a:t> library</a:t>
            </a:r>
          </a:p>
          <a:p>
            <a:r>
              <a:rPr lang="en-US" altLang="zh-CN" sz="2000" dirty="0">
                <a:latin typeface="Palatino"/>
                <a:hlinkClick r:id="rId3"/>
              </a:rPr>
              <a:t>https://opennlp.apache.org/</a:t>
            </a:r>
            <a:endParaRPr lang="en-US" altLang="zh-CN" sz="2000" dirty="0">
              <a:latin typeface="Palatino"/>
            </a:endParaRPr>
          </a:p>
          <a:p>
            <a:r>
              <a:rPr lang="en-US" altLang="zh-CN" sz="2000" dirty="0" err="1">
                <a:latin typeface="Palatino"/>
              </a:rPr>
              <a:t>LingPipe</a:t>
            </a:r>
            <a:r>
              <a:rPr lang="en-US" altLang="zh-CN" sz="2000" dirty="0">
                <a:latin typeface="Palatino"/>
              </a:rPr>
              <a:t> - tool kit for processing text</a:t>
            </a:r>
          </a:p>
          <a:p>
            <a:r>
              <a:rPr lang="en-US" altLang="zh-CN" sz="2000" dirty="0">
                <a:latin typeface="Palatino"/>
                <a:hlinkClick r:id="rId4"/>
              </a:rPr>
              <a:t>http://alias-i.com/</a:t>
            </a:r>
            <a:endParaRPr lang="en-US" altLang="zh-CN" sz="2000" dirty="0">
              <a:latin typeface="Palatin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2634C-6A1C-044A-B694-4150E08D5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82684" y="1651270"/>
            <a:ext cx="8364919" cy="4562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1.1 What is Natural Language Processing (NLP)?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1.2.1 Fundamental NLP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1.2.2 Information Extraction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1.2.3 Text generation Tasks</a:t>
            </a:r>
          </a:p>
          <a:p>
            <a:pPr marL="771468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1.2.4 Other Applications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/>
                </a:solidFill>
                <a:latin typeface="Palatino"/>
                <a:cs typeface="Calibri Light" panose="020F0302020204030204" pitchFamily="34" charset="0"/>
              </a:rPr>
              <a:t>1.3 NLP from a Machine Learning Perspective</a:t>
            </a: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F1284432-8EDC-4C01-83C4-474432F1F684}"/>
              </a:ext>
            </a:extLst>
          </p:cNvPr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34EF2-00E9-DF4C-9BED-157B23B0D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22426</TotalTime>
  <Words>3118</Words>
  <Application>Microsoft Macintosh PowerPoint</Application>
  <PresentationFormat>Widescreen</PresentationFormat>
  <Paragraphs>621</Paragraphs>
  <Slides>82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等线</vt:lpstr>
      <vt:lpstr>Livvic</vt:lpstr>
      <vt:lpstr>Oswald</vt:lpstr>
      <vt:lpstr>Raleway</vt:lpstr>
      <vt:lpstr>Andale Mono</vt:lpstr>
      <vt:lpstr>Arial</vt:lpstr>
      <vt:lpstr>Calibri</vt:lpstr>
      <vt:lpstr>Calibri Light</vt:lpstr>
      <vt:lpstr>Palatino</vt:lpstr>
      <vt:lpstr>Roboto</vt:lpstr>
      <vt:lpstr>Roboto Condensed Light</vt:lpstr>
      <vt:lpstr>Office 主题​​</vt:lpstr>
      <vt:lpstr>Custom Design</vt:lpstr>
      <vt:lpstr>Office Theme</vt:lpstr>
      <vt:lpstr>Software Development Bussines Plan by Slidesgo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118</cp:revision>
  <cp:lastPrinted>2021-08-09T07:20:20Z</cp:lastPrinted>
  <dcterms:created xsi:type="dcterms:W3CDTF">2018-10-12T14:21:45Z</dcterms:created>
  <dcterms:modified xsi:type="dcterms:W3CDTF">2021-08-10T06:48:24Z</dcterms:modified>
</cp:coreProperties>
</file>