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63"/>
  </p:notesMasterIdLst>
  <p:sldIdLst>
    <p:sldId id="296" r:id="rId2"/>
    <p:sldId id="890" r:id="rId3"/>
    <p:sldId id="800" r:id="rId4"/>
    <p:sldId id="801" r:id="rId5"/>
    <p:sldId id="802" r:id="rId6"/>
    <p:sldId id="992" r:id="rId7"/>
    <p:sldId id="1027" r:id="rId8"/>
    <p:sldId id="1028" r:id="rId9"/>
    <p:sldId id="1030" r:id="rId10"/>
    <p:sldId id="601" r:id="rId11"/>
    <p:sldId id="602" r:id="rId12"/>
    <p:sldId id="603" r:id="rId13"/>
    <p:sldId id="1031" r:id="rId14"/>
    <p:sldId id="880" r:id="rId15"/>
    <p:sldId id="881" r:id="rId16"/>
    <p:sldId id="882" r:id="rId17"/>
    <p:sldId id="883" r:id="rId18"/>
    <p:sldId id="1032" r:id="rId19"/>
    <p:sldId id="264" r:id="rId20"/>
    <p:sldId id="265" r:id="rId21"/>
    <p:sldId id="267" r:id="rId22"/>
    <p:sldId id="1033" r:id="rId23"/>
    <p:sldId id="1018" r:id="rId24"/>
    <p:sldId id="1022" r:id="rId25"/>
    <p:sldId id="1026" r:id="rId26"/>
    <p:sldId id="1021" r:id="rId27"/>
    <p:sldId id="1034" r:id="rId28"/>
    <p:sldId id="804" r:id="rId29"/>
    <p:sldId id="805" r:id="rId30"/>
    <p:sldId id="1043" r:id="rId31"/>
    <p:sldId id="1044" r:id="rId32"/>
    <p:sldId id="1045" r:id="rId33"/>
    <p:sldId id="1046" r:id="rId34"/>
    <p:sldId id="1047" r:id="rId35"/>
    <p:sldId id="1048" r:id="rId36"/>
    <p:sldId id="1035" r:id="rId37"/>
    <p:sldId id="1036" r:id="rId38"/>
    <p:sldId id="1037" r:id="rId39"/>
    <p:sldId id="1038" r:id="rId40"/>
    <p:sldId id="1039" r:id="rId41"/>
    <p:sldId id="964" r:id="rId42"/>
    <p:sldId id="986" r:id="rId43"/>
    <p:sldId id="966" r:id="rId44"/>
    <p:sldId id="1041" r:id="rId45"/>
    <p:sldId id="1042" r:id="rId46"/>
    <p:sldId id="997" r:id="rId47"/>
    <p:sldId id="994" r:id="rId48"/>
    <p:sldId id="996" r:id="rId49"/>
    <p:sldId id="998" r:id="rId50"/>
    <p:sldId id="999" r:id="rId51"/>
    <p:sldId id="1002" r:id="rId52"/>
    <p:sldId id="1005" r:id="rId53"/>
    <p:sldId id="1008" r:id="rId54"/>
    <p:sldId id="1011" r:id="rId55"/>
    <p:sldId id="1016" r:id="rId56"/>
    <p:sldId id="1014" r:id="rId57"/>
    <p:sldId id="708" r:id="rId58"/>
    <p:sldId id="659" r:id="rId59"/>
    <p:sldId id="258" r:id="rId60"/>
    <p:sldId id="259" r:id="rId61"/>
    <p:sldId id="261" r:id="rId62"/>
  </p:sldIdLst>
  <p:sldSz cx="12192000" cy="6858000"/>
  <p:notesSz cx="9144000" cy="6858000"/>
  <p:custDataLst>
    <p:tags r:id="rId6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03"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8FF"/>
    <a:srgbClr val="212936"/>
    <a:srgbClr val="123566"/>
    <a:srgbClr val="B391B5"/>
    <a:srgbClr val="00B2F7"/>
    <a:srgbClr val="CB533E"/>
    <a:srgbClr val="FF8C00"/>
    <a:srgbClr val="F19135"/>
    <a:srgbClr val="FFFFFF"/>
    <a:srgbClr val="8D37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03" autoAdjust="0"/>
    <p:restoredTop sz="69268" autoAdjust="0"/>
  </p:normalViewPr>
  <p:slideViewPr>
    <p:cSldViewPr showGuides="1">
      <p:cViewPr varScale="1">
        <p:scale>
          <a:sx n="51" d="100"/>
          <a:sy n="51" d="100"/>
        </p:scale>
        <p:origin x="1188" y="28"/>
      </p:cViewPr>
      <p:guideLst>
        <p:guide orient="horz" pos="2103"/>
        <p:guide pos="3840"/>
      </p:guideLst>
    </p:cSldViewPr>
  </p:slideViewPr>
  <p:outlineViewPr>
    <p:cViewPr>
      <p:scale>
        <a:sx n="33" d="100"/>
        <a:sy n="33" d="100"/>
      </p:scale>
      <p:origin x="0" y="0"/>
    </p:cViewPr>
  </p:outlin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pPr>
              <a:defRPr/>
            </a:pPr>
            <a:fld id="{E8C39D25-346A-4495-876E-E280882272B3}" type="datetimeFigureOut">
              <a:rPr lang="zh-CN" altLang="en-US"/>
              <a:t>2026/6/3</a:t>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zh-CN" altLang="en-US" noProof="0"/>
              <a:t>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wrap="square" lIns="91440" tIns="45720" rIns="91440" bIns="45720" numCol="1" anchor="b" anchorCtr="0" compatLnSpc="1"/>
          <a:lstStyle>
            <a:lvl1pPr algn="r">
              <a:defRPr sz="1200"/>
            </a:lvl1pPr>
          </a:lstStyle>
          <a:p>
            <a:fld id="{F362825C-DF30-4E0C-B310-3B6BBBBADB29}" type="slidenum">
              <a:rPr lang="zh-CN" altLang="en-US"/>
              <a:t>‹#›</a:t>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13</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we introduce the </a:t>
            </a:r>
            <a:r>
              <a:rPr lang="en-US" altLang="zh-CN" b="0" i="0" dirty="0" err="1">
                <a:effectLst/>
                <a:latin typeface="Arial" panose="020B0604020202090204" pitchFamily="34" charset="0"/>
              </a:rPr>
              <a:t>CofCA</a:t>
            </a:r>
            <a:r>
              <a:rPr lang="en-US" altLang="zh-CN" b="0" i="0" dirty="0">
                <a:effectLst/>
                <a:latin typeface="Arial" panose="020B0604020202090204" pitchFamily="34" charset="0"/>
              </a:rPr>
              <a:t> benchmark for evaluating the real reasoning ability of LLMs by shielding their inherent memory. </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For example, when we ask ChatGPT, who was the captain of Argentine team that was born 1987.</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ChatGPT  could easily answer the question without any memory, showing that it has already been learned during pretraining stage.</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While</a:t>
            </a:r>
            <a:r>
              <a:rPr lang="zh-CN" altLang="en-US" b="0" i="0" dirty="0">
                <a:effectLst/>
                <a:latin typeface="Arial" panose="020B0604020202090204" pitchFamily="34" charset="0"/>
              </a:rPr>
              <a:t>，</a:t>
            </a:r>
            <a:r>
              <a:rPr lang="en-US" altLang="zh-CN" b="0" i="0" dirty="0">
                <a:effectLst/>
                <a:latin typeface="Arial" panose="020B0604020202090204" pitchFamily="34" charset="0"/>
              </a:rPr>
              <a:t>when we ask a counterfactual question, ChatGPT must reasoning on the given context and output correct answer.</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i="0" dirty="0">
              <a:effectLst/>
              <a:latin typeface="Arial" panose="020B0604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err="1">
                <a:effectLst/>
                <a:latin typeface="Arial" panose="020B0604020202090204" pitchFamily="34" charset="0"/>
              </a:rPr>
              <a:t>CofCA</a:t>
            </a:r>
            <a:r>
              <a:rPr lang="en-US" altLang="zh-CN" b="0" i="0" dirty="0">
                <a:effectLst/>
                <a:latin typeface="Arial" panose="020B0604020202090204" pitchFamily="34" charset="0"/>
              </a:rPr>
              <a:t> expands upon previous Multi-hop QA benchmarks by rewriting factual passages into counterfactual passages and annotating reasoning chain, which allows comprehensive real reasoning evaluation.</a:t>
            </a:r>
          </a:p>
          <a:p>
            <a:pPr marL="0" marR="0" lvl="0" indent="0" algn="l" defTabSz="914400" rtl="0" eaLnBrk="1" fontAlgn="auto" latinLnBrk="0" hangingPunct="1">
              <a:lnSpc>
                <a:spcPct val="100000"/>
              </a:lnSpc>
              <a:spcBef>
                <a:spcPts val="0"/>
              </a:spcBef>
              <a:spcAft>
                <a:spcPts val="0"/>
              </a:spcAft>
              <a:buClrTx/>
              <a:buSzTx/>
              <a:buFontTx/>
              <a:buNone/>
              <a:defRPr/>
            </a:pPr>
            <a:endParaRPr lang="en-US" altLang="zh-CN" b="0" i="0" dirty="0">
              <a:effectLst/>
              <a:latin typeface="Arial" panose="020B060402020209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err="1">
                <a:effectLst/>
                <a:latin typeface="Arial" panose="020B0604020202090204" pitchFamily="34" charset="0"/>
              </a:rPr>
              <a:t>CofCa</a:t>
            </a:r>
            <a:r>
              <a:rPr lang="en-US" altLang="zh-CN" b="0" i="0" dirty="0">
                <a:effectLst/>
                <a:latin typeface="Arial" panose="020B0604020202090204" pitchFamily="34" charset="0"/>
              </a:rPr>
              <a:t> contains 1800 passages in total , including 900 counterfactual passages and 900 factual passages as control group. </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Specifically, </a:t>
            </a:r>
            <a:r>
              <a:rPr lang="en-US" altLang="zh-CN" b="0" i="0" dirty="0" err="1">
                <a:effectLst/>
                <a:latin typeface="Arial" panose="020B0604020202090204" pitchFamily="34" charset="0"/>
              </a:rPr>
              <a:t>CofCA</a:t>
            </a:r>
            <a:r>
              <a:rPr lang="en-US" altLang="zh-CN" b="0" i="0" dirty="0">
                <a:effectLst/>
                <a:latin typeface="Arial" panose="020B0604020202090204" pitchFamily="34" charset="0"/>
              </a:rPr>
              <a:t>  also annotating sub-question answer pairs for each multi-hop question, for reasoning chain evaluation.</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We test the open source LLMs and commercial LLMs on the </a:t>
            </a:r>
            <a:r>
              <a:rPr lang="en-US" altLang="zh-CN" b="0" i="0" dirty="0" err="1">
                <a:effectLst/>
                <a:latin typeface="Arial" panose="020B0604020202090204" pitchFamily="34" charset="0"/>
              </a:rPr>
              <a:t>CofCA</a:t>
            </a:r>
            <a:r>
              <a:rPr lang="en-US" altLang="zh-CN" b="0" i="0" dirty="0">
                <a:effectLst/>
                <a:latin typeface="Arial" panose="020B0604020202090204" pitchFamily="34" charset="0"/>
              </a:rPr>
              <a:t> benchmark and find that LLMs show a</a:t>
            </a:r>
            <a:r>
              <a:rPr lang="zh-CN" altLang="en-US" b="0" i="0" dirty="0">
                <a:effectLst/>
                <a:latin typeface="Arial" panose="020B0604020202090204" pitchFamily="34" charset="0"/>
              </a:rPr>
              <a:t> </a:t>
            </a:r>
            <a:r>
              <a:rPr lang="en-US" altLang="zh-CN" b="0" i="0" dirty="0">
                <a:effectLst/>
                <a:latin typeface="Arial" panose="020B0604020202090204" pitchFamily="34" charset="0"/>
              </a:rPr>
              <a:t>performance gap between counterfactual data and factual data. Illustrating LLMs show an inflating performance on QA tasks.</a:t>
            </a:r>
          </a:p>
          <a:p>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14</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We observe that both open-source and commercial LLMs show high performance on factual QA datasets, including </a:t>
            </a:r>
            <a:r>
              <a:rPr lang="en-US" altLang="zh-CN" dirty="0" err="1"/>
              <a:t>HotpotQA</a:t>
            </a:r>
            <a:r>
              <a:rPr lang="en-US" altLang="zh-CN" dirty="0"/>
              <a:t>, 2WikiMultihop and </a:t>
            </a:r>
            <a:r>
              <a:rPr lang="en-US" altLang="zh-CN" dirty="0" err="1"/>
              <a:t>MuSiQue</a:t>
            </a:r>
            <a:r>
              <a:rPr lang="en-US" altLang="zh-CN" dirty="0"/>
              <a:t>. </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For example, GPT-4 achieves 69.9 EM and 82.3 F1 scores on </a:t>
            </a:r>
            <a:r>
              <a:rPr lang="en-US" altLang="zh-CN" dirty="0" err="1"/>
              <a:t>HotpotQA</a:t>
            </a:r>
            <a:r>
              <a:rPr lang="en-US" altLang="zh-CN" dirty="0"/>
              <a:t> dataset.</a:t>
            </a:r>
          </a:p>
        </p:txBody>
      </p:sp>
      <p:sp>
        <p:nvSpPr>
          <p:cNvPr id="4" name="灯片编号占位符 3"/>
          <p:cNvSpPr>
            <a:spLocks noGrp="1"/>
          </p:cNvSpPr>
          <p:nvPr>
            <p:ph type="sldNum" sz="quarter" idx="5"/>
          </p:nvPr>
        </p:nvSpPr>
        <p:spPr/>
        <p:txBody>
          <a:bodyPr/>
          <a:lstStyle/>
          <a:p>
            <a:fld id="{F362825C-DF30-4E0C-B310-3B6BBBBADB29}" type="slidenum">
              <a:rPr lang="zh-CN" altLang="en-US" smtClean="0"/>
              <a:t>15</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However</a:t>
            </a:r>
            <a:r>
              <a:rPr lang="zh-CN" altLang="en-US" dirty="0"/>
              <a:t>，</a:t>
            </a:r>
            <a:r>
              <a:rPr lang="en-US" altLang="zh-CN" dirty="0"/>
              <a:t>all LLMs show a significant performance drop on counterfactual QA dataset.</a:t>
            </a:r>
          </a:p>
          <a:p>
            <a:pPr marL="0" marR="0" lvl="0" indent="0" algn="l" defTabSz="914400" rtl="0" eaLnBrk="0" fontAlgn="base" latinLnBrk="0" hangingPunct="0">
              <a:lnSpc>
                <a:spcPct val="100000"/>
              </a:lnSpc>
              <a:spcBef>
                <a:spcPct val="30000"/>
              </a:spcBef>
              <a:spcAft>
                <a:spcPct val="0"/>
              </a:spcAft>
              <a:buClrTx/>
              <a:buSzTx/>
              <a:buFontTx/>
              <a:buNone/>
              <a:defRPr/>
            </a:pPr>
            <a:r>
              <a:rPr lang="en-US" altLang="zh-CN" dirty="0"/>
              <a:t>For example, GPT-4 achieves 53.1 EM and 62.8 F1 scores.</a:t>
            </a:r>
          </a:p>
          <a:p>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16</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a:t>
            </a:r>
            <a:r>
              <a:rPr lang="zh-CN" altLang="en-US" dirty="0"/>
              <a:t> </a:t>
            </a:r>
            <a:r>
              <a:rPr lang="en-US" altLang="zh-CN" dirty="0"/>
              <a:t>also evaluate LLMs’ reasoning chain by annotating sub-question-answer pairs. A 2-hop Question can be divided into two sub-questions, which means it requires reasoning two times.</a:t>
            </a:r>
          </a:p>
          <a:p>
            <a:endParaRPr lang="en-US" altLang="zh-CN" dirty="0"/>
          </a:p>
          <a:p>
            <a:r>
              <a:rPr lang="en-US" altLang="zh-CN" dirty="0"/>
              <a:t>We calculate all possible reasoning chain on 2-hop data. For example, in the first row of the table, if the two sub-questions and final question is correctly answered, the reasoning chain is right, otherwise the reasoning chain is wrong.</a:t>
            </a:r>
          </a:p>
          <a:p>
            <a:endParaRPr lang="en-US" altLang="zh-CN" dirty="0"/>
          </a:p>
          <a:p>
            <a:r>
              <a:rPr lang="en-US" altLang="zh-CN" dirty="0"/>
              <a:t>We observe that LLMs’ high performances are inflated and benefit from a high proportion of incorrect reasoning chains.</a:t>
            </a:r>
          </a:p>
        </p:txBody>
      </p:sp>
      <p:sp>
        <p:nvSpPr>
          <p:cNvPr id="4" name="灯片编号占位符 3"/>
          <p:cNvSpPr>
            <a:spLocks noGrp="1"/>
          </p:cNvSpPr>
          <p:nvPr>
            <p:ph type="sldNum" sz="quarter" idx="5"/>
          </p:nvPr>
        </p:nvSpPr>
        <p:spPr/>
        <p:txBody>
          <a:bodyPr/>
          <a:lstStyle/>
          <a:p>
            <a:fld id="{F362825C-DF30-4E0C-B310-3B6BBBBADB29}" type="slidenum">
              <a:rPr lang="zh-CN" altLang="en-US" smtClean="0"/>
              <a:t>17</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18</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The primary motivation for our work stems from a critical issue in traditional LLM evaluations: data contamination. As shown in the figure, the striking example is performance drop of OpenAI's o1 models on the 2024 AIME dataset, which they hadn't seen during training, compared to their performance on previous years' data. This suggests that high scores might be due to memorization rather than true reasoning. Our goal with ThinkBench is to mitigate this issue and create a reliable benchmark for genuine reasoning capabilities.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To address this, we introduce the ThinkBench. Its core idea is a dynamic process to generate out-of-distribution datasets. It employs two main strategies: First, Scenario-level construction, where we rephrase a problem into a new context while keeping the core reasoning intact. Second, Attack-level construction, where we introduce perturbations like typos or irrelevant phrases. This dual approach allows us to robustly evaluate both reasoning and non-reasoning models.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en-US" altLang="zh-CN"/>
              <a:t>Results provide strong evidence of data contamination. When we compare the performance gap between in-distribution and out-of-distribution data, we see a stark difference. On the older AIME-500 dataset, models showed an average performance drop of nearly 25%. However, on the unseen AIME 2024 data, this drop was much smaller, at about 12%. This strongly suggests that many models had been exposed to the pre-2024 AIME questions during their training, highlighting the data leakage problem.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22</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Counterfactual reasoning is crucial for robust video understanding.</a:t>
            </a:r>
          </a:p>
          <a:p>
            <a:r>
              <a:rPr lang="en-US" altLang="zh-CN" dirty="0"/>
              <a:t>COVER evaluates counterfactual reasoning beyond surface-level accuracy.</a:t>
            </a:r>
          </a:p>
          <a:p>
            <a:r>
              <a:rPr lang="en-US" altLang="zh-CN" dirty="0"/>
              <a:t>Tasks are organized along two </a:t>
            </a:r>
            <a:r>
              <a:rPr lang="en-US" altLang="zh-CN" dirty="0" err="1"/>
              <a:t>dimensions:abstract</a:t>
            </a:r>
            <a:r>
              <a:rPr lang="en-US" altLang="zh-CN" dirty="0"/>
              <a:t> vs. concrete, perception vs. cognition.</a:t>
            </a:r>
          </a:p>
          <a:p>
            <a:r>
              <a:rPr lang="en-US" altLang="zh-CN" dirty="0"/>
              <a:t>This results in four task quadrants with different reasoning demands.</a:t>
            </a:r>
            <a:br>
              <a:rPr lang="en-US" altLang="zh-CN" dirty="0"/>
            </a:br>
            <a:r>
              <a:rPr lang="en-US" altLang="zh-CN" dirty="0"/>
              <a:t>---</a:t>
            </a:r>
            <a:br>
              <a:rPr lang="en-US" altLang="zh-CN" dirty="0"/>
            </a:br>
            <a:r>
              <a:rPr lang="en-US" altLang="zh-CN" dirty="0"/>
              <a:t>Four</a:t>
            </a:r>
            <a:r>
              <a:rPr lang="zh-CN" altLang="en-US" dirty="0"/>
              <a:t> </a:t>
            </a:r>
            <a:r>
              <a:rPr lang="en-US" altLang="zh-CN" dirty="0" err="1"/>
              <a:t>quandrants</a:t>
            </a:r>
            <a:r>
              <a:rPr lang="zh-CN" altLang="en-US" dirty="0"/>
              <a:t>：</a:t>
            </a:r>
            <a:br>
              <a:rPr lang="en-US" altLang="zh-CN" dirty="0"/>
            </a:br>
            <a:r>
              <a:rPr lang="en-US" altLang="zh-CN" b="1" dirty="0"/>
              <a:t>Abstract–Cognition</a:t>
            </a:r>
            <a:r>
              <a:rPr lang="en-US" altLang="zh-CN" dirty="0"/>
              <a:t>:</a:t>
            </a:r>
            <a:br>
              <a:rPr lang="en-US" altLang="zh-CN" dirty="0"/>
            </a:br>
            <a:r>
              <a:rPr lang="en-US" altLang="zh-CN" dirty="0"/>
              <a:t>reasoning over intentions, procedures, and social relations.</a:t>
            </a:r>
          </a:p>
          <a:p>
            <a:r>
              <a:rPr lang="en-US" altLang="zh-CN" b="1" dirty="0"/>
              <a:t>Concrete–Cognition</a:t>
            </a:r>
            <a:r>
              <a:rPr lang="en-US" altLang="zh-CN" dirty="0"/>
              <a:t>:</a:t>
            </a:r>
            <a:br>
              <a:rPr lang="en-US" altLang="zh-CN" dirty="0"/>
            </a:br>
            <a:r>
              <a:rPr lang="en-US" altLang="zh-CN" dirty="0"/>
              <a:t>reasoning over concrete objects and actions.</a:t>
            </a:r>
            <a:br>
              <a:rPr lang="en-US" altLang="zh-CN" dirty="0"/>
            </a:br>
            <a:r>
              <a:rPr lang="en-US" altLang="zh-CN" b="1" dirty="0"/>
              <a:t>Abstract–Perception</a:t>
            </a:r>
            <a:r>
              <a:rPr lang="en-US" altLang="zh-CN" dirty="0"/>
              <a:t>:</a:t>
            </a:r>
            <a:br>
              <a:rPr lang="en-US" altLang="zh-CN" dirty="0"/>
            </a:br>
            <a:r>
              <a:rPr lang="en-US" altLang="zh-CN" dirty="0"/>
              <a:t>perception of abstract attributes such as emotions.</a:t>
            </a:r>
          </a:p>
          <a:p>
            <a:r>
              <a:rPr lang="en-US" altLang="zh-CN" b="1" dirty="0"/>
              <a:t>Concrete–Perception</a:t>
            </a:r>
            <a:r>
              <a:rPr lang="en-US" altLang="zh-CN" dirty="0"/>
              <a:t>:</a:t>
            </a:r>
            <a:br>
              <a:rPr lang="en-US" altLang="zh-CN" dirty="0"/>
            </a:br>
            <a:r>
              <a:rPr lang="en-US" altLang="zh-CN" dirty="0"/>
              <a:t>perception of low-level visual attributes.</a:t>
            </a:r>
          </a:p>
          <a:p>
            <a:br>
              <a:rPr lang="en-US" altLang="zh-CN" dirty="0"/>
            </a:b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176306EE-702E-46D5-9D78-C3C2C82DA180}" type="slidenum">
              <a:rPr lang="zh-CN" altLang="en-US" smtClean="0"/>
              <a:t>23</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scatter plot analyzes the relationship between sub-question accuracy and both original and counterfactual performance. Sub-question accuracy shows a strong correlation with original accuracy (r = 0.836), indicating that good in-distribution performance is largely driven by surface-level or shortcut features.</a:t>
            </a:r>
          </a:p>
          <a:p>
            <a:endParaRPr lang="en-US" altLang="zh-CN" dirty="0"/>
          </a:p>
          <a:p>
            <a:r>
              <a:rPr lang="en-US" altLang="zh-CN" dirty="0"/>
              <a:t>In contrast, the correlation between sub-question accuracy and counterfactual accuracy is only moderate (r = 0.608). Although counterfactual accuracy generally increases with sub-question accuracy, it exhibits larger variance, especially at higher </a:t>
            </a:r>
            <a:r>
              <a:rPr lang="en-US" altLang="zh-CN" dirty="0" err="1"/>
              <a:t>subacc</a:t>
            </a:r>
            <a:r>
              <a:rPr lang="en-US" altLang="zh-CN" dirty="0"/>
              <a:t>.</a:t>
            </a:r>
          </a:p>
          <a:p>
            <a:endParaRPr lang="en-US" altLang="zh-CN" dirty="0"/>
          </a:p>
          <a:p>
            <a:r>
              <a:rPr lang="en-US" altLang="zh-CN" dirty="0"/>
              <a:t>This gap suggests that higher sub-question accuracy alone does not guarantee robust counterfactual reasoning. Counterfactual evaluation exposes robustness and reliability issues that are not visible from original accuracy.</a:t>
            </a:r>
          </a:p>
        </p:txBody>
      </p:sp>
      <p:sp>
        <p:nvSpPr>
          <p:cNvPr id="4" name="灯片编号占位符 3"/>
          <p:cNvSpPr>
            <a:spLocks noGrp="1"/>
          </p:cNvSpPr>
          <p:nvPr>
            <p:ph type="sldNum" sz="quarter" idx="5"/>
          </p:nvPr>
        </p:nvSpPr>
        <p:spPr/>
        <p:txBody>
          <a:bodyPr/>
          <a:lstStyle/>
          <a:p>
            <a:fld id="{176306EE-702E-46D5-9D78-C3C2C82DA180}" type="slidenum">
              <a:rPr lang="zh-CN" altLang="en-US" smtClean="0"/>
              <a:t>24</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Heatmaps showing model performance across four task quadrants (Abstract vs. Concrete, Perception vs. Cognition) under original questions, counterfactual questions, and sub-questions.</a:t>
            </a:r>
          </a:p>
          <a:p>
            <a:r>
              <a:rPr lang="en-US" altLang="zh-CN" dirty="0"/>
              <a:t>---</a:t>
            </a:r>
          </a:p>
          <a:p>
            <a:r>
              <a:rPr lang="en-US" altLang="zh-CN" dirty="0"/>
              <a:t>The key takeaway of this heatmap is not which model performs best,</a:t>
            </a:r>
            <a:br>
              <a:rPr lang="en-US" altLang="zh-CN" dirty="0"/>
            </a:br>
            <a:r>
              <a:rPr lang="en-US" altLang="zh-CN" dirty="0"/>
              <a:t>but </a:t>
            </a:r>
            <a:r>
              <a:rPr lang="en-US" altLang="zh-CN" b="1" dirty="0"/>
              <a:t>where performance collapses</a:t>
            </a:r>
            <a:r>
              <a:rPr lang="en-US" altLang="zh-CN" dirty="0"/>
              <a:t>.</a:t>
            </a:r>
          </a:p>
          <a:p>
            <a:r>
              <a:rPr lang="en-US" altLang="zh-CN" dirty="0"/>
              <a:t>In abstract-cognitive tasks (e.g., social relation, procedure understanding),</a:t>
            </a:r>
            <a:br>
              <a:rPr lang="en-US" altLang="zh-CN" dirty="0"/>
            </a:br>
            <a:r>
              <a:rPr lang="en-US" altLang="zh-CN" dirty="0"/>
              <a:t>the drop from sub-questions to counterfactual questions is relatively small,</a:t>
            </a:r>
            <a:br>
              <a:rPr lang="en-US" altLang="zh-CN" dirty="0"/>
            </a:br>
            <a:r>
              <a:rPr lang="en-US" altLang="zh-CN" dirty="0"/>
              <a:t>suggesting stable structured reasoning.</a:t>
            </a:r>
          </a:p>
          <a:p>
            <a:r>
              <a:rPr lang="en-US" altLang="zh-CN" dirty="0"/>
              <a:t>In contrast, concrete-perception tasks show a sharp degradation,</a:t>
            </a:r>
            <a:br>
              <a:rPr lang="en-US" altLang="zh-CN" dirty="0"/>
            </a:br>
            <a:r>
              <a:rPr lang="en-US" altLang="zh-CN" dirty="0"/>
              <a:t>indicating that models struggle to recompose perceptual evidence under counterfactual changes.</a:t>
            </a:r>
          </a:p>
          <a:p>
            <a:r>
              <a:rPr lang="en-US" altLang="zh-CN" dirty="0"/>
              <a:t>This reveals a strong reliance on </a:t>
            </a:r>
            <a:r>
              <a:rPr lang="en-US" altLang="zh-CN" b="1" dirty="0"/>
              <a:t>perceptual spurious features</a:t>
            </a:r>
            <a:r>
              <a:rPr lang="en-US" altLang="zh-CN" dirty="0"/>
              <a:t>,</a:t>
            </a:r>
            <a:br>
              <a:rPr lang="en-US" altLang="zh-CN" dirty="0"/>
            </a:br>
            <a:r>
              <a:rPr lang="en-US" altLang="zh-CN" dirty="0"/>
              <a:t>rather than causal reasoning over visual evidence.</a:t>
            </a:r>
          </a:p>
          <a:p>
            <a:endParaRPr lang="zh-CN" altLang="en-US" dirty="0"/>
          </a:p>
        </p:txBody>
      </p:sp>
      <p:sp>
        <p:nvSpPr>
          <p:cNvPr id="4" name="灯片编号占位符 3"/>
          <p:cNvSpPr>
            <a:spLocks noGrp="1"/>
          </p:cNvSpPr>
          <p:nvPr>
            <p:ph type="sldNum" sz="quarter" idx="5"/>
          </p:nvPr>
        </p:nvSpPr>
        <p:spPr/>
        <p:txBody>
          <a:bodyPr/>
          <a:lstStyle/>
          <a:p>
            <a:fld id="{176306EE-702E-46D5-9D78-C3C2C82DA180}" type="slidenum">
              <a:rPr lang="zh-CN" altLang="en-US" smtClean="0"/>
              <a:t>25</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171450" indent="-171450">
              <a:buFontTx/>
              <a:buChar char="-"/>
            </a:pPr>
            <a:r>
              <a:rPr lang="en-US" altLang="zh-CN" dirty="0" err="1"/>
              <a:t>CoT</a:t>
            </a:r>
            <a:r>
              <a:rPr lang="en-US" altLang="zh-CN" dirty="0"/>
              <a:t> improves counterfactual accuracy in most models.</a:t>
            </a:r>
          </a:p>
          <a:p>
            <a:pPr marL="171450" indent="-171450">
              <a:buFontTx/>
              <a:buChar char="-"/>
            </a:pPr>
            <a:r>
              <a:rPr lang="en-US" altLang="zh-CN" dirty="0"/>
              <a:t>However, better reasoning traces do not guarantee causal reasoning.</a:t>
            </a:r>
          </a:p>
          <a:p>
            <a:pPr marL="171450" indent="-171450">
              <a:buFontTx/>
              <a:buChar char="-"/>
            </a:pPr>
            <a:r>
              <a:rPr lang="en-US" altLang="zh-CN" dirty="0"/>
              <a:t>Manually guided reasoning may introduce new spurious patterns.</a:t>
            </a:r>
          </a:p>
          <a:p>
            <a:pPr marL="171450" indent="-171450">
              <a:buFontTx/>
              <a:buChar char="-"/>
            </a:pPr>
            <a:endParaRPr lang="en-US" altLang="zh-CN" dirty="0"/>
          </a:p>
          <a:p>
            <a:pPr marL="0" indent="0">
              <a:buFontTx/>
              <a:buNone/>
            </a:pPr>
            <a:r>
              <a:rPr lang="en-US" altLang="zh-CN" dirty="0"/>
              <a:t>=》</a:t>
            </a:r>
            <a:r>
              <a:rPr lang="zh-CN" altLang="en-US" dirty="0"/>
              <a:t> </a:t>
            </a:r>
            <a:r>
              <a:rPr lang="en-US" altLang="zh-CN" dirty="0"/>
              <a:t>This explains the limitation of ICL-style supervision.</a:t>
            </a:r>
            <a:br>
              <a:rPr lang="en-US" altLang="zh-CN" dirty="0"/>
            </a:br>
            <a:endParaRPr lang="en-US" altLang="zh-CN" dirty="0"/>
          </a:p>
        </p:txBody>
      </p:sp>
      <p:sp>
        <p:nvSpPr>
          <p:cNvPr id="4" name="灯片编号占位符 3"/>
          <p:cNvSpPr>
            <a:spLocks noGrp="1"/>
          </p:cNvSpPr>
          <p:nvPr>
            <p:ph type="sldNum" sz="quarter" idx="5"/>
          </p:nvPr>
        </p:nvSpPr>
        <p:spPr/>
        <p:txBody>
          <a:bodyPr/>
          <a:lstStyle/>
          <a:p>
            <a:fld id="{176306EE-702E-46D5-9D78-C3C2C82DA180}" type="slidenum">
              <a:rPr lang="zh-CN" altLang="en-US" smtClean="0"/>
              <a:t>26</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27</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29</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8C90D-4A9D-E979-3A9D-A7E71C9D7F29}"/>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E257A4-FD47-9669-52B1-127B776554AC}"/>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E9CBD28-3415-95FD-C149-A47A1CF06C0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A74A2D0-53DC-35F2-6AB6-5DC464515C8C}"/>
              </a:ext>
            </a:extLst>
          </p:cNvPr>
          <p:cNvSpPr>
            <a:spLocks noGrp="1"/>
          </p:cNvSpPr>
          <p:nvPr>
            <p:ph type="sldNum" sz="quarter" idx="5"/>
          </p:nvPr>
        </p:nvSpPr>
        <p:spPr/>
        <p:txBody>
          <a:bodyPr/>
          <a:lstStyle/>
          <a:p>
            <a:fld id="{F362825C-DF30-4E0C-B310-3B6BBBBADB29}" type="slidenum">
              <a:rPr lang="zh-CN" altLang="en-US" smtClean="0"/>
              <a:t>30</a:t>
            </a:fld>
            <a:endParaRPr lang="zh-CN" altLang="en-US"/>
          </a:p>
        </p:txBody>
      </p:sp>
    </p:spTree>
    <p:extLst>
      <p:ext uri="{BB962C8B-B14F-4D97-AF65-F5344CB8AC3E}">
        <p14:creationId xmlns:p14="http://schemas.microsoft.com/office/powerpoint/2010/main" val="2396187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a:p>
            <a:r>
              <a:rPr lang="en-US" altLang="zh-CN" dirty="0"/>
              <a:t>Motivation: LLM-&gt;LRM, models often exhibit “</a:t>
            </a:r>
            <a:r>
              <a:rPr lang="en-US" altLang="zh-CN" dirty="0" err="1"/>
              <a:t>overthinking”,generating</a:t>
            </a:r>
            <a:r>
              <a:rPr lang="en-US" altLang="zh-CN" dirty="0"/>
              <a:t> protracted thinking chains even for </a:t>
            </a:r>
            <a:r>
              <a:rPr lang="en-US" altLang="zh-CN" dirty="0" err="1"/>
              <a:t>triv-ial</a:t>
            </a:r>
            <a:r>
              <a:rPr lang="en-US" altLang="zh-CN" dirty="0"/>
              <a:t> tasks like calculating 1+1. Except for straightforward reasoning in short </a:t>
            </a:r>
            <a:r>
              <a:rPr lang="en-US" altLang="zh-CN" dirty="0" err="1"/>
              <a:t>CoT</a:t>
            </a:r>
            <a:r>
              <a:rPr lang="en-US" altLang="zh-CN" dirty="0"/>
              <a:t>, LRMs exhibit more complex </a:t>
            </a:r>
            <a:r>
              <a:rPr lang="en-US" altLang="zh-CN" dirty="0" err="1"/>
              <a:t>behaviours</a:t>
            </a:r>
            <a:r>
              <a:rPr lang="en-US" altLang="zh-CN" dirty="0"/>
              <a:t>: redundant </a:t>
            </a:r>
            <a:r>
              <a:rPr lang="en-US" altLang="zh-CN" dirty="0" err="1"/>
              <a:t>Exploraition</a:t>
            </a:r>
            <a:r>
              <a:rPr lang="en-US" altLang="zh-CN" dirty="0"/>
              <a:t>; Planning and reflections. How do we know if they are effective or just surface-level styles?</a:t>
            </a:r>
          </a:p>
          <a:p>
            <a:endParaRPr lang="en-US" altLang="zh-CN" dirty="0"/>
          </a:p>
          <a:p>
            <a:r>
              <a:rPr lang="en-US" altLang="zh-CN" dirty="0"/>
              <a:t>Phase A: generating scalable FOL dataset with logical depth (complexity) and sample size. We obtain data with rule-based golden reasoning chains. </a:t>
            </a:r>
          </a:p>
          <a:p>
            <a:r>
              <a:rPr lang="en-US" altLang="zh-CN" dirty="0"/>
              <a:t>Phase B: target LLM generate response</a:t>
            </a:r>
          </a:p>
          <a:p>
            <a:r>
              <a:rPr lang="en-US" altLang="zh-CN" dirty="0"/>
              <a:t>Phase C: (</a:t>
            </a:r>
            <a:r>
              <a:rPr lang="en-US" altLang="zh-CN" b="1" dirty="0"/>
              <a:t>natural text -&gt; structural nodes; allowing quantification</a:t>
            </a:r>
            <a:r>
              <a:rPr lang="en-US" altLang="zh-CN" dirty="0"/>
              <a:t>)LLM parser extracting different nodes. Actual; Planning; Reflection, along with the standard expression (x is </a:t>
            </a:r>
            <a:r>
              <a:rPr lang="en-US" altLang="zh-CN" dirty="0" err="1"/>
              <a:t>bablpus</a:t>
            </a:r>
            <a:r>
              <a:rPr lang="en-US" altLang="zh-CN" dirty="0"/>
              <a:t> or </a:t>
            </a:r>
            <a:r>
              <a:rPr lang="en-US" altLang="zh-CN" dirty="0" err="1"/>
              <a:t>babypus</a:t>
            </a:r>
            <a:r>
              <a:rPr lang="en-US" altLang="zh-CN" dirty="0"/>
              <a:t>).</a:t>
            </a:r>
          </a:p>
          <a:p>
            <a:r>
              <a:rPr lang="en-US" altLang="zh-CN" dirty="0"/>
              <a:t>Phase D: using a logic solver to calculate the correctness of each nodes, and the logic depth of each nodes.</a:t>
            </a:r>
          </a:p>
          <a:p>
            <a:r>
              <a:rPr lang="en-US" altLang="zh-CN" dirty="0"/>
              <a:t>Phase E: calculating metrics such as Logical Depth (core metric), Cost (token count, reflection count, planning count), Exploration (Explored Node count), Efficiency (Effective logical depth advancement per token; Relative position of last novel and correct step), Coherence (Depth gain induced by reflection in a given window; Proportion of valid planning steps executed), Redundancy (Sentence Duplication; Node Duplication Ratio)</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31</a:t>
            </a:fld>
            <a:endParaRPr lang="zh-CN" altLang="en-US"/>
          </a:p>
        </p:txBody>
      </p:sp>
    </p:spTree>
    <p:extLst>
      <p:ext uri="{BB962C8B-B14F-4D97-AF65-F5344CB8AC3E}">
        <p14:creationId xmlns:p14="http://schemas.microsoft.com/office/powerpoint/2010/main" val="6809730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C8FB2-0176-C847-014B-C340FB9309C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880B2F7-DCE6-FF23-88B0-A84EC453144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20CFCB7-1EF5-229B-6E71-C1958A7C443F}"/>
              </a:ext>
            </a:extLst>
          </p:cNvPr>
          <p:cNvSpPr>
            <a:spLocks noGrp="1"/>
          </p:cNvSpPr>
          <p:nvPr>
            <p:ph type="body" idx="1"/>
          </p:nvPr>
        </p:nvSpPr>
        <p:spPr/>
        <p:txBody>
          <a:bodyPr/>
          <a:lstStyle/>
          <a:p>
            <a:r>
              <a:rPr lang="en-US" altLang="zh-CN" dirty="0"/>
              <a:t>We define the complexity of each sample, corresponding to the maximum number of inference layers in the golden solution. In the same way, we define each nodes’ logical depth. So even models cannot reach the final result, we know how much it has achieved.</a:t>
            </a:r>
          </a:p>
          <a:p>
            <a:endParaRPr lang="en-US" altLang="zh-CN" dirty="0"/>
          </a:p>
          <a:p>
            <a:r>
              <a:rPr lang="en-US" altLang="zh-CN" dirty="0"/>
              <a:t>Simultaneously, we can extract different types of nodes, actual/reflection/planning, and aggregate 6 metrics (more can be calculated as you need)</a:t>
            </a:r>
            <a:endParaRPr lang="zh-CN" altLang="en-US" dirty="0"/>
          </a:p>
        </p:txBody>
      </p:sp>
      <p:sp>
        <p:nvSpPr>
          <p:cNvPr id="4" name="灯片编号占位符 3">
            <a:extLst>
              <a:ext uri="{FF2B5EF4-FFF2-40B4-BE49-F238E27FC236}">
                <a16:creationId xmlns:a16="http://schemas.microsoft.com/office/drawing/2014/main" id="{BA25A2F6-A90C-E189-2FB4-45FA748E3A4B}"/>
              </a:ext>
            </a:extLst>
          </p:cNvPr>
          <p:cNvSpPr>
            <a:spLocks noGrp="1"/>
          </p:cNvSpPr>
          <p:nvPr>
            <p:ph type="sldNum" sz="quarter" idx="5"/>
          </p:nvPr>
        </p:nvSpPr>
        <p:spPr/>
        <p:txBody>
          <a:bodyPr/>
          <a:lstStyle/>
          <a:p>
            <a:fld id="{F362825C-DF30-4E0C-B310-3B6BBBBADB29}" type="slidenum">
              <a:rPr lang="zh-CN" altLang="en-US" smtClean="0"/>
              <a:t>32</a:t>
            </a:fld>
            <a:endParaRPr lang="zh-CN" altLang="en-US"/>
          </a:p>
        </p:txBody>
      </p:sp>
    </p:spTree>
    <p:extLst>
      <p:ext uri="{BB962C8B-B14F-4D97-AF65-F5344CB8AC3E}">
        <p14:creationId xmlns:p14="http://schemas.microsoft.com/office/powerpoint/2010/main" val="381629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BE288-BE32-E8BB-C808-646E1D8ACA9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20F3746-EBDE-4404-0DB3-4D2F826BB11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3912B2B-9790-3944-8F9A-69A1F2022B1F}"/>
              </a:ext>
            </a:extLst>
          </p:cNvPr>
          <p:cNvSpPr>
            <a:spLocks noGrp="1"/>
          </p:cNvSpPr>
          <p:nvPr>
            <p:ph type="body" idx="1"/>
          </p:nvPr>
        </p:nvSpPr>
        <p:spPr/>
        <p:txBody>
          <a:bodyPr/>
          <a:lstStyle/>
          <a:p>
            <a:r>
              <a:rPr lang="en-US" altLang="zh-CN" dirty="0"/>
              <a:t>We divide 4 types: </a:t>
            </a:r>
            <a:r>
              <a:rPr lang="en-US" altLang="zh-CN" dirty="0" err="1"/>
              <a:t>DeepWanderer</a:t>
            </a:r>
            <a:r>
              <a:rPr lang="en-US" altLang="zh-CN" dirty="0"/>
              <a:t>, </a:t>
            </a:r>
            <a:r>
              <a:rPr lang="en-US" altLang="zh-CN" dirty="0" err="1"/>
              <a:t>EffectiveSolver</a:t>
            </a:r>
            <a:r>
              <a:rPr lang="en-US" altLang="zh-CN" dirty="0"/>
              <a:t>, </a:t>
            </a:r>
            <a:r>
              <a:rPr lang="en-US" altLang="zh-CN" dirty="0" err="1"/>
              <a:t>HollowMimic</a:t>
            </a:r>
            <a:r>
              <a:rPr lang="en-US" altLang="zh-CN" dirty="0"/>
              <a:t>, </a:t>
            </a:r>
            <a:r>
              <a:rPr lang="en-US" altLang="zh-CN" dirty="0" err="1"/>
              <a:t>LazyGuesser</a:t>
            </a:r>
            <a:r>
              <a:rPr lang="en-US" altLang="zh-CN" dirty="0"/>
              <a:t> in complexity 11. Lazy Guessers: defined by low depth and low cost, mostly instruct models. Hollow Mimic: defined by low depth and high cost. </a:t>
            </a:r>
            <a:r>
              <a:rPr lang="en-US" altLang="zh-CN" dirty="0" err="1"/>
              <a:t>EffectiveSolver</a:t>
            </a:r>
            <a:r>
              <a:rPr lang="en-US" altLang="zh-CN" dirty="0"/>
              <a:t>: High depth and relatively low cost, even some strong thinking models are in this cluster. </a:t>
            </a:r>
            <a:r>
              <a:rPr lang="en-US" altLang="zh-CN" dirty="0" err="1"/>
              <a:t>DeepWanderer</a:t>
            </a:r>
            <a:r>
              <a:rPr lang="en-US" altLang="zh-CN" dirty="0"/>
              <a:t>: high cost and high depth, Qwen3-235B-thinking.</a:t>
            </a:r>
            <a:endParaRPr lang="zh-CN" altLang="en-US" dirty="0"/>
          </a:p>
        </p:txBody>
      </p:sp>
      <p:sp>
        <p:nvSpPr>
          <p:cNvPr id="4" name="灯片编号占位符 3">
            <a:extLst>
              <a:ext uri="{FF2B5EF4-FFF2-40B4-BE49-F238E27FC236}">
                <a16:creationId xmlns:a16="http://schemas.microsoft.com/office/drawing/2014/main" id="{495CD1A8-CE19-CB7B-4D90-4CCEEF2535A3}"/>
              </a:ext>
            </a:extLst>
          </p:cNvPr>
          <p:cNvSpPr>
            <a:spLocks noGrp="1"/>
          </p:cNvSpPr>
          <p:nvPr>
            <p:ph type="sldNum" sz="quarter" idx="5"/>
          </p:nvPr>
        </p:nvSpPr>
        <p:spPr/>
        <p:txBody>
          <a:bodyPr/>
          <a:lstStyle/>
          <a:p>
            <a:fld id="{F362825C-DF30-4E0C-B310-3B6BBBBADB29}" type="slidenum">
              <a:rPr lang="zh-CN" altLang="en-US" smtClean="0"/>
              <a:t>33</a:t>
            </a:fld>
            <a:endParaRPr lang="zh-CN" altLang="en-US"/>
          </a:p>
        </p:txBody>
      </p:sp>
    </p:spTree>
    <p:extLst>
      <p:ext uri="{BB962C8B-B14F-4D97-AF65-F5344CB8AC3E}">
        <p14:creationId xmlns:p14="http://schemas.microsoft.com/office/powerpoint/2010/main" val="3544359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b="0" i="0" dirty="0">
                <a:effectLst/>
                <a:latin typeface="Noto Sans" panose="020B0502040504020204" pitchFamily="34" charset="0"/>
              </a:rPr>
              <a:t>Figure 1 in the paper "Chain-of-Thought Is Not </a:t>
            </a:r>
            <a:r>
              <a:rPr lang="en-US" b="0" i="0" dirty="0" err="1">
                <a:effectLst/>
                <a:latin typeface="Noto Sans" panose="020B0502040504020204" pitchFamily="34" charset="0"/>
              </a:rPr>
              <a:t>Explainability</a:t>
            </a:r>
            <a:r>
              <a:rPr lang="en-US" b="0" i="0" dirty="0">
                <a:effectLst/>
                <a:latin typeface="Noto Sans" panose="020B0502040504020204" pitchFamily="34" charset="0"/>
              </a:rPr>
              <a:t>" provides a comprehensive overview of the paper's main arguments and proposed solutions regarding the faithfulness of Chain-of-Thought (</a:t>
            </a:r>
            <a:r>
              <a:rPr lang="en-US" b="0" i="0" dirty="0" err="1">
                <a:effectLst/>
                <a:latin typeface="Noto Sans" panose="020B0502040504020204" pitchFamily="34" charset="0"/>
              </a:rPr>
              <a:t>CoT</a:t>
            </a:r>
            <a:r>
              <a:rPr lang="en-US" b="0" i="0" dirty="0">
                <a:effectLst/>
                <a:latin typeface="Noto Sans" panose="020B0502040504020204" pitchFamily="34" charset="0"/>
              </a:rPr>
              <a:t>) explanations in large language models. The figure is divided into three main sections: "Problem," "Insights," and "Roadmap.“</a:t>
            </a:r>
          </a:p>
          <a:p>
            <a:pPr algn="l"/>
            <a:endParaRPr lang="en-US" b="0" i="0" dirty="0">
              <a:effectLst/>
              <a:latin typeface="Noto Sans" panose="020B0502040504020204" pitchFamily="34" charset="0"/>
            </a:endParaRPr>
          </a:p>
          <a:p>
            <a:pPr algn="l"/>
            <a:r>
              <a:rPr lang="en-US" b="0" i="0" dirty="0">
                <a:effectLst/>
                <a:latin typeface="Noto Sans" panose="020B0502040504020204" pitchFamily="34" charset="0"/>
              </a:rPr>
              <a:t>The "Problem" section, located on the left, illustrates how </a:t>
            </a:r>
            <a:r>
              <a:rPr lang="en-US" b="0" i="0" dirty="0" err="1">
                <a:effectLst/>
                <a:latin typeface="Noto Sans" panose="020B0502040504020204" pitchFamily="34" charset="0"/>
              </a:rPr>
              <a:t>CoT</a:t>
            </a:r>
            <a:r>
              <a:rPr lang="en-US" b="0" i="0" dirty="0">
                <a:effectLst/>
                <a:latin typeface="Noto Sans" panose="020B0502040504020204" pitchFamily="34" charset="0"/>
              </a:rPr>
              <a:t> explanations can be misleading. It uses an example of a math problem where a model's </a:t>
            </a:r>
            <a:r>
              <a:rPr lang="en-US" b="0" i="0" dirty="0" err="1">
                <a:effectLst/>
                <a:latin typeface="Noto Sans" panose="020B0502040504020204" pitchFamily="34" charset="0"/>
              </a:rPr>
              <a:t>CoT</a:t>
            </a:r>
            <a:r>
              <a:rPr lang="en-US" b="0" i="0" dirty="0">
                <a:effectLst/>
                <a:latin typeface="Noto Sans" panose="020B0502040504020204" pitchFamily="34" charset="0"/>
              </a:rPr>
              <a:t> explanation for "the product of the two smallest prime numbers" is shown to be incorrect, highlighting issues such as restoration errors, bias-driven answers, and unfaithful shortcuts. This section emphasizes that </a:t>
            </a:r>
            <a:r>
              <a:rPr lang="en-US" b="0" i="0" dirty="0" err="1">
                <a:effectLst/>
                <a:latin typeface="Noto Sans" panose="020B0502040504020204" pitchFamily="34" charset="0"/>
              </a:rPr>
              <a:t>CoT</a:t>
            </a:r>
            <a:r>
              <a:rPr lang="en-US" b="0" i="0" dirty="0">
                <a:effectLst/>
                <a:latin typeface="Noto Sans" panose="020B0502040504020204" pitchFamily="34" charset="0"/>
              </a:rPr>
              <a:t> explanations often diverge from the model's true reasoning process.</a:t>
            </a:r>
          </a:p>
          <a:p>
            <a:pPr algn="l"/>
            <a:endParaRPr lang="en-US" b="0" i="0" dirty="0">
              <a:effectLst/>
              <a:latin typeface="Noto Sans" panose="020B0502040504020204" pitchFamily="34" charset="0"/>
            </a:endParaRPr>
          </a:p>
          <a:p>
            <a:pPr algn="l"/>
            <a:r>
              <a:rPr lang="en-US" b="0" i="0" dirty="0">
                <a:effectLst/>
                <a:latin typeface="Noto Sans" panose="020B0502040504020204" pitchFamily="34" charset="0"/>
              </a:rPr>
              <a:t>The "Insights" section, in the middle, delves into the underlying causes of </a:t>
            </a:r>
            <a:r>
              <a:rPr lang="en-US" b="0" i="0" dirty="0" err="1">
                <a:effectLst/>
                <a:latin typeface="Noto Sans" panose="020B0502040504020204" pitchFamily="34" charset="0"/>
              </a:rPr>
              <a:t>CoT</a:t>
            </a:r>
            <a:r>
              <a:rPr lang="en-US" b="0" i="0" dirty="0">
                <a:effectLst/>
                <a:latin typeface="Noto Sans" panose="020B0502040504020204" pitchFamily="34" charset="0"/>
              </a:rPr>
              <a:t> unfaithfulness, drawing parallels between mechanistic computation and cognitive psychology. It suggests that mechanistic computation may not always follow the explicit </a:t>
            </a:r>
            <a:r>
              <a:rPr lang="en-US" b="0" i="0" dirty="0" err="1">
                <a:effectLst/>
                <a:latin typeface="Noto Sans" panose="020B0502040504020204" pitchFamily="34" charset="0"/>
              </a:rPr>
              <a:t>CoT</a:t>
            </a:r>
            <a:r>
              <a:rPr lang="en-US" b="0" i="0" dirty="0">
                <a:effectLst/>
                <a:latin typeface="Noto Sans" panose="020B0502040504020204" pitchFamily="34" charset="0"/>
              </a:rPr>
              <a:t> steps, and that </a:t>
            </a:r>
            <a:r>
              <a:rPr lang="en-US" b="0" i="0" dirty="0" err="1">
                <a:effectLst/>
                <a:latin typeface="Noto Sans" panose="020B0502040504020204" pitchFamily="34" charset="0"/>
              </a:rPr>
              <a:t>CoT</a:t>
            </a:r>
            <a:r>
              <a:rPr lang="en-US" b="0" i="0" dirty="0">
                <a:effectLst/>
                <a:latin typeface="Noto Sans" panose="020B0502040504020204" pitchFamily="34" charset="0"/>
              </a:rPr>
              <a:t> failures can mirror human cognitive biases.</a:t>
            </a:r>
          </a:p>
          <a:p>
            <a:pPr algn="l"/>
            <a:endParaRPr lang="en-US" b="0" i="0" dirty="0">
              <a:effectLst/>
              <a:latin typeface="Noto Sans" panose="020B0502040504020204" pitchFamily="34" charset="0"/>
            </a:endParaRPr>
          </a:p>
          <a:p>
            <a:pPr algn="l"/>
            <a:r>
              <a:rPr lang="en-US" b="0" i="0" dirty="0">
                <a:effectLst/>
                <a:latin typeface="Noto Sans" panose="020B0502040504020204" pitchFamily="34" charset="0"/>
              </a:rPr>
              <a:t>Finally, the "Roadmap" section on the right outlines proposed research directions to enhance </a:t>
            </a:r>
            <a:r>
              <a:rPr lang="en-US" b="0" i="0" dirty="0" err="1">
                <a:effectLst/>
                <a:latin typeface="Noto Sans" panose="020B0502040504020204" pitchFamily="34" charset="0"/>
              </a:rPr>
              <a:t>CoT</a:t>
            </a:r>
            <a:r>
              <a:rPr lang="en-US" b="0" i="0" dirty="0">
                <a:effectLst/>
                <a:latin typeface="Noto Sans" panose="020B0502040504020204" pitchFamily="34" charset="0"/>
              </a:rPr>
              <a:t> faithfulness. These include ensuring </a:t>
            </a:r>
            <a:r>
              <a:rPr lang="en-US" b="0" i="0" dirty="0" err="1">
                <a:effectLst/>
                <a:latin typeface="Noto Sans" panose="020B0502040504020204" pitchFamily="34" charset="0"/>
              </a:rPr>
              <a:t>CoT</a:t>
            </a:r>
            <a:r>
              <a:rPr lang="en-US" b="0" i="0" dirty="0">
                <a:effectLst/>
                <a:latin typeface="Noto Sans" panose="020B0502040504020204" pitchFamily="34" charset="0"/>
              </a:rPr>
              <a:t> causality, improving error monitoring and self-correcting narratives, developing faithfulness metrics and scaling laws, and designing human-centered interfaces. This section points towards a future where </a:t>
            </a:r>
            <a:r>
              <a:rPr lang="en-US" b="0" i="0" dirty="0" err="1">
                <a:effectLst/>
                <a:latin typeface="Noto Sans" panose="020B0502040504020204" pitchFamily="34" charset="0"/>
              </a:rPr>
              <a:t>CoT</a:t>
            </a:r>
            <a:r>
              <a:rPr lang="en-US" b="0" i="0" dirty="0">
                <a:effectLst/>
                <a:latin typeface="Noto Sans" panose="020B0502040504020204" pitchFamily="34" charset="0"/>
              </a:rPr>
              <a:t> explanations are not only communicatively beneficial but also truly reflective of a model's internal reasoning.</a:t>
            </a:r>
          </a:p>
          <a:p>
            <a:endParaRPr lang="en-US" dirty="0"/>
          </a:p>
        </p:txBody>
      </p:sp>
      <p:sp>
        <p:nvSpPr>
          <p:cNvPr id="4" name="灯片编号占位符 3"/>
          <p:cNvSpPr>
            <a:spLocks noGrp="1"/>
          </p:cNvSpPr>
          <p:nvPr>
            <p:ph type="sldNum" sz="quarter" idx="5"/>
          </p:nvPr>
        </p:nvSpPr>
        <p:spPr/>
        <p:txBody>
          <a:bodyPr/>
          <a:lstStyle/>
          <a:p>
            <a:fld id="{E8C09945-D106-41F8-A662-EEFDF1E36ED1}" type="slidenum">
              <a:rPr lang="en-US" smtClean="0"/>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56D13-A6C6-FB5C-17CD-E31C8205A64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72909DB-2861-3268-D46A-C3854DBA1C8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D547524-67C2-1750-8FE3-A00BA802CA76}"/>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E064EF81-447D-E0CB-AC92-8DE88EA1E42B}"/>
              </a:ext>
            </a:extLst>
          </p:cNvPr>
          <p:cNvSpPr>
            <a:spLocks noGrp="1"/>
          </p:cNvSpPr>
          <p:nvPr>
            <p:ph type="sldNum" sz="quarter" idx="5"/>
          </p:nvPr>
        </p:nvSpPr>
        <p:spPr/>
        <p:txBody>
          <a:bodyPr/>
          <a:lstStyle/>
          <a:p>
            <a:fld id="{F362825C-DF30-4E0C-B310-3B6BBBBADB29}" type="slidenum">
              <a:rPr lang="zh-CN" altLang="en-US" smtClean="0"/>
              <a:t>34</a:t>
            </a:fld>
            <a:endParaRPr lang="zh-CN" altLang="en-US"/>
          </a:p>
        </p:txBody>
      </p:sp>
    </p:spTree>
    <p:extLst>
      <p:ext uri="{BB962C8B-B14F-4D97-AF65-F5344CB8AC3E}">
        <p14:creationId xmlns:p14="http://schemas.microsoft.com/office/powerpoint/2010/main" val="4215461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86BD7-06D8-4DAB-58F1-50A51AA0D60B}"/>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0F7A67F-043D-21D1-A453-76B1A06C84E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61C46418-3F09-0247-77F1-00A15EDF19B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FDDD436-418C-A307-5BF3-64D2DD732D65}"/>
              </a:ext>
            </a:extLst>
          </p:cNvPr>
          <p:cNvSpPr>
            <a:spLocks noGrp="1"/>
          </p:cNvSpPr>
          <p:nvPr>
            <p:ph type="sldNum" sz="quarter" idx="5"/>
          </p:nvPr>
        </p:nvSpPr>
        <p:spPr/>
        <p:txBody>
          <a:bodyPr/>
          <a:lstStyle/>
          <a:p>
            <a:fld id="{F362825C-DF30-4E0C-B310-3B6BBBBADB29}" type="slidenum">
              <a:rPr lang="zh-CN" altLang="en-US" smtClean="0"/>
              <a:t>35</a:t>
            </a:fld>
            <a:endParaRPr lang="zh-CN" altLang="en-US"/>
          </a:p>
        </p:txBody>
      </p:sp>
    </p:spTree>
    <p:extLst>
      <p:ext uri="{BB962C8B-B14F-4D97-AF65-F5344CB8AC3E}">
        <p14:creationId xmlns:p14="http://schemas.microsoft.com/office/powerpoint/2010/main" val="35726002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36</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AE32F16F-EBD4-49E9-8FF3-C5602B403648}" type="slidenum">
              <a:rPr lang="en-US" altLang="en-US" smtClean="0"/>
              <a:t>37</a:t>
            </a:fld>
            <a:endParaRPr lang="en-US" altLang="zh-CN">
              <a:latin typeface="Calibri" panose="020F0502020204030204" pitchFamily="34" charset="0"/>
              <a:ea typeface="宋体" pitchFamily="2" charset="-122"/>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AE32F16F-EBD4-49E9-8FF3-C5602B403648}" type="slidenum">
              <a:rPr lang="en-US" altLang="en-US" smtClean="0"/>
              <a:t>38</a:t>
            </a:fld>
            <a:endParaRPr lang="en-US" altLang="zh-CN">
              <a:latin typeface="Calibri" panose="020F0502020204030204" pitchFamily="34" charset="0"/>
              <a:ea typeface="宋体" pitchFamily="2" charset="-122"/>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AE32F16F-EBD4-49E9-8FF3-C5602B403648}" type="slidenum">
              <a:rPr lang="en-US" altLang="en-US" smtClean="0"/>
              <a:t>39</a:t>
            </a:fld>
            <a:endParaRPr lang="en-US" altLang="zh-CN">
              <a:latin typeface="Calibri" panose="020F0502020204030204" pitchFamily="34" charset="0"/>
              <a:ea typeface="宋体" pitchFamily="2" charset="-122"/>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Specifically, the research Fast-</a:t>
            </a:r>
            <a:r>
              <a:rPr lang="en-US" dirty="0" err="1"/>
              <a:t>DetectGPT</a:t>
            </a:r>
            <a:r>
              <a:rPr lang="en-US" dirty="0"/>
              <a:t> uses two smaller LMs with a total of 8.7B parameters, in contrast to the large LM of 175B parameters in the previous </a:t>
            </a:r>
            <a:r>
              <a:rPr lang="en-US" dirty="0" err="1"/>
              <a:t>DetectGPT</a:t>
            </a:r>
            <a:r>
              <a:rPr lang="en-US" dirty="0"/>
              <a:t>. </a:t>
            </a:r>
          </a:p>
          <a:p>
            <a:endParaRPr lang="en-US" dirty="0"/>
          </a:p>
          <a:p>
            <a:r>
              <a:rPr lang="en-US" dirty="0"/>
              <a:t>Furthermore, it calls the LM only one time, instead of 100 times called by </a:t>
            </a:r>
            <a:r>
              <a:rPr lang="en-US" dirty="0" err="1"/>
              <a:t>DetecGPT</a:t>
            </a:r>
            <a:r>
              <a:rPr lang="en-US" dirty="0"/>
              <a:t>.</a:t>
            </a:r>
          </a:p>
          <a:p>
            <a:endParaRPr lang="en-US" dirty="0"/>
          </a:p>
          <a:p>
            <a:r>
              <a:rPr lang="en-US" dirty="0"/>
              <a:t>These changes in design reduce the cost significantly and result in a much quicker solution.</a:t>
            </a:r>
          </a:p>
          <a:p>
            <a:endParaRPr lang="en-US" dirty="0"/>
          </a:p>
        </p:txBody>
      </p:sp>
      <p:sp>
        <p:nvSpPr>
          <p:cNvPr id="4" name="灯片编号占位符 3"/>
          <p:cNvSpPr>
            <a:spLocks noGrp="1"/>
          </p:cNvSpPr>
          <p:nvPr>
            <p:ph type="sldNum" sz="quarter" idx="5"/>
          </p:nvPr>
        </p:nvSpPr>
        <p:spPr/>
        <p:txBody>
          <a:bodyPr/>
          <a:lstStyle/>
          <a:p>
            <a:fld id="{AE32F16F-EBD4-49E9-8FF3-C5602B403648}" type="slidenum">
              <a:rPr lang="en-US" altLang="en-US" smtClean="0"/>
              <a:t>40</a:t>
            </a:fld>
            <a:endParaRPr lang="en-US" altLang="zh-CN">
              <a:latin typeface="Calibri" panose="020F0502020204030204" pitchFamily="34" charset="0"/>
              <a:ea typeface="宋体" pitchFamily="2" charset="-122"/>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Left figure: we draw the distribution of detection metric (Fast-</a:t>
            </a:r>
            <a:r>
              <a:rPr lang="en-US" dirty="0" err="1"/>
              <a:t>DetectGPT</a:t>
            </a:r>
            <a:r>
              <a:rPr lang="en-US" dirty="0"/>
              <a:t>) of human and AI-generated texts as the blue and red lines. The humanization attack moves the distribution of AI-generated texts toward the distribution of human, causing failure of existing detectors.</a:t>
            </a:r>
          </a:p>
          <a:p>
            <a:endParaRPr lang="en-US" dirty="0"/>
          </a:p>
          <a:p>
            <a:r>
              <a:rPr lang="en-US" dirty="0"/>
              <a:t>Middle figure: we decouple the content (semantic) and expression (grammar, style) of a text. As the figure shows, in the content dimension, the humanization attack does not move the distribution of AI-generated texts significantly, which shows resilience to surface level attacks.</a:t>
            </a:r>
          </a:p>
          <a:p>
            <a:endParaRPr lang="en-US" dirty="0"/>
          </a:p>
          <a:p>
            <a:r>
              <a:rPr lang="en-US" dirty="0"/>
              <a:t>Right figure: we combine the two dimensions, achieving a more robust detection.</a:t>
            </a:r>
          </a:p>
          <a:p>
            <a:endParaRPr lang="en-US" dirty="0"/>
          </a:p>
          <a:p>
            <a:endParaRPr lang="en-US" dirty="0"/>
          </a:p>
          <a:p>
            <a:endParaRPr lang="en-US" dirty="0"/>
          </a:p>
        </p:txBody>
      </p:sp>
      <p:sp>
        <p:nvSpPr>
          <p:cNvPr id="4" name="灯片编号占位符 3"/>
          <p:cNvSpPr>
            <a:spLocks noGrp="1"/>
          </p:cNvSpPr>
          <p:nvPr>
            <p:ph type="sldNum" sz="quarter" idx="5"/>
          </p:nvPr>
        </p:nvSpPr>
        <p:spPr/>
        <p:txBody>
          <a:bodyPr/>
          <a:lstStyle/>
          <a:p>
            <a:fld id="{AE32F16F-EBD4-49E9-8FF3-C5602B403648}" type="slidenum">
              <a:rPr lang="en-US" altLang="en-US" smtClean="0"/>
              <a:t>41</a:t>
            </a:fld>
            <a:endParaRPr lang="en-US" altLang="zh-CN">
              <a:latin typeface="Calibri" panose="020F0502020204030204" pitchFamily="34" charset="0"/>
              <a:ea typeface="宋体" pitchFamily="2" charset="-122"/>
            </a:endParaRPr>
          </a:p>
        </p:txBody>
      </p:sp>
    </p:spTree>
    <p:extLst>
      <p:ext uri="{BB962C8B-B14F-4D97-AF65-F5344CB8AC3E}">
        <p14:creationId xmlns:p14="http://schemas.microsoft.com/office/powerpoint/2010/main" val="7398255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Step 1: transform the original text to a content-preserving text and a expression-preserving text</a:t>
            </a:r>
          </a:p>
          <a:p>
            <a:endParaRPr lang="en-US" dirty="0"/>
          </a:p>
          <a:p>
            <a:r>
              <a:rPr lang="en-US" dirty="0"/>
              <a:t>Step2: Using existing detection metric (e.g., Fast-</a:t>
            </a:r>
            <a:r>
              <a:rPr lang="en-US" dirty="0" err="1"/>
              <a:t>DetectGPT</a:t>
            </a:r>
            <a:r>
              <a:rPr lang="en-US" dirty="0"/>
              <a:t>) to measure the texts, obtaining a 3-dimensional vector</a:t>
            </a:r>
          </a:p>
          <a:p>
            <a:endParaRPr lang="en-US" dirty="0"/>
          </a:p>
          <a:p>
            <a:r>
              <a:rPr lang="en-US" dirty="0"/>
              <a:t>Step3: in the 3D space, model human and AI texts using GMM to build a binary classifier.</a:t>
            </a:r>
          </a:p>
        </p:txBody>
      </p:sp>
      <p:sp>
        <p:nvSpPr>
          <p:cNvPr id="4" name="灯片编号占位符 3"/>
          <p:cNvSpPr>
            <a:spLocks noGrp="1"/>
          </p:cNvSpPr>
          <p:nvPr>
            <p:ph type="sldNum" sz="quarter" idx="5"/>
          </p:nvPr>
        </p:nvSpPr>
        <p:spPr/>
        <p:txBody>
          <a:bodyPr/>
          <a:lstStyle/>
          <a:p>
            <a:fld id="{AE32F16F-EBD4-49E9-8FF3-C5602B403648}" type="slidenum">
              <a:rPr lang="en-US" altLang="en-US" smtClean="0"/>
              <a:t>42</a:t>
            </a:fld>
            <a:endParaRPr lang="en-US" altLang="zh-CN">
              <a:latin typeface="Calibri" panose="020F0502020204030204" pitchFamily="34" charset="0"/>
              <a:ea typeface="宋体" pitchFamily="2" charset="-122"/>
            </a:endParaRPr>
          </a:p>
        </p:txBody>
      </p:sp>
    </p:spTree>
    <p:extLst>
      <p:ext uri="{BB962C8B-B14F-4D97-AF65-F5344CB8AC3E}">
        <p14:creationId xmlns:p14="http://schemas.microsoft.com/office/powerpoint/2010/main" val="25371462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Supervised detectors (</a:t>
            </a:r>
            <a:r>
              <a:rPr lang="en-US" dirty="0" err="1"/>
              <a:t>RoBERTa</a:t>
            </a:r>
            <a:r>
              <a:rPr lang="en-US" dirty="0"/>
              <a:t> and RADAR) and zero-shot detector baselines (Log-Perplexity, Log-Rank, LRR) are sensitive to attack, obtaining low AUROC, ACC, and TPR01 (true positive rate @ a false positive rate of 1%)</a:t>
            </a:r>
          </a:p>
          <a:p>
            <a:endParaRPr lang="en-US" dirty="0"/>
          </a:p>
          <a:p>
            <a:r>
              <a:rPr lang="en-US" dirty="0" err="1"/>
              <a:t>Triospect</a:t>
            </a:r>
            <a:r>
              <a:rPr lang="en-US" dirty="0"/>
              <a:t> significantly improve the baselines. For example, it improves Fast-</a:t>
            </a:r>
            <a:r>
              <a:rPr lang="en-US" dirty="0" err="1"/>
              <a:t>DetectGPT</a:t>
            </a:r>
            <a:r>
              <a:rPr lang="en-US" dirty="0"/>
              <a:t> by about </a:t>
            </a:r>
            <a:r>
              <a:rPr lang="en-US"/>
              <a:t>0.22 AUROC on </a:t>
            </a:r>
            <a:r>
              <a:rPr lang="en-US" dirty="0"/>
              <a:t>texts after attack.</a:t>
            </a:r>
          </a:p>
        </p:txBody>
      </p:sp>
      <p:sp>
        <p:nvSpPr>
          <p:cNvPr id="4" name="灯片编号占位符 3"/>
          <p:cNvSpPr>
            <a:spLocks noGrp="1"/>
          </p:cNvSpPr>
          <p:nvPr>
            <p:ph type="sldNum" sz="quarter" idx="5"/>
          </p:nvPr>
        </p:nvSpPr>
        <p:spPr/>
        <p:txBody>
          <a:bodyPr/>
          <a:lstStyle/>
          <a:p>
            <a:fld id="{AE32F16F-EBD4-49E9-8FF3-C5602B403648}" type="slidenum">
              <a:rPr lang="en-US" altLang="en-US" smtClean="0"/>
              <a:t>43</a:t>
            </a:fld>
            <a:endParaRPr lang="en-US" altLang="zh-CN">
              <a:latin typeface="Calibri" panose="020F0502020204030204" pitchFamily="34" charset="0"/>
              <a:ea typeface="宋体" pitchFamily="2" charset="-122"/>
            </a:endParaRPr>
          </a:p>
        </p:txBody>
      </p:sp>
    </p:spTree>
    <p:extLst>
      <p:ext uri="{BB962C8B-B14F-4D97-AF65-F5344CB8AC3E}">
        <p14:creationId xmlns:p14="http://schemas.microsoft.com/office/powerpoint/2010/main" val="1000492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7</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a:p>
        </p:txBody>
      </p:sp>
      <p:sp>
        <p:nvSpPr>
          <p:cNvPr id="4" name="灯片编号占位符 3"/>
          <p:cNvSpPr>
            <a:spLocks noGrp="1"/>
          </p:cNvSpPr>
          <p:nvPr>
            <p:ph type="sldNum" sz="quarter" idx="5"/>
          </p:nvPr>
        </p:nvSpPr>
        <p:spPr/>
        <p:txBody>
          <a:bodyPr/>
          <a:lstStyle/>
          <a:p>
            <a:fld id="{AE32F16F-EBD4-49E9-8FF3-C5602B403648}" type="slidenum">
              <a:rPr lang="en-US" altLang="en-US" smtClean="0"/>
              <a:t>44</a:t>
            </a:fld>
            <a:endParaRPr lang="en-US" altLang="zh-CN">
              <a:latin typeface="Calibri" panose="020F0502020204030204" pitchFamily="34" charset="0"/>
              <a:ea typeface="宋体" pitchFamily="2" charset="-122"/>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45</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46</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6306EE-702E-46D5-9D78-C3C2C82DA180}" type="slidenum">
              <a:rPr lang="zh-CN" altLang="en-US" smtClean="0"/>
              <a:t>47</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76306EE-702E-46D5-9D78-C3C2C82DA180}" type="slidenum">
              <a:rPr lang="zh-CN" altLang="en-US" smtClean="0"/>
              <a:t>48</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49</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50</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51</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52</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53</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further investigate the factors that affects models’ OOD generalization ability. We do some post-hoc feature analysis.</a:t>
            </a:r>
          </a:p>
          <a:p>
            <a:r>
              <a:rPr lang="en-US" altLang="zh-CN" dirty="0"/>
              <a:t>~</a:t>
            </a:r>
          </a:p>
          <a:p>
            <a:r>
              <a:rPr lang="en-US" altLang="zh-CN" dirty="0"/>
              <a:t>Lets first clarify the definition of rationale</a:t>
            </a:r>
            <a:endParaRPr lang="zh-CN" altLang="en-US" dirty="0"/>
          </a:p>
        </p:txBody>
      </p:sp>
      <p:sp>
        <p:nvSpPr>
          <p:cNvPr id="4" name="灯片编号占位符 3"/>
          <p:cNvSpPr>
            <a:spLocks noGrp="1"/>
          </p:cNvSpPr>
          <p:nvPr>
            <p:ph type="sldNum" sz="quarter" idx="5"/>
          </p:nvPr>
        </p:nvSpPr>
        <p:spPr/>
        <p:txBody>
          <a:bodyPr/>
          <a:lstStyle/>
          <a:p>
            <a:fld id="{176306EE-702E-46D5-9D78-C3C2C82DA180}" type="slidenum">
              <a:rPr lang="zh-CN" altLang="en-US" smtClean="0"/>
              <a:t>8</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54</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55</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2825C-DF30-4E0C-B310-3B6BBBBADB29}" type="slidenum">
              <a:rPr lang="zh-CN" altLang="en-US" smtClean="0"/>
              <a:t>56</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10"/>
          </p:nvPr>
        </p:nvSpPr>
        <p:spPr/>
        <p:txBody>
          <a:bodyPr/>
          <a:lstStyle/>
          <a:p>
            <a:fld id="{AE32F16F-EBD4-49E9-8FF3-C5602B403648}" type="slidenum">
              <a:rPr lang="uk-UA" altLang="en-US" smtClean="0"/>
              <a:t>57</a:t>
            </a:fld>
            <a:endParaRPr lang="uk-UA" altLang="zh-CN">
              <a:latin typeface="Calibri" panose="020F0502020204030204" pitchFamily="34" charset="0"/>
              <a:ea typeface="宋体" pitchFamily="2" charset="-122"/>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幻灯片图像占位符 1"/>
          <p:cNvSpPr>
            <a:spLocks noGrp="1" noRot="1" noChangeAspect="1" noChangeArrowheads="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67587" name="备注占位符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dirty="0"/>
          </a:p>
        </p:txBody>
      </p:sp>
      <p:sp>
        <p:nvSpPr>
          <p:cNvPr id="6758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fld id="{CFD1AB91-5F55-4BD5-8D67-04E469C706C6}" type="slidenum">
              <a:rPr lang="zh-CN" altLang="en-US"/>
              <a:t>58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GPT-4 summarize all options and gives the results.</a:t>
            </a:r>
            <a:endParaRPr lang="zh-CN" altLang="en-US" dirty="0"/>
          </a:p>
        </p:txBody>
      </p:sp>
      <p:sp>
        <p:nvSpPr>
          <p:cNvPr id="4" name="灯片编号占位符 3"/>
          <p:cNvSpPr>
            <a:spLocks noGrp="1"/>
          </p:cNvSpPr>
          <p:nvPr>
            <p:ph type="sldNum" sz="quarter" idx="5"/>
          </p:nvPr>
        </p:nvSpPr>
        <p:spPr/>
        <p:txBody>
          <a:bodyPr/>
          <a:lstStyle/>
          <a:p>
            <a:fld id="{F362825C-DF30-4E0C-B310-3B6BBBBADB29}" type="slidenum">
              <a:rPr lang="zh-CN" altLang="en-US" smtClean="0"/>
              <a:t>9</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Pre-trained Language Models have achieved competitive performance across standard NLP benchmarks, such as GLUE and superglue. Some of the models even achieve superhuman performance across many task. Whether or not we believe that such models can achieve true natural language understanding, we know that current models are not close to this elusive goal. Recent studies have shown concerns that models are yet not close to proper natural language understanding. The issues are shown in performance decay especially for out-of-distribution (OOD) generalization when test distribution differs from training.</a:t>
            </a:r>
          </a:p>
        </p:txBody>
      </p:sp>
      <p:sp>
        <p:nvSpPr>
          <p:cNvPr id="4" name="灯片编号占位符 3"/>
          <p:cNvSpPr>
            <a:spLocks noGrp="1"/>
          </p:cNvSpPr>
          <p:nvPr>
            <p:ph type="sldNum" sz="quarter" idx="5"/>
          </p:nvPr>
        </p:nvSpPr>
        <p:spPr/>
        <p:txBody>
          <a:bodyPr/>
          <a:lstStyle/>
          <a:p>
            <a:fld id="{176306EE-702E-46D5-9D78-C3C2C82DA180}" type="slidenum">
              <a:rPr lang="zh-CN" altLang="en-US" smtClean="0"/>
              <a:t>10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To facilitate research in the area of OOD generalization, we introduce the GLUE-X benchmark for evaluating the out-of-distribution performance of PLMs. </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GLUE-X expands upon previous multi-task benchmarks by including test data from multiple domains, covering 8 standard tasks in GLUE, with an average of more than 2 test domains for each task, which allows comprehensive cross-distribution evaluations.</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We construct test sets for each task under the requirement that they share the same label types with the training set. GLUE-X contains 13 OOD datasets in total , including publicly available datasets like amazon or </a:t>
            </a:r>
            <a:r>
              <a:rPr lang="en-US" altLang="zh-CN" b="0" i="0" dirty="0" err="1">
                <a:effectLst/>
                <a:latin typeface="Arial" panose="020B0604020202090204" pitchFamily="34" charset="0"/>
              </a:rPr>
              <a:t>hans</a:t>
            </a:r>
            <a:r>
              <a:rPr lang="en-US" altLang="zh-CN" b="0" i="0" dirty="0">
                <a:effectLst/>
                <a:latin typeface="Arial" panose="020B0604020202090204" pitchFamily="34" charset="0"/>
              </a:rPr>
              <a:t> and newly collected or re-constructed datasets like the Grammar test and </a:t>
            </a:r>
            <a:r>
              <a:rPr lang="en-US" altLang="zh-CN" b="0" i="0" dirty="0" err="1">
                <a:effectLst/>
                <a:latin typeface="Arial" panose="020B0604020202090204" pitchFamily="34" charset="0"/>
              </a:rPr>
              <a:t>NewsQA</a:t>
            </a:r>
            <a:r>
              <a:rPr lang="en-US" altLang="zh-CN" b="0" i="0" dirty="0">
                <a:effectLst/>
                <a:latin typeface="Arial" panose="020B0604020202090204" pitchFamily="34" charset="0"/>
              </a:rPr>
              <a:t>. </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Specifically, GLUE-X focuses on a source domain can be directly generalized to target domains without any labeled or </a:t>
            </a:r>
            <a:r>
              <a:rPr lang="en-US" altLang="zh-CN" b="0" i="0" dirty="0" err="1">
                <a:effectLst/>
                <a:latin typeface="Arial" panose="020B0604020202090204" pitchFamily="34" charset="0"/>
              </a:rPr>
              <a:t>unlabeld</a:t>
            </a:r>
            <a:r>
              <a:rPr lang="en-US" altLang="zh-CN" b="0" i="0" dirty="0">
                <a:effectLst/>
                <a:latin typeface="Arial" panose="020B0604020202090204" pitchFamily="34" charset="0"/>
              </a:rPr>
              <a:t> data from target domain.</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b="0" i="0" dirty="0">
                <a:effectLst/>
                <a:latin typeface="Arial" panose="020B0604020202090204" pitchFamily="34" charset="0"/>
              </a:rPr>
              <a:t>In other words, we finetune model on ID training set from standard GLUE benchmark, and test the finetuned model on the GLUE-X benchmark without any parameter update.</a:t>
            </a:r>
          </a:p>
          <a:p>
            <a:endParaRPr lang="zh-CN" altLang="en-US" dirty="0"/>
          </a:p>
        </p:txBody>
      </p:sp>
      <p:sp>
        <p:nvSpPr>
          <p:cNvPr id="4" name="灯片编号占位符 3"/>
          <p:cNvSpPr>
            <a:spLocks noGrp="1"/>
          </p:cNvSpPr>
          <p:nvPr>
            <p:ph type="sldNum" sz="quarter" idx="5"/>
          </p:nvPr>
        </p:nvSpPr>
        <p:spPr/>
        <p:txBody>
          <a:bodyPr/>
          <a:lstStyle/>
          <a:p>
            <a:fld id="{176306EE-702E-46D5-9D78-C3C2C82DA180}" type="slidenum">
              <a:rPr lang="zh-CN" altLang="en-US" smtClean="0"/>
              <a:t>11</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ensure that our results are relevant for both researchers and practitioners, we consider both top-performing model backbones and cost-efficient methods.</a:t>
            </a:r>
          </a:p>
          <a:p>
            <a:r>
              <a:rPr lang="en-US" altLang="zh-CN" dirty="0"/>
              <a:t>For </a:t>
            </a:r>
            <a:r>
              <a:rPr lang="en-US" altLang="zh-CN" dirty="0" err="1"/>
              <a:t>discriminatitive</a:t>
            </a:r>
            <a:r>
              <a:rPr lang="en-US" altLang="zh-CN" dirty="0"/>
              <a:t> models we include Bert, Roberta, </a:t>
            </a:r>
            <a:r>
              <a:rPr lang="en-US" altLang="zh-CN" dirty="0" err="1"/>
              <a:t>xlnet</a:t>
            </a:r>
            <a:r>
              <a:rPr lang="en-US" altLang="zh-CN" dirty="0"/>
              <a:t> for different sizes. For generative models, we include </a:t>
            </a:r>
            <a:r>
              <a:rPr lang="en-US" altLang="zh-CN" dirty="0" err="1"/>
              <a:t>bart</a:t>
            </a:r>
            <a:r>
              <a:rPr lang="en-US" altLang="zh-CN" dirty="0"/>
              <a:t>, gpt2, t5 for different sizes. We also include some cost-efficient models such as ALBERT and </a:t>
            </a:r>
            <a:r>
              <a:rPr lang="en-US" altLang="zh-CN" dirty="0" err="1"/>
              <a:t>distilbert</a:t>
            </a:r>
            <a:r>
              <a:rPr lang="en-US" altLang="zh-CN" dirty="0"/>
              <a:t>. </a:t>
            </a:r>
          </a:p>
          <a:p>
            <a:r>
              <a:rPr lang="en-US" altLang="zh-CN" dirty="0"/>
              <a:t>We follow the official implementations of several pre-trained language models to reproduce results on GLUE using validation set and test these models on GLUE-X and finally we obtain overall performance table by averaging all the task performance</a:t>
            </a:r>
          </a:p>
          <a:p>
            <a:endParaRPr lang="en-US" altLang="zh-CN" dirty="0"/>
          </a:p>
          <a:p>
            <a:r>
              <a:rPr lang="en-US" altLang="zh-CN" dirty="0"/>
              <a:t>We observe that all pre-trained models involved in GLUE-X show significant performance decay under the OOD test compared to the ID performance. We also observe that ELECTRA-LARGE achieves best performance for both ID and OOD. </a:t>
            </a:r>
            <a:endParaRPr lang="zh-CN" altLang="en-US" dirty="0"/>
          </a:p>
        </p:txBody>
      </p:sp>
      <p:sp>
        <p:nvSpPr>
          <p:cNvPr id="4" name="灯片编号占位符 3"/>
          <p:cNvSpPr>
            <a:spLocks noGrp="1"/>
          </p:cNvSpPr>
          <p:nvPr>
            <p:ph type="sldNum" sz="quarter" idx="5"/>
          </p:nvPr>
        </p:nvSpPr>
        <p:spPr/>
        <p:txBody>
          <a:bodyPr/>
          <a:lstStyle/>
          <a:p>
            <a:fld id="{176306EE-702E-46D5-9D78-C3C2C82DA180}" type="slidenum">
              <a:rPr lang="zh-CN" altLang="en-US" smtClean="0"/>
              <a:t>12</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pPr>
              <a:defRPr/>
            </a:pPr>
            <a:endParaRPr lang="zh-CN" altLang="zh-CN"/>
          </a:p>
        </p:txBody>
      </p:sp>
      <p:sp>
        <p:nvSpPr>
          <p:cNvPr id="5" name="页脚占位符 4"/>
          <p:cNvSpPr>
            <a:spLocks noGrp="1"/>
          </p:cNvSpPr>
          <p:nvPr>
            <p:ph type="ftr" sz="quarter" idx="11"/>
          </p:nvPr>
        </p:nvSpPr>
        <p:spPr/>
        <p:txBody>
          <a:bodyPr/>
          <a:lstStyle/>
          <a:p>
            <a:pPr>
              <a:defRPr/>
            </a:pPr>
            <a:endParaRPr lang="zh-CN" altLang="zh-CN"/>
          </a:p>
        </p:txBody>
      </p:sp>
      <p:sp>
        <p:nvSpPr>
          <p:cNvPr id="6" name="幻灯片编号占位符 5"/>
          <p:cNvSpPr>
            <a:spLocks noGrp="1"/>
          </p:cNvSpPr>
          <p:nvPr>
            <p:ph type="sldNum" sz="quarter" idx="12"/>
          </p:nvPr>
        </p:nvSpPr>
        <p:spPr/>
        <p:txBody>
          <a:bodyPr/>
          <a:lstStyle/>
          <a:p>
            <a:fld id="{AFC416A6-755D-4736-B2FC-606D50C66E86}" type="slidenum">
              <a:rPr lang="zh-CN" altLang="zh-CN" smtClean="0"/>
              <a:t>‹#›</a:t>
            </a:fld>
            <a:endParaRPr lang="zh-CN"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hasCustomPrompt="1"/>
          </p:nvPr>
        </p:nvSpPr>
        <p:spPr/>
        <p:txBody>
          <a:bodyPr vert="eaVert"/>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4" name="日期占位符 3"/>
          <p:cNvSpPr>
            <a:spLocks noGrp="1"/>
          </p:cNvSpPr>
          <p:nvPr>
            <p:ph type="dt" sz="half" idx="10"/>
          </p:nvPr>
        </p:nvSpPr>
        <p:spPr/>
        <p:txBody>
          <a:bodyPr/>
          <a:lstStyle/>
          <a:p>
            <a:fld id="{AB0EE728-DAF4-0D42-B0F7-84CDE927727C}" type="datetimeFigureOut">
              <a:rPr kumimoji="1" lang="zh-CN" altLang="en-US" smtClean="0"/>
              <a:t>2026/6/3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CD43CEF-AD3C-EF42-9D57-896470F06F93}" type="slidenum">
              <a:rPr kumimoji="1" lang="zh-CN" altLang="en-US" smtClean="0"/>
              <a:t>‹#›</a:t>
            </a:fld>
            <a:endParaRPr kumimoji="1"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本占位符 2"/>
          <p:cNvSpPr>
            <a:spLocks noGrp="1"/>
          </p:cNvSpPr>
          <p:nvPr>
            <p:ph type="body" orient="vert" idx="1" hasCustomPrompt="1"/>
          </p:nvPr>
        </p:nvSpPr>
        <p:spPr>
          <a:xfrm>
            <a:off x="838200" y="365125"/>
            <a:ext cx="7734300" cy="5811838"/>
          </a:xfrm>
        </p:spPr>
        <p:txBody>
          <a:bodyPr vert="eaVert"/>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4" name="日期占位符 3"/>
          <p:cNvSpPr>
            <a:spLocks noGrp="1"/>
          </p:cNvSpPr>
          <p:nvPr>
            <p:ph type="dt" sz="half" idx="10"/>
          </p:nvPr>
        </p:nvSpPr>
        <p:spPr/>
        <p:txBody>
          <a:bodyPr/>
          <a:lstStyle/>
          <a:p>
            <a:fld id="{AB0EE728-DAF4-0D42-B0F7-84CDE927727C}" type="datetimeFigureOut">
              <a:rPr kumimoji="1" lang="zh-CN" altLang="en-US" smtClean="0"/>
              <a:t>2026/6/3</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6CD43CEF-AD3C-EF42-9D57-896470F06F93}"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4" name="图片 6"/>
          <p:cNvPicPr>
            <a:picLocks noChangeAspect="1"/>
          </p:cNvPicPr>
          <p:nvPr userDrawn="1"/>
        </p:nvPicPr>
        <p:blipFill>
          <a:blip r:embed="rId2" cstate="print">
            <a:extLst>
              <a:ext uri="{28A0092B-C50C-407E-A947-70E740481C1C}">
                <a14:useLocalDpi xmlns:a14="http://schemas.microsoft.com/office/drawing/2010/main" val="0"/>
              </a:ext>
            </a:extLst>
          </a:blip>
          <a:srcRect t="10110" b="9160"/>
          <a:stretch>
            <a:fillRect/>
          </a:stretch>
        </p:blipFill>
        <p:spPr bwMode="auto">
          <a:xfrm>
            <a:off x="-20638" y="-17463"/>
            <a:ext cx="12225338" cy="697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7"/>
          <p:cNvSpPr>
            <a:spLocks noChangeArrowheads="1"/>
          </p:cNvSpPr>
          <p:nvPr userDrawn="1"/>
        </p:nvSpPr>
        <p:spPr bwMode="auto">
          <a:xfrm>
            <a:off x="-20638" y="-17463"/>
            <a:ext cx="12225338" cy="6886576"/>
          </a:xfrm>
          <a:prstGeom prst="rect">
            <a:avLst/>
          </a:prstGeom>
          <a:solidFill>
            <a:srgbClr val="1B3563">
              <a:alpha val="90195"/>
            </a:srgbClr>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90204" pitchFamily="34" charset="0"/>
              <a:buNone/>
            </a:pPr>
            <a:endParaRPr lang="zh-CN" altLang="en-US"/>
          </a:p>
        </p:txBody>
      </p:sp>
      <p:sp>
        <p:nvSpPr>
          <p:cNvPr id="6" name="Parallelogram 77"/>
          <p:cNvSpPr>
            <a:spLocks noChangeArrowheads="1"/>
          </p:cNvSpPr>
          <p:nvPr userDrawn="1"/>
        </p:nvSpPr>
        <p:spPr bwMode="auto">
          <a:xfrm>
            <a:off x="742950" y="1843088"/>
            <a:ext cx="865188" cy="1247775"/>
          </a:xfrm>
          <a:prstGeom prst="parallelogram">
            <a:avLst>
              <a:gd name="adj" fmla="val 25000"/>
            </a:avLst>
          </a:prstGeom>
          <a:solidFill>
            <a:srgbClr val="F1913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5" rIns="121908" bIns="60955" anchor="ctr"/>
          <a:lstStyle/>
          <a:p>
            <a:pPr algn="ctr" eaLnBrk="1" hangingPunct="1">
              <a:buFont typeface="Arial" panose="020B0604020202090204" pitchFamily="34" charset="0"/>
              <a:buNone/>
            </a:pPr>
            <a:endParaRPr lang="zh-CN" altLang="zh-CN" sz="3200">
              <a:latin typeface="方正兰亭黑_GBK" charset="-122"/>
              <a:ea typeface="方正兰亭黑_GBK" charset="-122"/>
              <a:sym typeface="方正兰亭黑_GBK" charset="-122"/>
            </a:endParaRPr>
          </a:p>
        </p:txBody>
      </p:sp>
      <p:sp>
        <p:nvSpPr>
          <p:cNvPr id="7" name="Parallelogram 78"/>
          <p:cNvSpPr>
            <a:spLocks noChangeArrowheads="1"/>
          </p:cNvSpPr>
          <p:nvPr userDrawn="1"/>
        </p:nvSpPr>
        <p:spPr bwMode="auto">
          <a:xfrm rot="10800000">
            <a:off x="10536238" y="1843088"/>
            <a:ext cx="863600" cy="1247775"/>
          </a:xfrm>
          <a:prstGeom prst="parallelogram">
            <a:avLst>
              <a:gd name="adj" fmla="val 25000"/>
            </a:avLst>
          </a:prstGeom>
          <a:solidFill>
            <a:srgbClr val="F1913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08" tIns="60955" rIns="121908" bIns="60955" anchor="ctr"/>
          <a:lstStyle/>
          <a:p>
            <a:pPr algn="ctr" eaLnBrk="1" hangingPunct="1">
              <a:buFont typeface="Arial" panose="020B0604020202090204" pitchFamily="34" charset="0"/>
              <a:buNone/>
            </a:pPr>
            <a:endParaRPr lang="zh-CN" altLang="zh-CN" sz="3200">
              <a:latin typeface="方正兰亭黑_GBK" charset="-122"/>
              <a:ea typeface="方正兰亭黑_GBK" charset="-122"/>
              <a:sym typeface="方正兰亭黑_GBK" charset="-122"/>
            </a:endParaRPr>
          </a:p>
        </p:txBody>
      </p:sp>
      <p:sp>
        <p:nvSpPr>
          <p:cNvPr id="8" name="矩形 10"/>
          <p:cNvSpPr>
            <a:spLocks noChangeArrowheads="1"/>
          </p:cNvSpPr>
          <p:nvPr userDrawn="1"/>
        </p:nvSpPr>
        <p:spPr bwMode="auto">
          <a:xfrm>
            <a:off x="-20638" y="5591175"/>
            <a:ext cx="12225338" cy="1370013"/>
          </a:xfrm>
          <a:prstGeom prst="rect">
            <a:avLst/>
          </a:pr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a:lstStyle/>
          <a:p>
            <a:pPr eaLnBrk="1" hangingPunct="1">
              <a:buFont typeface="Arial" panose="020B0604020202090204" pitchFamily="34" charset="0"/>
              <a:buNone/>
            </a:pPr>
            <a:endParaRPr lang="zh-CN" altLang="en-US"/>
          </a:p>
        </p:txBody>
      </p:sp>
      <p:pic>
        <p:nvPicPr>
          <p:cNvPr id="9" name="图片 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32400" y="5899150"/>
            <a:ext cx="1846263" cy="53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标题 1"/>
          <p:cNvSpPr>
            <a:spLocks noGrp="1"/>
          </p:cNvSpPr>
          <p:nvPr>
            <p:ph type="title"/>
          </p:nvPr>
        </p:nvSpPr>
        <p:spPr>
          <a:xfrm>
            <a:off x="1608207" y="1843355"/>
            <a:ext cx="8928100" cy="788988"/>
          </a:xfrm>
        </p:spPr>
        <p:txBody>
          <a:bodyPr anchor="t"/>
          <a:lstStyle>
            <a:lvl1pPr algn="ctr">
              <a:defRPr sz="4000" b="1" cap="all">
                <a:solidFill>
                  <a:schemeClr val="bg1"/>
                </a:solidFill>
              </a:defRPr>
            </a:lvl1pPr>
          </a:lstStyle>
          <a:p>
            <a:r>
              <a:rPr lang="zh-CN" altLang="en-US" noProof="1"/>
              <a:t>单击此处编辑母版标题样式</a:t>
            </a:r>
          </a:p>
        </p:txBody>
      </p:sp>
      <p:sp>
        <p:nvSpPr>
          <p:cNvPr id="14" name="文本占位符 2"/>
          <p:cNvSpPr>
            <a:spLocks noGrp="1"/>
          </p:cNvSpPr>
          <p:nvPr>
            <p:ph type="body" idx="1"/>
          </p:nvPr>
        </p:nvSpPr>
        <p:spPr>
          <a:xfrm>
            <a:off x="1608208" y="2644566"/>
            <a:ext cx="8928100" cy="434341"/>
          </a:xfrm>
        </p:spPr>
        <p:txBody>
          <a:bodyPr anchor="b"/>
          <a:lstStyle>
            <a:lvl1pPr marL="0" indent="0" algn="ctr">
              <a:buNone/>
              <a:defRPr sz="2000">
                <a:solidFill>
                  <a:schemeClr val="bg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10" name="Date Placeholder 3"/>
          <p:cNvSpPr>
            <a:spLocks noGrp="1" noChangeArrowheads="1"/>
          </p:cNvSpPr>
          <p:nvPr>
            <p:ph type="dt" sz="half" idx="10"/>
          </p:nvPr>
        </p:nvSpPr>
        <p:spPr/>
        <p:txBody>
          <a:bodyPr/>
          <a:lstStyle>
            <a:lvl1pPr>
              <a:defRPr/>
            </a:lvl1pPr>
          </a:lstStyle>
          <a:p>
            <a:pPr>
              <a:defRPr/>
            </a:pPr>
            <a:fld id="{F22CC405-9AD6-244C-8622-9274712189BD}" type="datetime1">
              <a:rPr lang="zh-CN" altLang="en-US"/>
              <a:t>2026/6/3</a:t>
            </a:fld>
            <a:endParaRPr lang="en-US" sz="1800">
              <a:solidFill>
                <a:schemeClr val="tx1"/>
              </a:solidFill>
            </a:endParaRPr>
          </a:p>
        </p:txBody>
      </p:sp>
      <p:sp>
        <p:nvSpPr>
          <p:cNvPr id="11" name="Footer Placeholder 4"/>
          <p:cNvSpPr>
            <a:spLocks noGrp="1" noChangeArrowheads="1"/>
          </p:cNvSpPr>
          <p:nvPr>
            <p:ph type="ftr" sz="quarter" idx="11"/>
          </p:nvPr>
        </p:nvSpPr>
        <p:spPr/>
        <p:txBody>
          <a:bodyPr/>
          <a:lstStyle>
            <a:lvl1pPr>
              <a:defRPr/>
            </a:lvl1pPr>
          </a:lstStyle>
          <a:p>
            <a:pPr>
              <a:defRPr/>
            </a:pPr>
            <a:r>
              <a:rPr lang="zh-CN" altLang="en-US"/>
              <a:t>1</a:t>
            </a:r>
            <a:endParaRPr lang="en-US" altLang="zh-CN" sz="1800">
              <a:solidFill>
                <a:schemeClr val="tx1"/>
              </a:solidFill>
            </a:endParaRPr>
          </a:p>
        </p:txBody>
      </p:sp>
      <p:sp>
        <p:nvSpPr>
          <p:cNvPr id="12" name="Slide Number Placeholder 5"/>
          <p:cNvSpPr>
            <a:spLocks noGrp="1" noChangeArrowheads="1"/>
          </p:cNvSpPr>
          <p:nvPr>
            <p:ph type="sldNum" sz="quarter" idx="12"/>
          </p:nvPr>
        </p:nvSpPr>
        <p:spPr/>
        <p:txBody>
          <a:bodyPr/>
          <a:lstStyle>
            <a:lvl1pPr>
              <a:defRPr/>
            </a:lvl1pPr>
          </a:lstStyle>
          <a:p>
            <a:pPr>
              <a:defRPr/>
            </a:pPr>
            <a:fld id="{BA26B7D0-D7B0-E24C-B2ED-C3D1D7A596EF}" type="slidenum">
              <a:rPr lang="zh-CN" altLang="en-US"/>
              <a:t>‹#›</a:t>
            </a:fld>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7" grpId="0" bldLvl="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81600" y="6624638"/>
            <a:ext cx="1922463"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hasCustomPrompt="1"/>
          </p:nvPr>
        </p:nvSpPr>
        <p:spPr/>
        <p:txBody>
          <a:bodyPr/>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4" name="日期占位符 3"/>
          <p:cNvSpPr>
            <a:spLocks noGrp="1"/>
          </p:cNvSpPr>
          <p:nvPr>
            <p:ph type="dt" sz="half" idx="10"/>
          </p:nvPr>
        </p:nvSpPr>
        <p:spPr/>
        <p:txBody>
          <a:bodyPr/>
          <a:lstStyle/>
          <a:p>
            <a:pPr>
              <a:defRPr/>
            </a:pPr>
            <a:endParaRPr lang="zh-CN" altLang="zh-CN"/>
          </a:p>
        </p:txBody>
      </p:sp>
      <p:sp>
        <p:nvSpPr>
          <p:cNvPr id="5" name="页脚占位符 4"/>
          <p:cNvSpPr>
            <a:spLocks noGrp="1"/>
          </p:cNvSpPr>
          <p:nvPr>
            <p:ph type="ftr" sz="quarter" idx="11"/>
          </p:nvPr>
        </p:nvSpPr>
        <p:spPr/>
        <p:txBody>
          <a:bodyPr/>
          <a:lstStyle/>
          <a:p>
            <a:pPr>
              <a:defRPr/>
            </a:pPr>
            <a:endParaRPr lang="zh-CN" altLang="zh-CN"/>
          </a:p>
        </p:txBody>
      </p:sp>
      <p:sp>
        <p:nvSpPr>
          <p:cNvPr id="6" name="幻灯片编号占位符 5"/>
          <p:cNvSpPr>
            <a:spLocks noGrp="1"/>
          </p:cNvSpPr>
          <p:nvPr>
            <p:ph type="sldNum" sz="quarter" idx="12"/>
          </p:nvPr>
        </p:nvSpPr>
        <p:spPr/>
        <p:txBody>
          <a:bodyPr/>
          <a:lstStyle/>
          <a:p>
            <a:fld id="{36CCABB5-68D8-4A1F-867B-E204D7F80381}" type="slidenum">
              <a:rPr lang="zh-CN" altLang="zh-CN" smtClean="0"/>
              <a:t>‹#›</a:t>
            </a:fld>
            <a:endParaRPr lang="zh-CN" alt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zh-CN" altLang="en-US"/>
              <a:t>编辑母版文本样式</a:t>
            </a:r>
          </a:p>
        </p:txBody>
      </p:sp>
      <p:sp>
        <p:nvSpPr>
          <p:cNvPr id="4" name="日期占位符 3"/>
          <p:cNvSpPr>
            <a:spLocks noGrp="1"/>
          </p:cNvSpPr>
          <p:nvPr>
            <p:ph type="dt" sz="half" idx="10"/>
          </p:nvPr>
        </p:nvSpPr>
        <p:spPr/>
        <p:txBody>
          <a:bodyPr/>
          <a:lstStyle/>
          <a:p>
            <a:pPr>
              <a:defRPr/>
            </a:pPr>
            <a:endParaRPr lang="zh-CN" altLang="zh-CN"/>
          </a:p>
        </p:txBody>
      </p:sp>
      <p:sp>
        <p:nvSpPr>
          <p:cNvPr id="5" name="页脚占位符 4"/>
          <p:cNvSpPr>
            <a:spLocks noGrp="1"/>
          </p:cNvSpPr>
          <p:nvPr>
            <p:ph type="ftr" sz="quarter" idx="11"/>
          </p:nvPr>
        </p:nvSpPr>
        <p:spPr/>
        <p:txBody>
          <a:bodyPr/>
          <a:lstStyle/>
          <a:p>
            <a:pPr>
              <a:defRPr/>
            </a:pPr>
            <a:endParaRPr lang="zh-CN" altLang="zh-CN"/>
          </a:p>
        </p:txBody>
      </p:sp>
      <p:sp>
        <p:nvSpPr>
          <p:cNvPr id="6" name="幻灯片编号占位符 5"/>
          <p:cNvSpPr>
            <a:spLocks noGrp="1"/>
          </p:cNvSpPr>
          <p:nvPr>
            <p:ph type="sldNum" sz="quarter" idx="12"/>
          </p:nvPr>
        </p:nvSpPr>
        <p:spPr/>
        <p:txBody>
          <a:bodyPr/>
          <a:lstStyle/>
          <a:p>
            <a:fld id="{7DE74397-0F25-4C35-AD19-B64C0CF46A46}" type="slidenum">
              <a:rPr lang="zh-CN" altLang="zh-CN" smtClean="0"/>
              <a:t>‹#›</a:t>
            </a:fld>
            <a:endParaRPr lang="zh-CN" alt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5" name="日期占位符 4"/>
          <p:cNvSpPr>
            <a:spLocks noGrp="1"/>
          </p:cNvSpPr>
          <p:nvPr>
            <p:ph type="dt" sz="half" idx="10"/>
          </p:nvPr>
        </p:nvSpPr>
        <p:spPr/>
        <p:txBody>
          <a:bodyPr/>
          <a:lstStyle/>
          <a:p>
            <a:fld id="{AB0EE728-DAF4-0D42-B0F7-84CDE927727C}" type="datetimeFigureOut">
              <a:rPr kumimoji="1" lang="zh-CN" altLang="en-US" smtClean="0"/>
              <a:t>2026/6/3</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6CD43CEF-AD3C-EF42-9D57-896470F06F93}"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7" name="日期占位符 6"/>
          <p:cNvSpPr>
            <a:spLocks noGrp="1"/>
          </p:cNvSpPr>
          <p:nvPr>
            <p:ph type="dt" sz="half" idx="10"/>
          </p:nvPr>
        </p:nvSpPr>
        <p:spPr/>
        <p:txBody>
          <a:bodyPr/>
          <a:lstStyle/>
          <a:p>
            <a:pPr>
              <a:defRPr/>
            </a:pPr>
            <a:endParaRPr lang="zh-CN" altLang="zh-CN"/>
          </a:p>
        </p:txBody>
      </p:sp>
      <p:sp>
        <p:nvSpPr>
          <p:cNvPr id="8" name="页脚占位符 7"/>
          <p:cNvSpPr>
            <a:spLocks noGrp="1"/>
          </p:cNvSpPr>
          <p:nvPr>
            <p:ph type="ftr" sz="quarter" idx="11"/>
          </p:nvPr>
        </p:nvSpPr>
        <p:spPr/>
        <p:txBody>
          <a:bodyPr/>
          <a:lstStyle/>
          <a:p>
            <a:pPr>
              <a:defRPr/>
            </a:pPr>
            <a:endParaRPr lang="zh-CN" altLang="zh-CN"/>
          </a:p>
        </p:txBody>
      </p:sp>
      <p:sp>
        <p:nvSpPr>
          <p:cNvPr id="9" name="幻灯片编号占位符 8"/>
          <p:cNvSpPr>
            <a:spLocks noGrp="1"/>
          </p:cNvSpPr>
          <p:nvPr>
            <p:ph type="sldNum" sz="quarter" idx="12"/>
          </p:nvPr>
        </p:nvSpPr>
        <p:spPr/>
        <p:txBody>
          <a:bodyPr/>
          <a:lstStyle/>
          <a:p>
            <a:fld id="{01CE146D-98CB-4353-9D6B-60F609C1991E}" type="slidenum">
              <a:rPr lang="zh-CN" altLang="zh-CN" smtClean="0"/>
              <a:t>‹#›</a:t>
            </a:fld>
            <a:endParaRPr lang="zh-CN" alt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pPr>
              <a:defRPr/>
            </a:pPr>
            <a:endParaRPr lang="zh-CN" altLang="zh-CN"/>
          </a:p>
        </p:txBody>
      </p:sp>
      <p:sp>
        <p:nvSpPr>
          <p:cNvPr id="4" name="页脚占位符 3"/>
          <p:cNvSpPr>
            <a:spLocks noGrp="1"/>
          </p:cNvSpPr>
          <p:nvPr>
            <p:ph type="ftr" sz="quarter" idx="11"/>
          </p:nvPr>
        </p:nvSpPr>
        <p:spPr/>
        <p:txBody>
          <a:bodyPr/>
          <a:lstStyle/>
          <a:p>
            <a:pPr>
              <a:defRPr/>
            </a:pPr>
            <a:endParaRPr lang="zh-CN" altLang="zh-CN"/>
          </a:p>
        </p:txBody>
      </p:sp>
      <p:sp>
        <p:nvSpPr>
          <p:cNvPr id="5" name="幻灯片编号占位符 4"/>
          <p:cNvSpPr>
            <a:spLocks noGrp="1"/>
          </p:cNvSpPr>
          <p:nvPr>
            <p:ph type="sldNum" sz="quarter" idx="12"/>
          </p:nvPr>
        </p:nvSpPr>
        <p:spPr/>
        <p:txBody>
          <a:bodyPr/>
          <a:lstStyle/>
          <a:p>
            <a:fld id="{07C560E1-7BD6-4AD9-A17D-2E478E93929B}" type="slidenum">
              <a:rPr lang="zh-CN" altLang="zh-CN" smtClean="0"/>
              <a:t>‹#›</a:t>
            </a:fld>
            <a:endParaRPr lang="zh-CN"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a:defRPr/>
            </a:pPr>
            <a:endParaRPr lang="zh-CN" altLang="zh-CN"/>
          </a:p>
        </p:txBody>
      </p:sp>
      <p:sp>
        <p:nvSpPr>
          <p:cNvPr id="3" name="页脚占位符 2"/>
          <p:cNvSpPr>
            <a:spLocks noGrp="1"/>
          </p:cNvSpPr>
          <p:nvPr>
            <p:ph type="ftr" sz="quarter" idx="11"/>
          </p:nvPr>
        </p:nvSpPr>
        <p:spPr/>
        <p:txBody>
          <a:bodyPr/>
          <a:lstStyle/>
          <a:p>
            <a:pPr>
              <a:defRPr/>
            </a:pPr>
            <a:endParaRPr lang="zh-CN" altLang="zh-CN"/>
          </a:p>
        </p:txBody>
      </p:sp>
      <p:sp>
        <p:nvSpPr>
          <p:cNvPr id="4" name="幻灯片编号占位符 3"/>
          <p:cNvSpPr>
            <a:spLocks noGrp="1"/>
          </p:cNvSpPr>
          <p:nvPr>
            <p:ph type="sldNum" sz="quarter" idx="12"/>
          </p:nvPr>
        </p:nvSpPr>
        <p:spPr/>
        <p:txBody>
          <a:bodyPr/>
          <a:lstStyle/>
          <a:p>
            <a:fld id="{BA2DFDF3-404D-45E7-9A54-FB4A368CEE92}" type="slidenum">
              <a:rPr lang="zh-CN" altLang="zh-CN" smtClean="0"/>
              <a:t>‹#›</a:t>
            </a:fld>
            <a:endParaRPr lang="zh-CN"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编辑母版文本样式</a:t>
            </a:r>
          </a:p>
        </p:txBody>
      </p:sp>
      <p:sp>
        <p:nvSpPr>
          <p:cNvPr id="5" name="日期占位符 4"/>
          <p:cNvSpPr>
            <a:spLocks noGrp="1"/>
          </p:cNvSpPr>
          <p:nvPr>
            <p:ph type="dt" sz="half" idx="10"/>
          </p:nvPr>
        </p:nvSpPr>
        <p:spPr/>
        <p:txBody>
          <a:bodyPr/>
          <a:lstStyle/>
          <a:p>
            <a:pPr>
              <a:defRPr/>
            </a:pPr>
            <a:endParaRPr lang="zh-CN" altLang="zh-CN"/>
          </a:p>
        </p:txBody>
      </p:sp>
      <p:sp>
        <p:nvSpPr>
          <p:cNvPr id="6" name="页脚占位符 5"/>
          <p:cNvSpPr>
            <a:spLocks noGrp="1"/>
          </p:cNvSpPr>
          <p:nvPr>
            <p:ph type="ftr" sz="quarter" idx="11"/>
          </p:nvPr>
        </p:nvSpPr>
        <p:spPr/>
        <p:txBody>
          <a:bodyPr/>
          <a:lstStyle/>
          <a:p>
            <a:pPr>
              <a:defRPr/>
            </a:pPr>
            <a:endParaRPr lang="zh-CN" altLang="zh-CN"/>
          </a:p>
        </p:txBody>
      </p:sp>
      <p:sp>
        <p:nvSpPr>
          <p:cNvPr id="7" name="幻灯片编号占位符 6"/>
          <p:cNvSpPr>
            <a:spLocks noGrp="1"/>
          </p:cNvSpPr>
          <p:nvPr>
            <p:ph type="sldNum" sz="quarter" idx="12"/>
          </p:nvPr>
        </p:nvSpPr>
        <p:spPr/>
        <p:txBody>
          <a:bodyPr/>
          <a:lstStyle/>
          <a:p>
            <a:fld id="{AA608D30-C990-4E10-9992-78497873557A}" type="slidenum">
              <a:rPr lang="zh-CN" altLang="zh-CN" smtClean="0"/>
              <a:t>‹#›</a:t>
            </a:fld>
            <a:endParaRPr lang="zh-CN"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编辑母版文本样式</a:t>
            </a:r>
          </a:p>
        </p:txBody>
      </p:sp>
      <p:sp>
        <p:nvSpPr>
          <p:cNvPr id="5" name="日期占位符 4"/>
          <p:cNvSpPr>
            <a:spLocks noGrp="1"/>
          </p:cNvSpPr>
          <p:nvPr>
            <p:ph type="dt" sz="half" idx="10"/>
          </p:nvPr>
        </p:nvSpPr>
        <p:spPr/>
        <p:txBody>
          <a:bodyPr/>
          <a:lstStyle/>
          <a:p>
            <a:pPr>
              <a:defRPr/>
            </a:pPr>
            <a:endParaRPr lang="zh-CN" altLang="zh-CN"/>
          </a:p>
        </p:txBody>
      </p:sp>
      <p:sp>
        <p:nvSpPr>
          <p:cNvPr id="6" name="页脚占位符 5"/>
          <p:cNvSpPr>
            <a:spLocks noGrp="1"/>
          </p:cNvSpPr>
          <p:nvPr>
            <p:ph type="ftr" sz="quarter" idx="11"/>
          </p:nvPr>
        </p:nvSpPr>
        <p:spPr/>
        <p:txBody>
          <a:bodyPr/>
          <a:lstStyle/>
          <a:p>
            <a:pPr>
              <a:defRPr/>
            </a:pPr>
            <a:endParaRPr lang="zh-CN" altLang="zh-CN"/>
          </a:p>
        </p:txBody>
      </p:sp>
      <p:sp>
        <p:nvSpPr>
          <p:cNvPr id="7" name="幻灯片编号占位符 6"/>
          <p:cNvSpPr>
            <a:spLocks noGrp="1"/>
          </p:cNvSpPr>
          <p:nvPr>
            <p:ph type="sldNum" sz="quarter" idx="12"/>
          </p:nvPr>
        </p:nvSpPr>
        <p:spPr/>
        <p:txBody>
          <a:bodyPr/>
          <a:lstStyle/>
          <a:p>
            <a:fld id="{D1371A0A-817F-40C5-A02F-83BC36A3D587}" type="slidenum">
              <a:rPr lang="zh-CN" altLang="zh-CN" smtClean="0"/>
              <a:t>‹#›</a:t>
            </a:fld>
            <a:endParaRPr lang="zh-CN"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编辑母版文本样式</a:t>
            </a:r>
          </a:p>
          <a:p>
            <a:pPr lvl="1"/>
            <a:r>
              <a:rPr kumimoji="1" lang="zh-CN" altLang="en-US"/>
              <a:t>第二级</a:t>
            </a:r>
          </a:p>
          <a:p>
            <a:pPr lvl="2"/>
            <a:r>
              <a:rPr kumimoji="1" lang="zh-CN" altLang="en-US"/>
              <a:t>第三级</a:t>
            </a:r>
          </a:p>
          <a:p>
            <a:pPr lvl="3"/>
            <a:r>
              <a:rPr kumimoji="1" lang="zh-CN" altLang="en-US"/>
              <a:t>第四级</a:t>
            </a:r>
          </a:p>
          <a:p>
            <a:pPr lvl="4"/>
            <a:r>
              <a:rPr kumimoji="1"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EE728-DAF4-0D42-B0F7-84CDE927727C}" type="datetimeFigureOut">
              <a:rPr kumimoji="1" lang="zh-CN" altLang="en-US" smtClean="0"/>
              <a:t>2026/6/3</a:t>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D43CEF-AD3C-EF42-9D57-896470F06F93}" type="slidenum">
              <a:rPr kumimoji="1" lang="zh-CN" altLang="en-US" smtClean="0"/>
              <a:t>‹#›</a:t>
            </a:fld>
            <a:endParaRPr kumimoji="1" lang="zh-CN" altLang="en-US"/>
          </a:p>
        </p:txBody>
      </p:sp>
      <p:pic>
        <p:nvPicPr>
          <p:cNvPr id="7" name="图片 6"/>
          <p:cNvPicPr>
            <a:picLocks noChangeAspect="1"/>
          </p:cNvPicPr>
          <p:nvPr userDrawn="1"/>
        </p:nvPicPr>
        <p:blipFill>
          <a:blip r:embed="rId16"/>
          <a:stretch>
            <a:fillRect/>
          </a:stretch>
        </p:blipFill>
        <p:spPr>
          <a:xfrm>
            <a:off x="10193114" y="365125"/>
            <a:ext cx="1160686" cy="33341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8.emf"/><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37.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0.png"/><Relationship Id="rId7" Type="http://schemas.openxmlformats.org/officeDocument/2006/relationships/image" Target="../media/image45.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62.emf"/><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63.emf"/></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3872" y="5733256"/>
            <a:ext cx="2304256" cy="8381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文本框 2"/>
          <p:cNvSpPr txBox="1"/>
          <p:nvPr/>
        </p:nvSpPr>
        <p:spPr>
          <a:xfrm>
            <a:off x="875420" y="2204864"/>
            <a:ext cx="10441160" cy="645160"/>
          </a:xfrm>
          <a:prstGeom prst="rect">
            <a:avLst/>
          </a:prstGeom>
          <a:noFill/>
        </p:spPr>
        <p:txBody>
          <a:bodyPr wrap="square" rtlCol="0">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rPr>
              <a:t>Reasoning and Generalization of LLMs</a:t>
            </a:r>
            <a:endParaRPr lang="zh-CN" altLang="en-US" sz="3600" dirty="0">
              <a:solidFill>
                <a:schemeClr val="bg1"/>
              </a:solidFill>
              <a:latin typeface="微软雅黑" panose="020B0503020204020204" pitchFamily="34" charset="-122"/>
              <a:ea typeface="微软雅黑" panose="020B0503020204020204" pitchFamily="34" charset="-122"/>
            </a:endParaRPr>
          </a:p>
        </p:txBody>
      </p:sp>
      <p:sp>
        <p:nvSpPr>
          <p:cNvPr id="4" name="文本占位符 8"/>
          <p:cNvSpPr txBox="1">
            <a:spLocks noChangeArrowheads="1"/>
          </p:cNvSpPr>
          <p:nvPr/>
        </p:nvSpPr>
        <p:spPr>
          <a:xfrm>
            <a:off x="5100319" y="4426447"/>
            <a:ext cx="2448272" cy="651237"/>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9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9pPr>
          </a:lstStyle>
          <a:p>
            <a:pPr algn="l" fontAlgn="auto">
              <a:lnSpc>
                <a:spcPct val="120000"/>
              </a:lnSpc>
              <a:spcAft>
                <a:spcPts val="0"/>
              </a:spcAft>
            </a:pPr>
            <a:endParaRPr lang="en-US" altLang="zh-CN" sz="2400" dirty="0">
              <a:latin typeface="微软雅黑" panose="020B0503020204020204" pitchFamily="34" charset="-122"/>
            </a:endParaRPr>
          </a:p>
        </p:txBody>
      </p:sp>
      <p:sp>
        <p:nvSpPr>
          <p:cNvPr id="6" name="文本占位符 8"/>
          <p:cNvSpPr txBox="1">
            <a:spLocks noChangeArrowheads="1"/>
          </p:cNvSpPr>
          <p:nvPr/>
        </p:nvSpPr>
        <p:spPr>
          <a:xfrm>
            <a:off x="4084492" y="3519126"/>
            <a:ext cx="4023016" cy="1296144"/>
          </a:xfrm>
          <a:prstGeom prst="rect">
            <a:avLst/>
          </a:prstGeom>
        </p:spPr>
        <p:txBody>
          <a:bodyPr vert="horz" lIns="91440" tIns="45720" rIns="91440" bIns="45720" rtlCol="0" anchor="b">
            <a:normAutofit/>
          </a:bodyPr>
          <a:lstStyle>
            <a:lvl1pPr marL="0" indent="0" algn="ctr" defTabSz="914400" rtl="0" eaLnBrk="1" latinLnBrk="0" hangingPunct="1">
              <a:lnSpc>
                <a:spcPct val="90000"/>
              </a:lnSpc>
              <a:spcBef>
                <a:spcPts val="1000"/>
              </a:spcBef>
              <a:buFont typeface="Arial" panose="020B0604020202090204" pitchFamily="34" charset="0"/>
              <a:buNone/>
              <a:defRPr sz="20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9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90204" pitchFamily="34" charset="0"/>
              <a:buNone/>
              <a:defRPr sz="16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90204" pitchFamily="34" charset="0"/>
              <a:buNone/>
              <a:defRPr sz="1400" kern="1200">
                <a:solidFill>
                  <a:schemeClr val="tx1"/>
                </a:solidFill>
                <a:latin typeface="+mn-lt"/>
                <a:ea typeface="+mn-ea"/>
                <a:cs typeface="+mn-cs"/>
              </a:defRPr>
            </a:lvl9pPr>
          </a:lstStyle>
          <a:p>
            <a:pPr fontAlgn="auto">
              <a:lnSpc>
                <a:spcPct val="120000"/>
              </a:lnSpc>
              <a:spcAft>
                <a:spcPts val="0"/>
              </a:spcAft>
            </a:pPr>
            <a:r>
              <a:rPr lang="en-US" altLang="zh-CN" sz="2400" dirty="0">
                <a:latin typeface="微软雅黑" panose="020B0503020204020204" pitchFamily="34" charset="-122"/>
              </a:rPr>
              <a:t>Yue Zhang</a:t>
            </a:r>
          </a:p>
          <a:p>
            <a:pPr fontAlgn="auto">
              <a:lnSpc>
                <a:spcPct val="120000"/>
              </a:lnSpc>
              <a:spcAft>
                <a:spcPts val="0"/>
              </a:spcAft>
            </a:pPr>
            <a:r>
              <a:rPr lang="en-US" altLang="zh-CN" sz="1600" dirty="0">
                <a:latin typeface="微软雅黑" panose="020B0503020204020204" pitchFamily="34" charset="-122"/>
              </a:rPr>
              <a:t>Westlake University</a:t>
            </a:r>
          </a:p>
        </p:txBody>
      </p:sp>
      <p:pic>
        <p:nvPicPr>
          <p:cNvPr id="10"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872" y="5877272"/>
            <a:ext cx="2555696" cy="798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7777"/>
    </mc:Choice>
    <mc:Fallback xmlns="">
      <p:transition spd="slow" advTm="5777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stretch>
            <a:fillRect/>
          </a:stretch>
        </p:blipFill>
        <p:spPr>
          <a:xfrm>
            <a:off x="1308100" y="1335988"/>
            <a:ext cx="9575800" cy="5064812"/>
          </a:xfrm>
          <a:prstGeom prst="rect">
            <a:avLst/>
          </a:prstGeom>
        </p:spPr>
      </p:pic>
      <p:sp>
        <p:nvSpPr>
          <p:cNvPr id="9" name="文本框 8"/>
          <p:cNvSpPr txBox="1"/>
          <p:nvPr/>
        </p:nvSpPr>
        <p:spPr>
          <a:xfrm>
            <a:off x="0" y="6400800"/>
            <a:ext cx="11075035" cy="368300"/>
          </a:xfrm>
          <a:prstGeom prst="rect">
            <a:avLst/>
          </a:prstGeom>
          <a:noFill/>
        </p:spPr>
        <p:txBody>
          <a:bodyPr wrap="square" rtlCol="0">
            <a:spAutoFit/>
          </a:bodyPr>
          <a:lstStyle/>
          <a:p>
            <a:r>
              <a:rPr lang="en-US" altLang="zh-CN" dirty="0">
                <a:latin typeface="Times New Roman Regular" panose="02020503050405090304" charset="0"/>
                <a:cs typeface="Times New Roman Regular" panose="02020503050405090304" charset="0"/>
              </a:rPr>
              <a:t>Figure from </a:t>
            </a:r>
            <a:r>
              <a:rPr lang="en-US" altLang="zh-CN" dirty="0" err="1">
                <a:latin typeface="Times New Roman Regular" panose="02020503050405090304" charset="0"/>
                <a:cs typeface="Times New Roman Regular" panose="02020503050405090304" charset="0"/>
              </a:rPr>
              <a:t>SuperGLUE</a:t>
            </a:r>
            <a:r>
              <a:rPr lang="en-US" altLang="zh-CN" dirty="0">
                <a:latin typeface="Times New Roman Regular" panose="02020503050405090304" charset="0"/>
                <a:cs typeface="Times New Roman Regular" panose="02020503050405090304" charset="0"/>
              </a:rPr>
              <a:t>: A Stickier Benchmark for General-Purpose Language Understanding Systems</a:t>
            </a:r>
            <a:endParaRPr lang="zh-CN" altLang="en-US" dirty="0">
              <a:latin typeface="Times New Roman Regular" panose="02020503050405090304" charset="0"/>
              <a:cs typeface="Times New Roman Regular" panose="02020503050405090304" charset="0"/>
            </a:endParaRPr>
          </a:p>
        </p:txBody>
      </p:sp>
      <p:cxnSp>
        <p:nvCxnSpPr>
          <p:cNvPr id="3" name="直接连接符 2"/>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263352" y="423914"/>
            <a:ext cx="10441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Natural Language Processing and Out-of-distribution Generalization</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1487" y="-120334"/>
            <a:ext cx="10515600" cy="1325563"/>
          </a:xfrm>
        </p:spPr>
        <p:txBody>
          <a:bodyPr>
            <a:normAutofit/>
          </a:bodyPr>
          <a:lstStyle/>
          <a:p>
            <a:r>
              <a:rPr lang="en-US" altLang="zh-CN" sz="2400" b="1" dirty="0">
                <a:solidFill>
                  <a:srgbClr val="123566"/>
                </a:solidFill>
                <a:latin typeface="宋体" pitchFamily="2" charset="-122"/>
                <a:ea typeface="宋体" pitchFamily="2" charset="-122"/>
                <a:cs typeface="+mn-cs"/>
              </a:rPr>
              <a:t>GLUE-X Dataset</a:t>
            </a:r>
            <a:endParaRPr lang="zh-CN" altLang="en-US" sz="2400" b="1" dirty="0">
              <a:solidFill>
                <a:srgbClr val="123566"/>
              </a:solidFill>
              <a:latin typeface="宋体" pitchFamily="2" charset="-122"/>
              <a:ea typeface="宋体" pitchFamily="2" charset="-122"/>
              <a:cs typeface="+mn-cs"/>
            </a:endParaRPr>
          </a:p>
        </p:txBody>
      </p:sp>
      <p:sp>
        <p:nvSpPr>
          <p:cNvPr id="8" name="文本框 7"/>
          <p:cNvSpPr txBox="1"/>
          <p:nvPr/>
        </p:nvSpPr>
        <p:spPr>
          <a:xfrm>
            <a:off x="221487" y="1484784"/>
            <a:ext cx="5607685" cy="3046095"/>
          </a:xfrm>
          <a:prstGeom prst="rect">
            <a:avLst/>
          </a:prstGeom>
          <a:noFill/>
        </p:spPr>
        <p:txBody>
          <a:bodyPr wrap="square" rtlCol="0">
            <a:spAutoFit/>
          </a:bodyPr>
          <a:lstStyle/>
          <a:p>
            <a:r>
              <a:rPr lang="en-US" altLang="zh-CN" sz="3200" dirty="0">
                <a:latin typeface="Times New Roman Regular" panose="02020503050405090304" charset="0"/>
                <a:cs typeface="Times New Roman Regular" panose="02020503050405090304" charset="0"/>
              </a:rPr>
              <a:t>8 standard tasks</a:t>
            </a:r>
          </a:p>
          <a:p>
            <a:endParaRPr lang="en-US" altLang="zh-CN" sz="3200" dirty="0">
              <a:latin typeface="Times New Roman Regular" panose="02020503050405090304" charset="0"/>
              <a:cs typeface="Times New Roman Regular" panose="02020503050405090304" charset="0"/>
            </a:endParaRPr>
          </a:p>
          <a:p>
            <a:r>
              <a:rPr lang="en-US" altLang="zh-CN" sz="3200" dirty="0">
                <a:latin typeface="Times New Roman Regular" panose="02020503050405090304" charset="0"/>
                <a:cs typeface="Times New Roman Regular" panose="02020503050405090304" charset="0"/>
              </a:rPr>
              <a:t>2 test domains on average</a:t>
            </a:r>
          </a:p>
          <a:p>
            <a:endParaRPr lang="en-US" altLang="zh-CN" sz="3200" dirty="0">
              <a:latin typeface="Times New Roman Regular" panose="02020503050405090304" charset="0"/>
              <a:cs typeface="Times New Roman Regular" panose="02020503050405090304" charset="0"/>
            </a:endParaRPr>
          </a:p>
          <a:p>
            <a:r>
              <a:rPr lang="en-US" altLang="zh-CN" sz="3200" dirty="0">
                <a:latin typeface="Times New Roman Regular" panose="02020503050405090304" charset="0"/>
                <a:cs typeface="Times New Roman Regular" panose="02020503050405090304" charset="0"/>
              </a:rPr>
              <a:t>Test on GLUE-X without the parameter update</a:t>
            </a:r>
            <a:endParaRPr lang="zh-CN" altLang="en-US" sz="3200" dirty="0">
              <a:latin typeface="Times New Roman Regular" panose="02020503050405090304" charset="0"/>
              <a:cs typeface="Times New Roman Regular" panose="02020503050405090304" charset="0"/>
            </a:endParaRPr>
          </a:p>
        </p:txBody>
      </p:sp>
      <p:pic>
        <p:nvPicPr>
          <p:cNvPr id="4" name="Picture 3"/>
          <p:cNvPicPr>
            <a:picLocks noChangeAspect="1"/>
          </p:cNvPicPr>
          <p:nvPr/>
        </p:nvPicPr>
        <p:blipFill>
          <a:blip r:embed="rId3"/>
          <a:stretch>
            <a:fillRect/>
          </a:stretch>
        </p:blipFill>
        <p:spPr>
          <a:xfrm>
            <a:off x="6244590" y="0"/>
            <a:ext cx="5869305" cy="6858000"/>
          </a:xfrm>
          <a:prstGeom prst="rect">
            <a:avLst/>
          </a:prstGeom>
        </p:spPr>
      </p:pic>
      <p:sp>
        <p:nvSpPr>
          <p:cNvPr id="5" name="Text Box 4"/>
          <p:cNvSpPr txBox="1"/>
          <p:nvPr/>
        </p:nvSpPr>
        <p:spPr>
          <a:xfrm>
            <a:off x="221487" y="5085184"/>
            <a:ext cx="6161533" cy="829945"/>
          </a:xfrm>
          <a:prstGeom prst="rect">
            <a:avLst/>
          </a:prstGeom>
          <a:noFill/>
        </p:spPr>
        <p:txBody>
          <a:bodyPr wrap="square" rtlCol="0">
            <a:spAutoFit/>
          </a:bodyPr>
          <a:lstStyle/>
          <a:p>
            <a:pPr algn="just"/>
            <a:r>
              <a:rPr lang="en-US" sz="1600" dirty="0">
                <a:latin typeface="Times New Roman Regular" panose="02020503050405090304" charset="0"/>
                <a:cs typeface="Times New Roman Regular" panose="02020503050405090304" charset="0"/>
              </a:rPr>
              <a:t>[Yang et al., 2023] GLUE-X: Evaluating Natural Language Understanding Models from an Out-of-distribution Generalization Perspective. ACL 2023 Findings.</a:t>
            </a:r>
          </a:p>
        </p:txBody>
      </p:sp>
      <p:cxnSp>
        <p:nvCxnSpPr>
          <p:cNvPr id="6" name="直接连接符 2"/>
          <p:cNvCxnSpPr/>
          <p:nvPr/>
        </p:nvCxnSpPr>
        <p:spPr>
          <a:xfrm>
            <a:off x="221487" y="836712"/>
            <a:ext cx="5611623" cy="8147"/>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139910" y="2828835"/>
            <a:ext cx="3412671" cy="1198880"/>
          </a:xfrm>
          <a:prstGeom prst="rect">
            <a:avLst/>
          </a:prstGeom>
          <a:noFill/>
        </p:spPr>
        <p:txBody>
          <a:bodyPr wrap="square" rtlCol="0">
            <a:spAutoFit/>
          </a:bodyPr>
          <a:lstStyle/>
          <a:p>
            <a:r>
              <a:rPr lang="en-US" altLang="zh-CN" sz="3600" dirty="0">
                <a:latin typeface="Times New Roman Regular" panose="02020503050405090304" charset="0"/>
                <a:cs typeface="Times New Roman Regular" panose="02020503050405090304" charset="0"/>
              </a:rPr>
              <a:t>Overall performance</a:t>
            </a:r>
            <a:endParaRPr lang="zh-CN" altLang="en-US" sz="3600" dirty="0">
              <a:latin typeface="Times New Roman Regular" panose="02020503050405090304" charset="0"/>
              <a:cs typeface="Times New Roman Regular" panose="02020503050405090304" charset="0"/>
            </a:endParaRPr>
          </a:p>
        </p:txBody>
      </p:sp>
      <p:pic>
        <p:nvPicPr>
          <p:cNvPr id="10" name="Picture 9"/>
          <p:cNvPicPr>
            <a:picLocks noChangeAspect="1"/>
          </p:cNvPicPr>
          <p:nvPr/>
        </p:nvPicPr>
        <p:blipFill>
          <a:blip r:embed="rId3"/>
          <a:stretch>
            <a:fillRect/>
          </a:stretch>
        </p:blipFill>
        <p:spPr>
          <a:xfrm>
            <a:off x="3047365" y="197485"/>
            <a:ext cx="8910955" cy="6461125"/>
          </a:xfrm>
          <a:prstGeom prst="rect">
            <a:avLst/>
          </a:prstGeom>
        </p:spPr>
      </p:pic>
      <p:cxnSp>
        <p:nvCxnSpPr>
          <p:cNvPr id="7" name="直接连接符 2"/>
          <p:cNvCxnSpPr/>
          <p:nvPr/>
        </p:nvCxnSpPr>
        <p:spPr>
          <a:xfrm>
            <a:off x="263352" y="990028"/>
            <a:ext cx="2376264" cy="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8" name="TextBox 7"/>
          <p:cNvSpPr txBox="1">
            <a:spLocks noChangeArrowheads="1"/>
          </p:cNvSpPr>
          <p:nvPr/>
        </p:nvSpPr>
        <p:spPr bwMode="auto">
          <a:xfrm>
            <a:off x="263352" y="423914"/>
            <a:ext cx="10441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Results</a:t>
            </a:r>
            <a:endParaRPr lang="zh-CN" altLang="en-US" sz="2400" b="1" dirty="0">
              <a:solidFill>
                <a:srgbClr val="123566"/>
              </a:solidFill>
              <a:latin typeface="宋体" pitchFamily="2" charset="-122"/>
              <a:ea typeface="宋体" pitchFamily="2" charset="-122"/>
            </a:endParaRPr>
          </a:p>
        </p:txBody>
      </p:sp>
      <p:cxnSp>
        <p:nvCxnSpPr>
          <p:cNvPr id="3" name="直线连接符 2"/>
          <p:cNvCxnSpPr/>
          <p:nvPr/>
        </p:nvCxnSpPr>
        <p:spPr>
          <a:xfrm>
            <a:off x="8472264" y="423914"/>
            <a:ext cx="0" cy="502131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 name="直线连接符 3"/>
          <p:cNvCxnSpPr/>
          <p:nvPr/>
        </p:nvCxnSpPr>
        <p:spPr>
          <a:xfrm>
            <a:off x="7968208" y="404664"/>
            <a:ext cx="0" cy="502131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a:p>
            <a:pPr lvl="0"/>
            <a:r>
              <a:rPr lang="en-US" altLang="zh-CN" dirty="0"/>
              <a:t>Non-causal reasoning leads to low out-of-distribution generalization</a:t>
            </a:r>
          </a:p>
          <a:p>
            <a:pPr lvl="0"/>
            <a:r>
              <a:rPr lang="en-US" altLang="zh-CN" dirty="0"/>
              <a:t>Spurious features in LLMs</a:t>
            </a:r>
          </a:p>
          <a:p>
            <a:pPr lvl="1"/>
            <a:r>
              <a:rPr lang="en-US" altLang="zh-CN" dirty="0"/>
              <a:t>evidence integration</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nvSpPr>
        <p:spPr>
          <a:xfrm>
            <a:off x="221487" y="-12033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fontAlgn="auto">
              <a:spcAft>
                <a:spcPts val="0"/>
              </a:spcAft>
            </a:pPr>
            <a:r>
              <a:rPr lang="en-US" altLang="zh-CN" sz="2400" b="1" dirty="0">
                <a:solidFill>
                  <a:srgbClr val="123566"/>
                </a:solidFill>
                <a:latin typeface="宋体" pitchFamily="2" charset="-122"/>
                <a:ea typeface="宋体" pitchFamily="2" charset="-122"/>
                <a:cs typeface="+mn-cs"/>
              </a:rPr>
              <a:t>1. Spurious features in </a:t>
            </a:r>
            <a:r>
              <a:rPr lang="en-US" altLang="zh-CN" sz="2400" b="1" dirty="0" err="1">
                <a:solidFill>
                  <a:srgbClr val="123566"/>
                </a:solidFill>
                <a:latin typeface="宋体" pitchFamily="2" charset="-122"/>
                <a:ea typeface="宋体" pitchFamily="2" charset="-122"/>
                <a:cs typeface="+mn-cs"/>
              </a:rPr>
              <a:t>CoT</a:t>
            </a:r>
            <a:r>
              <a:rPr lang="en-US" altLang="zh-CN" sz="2400" b="1" dirty="0">
                <a:solidFill>
                  <a:srgbClr val="123566"/>
                </a:solidFill>
                <a:latin typeface="宋体" pitchFamily="2" charset="-122"/>
                <a:ea typeface="宋体" pitchFamily="2" charset="-122"/>
                <a:cs typeface="+mn-cs"/>
              </a:rPr>
              <a:t>. </a:t>
            </a:r>
            <a:r>
              <a:rPr lang="en-US" altLang="zh-CN" sz="2400" b="1" dirty="0" err="1">
                <a:solidFill>
                  <a:srgbClr val="123566"/>
                </a:solidFill>
                <a:latin typeface="宋体" pitchFamily="2" charset="-122"/>
                <a:ea typeface="宋体" pitchFamily="2" charset="-122"/>
                <a:cs typeface="+mn-cs"/>
              </a:rPr>
              <a:t>CofCA</a:t>
            </a:r>
            <a:r>
              <a:rPr lang="en-US" altLang="zh-CN" sz="2400" b="1" dirty="0">
                <a:solidFill>
                  <a:srgbClr val="123566"/>
                </a:solidFill>
                <a:latin typeface="宋体" pitchFamily="2" charset="-122"/>
                <a:ea typeface="宋体" pitchFamily="2" charset="-122"/>
                <a:cs typeface="+mn-cs"/>
              </a:rPr>
              <a:t> Dataset</a:t>
            </a:r>
            <a:endParaRPr lang="zh-CN" altLang="en-US" sz="2400" b="1" dirty="0">
              <a:solidFill>
                <a:srgbClr val="123566"/>
              </a:solidFill>
              <a:latin typeface="宋体" pitchFamily="2" charset="-122"/>
              <a:ea typeface="宋体" pitchFamily="2" charset="-122"/>
              <a:cs typeface="+mn-cs"/>
            </a:endParaRPr>
          </a:p>
        </p:txBody>
      </p:sp>
      <p:sp>
        <p:nvSpPr>
          <p:cNvPr id="6" name="文本框 5"/>
          <p:cNvSpPr txBox="1"/>
          <p:nvPr/>
        </p:nvSpPr>
        <p:spPr>
          <a:xfrm>
            <a:off x="635223" y="6309320"/>
            <a:ext cx="10329719" cy="361637"/>
          </a:xfrm>
          <a:prstGeom prst="rect">
            <a:avLst/>
          </a:prstGeom>
          <a:noFill/>
          <a:ln>
            <a:noFill/>
          </a:ln>
        </p:spPr>
        <p:txBody>
          <a:bodyPr wrap="square">
            <a:spAutoFit/>
          </a:bodyPr>
          <a:lstStyle/>
          <a:p>
            <a:pPr algn="l">
              <a:lnSpc>
                <a:spcPts val="2100"/>
              </a:lnSpc>
              <a:spcAft>
                <a:spcPts val="900"/>
              </a:spcAft>
            </a:pPr>
            <a:r>
              <a:rPr lang="en-US" altLang="zh-CN" dirty="0">
                <a:solidFill>
                  <a:srgbClr val="000000"/>
                </a:solidFill>
                <a:latin typeface="Times New Roman" panose="02020503050405090304" pitchFamily="18" charset="0"/>
                <a:cs typeface="Times New Roman" panose="02020503050405090304" pitchFamily="18" charset="0"/>
              </a:rPr>
              <a:t>[</a:t>
            </a:r>
            <a:r>
              <a:rPr lang="en-US" altLang="zh-CN" b="0" i="0" dirty="0">
                <a:solidFill>
                  <a:srgbClr val="222222"/>
                </a:solidFill>
                <a:effectLst/>
                <a:latin typeface="Times New Roman" panose="02020503050405090304" pitchFamily="18" charset="0"/>
                <a:cs typeface="Times New Roman" panose="02020503050405090304" pitchFamily="18" charset="0"/>
              </a:rPr>
              <a:t>Jian, et al.</a:t>
            </a:r>
            <a:r>
              <a:rPr lang="en-US" altLang="zh-CN" dirty="0">
                <a:solidFill>
                  <a:srgbClr val="000000"/>
                </a:solidFill>
                <a:latin typeface="Times New Roman" panose="02020503050405090304" pitchFamily="18" charset="0"/>
                <a:cs typeface="Times New Roman" panose="02020503050405090304" pitchFamily="18" charset="0"/>
              </a:rPr>
              <a:t>] </a:t>
            </a:r>
            <a:r>
              <a:rPr lang="en-US" altLang="zh-CN" i="0" dirty="0" err="1">
                <a:solidFill>
                  <a:srgbClr val="000000"/>
                </a:solidFill>
                <a:effectLst/>
                <a:latin typeface="Times New Roman" panose="02020503050405090304" pitchFamily="18" charset="0"/>
                <a:cs typeface="Times New Roman" panose="02020503050405090304" pitchFamily="18" charset="0"/>
              </a:rPr>
              <a:t>Cofca</a:t>
            </a:r>
            <a:r>
              <a:rPr lang="en-US" altLang="zh-CN" i="0" dirty="0">
                <a:solidFill>
                  <a:srgbClr val="000000"/>
                </a:solidFill>
                <a:effectLst/>
                <a:latin typeface="Times New Roman" panose="02020503050405090304" pitchFamily="18" charset="0"/>
                <a:cs typeface="Times New Roman" panose="02020503050405090304" pitchFamily="18" charset="0"/>
              </a:rPr>
              <a:t>: A Step-Wise Counterfactual Multi-hop QA benchmark ICLR 2025 Poster</a:t>
            </a:r>
          </a:p>
        </p:txBody>
      </p:sp>
      <p:sp>
        <p:nvSpPr>
          <p:cNvPr id="9" name="文本框 8"/>
          <p:cNvSpPr txBox="1"/>
          <p:nvPr/>
        </p:nvSpPr>
        <p:spPr>
          <a:xfrm>
            <a:off x="623391" y="1190420"/>
            <a:ext cx="11687314" cy="461665"/>
          </a:xfrm>
          <a:prstGeom prst="rect">
            <a:avLst/>
          </a:prstGeom>
          <a:noFill/>
          <a:ln>
            <a:noFill/>
          </a:ln>
        </p:spPr>
        <p:txBody>
          <a:bodyPr wrap="square" rtlCol="0">
            <a:spAutoFit/>
          </a:bodyPr>
          <a:lstStyle/>
          <a:p>
            <a:r>
              <a:rPr lang="en-US" altLang="zh-CN" sz="2400" dirty="0">
                <a:latin typeface="Times New Roman" panose="02020503050405090304" pitchFamily="18" charset="0"/>
                <a:ea typeface="微软雅黑" panose="020B0503020204020204" pitchFamily="34" charset="-122"/>
                <a:cs typeface="Times New Roman" panose="02020503050405090304" pitchFamily="18" charset="0"/>
              </a:rPr>
              <a:t>Memory (correct answer without context) Vs Reasoning (correct answer with context)</a:t>
            </a:r>
            <a:endParaRPr lang="zh-CN" altLang="en-US" sz="2400" dirty="0">
              <a:latin typeface="Times New Roman" panose="02020503050405090304" pitchFamily="18" charset="0"/>
              <a:ea typeface="微软雅黑" panose="020B0503020204020204" pitchFamily="34" charset="-122"/>
              <a:cs typeface="Times New Roman" panose="02020503050405090304" pitchFamily="18" charset="0"/>
            </a:endParaRPr>
          </a:p>
        </p:txBody>
      </p:sp>
      <p:pic>
        <p:nvPicPr>
          <p:cNvPr id="11" name="图片 10"/>
          <p:cNvPicPr>
            <a:picLocks noChangeAspect="1"/>
          </p:cNvPicPr>
          <p:nvPr/>
        </p:nvPicPr>
        <p:blipFill>
          <a:blip r:embed="rId3"/>
          <a:stretch>
            <a:fillRect/>
          </a:stretch>
        </p:blipFill>
        <p:spPr>
          <a:xfrm>
            <a:off x="595185" y="1690213"/>
            <a:ext cx="11295728" cy="440308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2"/>
          <p:cNvCxnSpPr/>
          <p:nvPr/>
        </p:nvCxnSpPr>
        <p:spPr>
          <a:xfrm>
            <a:off x="263352" y="990028"/>
            <a:ext cx="2376264" cy="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263352" y="423914"/>
            <a:ext cx="10441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Results</a:t>
            </a:r>
            <a:endParaRPr lang="zh-CN" altLang="en-US" sz="2400" b="1" dirty="0">
              <a:solidFill>
                <a:srgbClr val="123566"/>
              </a:solidFill>
              <a:latin typeface="宋体" pitchFamily="2" charset="-122"/>
              <a:ea typeface="宋体" pitchFamily="2" charset="-122"/>
            </a:endParaRPr>
          </a:p>
        </p:txBody>
      </p:sp>
      <p:pic>
        <p:nvPicPr>
          <p:cNvPr id="7" name="图片 6"/>
          <p:cNvPicPr>
            <a:picLocks noChangeAspect="1"/>
          </p:cNvPicPr>
          <p:nvPr/>
        </p:nvPicPr>
        <p:blipFill>
          <a:blip r:embed="rId3"/>
          <a:stretch>
            <a:fillRect/>
          </a:stretch>
        </p:blipFill>
        <p:spPr>
          <a:xfrm>
            <a:off x="2423592" y="1284514"/>
            <a:ext cx="9141166" cy="4583458"/>
          </a:xfrm>
          <a:prstGeom prst="rect">
            <a:avLst/>
          </a:prstGeom>
        </p:spPr>
      </p:pic>
      <p:sp>
        <p:nvSpPr>
          <p:cNvPr id="8" name="文本框 7"/>
          <p:cNvSpPr txBox="1"/>
          <p:nvPr/>
        </p:nvSpPr>
        <p:spPr>
          <a:xfrm>
            <a:off x="139911" y="2828835"/>
            <a:ext cx="2139666" cy="1569660"/>
          </a:xfrm>
          <a:prstGeom prst="rect">
            <a:avLst/>
          </a:prstGeom>
          <a:noFill/>
        </p:spPr>
        <p:txBody>
          <a:bodyPr wrap="square" rtlCol="0">
            <a:spAutoFit/>
          </a:bodyPr>
          <a:lstStyle/>
          <a:p>
            <a:r>
              <a:rPr lang="en-US" altLang="zh-CN" sz="2400" dirty="0">
                <a:latin typeface="Times New Roman Regular" panose="02020503050405090304" charset="0"/>
                <a:cs typeface="Times New Roman Regular" panose="02020503050405090304" charset="0"/>
              </a:rPr>
              <a:t>High</a:t>
            </a:r>
          </a:p>
          <a:p>
            <a:r>
              <a:rPr lang="en-US" altLang="zh-CN" sz="2400" dirty="0">
                <a:latin typeface="Times New Roman Regular" panose="02020503050405090304" charset="0"/>
                <a:cs typeface="Times New Roman Regular" panose="02020503050405090304" charset="0"/>
              </a:rPr>
              <a:t>Performance </a:t>
            </a:r>
          </a:p>
          <a:p>
            <a:r>
              <a:rPr lang="en-US" altLang="zh-CN" sz="2400" dirty="0">
                <a:latin typeface="Times New Roman Regular" panose="02020503050405090304" charset="0"/>
                <a:cs typeface="Times New Roman Regular" panose="02020503050405090304" charset="0"/>
              </a:rPr>
              <a:t>on factual QA</a:t>
            </a:r>
          </a:p>
          <a:p>
            <a:r>
              <a:rPr lang="en-US" altLang="zh-CN" sz="2400" dirty="0">
                <a:latin typeface="Times New Roman Regular" panose="02020503050405090304" charset="0"/>
                <a:cs typeface="Times New Roman Regular" panose="02020503050405090304" charset="0"/>
              </a:rPr>
              <a:t>dataset</a:t>
            </a:r>
            <a:endParaRPr lang="zh-CN" altLang="en-US" sz="2400" dirty="0">
              <a:latin typeface="Times New Roman Regular" panose="02020503050405090304" charset="0"/>
              <a:cs typeface="Times New Roman Regular" panose="02020503050405090304" charset="0"/>
            </a:endParaRPr>
          </a:p>
        </p:txBody>
      </p:sp>
      <p:sp>
        <p:nvSpPr>
          <p:cNvPr id="9" name="矩形 8"/>
          <p:cNvSpPr/>
          <p:nvPr/>
        </p:nvSpPr>
        <p:spPr>
          <a:xfrm>
            <a:off x="2665868" y="3396223"/>
            <a:ext cx="8712968" cy="2488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2"/>
          <p:cNvCxnSpPr/>
          <p:nvPr/>
        </p:nvCxnSpPr>
        <p:spPr>
          <a:xfrm>
            <a:off x="263352" y="990028"/>
            <a:ext cx="2376264" cy="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263352" y="423914"/>
            <a:ext cx="10441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Results</a:t>
            </a:r>
            <a:endParaRPr lang="zh-CN" altLang="en-US" sz="2400" b="1" dirty="0">
              <a:solidFill>
                <a:srgbClr val="123566"/>
              </a:solidFill>
              <a:latin typeface="宋体" pitchFamily="2" charset="-122"/>
              <a:ea typeface="宋体" pitchFamily="2" charset="-122"/>
            </a:endParaRPr>
          </a:p>
        </p:txBody>
      </p:sp>
      <p:pic>
        <p:nvPicPr>
          <p:cNvPr id="7" name="图片 6"/>
          <p:cNvPicPr>
            <a:picLocks noChangeAspect="1"/>
          </p:cNvPicPr>
          <p:nvPr/>
        </p:nvPicPr>
        <p:blipFill>
          <a:blip r:embed="rId3"/>
          <a:stretch>
            <a:fillRect/>
          </a:stretch>
        </p:blipFill>
        <p:spPr>
          <a:xfrm>
            <a:off x="1991544" y="1123466"/>
            <a:ext cx="9925050" cy="4848225"/>
          </a:xfrm>
          <a:prstGeom prst="rect">
            <a:avLst/>
          </a:prstGeom>
        </p:spPr>
      </p:pic>
      <p:sp>
        <p:nvSpPr>
          <p:cNvPr id="8" name="矩形 7"/>
          <p:cNvSpPr/>
          <p:nvPr/>
        </p:nvSpPr>
        <p:spPr>
          <a:xfrm>
            <a:off x="2495600" y="3232154"/>
            <a:ext cx="9145016" cy="268854"/>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241632" y="2393416"/>
            <a:ext cx="1977990" cy="2308324"/>
          </a:xfrm>
          <a:prstGeom prst="rect">
            <a:avLst/>
          </a:prstGeom>
          <a:noFill/>
          <a:ln>
            <a:noFill/>
          </a:ln>
        </p:spPr>
        <p:txBody>
          <a:bodyPr wrap="square">
            <a:spAutoFit/>
          </a:bodyPr>
          <a:lstStyle/>
          <a:p>
            <a:r>
              <a:rPr lang="en-US" altLang="zh-CN" sz="2400" dirty="0">
                <a:latin typeface="Times New Roman Regular" panose="02020503050405090304" charset="0"/>
                <a:cs typeface="Times New Roman Regular" panose="02020503050405090304" charset="0"/>
              </a:rPr>
              <a:t>Low</a:t>
            </a:r>
          </a:p>
          <a:p>
            <a:r>
              <a:rPr lang="en-US" altLang="zh-CN" sz="2400" dirty="0">
                <a:latin typeface="Times New Roman Regular" panose="02020503050405090304" charset="0"/>
                <a:cs typeface="Times New Roman Regular" panose="02020503050405090304" charset="0"/>
              </a:rPr>
              <a:t>Performance </a:t>
            </a:r>
          </a:p>
          <a:p>
            <a:r>
              <a:rPr lang="en-US" altLang="zh-CN" sz="2400" dirty="0">
                <a:latin typeface="Times New Roman Regular" panose="02020503050405090304" charset="0"/>
                <a:cs typeface="Times New Roman Regular" panose="02020503050405090304" charset="0"/>
              </a:rPr>
              <a:t>on counterfactual QA</a:t>
            </a:r>
          </a:p>
          <a:p>
            <a:r>
              <a:rPr lang="en-US" altLang="zh-CN" sz="2400" dirty="0">
                <a:latin typeface="Times New Roman Regular" panose="02020503050405090304" charset="0"/>
                <a:cs typeface="Times New Roman Regular" panose="02020503050405090304" charset="0"/>
              </a:rPr>
              <a:t>dataset</a:t>
            </a:r>
            <a:endParaRPr lang="zh-CN" altLang="en-US" sz="2400" dirty="0">
              <a:latin typeface="Times New Roman Regular" panose="02020503050405090304" charset="0"/>
              <a:cs typeface="Times New Roman Regular" panose="02020503050405090304"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2"/>
          <p:cNvCxnSpPr/>
          <p:nvPr/>
        </p:nvCxnSpPr>
        <p:spPr>
          <a:xfrm>
            <a:off x="263352" y="990028"/>
            <a:ext cx="2376264" cy="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263352" y="423914"/>
            <a:ext cx="1044116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Results</a:t>
            </a:r>
            <a:endParaRPr lang="zh-CN" altLang="en-US" sz="2400" b="1" dirty="0">
              <a:solidFill>
                <a:srgbClr val="123566"/>
              </a:solidFill>
              <a:latin typeface="宋体" pitchFamily="2" charset="-122"/>
              <a:ea typeface="宋体" pitchFamily="2" charset="-122"/>
            </a:endParaRPr>
          </a:p>
        </p:txBody>
      </p:sp>
      <p:pic>
        <p:nvPicPr>
          <p:cNvPr id="7" name="图片 6"/>
          <p:cNvPicPr>
            <a:picLocks noChangeAspect="1"/>
          </p:cNvPicPr>
          <p:nvPr/>
        </p:nvPicPr>
        <p:blipFill>
          <a:blip r:embed="rId3"/>
          <a:stretch>
            <a:fillRect/>
          </a:stretch>
        </p:blipFill>
        <p:spPr>
          <a:xfrm>
            <a:off x="1908348" y="1094478"/>
            <a:ext cx="10020300" cy="3714750"/>
          </a:xfrm>
          <a:prstGeom prst="rect">
            <a:avLst/>
          </a:prstGeom>
        </p:spPr>
      </p:pic>
      <p:sp>
        <p:nvSpPr>
          <p:cNvPr id="8" name="文本框 7"/>
          <p:cNvSpPr txBox="1"/>
          <p:nvPr/>
        </p:nvSpPr>
        <p:spPr>
          <a:xfrm>
            <a:off x="263352" y="2060848"/>
            <a:ext cx="1512168" cy="1200329"/>
          </a:xfrm>
          <a:prstGeom prst="rect">
            <a:avLst/>
          </a:prstGeom>
          <a:noFill/>
          <a:ln>
            <a:noFill/>
          </a:ln>
        </p:spPr>
        <p:txBody>
          <a:bodyPr wrap="square" rtlCol="0">
            <a:spAutoFit/>
          </a:bodyPr>
          <a:lstStyle/>
          <a:p>
            <a:r>
              <a:rPr lang="en-US" altLang="zh-CN" sz="2400" dirty="0">
                <a:latin typeface="Times New Roman" panose="02020503050405090304" pitchFamily="18" charset="0"/>
                <a:ea typeface="微软雅黑" panose="020B0503020204020204" pitchFamily="34" charset="-122"/>
                <a:cs typeface="Times New Roman" panose="02020503050405090304" pitchFamily="18" charset="0"/>
              </a:rPr>
              <a:t>Reasoning Chain Evaluation</a:t>
            </a:r>
            <a:endParaRPr lang="zh-CN" altLang="en-US" sz="2400" dirty="0">
              <a:latin typeface="Times New Roman" panose="02020503050405090304" pitchFamily="18" charset="0"/>
              <a:ea typeface="微软雅黑" panose="020B0503020204020204" pitchFamily="34" charset="-122"/>
              <a:cs typeface="Times New Roman" panose="02020503050405090304"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a:p>
            <a:pPr lvl="0"/>
            <a:r>
              <a:rPr lang="en-US" altLang="zh-CN" dirty="0"/>
              <a:t>Non-causal reasoning leads to low out-of-distribution generalization</a:t>
            </a:r>
          </a:p>
          <a:p>
            <a:pPr lvl="0"/>
            <a:r>
              <a:rPr lang="en-US" altLang="zh-CN" dirty="0"/>
              <a:t>Spurious features in LLMs</a:t>
            </a:r>
          </a:p>
          <a:p>
            <a:pPr lvl="1"/>
            <a:r>
              <a:rPr lang="en-US" altLang="zh-CN" dirty="0"/>
              <a:t>evidence integration</a:t>
            </a:r>
          </a:p>
          <a:p>
            <a:pPr lvl="1"/>
            <a:r>
              <a:rPr lang="en-US" altLang="zh-CN" dirty="0"/>
              <a:t>mathematical reasoning</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5" y="509905"/>
            <a:ext cx="8794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sym typeface="+mn-ea"/>
              </a:rPr>
              <a:t>Reasoning Robustness</a:t>
            </a:r>
            <a:r>
              <a:rPr lang="en-US" altLang="zh-CN" sz="2400" b="1" dirty="0">
                <a:solidFill>
                  <a:srgbClr val="404040"/>
                </a:solidFill>
                <a:effectLst/>
                <a:latin typeface="Arial" panose="020B0604020202090204" pitchFamily="34" charset="0"/>
                <a:cs typeface="Arial" panose="020B0604020202090204" pitchFamily="34" charset="0"/>
                <a:sym typeface="+mn-ea"/>
              </a:rPr>
              <a:t> </a:t>
            </a:r>
            <a:r>
              <a:rPr lang="en-US" altLang="zh-CN" sz="2400" b="1" dirty="0">
                <a:solidFill>
                  <a:srgbClr val="123566"/>
                </a:solidFill>
                <a:latin typeface="宋体" pitchFamily="2" charset="-122"/>
                <a:ea typeface="宋体" pitchFamily="2" charset="-122"/>
                <a:sym typeface="+mn-ea"/>
              </a:rPr>
              <a:t>Evaluation for LLMs</a:t>
            </a:r>
            <a:r>
              <a:rPr lang="zh-CN" altLang="en-US" sz="2400" b="1" dirty="0">
                <a:solidFill>
                  <a:srgbClr val="123566"/>
                </a:solidFill>
                <a:latin typeface="宋体" pitchFamily="2" charset="-122"/>
                <a:ea typeface="宋体" pitchFamily="2" charset="-122"/>
                <a:sym typeface="+mn-ea"/>
              </a:rPr>
              <a:t> —— </a:t>
            </a:r>
            <a:r>
              <a:rPr lang="en-US" altLang="zh-CN" sz="2400" b="1" dirty="0">
                <a:solidFill>
                  <a:srgbClr val="123566"/>
                </a:solidFill>
                <a:latin typeface="宋体" pitchFamily="2" charset="-122"/>
                <a:ea typeface="宋体" pitchFamily="2" charset="-122"/>
                <a:sym typeface="+mn-ea"/>
              </a:rPr>
              <a:t>ThinkBench</a:t>
            </a:r>
            <a:endParaRPr lang="en-US" altLang="zh-CN" sz="2400" b="1" dirty="0">
              <a:solidFill>
                <a:srgbClr val="123566"/>
              </a:solidFill>
              <a:latin typeface="宋体" pitchFamily="2" charset="-122"/>
              <a:ea typeface="宋体" pitchFamily="2" charset="-122"/>
            </a:endParaRPr>
          </a:p>
        </p:txBody>
      </p:sp>
      <p:sp>
        <p:nvSpPr>
          <p:cNvPr id="13" name="TextBox 3"/>
          <p:cNvSpPr txBox="1"/>
          <p:nvPr/>
        </p:nvSpPr>
        <p:spPr>
          <a:xfrm>
            <a:off x="1010284" y="5991860"/>
            <a:ext cx="10486315" cy="523220"/>
          </a:xfrm>
          <a:prstGeom prst="rect">
            <a:avLst/>
          </a:prstGeom>
          <a:noFill/>
        </p:spPr>
        <p:txBody>
          <a:bodyPr wrap="square" rtlCol="0">
            <a:spAutoFit/>
          </a:bodyPr>
          <a:lstStyle/>
          <a:p>
            <a:pPr algn="ctr"/>
            <a:r>
              <a:rPr lang="en-US" altLang="zh-CN" sz="1400" dirty="0">
                <a:sym typeface="+mn-ea"/>
              </a:rPr>
              <a:t>Huang</a:t>
            </a:r>
            <a:r>
              <a:rPr lang="zh-CN" altLang="en-US" sz="1400" dirty="0">
                <a:sym typeface="+mn-ea"/>
              </a:rPr>
              <a:t> </a:t>
            </a:r>
            <a:r>
              <a:rPr lang="en-US" altLang="zh-CN" sz="1400" dirty="0">
                <a:sym typeface="+mn-ea"/>
              </a:rPr>
              <a:t>et.al. </a:t>
            </a:r>
            <a:r>
              <a:rPr lang="en-US" altLang="zh-CN" sz="1400" dirty="0"/>
              <a:t>"</a:t>
            </a:r>
            <a:r>
              <a:rPr lang="en-US" altLang="zh-CN" sz="1400" dirty="0" err="1">
                <a:sym typeface="+mn-ea"/>
              </a:rPr>
              <a:t>ThinkBench</a:t>
            </a:r>
            <a:r>
              <a:rPr lang="en-US" altLang="zh-CN" sz="1400" dirty="0">
                <a:sym typeface="+mn-ea"/>
              </a:rPr>
              <a:t>: Dynamic Out-of-Distribution Evaluation for Robust LLM Reasoning.</a:t>
            </a:r>
            <a:r>
              <a:rPr lang="en-US" altLang="zh-CN" sz="1400" dirty="0"/>
              <a:t> "</a:t>
            </a:r>
            <a:r>
              <a:rPr lang="en-US" altLang="zh-CN" sz="1400" dirty="0">
                <a:sym typeface="+mn-ea"/>
              </a:rPr>
              <a:t> </a:t>
            </a:r>
            <a:r>
              <a:rPr lang="en-US" altLang="zh-CN" sz="1400" dirty="0" err="1"/>
              <a:t>NeurIPS</a:t>
            </a:r>
            <a:r>
              <a:rPr lang="en-US" altLang="zh-CN" sz="1400" dirty="0"/>
              <a:t> 2025 Datasets and Benchmarks.</a:t>
            </a:r>
          </a:p>
          <a:p>
            <a:pPr algn="ctr"/>
            <a:endParaRPr lang="en-US" altLang="zh-CN" sz="1400" dirty="0"/>
          </a:p>
        </p:txBody>
      </p:sp>
      <p:sp>
        <p:nvSpPr>
          <p:cNvPr id="7" name="内容占位符 2"/>
          <p:cNvSpPr txBox="1"/>
          <p:nvPr/>
        </p:nvSpPr>
        <p:spPr>
          <a:xfrm>
            <a:off x="1323880" y="1248545"/>
            <a:ext cx="10809159" cy="1287200"/>
          </a:xfrm>
          <a:prstGeom prst="rect">
            <a:avLst/>
          </a:prstGeom>
          <a:ln w="190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285750" indent="-285750" algn="l">
              <a:spcBef>
                <a:spcPts val="300"/>
              </a:spcBef>
              <a:buFont typeface="Arial" panose="020B0604020202090204" pitchFamily="34" charset="0"/>
              <a:buChar char="•"/>
            </a:pPr>
            <a:r>
              <a:rPr lang="en-US" altLang="zh-CN" sz="2000" dirty="0">
                <a:solidFill>
                  <a:srgbClr val="404040"/>
                </a:solidFill>
                <a:effectLst/>
                <a:latin typeface="Arial" panose="020B0604020202090204" pitchFamily="34" charset="0"/>
                <a:cs typeface="Arial" panose="020B0604020202090204" pitchFamily="34" charset="0"/>
                <a:sym typeface="+mn-ea"/>
              </a:rPr>
              <a:t>Traditional reasoning evaluations suffer from </a:t>
            </a:r>
            <a:r>
              <a:rPr lang="en-US" altLang="zh-CN" sz="2000" b="1" dirty="0">
                <a:solidFill>
                  <a:srgbClr val="404040"/>
                </a:solidFill>
                <a:effectLst/>
                <a:latin typeface="Arial" panose="020B0604020202090204" pitchFamily="34" charset="0"/>
                <a:cs typeface="Arial" panose="020B0604020202090204" pitchFamily="34" charset="0"/>
                <a:sym typeface="+mn-ea"/>
              </a:rPr>
              <a:t>data contamination.</a:t>
            </a:r>
            <a:endParaRPr lang="en-US" altLang="zh-CN" sz="2000" b="0" i="0" dirty="0">
              <a:solidFill>
                <a:srgbClr val="404040"/>
              </a:solidFill>
              <a:effectLst/>
              <a:latin typeface="Arial" panose="020B0604020202090204" pitchFamily="34" charset="0"/>
              <a:cs typeface="Arial" panose="020B0604020202090204" pitchFamily="34" charset="0"/>
            </a:endParaRPr>
          </a:p>
          <a:p>
            <a:pPr marL="285750" indent="-285750" algn="l">
              <a:spcBef>
                <a:spcPts val="300"/>
              </a:spcBef>
              <a:buFont typeface="Arial" panose="020B0604020202090204" pitchFamily="34" charset="0"/>
              <a:buChar char="•"/>
            </a:pPr>
            <a:r>
              <a:rPr lang="en-US" altLang="zh-CN" sz="2000" b="1" dirty="0">
                <a:solidFill>
                  <a:srgbClr val="404040"/>
                </a:solidFill>
                <a:latin typeface="Arial" panose="020B0604020202090204" pitchFamily="34" charset="0"/>
                <a:cs typeface="Arial" panose="020B0604020202090204" pitchFamily="34" charset="0"/>
                <a:sym typeface="+mn-ea"/>
              </a:rPr>
              <a:t>Phenomenon</a:t>
            </a:r>
            <a:r>
              <a:rPr lang="en-US" altLang="zh-CN" sz="2000" dirty="0">
                <a:solidFill>
                  <a:srgbClr val="404040"/>
                </a:solidFill>
                <a:latin typeface="Arial" panose="020B0604020202090204" pitchFamily="34" charset="0"/>
                <a:cs typeface="Arial" panose="020B0604020202090204" pitchFamily="34" charset="0"/>
                <a:sym typeface="+mn-ea"/>
              </a:rPr>
              <a:t>: O</a:t>
            </a:r>
            <a:r>
              <a:rPr lang="en-US" altLang="zh-CN" sz="2000" dirty="0">
                <a:solidFill>
                  <a:srgbClr val="404040"/>
                </a:solidFill>
                <a:effectLst/>
                <a:latin typeface="Arial" panose="020B0604020202090204" pitchFamily="34" charset="0"/>
                <a:cs typeface="Arial" panose="020B0604020202090204" pitchFamily="34" charset="0"/>
                <a:sym typeface="+mn-ea"/>
              </a:rPr>
              <a:t>1 dropped on AIME questions (</a:t>
            </a:r>
            <a:r>
              <a:rPr lang="en-US" altLang="zh-CN" sz="2000" b="1" dirty="0">
                <a:solidFill>
                  <a:srgbClr val="404040"/>
                </a:solidFill>
                <a:effectLst/>
                <a:latin typeface="Arial" panose="020B0604020202090204" pitchFamily="34" charset="0"/>
                <a:cs typeface="Arial" panose="020B0604020202090204" pitchFamily="34" charset="0"/>
                <a:sym typeface="+mn-ea"/>
              </a:rPr>
              <a:t>pre-2024 data </a:t>
            </a:r>
            <a:r>
              <a:rPr lang="en-US" altLang="zh-CN" sz="2000" b="1" dirty="0" err="1">
                <a:solidFill>
                  <a:srgbClr val="404040"/>
                </a:solidFill>
                <a:effectLst/>
                <a:latin typeface="Arial" panose="020B0604020202090204" pitchFamily="34" charset="0"/>
                <a:cs typeface="Arial" panose="020B0604020202090204" pitchFamily="34" charset="0"/>
                <a:sym typeface="+mn-ea"/>
              </a:rPr>
              <a:t>v.s</a:t>
            </a:r>
            <a:r>
              <a:rPr lang="en-US" altLang="zh-CN" sz="2000" b="1" dirty="0">
                <a:solidFill>
                  <a:srgbClr val="404040"/>
                </a:solidFill>
                <a:effectLst/>
                <a:latin typeface="Arial" panose="020B0604020202090204" pitchFamily="34" charset="0"/>
                <a:cs typeface="Arial" panose="020B0604020202090204" pitchFamily="34" charset="0"/>
                <a:sym typeface="+mn-ea"/>
              </a:rPr>
              <a:t>. 2024 data</a:t>
            </a:r>
            <a:r>
              <a:rPr lang="en-US" altLang="zh-CN" sz="2000" dirty="0">
                <a:solidFill>
                  <a:srgbClr val="404040"/>
                </a:solidFill>
                <a:effectLst/>
                <a:latin typeface="Arial" panose="020B0604020202090204" pitchFamily="34" charset="0"/>
                <a:cs typeface="Arial" panose="020B0604020202090204" pitchFamily="34" charset="0"/>
                <a:sym typeface="+mn-ea"/>
              </a:rPr>
              <a:t>).</a:t>
            </a:r>
          </a:p>
          <a:p>
            <a:pPr marL="285750" indent="-285750" algn="l">
              <a:spcBef>
                <a:spcPts val="300"/>
              </a:spcBef>
              <a:buFont typeface="Arial" panose="020B0604020202090204" pitchFamily="34" charset="0"/>
              <a:buChar char="•"/>
            </a:pPr>
            <a:r>
              <a:rPr lang="en-US" altLang="zh-CN" sz="2000" dirty="0">
                <a:solidFill>
                  <a:srgbClr val="404040"/>
                </a:solidFill>
                <a:effectLst/>
                <a:latin typeface="Arial" panose="020B0604020202090204" pitchFamily="34" charset="0"/>
                <a:cs typeface="Arial" panose="020B0604020202090204" pitchFamily="34" charset="0"/>
                <a:sym typeface="+mn-ea"/>
              </a:rPr>
              <a:t>We focus on the </a:t>
            </a:r>
            <a:r>
              <a:rPr lang="en-US" altLang="zh-CN" sz="2000" b="1" dirty="0">
                <a:solidFill>
                  <a:srgbClr val="404040"/>
                </a:solidFill>
                <a:effectLst/>
                <a:latin typeface="Arial" panose="020B0604020202090204" pitchFamily="34" charset="0"/>
                <a:cs typeface="Arial" panose="020B0604020202090204" pitchFamily="34" charset="0"/>
                <a:sym typeface="+mn-ea"/>
              </a:rPr>
              <a:t>robustness of reasoning</a:t>
            </a:r>
            <a:r>
              <a:rPr lang="en-US" altLang="zh-CN" sz="2000" dirty="0">
                <a:solidFill>
                  <a:srgbClr val="404040"/>
                </a:solidFill>
                <a:effectLst/>
                <a:latin typeface="Arial" panose="020B0604020202090204" pitchFamily="34" charset="0"/>
                <a:cs typeface="Arial" panose="020B0604020202090204" pitchFamily="34" charset="0"/>
                <a:sym typeface="+mn-ea"/>
              </a:rPr>
              <a:t> for LLMs’ evaluation.</a:t>
            </a:r>
          </a:p>
          <a:p>
            <a:pPr marL="285750" indent="-285750" algn="l">
              <a:spcBef>
                <a:spcPts val="300"/>
              </a:spcBef>
              <a:buFont typeface="Arial" panose="020B0604020202090204" pitchFamily="34" charset="0"/>
              <a:buChar char="•"/>
            </a:pPr>
            <a:endParaRPr lang="en-US" sz="2000" dirty="0">
              <a:latin typeface="Arial" panose="020B0604020202090204" pitchFamily="34" charset="0"/>
              <a:cs typeface="Arial" panose="020B0604020202090204" pitchFamily="34" charset="0"/>
            </a:endParaRPr>
          </a:p>
        </p:txBody>
      </p:sp>
      <p:pic>
        <p:nvPicPr>
          <p:cNvPr id="4" name="图片 3"/>
          <p:cNvPicPr>
            <a:picLocks noChangeAspect="1"/>
          </p:cNvPicPr>
          <p:nvPr/>
        </p:nvPicPr>
        <p:blipFill>
          <a:blip r:embed="rId3"/>
          <a:stretch>
            <a:fillRect/>
          </a:stretch>
        </p:blipFill>
        <p:spPr>
          <a:xfrm>
            <a:off x="1493520" y="2362200"/>
            <a:ext cx="8799830" cy="31978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5" y="509905"/>
            <a:ext cx="8794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sym typeface="+mn-ea"/>
              </a:rPr>
              <a:t>Reasoning Robustness</a:t>
            </a:r>
            <a:r>
              <a:rPr lang="en-US" altLang="zh-CN" sz="2400" b="1" dirty="0">
                <a:solidFill>
                  <a:srgbClr val="404040"/>
                </a:solidFill>
                <a:effectLst/>
                <a:latin typeface="Arial" panose="020B0604020202090204" pitchFamily="34" charset="0"/>
                <a:cs typeface="Arial" panose="020B0604020202090204" pitchFamily="34" charset="0"/>
                <a:sym typeface="+mn-ea"/>
              </a:rPr>
              <a:t> </a:t>
            </a:r>
            <a:r>
              <a:rPr lang="en-US" altLang="zh-CN" sz="2400" b="1" dirty="0">
                <a:solidFill>
                  <a:srgbClr val="123566"/>
                </a:solidFill>
                <a:latin typeface="宋体" pitchFamily="2" charset="-122"/>
                <a:ea typeface="宋体" pitchFamily="2" charset="-122"/>
                <a:sym typeface="+mn-ea"/>
              </a:rPr>
              <a:t>Evaluation for LLMs</a:t>
            </a:r>
            <a:r>
              <a:rPr lang="zh-CN" altLang="en-US" sz="2400" b="1" dirty="0">
                <a:solidFill>
                  <a:srgbClr val="123566"/>
                </a:solidFill>
                <a:latin typeface="宋体" pitchFamily="2" charset="-122"/>
                <a:ea typeface="宋体" pitchFamily="2" charset="-122"/>
                <a:sym typeface="+mn-ea"/>
              </a:rPr>
              <a:t> —— </a:t>
            </a:r>
            <a:r>
              <a:rPr lang="en-US" altLang="zh-CN" sz="2400" b="1" dirty="0">
                <a:solidFill>
                  <a:srgbClr val="123566"/>
                </a:solidFill>
                <a:latin typeface="宋体" pitchFamily="2" charset="-122"/>
                <a:ea typeface="宋体" pitchFamily="2" charset="-122"/>
                <a:sym typeface="+mn-ea"/>
              </a:rPr>
              <a:t>ThinkBench</a:t>
            </a:r>
            <a:endParaRPr lang="en-US" altLang="zh-CN" sz="2400" b="1" dirty="0">
              <a:solidFill>
                <a:srgbClr val="123566"/>
              </a:solidFill>
              <a:latin typeface="宋体" pitchFamily="2" charset="-122"/>
              <a:ea typeface="宋体" pitchFamily="2" charset="-122"/>
            </a:endParaRPr>
          </a:p>
        </p:txBody>
      </p:sp>
      <p:sp>
        <p:nvSpPr>
          <p:cNvPr id="13" name="TextBox 3"/>
          <p:cNvSpPr txBox="1"/>
          <p:nvPr/>
        </p:nvSpPr>
        <p:spPr>
          <a:xfrm>
            <a:off x="47328" y="6447790"/>
            <a:ext cx="11245254" cy="523220"/>
          </a:xfrm>
          <a:prstGeom prst="rect">
            <a:avLst/>
          </a:prstGeom>
          <a:noFill/>
        </p:spPr>
        <p:txBody>
          <a:bodyPr wrap="square" rtlCol="0">
            <a:spAutoFit/>
          </a:bodyPr>
          <a:lstStyle/>
          <a:p>
            <a:pPr algn="ctr"/>
            <a:r>
              <a:rPr lang="en-US" altLang="zh-CN" sz="1400" dirty="0">
                <a:sym typeface="+mn-ea"/>
              </a:rPr>
              <a:t>Huang</a:t>
            </a:r>
            <a:r>
              <a:rPr lang="zh-CN" altLang="en-US" sz="1400" dirty="0">
                <a:sym typeface="+mn-ea"/>
              </a:rPr>
              <a:t> </a:t>
            </a:r>
            <a:r>
              <a:rPr lang="en-US" altLang="zh-CN" sz="1400" dirty="0">
                <a:sym typeface="+mn-ea"/>
              </a:rPr>
              <a:t>et.al. </a:t>
            </a:r>
            <a:r>
              <a:rPr lang="en-US" altLang="zh-CN" sz="1400" dirty="0"/>
              <a:t>"</a:t>
            </a:r>
            <a:r>
              <a:rPr lang="en-US" altLang="zh-CN" sz="1400" dirty="0" err="1">
                <a:sym typeface="+mn-ea"/>
              </a:rPr>
              <a:t>ThinkBench</a:t>
            </a:r>
            <a:r>
              <a:rPr lang="en-US" altLang="zh-CN" sz="1400" dirty="0">
                <a:sym typeface="+mn-ea"/>
              </a:rPr>
              <a:t>: Dynamic Out-of-Distribution Evaluation for Robust LLM Reasoning.</a:t>
            </a:r>
            <a:r>
              <a:rPr lang="en-US" altLang="zh-CN" sz="1400" dirty="0"/>
              <a:t> "</a:t>
            </a:r>
            <a:r>
              <a:rPr lang="en-US" altLang="zh-CN" sz="1400" dirty="0">
                <a:sym typeface="+mn-ea"/>
              </a:rPr>
              <a:t> </a:t>
            </a:r>
            <a:r>
              <a:rPr lang="en-US" altLang="zh-CN" sz="1400" dirty="0" err="1"/>
              <a:t>NeurIPS</a:t>
            </a:r>
            <a:r>
              <a:rPr lang="en-US" altLang="zh-CN" sz="1400" dirty="0"/>
              <a:t> 2025 Datasets and Benchmarks.</a:t>
            </a:r>
          </a:p>
          <a:p>
            <a:pPr algn="ctr"/>
            <a:endParaRPr lang="en-US" altLang="zh-CN" sz="1400" dirty="0"/>
          </a:p>
        </p:txBody>
      </p:sp>
      <p:sp>
        <p:nvSpPr>
          <p:cNvPr id="3" name="文本框 2"/>
          <p:cNvSpPr txBox="1"/>
          <p:nvPr/>
        </p:nvSpPr>
        <p:spPr>
          <a:xfrm>
            <a:off x="299085" y="5728335"/>
            <a:ext cx="12541250" cy="719455"/>
          </a:xfrm>
          <a:prstGeom prst="rect">
            <a:avLst/>
          </a:prstGeom>
          <a:noFill/>
        </p:spPr>
        <p:txBody>
          <a:bodyPr wrap="square" rtlCol="0">
            <a:noAutofit/>
          </a:bodyPr>
          <a:lstStyle/>
          <a:p>
            <a:pPr marL="285750" indent="-285750" algn="l">
              <a:spcBef>
                <a:spcPts val="300"/>
              </a:spcBef>
              <a:buFont typeface="Arial" panose="020B0604020202090204" pitchFamily="34" charset="0"/>
              <a:buChar char="•"/>
            </a:pPr>
            <a:r>
              <a:rPr lang="en-US" altLang="zh-CN" b="1" i="0" dirty="0">
                <a:solidFill>
                  <a:srgbClr val="404040"/>
                </a:solidFill>
                <a:effectLst/>
                <a:latin typeface="Arial" panose="020B0604020202090204" pitchFamily="34" charset="0"/>
                <a:cs typeface="Arial" panose="020B0604020202090204" pitchFamily="34" charset="0"/>
              </a:rPr>
              <a:t>ThinkBench</a:t>
            </a:r>
            <a:r>
              <a:rPr lang="en-US" altLang="zh-CN" b="0" i="0" dirty="0">
                <a:solidFill>
                  <a:srgbClr val="404040"/>
                </a:solidFill>
                <a:effectLst/>
                <a:latin typeface="Arial" panose="020B0604020202090204" pitchFamily="34" charset="0"/>
                <a:cs typeface="Arial" panose="020B0604020202090204" pitchFamily="34" charset="0"/>
              </a:rPr>
              <a:t>: A dynamic framework to generate </a:t>
            </a:r>
            <a:r>
              <a:rPr lang="en-US" altLang="zh-CN" b="1" i="0" dirty="0">
                <a:solidFill>
                  <a:srgbClr val="404040"/>
                </a:solidFill>
                <a:effectLst/>
                <a:latin typeface="Arial" panose="020B0604020202090204" pitchFamily="34" charset="0"/>
                <a:cs typeface="Arial" panose="020B0604020202090204" pitchFamily="34" charset="0"/>
              </a:rPr>
              <a:t>Out-of-Distribution (OOD)</a:t>
            </a:r>
            <a:r>
              <a:rPr lang="en-US" altLang="zh-CN" b="0" i="0" dirty="0">
                <a:solidFill>
                  <a:srgbClr val="404040"/>
                </a:solidFill>
                <a:effectLst/>
                <a:latin typeface="Arial" panose="020B0604020202090204" pitchFamily="34" charset="0"/>
                <a:cs typeface="Arial" panose="020B0604020202090204" pitchFamily="34" charset="0"/>
              </a:rPr>
              <a:t> reasoning datasets.</a:t>
            </a:r>
          </a:p>
          <a:p>
            <a:pPr marL="285750" indent="-285750" algn="l">
              <a:spcBef>
                <a:spcPts val="300"/>
              </a:spcBef>
              <a:buFont typeface="Arial" panose="020B0604020202090204" pitchFamily="34" charset="0"/>
              <a:buChar char="•"/>
            </a:pPr>
            <a:r>
              <a:rPr lang="en-US" altLang="zh-CN" dirty="0" err="1">
                <a:solidFill>
                  <a:srgbClr val="404040"/>
                </a:solidFill>
                <a:latin typeface="Arial" panose="020B0604020202090204" pitchFamily="34" charset="0"/>
                <a:cs typeface="Arial" panose="020B0604020202090204" pitchFamily="34" charset="0"/>
              </a:rPr>
              <a:t>ThinkBench</a:t>
            </a:r>
            <a:r>
              <a:rPr lang="en-US" altLang="zh-CN" dirty="0">
                <a:solidFill>
                  <a:srgbClr val="404040"/>
                </a:solidFill>
                <a:latin typeface="Arial" panose="020B0604020202090204" pitchFamily="34" charset="0"/>
                <a:cs typeface="Arial" panose="020B0604020202090204" pitchFamily="34" charset="0"/>
              </a:rPr>
              <a:t> construct </a:t>
            </a:r>
            <a:r>
              <a:rPr lang="en-US" altLang="zh-CN" b="1" i="0" dirty="0">
                <a:solidFill>
                  <a:srgbClr val="404040"/>
                </a:solidFill>
                <a:effectLst/>
                <a:latin typeface="Arial" panose="020B0604020202090204" pitchFamily="34" charset="0"/>
                <a:cs typeface="Arial" panose="020B0604020202090204" pitchFamily="34" charset="0"/>
              </a:rPr>
              <a:t>Scenario-level</a:t>
            </a:r>
            <a:r>
              <a:rPr lang="en-US" altLang="zh-CN" b="0" i="0" dirty="0">
                <a:solidFill>
                  <a:srgbClr val="404040"/>
                </a:solidFill>
                <a:effectLst/>
                <a:latin typeface="Arial" panose="020B0604020202090204" pitchFamily="34" charset="0"/>
                <a:cs typeface="Arial" panose="020B0604020202090204" pitchFamily="34" charset="0"/>
              </a:rPr>
              <a:t> and </a:t>
            </a:r>
            <a:r>
              <a:rPr lang="en-US" altLang="zh-CN" b="1" i="0" dirty="0">
                <a:solidFill>
                  <a:srgbClr val="404040"/>
                </a:solidFill>
                <a:effectLst/>
                <a:latin typeface="Arial" panose="020B0604020202090204" pitchFamily="34" charset="0"/>
                <a:cs typeface="Arial" panose="020B0604020202090204" pitchFamily="34" charset="0"/>
              </a:rPr>
              <a:t>Attack-level semi-fact data</a:t>
            </a:r>
            <a:r>
              <a:rPr lang="en-US" altLang="zh-CN" i="0" dirty="0">
                <a:solidFill>
                  <a:srgbClr val="404040"/>
                </a:solidFill>
                <a:effectLst/>
                <a:latin typeface="Arial" panose="020B0604020202090204" pitchFamily="34" charset="0"/>
                <a:cs typeface="Arial" panose="020B0604020202090204" pitchFamily="34" charset="0"/>
              </a:rPr>
              <a:t> for</a:t>
            </a:r>
            <a:r>
              <a:rPr lang="en-US" altLang="zh-CN" b="1" i="0" dirty="0">
                <a:solidFill>
                  <a:srgbClr val="404040"/>
                </a:solidFill>
                <a:effectLst/>
                <a:latin typeface="Arial" panose="020B0604020202090204" pitchFamily="34" charset="0"/>
                <a:cs typeface="Arial" panose="020B0604020202090204" pitchFamily="34" charset="0"/>
              </a:rPr>
              <a:t> r</a:t>
            </a:r>
            <a:r>
              <a:rPr lang="en-US" altLang="zh-CN" b="1" dirty="0">
                <a:solidFill>
                  <a:srgbClr val="404040"/>
                </a:solidFill>
                <a:effectLst/>
                <a:latin typeface="Arial" panose="020B0604020202090204" pitchFamily="34" charset="0"/>
                <a:cs typeface="Arial" panose="020B0604020202090204" pitchFamily="34" charset="0"/>
                <a:sym typeface="+mn-ea"/>
              </a:rPr>
              <a:t>easoning robustness evaluation.</a:t>
            </a:r>
            <a:endParaRPr lang="en-US" altLang="zh-CN" b="1" i="0" dirty="0">
              <a:solidFill>
                <a:srgbClr val="404040"/>
              </a:solidFill>
              <a:effectLst/>
              <a:latin typeface="Arial" panose="020B0604020202090204" pitchFamily="34" charset="0"/>
              <a:cs typeface="Arial" panose="020B0604020202090204" pitchFamily="34" charset="0"/>
            </a:endParaRPr>
          </a:p>
          <a:p>
            <a:endParaRPr lang="zh-CN" altLang="en-US" dirty="0">
              <a:latin typeface="Arial" panose="020B0604020202090204" pitchFamily="34" charset="0"/>
              <a:cs typeface="Arial" panose="020B0604020202090204" pitchFamily="34" charset="0"/>
            </a:endParaRPr>
          </a:p>
        </p:txBody>
      </p:sp>
      <p:pic>
        <p:nvPicPr>
          <p:cNvPr id="5" name="图片 4"/>
          <p:cNvPicPr>
            <a:picLocks noChangeAspect="1"/>
          </p:cNvPicPr>
          <p:nvPr/>
        </p:nvPicPr>
        <p:blipFill>
          <a:blip r:embed="rId3"/>
          <a:stretch>
            <a:fillRect/>
          </a:stretch>
        </p:blipFill>
        <p:spPr>
          <a:xfrm>
            <a:off x="1792605" y="986790"/>
            <a:ext cx="8079740" cy="465582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5" y="509905"/>
            <a:ext cx="8794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sym typeface="+mn-ea"/>
              </a:rPr>
              <a:t>Reasoning Robustness</a:t>
            </a:r>
            <a:r>
              <a:rPr lang="en-US" altLang="zh-CN" sz="2400" b="1" dirty="0">
                <a:solidFill>
                  <a:srgbClr val="404040"/>
                </a:solidFill>
                <a:effectLst/>
                <a:latin typeface="Arial" panose="020B0604020202090204" pitchFamily="34" charset="0"/>
                <a:cs typeface="Arial" panose="020B0604020202090204" pitchFamily="34" charset="0"/>
                <a:sym typeface="+mn-ea"/>
              </a:rPr>
              <a:t> </a:t>
            </a:r>
            <a:r>
              <a:rPr lang="en-US" altLang="zh-CN" sz="2400" b="1" dirty="0">
                <a:solidFill>
                  <a:srgbClr val="123566"/>
                </a:solidFill>
                <a:latin typeface="宋体" pitchFamily="2" charset="-122"/>
                <a:ea typeface="宋体" pitchFamily="2" charset="-122"/>
                <a:sym typeface="+mn-ea"/>
              </a:rPr>
              <a:t>Evaluation for LLMs</a:t>
            </a:r>
            <a:r>
              <a:rPr lang="zh-CN" altLang="en-US" sz="2400" b="1" dirty="0">
                <a:solidFill>
                  <a:srgbClr val="123566"/>
                </a:solidFill>
                <a:latin typeface="宋体" pitchFamily="2" charset="-122"/>
                <a:ea typeface="宋体" pitchFamily="2" charset="-122"/>
                <a:sym typeface="+mn-ea"/>
              </a:rPr>
              <a:t> —— </a:t>
            </a:r>
            <a:r>
              <a:rPr lang="en-US" altLang="zh-CN" sz="2400" b="1" dirty="0">
                <a:solidFill>
                  <a:srgbClr val="123566"/>
                </a:solidFill>
                <a:latin typeface="宋体" pitchFamily="2" charset="-122"/>
                <a:ea typeface="宋体" pitchFamily="2" charset="-122"/>
                <a:sym typeface="+mn-ea"/>
              </a:rPr>
              <a:t>ThinkBench</a:t>
            </a:r>
            <a:endParaRPr lang="en-US" altLang="zh-CN" sz="2400" b="1" dirty="0">
              <a:solidFill>
                <a:srgbClr val="123566"/>
              </a:solidFill>
              <a:latin typeface="宋体" pitchFamily="2" charset="-122"/>
              <a:ea typeface="宋体" pitchFamily="2" charset="-122"/>
            </a:endParaRPr>
          </a:p>
        </p:txBody>
      </p:sp>
      <p:sp>
        <p:nvSpPr>
          <p:cNvPr id="13" name="TextBox 3"/>
          <p:cNvSpPr txBox="1"/>
          <p:nvPr/>
        </p:nvSpPr>
        <p:spPr>
          <a:xfrm>
            <a:off x="879452" y="6377105"/>
            <a:ext cx="10432459" cy="523220"/>
          </a:xfrm>
          <a:prstGeom prst="rect">
            <a:avLst/>
          </a:prstGeom>
          <a:noFill/>
        </p:spPr>
        <p:txBody>
          <a:bodyPr wrap="square" rtlCol="0">
            <a:spAutoFit/>
          </a:bodyPr>
          <a:lstStyle/>
          <a:p>
            <a:pPr algn="ctr"/>
            <a:r>
              <a:rPr lang="en-US" altLang="zh-CN" sz="1400" dirty="0">
                <a:sym typeface="+mn-ea"/>
              </a:rPr>
              <a:t>Huang</a:t>
            </a:r>
            <a:r>
              <a:rPr lang="zh-CN" altLang="en-US" sz="1400" dirty="0">
                <a:sym typeface="+mn-ea"/>
              </a:rPr>
              <a:t> </a:t>
            </a:r>
            <a:r>
              <a:rPr lang="en-US" altLang="zh-CN" sz="1400" dirty="0">
                <a:sym typeface="+mn-ea"/>
              </a:rPr>
              <a:t>et.al. </a:t>
            </a:r>
            <a:r>
              <a:rPr lang="en-US" altLang="zh-CN" sz="1400" dirty="0"/>
              <a:t>"</a:t>
            </a:r>
            <a:r>
              <a:rPr lang="en-US" altLang="zh-CN" sz="1400" dirty="0" err="1">
                <a:sym typeface="+mn-ea"/>
              </a:rPr>
              <a:t>ThinkBench</a:t>
            </a:r>
            <a:r>
              <a:rPr lang="en-US" altLang="zh-CN" sz="1400" dirty="0">
                <a:sym typeface="+mn-ea"/>
              </a:rPr>
              <a:t>: Dynamic Out-of-Distribution Evaluation for Robust LLM Reasoning.</a:t>
            </a:r>
            <a:r>
              <a:rPr lang="en-US" altLang="zh-CN" sz="1400" dirty="0"/>
              <a:t> "</a:t>
            </a:r>
            <a:r>
              <a:rPr lang="en-US" altLang="zh-CN" sz="1400" dirty="0">
                <a:sym typeface="+mn-ea"/>
              </a:rPr>
              <a:t> </a:t>
            </a:r>
            <a:r>
              <a:rPr lang="en-US" altLang="zh-CN" sz="1400" dirty="0" err="1"/>
              <a:t>NeurIPS</a:t>
            </a:r>
            <a:r>
              <a:rPr lang="en-US" altLang="zh-CN" sz="1400" dirty="0"/>
              <a:t> 2025 Datasets and Benchmarks.</a:t>
            </a:r>
          </a:p>
          <a:p>
            <a:pPr algn="ctr"/>
            <a:endParaRPr lang="en-US" altLang="zh-CN" sz="1400" dirty="0"/>
          </a:p>
        </p:txBody>
      </p:sp>
      <p:pic>
        <p:nvPicPr>
          <p:cNvPr id="2" name="图片 1"/>
          <p:cNvPicPr>
            <a:picLocks noChangeAspect="1"/>
          </p:cNvPicPr>
          <p:nvPr/>
        </p:nvPicPr>
        <p:blipFill>
          <a:blip r:embed="rId3"/>
          <a:stretch>
            <a:fillRect/>
          </a:stretch>
        </p:blipFill>
        <p:spPr>
          <a:xfrm>
            <a:off x="1964055" y="2945765"/>
            <a:ext cx="7840980" cy="3115945"/>
          </a:xfrm>
          <a:prstGeom prst="rect">
            <a:avLst/>
          </a:prstGeom>
        </p:spPr>
      </p:pic>
      <p:sp>
        <p:nvSpPr>
          <p:cNvPr id="7" name="文本框 6"/>
          <p:cNvSpPr txBox="1"/>
          <p:nvPr/>
        </p:nvSpPr>
        <p:spPr>
          <a:xfrm>
            <a:off x="927100" y="1181735"/>
            <a:ext cx="10593705" cy="1668780"/>
          </a:xfrm>
          <a:prstGeom prst="rect">
            <a:avLst/>
          </a:prstGeom>
          <a:noFill/>
        </p:spPr>
        <p:txBody>
          <a:bodyPr wrap="square">
            <a:spAutoFit/>
          </a:bodyPr>
          <a:lstStyle/>
          <a:p>
            <a:pPr algn="l"/>
            <a:r>
              <a:rPr lang="en-US" altLang="zh-CN" b="1" i="0" dirty="0">
                <a:solidFill>
                  <a:srgbClr val="404040"/>
                </a:solidFill>
                <a:effectLst/>
                <a:latin typeface="Arial" panose="020B0604020202090204" pitchFamily="34" charset="0"/>
                <a:cs typeface="Arial" panose="020B0604020202090204" pitchFamily="34" charset="0"/>
              </a:rPr>
              <a:t>Performance Decay</a:t>
            </a:r>
            <a:r>
              <a:rPr lang="en-US" altLang="zh-CN" b="0" i="0" dirty="0">
                <a:solidFill>
                  <a:srgbClr val="404040"/>
                </a:solidFill>
                <a:effectLst/>
                <a:latin typeface="Arial" panose="020B0604020202090204" pitchFamily="34" charset="0"/>
                <a:cs typeface="Arial" panose="020B0604020202090204" pitchFamily="34" charset="0"/>
              </a:rPr>
              <a:t>:</a:t>
            </a:r>
            <a:endParaRPr lang="en-US" altLang="zh-CN" b="1" i="0" dirty="0">
              <a:solidFill>
                <a:srgbClr val="404040"/>
              </a:solidFill>
              <a:effectLst/>
              <a:latin typeface="Arial" panose="020B0604020202090204" pitchFamily="34" charset="0"/>
              <a:cs typeface="Arial" panose="020B0604020202090204" pitchFamily="34" charset="0"/>
            </a:endParaRPr>
          </a:p>
          <a:p>
            <a:pPr marL="742950" lvl="1" indent="-285750" algn="l">
              <a:spcBef>
                <a:spcPts val="300"/>
              </a:spcBef>
              <a:buFont typeface="Arial" panose="020B0604020202090204" pitchFamily="34" charset="0"/>
              <a:buChar char="•"/>
            </a:pPr>
            <a:r>
              <a:rPr lang="en-US" altLang="zh-CN" b="1" i="0" dirty="0">
                <a:solidFill>
                  <a:srgbClr val="404040"/>
                </a:solidFill>
                <a:effectLst/>
                <a:latin typeface="Arial" panose="020B0604020202090204" pitchFamily="34" charset="0"/>
                <a:cs typeface="Arial" panose="020B0604020202090204" pitchFamily="34" charset="0"/>
              </a:rPr>
              <a:t>Average 24.9% drop </a:t>
            </a:r>
            <a:r>
              <a:rPr lang="en-US" altLang="zh-CN" i="0" dirty="0">
                <a:solidFill>
                  <a:srgbClr val="404040"/>
                </a:solidFill>
                <a:effectLst/>
                <a:latin typeface="Arial" panose="020B0604020202090204" pitchFamily="34" charset="0"/>
                <a:cs typeface="Arial" panose="020B0604020202090204" pitchFamily="34" charset="0"/>
              </a:rPr>
              <a:t>on AIME-500 (pre-2024 data) vs. </a:t>
            </a:r>
            <a:r>
              <a:rPr lang="en-US" altLang="zh-CN" b="1" i="0" dirty="0">
                <a:solidFill>
                  <a:srgbClr val="404040"/>
                </a:solidFill>
                <a:effectLst/>
                <a:latin typeface="Arial" panose="020B0604020202090204" pitchFamily="34" charset="0"/>
                <a:cs typeface="Arial" panose="020B0604020202090204" pitchFamily="34" charset="0"/>
              </a:rPr>
              <a:t>11.8%</a:t>
            </a:r>
            <a:r>
              <a:rPr lang="en-US" altLang="zh-CN" i="0" dirty="0">
                <a:solidFill>
                  <a:srgbClr val="404040"/>
                </a:solidFill>
                <a:effectLst/>
                <a:latin typeface="Arial" panose="020B0604020202090204" pitchFamily="34" charset="0"/>
                <a:cs typeface="Arial" panose="020B0604020202090204" pitchFamily="34" charset="0"/>
              </a:rPr>
              <a:t> on AIME 2024 (unseen data).</a:t>
            </a:r>
          </a:p>
          <a:p>
            <a:pPr marL="742950" lvl="1" indent="-285750" algn="l">
              <a:spcBef>
                <a:spcPts val="300"/>
              </a:spcBef>
              <a:buFont typeface="Arial" panose="020B0604020202090204" pitchFamily="34" charset="0"/>
              <a:buChar char="•"/>
            </a:pPr>
            <a:r>
              <a:rPr lang="en-US" altLang="zh-CN" i="0" dirty="0">
                <a:solidFill>
                  <a:srgbClr val="404040"/>
                </a:solidFill>
                <a:effectLst/>
                <a:latin typeface="Arial" panose="020B0604020202090204" pitchFamily="34" charset="0"/>
                <a:cs typeface="Arial" panose="020B0604020202090204" pitchFamily="34" charset="0"/>
              </a:rPr>
              <a:t>Proves </a:t>
            </a:r>
            <a:r>
              <a:rPr lang="en-US" altLang="zh-CN" b="1" i="0" dirty="0">
                <a:solidFill>
                  <a:srgbClr val="404040"/>
                </a:solidFill>
                <a:effectLst/>
                <a:latin typeface="Arial" panose="020B0604020202090204" pitchFamily="34" charset="0"/>
                <a:cs typeface="Arial" panose="020B0604020202090204" pitchFamily="34" charset="0"/>
              </a:rPr>
              <a:t>data leakage </a:t>
            </a:r>
            <a:r>
              <a:rPr lang="en-US" altLang="zh-CN" i="0" dirty="0">
                <a:solidFill>
                  <a:srgbClr val="404040"/>
                </a:solidFill>
                <a:effectLst/>
                <a:latin typeface="Arial" panose="020B0604020202090204" pitchFamily="34" charset="0"/>
                <a:cs typeface="Arial" panose="020B0604020202090204" pitchFamily="34" charset="0"/>
              </a:rPr>
              <a:t>in previous reasoning datasets.</a:t>
            </a:r>
          </a:p>
          <a:p>
            <a:pPr algn="l">
              <a:spcBef>
                <a:spcPts val="300"/>
              </a:spcBef>
              <a:spcAft>
                <a:spcPts val="300"/>
              </a:spcAft>
            </a:pPr>
            <a:r>
              <a:rPr lang="en-US" altLang="zh-CN" b="1" i="0" dirty="0">
                <a:solidFill>
                  <a:srgbClr val="404040"/>
                </a:solidFill>
                <a:effectLst/>
                <a:latin typeface="Arial" panose="020B0604020202090204" pitchFamily="34" charset="0"/>
                <a:cs typeface="Arial" panose="020B0604020202090204" pitchFamily="34" charset="0"/>
              </a:rPr>
              <a:t>Model Robustness:</a:t>
            </a:r>
          </a:p>
          <a:p>
            <a:pPr marL="742950" lvl="1" indent="-285750" algn="l">
              <a:spcBef>
                <a:spcPts val="300"/>
              </a:spcBef>
              <a:buFont typeface="Arial" panose="020B0604020202090204" pitchFamily="34" charset="0"/>
              <a:buChar char="•"/>
            </a:pPr>
            <a:r>
              <a:rPr lang="en-US" altLang="zh-CN" b="1" i="0" dirty="0">
                <a:solidFill>
                  <a:srgbClr val="404040"/>
                </a:solidFill>
                <a:effectLst/>
                <a:latin typeface="Arial" panose="020B0604020202090204" pitchFamily="34" charset="0"/>
                <a:cs typeface="Arial" panose="020B0604020202090204" pitchFamily="34" charset="0"/>
              </a:rPr>
              <a:t>Top models (o3, Deepseek-R1, o1) </a:t>
            </a:r>
            <a:r>
              <a:rPr lang="en-US" altLang="zh-CN" i="0" dirty="0">
                <a:solidFill>
                  <a:srgbClr val="404040"/>
                </a:solidFill>
                <a:effectLst/>
                <a:latin typeface="Arial" panose="020B0604020202090204" pitchFamily="34" charset="0"/>
                <a:cs typeface="Arial" panose="020B0604020202090204" pitchFamily="34" charset="0"/>
              </a:rPr>
              <a:t>maintain</a:t>
            </a:r>
            <a:r>
              <a:rPr lang="en-US" altLang="zh-CN" b="1" i="0" dirty="0">
                <a:solidFill>
                  <a:srgbClr val="404040"/>
                </a:solidFill>
                <a:effectLst/>
                <a:latin typeface="Arial" panose="020B0604020202090204" pitchFamily="34" charset="0"/>
                <a:cs typeface="Arial" panose="020B0604020202090204" pitchFamily="34" charset="0"/>
              </a:rPr>
              <a:t> strong OOD reasoning performance.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a:p>
            <a:pPr lvl="0"/>
            <a:r>
              <a:rPr lang="en-US" altLang="zh-CN" dirty="0"/>
              <a:t>Non-causal reasoning leads to low out-of-distribution generalization</a:t>
            </a:r>
          </a:p>
          <a:p>
            <a:pPr lvl="0"/>
            <a:r>
              <a:rPr lang="en-US" altLang="zh-CN" dirty="0"/>
              <a:t>Spurious features in LLMs</a:t>
            </a:r>
          </a:p>
          <a:p>
            <a:pPr lvl="1"/>
            <a:r>
              <a:rPr lang="en-US" altLang="zh-CN" dirty="0"/>
              <a:t>factual reasoning</a:t>
            </a:r>
          </a:p>
          <a:p>
            <a:pPr lvl="1"/>
            <a:r>
              <a:rPr lang="en-US" altLang="zh-CN" dirty="0"/>
              <a:t>mathematical reasoning</a:t>
            </a:r>
          </a:p>
          <a:p>
            <a:pPr lvl="1"/>
            <a:r>
              <a:rPr lang="en-US" altLang="zh-CN" dirty="0"/>
              <a:t>multi-model reasoning</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31874" y="526415"/>
            <a:ext cx="7224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Why counterfactual reasoning is different</a:t>
            </a:r>
            <a:endParaRPr lang="zh-CN" altLang="en-US" sz="2400" b="1" dirty="0">
              <a:solidFill>
                <a:srgbClr val="123566"/>
              </a:solidFill>
              <a:latin typeface="宋体" pitchFamily="2" charset="-122"/>
              <a:ea typeface="宋体" pitchFamily="2" charset="-122"/>
            </a:endParaRPr>
          </a:p>
        </p:txBody>
      </p:sp>
      <p:sp>
        <p:nvSpPr>
          <p:cNvPr id="2" name="TextBox 3"/>
          <p:cNvSpPr txBox="1"/>
          <p:nvPr/>
        </p:nvSpPr>
        <p:spPr>
          <a:xfrm>
            <a:off x="119336" y="6452066"/>
            <a:ext cx="11090450" cy="307777"/>
          </a:xfrm>
          <a:prstGeom prst="rect">
            <a:avLst/>
          </a:prstGeom>
          <a:noFill/>
        </p:spPr>
        <p:txBody>
          <a:bodyPr wrap="square" rtlCol="0">
            <a:spAutoFit/>
          </a:bodyPr>
          <a:lstStyle/>
          <a:p>
            <a:pPr algn="l"/>
            <a:r>
              <a:rPr lang="en-US" altLang="zh-CN" sz="1400" dirty="0"/>
              <a:t>Zhou, Qiji, et al. "Reasoning is All You Need for Video Generalization: A Counterfactual Benchmark with Sub-question Evaluation." ACL-2025-findings</a:t>
            </a:r>
          </a:p>
        </p:txBody>
      </p:sp>
      <p:pic>
        <p:nvPicPr>
          <p:cNvPr id="10" name="图片 9"/>
          <p:cNvPicPr>
            <a:picLocks noChangeAspect="1"/>
          </p:cNvPicPr>
          <p:nvPr/>
        </p:nvPicPr>
        <p:blipFill>
          <a:blip r:embed="rId3"/>
          <a:stretch>
            <a:fillRect/>
          </a:stretch>
        </p:blipFill>
        <p:spPr>
          <a:xfrm>
            <a:off x="1703512" y="1261070"/>
            <a:ext cx="8359078" cy="4606894"/>
          </a:xfrm>
          <a:prstGeom prst="rect">
            <a:avLst/>
          </a:prstGeom>
        </p:spPr>
      </p:pic>
      <p:sp>
        <p:nvSpPr>
          <p:cNvPr id="3" name="文本框 2"/>
          <p:cNvSpPr txBox="1"/>
          <p:nvPr/>
        </p:nvSpPr>
        <p:spPr>
          <a:xfrm>
            <a:off x="4514899" y="5925679"/>
            <a:ext cx="2736304" cy="400110"/>
          </a:xfrm>
          <a:prstGeom prst="rect">
            <a:avLst/>
          </a:prstGeom>
          <a:noFill/>
          <a:ln>
            <a:noFill/>
          </a:ln>
        </p:spPr>
        <p:txBody>
          <a:bodyPr wrap="square" rtlCol="0">
            <a:spAutoFit/>
          </a:bodyPr>
          <a:lstStyle/>
          <a:p>
            <a:r>
              <a:rPr kumimoji="1" lang="en-US" altLang="zh-CN" sz="2000" b="1" dirty="0">
                <a:solidFill>
                  <a:srgbClr val="FF8C00"/>
                </a:solidFill>
                <a:latin typeface="微软雅黑" panose="020B0503020204020204" pitchFamily="34" charset="-122"/>
                <a:ea typeface="微软雅黑" panose="020B0503020204020204" pitchFamily="34" charset="-122"/>
              </a:rPr>
              <a:t>COVER</a:t>
            </a:r>
            <a:r>
              <a:rPr kumimoji="1" lang="zh-CN" altLang="en-US" sz="2000" b="1" dirty="0">
                <a:solidFill>
                  <a:srgbClr val="FF8C00"/>
                </a:solidFill>
                <a:latin typeface="微软雅黑" panose="020B0503020204020204" pitchFamily="34" charset="-122"/>
                <a:ea typeface="微软雅黑" panose="020B0503020204020204" pitchFamily="34" charset="-122"/>
              </a:rPr>
              <a:t> </a:t>
            </a:r>
            <a:r>
              <a:rPr kumimoji="1" lang="en-US" altLang="zh-CN" sz="2000" b="1" dirty="0">
                <a:solidFill>
                  <a:srgbClr val="FF8C00"/>
                </a:solidFill>
                <a:latin typeface="微软雅黑" panose="020B0503020204020204" pitchFamily="34" charset="-122"/>
                <a:ea typeface="微软雅黑" panose="020B0503020204020204" pitchFamily="34" charset="-122"/>
              </a:rPr>
              <a:t>Benchmark</a:t>
            </a:r>
            <a:endParaRPr kumimoji="1" lang="zh-CN" altLang="en-US" sz="2000" b="1" dirty="0">
              <a:solidFill>
                <a:srgbClr val="FF8C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31874" y="519063"/>
            <a:ext cx="816047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Sub-question accuracy ≠ Counterfactual reasoning</a:t>
            </a:r>
            <a:endParaRPr lang="zh-CN" altLang="en-US" sz="2400" b="1" dirty="0">
              <a:solidFill>
                <a:srgbClr val="123566"/>
              </a:solidFill>
              <a:latin typeface="宋体" pitchFamily="2" charset="-122"/>
              <a:ea typeface="宋体" pitchFamily="2" charset="-122"/>
            </a:endParaRPr>
          </a:p>
        </p:txBody>
      </p:sp>
      <p:pic>
        <p:nvPicPr>
          <p:cNvPr id="6" name="图片 5"/>
          <p:cNvPicPr>
            <a:picLocks noChangeAspect="1"/>
          </p:cNvPicPr>
          <p:nvPr/>
        </p:nvPicPr>
        <p:blipFill>
          <a:blip r:embed="rId3"/>
          <a:stretch>
            <a:fillRect/>
          </a:stretch>
        </p:blipFill>
        <p:spPr>
          <a:xfrm>
            <a:off x="1920145" y="1000921"/>
            <a:ext cx="7488832" cy="5389422"/>
          </a:xfrm>
          <a:prstGeom prst="rect">
            <a:avLst/>
          </a:prstGeom>
        </p:spPr>
      </p:pic>
      <p:sp>
        <p:nvSpPr>
          <p:cNvPr id="7" name="TextBox 3"/>
          <p:cNvSpPr txBox="1"/>
          <p:nvPr/>
        </p:nvSpPr>
        <p:spPr>
          <a:xfrm>
            <a:off x="119336" y="6452066"/>
            <a:ext cx="11090450" cy="307777"/>
          </a:xfrm>
          <a:prstGeom prst="rect">
            <a:avLst/>
          </a:prstGeom>
          <a:noFill/>
        </p:spPr>
        <p:txBody>
          <a:bodyPr wrap="square" rtlCol="0">
            <a:spAutoFit/>
          </a:bodyPr>
          <a:lstStyle/>
          <a:p>
            <a:pPr algn="l"/>
            <a:r>
              <a:rPr lang="en-US" altLang="zh-CN" sz="1400" dirty="0"/>
              <a:t>Zhou, Qiji, et al. "Reasoning is All You Need for Video Generalization: A Counterfactual Benchmark with Sub-question Evaluation." ACL-2025-findings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3"/>
          <a:stretch>
            <a:fillRect/>
          </a:stretch>
        </p:blipFill>
        <p:spPr>
          <a:xfrm>
            <a:off x="1631504" y="1019637"/>
            <a:ext cx="8352928" cy="5123339"/>
          </a:xfrm>
          <a:prstGeom prst="rect">
            <a:avLst/>
          </a:prstGeom>
        </p:spPr>
      </p:pic>
      <p:sp>
        <p:nvSpPr>
          <p:cNvPr id="8" name="TextBox 7"/>
          <p:cNvSpPr txBox="1">
            <a:spLocks noChangeArrowheads="1"/>
          </p:cNvSpPr>
          <p:nvPr/>
        </p:nvSpPr>
        <p:spPr bwMode="auto">
          <a:xfrm>
            <a:off x="1031874" y="519063"/>
            <a:ext cx="7224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Where do models fail?</a:t>
            </a:r>
            <a:endParaRPr lang="zh-CN" altLang="en-US" sz="2400" b="1" dirty="0">
              <a:solidFill>
                <a:srgbClr val="123566"/>
              </a:solidFill>
              <a:latin typeface="宋体" pitchFamily="2" charset="-122"/>
              <a:ea typeface="宋体" pitchFamily="2" charset="-122"/>
            </a:endParaRPr>
          </a:p>
        </p:txBody>
      </p:sp>
      <p:sp>
        <p:nvSpPr>
          <p:cNvPr id="3" name="TextBox 3"/>
          <p:cNvSpPr txBox="1"/>
          <p:nvPr/>
        </p:nvSpPr>
        <p:spPr>
          <a:xfrm>
            <a:off x="119336" y="6452066"/>
            <a:ext cx="11090450" cy="307777"/>
          </a:xfrm>
          <a:prstGeom prst="rect">
            <a:avLst/>
          </a:prstGeom>
          <a:noFill/>
        </p:spPr>
        <p:txBody>
          <a:bodyPr wrap="square" rtlCol="0">
            <a:spAutoFit/>
          </a:bodyPr>
          <a:lstStyle/>
          <a:p>
            <a:pPr algn="l"/>
            <a:r>
              <a:rPr lang="en-US" altLang="zh-CN" sz="1400" dirty="0"/>
              <a:t>Zhou, Qiji, et al. "Reasoning is All You Need for Video Generalization: A Counterfactual Benchmark with Sub-question Evaluation." ACL-2025-findings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31874" y="221739"/>
            <a:ext cx="722436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Back to </a:t>
            </a:r>
            <a:r>
              <a:rPr lang="en-US" altLang="zh-CN" sz="2400" b="1" dirty="0" err="1">
                <a:solidFill>
                  <a:srgbClr val="123566"/>
                </a:solidFill>
                <a:latin typeface="宋体" pitchFamily="2" charset="-122"/>
                <a:ea typeface="宋体" pitchFamily="2" charset="-122"/>
              </a:rPr>
              <a:t>CoT</a:t>
            </a:r>
            <a:r>
              <a:rPr lang="en-US" altLang="zh-CN" sz="2400" b="1" dirty="0">
                <a:solidFill>
                  <a:srgbClr val="123566"/>
                </a:solidFill>
                <a:latin typeface="宋体" pitchFamily="2" charset="-122"/>
                <a:ea typeface="宋体" pitchFamily="2" charset="-122"/>
              </a:rPr>
              <a:t> / ICL: why they help, and why they are not enough</a:t>
            </a:r>
            <a:endParaRPr lang="zh-CN" altLang="en-US" sz="2400" b="1" dirty="0">
              <a:solidFill>
                <a:srgbClr val="123566"/>
              </a:solidFill>
              <a:latin typeface="宋体" pitchFamily="2" charset="-122"/>
              <a:ea typeface="宋体" pitchFamily="2" charset="-122"/>
            </a:endParaRPr>
          </a:p>
        </p:txBody>
      </p:sp>
      <p:pic>
        <p:nvPicPr>
          <p:cNvPr id="8" name="图片 7"/>
          <p:cNvPicPr>
            <a:picLocks noChangeAspect="1"/>
          </p:cNvPicPr>
          <p:nvPr/>
        </p:nvPicPr>
        <p:blipFill>
          <a:blip r:embed="rId3"/>
          <a:stretch>
            <a:fillRect/>
          </a:stretch>
        </p:blipFill>
        <p:spPr>
          <a:xfrm>
            <a:off x="432607" y="2204864"/>
            <a:ext cx="11326786" cy="3090360"/>
          </a:xfrm>
          <a:prstGeom prst="rect">
            <a:avLst/>
          </a:prstGeom>
        </p:spPr>
      </p:pic>
      <p:sp>
        <p:nvSpPr>
          <p:cNvPr id="9" name="TextBox 3"/>
          <p:cNvSpPr txBox="1"/>
          <p:nvPr/>
        </p:nvSpPr>
        <p:spPr>
          <a:xfrm>
            <a:off x="119336" y="6452066"/>
            <a:ext cx="11090450" cy="307777"/>
          </a:xfrm>
          <a:prstGeom prst="rect">
            <a:avLst/>
          </a:prstGeom>
          <a:noFill/>
        </p:spPr>
        <p:txBody>
          <a:bodyPr wrap="square" rtlCol="0">
            <a:spAutoFit/>
          </a:bodyPr>
          <a:lstStyle/>
          <a:p>
            <a:pPr algn="l"/>
            <a:r>
              <a:rPr lang="en-US" altLang="zh-CN" sz="1400" dirty="0"/>
              <a:t>Zhou, Qiji, et al. "Reasoning is All You Need for Video Generalization: A Counterfactual Benchmark with Sub-question Evaluation." ACL-2025-findings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a:p>
            <a:pPr lvl="0"/>
            <a:r>
              <a:rPr lang="en-US" altLang="zh-CN" dirty="0"/>
              <a:t>Non-causal reasoning leads to low out-of-distribution generalization</a:t>
            </a:r>
          </a:p>
          <a:p>
            <a:pPr lvl="0"/>
            <a:r>
              <a:rPr lang="en-US" altLang="zh-CN" dirty="0"/>
              <a:t>Spurious features in LLMs</a:t>
            </a:r>
          </a:p>
          <a:p>
            <a:pPr lvl="1"/>
            <a:r>
              <a:rPr lang="en-US" altLang="zh-CN" dirty="0"/>
              <a:t>factual reasoning</a:t>
            </a:r>
          </a:p>
          <a:p>
            <a:pPr lvl="1"/>
            <a:r>
              <a:rPr lang="en-US" altLang="zh-CN" dirty="0"/>
              <a:t>mathematical reasoning</a:t>
            </a:r>
          </a:p>
          <a:p>
            <a:pPr lvl="1"/>
            <a:r>
              <a:rPr lang="en-US" altLang="zh-CN" dirty="0"/>
              <a:t>multi-model reasoning</a:t>
            </a:r>
          </a:p>
          <a:p>
            <a:pPr lvl="1"/>
            <a:r>
              <a:rPr lang="en-US" altLang="zh-CN" dirty="0"/>
              <a:t>contextual reasoning</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3" name="TextBox 3"/>
          <p:cNvSpPr txBox="1"/>
          <p:nvPr/>
        </p:nvSpPr>
        <p:spPr>
          <a:xfrm>
            <a:off x="838199" y="6526014"/>
            <a:ext cx="6333080" cy="307777"/>
          </a:xfrm>
          <a:prstGeom prst="rect">
            <a:avLst/>
          </a:prstGeom>
          <a:noFill/>
        </p:spPr>
        <p:txBody>
          <a:bodyPr wrap="none" rtlCol="0">
            <a:spAutoFit/>
          </a:bodyPr>
          <a:lstStyle/>
          <a:p>
            <a:pPr algn="l"/>
            <a:r>
              <a:rPr lang="en-US" altLang="zh-CN" sz="1400" dirty="0"/>
              <a:t>Yan, </a:t>
            </a:r>
            <a:r>
              <a:rPr lang="en-US" altLang="zh-CN" sz="1400" dirty="0" err="1"/>
              <a:t>Jianhao</a:t>
            </a:r>
            <a:r>
              <a:rPr lang="en-US" altLang="zh-CN" sz="1400" dirty="0"/>
              <a:t>, et al. "Understanding In-Context Learning from Repetitions." ICLR 2024</a:t>
            </a:r>
          </a:p>
        </p:txBody>
      </p:sp>
      <p:sp>
        <p:nvSpPr>
          <p:cNvPr id="3" name="内容占位符 2"/>
          <p:cNvSpPr>
            <a:spLocks noGrp="1"/>
          </p:cNvSpPr>
          <p:nvPr>
            <p:ph idx="1"/>
          </p:nvPr>
        </p:nvSpPr>
        <p:spPr>
          <a:xfrm>
            <a:off x="864235" y="1281430"/>
            <a:ext cx="4583693" cy="5122545"/>
          </a:xfrm>
        </p:spPr>
        <p:txBody>
          <a:bodyPr>
            <a:normAutofit/>
          </a:bodyPr>
          <a:lstStyle/>
          <a:p>
            <a:pPr algn="l">
              <a:buClrTx/>
              <a:buSzTx/>
              <a:buNone/>
            </a:pPr>
            <a:r>
              <a:rPr kumimoji="1" lang="en-US" altLang="zh-CN" dirty="0">
                <a:latin typeface="Times New Roman" panose="02020503050405090304" pitchFamily="18" charset="0"/>
                <a:cs typeface="Times New Roman" panose="02020503050405090304" pitchFamily="18" charset="0"/>
              </a:rPr>
              <a:t>LLMs’ in-context learning also highly related to spurious correlations </a:t>
            </a:r>
          </a:p>
          <a:p>
            <a:pPr algn="l">
              <a:buClrTx/>
              <a:buSzTx/>
              <a:buNone/>
            </a:pPr>
            <a:r>
              <a:rPr kumimoji="1" lang="en-US" altLang="zh-CN" dirty="0">
                <a:latin typeface="Times New Roman" panose="02020503050405090304" pitchFamily="18" charset="0"/>
                <a:cs typeface="Times New Roman" panose="02020503050405090304" pitchFamily="18" charset="0"/>
              </a:rPr>
              <a:t>	--- repeating surface patterns! </a:t>
            </a:r>
          </a:p>
          <a:p>
            <a:pPr algn="l">
              <a:buClrTx/>
              <a:buSzTx/>
              <a:buNone/>
            </a:pPr>
            <a:endParaRPr kumimoji="1" lang="en-US" altLang="zh-CN" dirty="0">
              <a:latin typeface="Times New Roman" panose="02020503050405090304" pitchFamily="18" charset="0"/>
              <a:cs typeface="Times New Roman" panose="02020503050405090304" pitchFamily="18" charset="0"/>
            </a:endParaRPr>
          </a:p>
          <a:p>
            <a:pPr algn="l">
              <a:buClrTx/>
              <a:buSzTx/>
              <a:buNone/>
            </a:pPr>
            <a:r>
              <a:rPr kumimoji="1" lang="en-US" altLang="zh-CN" dirty="0">
                <a:latin typeface="Times New Roman" panose="02020503050405090304" pitchFamily="18" charset="0"/>
                <a:cs typeface="Times New Roman" panose="02020503050405090304" pitchFamily="18" charset="0"/>
              </a:rPr>
              <a:t>We refer it as the </a:t>
            </a:r>
            <a:r>
              <a:rPr kumimoji="1" lang="en-US" altLang="zh-CN" i="1" dirty="0">
                <a:latin typeface="Times New Roman" panose="02020503050405090304" pitchFamily="18" charset="0"/>
                <a:cs typeface="Times New Roman" panose="02020503050405090304" pitchFamily="18" charset="0"/>
              </a:rPr>
              <a:t>token co-occurrence reinforcement</a:t>
            </a:r>
            <a:r>
              <a:rPr kumimoji="1" lang="en-US" altLang="zh-CN" dirty="0">
                <a:latin typeface="Times New Roman" panose="02020503050405090304" pitchFamily="18" charset="0"/>
                <a:cs typeface="Times New Roman" panose="02020503050405090304"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63952" y="3747764"/>
            <a:ext cx="5976663" cy="279566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52" y="1065850"/>
            <a:ext cx="5976664" cy="2750394"/>
          </a:xfrm>
          <a:prstGeom prst="rect">
            <a:avLst/>
          </a:prstGeom>
        </p:spPr>
      </p:pic>
      <p:sp>
        <p:nvSpPr>
          <p:cNvPr id="5" name="TextBox 7"/>
          <p:cNvSpPr txBox="1">
            <a:spLocks noChangeArrowheads="1"/>
          </p:cNvSpPr>
          <p:nvPr/>
        </p:nvSpPr>
        <p:spPr bwMode="auto">
          <a:xfrm>
            <a:off x="1010284" y="509905"/>
            <a:ext cx="7245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Spurious Pattern in In-context Learning</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72459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Spurious Pattern in In-context Learning</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sp>
        <p:nvSpPr>
          <p:cNvPr id="13" name="TextBox 3"/>
          <p:cNvSpPr txBox="1"/>
          <p:nvPr/>
        </p:nvSpPr>
        <p:spPr>
          <a:xfrm>
            <a:off x="838199" y="6526014"/>
            <a:ext cx="6333080" cy="307777"/>
          </a:xfrm>
          <a:prstGeom prst="rect">
            <a:avLst/>
          </a:prstGeom>
          <a:noFill/>
        </p:spPr>
        <p:txBody>
          <a:bodyPr wrap="none" rtlCol="0">
            <a:spAutoFit/>
          </a:bodyPr>
          <a:lstStyle/>
          <a:p>
            <a:pPr algn="l"/>
            <a:r>
              <a:rPr lang="en-US" altLang="zh-CN" sz="1400" dirty="0"/>
              <a:t>Yan, </a:t>
            </a:r>
            <a:r>
              <a:rPr lang="en-US" altLang="zh-CN" sz="1400" dirty="0" err="1"/>
              <a:t>Jianhao</a:t>
            </a:r>
            <a:r>
              <a:rPr lang="en-US" altLang="zh-CN" sz="1400" dirty="0"/>
              <a:t>, et al. "Understanding In-Context Learning from Repetitions." ICLR 2024</a:t>
            </a:r>
          </a:p>
        </p:txBody>
      </p:sp>
      <p:sp>
        <p:nvSpPr>
          <p:cNvPr id="3" name="内容占位符 2"/>
          <p:cNvSpPr>
            <a:spLocks noGrp="1"/>
          </p:cNvSpPr>
          <p:nvPr>
            <p:ph idx="1"/>
          </p:nvPr>
        </p:nvSpPr>
        <p:spPr>
          <a:xfrm>
            <a:off x="695400" y="3645024"/>
            <a:ext cx="8278325" cy="2431762"/>
          </a:xfrm>
        </p:spPr>
        <p:txBody>
          <a:bodyPr>
            <a:normAutofit lnSpcReduction="10000"/>
          </a:bodyPr>
          <a:lstStyle/>
          <a:p>
            <a:pPr marL="514350" indent="-514350" algn="l">
              <a:buClrTx/>
              <a:buSzTx/>
              <a:buAutoNum type="arabicPeriod"/>
            </a:pPr>
            <a:r>
              <a:rPr kumimoji="1" lang="en-US" altLang="zh-CN" dirty="0">
                <a:latin typeface="Times New Roman" panose="02020503050405090304" pitchFamily="18" charset="0"/>
                <a:cs typeface="Times New Roman" panose="02020503050405090304" pitchFamily="18" charset="0"/>
              </a:rPr>
              <a:t>The probability of LLM’s predicting previously seen tokens/phrases would be greatly enhanced. </a:t>
            </a:r>
          </a:p>
          <a:p>
            <a:pPr marL="514350" indent="-514350" algn="l">
              <a:buClrTx/>
              <a:buSzTx/>
              <a:buAutoNum type="arabicPeriod"/>
            </a:pPr>
            <a:endParaRPr kumimoji="1" lang="en-US" altLang="zh-CN" dirty="0">
              <a:latin typeface="Times New Roman" panose="02020503050405090304" pitchFamily="18" charset="0"/>
              <a:cs typeface="Times New Roman" panose="02020503050405090304" pitchFamily="18" charset="0"/>
            </a:endParaRPr>
          </a:p>
          <a:p>
            <a:pPr marL="514350" indent="-514350" algn="l">
              <a:buClrTx/>
              <a:buSzTx/>
              <a:buAutoNum type="arabicPeriod"/>
            </a:pPr>
            <a:r>
              <a:rPr kumimoji="1" lang="en-US" altLang="zh-CN" dirty="0">
                <a:latin typeface="Times New Roman" panose="02020503050405090304" pitchFamily="18" charset="0"/>
                <a:cs typeface="Times New Roman" panose="02020503050405090304" pitchFamily="18" charset="0"/>
              </a:rPr>
              <a:t>The pretraining corpus also exhibit similar reinforcement patterns, and LLMs merely learn these features.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199" y="1138079"/>
            <a:ext cx="7948199" cy="2074897"/>
          </a:xfrm>
          <a:prstGeom prst="rect">
            <a:avLst/>
          </a:prstGeom>
        </p:spPr>
      </p:pic>
      <p:pic>
        <p:nvPicPr>
          <p:cNvPr id="6" name="Picture 5" descr="Chart&#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4736" y="3518526"/>
            <a:ext cx="2720504" cy="195932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46419" y="1447165"/>
            <a:ext cx="2394543" cy="207612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Causality of LLMs’ CoT</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sp>
        <p:nvSpPr>
          <p:cNvPr id="13" name="TextBox 3"/>
          <p:cNvSpPr txBox="1"/>
          <p:nvPr/>
        </p:nvSpPr>
        <p:spPr>
          <a:xfrm>
            <a:off x="838199" y="6526014"/>
            <a:ext cx="9684385" cy="306705"/>
          </a:xfrm>
          <a:prstGeom prst="rect">
            <a:avLst/>
          </a:prstGeom>
          <a:noFill/>
        </p:spPr>
        <p:txBody>
          <a:bodyPr wrap="none" rtlCol="0">
            <a:spAutoFit/>
          </a:bodyPr>
          <a:lstStyle/>
          <a:p>
            <a:pPr algn="l"/>
            <a:r>
              <a:rPr lang="en-US" altLang="zh-CN" sz="1400" dirty="0"/>
              <a:t>Bao, Guangsheng, et al. "Llms with chain-of-thought are non-causal reasoners." arXiv preprint arXiv:2402.16048 (2024).</a:t>
            </a:r>
          </a:p>
        </p:txBody>
      </p:sp>
      <p:pic>
        <p:nvPicPr>
          <p:cNvPr id="4" name="图片 3"/>
          <p:cNvPicPr>
            <a:picLocks noChangeAspect="1"/>
          </p:cNvPicPr>
          <p:nvPr/>
        </p:nvPicPr>
        <p:blipFill>
          <a:blip r:embed="rId2"/>
          <a:stretch>
            <a:fillRect/>
          </a:stretch>
        </p:blipFill>
        <p:spPr>
          <a:xfrm>
            <a:off x="4008120" y="1125220"/>
            <a:ext cx="8020050" cy="5429250"/>
          </a:xfrm>
          <a:prstGeom prst="rect">
            <a:avLst/>
          </a:prstGeom>
        </p:spPr>
      </p:pic>
      <p:sp>
        <p:nvSpPr>
          <p:cNvPr id="5" name="文本框 4"/>
          <p:cNvSpPr txBox="1"/>
          <p:nvPr/>
        </p:nvSpPr>
        <p:spPr>
          <a:xfrm>
            <a:off x="410210" y="1268730"/>
            <a:ext cx="3597910" cy="2185670"/>
          </a:xfrm>
          <a:prstGeom prst="rect">
            <a:avLst/>
          </a:prstGeom>
          <a:noFill/>
          <a:ln>
            <a:noFill/>
          </a:ln>
        </p:spPr>
        <p:txBody>
          <a:bodyPr wrap="square" anchor="t">
            <a:noAutofit/>
          </a:bodyPr>
          <a:lstStyle/>
          <a:p>
            <a:pPr marL="0" indent="0" algn="l" defTabSz="914400" eaLnBrk="1" fontAlgn="auto" hangingPunct="1">
              <a:lnSpc>
                <a:spcPct val="90000"/>
              </a:lnSpc>
              <a:spcBef>
                <a:spcPts val="1000"/>
              </a:spcBef>
              <a:buClrTx/>
              <a:buSzTx/>
              <a:buFont typeface="Arial" panose="020B0604020202090204" pitchFamily="34" charset="0"/>
              <a:buNone/>
            </a:pPr>
            <a:r>
              <a:rPr lang="en-US" altLang="zh-CN" sz="2400" dirty="0">
                <a:latin typeface="Times New Roman" panose="02020503050405090304" pitchFamily="18" charset="0"/>
                <a:cs typeface="Times New Roman" panose="02020503050405090304" pitchFamily="18" charset="0"/>
              </a:rPr>
              <a:t>Three examples of CoT mistakes: </a:t>
            </a:r>
          </a:p>
          <a:p>
            <a:pPr marL="0" indent="0" algn="l" defTabSz="914400" eaLnBrk="1" fontAlgn="auto" hangingPunct="1">
              <a:lnSpc>
                <a:spcPct val="90000"/>
              </a:lnSpc>
              <a:spcBef>
                <a:spcPts val="1000"/>
              </a:spcBef>
              <a:buClrTx/>
              <a:buSzTx/>
              <a:buFont typeface="Arial" panose="020B0604020202090204" pitchFamily="34" charset="0"/>
              <a:buNone/>
            </a:pPr>
            <a:r>
              <a:rPr lang="en-US" altLang="zh-CN" sz="2400" dirty="0">
                <a:latin typeface="Times New Roman" panose="02020503050405090304" pitchFamily="18" charset="0"/>
                <a:cs typeface="Times New Roman" panose="02020503050405090304" pitchFamily="18" charset="0"/>
              </a:rPr>
              <a:t>The CoT is incorrect but the answer is correct, or the other way around.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AEBF6-F2C6-EEE1-DBFB-C37D1FFDAC94}"/>
            </a:ext>
          </a:extLst>
        </p:cNvPr>
        <p:cNvGrpSpPr/>
        <p:nvPr/>
      </p:nvGrpSpPr>
      <p:grpSpPr>
        <a:xfrm>
          <a:off x="0" y="0"/>
          <a:ext cx="0" cy="0"/>
          <a:chOff x="0" y="0"/>
          <a:chExt cx="0" cy="0"/>
        </a:xfrm>
      </p:grpSpPr>
      <p:sp>
        <p:nvSpPr>
          <p:cNvPr id="3" name="内容占位符 2">
            <a:extLst>
              <a:ext uri="{FF2B5EF4-FFF2-40B4-BE49-F238E27FC236}">
                <a16:creationId xmlns:a16="http://schemas.microsoft.com/office/drawing/2014/main" id="{B42475D3-B03A-3A65-87D3-B279179DA231}"/>
              </a:ext>
            </a:extLst>
          </p:cNvPr>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a:p>
            <a:pPr lvl="0"/>
            <a:r>
              <a:rPr lang="en-US" altLang="zh-CN" dirty="0"/>
              <a:t>Non-causal reasoning leads to low out-of-distribution generalization</a:t>
            </a:r>
          </a:p>
          <a:p>
            <a:pPr lvl="0"/>
            <a:r>
              <a:rPr lang="en-US" altLang="zh-CN" dirty="0"/>
              <a:t>Reasoning generalization in LLMs</a:t>
            </a:r>
          </a:p>
          <a:p>
            <a:pPr lvl="1"/>
            <a:r>
              <a:rPr lang="en-US" altLang="zh-CN" dirty="0"/>
              <a:t>factual reasoning</a:t>
            </a:r>
          </a:p>
          <a:p>
            <a:pPr lvl="1"/>
            <a:r>
              <a:rPr lang="en-US" altLang="zh-CN" dirty="0"/>
              <a:t>mathematical reasoning</a:t>
            </a:r>
          </a:p>
          <a:p>
            <a:pPr lvl="1"/>
            <a:r>
              <a:rPr lang="en-US" altLang="zh-CN" dirty="0"/>
              <a:t>multi-model reasoning</a:t>
            </a:r>
          </a:p>
          <a:p>
            <a:pPr lvl="1"/>
            <a:r>
              <a:rPr lang="en-US" altLang="zh-CN" dirty="0"/>
              <a:t>contextual reasoning</a:t>
            </a:r>
          </a:p>
          <a:p>
            <a:pPr lvl="1"/>
            <a:r>
              <a:rPr lang="en-US" altLang="zh-CN" dirty="0"/>
              <a:t>logical reasoning</a:t>
            </a:r>
          </a:p>
        </p:txBody>
      </p:sp>
      <p:cxnSp>
        <p:nvCxnSpPr>
          <p:cNvPr id="4" name="直接连接符 3">
            <a:extLst>
              <a:ext uri="{FF2B5EF4-FFF2-40B4-BE49-F238E27FC236}">
                <a16:creationId xmlns:a16="http://schemas.microsoft.com/office/drawing/2014/main" id="{E6F7A604-9CEC-CDAF-006C-E6C32369A3EF}"/>
              </a:ext>
            </a:extLst>
          </p:cNvPr>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a:extLst>
              <a:ext uri="{FF2B5EF4-FFF2-40B4-BE49-F238E27FC236}">
                <a16:creationId xmlns:a16="http://schemas.microsoft.com/office/drawing/2014/main" id="{A6BD3F35-0246-12F6-F306-D3814FAFA10C}"/>
              </a:ext>
            </a:extLst>
          </p:cNvPr>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extLst>
      <p:ext uri="{BB962C8B-B14F-4D97-AF65-F5344CB8AC3E}">
        <p14:creationId xmlns:p14="http://schemas.microsoft.com/office/powerpoint/2010/main" val="60259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2E692-8256-CA25-D85B-0DF460BA5D98}"/>
            </a:ext>
          </a:extLst>
        </p:cNvPr>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569ABED6-C06E-C71F-724D-601156D1D63C}"/>
              </a:ext>
            </a:extLst>
          </p:cNvPr>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C8A3E112-A707-6509-12B3-122DB138F386}"/>
              </a:ext>
            </a:extLst>
          </p:cNvPr>
          <p:cNvSpPr txBox="1"/>
          <p:nvPr/>
        </p:nvSpPr>
        <p:spPr>
          <a:xfrm>
            <a:off x="838199" y="6526014"/>
            <a:ext cx="6624378" cy="307777"/>
          </a:xfrm>
          <a:prstGeom prst="rect">
            <a:avLst/>
          </a:prstGeom>
          <a:noFill/>
        </p:spPr>
        <p:txBody>
          <a:bodyPr wrap="none" rtlCol="0">
            <a:spAutoFit/>
          </a:bodyPr>
          <a:lstStyle/>
          <a:p>
            <a:pPr algn="l"/>
            <a:r>
              <a:rPr lang="en-US" altLang="zh-CN" sz="1400" dirty="0"/>
              <a:t>Fu, </a:t>
            </a:r>
            <a:r>
              <a:rPr lang="en-US" altLang="zh-CN" sz="1400" dirty="0" err="1"/>
              <a:t>Zhizhang</a:t>
            </a:r>
            <a:r>
              <a:rPr lang="en-US" altLang="zh-CN" sz="1400" dirty="0"/>
              <a:t>, et al. "</a:t>
            </a:r>
            <a:r>
              <a:rPr lang="en-US" altLang="zh-CN" sz="1400" dirty="0" err="1"/>
              <a:t>ReEfBench</a:t>
            </a:r>
            <a:r>
              <a:rPr lang="en-US" altLang="zh-CN" sz="1400" dirty="0"/>
              <a:t>: Quantifying the Reasoning Efficiency of LLMs." ACL 2026</a:t>
            </a:r>
          </a:p>
        </p:txBody>
      </p:sp>
      <p:sp>
        <p:nvSpPr>
          <p:cNvPr id="5" name="TextBox 7">
            <a:extLst>
              <a:ext uri="{FF2B5EF4-FFF2-40B4-BE49-F238E27FC236}">
                <a16:creationId xmlns:a16="http://schemas.microsoft.com/office/drawing/2014/main" id="{4C775BF1-1DDA-478A-B289-714B9B88BEE9}"/>
              </a:ext>
            </a:extLst>
          </p:cNvPr>
          <p:cNvSpPr txBox="1">
            <a:spLocks noChangeArrowheads="1"/>
          </p:cNvSpPr>
          <p:nvPr/>
        </p:nvSpPr>
        <p:spPr bwMode="auto">
          <a:xfrm>
            <a:off x="1010284" y="509905"/>
            <a:ext cx="8254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How to Quantify the Reasoning Efficiency in FOL</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pic>
        <p:nvPicPr>
          <p:cNvPr id="9" name="图片 8">
            <a:extLst>
              <a:ext uri="{FF2B5EF4-FFF2-40B4-BE49-F238E27FC236}">
                <a16:creationId xmlns:a16="http://schemas.microsoft.com/office/drawing/2014/main" id="{A9076689-A64E-FBF4-F9B2-E6874CD46C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224" y="1573529"/>
            <a:ext cx="10355620" cy="4104229"/>
          </a:xfrm>
          <a:prstGeom prst="rect">
            <a:avLst/>
          </a:prstGeom>
        </p:spPr>
      </p:pic>
      <p:sp>
        <p:nvSpPr>
          <p:cNvPr id="10" name="文本框 9">
            <a:extLst>
              <a:ext uri="{FF2B5EF4-FFF2-40B4-BE49-F238E27FC236}">
                <a16:creationId xmlns:a16="http://schemas.microsoft.com/office/drawing/2014/main" id="{6BF057FB-0B52-060A-8E51-EE3A1A84E692}"/>
              </a:ext>
            </a:extLst>
          </p:cNvPr>
          <p:cNvSpPr txBox="1"/>
          <p:nvPr/>
        </p:nvSpPr>
        <p:spPr>
          <a:xfrm>
            <a:off x="2495600" y="5805264"/>
            <a:ext cx="7560840" cy="400110"/>
          </a:xfrm>
          <a:prstGeom prst="rect">
            <a:avLst/>
          </a:prstGeom>
          <a:noFill/>
          <a:ln>
            <a:noFill/>
          </a:ln>
        </p:spPr>
        <p:txBody>
          <a:bodyPr wrap="square" rtlCol="0">
            <a:spAutoFit/>
          </a:bodyPr>
          <a:lstStyle/>
          <a:p>
            <a:r>
              <a:rPr kumimoji="1" lang="en-US" altLang="zh-CN" sz="2000" b="1" dirty="0" err="1">
                <a:solidFill>
                  <a:srgbClr val="FF8C00"/>
                </a:solidFill>
                <a:latin typeface="微软雅黑" panose="020B0503020204020204" pitchFamily="34" charset="-122"/>
                <a:ea typeface="微软雅黑" panose="020B0503020204020204" pitchFamily="34" charset="-122"/>
              </a:rPr>
              <a:t>ReEfBench</a:t>
            </a:r>
            <a:r>
              <a:rPr kumimoji="1" lang="en-US" altLang="zh-CN" sz="2000" b="1" dirty="0">
                <a:solidFill>
                  <a:srgbClr val="FF8C00"/>
                </a:solidFill>
                <a:latin typeface="微软雅黑" panose="020B0503020204020204" pitchFamily="34" charset="-122"/>
                <a:ea typeface="微软雅黑" panose="020B0503020204020204" pitchFamily="34" charset="-122"/>
              </a:rPr>
              <a:t>: A Neuro-symbolic Evaluation Framework</a:t>
            </a:r>
            <a:endParaRPr kumimoji="1" lang="zh-CN" altLang="en-US" sz="2000" b="1" dirty="0">
              <a:solidFill>
                <a:srgbClr val="FF8C0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8480504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5AE53-A25D-D87C-1704-6F7B05350CA0}"/>
            </a:ext>
          </a:extLst>
        </p:cNvPr>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C447F9D9-670E-7A4E-6EDB-718F2EB87D1E}"/>
              </a:ext>
            </a:extLst>
          </p:cNvPr>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D621FE44-CDAF-4425-13CF-E06CD409AA59}"/>
              </a:ext>
            </a:extLst>
          </p:cNvPr>
          <p:cNvSpPr txBox="1"/>
          <p:nvPr/>
        </p:nvSpPr>
        <p:spPr>
          <a:xfrm>
            <a:off x="838199" y="6526014"/>
            <a:ext cx="6624378" cy="307777"/>
          </a:xfrm>
          <a:prstGeom prst="rect">
            <a:avLst/>
          </a:prstGeom>
          <a:noFill/>
        </p:spPr>
        <p:txBody>
          <a:bodyPr wrap="none" rtlCol="0">
            <a:spAutoFit/>
          </a:bodyPr>
          <a:lstStyle/>
          <a:p>
            <a:pPr algn="l"/>
            <a:r>
              <a:rPr lang="en-US" altLang="zh-CN" sz="1400" dirty="0"/>
              <a:t>Fu, </a:t>
            </a:r>
            <a:r>
              <a:rPr lang="en-US" altLang="zh-CN" sz="1400" dirty="0" err="1"/>
              <a:t>Zhizhang</a:t>
            </a:r>
            <a:r>
              <a:rPr lang="en-US" altLang="zh-CN" sz="1400" dirty="0"/>
              <a:t>, et al. "</a:t>
            </a:r>
            <a:r>
              <a:rPr lang="en-US" altLang="zh-CN" sz="1400" dirty="0" err="1"/>
              <a:t>ReEfBench</a:t>
            </a:r>
            <a:r>
              <a:rPr lang="en-US" altLang="zh-CN" sz="1400" dirty="0"/>
              <a:t>: Quantifying the Reasoning Efficiency of LLMs." ACL 2026</a:t>
            </a:r>
          </a:p>
        </p:txBody>
      </p:sp>
      <p:sp>
        <p:nvSpPr>
          <p:cNvPr id="5" name="TextBox 7">
            <a:extLst>
              <a:ext uri="{FF2B5EF4-FFF2-40B4-BE49-F238E27FC236}">
                <a16:creationId xmlns:a16="http://schemas.microsoft.com/office/drawing/2014/main" id="{EC3ECC55-A3E1-7102-92D1-A6BFA0AE377E}"/>
              </a:ext>
            </a:extLst>
          </p:cNvPr>
          <p:cNvSpPr txBox="1">
            <a:spLocks noChangeArrowheads="1"/>
          </p:cNvSpPr>
          <p:nvPr/>
        </p:nvSpPr>
        <p:spPr bwMode="auto">
          <a:xfrm>
            <a:off x="1010284" y="509905"/>
            <a:ext cx="8254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How to Quantify the Reasoning Efficiency in FOL</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pic>
        <p:nvPicPr>
          <p:cNvPr id="14" name="图片 13">
            <a:extLst>
              <a:ext uri="{FF2B5EF4-FFF2-40B4-BE49-F238E27FC236}">
                <a16:creationId xmlns:a16="http://schemas.microsoft.com/office/drawing/2014/main" id="{79D920DB-116E-F083-C5DE-CC7D426181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2101" y="1037735"/>
            <a:ext cx="4251264" cy="1889906"/>
          </a:xfrm>
          <a:prstGeom prst="rect">
            <a:avLst/>
          </a:prstGeom>
        </p:spPr>
      </p:pic>
      <p:pic>
        <p:nvPicPr>
          <p:cNvPr id="16" name="图片 15">
            <a:extLst>
              <a:ext uri="{FF2B5EF4-FFF2-40B4-BE49-F238E27FC236}">
                <a16:creationId xmlns:a16="http://schemas.microsoft.com/office/drawing/2014/main" id="{F9767C99-34D5-2AE3-0F20-324F718F881B}"/>
              </a:ext>
            </a:extLst>
          </p:cNvPr>
          <p:cNvPicPr>
            <a:picLocks noChangeAspect="1"/>
          </p:cNvPicPr>
          <p:nvPr/>
        </p:nvPicPr>
        <p:blipFill>
          <a:blip r:embed="rId4"/>
          <a:stretch>
            <a:fillRect/>
          </a:stretch>
        </p:blipFill>
        <p:spPr>
          <a:xfrm>
            <a:off x="5160351" y="4470033"/>
            <a:ext cx="5887892" cy="2155138"/>
          </a:xfrm>
          <a:prstGeom prst="rect">
            <a:avLst/>
          </a:prstGeom>
        </p:spPr>
      </p:pic>
      <p:sp>
        <p:nvSpPr>
          <p:cNvPr id="20" name="内容占位符 2">
            <a:extLst>
              <a:ext uri="{FF2B5EF4-FFF2-40B4-BE49-F238E27FC236}">
                <a16:creationId xmlns:a16="http://schemas.microsoft.com/office/drawing/2014/main" id="{89AD0034-5669-687A-67F5-E13759437729}"/>
              </a:ext>
            </a:extLst>
          </p:cNvPr>
          <p:cNvSpPr>
            <a:spLocks noGrp="1"/>
          </p:cNvSpPr>
          <p:nvPr>
            <p:ph idx="1"/>
          </p:nvPr>
        </p:nvSpPr>
        <p:spPr>
          <a:xfrm>
            <a:off x="2154288" y="1294926"/>
            <a:ext cx="3096344" cy="497891"/>
          </a:xfrm>
        </p:spPr>
        <p:txBody>
          <a:bodyPr>
            <a:normAutofit/>
          </a:bodyPr>
          <a:lstStyle/>
          <a:p>
            <a:pPr algn="l">
              <a:buClrTx/>
              <a:buSzTx/>
              <a:buNone/>
            </a:pPr>
            <a:r>
              <a:rPr kumimoji="1" lang="en-US" altLang="zh-CN" sz="2000" dirty="0">
                <a:latin typeface="Times New Roman" panose="02020503050405090304" pitchFamily="18" charset="0"/>
                <a:cs typeface="Times New Roman" panose="02020503050405090304" pitchFamily="18" charset="0"/>
              </a:rPr>
              <a:t>- Data</a:t>
            </a:r>
          </a:p>
        </p:txBody>
      </p:sp>
      <p:sp>
        <p:nvSpPr>
          <p:cNvPr id="21" name="内容占位符 2">
            <a:extLst>
              <a:ext uri="{FF2B5EF4-FFF2-40B4-BE49-F238E27FC236}">
                <a16:creationId xmlns:a16="http://schemas.microsoft.com/office/drawing/2014/main" id="{F0A32330-D088-BB66-AC66-A5621C7400E7}"/>
              </a:ext>
            </a:extLst>
          </p:cNvPr>
          <p:cNvSpPr txBox="1">
            <a:spLocks/>
          </p:cNvSpPr>
          <p:nvPr/>
        </p:nvSpPr>
        <p:spPr>
          <a:xfrm>
            <a:off x="2169789" y="4768662"/>
            <a:ext cx="3096344" cy="497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spcAft>
                <a:spcPts val="0"/>
              </a:spcAft>
              <a:buFont typeface="Arial" panose="020B0604020202090204" pitchFamily="34" charset="0"/>
              <a:buNone/>
            </a:pPr>
            <a:r>
              <a:rPr kumimoji="1" lang="en-US" altLang="zh-CN" sz="2000" dirty="0">
                <a:latin typeface="Times New Roman" panose="02020503050405090304" pitchFamily="18" charset="0"/>
                <a:cs typeface="Times New Roman" panose="02020503050405090304" pitchFamily="18" charset="0"/>
              </a:rPr>
              <a:t>- Metrics</a:t>
            </a:r>
          </a:p>
        </p:txBody>
      </p:sp>
      <p:pic>
        <p:nvPicPr>
          <p:cNvPr id="24" name="图片 23">
            <a:extLst>
              <a:ext uri="{FF2B5EF4-FFF2-40B4-BE49-F238E27FC236}">
                <a16:creationId xmlns:a16="http://schemas.microsoft.com/office/drawing/2014/main" id="{E7367258-86BE-BA24-8D3B-652B316AF202}"/>
              </a:ext>
            </a:extLst>
          </p:cNvPr>
          <p:cNvPicPr>
            <a:picLocks/>
          </p:cNvPicPr>
          <p:nvPr/>
        </p:nvPicPr>
        <p:blipFill>
          <a:blip r:embed="rId5" cstate="print">
            <a:extLst>
              <a:ext uri="{28A0092B-C50C-407E-A947-70E740481C1C}">
                <a14:useLocalDpi xmlns:a14="http://schemas.microsoft.com/office/drawing/2010/main" val="0"/>
              </a:ext>
            </a:extLst>
          </a:blip>
          <a:srcRect l="41405" b="58412"/>
          <a:stretch>
            <a:fillRect/>
          </a:stretch>
        </p:blipFill>
        <p:spPr>
          <a:xfrm>
            <a:off x="5231904" y="3043987"/>
            <a:ext cx="4733268" cy="1379478"/>
          </a:xfrm>
          <a:prstGeom prst="rect">
            <a:avLst/>
          </a:prstGeom>
        </p:spPr>
      </p:pic>
      <p:sp>
        <p:nvSpPr>
          <p:cNvPr id="25" name="内容占位符 2">
            <a:extLst>
              <a:ext uri="{FF2B5EF4-FFF2-40B4-BE49-F238E27FC236}">
                <a16:creationId xmlns:a16="http://schemas.microsoft.com/office/drawing/2014/main" id="{55729054-A599-6571-D339-C6836BB5782A}"/>
              </a:ext>
            </a:extLst>
          </p:cNvPr>
          <p:cNvSpPr txBox="1">
            <a:spLocks/>
          </p:cNvSpPr>
          <p:nvPr/>
        </p:nvSpPr>
        <p:spPr>
          <a:xfrm>
            <a:off x="2169789" y="3225204"/>
            <a:ext cx="3096344" cy="497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fontAlgn="auto">
              <a:spcAft>
                <a:spcPts val="0"/>
              </a:spcAft>
              <a:buFont typeface="Arial" panose="020B0604020202090204" pitchFamily="34" charset="0"/>
              <a:buNone/>
            </a:pPr>
            <a:r>
              <a:rPr kumimoji="1" lang="en-US" altLang="zh-CN" sz="2000" dirty="0">
                <a:latin typeface="Times New Roman" panose="02020503050405090304" pitchFamily="18" charset="0"/>
                <a:cs typeface="Times New Roman" panose="02020503050405090304" pitchFamily="18" charset="0"/>
              </a:rPr>
              <a:t>- Parsing</a:t>
            </a:r>
          </a:p>
        </p:txBody>
      </p:sp>
    </p:spTree>
    <p:extLst>
      <p:ext uri="{BB962C8B-B14F-4D97-AF65-F5344CB8AC3E}">
        <p14:creationId xmlns:p14="http://schemas.microsoft.com/office/powerpoint/2010/main" val="4242475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113E30-78AA-D061-1548-A9EE906435A5}"/>
            </a:ext>
          </a:extLst>
        </p:cNvPr>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A7DB30AA-3938-51CC-7327-8C3091FAEC79}"/>
              </a:ext>
            </a:extLst>
          </p:cNvPr>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5B20F127-BFA6-EC42-B038-929DE81B6E5D}"/>
              </a:ext>
            </a:extLst>
          </p:cNvPr>
          <p:cNvSpPr txBox="1"/>
          <p:nvPr/>
        </p:nvSpPr>
        <p:spPr>
          <a:xfrm>
            <a:off x="838199" y="6526014"/>
            <a:ext cx="6624378" cy="307777"/>
          </a:xfrm>
          <a:prstGeom prst="rect">
            <a:avLst/>
          </a:prstGeom>
          <a:noFill/>
        </p:spPr>
        <p:txBody>
          <a:bodyPr wrap="none" rtlCol="0">
            <a:spAutoFit/>
          </a:bodyPr>
          <a:lstStyle/>
          <a:p>
            <a:pPr algn="l"/>
            <a:r>
              <a:rPr lang="en-US" altLang="zh-CN" sz="1400" dirty="0"/>
              <a:t>Fu, </a:t>
            </a:r>
            <a:r>
              <a:rPr lang="en-US" altLang="zh-CN" sz="1400" dirty="0" err="1"/>
              <a:t>Zhizhang</a:t>
            </a:r>
            <a:r>
              <a:rPr lang="en-US" altLang="zh-CN" sz="1400" dirty="0"/>
              <a:t>, et al. "</a:t>
            </a:r>
            <a:r>
              <a:rPr lang="en-US" altLang="zh-CN" sz="1400" dirty="0" err="1"/>
              <a:t>ReEfBench</a:t>
            </a:r>
            <a:r>
              <a:rPr lang="en-US" altLang="zh-CN" sz="1400" dirty="0"/>
              <a:t>: Quantifying the Reasoning Efficiency of LLMs." ACL 2026</a:t>
            </a:r>
          </a:p>
        </p:txBody>
      </p:sp>
      <p:sp>
        <p:nvSpPr>
          <p:cNvPr id="5" name="TextBox 7">
            <a:extLst>
              <a:ext uri="{FF2B5EF4-FFF2-40B4-BE49-F238E27FC236}">
                <a16:creationId xmlns:a16="http://schemas.microsoft.com/office/drawing/2014/main" id="{9E5E311C-E0DF-84F0-5A29-B3EAF0AEF154}"/>
              </a:ext>
            </a:extLst>
          </p:cNvPr>
          <p:cNvSpPr txBox="1">
            <a:spLocks noChangeArrowheads="1"/>
          </p:cNvSpPr>
          <p:nvPr/>
        </p:nvSpPr>
        <p:spPr bwMode="auto">
          <a:xfrm>
            <a:off x="1010284" y="509905"/>
            <a:ext cx="8254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How to Quantify the Reasoning Efficiency in FOL</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pic>
        <p:nvPicPr>
          <p:cNvPr id="10" name="图片 9">
            <a:extLst>
              <a:ext uri="{FF2B5EF4-FFF2-40B4-BE49-F238E27FC236}">
                <a16:creationId xmlns:a16="http://schemas.microsoft.com/office/drawing/2014/main" id="{E82B255B-751B-865E-8D8B-5E85A999DF3B}"/>
              </a:ext>
            </a:extLst>
          </p:cNvPr>
          <p:cNvPicPr>
            <a:picLocks noChangeAspect="1"/>
          </p:cNvPicPr>
          <p:nvPr/>
        </p:nvPicPr>
        <p:blipFill>
          <a:blip r:embed="rId3"/>
          <a:stretch>
            <a:fillRect/>
          </a:stretch>
        </p:blipFill>
        <p:spPr>
          <a:xfrm>
            <a:off x="0" y="1516210"/>
            <a:ext cx="6888368" cy="4073030"/>
          </a:xfrm>
          <a:prstGeom prst="rect">
            <a:avLst/>
          </a:prstGeom>
        </p:spPr>
      </p:pic>
      <p:pic>
        <p:nvPicPr>
          <p:cNvPr id="18" name="图片 17">
            <a:extLst>
              <a:ext uri="{FF2B5EF4-FFF2-40B4-BE49-F238E27FC236}">
                <a16:creationId xmlns:a16="http://schemas.microsoft.com/office/drawing/2014/main" id="{ABF425A4-56AF-26B9-78BD-23B1D6DB03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0096" y="1815730"/>
            <a:ext cx="5046244" cy="3473990"/>
          </a:xfrm>
          <a:prstGeom prst="rect">
            <a:avLst/>
          </a:prstGeom>
        </p:spPr>
      </p:pic>
    </p:spTree>
    <p:extLst>
      <p:ext uri="{BB962C8B-B14F-4D97-AF65-F5344CB8AC3E}">
        <p14:creationId xmlns:p14="http://schemas.microsoft.com/office/powerpoint/2010/main" val="24339750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C07061-4A2E-E610-AFC7-E24272DD169A}"/>
            </a:ext>
          </a:extLst>
        </p:cNvPr>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10FB5DAE-1C9D-4411-CB83-B91CFEA711B3}"/>
              </a:ext>
            </a:extLst>
          </p:cNvPr>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31ADC6EC-8EEB-F7D3-2A1C-9A2881BC9E04}"/>
              </a:ext>
            </a:extLst>
          </p:cNvPr>
          <p:cNvSpPr txBox="1"/>
          <p:nvPr/>
        </p:nvSpPr>
        <p:spPr>
          <a:xfrm>
            <a:off x="838199" y="6526014"/>
            <a:ext cx="6624378" cy="307777"/>
          </a:xfrm>
          <a:prstGeom prst="rect">
            <a:avLst/>
          </a:prstGeom>
          <a:noFill/>
        </p:spPr>
        <p:txBody>
          <a:bodyPr wrap="none" rtlCol="0">
            <a:spAutoFit/>
          </a:bodyPr>
          <a:lstStyle/>
          <a:p>
            <a:pPr algn="l"/>
            <a:r>
              <a:rPr lang="en-US" altLang="zh-CN" sz="1400" dirty="0"/>
              <a:t>Fu, </a:t>
            </a:r>
            <a:r>
              <a:rPr lang="en-US" altLang="zh-CN" sz="1400" dirty="0" err="1"/>
              <a:t>Zhizhang</a:t>
            </a:r>
            <a:r>
              <a:rPr lang="en-US" altLang="zh-CN" sz="1400" dirty="0"/>
              <a:t>, et al. "</a:t>
            </a:r>
            <a:r>
              <a:rPr lang="en-US" altLang="zh-CN" sz="1400" dirty="0" err="1"/>
              <a:t>ReEfBench</a:t>
            </a:r>
            <a:r>
              <a:rPr lang="en-US" altLang="zh-CN" sz="1400" dirty="0"/>
              <a:t>: Quantifying the Reasoning Efficiency of LLMs." ACL 2026</a:t>
            </a:r>
          </a:p>
        </p:txBody>
      </p:sp>
      <p:sp>
        <p:nvSpPr>
          <p:cNvPr id="5" name="TextBox 7">
            <a:extLst>
              <a:ext uri="{FF2B5EF4-FFF2-40B4-BE49-F238E27FC236}">
                <a16:creationId xmlns:a16="http://schemas.microsoft.com/office/drawing/2014/main" id="{2044E703-D6FE-6870-ADE0-61D0623C5C3F}"/>
              </a:ext>
            </a:extLst>
          </p:cNvPr>
          <p:cNvSpPr txBox="1">
            <a:spLocks noChangeArrowheads="1"/>
          </p:cNvSpPr>
          <p:nvPr/>
        </p:nvSpPr>
        <p:spPr bwMode="auto">
          <a:xfrm>
            <a:off x="1010284" y="509905"/>
            <a:ext cx="8254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How to Quantify the Reasoning Efficiency in FOL</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pic>
        <p:nvPicPr>
          <p:cNvPr id="3" name="图片 2">
            <a:extLst>
              <a:ext uri="{FF2B5EF4-FFF2-40B4-BE49-F238E27FC236}">
                <a16:creationId xmlns:a16="http://schemas.microsoft.com/office/drawing/2014/main" id="{FB50569E-A509-5409-46B1-9FA537E970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5920" y="1700808"/>
            <a:ext cx="6189538" cy="2833072"/>
          </a:xfrm>
          <a:prstGeom prst="rect">
            <a:avLst/>
          </a:prstGeom>
        </p:spPr>
      </p:pic>
      <p:sp>
        <p:nvSpPr>
          <p:cNvPr id="4" name="内容占位符 2">
            <a:extLst>
              <a:ext uri="{FF2B5EF4-FFF2-40B4-BE49-F238E27FC236}">
                <a16:creationId xmlns:a16="http://schemas.microsoft.com/office/drawing/2014/main" id="{FAC6A726-83A3-1BE3-194C-60F6F0F03CC6}"/>
              </a:ext>
            </a:extLst>
          </p:cNvPr>
          <p:cNvSpPr>
            <a:spLocks noGrp="1"/>
          </p:cNvSpPr>
          <p:nvPr>
            <p:ph idx="1"/>
          </p:nvPr>
        </p:nvSpPr>
        <p:spPr>
          <a:xfrm>
            <a:off x="447460" y="1268760"/>
            <a:ext cx="4678314" cy="3831644"/>
          </a:xfrm>
        </p:spPr>
        <p:txBody>
          <a:bodyPr>
            <a:noAutofit/>
          </a:bodyPr>
          <a:lstStyle/>
          <a:p>
            <a:pPr algn="l">
              <a:buClrTx/>
              <a:buSzTx/>
              <a:buFontTx/>
              <a:buChar char="-"/>
            </a:pPr>
            <a:r>
              <a:rPr kumimoji="1" lang="en-US" altLang="zh-CN" sz="2400" dirty="0">
                <a:latin typeface="Times New Roman" panose="02020503050405090304" pitchFamily="18" charset="0"/>
                <a:cs typeface="Times New Roman" panose="02020503050405090304" pitchFamily="18" charset="0"/>
              </a:rPr>
              <a:t>Three </a:t>
            </a:r>
            <a:r>
              <a:rPr kumimoji="1" lang="en-US" altLang="zh-CN" sz="2400" dirty="0" err="1">
                <a:latin typeface="Times New Roman" panose="02020503050405090304" pitchFamily="18" charset="0"/>
                <a:cs typeface="Times New Roman" panose="02020503050405090304" pitchFamily="18" charset="0"/>
              </a:rPr>
              <a:t>behaviours</a:t>
            </a:r>
            <a:r>
              <a:rPr kumimoji="1" lang="en-US" altLang="zh-CN" sz="2400" dirty="0">
                <a:latin typeface="Times New Roman" panose="02020503050405090304" pitchFamily="18" charset="0"/>
                <a:cs typeface="Times New Roman" panose="02020503050405090304" pitchFamily="18" charset="0"/>
              </a:rPr>
              <a:t> with data complexity increases from 3 to 11</a:t>
            </a:r>
          </a:p>
          <a:p>
            <a:pPr lvl="1">
              <a:buFontTx/>
              <a:buChar char="-"/>
            </a:pPr>
            <a:r>
              <a:rPr kumimoji="1" lang="en-US" altLang="zh-CN" sz="2000" dirty="0">
                <a:latin typeface="Times New Roman" panose="02020503050405090304" pitchFamily="18" charset="0"/>
                <a:cs typeface="Times New Roman" panose="02020503050405090304" pitchFamily="18" charset="0"/>
              </a:rPr>
              <a:t>Adaptive Scaling </a:t>
            </a:r>
            <a:r>
              <a:rPr kumimoji="1" lang="zh-CN" altLang="en-US" sz="2000" dirty="0">
                <a:latin typeface="Times New Roman" panose="02020503050405090304" pitchFamily="18" charset="0"/>
                <a:cs typeface="Times New Roman" panose="02020503050405090304" pitchFamily="18" charset="0"/>
              </a:rPr>
              <a:t>√</a:t>
            </a:r>
            <a:endParaRPr kumimoji="1" lang="en-US" altLang="zh-CN" sz="2000" dirty="0">
              <a:latin typeface="Times New Roman" panose="02020503050405090304" pitchFamily="18" charset="0"/>
              <a:cs typeface="Times New Roman" panose="02020503050405090304" pitchFamily="18" charset="0"/>
            </a:endParaRPr>
          </a:p>
          <a:p>
            <a:pPr lvl="2">
              <a:buFontTx/>
              <a:buChar char="-"/>
            </a:pPr>
            <a:r>
              <a:rPr kumimoji="1" lang="en-US" altLang="zh-CN" sz="1600" dirty="0">
                <a:latin typeface="Times New Roman" panose="02020503050405090304" pitchFamily="18" charset="0"/>
                <a:cs typeface="Times New Roman" panose="02020503050405090304" pitchFamily="18" charset="0"/>
              </a:rPr>
              <a:t>Claude-Opus-4.5-long</a:t>
            </a:r>
          </a:p>
          <a:p>
            <a:pPr lvl="2">
              <a:buFontTx/>
              <a:buChar char="-"/>
            </a:pPr>
            <a:r>
              <a:rPr kumimoji="1" lang="en-US" altLang="zh-CN" sz="1600" dirty="0">
                <a:latin typeface="Times New Roman" panose="02020503050405090304" pitchFamily="18" charset="0"/>
                <a:cs typeface="Times New Roman" panose="02020503050405090304" pitchFamily="18" charset="0"/>
              </a:rPr>
              <a:t>Qwen3-235B-Thinking</a:t>
            </a:r>
          </a:p>
          <a:p>
            <a:pPr lvl="1">
              <a:buFontTx/>
              <a:buChar char="-"/>
            </a:pPr>
            <a:r>
              <a:rPr kumimoji="1" lang="en-US" altLang="zh-CN" sz="2000" dirty="0">
                <a:latin typeface="Times New Roman" panose="02020503050405090304" pitchFamily="18" charset="0"/>
                <a:cs typeface="Times New Roman" panose="02020503050405090304" pitchFamily="18" charset="0"/>
              </a:rPr>
              <a:t>Saturation and Collapse ×</a:t>
            </a:r>
          </a:p>
          <a:p>
            <a:pPr lvl="2">
              <a:buFontTx/>
              <a:buChar char="-"/>
            </a:pPr>
            <a:r>
              <a:rPr kumimoji="1" lang="en-US" altLang="zh-CN" sz="1600" dirty="0">
                <a:latin typeface="Times New Roman" panose="02020503050405090304" pitchFamily="18" charset="0"/>
                <a:cs typeface="Times New Roman" panose="02020503050405090304" pitchFamily="18" charset="0"/>
              </a:rPr>
              <a:t>DS-Distill-Qwen-7B</a:t>
            </a:r>
          </a:p>
          <a:p>
            <a:pPr lvl="2">
              <a:buFontTx/>
              <a:buChar char="-"/>
            </a:pPr>
            <a:r>
              <a:rPr kumimoji="1" lang="en-US" altLang="zh-CN" sz="1600" dirty="0">
                <a:latin typeface="Times New Roman" panose="02020503050405090304" pitchFamily="18" charset="0"/>
                <a:cs typeface="Times New Roman" panose="02020503050405090304" pitchFamily="18" charset="0"/>
              </a:rPr>
              <a:t>Qwen3-4B.long</a:t>
            </a:r>
          </a:p>
          <a:p>
            <a:pPr lvl="2">
              <a:buFontTx/>
              <a:buChar char="-"/>
            </a:pPr>
            <a:r>
              <a:rPr kumimoji="1" lang="en-US" altLang="zh-CN" sz="1600" dirty="0">
                <a:latin typeface="Times New Roman" panose="02020503050405090304" pitchFamily="18" charset="0"/>
                <a:cs typeface="Times New Roman" panose="02020503050405090304" pitchFamily="18" charset="0"/>
              </a:rPr>
              <a:t>Qwen3-235B.long</a:t>
            </a:r>
          </a:p>
          <a:p>
            <a:pPr lvl="1">
              <a:buFontTx/>
              <a:buChar char="-"/>
            </a:pPr>
            <a:r>
              <a:rPr kumimoji="1" lang="en-US" altLang="zh-CN" sz="2000" dirty="0">
                <a:latin typeface="Times New Roman" panose="02020503050405090304" pitchFamily="18" charset="0"/>
                <a:cs typeface="Times New Roman" panose="02020503050405090304" pitchFamily="18" charset="0"/>
              </a:rPr>
              <a:t>Diluted Expansion ×</a:t>
            </a:r>
          </a:p>
          <a:p>
            <a:pPr lvl="2">
              <a:buFontTx/>
              <a:buChar char="-"/>
            </a:pPr>
            <a:r>
              <a:rPr kumimoji="1" lang="en-US" altLang="zh-CN" sz="1600" dirty="0">
                <a:latin typeface="Times New Roman" panose="02020503050405090304" pitchFamily="18" charset="0"/>
                <a:cs typeface="Times New Roman" panose="02020503050405090304" pitchFamily="18" charset="0"/>
              </a:rPr>
              <a:t>Claude-Sonnet-4.5-short</a:t>
            </a:r>
          </a:p>
        </p:txBody>
      </p:sp>
      <p:sp>
        <p:nvSpPr>
          <p:cNvPr id="8" name="内容占位符 2">
            <a:extLst>
              <a:ext uri="{FF2B5EF4-FFF2-40B4-BE49-F238E27FC236}">
                <a16:creationId xmlns:a16="http://schemas.microsoft.com/office/drawing/2014/main" id="{0104FA59-BB3F-EA9A-08DE-6FDB97C7AA99}"/>
              </a:ext>
            </a:extLst>
          </p:cNvPr>
          <p:cNvSpPr txBox="1">
            <a:spLocks/>
          </p:cNvSpPr>
          <p:nvPr/>
        </p:nvSpPr>
        <p:spPr>
          <a:xfrm>
            <a:off x="869396" y="5464451"/>
            <a:ext cx="10195156" cy="8118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spcAft>
                <a:spcPts val="0"/>
              </a:spcAft>
              <a:buNone/>
            </a:pPr>
            <a:r>
              <a:rPr kumimoji="1" lang="en-US" altLang="zh-CN" sz="2400" dirty="0">
                <a:latin typeface="Times New Roman" panose="02020503050405090304" pitchFamily="18" charset="0"/>
                <a:cs typeface="Times New Roman" panose="02020503050405090304" pitchFamily="18" charset="0"/>
              </a:rPr>
              <a:t>Scaling Failures in </a:t>
            </a:r>
            <a:r>
              <a:rPr kumimoji="1" lang="en-US" altLang="zh-CN" sz="2400" dirty="0" err="1">
                <a:latin typeface="Times New Roman" panose="02020503050405090304" pitchFamily="18" charset="0"/>
                <a:cs typeface="Times New Roman" panose="02020503050405090304" pitchFamily="18" charset="0"/>
              </a:rPr>
              <a:t>CoT</a:t>
            </a:r>
            <a:r>
              <a:rPr kumimoji="1" lang="en-US" altLang="zh-CN" sz="2400" dirty="0">
                <a:latin typeface="Times New Roman" panose="02020503050405090304" pitchFamily="18" charset="0"/>
                <a:cs typeface="Times New Roman" panose="02020503050405090304" pitchFamily="18" charset="0"/>
              </a:rPr>
              <a:t>: From Diluted Expansion to Reasoning Collapse as Complexity Scales.</a:t>
            </a:r>
          </a:p>
        </p:txBody>
      </p:sp>
    </p:spTree>
    <p:extLst>
      <p:ext uri="{BB962C8B-B14F-4D97-AF65-F5344CB8AC3E}">
        <p14:creationId xmlns:p14="http://schemas.microsoft.com/office/powerpoint/2010/main" val="30997766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33AB7-DEFA-1383-82D8-0F1578F37E8C}"/>
            </a:ext>
          </a:extLst>
        </p:cNvPr>
        <p:cNvGrpSpPr/>
        <p:nvPr/>
      </p:nvGrpSpPr>
      <p:grpSpPr>
        <a:xfrm>
          <a:off x="0" y="0"/>
          <a:ext cx="0" cy="0"/>
          <a:chOff x="0" y="0"/>
          <a:chExt cx="0" cy="0"/>
        </a:xfrm>
      </p:grpSpPr>
      <p:cxnSp>
        <p:nvCxnSpPr>
          <p:cNvPr id="11" name="直接连接符 10">
            <a:extLst>
              <a:ext uri="{FF2B5EF4-FFF2-40B4-BE49-F238E27FC236}">
                <a16:creationId xmlns:a16="http://schemas.microsoft.com/office/drawing/2014/main" id="{34F7E0CC-C7F2-CE6C-998C-E38719EC37B3}"/>
              </a:ext>
            </a:extLst>
          </p:cNvPr>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C63D8F42-5DCF-47B0-9407-18C5CFF6FA20}"/>
              </a:ext>
            </a:extLst>
          </p:cNvPr>
          <p:cNvSpPr txBox="1"/>
          <p:nvPr/>
        </p:nvSpPr>
        <p:spPr>
          <a:xfrm>
            <a:off x="838199" y="6526014"/>
            <a:ext cx="6624378" cy="307777"/>
          </a:xfrm>
          <a:prstGeom prst="rect">
            <a:avLst/>
          </a:prstGeom>
          <a:noFill/>
        </p:spPr>
        <p:txBody>
          <a:bodyPr wrap="none" rtlCol="0">
            <a:spAutoFit/>
          </a:bodyPr>
          <a:lstStyle/>
          <a:p>
            <a:pPr algn="l"/>
            <a:r>
              <a:rPr lang="en-US" altLang="zh-CN" sz="1400" dirty="0"/>
              <a:t>Fu, </a:t>
            </a:r>
            <a:r>
              <a:rPr lang="en-US" altLang="zh-CN" sz="1400" dirty="0" err="1"/>
              <a:t>Zhizhang</a:t>
            </a:r>
            <a:r>
              <a:rPr lang="en-US" altLang="zh-CN" sz="1400" dirty="0"/>
              <a:t>, et al. "</a:t>
            </a:r>
            <a:r>
              <a:rPr lang="en-US" altLang="zh-CN" sz="1400" dirty="0" err="1"/>
              <a:t>ReEfBench</a:t>
            </a:r>
            <a:r>
              <a:rPr lang="en-US" altLang="zh-CN" sz="1400" dirty="0"/>
              <a:t>: Quantifying the Reasoning Efficiency of LLMs." ACL 2026</a:t>
            </a:r>
          </a:p>
        </p:txBody>
      </p:sp>
      <p:sp>
        <p:nvSpPr>
          <p:cNvPr id="5" name="TextBox 7">
            <a:extLst>
              <a:ext uri="{FF2B5EF4-FFF2-40B4-BE49-F238E27FC236}">
                <a16:creationId xmlns:a16="http://schemas.microsoft.com/office/drawing/2014/main" id="{AB2BE485-D665-AA59-4737-8A33CF13BCAC}"/>
              </a:ext>
            </a:extLst>
          </p:cNvPr>
          <p:cNvSpPr txBox="1">
            <a:spLocks noChangeArrowheads="1"/>
          </p:cNvSpPr>
          <p:nvPr/>
        </p:nvSpPr>
        <p:spPr bwMode="auto">
          <a:xfrm>
            <a:off x="1010284" y="509905"/>
            <a:ext cx="825406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How to Quantify the Reasoning Efficiency in FOL</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sp>
        <p:nvSpPr>
          <p:cNvPr id="4" name="内容占位符 2">
            <a:extLst>
              <a:ext uri="{FF2B5EF4-FFF2-40B4-BE49-F238E27FC236}">
                <a16:creationId xmlns:a16="http://schemas.microsoft.com/office/drawing/2014/main" id="{8C135FF1-B0FD-6AF4-603E-D553B82B8F98}"/>
              </a:ext>
            </a:extLst>
          </p:cNvPr>
          <p:cNvSpPr>
            <a:spLocks noGrp="1"/>
          </p:cNvSpPr>
          <p:nvPr>
            <p:ph idx="1"/>
          </p:nvPr>
        </p:nvSpPr>
        <p:spPr>
          <a:xfrm>
            <a:off x="447460" y="1628800"/>
            <a:ext cx="4280388" cy="3831644"/>
          </a:xfrm>
        </p:spPr>
        <p:txBody>
          <a:bodyPr>
            <a:noAutofit/>
          </a:bodyPr>
          <a:lstStyle/>
          <a:p>
            <a:pPr algn="l">
              <a:buClrTx/>
              <a:buSzTx/>
              <a:buFontTx/>
              <a:buChar char="-"/>
            </a:pPr>
            <a:r>
              <a:rPr kumimoji="1" lang="en-US" altLang="zh-CN" sz="2400" dirty="0">
                <a:latin typeface="Times New Roman" panose="02020503050405090304" pitchFamily="18" charset="0"/>
                <a:cs typeface="Times New Roman" panose="02020503050405090304" pitchFamily="18" charset="0"/>
              </a:rPr>
              <a:t>Mimicking the Outward Form, Missing the Inner Logic: Distillation leads to more frequent but lower-quality reasoning behaviors as depth collapses.</a:t>
            </a:r>
          </a:p>
        </p:txBody>
      </p:sp>
      <p:pic>
        <p:nvPicPr>
          <p:cNvPr id="6" name="图片 5">
            <a:extLst>
              <a:ext uri="{FF2B5EF4-FFF2-40B4-BE49-F238E27FC236}">
                <a16:creationId xmlns:a16="http://schemas.microsoft.com/office/drawing/2014/main" id="{B4E831DE-C7D6-85F8-97BE-EB8AC29FA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4600" y="1340768"/>
            <a:ext cx="7059940" cy="4227652"/>
          </a:xfrm>
          <a:prstGeom prst="rect">
            <a:avLst/>
          </a:prstGeom>
        </p:spPr>
      </p:pic>
    </p:spTree>
    <p:extLst>
      <p:ext uri="{BB962C8B-B14F-4D97-AF65-F5344CB8AC3E}">
        <p14:creationId xmlns:p14="http://schemas.microsoft.com/office/powerpoint/2010/main" val="2601112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a:p>
            <a:pPr lvl="0"/>
            <a:r>
              <a:rPr lang="en-US" altLang="zh-CN" dirty="0"/>
              <a:t>Non-causal reasoning leads to low out-of-distribution generalization</a:t>
            </a:r>
          </a:p>
          <a:p>
            <a:pPr lvl="0"/>
            <a:r>
              <a:rPr lang="en-US" altLang="zh-CN" dirty="0"/>
              <a:t>Reasoning generalization in LLMs</a:t>
            </a:r>
          </a:p>
          <a:p>
            <a:pPr lvl="1"/>
            <a:r>
              <a:rPr lang="en-US" altLang="zh-CN" dirty="0"/>
              <a:t>factual reasoning</a:t>
            </a:r>
          </a:p>
          <a:p>
            <a:pPr lvl="1"/>
            <a:r>
              <a:rPr lang="en-US" altLang="zh-CN" dirty="0"/>
              <a:t>mathematical reasoning</a:t>
            </a:r>
          </a:p>
          <a:p>
            <a:pPr lvl="1"/>
            <a:r>
              <a:rPr lang="en-US" altLang="zh-CN" dirty="0"/>
              <a:t>multi-model reasoning</a:t>
            </a:r>
          </a:p>
          <a:p>
            <a:pPr lvl="1"/>
            <a:r>
              <a:rPr lang="en-US" altLang="zh-CN" dirty="0"/>
              <a:t>contextual reasoning</a:t>
            </a:r>
          </a:p>
          <a:p>
            <a:pPr lvl="1"/>
            <a:r>
              <a:rPr lang="en-US" altLang="zh-CN" dirty="0"/>
              <a:t>logical reasoning</a:t>
            </a:r>
          </a:p>
          <a:p>
            <a:pPr lvl="0"/>
            <a:r>
              <a:rPr lang="en-US" altLang="zh-CN" dirty="0"/>
              <a:t>This reflects the difference between human cognition and LLMs</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1"/>
          <p:cNvSpPr txBox="1">
            <a:spLocks noChangeArrowheads="1"/>
          </p:cNvSpPr>
          <p:nvPr/>
        </p:nvSpPr>
        <p:spPr bwMode="auto">
          <a:xfrm>
            <a:off x="584200" y="1227455"/>
            <a:ext cx="927862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en-US" sz="2400" b="1" dirty="0"/>
              <a:t>Task -- differentiate LLM generated text and human written</a:t>
            </a:r>
          </a:p>
        </p:txBody>
      </p:sp>
      <p:sp>
        <p:nvSpPr>
          <p:cNvPr id="14" name="TextBox 7"/>
          <p:cNvSpPr txBox="1">
            <a:spLocks noChangeArrowheads="1"/>
          </p:cNvSpPr>
          <p:nvPr/>
        </p:nvSpPr>
        <p:spPr bwMode="auto">
          <a:xfrm>
            <a:off x="479425" y="476250"/>
            <a:ext cx="782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a:solidFill>
                  <a:srgbClr val="FF8C00"/>
                </a:solidFill>
                <a:latin typeface="微软雅黑" panose="020B0503020204020204" pitchFamily="34" charset="-122"/>
                <a:ea typeface="微软雅黑" panose="020B0503020204020204" pitchFamily="34" charset="-122"/>
              </a:rPr>
              <a:t>Fast-</a:t>
            </a:r>
            <a:r>
              <a:rPr lang="en-US" altLang="zh-CN" sz="2400" b="1" dirty="0" err="1">
                <a:solidFill>
                  <a:srgbClr val="FF8C00"/>
                </a:solidFill>
                <a:latin typeface="微软雅黑" panose="020B0503020204020204" pitchFamily="34" charset="-122"/>
                <a:ea typeface="微软雅黑" panose="020B0503020204020204" pitchFamily="34" charset="-122"/>
              </a:rPr>
              <a:t>DetectGPT</a:t>
            </a:r>
            <a:endParaRPr lang="en-US" altLang="zh-CN" sz="2400" b="1" dirty="0">
              <a:solidFill>
                <a:srgbClr val="FF8C00"/>
              </a:solidFill>
              <a:latin typeface="微软雅黑" panose="020B0503020204020204" pitchFamily="34" charset="-122"/>
              <a:ea typeface="微软雅黑" panose="020B0503020204020204" pitchFamily="34" charset="-122"/>
            </a:endParaRPr>
          </a:p>
        </p:txBody>
      </p:sp>
      <p:sp>
        <p:nvSpPr>
          <p:cNvPr id="6" name="内容占位符 2"/>
          <p:cNvSpPr txBox="1"/>
          <p:nvPr/>
        </p:nvSpPr>
        <p:spPr>
          <a:xfrm>
            <a:off x="691420" y="3627989"/>
            <a:ext cx="10809159" cy="1287200"/>
          </a:xfrm>
          <a:prstGeom prst="rect">
            <a:avLst/>
          </a:prstGeom>
          <a:ln w="19050">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sz="2400" b="1" dirty="0"/>
              <a:t>Basis</a:t>
            </a:r>
            <a:r>
              <a:rPr lang="en-US" sz="2400" dirty="0"/>
              <a:t>: Humans and machines tend to select different words during the text-generation process, with machines exhibiting a propensity for choosing words with higher model probabilities.</a:t>
            </a:r>
          </a:p>
        </p:txBody>
      </p:sp>
      <p:sp>
        <p:nvSpPr>
          <p:cNvPr id="7" name="内容占位符 2"/>
          <p:cNvSpPr txBox="1"/>
          <p:nvPr/>
        </p:nvSpPr>
        <p:spPr>
          <a:xfrm>
            <a:off x="691420" y="5014730"/>
            <a:ext cx="10809159" cy="1287200"/>
          </a:xfrm>
          <a:prstGeom prst="rect">
            <a:avLst/>
          </a:prstGeom>
          <a:ln w="19050">
            <a:noFill/>
          </a:ln>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a:buNone/>
            </a:pPr>
            <a:r>
              <a:rPr lang="en-US" sz="2400" dirty="0"/>
              <a:t>The hypothesis is </a:t>
            </a:r>
            <a:r>
              <a:rPr lang="en-US" sz="2400" b="1" dirty="0"/>
              <a:t>rooted in the fact </a:t>
            </a:r>
            <a:r>
              <a:rPr lang="en-US" sz="2400" dirty="0"/>
              <a:t>that LLMs, pre-trained on the largescale corpus, mirror </a:t>
            </a:r>
            <a:r>
              <a:rPr lang="en-US" sz="2400" b="1" dirty="0"/>
              <a:t>human collective writing behaviors </a:t>
            </a:r>
            <a:r>
              <a:rPr lang="en-US" sz="2400" dirty="0"/>
              <a:t>instead of </a:t>
            </a:r>
            <a:r>
              <a:rPr lang="en-US" sz="2400" b="1" dirty="0"/>
              <a:t>human individual writing behavior</a:t>
            </a:r>
            <a:r>
              <a:rPr lang="en-US" sz="2400" dirty="0"/>
              <a:t>, resulting in a discrepancy in their word choices given a context.</a:t>
            </a:r>
          </a:p>
        </p:txBody>
      </p:sp>
      <p:pic>
        <p:nvPicPr>
          <p:cNvPr id="9" name="图片 8"/>
          <p:cNvPicPr>
            <a:picLocks noChangeAspect="1"/>
          </p:cNvPicPr>
          <p:nvPr/>
        </p:nvPicPr>
        <p:blipFill>
          <a:blip r:embed="rId4"/>
          <a:stretch>
            <a:fillRect/>
          </a:stretch>
        </p:blipFill>
        <p:spPr>
          <a:xfrm>
            <a:off x="3150791" y="1643435"/>
            <a:ext cx="5709004" cy="1785565"/>
          </a:xfrm>
          <a:prstGeom prst="rect">
            <a:avLst/>
          </a:prstGeom>
        </p:spPr>
      </p:pic>
      <p:sp>
        <p:nvSpPr>
          <p:cNvPr id="8" name="文本框 7"/>
          <p:cNvSpPr txBox="1"/>
          <p:nvPr/>
        </p:nvSpPr>
        <p:spPr>
          <a:xfrm>
            <a:off x="4871864" y="6596390"/>
            <a:ext cx="7337191" cy="261610"/>
          </a:xfrm>
          <a:prstGeom prst="rect">
            <a:avLst/>
          </a:prstGeom>
          <a:noFill/>
        </p:spPr>
        <p:txBody>
          <a:bodyPr wrap="square">
            <a:spAutoFit/>
          </a:bodyPr>
          <a:lstStyle/>
          <a:p>
            <a:r>
              <a:rPr lang="en-US" altLang="zh-CN" sz="1100" dirty="0">
                <a:latin typeface="Times New Roman" panose="02020503050405090304" pitchFamily="18" charset="0"/>
                <a:cs typeface="Times New Roman" panose="02020503050405090304" pitchFamily="18" charset="0"/>
              </a:rPr>
              <a:t>Fast-</a:t>
            </a:r>
            <a:r>
              <a:rPr lang="en-US" altLang="zh-CN" sz="1100" dirty="0" err="1">
                <a:latin typeface="Times New Roman" panose="02020503050405090304" pitchFamily="18" charset="0"/>
                <a:cs typeface="Times New Roman" panose="02020503050405090304" pitchFamily="18" charset="0"/>
              </a:rPr>
              <a:t>DetectGPT</a:t>
            </a:r>
            <a:r>
              <a:rPr lang="en-US" altLang="zh-CN" sz="1100" dirty="0">
                <a:latin typeface="Times New Roman" panose="02020503050405090304" pitchFamily="18" charset="0"/>
                <a:cs typeface="Times New Roman" panose="02020503050405090304" pitchFamily="18" charset="0"/>
              </a:rPr>
              <a:t>: Efficient Zero-Shot Detection of Machine-Generated Text via Conditional Probability Curvature. ICLR 2024.</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1"/>
          <p:cNvSpPr txBox="1">
            <a:spLocks noChangeArrowheads="1"/>
          </p:cNvSpPr>
          <p:nvPr/>
        </p:nvSpPr>
        <p:spPr bwMode="auto">
          <a:xfrm>
            <a:off x="584199" y="1227138"/>
            <a:ext cx="5260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a:t>Conditional Probability Curvature</a:t>
            </a:r>
            <a:endParaRPr lang="en-US" altLang="en-US" sz="2400" b="1" dirty="0"/>
          </a:p>
        </p:txBody>
      </p:sp>
      <p:sp>
        <p:nvSpPr>
          <p:cNvPr id="14" name="TextBox 7"/>
          <p:cNvSpPr txBox="1">
            <a:spLocks noChangeArrowheads="1"/>
          </p:cNvSpPr>
          <p:nvPr/>
        </p:nvSpPr>
        <p:spPr bwMode="auto">
          <a:xfrm>
            <a:off x="479425" y="476250"/>
            <a:ext cx="782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a:solidFill>
                  <a:srgbClr val="FF8C00"/>
                </a:solidFill>
                <a:latin typeface="微软雅黑" panose="020B0503020204020204" pitchFamily="34" charset="-122"/>
                <a:ea typeface="微软雅黑" panose="020B0503020204020204" pitchFamily="34" charset="-122"/>
              </a:rPr>
              <a:t>Fast-</a:t>
            </a:r>
            <a:r>
              <a:rPr lang="en-US" altLang="zh-CN" sz="2400" b="1" dirty="0" err="1">
                <a:solidFill>
                  <a:srgbClr val="FF8C00"/>
                </a:solidFill>
                <a:latin typeface="微软雅黑" panose="020B0503020204020204" pitchFamily="34" charset="-122"/>
                <a:ea typeface="微软雅黑" panose="020B0503020204020204" pitchFamily="34" charset="-122"/>
              </a:rPr>
              <a:t>DetectGPT</a:t>
            </a:r>
            <a:endParaRPr lang="en-US" altLang="zh-CN" sz="2400" b="1" dirty="0">
              <a:solidFill>
                <a:srgbClr val="FF8C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437360" y="2391910"/>
            <a:ext cx="11317279" cy="3238952"/>
          </a:xfrm>
          <a:prstGeom prst="rect">
            <a:avLst/>
          </a:prstGeom>
        </p:spPr>
      </p:pic>
      <p:sp>
        <p:nvSpPr>
          <p:cNvPr id="6" name="文本框 5"/>
          <p:cNvSpPr txBox="1"/>
          <p:nvPr/>
        </p:nvSpPr>
        <p:spPr>
          <a:xfrm>
            <a:off x="4871864" y="6596390"/>
            <a:ext cx="7337191" cy="261610"/>
          </a:xfrm>
          <a:prstGeom prst="rect">
            <a:avLst/>
          </a:prstGeom>
          <a:noFill/>
        </p:spPr>
        <p:txBody>
          <a:bodyPr wrap="square">
            <a:spAutoFit/>
          </a:bodyPr>
          <a:lstStyle/>
          <a:p>
            <a:r>
              <a:rPr lang="en-US" altLang="zh-CN" sz="1100" dirty="0">
                <a:latin typeface="Times New Roman" panose="02020503050405090304" pitchFamily="18" charset="0"/>
                <a:cs typeface="Times New Roman" panose="02020503050405090304" pitchFamily="18" charset="0"/>
              </a:rPr>
              <a:t>Fast-</a:t>
            </a:r>
            <a:r>
              <a:rPr lang="en-US" altLang="zh-CN" sz="1100" dirty="0" err="1">
                <a:latin typeface="Times New Roman" panose="02020503050405090304" pitchFamily="18" charset="0"/>
                <a:cs typeface="Times New Roman" panose="02020503050405090304" pitchFamily="18" charset="0"/>
              </a:rPr>
              <a:t>DetectGPT</a:t>
            </a:r>
            <a:r>
              <a:rPr lang="en-US" altLang="zh-CN" sz="1100" dirty="0">
                <a:latin typeface="Times New Roman" panose="02020503050405090304" pitchFamily="18" charset="0"/>
                <a:cs typeface="Times New Roman" panose="02020503050405090304" pitchFamily="18" charset="0"/>
              </a:rPr>
              <a:t>: Efficient Zero-Shot Detection of Machine-Generated Text via Conditional Probability Curvature. ICLR 2024.</a:t>
            </a: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1"/>
          <p:cNvSpPr txBox="1">
            <a:spLocks noChangeArrowheads="1"/>
          </p:cNvSpPr>
          <p:nvPr/>
        </p:nvSpPr>
        <p:spPr bwMode="auto">
          <a:xfrm>
            <a:off x="584199" y="1227138"/>
            <a:ext cx="52609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a:t>Detection Process</a:t>
            </a:r>
            <a:endParaRPr lang="en-US" altLang="en-US" sz="2400" b="1" dirty="0"/>
          </a:p>
        </p:txBody>
      </p:sp>
      <p:sp>
        <p:nvSpPr>
          <p:cNvPr id="14" name="TextBox 7"/>
          <p:cNvSpPr txBox="1">
            <a:spLocks noChangeArrowheads="1"/>
          </p:cNvSpPr>
          <p:nvPr/>
        </p:nvSpPr>
        <p:spPr bwMode="auto">
          <a:xfrm>
            <a:off x="479425" y="476250"/>
            <a:ext cx="782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a:solidFill>
                  <a:srgbClr val="FF8C00"/>
                </a:solidFill>
                <a:latin typeface="微软雅黑" panose="020B0503020204020204" pitchFamily="34" charset="-122"/>
                <a:ea typeface="微软雅黑" panose="020B0503020204020204" pitchFamily="34" charset="-122"/>
              </a:rPr>
              <a:t>Fast-</a:t>
            </a:r>
            <a:r>
              <a:rPr lang="en-US" altLang="zh-CN" sz="2400" b="1" dirty="0" err="1">
                <a:solidFill>
                  <a:srgbClr val="FF8C00"/>
                </a:solidFill>
                <a:latin typeface="微软雅黑" panose="020B0503020204020204" pitchFamily="34" charset="-122"/>
                <a:ea typeface="微软雅黑" panose="020B0503020204020204" pitchFamily="34" charset="-122"/>
              </a:rPr>
              <a:t>DetectGPT</a:t>
            </a:r>
            <a:endParaRPr lang="en-US" altLang="zh-CN" sz="2400" b="1" dirty="0">
              <a:solidFill>
                <a:srgbClr val="FF8C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stretch>
            <a:fillRect/>
          </a:stretch>
        </p:blipFill>
        <p:spPr>
          <a:xfrm>
            <a:off x="1213934" y="1726834"/>
            <a:ext cx="10256347" cy="4446581"/>
          </a:xfrm>
          <a:prstGeom prst="rect">
            <a:avLst/>
          </a:prstGeom>
        </p:spPr>
      </p:pic>
      <p:sp>
        <p:nvSpPr>
          <p:cNvPr id="6" name="文本框 5"/>
          <p:cNvSpPr txBox="1"/>
          <p:nvPr/>
        </p:nvSpPr>
        <p:spPr>
          <a:xfrm>
            <a:off x="4871864" y="6596390"/>
            <a:ext cx="7337191" cy="261610"/>
          </a:xfrm>
          <a:prstGeom prst="rect">
            <a:avLst/>
          </a:prstGeom>
          <a:noFill/>
        </p:spPr>
        <p:txBody>
          <a:bodyPr wrap="square">
            <a:spAutoFit/>
          </a:bodyPr>
          <a:lstStyle/>
          <a:p>
            <a:r>
              <a:rPr lang="en-US" altLang="zh-CN" sz="1100" dirty="0">
                <a:latin typeface="Times New Roman" panose="02020503050405090304" pitchFamily="18" charset="0"/>
                <a:cs typeface="Times New Roman" panose="02020503050405090304" pitchFamily="18" charset="0"/>
              </a:rPr>
              <a:t>Fast-</a:t>
            </a:r>
            <a:r>
              <a:rPr lang="en-US" altLang="zh-CN" sz="1100" dirty="0" err="1">
                <a:latin typeface="Times New Roman" panose="02020503050405090304" pitchFamily="18" charset="0"/>
                <a:cs typeface="Times New Roman" panose="02020503050405090304" pitchFamily="18" charset="0"/>
              </a:rPr>
              <a:t>DetectGPT</a:t>
            </a:r>
            <a:r>
              <a:rPr lang="en-US" altLang="zh-CN" sz="1100" dirty="0">
                <a:latin typeface="Times New Roman" panose="02020503050405090304" pitchFamily="18" charset="0"/>
                <a:cs typeface="Times New Roman" panose="02020503050405090304" pitchFamily="18" charset="0"/>
              </a:rPr>
              <a:t>: Efficient Zero-Shot Detection of Machine-Generated Text via Conditional Probability Curvature. ICLR 2024.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Causality of LLMs’ CoT</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sp>
        <p:nvSpPr>
          <p:cNvPr id="13" name="TextBox 3"/>
          <p:cNvSpPr txBox="1"/>
          <p:nvPr/>
        </p:nvSpPr>
        <p:spPr>
          <a:xfrm>
            <a:off x="838199" y="6526014"/>
            <a:ext cx="9684385" cy="306705"/>
          </a:xfrm>
          <a:prstGeom prst="rect">
            <a:avLst/>
          </a:prstGeom>
          <a:noFill/>
        </p:spPr>
        <p:txBody>
          <a:bodyPr wrap="none" rtlCol="0">
            <a:spAutoFit/>
          </a:bodyPr>
          <a:lstStyle/>
          <a:p>
            <a:pPr algn="l"/>
            <a:r>
              <a:rPr lang="en-US" altLang="zh-CN" sz="1400" dirty="0"/>
              <a:t>Bao, Guangsheng, et al. "Llms with chain-of-thought are non-causal reasoners." arXiv preprint arXiv:2402.16048 (2024).</a:t>
            </a:r>
          </a:p>
        </p:txBody>
      </p:sp>
      <p:pic>
        <p:nvPicPr>
          <p:cNvPr id="2" name="图片 1"/>
          <p:cNvPicPr>
            <a:picLocks noChangeAspect="1"/>
          </p:cNvPicPr>
          <p:nvPr/>
        </p:nvPicPr>
        <p:blipFill>
          <a:blip r:embed="rId2"/>
          <a:stretch>
            <a:fillRect/>
          </a:stretch>
        </p:blipFill>
        <p:spPr>
          <a:xfrm>
            <a:off x="1199515" y="1100455"/>
            <a:ext cx="9201785" cy="2294890"/>
          </a:xfrm>
          <a:prstGeom prst="rect">
            <a:avLst/>
          </a:prstGeom>
          <a:ln>
            <a:noFill/>
          </a:ln>
        </p:spPr>
      </p:pic>
      <p:sp>
        <p:nvSpPr>
          <p:cNvPr id="3" name="内容占位符 2"/>
          <p:cNvSpPr>
            <a:spLocks noGrp="1"/>
          </p:cNvSpPr>
          <p:nvPr>
            <p:ph idx="1"/>
          </p:nvPr>
        </p:nvSpPr>
        <p:spPr>
          <a:xfrm>
            <a:off x="295910" y="3691890"/>
            <a:ext cx="11559540" cy="2712085"/>
          </a:xfrm>
        </p:spPr>
        <p:txBody>
          <a:bodyPr>
            <a:normAutofit/>
          </a:bodyPr>
          <a:lstStyle/>
          <a:p>
            <a:pPr marL="0" indent="0" algn="l">
              <a:buClrTx/>
              <a:buSzTx/>
              <a:buNone/>
            </a:pPr>
            <a:r>
              <a:rPr kumimoji="1" lang="en-US" altLang="zh-CN" dirty="0">
                <a:latin typeface="Times New Roman" panose="02020503050405090304" pitchFamily="18" charset="0"/>
                <a:cs typeface="Times New Roman" panose="02020503050405090304" pitchFamily="18" charset="0"/>
              </a:rPr>
              <a:t>Causal Analysis Method:</a:t>
            </a:r>
          </a:p>
          <a:p>
            <a:pPr algn="l">
              <a:buClrTx/>
              <a:buSzTx/>
            </a:pPr>
            <a:r>
              <a:rPr kumimoji="1" lang="en-US" altLang="zh-CN" dirty="0">
                <a:latin typeface="Times New Roman" panose="02020503050405090304" pitchFamily="18" charset="0"/>
                <a:cs typeface="Times New Roman" panose="02020503050405090304" pitchFamily="18" charset="0"/>
              </a:rPr>
              <a:t>Abstract the problem-solving process into three random variables: problem instruction (Z), reasoning steps (CoT, X), and answer (Y).</a:t>
            </a:r>
          </a:p>
          <a:p>
            <a:pPr algn="l">
              <a:buClrTx/>
              <a:buSzTx/>
            </a:pPr>
            <a:r>
              <a:rPr kumimoji="1" lang="en-US" altLang="zh-CN" dirty="0">
                <a:latin typeface="Times New Roman" panose="02020503050405090304" pitchFamily="18" charset="0"/>
                <a:cs typeface="Times New Roman" panose="02020503050405090304" pitchFamily="18" charset="0"/>
              </a:rPr>
              <a:t>Propose two hypotheses and test the causal relationships between variables through intervention experiments to build a structural causal model (SCM).</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7"/>
          <p:cNvSpPr txBox="1">
            <a:spLocks noChangeArrowheads="1"/>
          </p:cNvSpPr>
          <p:nvPr/>
        </p:nvSpPr>
        <p:spPr bwMode="auto">
          <a:xfrm>
            <a:off x="2208420" y="1202392"/>
            <a:ext cx="782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r>
              <a:rPr lang="en-US" altLang="zh-CN" sz="2400" b="1" dirty="0">
                <a:latin typeface="微软雅黑" panose="020B0503020204020204" pitchFamily="34" charset="-122"/>
                <a:ea typeface="微软雅黑" panose="020B0503020204020204" pitchFamily="34" charset="-122"/>
              </a:rPr>
              <a:t>Key Achievements</a:t>
            </a:r>
          </a:p>
        </p:txBody>
      </p:sp>
      <p:sp>
        <p:nvSpPr>
          <p:cNvPr id="4" name="文本框 3"/>
          <p:cNvSpPr txBox="1"/>
          <p:nvPr/>
        </p:nvSpPr>
        <p:spPr>
          <a:xfrm>
            <a:off x="7026442" y="2112495"/>
            <a:ext cx="3828046" cy="3429000"/>
          </a:xfrm>
          <a:prstGeom prst="rect">
            <a:avLst/>
          </a:prstGeom>
          <a:solidFill>
            <a:schemeClr val="bg1"/>
          </a:solidFill>
        </p:spPr>
        <p:txBody>
          <a:bodyPr wrap="square" rtlCol="0">
            <a:noAutofit/>
          </a:bodyPr>
          <a:lstStyle/>
          <a:p>
            <a:pPr algn="ctr">
              <a:lnSpc>
                <a:spcPct val="150000"/>
              </a:lnSpc>
            </a:pPr>
            <a:r>
              <a:rPr lang="en-US" sz="2400" b="1" dirty="0" err="1"/>
              <a:t>DetectGPT</a:t>
            </a:r>
            <a:r>
              <a:rPr lang="en-US" sz="2400" b="1" dirty="0"/>
              <a:t> </a:t>
            </a:r>
            <a:r>
              <a:rPr lang="en-US" sz="2400" dirty="0"/>
              <a:t>(Stanford, 2023)</a:t>
            </a:r>
          </a:p>
          <a:p>
            <a:pPr algn="ctr">
              <a:lnSpc>
                <a:spcPct val="150000"/>
              </a:lnSpc>
            </a:pPr>
            <a:endParaRPr lang="en-US" sz="1800" b="1" dirty="0"/>
          </a:p>
          <a:p>
            <a:pPr algn="ctr">
              <a:lnSpc>
                <a:spcPct val="150000"/>
              </a:lnSpc>
            </a:pPr>
            <a:r>
              <a:rPr lang="en-US" sz="2400" b="1" dirty="0"/>
              <a:t>LM: </a:t>
            </a:r>
            <a:r>
              <a:rPr lang="en-US" sz="2400" b="1" dirty="0">
                <a:solidFill>
                  <a:srgbClr val="0070C0"/>
                </a:solidFill>
              </a:rPr>
              <a:t>11B</a:t>
            </a:r>
            <a:r>
              <a:rPr lang="en-US" sz="2400" b="1" dirty="0"/>
              <a:t> + 2.7B</a:t>
            </a:r>
          </a:p>
          <a:p>
            <a:pPr algn="ctr">
              <a:lnSpc>
                <a:spcPct val="150000"/>
              </a:lnSpc>
            </a:pPr>
            <a:r>
              <a:rPr lang="en-US" sz="2400" b="1" dirty="0"/>
              <a:t>Cost </a:t>
            </a:r>
            <a:r>
              <a:rPr lang="en-US" sz="2400" b="1" dirty="0">
                <a:solidFill>
                  <a:srgbClr val="0070C0"/>
                </a:solidFill>
              </a:rPr>
              <a:t>100</a:t>
            </a:r>
            <a:r>
              <a:rPr lang="en-US" sz="2400" b="1" dirty="0"/>
              <a:t> LM calls</a:t>
            </a:r>
          </a:p>
          <a:p>
            <a:pPr algn="ctr">
              <a:lnSpc>
                <a:spcPct val="150000"/>
              </a:lnSpc>
            </a:pPr>
            <a:r>
              <a:rPr lang="en-US" sz="2400" b="1" dirty="0"/>
              <a:t>Speed </a:t>
            </a:r>
            <a:r>
              <a:rPr lang="en-US" sz="2400" b="1" dirty="0">
                <a:solidFill>
                  <a:srgbClr val="0070C0"/>
                </a:solidFill>
              </a:rPr>
              <a:t>1x</a:t>
            </a:r>
          </a:p>
          <a:p>
            <a:pPr algn="ctr">
              <a:lnSpc>
                <a:spcPct val="150000"/>
              </a:lnSpc>
            </a:pPr>
            <a:r>
              <a:rPr lang="en-US" sz="2400" b="1" dirty="0"/>
              <a:t>Accuracy </a:t>
            </a:r>
            <a:r>
              <a:rPr lang="en-US" sz="2400" b="1" dirty="0">
                <a:solidFill>
                  <a:srgbClr val="0070C0"/>
                </a:solidFill>
              </a:rPr>
              <a:t>82%</a:t>
            </a:r>
          </a:p>
          <a:p>
            <a:pPr algn="ctr">
              <a:lnSpc>
                <a:spcPct val="150000"/>
              </a:lnSpc>
            </a:pPr>
            <a:endParaRPr lang="en-US" sz="2400" b="1" dirty="0"/>
          </a:p>
          <a:p>
            <a:pPr algn="ctr">
              <a:lnSpc>
                <a:spcPct val="150000"/>
              </a:lnSpc>
            </a:pPr>
            <a:endParaRPr lang="en-US" sz="1800" dirty="0"/>
          </a:p>
        </p:txBody>
      </p:sp>
      <p:sp>
        <p:nvSpPr>
          <p:cNvPr id="9" name="文本框 8"/>
          <p:cNvSpPr txBox="1"/>
          <p:nvPr/>
        </p:nvSpPr>
        <p:spPr>
          <a:xfrm>
            <a:off x="1609046" y="2112496"/>
            <a:ext cx="3828046" cy="3428999"/>
          </a:xfrm>
          <a:prstGeom prst="rect">
            <a:avLst/>
          </a:prstGeom>
          <a:solidFill>
            <a:schemeClr val="bg1"/>
          </a:solidFill>
        </p:spPr>
        <p:txBody>
          <a:bodyPr wrap="square" rtlCol="0">
            <a:noAutofit/>
          </a:bodyPr>
          <a:lstStyle/>
          <a:p>
            <a:pPr algn="ctr">
              <a:lnSpc>
                <a:spcPct val="150000"/>
              </a:lnSpc>
            </a:pPr>
            <a:r>
              <a:rPr lang="en-US" sz="2400" b="1" dirty="0">
                <a:solidFill>
                  <a:srgbClr val="FF0000"/>
                </a:solidFill>
              </a:rPr>
              <a:t>Fast</a:t>
            </a:r>
            <a:r>
              <a:rPr lang="en-US" sz="2400" b="1" dirty="0"/>
              <a:t>-DetectGPT</a:t>
            </a:r>
          </a:p>
          <a:p>
            <a:pPr algn="ctr">
              <a:lnSpc>
                <a:spcPct val="150000"/>
              </a:lnSpc>
            </a:pPr>
            <a:endParaRPr lang="en-US" sz="1800" b="1" dirty="0"/>
          </a:p>
          <a:p>
            <a:pPr algn="ctr">
              <a:lnSpc>
                <a:spcPct val="150000"/>
              </a:lnSpc>
            </a:pPr>
            <a:r>
              <a:rPr lang="en-US" sz="2400" b="1" dirty="0"/>
              <a:t>LM: </a:t>
            </a:r>
            <a:r>
              <a:rPr lang="en-US" sz="2400" b="1" dirty="0">
                <a:solidFill>
                  <a:srgbClr val="FF0000"/>
                </a:solidFill>
              </a:rPr>
              <a:t>6B</a:t>
            </a:r>
            <a:r>
              <a:rPr lang="en-US" sz="2400" b="1" dirty="0"/>
              <a:t> + 2.7B</a:t>
            </a:r>
          </a:p>
          <a:p>
            <a:pPr algn="ctr">
              <a:lnSpc>
                <a:spcPct val="150000"/>
              </a:lnSpc>
            </a:pPr>
            <a:r>
              <a:rPr lang="en-US" sz="2400" b="1" dirty="0"/>
              <a:t>Cost </a:t>
            </a:r>
            <a:r>
              <a:rPr lang="en-US" sz="2400" b="1" dirty="0">
                <a:solidFill>
                  <a:srgbClr val="FF0000"/>
                </a:solidFill>
              </a:rPr>
              <a:t>1</a:t>
            </a:r>
            <a:r>
              <a:rPr lang="en-US" sz="2400" b="1" dirty="0"/>
              <a:t> LM call</a:t>
            </a:r>
          </a:p>
          <a:p>
            <a:pPr algn="ctr">
              <a:lnSpc>
                <a:spcPct val="150000"/>
              </a:lnSpc>
            </a:pPr>
            <a:r>
              <a:rPr lang="en-US" sz="2400" b="1" dirty="0"/>
              <a:t>Speed </a:t>
            </a:r>
            <a:r>
              <a:rPr lang="en-US" sz="2400" b="1" dirty="0">
                <a:solidFill>
                  <a:srgbClr val="FF0000"/>
                </a:solidFill>
              </a:rPr>
              <a:t>340x</a:t>
            </a:r>
          </a:p>
          <a:p>
            <a:pPr algn="ctr">
              <a:lnSpc>
                <a:spcPct val="150000"/>
              </a:lnSpc>
            </a:pPr>
            <a:r>
              <a:rPr lang="en-US" sz="2400" b="1" dirty="0"/>
              <a:t>Accuracy </a:t>
            </a:r>
            <a:r>
              <a:rPr lang="en-US" sz="2400" b="1" dirty="0">
                <a:solidFill>
                  <a:srgbClr val="FF0000"/>
                </a:solidFill>
              </a:rPr>
              <a:t>96%</a:t>
            </a:r>
          </a:p>
          <a:p>
            <a:pPr algn="ctr">
              <a:lnSpc>
                <a:spcPct val="150000"/>
              </a:lnSpc>
            </a:pPr>
            <a:endParaRPr lang="en-US" sz="2000" dirty="0"/>
          </a:p>
          <a:p>
            <a:pPr algn="ctr">
              <a:lnSpc>
                <a:spcPct val="150000"/>
              </a:lnSpc>
            </a:pPr>
            <a:endParaRPr lang="en-US" sz="1800" dirty="0"/>
          </a:p>
        </p:txBody>
      </p:sp>
      <p:pic>
        <p:nvPicPr>
          <p:cNvPr id="11" name="Picture 4" descr="Vs Logo Images – Browse 1,481,998 Stock Photos, Vectors, and Video | Adobe  Stock"/>
          <p:cNvPicPr>
            <a:picLocks noChangeAspect="1" noChangeArrowheads="1"/>
          </p:cNvPicPr>
          <p:nvPr/>
        </p:nvPicPr>
        <p:blipFill rotWithShape="1">
          <a:blip r:embed="rId3">
            <a:extLst>
              <a:ext uri="{28A0092B-C50C-407E-A947-70E740481C1C}">
                <a14:useLocalDpi xmlns:a14="http://schemas.microsoft.com/office/drawing/2010/main" val="0"/>
              </a:ext>
            </a:extLst>
          </a:blip>
          <a:srcRect l="23186" r="25457"/>
          <a:stretch>
            <a:fillRect/>
          </a:stretch>
        </p:blipFill>
        <p:spPr bwMode="auto">
          <a:xfrm>
            <a:off x="5437092" y="2102205"/>
            <a:ext cx="176593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闪电形 1"/>
          <p:cNvSpPr/>
          <p:nvPr/>
        </p:nvSpPr>
        <p:spPr>
          <a:xfrm>
            <a:off x="1982808" y="2232213"/>
            <a:ext cx="451225" cy="564776"/>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文本框 7"/>
          <p:cNvSpPr txBox="1"/>
          <p:nvPr/>
        </p:nvSpPr>
        <p:spPr>
          <a:xfrm>
            <a:off x="5081128" y="5161873"/>
            <a:ext cx="2477858" cy="369332"/>
          </a:xfrm>
          <a:prstGeom prst="rect">
            <a:avLst/>
          </a:prstGeom>
          <a:noFill/>
        </p:spPr>
        <p:txBody>
          <a:bodyPr wrap="none" rtlCol="0">
            <a:spAutoFit/>
          </a:bodyPr>
          <a:lstStyle/>
          <a:p>
            <a:r>
              <a:rPr lang="en-US" sz="1800" dirty="0"/>
              <a:t>On </a:t>
            </a:r>
            <a:r>
              <a:rPr lang="en-US" sz="1800" u="sng" dirty="0" err="1"/>
              <a:t>ChatGPT</a:t>
            </a:r>
            <a:r>
              <a:rPr lang="en-US" sz="1800" dirty="0"/>
              <a:t> generations</a:t>
            </a:r>
          </a:p>
        </p:txBody>
      </p:sp>
      <p:sp>
        <p:nvSpPr>
          <p:cNvPr id="13" name="TextBox 7"/>
          <p:cNvSpPr txBox="1">
            <a:spLocks noChangeArrowheads="1"/>
          </p:cNvSpPr>
          <p:nvPr/>
        </p:nvSpPr>
        <p:spPr bwMode="auto">
          <a:xfrm>
            <a:off x="479425" y="476250"/>
            <a:ext cx="782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a:solidFill>
                  <a:srgbClr val="FF8C00"/>
                </a:solidFill>
                <a:latin typeface="微软雅黑" panose="020B0503020204020204" pitchFamily="34" charset="-122"/>
                <a:ea typeface="微软雅黑" panose="020B0503020204020204" pitchFamily="34" charset="-122"/>
              </a:rPr>
              <a:t>Fast-</a:t>
            </a:r>
            <a:r>
              <a:rPr lang="en-US" altLang="zh-CN" sz="2400" b="1" dirty="0" err="1">
                <a:solidFill>
                  <a:srgbClr val="FF8C00"/>
                </a:solidFill>
                <a:latin typeface="微软雅黑" panose="020B0503020204020204" pitchFamily="34" charset="-122"/>
                <a:ea typeface="微软雅黑" panose="020B0503020204020204" pitchFamily="34" charset="-122"/>
              </a:rPr>
              <a:t>DetectGPT</a:t>
            </a:r>
            <a:endParaRPr lang="en-US" altLang="zh-CN" sz="2400" b="1" dirty="0">
              <a:solidFill>
                <a:srgbClr val="FF8C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4871864" y="6596390"/>
            <a:ext cx="7337191" cy="261610"/>
          </a:xfrm>
          <a:prstGeom prst="rect">
            <a:avLst/>
          </a:prstGeom>
          <a:noFill/>
        </p:spPr>
        <p:txBody>
          <a:bodyPr wrap="square">
            <a:spAutoFit/>
          </a:bodyPr>
          <a:lstStyle/>
          <a:p>
            <a:r>
              <a:rPr lang="en-US" altLang="zh-CN" sz="1100" dirty="0">
                <a:latin typeface="Times New Roman" panose="02020503050405090304" pitchFamily="18" charset="0"/>
                <a:cs typeface="Times New Roman" panose="02020503050405090304" pitchFamily="18" charset="0"/>
              </a:rPr>
              <a:t>Fast-</a:t>
            </a:r>
            <a:r>
              <a:rPr lang="en-US" altLang="zh-CN" sz="1100" dirty="0" err="1">
                <a:latin typeface="Times New Roman" panose="02020503050405090304" pitchFamily="18" charset="0"/>
                <a:cs typeface="Times New Roman" panose="02020503050405090304" pitchFamily="18" charset="0"/>
              </a:rPr>
              <a:t>DetectGPT</a:t>
            </a:r>
            <a:r>
              <a:rPr lang="en-US" altLang="zh-CN" sz="1100" dirty="0">
                <a:latin typeface="Times New Roman" panose="02020503050405090304" pitchFamily="18" charset="0"/>
                <a:cs typeface="Times New Roman" panose="02020503050405090304" pitchFamily="18" charset="0"/>
              </a:rPr>
              <a:t>: Efficient Zero-Shot Detection of Machine-Generated Text via Conditional Probability Curvature. ICLR 2024.</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1"/>
          <p:cNvSpPr txBox="1">
            <a:spLocks noChangeArrowheads="1"/>
          </p:cNvSpPr>
          <p:nvPr/>
        </p:nvSpPr>
        <p:spPr bwMode="auto">
          <a:xfrm>
            <a:off x="584199" y="1227138"/>
            <a:ext cx="796007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a:t>Robustness Under Attacks</a:t>
            </a:r>
            <a:endParaRPr lang="en-US" altLang="en-US" sz="2400" b="1" dirty="0"/>
          </a:p>
        </p:txBody>
      </p:sp>
      <p:sp>
        <p:nvSpPr>
          <p:cNvPr id="11" name="TextBox 7">
            <a:extLst>
              <a:ext uri="{FF2B5EF4-FFF2-40B4-BE49-F238E27FC236}">
                <a16:creationId xmlns:a16="http://schemas.microsoft.com/office/drawing/2014/main" id="{5643111C-1CA1-49D8-8E86-81A35ED5A21A}"/>
              </a:ext>
            </a:extLst>
          </p:cNvPr>
          <p:cNvSpPr txBox="1">
            <a:spLocks noChangeArrowheads="1"/>
          </p:cNvSpPr>
          <p:nvPr/>
        </p:nvSpPr>
        <p:spPr bwMode="auto">
          <a:xfrm>
            <a:off x="479425" y="476250"/>
            <a:ext cx="782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err="1">
                <a:solidFill>
                  <a:srgbClr val="FF8C00"/>
                </a:solidFill>
                <a:latin typeface="微软雅黑" panose="020B0503020204020204" pitchFamily="34" charset="-122"/>
                <a:ea typeface="微软雅黑" panose="020B0503020204020204" pitchFamily="34" charset="-122"/>
              </a:rPr>
              <a:t>Triospect</a:t>
            </a:r>
            <a:endParaRPr lang="en-US" altLang="zh-CN" sz="2400" b="1" dirty="0">
              <a:solidFill>
                <a:srgbClr val="FF8C00"/>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5F29731E-1F98-4673-9F42-583A2BE75FA1}"/>
              </a:ext>
            </a:extLst>
          </p:cNvPr>
          <p:cNvPicPr>
            <a:picLocks noChangeAspect="1"/>
          </p:cNvPicPr>
          <p:nvPr/>
        </p:nvPicPr>
        <p:blipFill>
          <a:blip r:embed="rId3"/>
          <a:stretch>
            <a:fillRect/>
          </a:stretch>
        </p:blipFill>
        <p:spPr>
          <a:xfrm>
            <a:off x="459666" y="2276872"/>
            <a:ext cx="11521280" cy="3709966"/>
          </a:xfrm>
          <a:prstGeom prst="rect">
            <a:avLst/>
          </a:prstGeom>
        </p:spPr>
      </p:pic>
      <p:sp>
        <p:nvSpPr>
          <p:cNvPr id="7" name="文本框 6">
            <a:extLst>
              <a:ext uri="{FF2B5EF4-FFF2-40B4-BE49-F238E27FC236}">
                <a16:creationId xmlns:a16="http://schemas.microsoft.com/office/drawing/2014/main" id="{CEDDDFE5-F7AF-42DB-8D7B-637438117BB9}"/>
              </a:ext>
            </a:extLst>
          </p:cNvPr>
          <p:cNvSpPr txBox="1"/>
          <p:nvPr/>
        </p:nvSpPr>
        <p:spPr>
          <a:xfrm>
            <a:off x="0" y="6546830"/>
            <a:ext cx="12192000" cy="338554"/>
          </a:xfrm>
          <a:prstGeom prst="rect">
            <a:avLst/>
          </a:prstGeom>
          <a:solidFill>
            <a:schemeClr val="bg1"/>
          </a:solidFill>
        </p:spPr>
        <p:txBody>
          <a:bodyPr wrap="square" rtlCol="0">
            <a:spAutoFit/>
          </a:bodyPr>
          <a:lstStyle/>
          <a:p>
            <a:pPr algn="r"/>
            <a:r>
              <a:rPr lang="en-US" sz="1600" dirty="0" err="1"/>
              <a:t>Triospect</a:t>
            </a:r>
            <a:r>
              <a:rPr lang="en-US" sz="1600" dirty="0"/>
              <a:t>: A Three-Dimensional Framework for Robust Statistical AI-Generated Text Detection Against Diverse Attacks. </a:t>
            </a:r>
            <a:r>
              <a:rPr lang="en-US" altLang="zh-CN" sz="1600" dirty="0"/>
              <a:t>TACL</a:t>
            </a:r>
            <a:r>
              <a:rPr lang="en-US" sz="1600" dirty="0"/>
              <a:t> 2026</a:t>
            </a:r>
            <a:endParaRPr lang="en-US" sz="1600" i="1" dirty="0"/>
          </a:p>
        </p:txBody>
      </p:sp>
    </p:spTree>
    <p:extLst>
      <p:ext uri="{BB962C8B-B14F-4D97-AF65-F5344CB8AC3E}">
        <p14:creationId xmlns:p14="http://schemas.microsoft.com/office/powerpoint/2010/main" val="31164439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1"/>
          <p:cNvSpPr txBox="1">
            <a:spLocks noChangeArrowheads="1"/>
          </p:cNvSpPr>
          <p:nvPr/>
        </p:nvSpPr>
        <p:spPr bwMode="auto">
          <a:xfrm>
            <a:off x="584199" y="1227138"/>
            <a:ext cx="91122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en-US" sz="2400" b="1" dirty="0"/>
              <a:t>Detection Process</a:t>
            </a:r>
          </a:p>
        </p:txBody>
      </p:sp>
      <p:sp>
        <p:nvSpPr>
          <p:cNvPr id="11" name="TextBox 7">
            <a:extLst>
              <a:ext uri="{FF2B5EF4-FFF2-40B4-BE49-F238E27FC236}">
                <a16:creationId xmlns:a16="http://schemas.microsoft.com/office/drawing/2014/main" id="{5643111C-1CA1-49D8-8E86-81A35ED5A21A}"/>
              </a:ext>
            </a:extLst>
          </p:cNvPr>
          <p:cNvSpPr txBox="1">
            <a:spLocks noChangeArrowheads="1"/>
          </p:cNvSpPr>
          <p:nvPr/>
        </p:nvSpPr>
        <p:spPr bwMode="auto">
          <a:xfrm>
            <a:off x="479425" y="476250"/>
            <a:ext cx="782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err="1">
                <a:solidFill>
                  <a:srgbClr val="FF8C00"/>
                </a:solidFill>
                <a:latin typeface="微软雅黑" panose="020B0503020204020204" pitchFamily="34" charset="-122"/>
                <a:ea typeface="微软雅黑" panose="020B0503020204020204" pitchFamily="34" charset="-122"/>
              </a:rPr>
              <a:t>Triospect</a:t>
            </a:r>
            <a:endParaRPr lang="en-US" altLang="zh-CN" sz="2400" b="1" dirty="0">
              <a:solidFill>
                <a:srgbClr val="FF8C00"/>
              </a:solidFill>
              <a:latin typeface="微软雅黑" panose="020B0503020204020204" pitchFamily="34" charset="-122"/>
              <a:ea typeface="微软雅黑" panose="020B0503020204020204" pitchFamily="34" charset="-122"/>
            </a:endParaRPr>
          </a:p>
        </p:txBody>
      </p:sp>
      <mc:AlternateContent xmlns:mc="http://schemas.openxmlformats.org/markup-compatibility/2006" xmlns:a14="http://schemas.microsoft.com/office/drawing/2010/main">
        <mc:Choice Requires="a14">
          <p:sp>
            <p:nvSpPr>
              <p:cNvPr id="9" name="矩形: 圆角 8">
                <a:extLst>
                  <a:ext uri="{FF2B5EF4-FFF2-40B4-BE49-F238E27FC236}">
                    <a16:creationId xmlns:a16="http://schemas.microsoft.com/office/drawing/2014/main" id="{F644F729-CC30-4A18-97BB-811F11417C78}"/>
                  </a:ext>
                </a:extLst>
              </p:cNvPr>
              <p:cNvSpPr/>
              <p:nvPr/>
            </p:nvSpPr>
            <p:spPr>
              <a:xfrm>
                <a:off x="699172" y="2156171"/>
                <a:ext cx="1940444" cy="792088"/>
              </a:xfrm>
              <a:prstGeom prst="roundRect">
                <a:avLst/>
              </a:prstGeom>
              <a:solidFill>
                <a:schemeClr val="accent6">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Original Text</a:t>
                </a:r>
                <a:endParaRPr lang="en-US" altLang="zh-CN" b="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𝑇</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𝐶</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𝐸</m:t>
                      </m:r>
                    </m:oMath>
                  </m:oMathPara>
                </a14:m>
                <a:endParaRPr lang="en-US" dirty="0">
                  <a:solidFill>
                    <a:schemeClr val="tx1"/>
                  </a:solidFill>
                </a:endParaRPr>
              </a:p>
            </p:txBody>
          </p:sp>
        </mc:Choice>
        <mc:Fallback xmlns="">
          <p:sp>
            <p:nvSpPr>
              <p:cNvPr id="9" name="矩形: 圆角 8">
                <a:extLst>
                  <a:ext uri="{FF2B5EF4-FFF2-40B4-BE49-F238E27FC236}">
                    <a16:creationId xmlns:a16="http://schemas.microsoft.com/office/drawing/2014/main" id="{F644F729-CC30-4A18-97BB-811F11417C78}"/>
                  </a:ext>
                </a:extLst>
              </p:cNvPr>
              <p:cNvSpPr>
                <a:spLocks noRot="1" noChangeAspect="1" noMove="1" noResize="1" noEditPoints="1" noAdjustHandles="1" noChangeArrowheads="1" noChangeShapeType="1" noTextEdit="1"/>
              </p:cNvSpPr>
              <p:nvPr/>
            </p:nvSpPr>
            <p:spPr>
              <a:xfrm>
                <a:off x="699172" y="2156171"/>
                <a:ext cx="1940444" cy="792088"/>
              </a:xfrm>
              <a:prstGeom prst="roundRect">
                <a:avLst/>
              </a:prstGeom>
              <a:blipFill>
                <a:blip r:embed="rId3"/>
                <a:stretch>
                  <a:fillRect/>
                </a:stretch>
              </a:blipFill>
              <a:ln w="1905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矩形: 圆角 12">
                <a:extLst>
                  <a:ext uri="{FF2B5EF4-FFF2-40B4-BE49-F238E27FC236}">
                    <a16:creationId xmlns:a16="http://schemas.microsoft.com/office/drawing/2014/main" id="{492043E5-EC69-4EE2-A6BB-8AF19E7F97E2}"/>
                  </a:ext>
                </a:extLst>
              </p:cNvPr>
              <p:cNvSpPr/>
              <p:nvPr/>
            </p:nvSpPr>
            <p:spPr>
              <a:xfrm>
                <a:off x="2382043" y="3567477"/>
                <a:ext cx="2201787" cy="792088"/>
              </a:xfrm>
              <a:prstGeom prst="roundRect">
                <a:avLst/>
              </a:prstGeom>
              <a:solidFill>
                <a:schemeClr val="accent6">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Content Preserve</a:t>
                </a:r>
              </a:p>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𝑇</m:t>
                          </m:r>
                        </m:e>
                        <m:sub>
                          <m:r>
                            <a:rPr lang="en-US" altLang="zh-CN" b="0" i="1" smtClean="0">
                              <a:solidFill>
                                <a:schemeClr val="tx1"/>
                              </a:solidFill>
                              <a:latin typeface="Cambria Math" panose="02040503050406030204" pitchFamily="18" charset="0"/>
                            </a:rPr>
                            <m:t>𝑐</m:t>
                          </m:r>
                        </m:sub>
                      </m:sSub>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𝐶</m:t>
                      </m:r>
                      <m:r>
                        <a:rPr lang="en-US" altLang="zh-CN" b="0" i="1" smtClean="0">
                          <a:solidFill>
                            <a:schemeClr val="tx1"/>
                          </a:solidFill>
                          <a:latin typeface="Cambria Math" panose="02040503050406030204" pitchFamily="18" charset="0"/>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𝐸</m:t>
                          </m:r>
                        </m:e>
                        <m:sub>
                          <m:r>
                            <a:rPr lang="en-US" altLang="zh-CN" b="0" i="1" smtClean="0">
                              <a:solidFill>
                                <a:schemeClr val="tx1"/>
                              </a:solidFill>
                              <a:latin typeface="Cambria Math" panose="02040503050406030204" pitchFamily="18" charset="0"/>
                            </a:rPr>
                            <m:t>0</m:t>
                          </m:r>
                        </m:sub>
                      </m:sSub>
                    </m:oMath>
                  </m:oMathPara>
                </a14:m>
                <a:endParaRPr lang="en-US" dirty="0">
                  <a:solidFill>
                    <a:schemeClr val="tx1"/>
                  </a:solidFill>
                </a:endParaRPr>
              </a:p>
            </p:txBody>
          </p:sp>
        </mc:Choice>
        <mc:Fallback xmlns="">
          <p:sp>
            <p:nvSpPr>
              <p:cNvPr id="13" name="矩形: 圆角 12">
                <a:extLst>
                  <a:ext uri="{FF2B5EF4-FFF2-40B4-BE49-F238E27FC236}">
                    <a16:creationId xmlns:a16="http://schemas.microsoft.com/office/drawing/2014/main" id="{492043E5-EC69-4EE2-A6BB-8AF19E7F97E2}"/>
                  </a:ext>
                </a:extLst>
              </p:cNvPr>
              <p:cNvSpPr>
                <a:spLocks noRot="1" noChangeAspect="1" noMove="1" noResize="1" noEditPoints="1" noAdjustHandles="1" noChangeArrowheads="1" noChangeShapeType="1" noTextEdit="1"/>
              </p:cNvSpPr>
              <p:nvPr/>
            </p:nvSpPr>
            <p:spPr>
              <a:xfrm>
                <a:off x="2382043" y="3567477"/>
                <a:ext cx="2201787" cy="792088"/>
              </a:xfrm>
              <a:prstGeom prst="roundRect">
                <a:avLst/>
              </a:prstGeom>
              <a:blipFill>
                <a:blip r:embed="rId4"/>
                <a:stretch>
                  <a:fillRect/>
                </a:stretch>
              </a:blipFill>
              <a:ln w="19050">
                <a:solidFill>
                  <a:schemeClr val="accent1"/>
                </a:solidFill>
              </a:ln>
            </p:spPr>
            <p:txBody>
              <a:bodyPr/>
              <a:lstStyle/>
              <a:p>
                <a:r>
                  <a:rPr lang="en-US">
                    <a:noFill/>
                  </a:rPr>
                  <a:t> </a:t>
                </a:r>
              </a:p>
            </p:txBody>
          </p:sp>
        </mc:Fallback>
      </mc:AlternateContent>
      <p:sp>
        <p:nvSpPr>
          <p:cNvPr id="15" name="文本框 14">
            <a:extLst>
              <a:ext uri="{FF2B5EF4-FFF2-40B4-BE49-F238E27FC236}">
                <a16:creationId xmlns:a16="http://schemas.microsoft.com/office/drawing/2014/main" id="{4B74D32D-106F-416A-9A40-EC000AC72190}"/>
              </a:ext>
            </a:extLst>
          </p:cNvPr>
          <p:cNvSpPr txBox="1"/>
          <p:nvPr/>
        </p:nvSpPr>
        <p:spPr>
          <a:xfrm>
            <a:off x="1334753" y="3600575"/>
            <a:ext cx="934872" cy="369332"/>
          </a:xfrm>
          <a:prstGeom prst="rect">
            <a:avLst/>
          </a:prstGeom>
          <a:noFill/>
          <a:ln>
            <a:noFill/>
          </a:ln>
        </p:spPr>
        <p:txBody>
          <a:bodyPr wrap="none" rtlCol="0">
            <a:spAutoFit/>
          </a:bodyPr>
          <a:lstStyle/>
          <a:p>
            <a:pPr algn="ctr"/>
            <a:r>
              <a:rPr lang="en-US" i="1" dirty="0">
                <a:latin typeface="+mn-lt"/>
              </a:rPr>
              <a:t>simplify</a:t>
            </a:r>
          </a:p>
        </p:txBody>
      </p:sp>
      <mc:AlternateContent xmlns:mc="http://schemas.openxmlformats.org/markup-compatibility/2006" xmlns:a14="http://schemas.microsoft.com/office/drawing/2010/main">
        <mc:Choice Requires="a14">
          <p:sp>
            <p:nvSpPr>
              <p:cNvPr id="20" name="矩形: 圆角 19">
                <a:extLst>
                  <a:ext uri="{FF2B5EF4-FFF2-40B4-BE49-F238E27FC236}">
                    <a16:creationId xmlns:a16="http://schemas.microsoft.com/office/drawing/2014/main" id="{32434352-D64C-453D-BA88-9BC225EF62BB}"/>
                  </a:ext>
                </a:extLst>
              </p:cNvPr>
              <p:cNvSpPr/>
              <p:nvPr/>
            </p:nvSpPr>
            <p:spPr>
              <a:xfrm>
                <a:off x="2382044" y="4931225"/>
                <a:ext cx="2201788" cy="792088"/>
              </a:xfrm>
              <a:prstGeom prst="roundRect">
                <a:avLst/>
              </a:prstGeom>
              <a:solidFill>
                <a:schemeClr val="accent6">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tx1"/>
                    </a:solidFill>
                  </a:rPr>
                  <a:t>Expression Preserve</a:t>
                </a:r>
              </a:p>
              <a:p>
                <a:pPr algn="ctr"/>
                <a14:m>
                  <m:oMathPara xmlns:m="http://schemas.openxmlformats.org/officeDocument/2006/math">
                    <m:oMathParaPr>
                      <m:jc m:val="centerGroup"/>
                    </m:oMathParaPr>
                    <m:oMath xmlns:m="http://schemas.openxmlformats.org/officeDocument/2006/math">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𝑇</m:t>
                          </m:r>
                        </m:e>
                        <m:sub>
                          <m:r>
                            <a:rPr lang="en-US" altLang="zh-CN" b="0" i="1" smtClean="0">
                              <a:solidFill>
                                <a:schemeClr val="tx1"/>
                              </a:solidFill>
                              <a:latin typeface="Cambria Math" panose="02040503050406030204" pitchFamily="18" charset="0"/>
                            </a:rPr>
                            <m:t>𝑒</m:t>
                          </m:r>
                        </m:sub>
                      </m:sSub>
                      <m:r>
                        <a:rPr lang="en-US" altLang="zh-CN" b="0" i="1" smtClean="0">
                          <a:solidFill>
                            <a:schemeClr val="tx1"/>
                          </a:solidFill>
                          <a:latin typeface="Cambria Math" panose="02040503050406030204" pitchFamily="18" charset="0"/>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𝐶</m:t>
                          </m:r>
                        </m:e>
                        <m:sub>
                          <m:r>
                            <a:rPr lang="en-US" altLang="zh-CN" b="0" i="1" smtClean="0">
                              <a:solidFill>
                                <a:schemeClr val="tx1"/>
                              </a:solidFill>
                              <a:latin typeface="Cambria Math" panose="02040503050406030204" pitchFamily="18" charset="0"/>
                            </a:rPr>
                            <m:t>0</m:t>
                          </m:r>
                        </m:sub>
                      </m:sSub>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𝐸</m:t>
                      </m:r>
                    </m:oMath>
                  </m:oMathPara>
                </a14:m>
                <a:endParaRPr lang="en-US" dirty="0">
                  <a:solidFill>
                    <a:schemeClr val="tx1"/>
                  </a:solidFill>
                </a:endParaRPr>
              </a:p>
            </p:txBody>
          </p:sp>
        </mc:Choice>
        <mc:Fallback xmlns="">
          <p:sp>
            <p:nvSpPr>
              <p:cNvPr id="20" name="矩形: 圆角 19">
                <a:extLst>
                  <a:ext uri="{FF2B5EF4-FFF2-40B4-BE49-F238E27FC236}">
                    <a16:creationId xmlns:a16="http://schemas.microsoft.com/office/drawing/2014/main" id="{32434352-D64C-453D-BA88-9BC225EF62BB}"/>
                  </a:ext>
                </a:extLst>
              </p:cNvPr>
              <p:cNvSpPr>
                <a:spLocks noRot="1" noChangeAspect="1" noMove="1" noResize="1" noEditPoints="1" noAdjustHandles="1" noChangeArrowheads="1" noChangeShapeType="1" noTextEdit="1"/>
              </p:cNvSpPr>
              <p:nvPr/>
            </p:nvSpPr>
            <p:spPr>
              <a:xfrm>
                <a:off x="2382044" y="4931225"/>
                <a:ext cx="2201788" cy="792088"/>
              </a:xfrm>
              <a:prstGeom prst="roundRect">
                <a:avLst/>
              </a:prstGeom>
              <a:blipFill>
                <a:blip r:embed="rId5"/>
                <a:stretch>
                  <a:fillRect l="-275"/>
                </a:stretch>
              </a:blipFill>
              <a:ln w="19050">
                <a:solidFill>
                  <a:schemeClr val="accent1"/>
                </a:solidFill>
              </a:ln>
            </p:spPr>
            <p:txBody>
              <a:bodyPr/>
              <a:lstStyle/>
              <a:p>
                <a:r>
                  <a:rPr lang="en-US">
                    <a:noFill/>
                  </a:rPr>
                  <a:t> </a:t>
                </a:r>
              </a:p>
            </p:txBody>
          </p:sp>
        </mc:Fallback>
      </mc:AlternateContent>
      <p:sp>
        <p:nvSpPr>
          <p:cNvPr id="22" name="文本框 21">
            <a:extLst>
              <a:ext uri="{FF2B5EF4-FFF2-40B4-BE49-F238E27FC236}">
                <a16:creationId xmlns:a16="http://schemas.microsoft.com/office/drawing/2014/main" id="{CEFA2750-C434-42C8-947C-DA8D040A08F3}"/>
              </a:ext>
            </a:extLst>
          </p:cNvPr>
          <p:cNvSpPr txBox="1"/>
          <p:nvPr/>
        </p:nvSpPr>
        <p:spPr>
          <a:xfrm>
            <a:off x="1365210" y="5340041"/>
            <a:ext cx="904415" cy="369332"/>
          </a:xfrm>
          <a:prstGeom prst="rect">
            <a:avLst/>
          </a:prstGeom>
          <a:noFill/>
          <a:ln>
            <a:noFill/>
          </a:ln>
        </p:spPr>
        <p:txBody>
          <a:bodyPr wrap="none" rtlCol="0">
            <a:spAutoFit/>
          </a:bodyPr>
          <a:lstStyle/>
          <a:p>
            <a:pPr algn="ctr"/>
            <a:r>
              <a:rPr lang="en-US" i="1" dirty="0">
                <a:latin typeface="+mn-lt"/>
              </a:rPr>
              <a:t>replace</a:t>
            </a:r>
          </a:p>
        </p:txBody>
      </p:sp>
      <p:cxnSp>
        <p:nvCxnSpPr>
          <p:cNvPr id="26" name="连接符: 肘形 25">
            <a:extLst>
              <a:ext uri="{FF2B5EF4-FFF2-40B4-BE49-F238E27FC236}">
                <a16:creationId xmlns:a16="http://schemas.microsoft.com/office/drawing/2014/main" id="{F0BEA014-5205-4303-8E3B-895D4B17C29B}"/>
              </a:ext>
            </a:extLst>
          </p:cNvPr>
          <p:cNvCxnSpPr>
            <a:cxnSpLocks/>
            <a:stCxn id="9" idx="2"/>
            <a:endCxn id="13" idx="1"/>
          </p:cNvCxnSpPr>
          <p:nvPr/>
        </p:nvCxnSpPr>
        <p:spPr>
          <a:xfrm rot="16200000" flipH="1">
            <a:off x="1518087" y="3099565"/>
            <a:ext cx="1015262" cy="712649"/>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7" name="连接符: 肘形 26">
            <a:extLst>
              <a:ext uri="{FF2B5EF4-FFF2-40B4-BE49-F238E27FC236}">
                <a16:creationId xmlns:a16="http://schemas.microsoft.com/office/drawing/2014/main" id="{62501E98-57D7-44A5-BC96-B0C21F0FA79D}"/>
              </a:ext>
            </a:extLst>
          </p:cNvPr>
          <p:cNvCxnSpPr>
            <a:cxnSpLocks/>
            <a:stCxn id="9" idx="2"/>
            <a:endCxn id="20" idx="1"/>
          </p:cNvCxnSpPr>
          <p:nvPr/>
        </p:nvCxnSpPr>
        <p:spPr>
          <a:xfrm rot="16200000" flipH="1">
            <a:off x="836214" y="3781439"/>
            <a:ext cx="2379010" cy="712650"/>
          </a:xfrm>
          <a:prstGeom prst="bentConnector2">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矩形: 圆角 29">
                <a:extLst>
                  <a:ext uri="{FF2B5EF4-FFF2-40B4-BE49-F238E27FC236}">
                    <a16:creationId xmlns:a16="http://schemas.microsoft.com/office/drawing/2014/main" id="{2E4031CB-C9C8-4F4E-8A84-94CD1646B168}"/>
                  </a:ext>
                </a:extLst>
              </p:cNvPr>
              <p:cNvSpPr/>
              <p:nvPr/>
            </p:nvSpPr>
            <p:spPr>
              <a:xfrm>
                <a:off x="6458312" y="2156170"/>
                <a:ext cx="1005840" cy="792088"/>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r>
                        <a:rPr lang="en-US" altLang="zh-CN" b="0" i="1" smtClean="0">
                          <a:solidFill>
                            <a:schemeClr val="tx1"/>
                          </a:solidFill>
                          <a:latin typeface="Cambria Math" panose="02040503050406030204" pitchFamily="18" charset="0"/>
                        </a:rPr>
                        <m:t>𝑇</m:t>
                      </m:r>
                      <m:r>
                        <a:rPr lang="en-US" altLang="zh-CN"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30" name="矩形: 圆角 29">
                <a:extLst>
                  <a:ext uri="{FF2B5EF4-FFF2-40B4-BE49-F238E27FC236}">
                    <a16:creationId xmlns:a16="http://schemas.microsoft.com/office/drawing/2014/main" id="{2E4031CB-C9C8-4F4E-8A84-94CD1646B168}"/>
                  </a:ext>
                </a:extLst>
              </p:cNvPr>
              <p:cNvSpPr>
                <a:spLocks noRot="1" noChangeAspect="1" noMove="1" noResize="1" noEditPoints="1" noAdjustHandles="1" noChangeArrowheads="1" noChangeShapeType="1" noTextEdit="1"/>
              </p:cNvSpPr>
              <p:nvPr/>
            </p:nvSpPr>
            <p:spPr>
              <a:xfrm>
                <a:off x="6458312" y="2156170"/>
                <a:ext cx="1005840" cy="792088"/>
              </a:xfrm>
              <a:prstGeom prst="roundRect">
                <a:avLst/>
              </a:prstGeom>
              <a:blipFill>
                <a:blip r:embed="rId6"/>
                <a:stretch>
                  <a:fillRect/>
                </a:stretch>
              </a:blipFill>
              <a:ln w="1905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矩形: 圆角 34">
                <a:extLst>
                  <a:ext uri="{FF2B5EF4-FFF2-40B4-BE49-F238E27FC236}">
                    <a16:creationId xmlns:a16="http://schemas.microsoft.com/office/drawing/2014/main" id="{2A8512E1-C935-4536-8C5F-02D353942402}"/>
                  </a:ext>
                </a:extLst>
              </p:cNvPr>
              <p:cNvSpPr/>
              <p:nvPr/>
            </p:nvSpPr>
            <p:spPr>
              <a:xfrm>
                <a:off x="6458312" y="3542353"/>
                <a:ext cx="1005840" cy="792088"/>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𝑇</m:t>
                          </m:r>
                        </m:e>
                        <m:sub>
                          <m:r>
                            <a:rPr lang="en-US" altLang="zh-CN" b="0" i="1" smtClean="0">
                              <a:solidFill>
                                <a:schemeClr val="tx1"/>
                              </a:solidFill>
                              <a:latin typeface="Cambria Math" panose="02040503050406030204" pitchFamily="18" charset="0"/>
                            </a:rPr>
                            <m:t>𝑐</m:t>
                          </m:r>
                        </m:sub>
                      </m:sSub>
                      <m:r>
                        <a:rPr lang="en-US" altLang="zh-CN"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35" name="矩形: 圆角 34">
                <a:extLst>
                  <a:ext uri="{FF2B5EF4-FFF2-40B4-BE49-F238E27FC236}">
                    <a16:creationId xmlns:a16="http://schemas.microsoft.com/office/drawing/2014/main" id="{2A8512E1-C935-4536-8C5F-02D353942402}"/>
                  </a:ext>
                </a:extLst>
              </p:cNvPr>
              <p:cNvSpPr>
                <a:spLocks noRot="1" noChangeAspect="1" noMove="1" noResize="1" noEditPoints="1" noAdjustHandles="1" noChangeArrowheads="1" noChangeShapeType="1" noTextEdit="1"/>
              </p:cNvSpPr>
              <p:nvPr/>
            </p:nvSpPr>
            <p:spPr>
              <a:xfrm>
                <a:off x="6458312" y="3542353"/>
                <a:ext cx="1005840" cy="792088"/>
              </a:xfrm>
              <a:prstGeom prst="roundRect">
                <a:avLst/>
              </a:prstGeom>
              <a:blipFill>
                <a:blip r:embed="rId7"/>
                <a:stretch>
                  <a:fillRect/>
                </a:stretch>
              </a:blipFill>
              <a:ln w="19050">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矩形: 圆角 35">
                <a:extLst>
                  <a:ext uri="{FF2B5EF4-FFF2-40B4-BE49-F238E27FC236}">
                    <a16:creationId xmlns:a16="http://schemas.microsoft.com/office/drawing/2014/main" id="{521C3303-89B3-4DEB-85F9-BADF335CCC2D}"/>
                  </a:ext>
                </a:extLst>
              </p:cNvPr>
              <p:cNvSpPr/>
              <p:nvPr/>
            </p:nvSpPr>
            <p:spPr>
              <a:xfrm>
                <a:off x="6458312" y="4917285"/>
                <a:ext cx="1005840" cy="792088"/>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b="0" i="1" smtClean="0">
                          <a:solidFill>
                            <a:schemeClr val="tx1"/>
                          </a:solidFill>
                          <a:latin typeface="Cambria Math" panose="02040503050406030204" pitchFamily="18" charset="0"/>
                        </a:rPr>
                        <m:t>𝑚</m:t>
                      </m:r>
                      <m:r>
                        <a:rPr lang="en-US" altLang="zh-CN" b="0" i="1" smtClean="0">
                          <a:solidFill>
                            <a:schemeClr val="tx1"/>
                          </a:solidFill>
                          <a:latin typeface="Cambria Math" panose="02040503050406030204" pitchFamily="18" charset="0"/>
                        </a:rPr>
                        <m:t>(</m:t>
                      </m:r>
                      <m:sSub>
                        <m:sSubPr>
                          <m:ctrlPr>
                            <a:rPr lang="en-US" altLang="zh-CN" b="0" i="1" smtClean="0">
                              <a:solidFill>
                                <a:schemeClr val="tx1"/>
                              </a:solidFill>
                              <a:latin typeface="Cambria Math" panose="02040503050406030204" pitchFamily="18" charset="0"/>
                            </a:rPr>
                          </m:ctrlPr>
                        </m:sSubPr>
                        <m:e>
                          <m:r>
                            <a:rPr lang="en-US" altLang="zh-CN" b="0" i="1" smtClean="0">
                              <a:solidFill>
                                <a:schemeClr val="tx1"/>
                              </a:solidFill>
                              <a:latin typeface="Cambria Math" panose="02040503050406030204" pitchFamily="18" charset="0"/>
                            </a:rPr>
                            <m:t>𝑇</m:t>
                          </m:r>
                        </m:e>
                        <m:sub>
                          <m:r>
                            <a:rPr lang="en-US" altLang="zh-CN" b="0" i="1" smtClean="0">
                              <a:solidFill>
                                <a:schemeClr val="tx1"/>
                              </a:solidFill>
                              <a:latin typeface="Cambria Math" panose="02040503050406030204" pitchFamily="18" charset="0"/>
                            </a:rPr>
                            <m:t>𝑒</m:t>
                          </m:r>
                        </m:sub>
                      </m:sSub>
                      <m:r>
                        <a:rPr lang="en-US" altLang="zh-CN" b="0" i="1" smtClean="0">
                          <a:solidFill>
                            <a:schemeClr val="tx1"/>
                          </a:solidFill>
                          <a:latin typeface="Cambria Math" panose="02040503050406030204" pitchFamily="18" charset="0"/>
                        </a:rPr>
                        <m:t>)</m:t>
                      </m:r>
                    </m:oMath>
                  </m:oMathPara>
                </a14:m>
                <a:endParaRPr lang="en-US" dirty="0">
                  <a:solidFill>
                    <a:schemeClr val="tx1"/>
                  </a:solidFill>
                </a:endParaRPr>
              </a:p>
            </p:txBody>
          </p:sp>
        </mc:Choice>
        <mc:Fallback xmlns="">
          <p:sp>
            <p:nvSpPr>
              <p:cNvPr id="36" name="矩形: 圆角 35">
                <a:extLst>
                  <a:ext uri="{FF2B5EF4-FFF2-40B4-BE49-F238E27FC236}">
                    <a16:creationId xmlns:a16="http://schemas.microsoft.com/office/drawing/2014/main" id="{521C3303-89B3-4DEB-85F9-BADF335CCC2D}"/>
                  </a:ext>
                </a:extLst>
              </p:cNvPr>
              <p:cNvSpPr>
                <a:spLocks noRot="1" noChangeAspect="1" noMove="1" noResize="1" noEditPoints="1" noAdjustHandles="1" noChangeArrowheads="1" noChangeShapeType="1" noTextEdit="1"/>
              </p:cNvSpPr>
              <p:nvPr/>
            </p:nvSpPr>
            <p:spPr>
              <a:xfrm>
                <a:off x="6458312" y="4917285"/>
                <a:ext cx="1005840" cy="792088"/>
              </a:xfrm>
              <a:prstGeom prst="roundRect">
                <a:avLst/>
              </a:prstGeom>
              <a:blipFill>
                <a:blip r:embed="rId8"/>
                <a:stretch>
                  <a:fillRect/>
                </a:stretch>
              </a:blipFill>
              <a:ln w="19050">
                <a:solidFill>
                  <a:schemeClr val="accent1"/>
                </a:solidFill>
              </a:ln>
            </p:spPr>
            <p:txBody>
              <a:bodyPr/>
              <a:lstStyle/>
              <a:p>
                <a:r>
                  <a:rPr lang="en-US">
                    <a:noFill/>
                  </a:rPr>
                  <a:t> </a:t>
                </a:r>
              </a:p>
            </p:txBody>
          </p:sp>
        </mc:Fallback>
      </mc:AlternateContent>
      <p:cxnSp>
        <p:nvCxnSpPr>
          <p:cNvPr id="47" name="直接箭头连接符 46">
            <a:extLst>
              <a:ext uri="{FF2B5EF4-FFF2-40B4-BE49-F238E27FC236}">
                <a16:creationId xmlns:a16="http://schemas.microsoft.com/office/drawing/2014/main" id="{8CFF3DB4-BE7C-4BF7-BFCD-EDDC08125E3A}"/>
              </a:ext>
            </a:extLst>
          </p:cNvPr>
          <p:cNvCxnSpPr>
            <a:stCxn id="9" idx="3"/>
            <a:endCxn id="30" idx="1"/>
          </p:cNvCxnSpPr>
          <p:nvPr/>
        </p:nvCxnSpPr>
        <p:spPr>
          <a:xfrm flipV="1">
            <a:off x="2639616" y="2552214"/>
            <a:ext cx="3818696"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9644EEBA-6E12-49F9-9A35-3B9C24A34339}"/>
              </a:ext>
            </a:extLst>
          </p:cNvPr>
          <p:cNvCxnSpPr>
            <a:cxnSpLocks/>
            <a:stCxn id="13" idx="3"/>
            <a:endCxn id="35" idx="1"/>
          </p:cNvCxnSpPr>
          <p:nvPr/>
        </p:nvCxnSpPr>
        <p:spPr>
          <a:xfrm flipV="1">
            <a:off x="4583830" y="3938397"/>
            <a:ext cx="1874482" cy="251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a:extLst>
              <a:ext uri="{FF2B5EF4-FFF2-40B4-BE49-F238E27FC236}">
                <a16:creationId xmlns:a16="http://schemas.microsoft.com/office/drawing/2014/main" id="{9B11AC60-AF74-47F0-8BD2-549FC49F4048}"/>
              </a:ext>
            </a:extLst>
          </p:cNvPr>
          <p:cNvCxnSpPr>
            <a:cxnSpLocks/>
            <a:stCxn id="20" idx="3"/>
            <a:endCxn id="36" idx="1"/>
          </p:cNvCxnSpPr>
          <p:nvPr/>
        </p:nvCxnSpPr>
        <p:spPr>
          <a:xfrm flipV="1">
            <a:off x="4583832" y="5313329"/>
            <a:ext cx="1874480" cy="139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7" name="文本框 56">
            <a:extLst>
              <a:ext uri="{FF2B5EF4-FFF2-40B4-BE49-F238E27FC236}">
                <a16:creationId xmlns:a16="http://schemas.microsoft.com/office/drawing/2014/main" id="{5FD35C4E-AE52-43DD-B4B7-28E840854AC0}"/>
              </a:ext>
            </a:extLst>
          </p:cNvPr>
          <p:cNvSpPr txBox="1"/>
          <p:nvPr/>
        </p:nvSpPr>
        <p:spPr>
          <a:xfrm>
            <a:off x="4639644" y="2144353"/>
            <a:ext cx="1744388" cy="369332"/>
          </a:xfrm>
          <a:prstGeom prst="rect">
            <a:avLst/>
          </a:prstGeom>
          <a:noFill/>
          <a:ln>
            <a:noFill/>
          </a:ln>
        </p:spPr>
        <p:txBody>
          <a:bodyPr wrap="none" rtlCol="0">
            <a:spAutoFit/>
          </a:bodyPr>
          <a:lstStyle/>
          <a:p>
            <a:pPr algn="ctr"/>
            <a:r>
              <a:rPr lang="en-US" altLang="zh-CN" i="1" dirty="0">
                <a:latin typeface="+mn-lt"/>
              </a:rPr>
              <a:t>Fast-</a:t>
            </a:r>
            <a:r>
              <a:rPr lang="en-US" altLang="zh-CN" i="1" dirty="0" err="1">
                <a:latin typeface="+mn-lt"/>
              </a:rPr>
              <a:t>DetectGPT</a:t>
            </a:r>
            <a:endParaRPr lang="en-US" i="1" dirty="0">
              <a:latin typeface="+mn-lt"/>
            </a:endParaRPr>
          </a:p>
        </p:txBody>
      </p:sp>
      <p:sp>
        <p:nvSpPr>
          <p:cNvPr id="58" name="文本框 57">
            <a:extLst>
              <a:ext uri="{FF2B5EF4-FFF2-40B4-BE49-F238E27FC236}">
                <a16:creationId xmlns:a16="http://schemas.microsoft.com/office/drawing/2014/main" id="{40BDC604-60D8-46FD-85CE-15B383532F04}"/>
              </a:ext>
            </a:extLst>
          </p:cNvPr>
          <p:cNvSpPr txBox="1"/>
          <p:nvPr/>
        </p:nvSpPr>
        <p:spPr>
          <a:xfrm>
            <a:off x="4639644" y="3531102"/>
            <a:ext cx="1744388" cy="369332"/>
          </a:xfrm>
          <a:prstGeom prst="rect">
            <a:avLst/>
          </a:prstGeom>
          <a:noFill/>
          <a:ln>
            <a:noFill/>
          </a:ln>
        </p:spPr>
        <p:txBody>
          <a:bodyPr wrap="none" rtlCol="0">
            <a:spAutoFit/>
          </a:bodyPr>
          <a:lstStyle/>
          <a:p>
            <a:pPr algn="ctr"/>
            <a:r>
              <a:rPr lang="en-US" altLang="zh-CN" i="1" dirty="0">
                <a:latin typeface="+mn-lt"/>
              </a:rPr>
              <a:t>Fast-</a:t>
            </a:r>
            <a:r>
              <a:rPr lang="en-US" altLang="zh-CN" i="1" dirty="0" err="1">
                <a:latin typeface="+mn-lt"/>
              </a:rPr>
              <a:t>DetectGPT</a:t>
            </a:r>
            <a:endParaRPr lang="en-US" i="1" dirty="0">
              <a:latin typeface="+mn-lt"/>
            </a:endParaRPr>
          </a:p>
        </p:txBody>
      </p:sp>
      <p:sp>
        <p:nvSpPr>
          <p:cNvPr id="59" name="文本框 58">
            <a:extLst>
              <a:ext uri="{FF2B5EF4-FFF2-40B4-BE49-F238E27FC236}">
                <a16:creationId xmlns:a16="http://schemas.microsoft.com/office/drawing/2014/main" id="{CE578E90-DAC4-496D-A185-F2191BA70945}"/>
              </a:ext>
            </a:extLst>
          </p:cNvPr>
          <p:cNvSpPr txBox="1"/>
          <p:nvPr/>
        </p:nvSpPr>
        <p:spPr>
          <a:xfrm>
            <a:off x="4639644" y="4874426"/>
            <a:ext cx="1744388" cy="369332"/>
          </a:xfrm>
          <a:prstGeom prst="rect">
            <a:avLst/>
          </a:prstGeom>
          <a:noFill/>
          <a:ln>
            <a:noFill/>
          </a:ln>
        </p:spPr>
        <p:txBody>
          <a:bodyPr wrap="none" rtlCol="0">
            <a:spAutoFit/>
          </a:bodyPr>
          <a:lstStyle/>
          <a:p>
            <a:pPr algn="ctr"/>
            <a:r>
              <a:rPr lang="en-US" altLang="zh-CN" i="1" dirty="0">
                <a:latin typeface="+mn-lt"/>
              </a:rPr>
              <a:t>Fast-</a:t>
            </a:r>
            <a:r>
              <a:rPr lang="en-US" altLang="zh-CN" i="1" dirty="0" err="1">
                <a:latin typeface="+mn-lt"/>
              </a:rPr>
              <a:t>DetectGPT</a:t>
            </a:r>
            <a:endParaRPr lang="en-US" i="1" dirty="0">
              <a:latin typeface="+mn-lt"/>
            </a:endParaRPr>
          </a:p>
        </p:txBody>
      </p:sp>
      <mc:AlternateContent xmlns:mc="http://schemas.openxmlformats.org/markup-compatibility/2006" xmlns:a14="http://schemas.microsoft.com/office/drawing/2010/main">
        <mc:Choice Requires="a14">
          <p:sp>
            <p:nvSpPr>
              <p:cNvPr id="60" name="矩形: 圆角 59">
                <a:extLst>
                  <a:ext uri="{FF2B5EF4-FFF2-40B4-BE49-F238E27FC236}">
                    <a16:creationId xmlns:a16="http://schemas.microsoft.com/office/drawing/2014/main" id="{00F94945-C34A-4462-9F39-96E28B66E23D}"/>
                  </a:ext>
                </a:extLst>
              </p:cNvPr>
              <p:cNvSpPr/>
              <p:nvPr/>
            </p:nvSpPr>
            <p:spPr>
              <a:xfrm>
                <a:off x="7968208" y="3540410"/>
                <a:ext cx="1852316" cy="792088"/>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𝑚</m:t>
                      </m:r>
                      <m:d>
                        <m:dPr>
                          <m:ctrlPr>
                            <a:rPr lang="en-US" altLang="zh-CN" sz="1400" b="0" i="1" smtClean="0">
                              <a:solidFill>
                                <a:schemeClr val="tx1"/>
                              </a:solidFill>
                              <a:latin typeface="Cambria Math" panose="02040503050406030204" pitchFamily="18" charset="0"/>
                            </a:rPr>
                          </m:ctrlPr>
                        </m:dPr>
                        <m:e>
                          <m:r>
                            <a:rPr lang="en-US" altLang="zh-CN" sz="1400" b="0" i="1" smtClean="0">
                              <a:solidFill>
                                <a:schemeClr val="tx1"/>
                              </a:solidFill>
                              <a:latin typeface="Cambria Math" panose="02040503050406030204" pitchFamily="18" charset="0"/>
                            </a:rPr>
                            <m:t>𝑇</m:t>
                          </m:r>
                        </m:e>
                      </m:d>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𝑚</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𝑇</m:t>
                          </m:r>
                        </m:e>
                        <m:sub>
                          <m:r>
                            <a:rPr lang="en-US" altLang="zh-CN" sz="1400" i="1">
                              <a:solidFill>
                                <a:schemeClr val="tx1"/>
                              </a:solidFill>
                              <a:latin typeface="Cambria Math" panose="02040503050406030204" pitchFamily="18" charset="0"/>
                            </a:rPr>
                            <m:t>𝑐</m:t>
                          </m:r>
                        </m:sub>
                      </m:sSub>
                      <m:r>
                        <a:rPr lang="en-US" altLang="zh-CN" sz="1400" i="1">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𝑚</m:t>
                      </m:r>
                      <m:r>
                        <a:rPr lang="en-US" altLang="zh-CN" sz="1400" i="1">
                          <a:solidFill>
                            <a:schemeClr val="tx1"/>
                          </a:solidFill>
                          <a:latin typeface="Cambria Math" panose="02040503050406030204" pitchFamily="18" charset="0"/>
                        </a:rPr>
                        <m:t>(</m:t>
                      </m:r>
                      <m:sSub>
                        <m:sSubPr>
                          <m:ctrlPr>
                            <a:rPr lang="en-US"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𝑇</m:t>
                          </m:r>
                        </m:e>
                        <m:sub>
                          <m:r>
                            <a:rPr lang="en-US" altLang="zh-CN" sz="1400" i="1">
                              <a:solidFill>
                                <a:schemeClr val="tx1"/>
                              </a:solidFill>
                              <a:latin typeface="Cambria Math" panose="02040503050406030204" pitchFamily="18" charset="0"/>
                            </a:rPr>
                            <m:t>𝑒</m:t>
                          </m:r>
                        </m:sub>
                      </m:sSub>
                      <m:r>
                        <a:rPr lang="en-US" altLang="zh-CN" sz="1400" i="1">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m:t>
                      </m:r>
                    </m:oMath>
                  </m:oMathPara>
                </a14:m>
                <a:endParaRPr lang="en-US" sz="1400" dirty="0">
                  <a:solidFill>
                    <a:schemeClr val="tx1"/>
                  </a:solidFill>
                </a:endParaRPr>
              </a:p>
            </p:txBody>
          </p:sp>
        </mc:Choice>
        <mc:Fallback xmlns="">
          <p:sp>
            <p:nvSpPr>
              <p:cNvPr id="60" name="矩形: 圆角 59">
                <a:extLst>
                  <a:ext uri="{FF2B5EF4-FFF2-40B4-BE49-F238E27FC236}">
                    <a16:creationId xmlns:a16="http://schemas.microsoft.com/office/drawing/2014/main" id="{00F94945-C34A-4462-9F39-96E28B66E23D}"/>
                  </a:ext>
                </a:extLst>
              </p:cNvPr>
              <p:cNvSpPr>
                <a:spLocks noRot="1" noChangeAspect="1" noMove="1" noResize="1" noEditPoints="1" noAdjustHandles="1" noChangeArrowheads="1" noChangeShapeType="1" noTextEdit="1"/>
              </p:cNvSpPr>
              <p:nvPr/>
            </p:nvSpPr>
            <p:spPr>
              <a:xfrm>
                <a:off x="7968208" y="3540410"/>
                <a:ext cx="1852316" cy="792088"/>
              </a:xfrm>
              <a:prstGeom prst="roundRect">
                <a:avLst/>
              </a:prstGeom>
              <a:blipFill>
                <a:blip r:embed="rId9"/>
                <a:stretch>
                  <a:fillRect/>
                </a:stretch>
              </a:blipFill>
              <a:ln w="19050">
                <a:solidFill>
                  <a:schemeClr val="accent1"/>
                </a:solidFill>
              </a:ln>
            </p:spPr>
            <p:txBody>
              <a:bodyPr/>
              <a:lstStyle/>
              <a:p>
                <a:r>
                  <a:rPr lang="en-US">
                    <a:noFill/>
                  </a:rPr>
                  <a:t> </a:t>
                </a:r>
              </a:p>
            </p:txBody>
          </p:sp>
        </mc:Fallback>
      </mc:AlternateContent>
      <p:cxnSp>
        <p:nvCxnSpPr>
          <p:cNvPr id="62" name="直接箭头连接符 61">
            <a:extLst>
              <a:ext uri="{FF2B5EF4-FFF2-40B4-BE49-F238E27FC236}">
                <a16:creationId xmlns:a16="http://schemas.microsoft.com/office/drawing/2014/main" id="{9F20890D-529E-435A-8E10-344725AD981C}"/>
              </a:ext>
            </a:extLst>
          </p:cNvPr>
          <p:cNvCxnSpPr>
            <a:cxnSpLocks/>
            <a:stCxn id="30" idx="3"/>
            <a:endCxn id="60" idx="1"/>
          </p:cNvCxnSpPr>
          <p:nvPr/>
        </p:nvCxnSpPr>
        <p:spPr>
          <a:xfrm>
            <a:off x="7464152" y="2552214"/>
            <a:ext cx="504056" cy="138424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10A9047F-3347-4511-A125-B966A4774D8B}"/>
              </a:ext>
            </a:extLst>
          </p:cNvPr>
          <p:cNvCxnSpPr>
            <a:cxnSpLocks/>
            <a:stCxn id="36" idx="3"/>
            <a:endCxn id="60" idx="1"/>
          </p:cNvCxnSpPr>
          <p:nvPr/>
        </p:nvCxnSpPr>
        <p:spPr>
          <a:xfrm flipV="1">
            <a:off x="7464152" y="3936454"/>
            <a:ext cx="504056" cy="137687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a:extLst>
              <a:ext uri="{FF2B5EF4-FFF2-40B4-BE49-F238E27FC236}">
                <a16:creationId xmlns:a16="http://schemas.microsoft.com/office/drawing/2014/main" id="{27A4E2A8-7E73-4C99-976D-C757326D95A7}"/>
              </a:ext>
            </a:extLst>
          </p:cNvPr>
          <p:cNvCxnSpPr>
            <a:cxnSpLocks/>
            <a:stCxn id="35" idx="3"/>
            <a:endCxn id="60" idx="1"/>
          </p:cNvCxnSpPr>
          <p:nvPr/>
        </p:nvCxnSpPr>
        <p:spPr>
          <a:xfrm flipV="1">
            <a:off x="7464152" y="3936454"/>
            <a:ext cx="504056" cy="194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69" name="矩形: 圆角 68">
            <a:extLst>
              <a:ext uri="{FF2B5EF4-FFF2-40B4-BE49-F238E27FC236}">
                <a16:creationId xmlns:a16="http://schemas.microsoft.com/office/drawing/2014/main" id="{7F8E1E9B-EFA6-4B4F-940F-FB86D8026A17}"/>
              </a:ext>
            </a:extLst>
          </p:cNvPr>
          <p:cNvSpPr/>
          <p:nvPr/>
        </p:nvSpPr>
        <p:spPr>
          <a:xfrm>
            <a:off x="10426936" y="3540410"/>
            <a:ext cx="1410159" cy="792088"/>
          </a:xfrm>
          <a:prstGeom prst="roundRect">
            <a:avLst/>
          </a:prstGeom>
          <a:solidFill>
            <a:schemeClr val="accent5">
              <a:lumMod val="20000"/>
              <a:lumOff val="8000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GMM</a:t>
            </a:r>
          </a:p>
        </p:txBody>
      </p:sp>
      <p:cxnSp>
        <p:nvCxnSpPr>
          <p:cNvPr id="77" name="直接箭头连接符 76">
            <a:extLst>
              <a:ext uri="{FF2B5EF4-FFF2-40B4-BE49-F238E27FC236}">
                <a16:creationId xmlns:a16="http://schemas.microsoft.com/office/drawing/2014/main" id="{B29A617D-FA2A-4938-94A1-F78B8E3984D2}"/>
              </a:ext>
            </a:extLst>
          </p:cNvPr>
          <p:cNvCxnSpPr>
            <a:cxnSpLocks/>
            <a:stCxn id="60" idx="3"/>
            <a:endCxn id="69" idx="1"/>
          </p:cNvCxnSpPr>
          <p:nvPr/>
        </p:nvCxnSpPr>
        <p:spPr>
          <a:xfrm>
            <a:off x="9820524" y="3936454"/>
            <a:ext cx="606412"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pic>
        <p:nvPicPr>
          <p:cNvPr id="83" name="图片 82">
            <a:extLst>
              <a:ext uri="{FF2B5EF4-FFF2-40B4-BE49-F238E27FC236}">
                <a16:creationId xmlns:a16="http://schemas.microsoft.com/office/drawing/2014/main" id="{0CD25836-95DF-49C4-AA27-F2ED2DFE9E6B}"/>
              </a:ext>
            </a:extLst>
          </p:cNvPr>
          <p:cNvPicPr>
            <a:picLocks noChangeAspect="1"/>
          </p:cNvPicPr>
          <p:nvPr/>
        </p:nvPicPr>
        <p:blipFill rotWithShape="1">
          <a:blip r:embed="rId10"/>
          <a:srcRect l="34373" t="10001" r="33666" b="35999"/>
          <a:stretch/>
        </p:blipFill>
        <p:spPr>
          <a:xfrm>
            <a:off x="9820524" y="2204863"/>
            <a:ext cx="2232916" cy="1137523"/>
          </a:xfrm>
          <a:prstGeom prst="rect">
            <a:avLst/>
          </a:prstGeom>
        </p:spPr>
      </p:pic>
      <p:sp>
        <p:nvSpPr>
          <p:cNvPr id="84" name="对话气泡: 圆角矩形 83">
            <a:extLst>
              <a:ext uri="{FF2B5EF4-FFF2-40B4-BE49-F238E27FC236}">
                <a16:creationId xmlns:a16="http://schemas.microsoft.com/office/drawing/2014/main" id="{89C29DEF-AAC4-44C7-89A9-4D81F482EDE1}"/>
              </a:ext>
            </a:extLst>
          </p:cNvPr>
          <p:cNvSpPr/>
          <p:nvPr/>
        </p:nvSpPr>
        <p:spPr>
          <a:xfrm>
            <a:off x="280014" y="4332498"/>
            <a:ext cx="1112386" cy="1832806"/>
          </a:xfrm>
          <a:prstGeom prst="wedgeRoundRectCallout">
            <a:avLst>
              <a:gd name="adj1" fmla="val 70391"/>
              <a:gd name="adj2" fmla="val -53692"/>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LLM textual </a:t>
            </a:r>
            <a:r>
              <a:rPr lang="en-US" dirty="0" err="1">
                <a:solidFill>
                  <a:schemeClr val="tx1"/>
                </a:solidFill>
              </a:rPr>
              <a:t>transfor-mation</a:t>
            </a:r>
            <a:endParaRPr lang="en-US" dirty="0">
              <a:solidFill>
                <a:schemeClr val="tx1"/>
              </a:solidFill>
            </a:endParaRPr>
          </a:p>
        </p:txBody>
      </p:sp>
      <p:sp>
        <p:nvSpPr>
          <p:cNvPr id="29" name="文本框 28">
            <a:extLst>
              <a:ext uri="{FF2B5EF4-FFF2-40B4-BE49-F238E27FC236}">
                <a16:creationId xmlns:a16="http://schemas.microsoft.com/office/drawing/2014/main" id="{1CFD9D73-C765-4E04-BDB2-6F13B07C7D1C}"/>
              </a:ext>
            </a:extLst>
          </p:cNvPr>
          <p:cNvSpPr txBox="1"/>
          <p:nvPr/>
        </p:nvSpPr>
        <p:spPr>
          <a:xfrm>
            <a:off x="0" y="6546830"/>
            <a:ext cx="12192000" cy="338554"/>
          </a:xfrm>
          <a:prstGeom prst="rect">
            <a:avLst/>
          </a:prstGeom>
          <a:solidFill>
            <a:schemeClr val="bg1"/>
          </a:solidFill>
        </p:spPr>
        <p:txBody>
          <a:bodyPr wrap="square" rtlCol="0">
            <a:spAutoFit/>
          </a:bodyPr>
          <a:lstStyle/>
          <a:p>
            <a:pPr algn="r"/>
            <a:r>
              <a:rPr lang="en-US" sz="1600" dirty="0" err="1"/>
              <a:t>Triospect</a:t>
            </a:r>
            <a:r>
              <a:rPr lang="en-US" sz="1600" dirty="0"/>
              <a:t>: A Three-Dimensional Framework for Robust Statistical AI-Generated Text Detection Against Diverse Attacks. </a:t>
            </a:r>
            <a:r>
              <a:rPr lang="en-US" altLang="zh-CN" sz="1600" dirty="0"/>
              <a:t>TACL</a:t>
            </a:r>
            <a:r>
              <a:rPr lang="en-US" sz="1600" dirty="0"/>
              <a:t> 2026</a:t>
            </a:r>
            <a:endParaRPr lang="en-US" sz="1600" i="1" dirty="0"/>
          </a:p>
        </p:txBody>
      </p:sp>
    </p:spTree>
    <p:extLst>
      <p:ext uri="{BB962C8B-B14F-4D97-AF65-F5344CB8AC3E}">
        <p14:creationId xmlns:p14="http://schemas.microsoft.com/office/powerpoint/2010/main" val="7886273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1">
            <a:extLst>
              <a:ext uri="{FF2B5EF4-FFF2-40B4-BE49-F238E27FC236}">
                <a16:creationId xmlns:a16="http://schemas.microsoft.com/office/drawing/2014/main" id="{3CA28872-526D-4AA4-97D4-083EF43C0CFA}"/>
              </a:ext>
            </a:extLst>
          </p:cNvPr>
          <p:cNvSpPr txBox="1">
            <a:spLocks noChangeArrowheads="1"/>
          </p:cNvSpPr>
          <p:nvPr/>
        </p:nvSpPr>
        <p:spPr bwMode="auto">
          <a:xfrm>
            <a:off x="584199" y="1227138"/>
            <a:ext cx="695196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a:t>Experimental Results</a:t>
            </a:r>
            <a:endParaRPr lang="en-US" altLang="en-US" sz="2400" b="1" dirty="0"/>
          </a:p>
        </p:txBody>
      </p:sp>
      <p:sp>
        <p:nvSpPr>
          <p:cNvPr id="6" name="TextBox 7">
            <a:extLst>
              <a:ext uri="{FF2B5EF4-FFF2-40B4-BE49-F238E27FC236}">
                <a16:creationId xmlns:a16="http://schemas.microsoft.com/office/drawing/2014/main" id="{891B9D73-7036-4788-81A2-774D0C91E401}"/>
              </a:ext>
            </a:extLst>
          </p:cNvPr>
          <p:cNvSpPr txBox="1">
            <a:spLocks noChangeArrowheads="1"/>
          </p:cNvSpPr>
          <p:nvPr/>
        </p:nvSpPr>
        <p:spPr bwMode="auto">
          <a:xfrm>
            <a:off x="479425" y="476250"/>
            <a:ext cx="7824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r>
              <a:rPr lang="en-US" altLang="zh-CN" sz="2400" b="1" dirty="0" err="1">
                <a:solidFill>
                  <a:srgbClr val="FF8C00"/>
                </a:solidFill>
                <a:latin typeface="微软雅黑" panose="020B0503020204020204" pitchFamily="34" charset="-122"/>
                <a:ea typeface="微软雅黑" panose="020B0503020204020204" pitchFamily="34" charset="-122"/>
              </a:rPr>
              <a:t>Triospect</a:t>
            </a:r>
            <a:endParaRPr lang="en-US" altLang="zh-CN" sz="2400" b="1" dirty="0">
              <a:solidFill>
                <a:srgbClr val="FF8C00"/>
              </a:solidFill>
              <a:latin typeface="微软雅黑" panose="020B0503020204020204" pitchFamily="34" charset="-122"/>
              <a:ea typeface="微软雅黑" panose="020B0503020204020204" pitchFamily="34" charset="-122"/>
            </a:endParaRPr>
          </a:p>
        </p:txBody>
      </p:sp>
      <p:pic>
        <p:nvPicPr>
          <p:cNvPr id="3" name="图片 2">
            <a:extLst>
              <a:ext uri="{FF2B5EF4-FFF2-40B4-BE49-F238E27FC236}">
                <a16:creationId xmlns:a16="http://schemas.microsoft.com/office/drawing/2014/main" id="{2984D8EB-7A47-4F34-8464-5E1A5C7F188C}"/>
              </a:ext>
            </a:extLst>
          </p:cNvPr>
          <p:cNvPicPr>
            <a:picLocks noChangeAspect="1"/>
          </p:cNvPicPr>
          <p:nvPr/>
        </p:nvPicPr>
        <p:blipFill rotWithShape="1">
          <a:blip r:embed="rId3"/>
          <a:srcRect t="11972"/>
          <a:stretch/>
        </p:blipFill>
        <p:spPr>
          <a:xfrm>
            <a:off x="1203848" y="2132856"/>
            <a:ext cx="9505056" cy="4235706"/>
          </a:xfrm>
          <a:prstGeom prst="rect">
            <a:avLst/>
          </a:prstGeom>
        </p:spPr>
      </p:pic>
      <p:sp>
        <p:nvSpPr>
          <p:cNvPr id="4" name="矩形: 圆角 3">
            <a:extLst>
              <a:ext uri="{FF2B5EF4-FFF2-40B4-BE49-F238E27FC236}">
                <a16:creationId xmlns:a16="http://schemas.microsoft.com/office/drawing/2014/main" id="{B03DC981-02E6-40C8-83E9-2E6DAF1F507B}"/>
              </a:ext>
            </a:extLst>
          </p:cNvPr>
          <p:cNvSpPr/>
          <p:nvPr/>
        </p:nvSpPr>
        <p:spPr>
          <a:xfrm>
            <a:off x="1055440" y="2948827"/>
            <a:ext cx="9653464" cy="1512168"/>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矩形: 圆角 12">
            <a:extLst>
              <a:ext uri="{FF2B5EF4-FFF2-40B4-BE49-F238E27FC236}">
                <a16:creationId xmlns:a16="http://schemas.microsoft.com/office/drawing/2014/main" id="{DCB42210-31BF-490B-8AEB-D3BD3223D334}"/>
              </a:ext>
            </a:extLst>
          </p:cNvPr>
          <p:cNvSpPr/>
          <p:nvPr/>
        </p:nvSpPr>
        <p:spPr>
          <a:xfrm>
            <a:off x="1026579" y="5488356"/>
            <a:ext cx="9653464" cy="7489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文本框 7">
            <a:extLst>
              <a:ext uri="{FF2B5EF4-FFF2-40B4-BE49-F238E27FC236}">
                <a16:creationId xmlns:a16="http://schemas.microsoft.com/office/drawing/2014/main" id="{C1487924-2DDF-47A7-B274-8FA85571397C}"/>
              </a:ext>
            </a:extLst>
          </p:cNvPr>
          <p:cNvSpPr txBox="1"/>
          <p:nvPr/>
        </p:nvSpPr>
        <p:spPr>
          <a:xfrm>
            <a:off x="0" y="6546830"/>
            <a:ext cx="12192000" cy="338554"/>
          </a:xfrm>
          <a:prstGeom prst="rect">
            <a:avLst/>
          </a:prstGeom>
          <a:solidFill>
            <a:schemeClr val="bg1"/>
          </a:solidFill>
        </p:spPr>
        <p:txBody>
          <a:bodyPr wrap="square" rtlCol="0">
            <a:spAutoFit/>
          </a:bodyPr>
          <a:lstStyle/>
          <a:p>
            <a:pPr algn="r"/>
            <a:r>
              <a:rPr lang="en-US" sz="1600" dirty="0" err="1"/>
              <a:t>Triospect</a:t>
            </a:r>
            <a:r>
              <a:rPr lang="en-US" sz="1600" dirty="0"/>
              <a:t>: A Three-Dimensional Framework for Robust Statistical AI-Generated Text Detection Against Diverse Attacks. </a:t>
            </a:r>
            <a:r>
              <a:rPr lang="en-US" altLang="zh-CN" sz="1600" dirty="0"/>
              <a:t>TACL</a:t>
            </a:r>
            <a:r>
              <a:rPr lang="en-US" sz="1600" dirty="0"/>
              <a:t> 2026</a:t>
            </a:r>
            <a:endParaRPr lang="en-US" sz="1600" i="1" dirty="0"/>
          </a:p>
        </p:txBody>
      </p:sp>
    </p:spTree>
    <p:extLst>
      <p:ext uri="{BB962C8B-B14F-4D97-AF65-F5344CB8AC3E}">
        <p14:creationId xmlns:p14="http://schemas.microsoft.com/office/powerpoint/2010/main" val="19706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a:spLocks noChangeArrowheads="1"/>
          </p:cNvSpPr>
          <p:nvPr/>
        </p:nvSpPr>
        <p:spPr bwMode="auto">
          <a:xfrm>
            <a:off x="2178424" y="1573195"/>
            <a:ext cx="83237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itchFamily="2" charset="-122"/>
              </a:defRPr>
            </a:lvl1pPr>
            <a:lvl2pPr marL="742950" indent="-285750">
              <a:defRPr>
                <a:solidFill>
                  <a:schemeClr val="tx1"/>
                </a:solidFill>
                <a:latin typeface="Calibri" panose="020F0502020204030204" pitchFamily="34" charset="0"/>
                <a:ea typeface="宋体" pitchFamily="2" charset="-122"/>
              </a:defRPr>
            </a:lvl2pPr>
            <a:lvl3pPr marL="1143000" indent="-228600">
              <a:defRPr>
                <a:solidFill>
                  <a:schemeClr val="tx1"/>
                </a:solidFill>
                <a:latin typeface="Calibri" panose="020F0502020204030204" pitchFamily="34" charset="0"/>
                <a:ea typeface="宋体" pitchFamily="2" charset="-122"/>
              </a:defRPr>
            </a:lvl3pPr>
            <a:lvl4pPr marL="1600200" indent="-228600">
              <a:defRPr>
                <a:solidFill>
                  <a:schemeClr val="tx1"/>
                </a:solidFill>
                <a:latin typeface="Calibri" panose="020F0502020204030204" pitchFamily="34" charset="0"/>
                <a:ea typeface="宋体" pitchFamily="2" charset="-122"/>
              </a:defRPr>
            </a:lvl4pPr>
            <a:lvl5pPr marL="2057400" indent="-228600">
              <a:defRPr>
                <a:solidFill>
                  <a:schemeClr val="tx1"/>
                </a:solidFill>
                <a:latin typeface="Calibri" panose="020F0502020204030204"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itchFamily="2" charset="-122"/>
              </a:defRPr>
            </a:lvl9pPr>
          </a:lstStyle>
          <a:p>
            <a:pPr algn="ctr"/>
            <a:r>
              <a:rPr lang="en-US" altLang="en-US" sz="3200" b="1" dirty="0"/>
              <a:t>Thank you!</a:t>
            </a:r>
          </a:p>
          <a:p>
            <a:pPr algn="ctr"/>
            <a:r>
              <a:rPr lang="en-US" altLang="en-US" sz="3200" dirty="0"/>
              <a:t>Connect and further communicate. </a:t>
            </a:r>
          </a:p>
        </p:txBody>
      </p:sp>
      <p:sp>
        <p:nvSpPr>
          <p:cNvPr id="8" name="文本框 7"/>
          <p:cNvSpPr txBox="1"/>
          <p:nvPr/>
        </p:nvSpPr>
        <p:spPr>
          <a:xfrm>
            <a:off x="5324092" y="3059668"/>
            <a:ext cx="2279791" cy="369332"/>
          </a:xfrm>
          <a:prstGeom prst="rect">
            <a:avLst/>
          </a:prstGeom>
          <a:noFill/>
        </p:spPr>
        <p:txBody>
          <a:bodyPr wrap="none" rtlCol="0">
            <a:spAutoFit/>
          </a:bodyPr>
          <a:lstStyle/>
          <a:p>
            <a:r>
              <a:rPr lang="en-US" sz="1800" b="1" dirty="0" err="1"/>
              <a:t>Github</a:t>
            </a:r>
            <a:r>
              <a:rPr lang="en-US" sz="1800" b="1" dirty="0"/>
              <a:t>: Code &amp; Demo</a:t>
            </a:r>
          </a:p>
        </p:txBody>
      </p:sp>
      <p:pic>
        <p:nvPicPr>
          <p:cNvPr id="3" name="图片 2">
            <a:extLst>
              <a:ext uri="{FF2B5EF4-FFF2-40B4-BE49-F238E27FC236}">
                <a16:creationId xmlns:a16="http://schemas.microsoft.com/office/drawing/2014/main" id="{B3DEAA28-6563-44E4-AC97-82CF043F6688}"/>
              </a:ext>
            </a:extLst>
          </p:cNvPr>
          <p:cNvPicPr>
            <a:picLocks noChangeAspect="1"/>
          </p:cNvPicPr>
          <p:nvPr/>
        </p:nvPicPr>
        <p:blipFill>
          <a:blip r:embed="rId3"/>
          <a:stretch>
            <a:fillRect/>
          </a:stretch>
        </p:blipFill>
        <p:spPr>
          <a:xfrm>
            <a:off x="5087888" y="3440630"/>
            <a:ext cx="2755871" cy="2738718"/>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a:p>
            <a:pPr lvl="0"/>
            <a:r>
              <a:rPr lang="en-US" altLang="zh-CN" dirty="0"/>
              <a:t>Non-causal reasoning leads to low out-of-distribution generalization</a:t>
            </a:r>
          </a:p>
          <a:p>
            <a:pPr lvl="0"/>
            <a:r>
              <a:rPr lang="en-US" altLang="zh-CN" dirty="0"/>
              <a:t>Reasoning generalization in LLMs</a:t>
            </a:r>
          </a:p>
          <a:p>
            <a:pPr lvl="1"/>
            <a:r>
              <a:rPr lang="en-US" altLang="zh-CN" dirty="0"/>
              <a:t>factual reasoning</a:t>
            </a:r>
          </a:p>
          <a:p>
            <a:pPr lvl="1"/>
            <a:r>
              <a:rPr lang="en-US" altLang="zh-CN" dirty="0"/>
              <a:t>mathematical reasoning</a:t>
            </a:r>
          </a:p>
          <a:p>
            <a:pPr lvl="1"/>
            <a:r>
              <a:rPr lang="en-US" altLang="zh-CN" dirty="0"/>
              <a:t>multi-model reasoning</a:t>
            </a:r>
          </a:p>
          <a:p>
            <a:pPr lvl="1"/>
            <a:r>
              <a:rPr lang="en-US" altLang="zh-CN" dirty="0"/>
              <a:t>contextual reasoning</a:t>
            </a:r>
          </a:p>
          <a:p>
            <a:pPr lvl="1"/>
            <a:r>
              <a:rPr lang="en-US" altLang="zh-CN" dirty="0"/>
              <a:t>logical reasoning</a:t>
            </a:r>
          </a:p>
          <a:p>
            <a:pPr lvl="0"/>
            <a:r>
              <a:rPr lang="en-US" altLang="zh-CN" dirty="0"/>
              <a:t>This reflects the difference between human cognition and LLMs</a:t>
            </a:r>
          </a:p>
          <a:p>
            <a:pPr lvl="0"/>
            <a:r>
              <a:rPr lang="en-US" altLang="zh-CN" dirty="0"/>
              <a:t>Making LLMs more causal</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9" name="Google Shape;71;p15"/>
          <p:cNvSpPr txBox="1"/>
          <p:nvPr/>
        </p:nvSpPr>
        <p:spPr>
          <a:xfrm>
            <a:off x="561200" y="1253333"/>
            <a:ext cx="11361200" cy="4351200"/>
          </a:xfrm>
          <a:prstGeom prst="rect">
            <a:avLst/>
          </a:prstGeom>
          <a:noFill/>
          <a:ln>
            <a:noFill/>
          </a:ln>
        </p:spPr>
        <p:txBody>
          <a:bodyPr spcFirstLastPara="1" wrap="square" lIns="91433" tIns="45700" rIns="91433" bIns="45700" anchor="t" anchorCtr="0">
            <a:noAutofit/>
          </a:bodyPr>
          <a:lstStyle/>
          <a:p>
            <a:pPr marL="609600" indent="-448945">
              <a:lnSpc>
                <a:spcPct val="150000"/>
              </a:lnSpc>
              <a:spcBef>
                <a:spcPts val="0"/>
              </a:spcBef>
              <a:spcAft>
                <a:spcPts val="0"/>
              </a:spcAft>
              <a:buClr>
                <a:srgbClr val="123566"/>
              </a:buClr>
              <a:buSzPts val="1700"/>
              <a:buFont typeface="Times New Roman" panose="02020503050405090304"/>
              <a:buChar char="-"/>
            </a:pPr>
            <a:r>
              <a:rPr lang="en-US" altLang="zh-CN" sz="2265" dirty="0">
                <a:latin typeface="Times New Roman" panose="02020503050405090304"/>
                <a:ea typeface="Times New Roman" panose="02020503050405090304"/>
                <a:cs typeface="Times New Roman" panose="02020503050405090304"/>
                <a:sym typeface="Times New Roman" panose="02020503050405090304"/>
              </a:rPr>
              <a:t>Deepseek-R1 demonstrates the great potential of </a:t>
            </a:r>
            <a:r>
              <a:rPr lang="en-US" altLang="zh-CN" sz="2265" b="1" dirty="0">
                <a:latin typeface="Times New Roman" panose="02020503050405090304"/>
                <a:ea typeface="Times New Roman" panose="02020503050405090304"/>
                <a:cs typeface="Times New Roman" panose="02020503050405090304"/>
                <a:sym typeface="Times New Roman" panose="02020503050405090304"/>
              </a:rPr>
              <a:t>RL with Verifiable Reward (RLVR)</a:t>
            </a:r>
            <a:r>
              <a:rPr lang="en-US" altLang="zh-CN" sz="2265" dirty="0">
                <a:latin typeface="Times New Roman" panose="02020503050405090304"/>
                <a:ea typeface="Times New Roman" panose="02020503050405090304"/>
                <a:cs typeface="Times New Roman" panose="02020503050405090304"/>
                <a:sym typeface="Times New Roman" panose="02020503050405090304"/>
              </a:rPr>
              <a:t>. </a:t>
            </a:r>
            <a:endParaRPr sz="2265" dirty="0">
              <a:latin typeface="Times New Roman" panose="02020503050405090304"/>
              <a:ea typeface="Times New Roman" panose="02020503050405090304"/>
              <a:cs typeface="Times New Roman" panose="02020503050405090304"/>
              <a:sym typeface="Times New Roman" panose="02020503050405090304"/>
            </a:endParaRPr>
          </a:p>
          <a:p>
            <a:pPr marL="1219200" lvl="1" indent="-448945">
              <a:lnSpc>
                <a:spcPct val="150000"/>
              </a:lnSpc>
              <a:spcBef>
                <a:spcPts val="0"/>
              </a:spcBef>
              <a:spcAft>
                <a:spcPts val="0"/>
              </a:spcAft>
              <a:buClr>
                <a:srgbClr val="123566"/>
              </a:buClr>
              <a:buSzPts val="1700"/>
              <a:buFont typeface="Times New Roman" panose="02020503050405090304"/>
              <a:buChar char="-"/>
            </a:pPr>
            <a:r>
              <a:rPr lang="en-US" altLang="zh-CN" sz="2265" i="1" dirty="0">
                <a:latin typeface="Times New Roman" panose="02020503050405090304"/>
                <a:ea typeface="Times New Roman" panose="02020503050405090304"/>
                <a:cs typeface="Times New Roman" panose="02020503050405090304"/>
                <a:sym typeface="Times New Roman" panose="02020503050405090304"/>
              </a:rPr>
              <a:t>RL training reward is defined by rule-based functions. </a:t>
            </a:r>
            <a:endParaRPr sz="2265" i="1" dirty="0">
              <a:latin typeface="Times New Roman" panose="02020503050405090304"/>
              <a:ea typeface="Times New Roman" panose="02020503050405090304"/>
              <a:cs typeface="Times New Roman" panose="02020503050405090304"/>
              <a:sym typeface="Times New Roman" panose="02020503050405090304"/>
            </a:endParaRPr>
          </a:p>
          <a:p>
            <a:pPr marL="609600" indent="-448945">
              <a:lnSpc>
                <a:spcPct val="150000"/>
              </a:lnSpc>
              <a:spcBef>
                <a:spcPts val="0"/>
              </a:spcBef>
              <a:spcAft>
                <a:spcPts val="0"/>
              </a:spcAft>
              <a:buClr>
                <a:srgbClr val="123566"/>
              </a:buClr>
              <a:buSzPts val="1700"/>
              <a:buFont typeface="Times New Roman" panose="02020503050405090304"/>
              <a:buChar char="-"/>
            </a:pPr>
            <a:r>
              <a:rPr lang="en-US" altLang="zh-CN" sz="2265" dirty="0">
                <a:latin typeface="Times New Roman" panose="02020503050405090304"/>
                <a:ea typeface="Times New Roman" panose="02020503050405090304"/>
                <a:cs typeface="Times New Roman" panose="02020503050405090304"/>
                <a:sym typeface="Times New Roman" panose="02020503050405090304"/>
              </a:rPr>
              <a:t>Experimental results show </a:t>
            </a:r>
            <a:r>
              <a:rPr lang="en-US" altLang="zh-CN" sz="2265" b="1" dirty="0">
                <a:latin typeface="Times New Roman" panose="02020503050405090304"/>
                <a:ea typeface="Times New Roman" panose="02020503050405090304"/>
                <a:cs typeface="Times New Roman" panose="02020503050405090304"/>
                <a:sym typeface="Times New Roman" panose="02020503050405090304"/>
              </a:rPr>
              <a:t>continuous improvement</a:t>
            </a:r>
            <a:r>
              <a:rPr lang="zh-CN" altLang="en-US" sz="2265" dirty="0">
                <a:latin typeface="Times New Roman" panose="02020503050405090304"/>
                <a:ea typeface="Times New Roman" panose="02020503050405090304"/>
                <a:cs typeface="Times New Roman" panose="02020503050405090304"/>
                <a:sym typeface="Times New Roman" panose="02020503050405090304"/>
              </a:rPr>
              <a:t> </a:t>
            </a:r>
            <a:r>
              <a:rPr lang="en-US" altLang="zh-CN" sz="2265" dirty="0">
                <a:latin typeface="Times New Roman" panose="02020503050405090304"/>
                <a:ea typeface="Times New Roman" panose="02020503050405090304"/>
                <a:cs typeface="Times New Roman" panose="02020503050405090304"/>
                <a:sym typeface="Times New Roman" panose="02020503050405090304"/>
              </a:rPr>
              <a:t>and an emerging </a:t>
            </a:r>
            <a:r>
              <a:rPr lang="en-US" altLang="zh-CN" sz="2265" b="1" dirty="0">
                <a:latin typeface="Times New Roman" panose="02020503050405090304"/>
                <a:ea typeface="Times New Roman" panose="02020503050405090304"/>
                <a:cs typeface="Times New Roman" panose="02020503050405090304"/>
                <a:sym typeface="Times New Roman" panose="02020503050405090304"/>
              </a:rPr>
              <a:t>aha moment</a:t>
            </a:r>
            <a:r>
              <a:rPr lang="zh-CN" altLang="en-US" sz="2265" dirty="0">
                <a:latin typeface="Times New Roman" panose="02020503050405090304"/>
                <a:ea typeface="Times New Roman" panose="02020503050405090304"/>
                <a:cs typeface="Times New Roman" panose="02020503050405090304"/>
                <a:sym typeface="Times New Roman" panose="02020503050405090304"/>
              </a:rPr>
              <a:t> </a:t>
            </a:r>
            <a:r>
              <a:rPr lang="en-US" altLang="zh-CN" sz="2265" dirty="0">
                <a:latin typeface="Times New Roman" panose="02020503050405090304"/>
                <a:ea typeface="Times New Roman" panose="02020503050405090304"/>
                <a:cs typeface="Times New Roman" panose="02020503050405090304"/>
                <a:sym typeface="Times New Roman" panose="02020503050405090304"/>
              </a:rPr>
              <a:t>with cognitive behaviors, e.g., self-reflection, backtracking. </a:t>
            </a:r>
            <a:r>
              <a:rPr lang="zh-CN" altLang="en-US" sz="2265" b="1" dirty="0">
                <a:latin typeface="Times New Roman" panose="02020503050405090304"/>
                <a:ea typeface="Times New Roman" panose="02020503050405090304"/>
                <a:cs typeface="Times New Roman" panose="02020503050405090304"/>
                <a:sym typeface="Times New Roman" panose="02020503050405090304"/>
              </a:rPr>
              <a:t> </a:t>
            </a:r>
            <a:endParaRPr sz="2265" b="1" dirty="0">
              <a:latin typeface="Times New Roman" panose="02020503050405090304"/>
              <a:ea typeface="Times New Roman" panose="02020503050405090304"/>
              <a:cs typeface="Times New Roman" panose="02020503050405090304"/>
              <a:sym typeface="Times New Roman" panose="02020503050405090304"/>
            </a:endParaRPr>
          </a:p>
        </p:txBody>
      </p:sp>
      <p:sp>
        <p:nvSpPr>
          <p:cNvPr id="12" name="TextBox 7"/>
          <p:cNvSpPr txBox="1">
            <a:spLocks noChangeArrowheads="1"/>
          </p:cNvSpPr>
          <p:nvPr/>
        </p:nvSpPr>
        <p:spPr bwMode="auto">
          <a:xfrm>
            <a:off x="1010284" y="509905"/>
            <a:ext cx="630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RLVR for Advanced Reasoning</a:t>
            </a:r>
          </a:p>
        </p:txBody>
      </p:sp>
      <p:sp>
        <p:nvSpPr>
          <p:cNvPr id="13" name="TextBox 3"/>
          <p:cNvSpPr txBox="1"/>
          <p:nvPr/>
        </p:nvSpPr>
        <p:spPr>
          <a:xfrm>
            <a:off x="6402784" y="6453336"/>
            <a:ext cx="5789216" cy="461665"/>
          </a:xfrm>
          <a:prstGeom prst="rect">
            <a:avLst/>
          </a:prstGeom>
          <a:noFill/>
        </p:spPr>
        <p:txBody>
          <a:bodyPr wrap="square" rtlCol="0">
            <a:spAutoFit/>
          </a:bodyPr>
          <a:lstStyle/>
          <a:p>
            <a:pPr algn="l"/>
            <a:r>
              <a:rPr lang="en-US" altLang="zh-CN" sz="1200" dirty="0" err="1"/>
              <a:t>DeepSeek</a:t>
            </a:r>
            <a:r>
              <a:rPr lang="en-US" altLang="zh-CN" sz="1200" dirty="0"/>
              <a:t> Team. ” DeepSeek-R1: Incentivizing Reasoning Capability in LLMs via Reinforcement Learning." Nature 2025. </a:t>
            </a:r>
          </a:p>
        </p:txBody>
      </p:sp>
      <p:pic>
        <p:nvPicPr>
          <p:cNvPr id="10" name="Google Shape;72;p15"/>
          <p:cNvPicPr preferRelativeResize="0"/>
          <p:nvPr/>
        </p:nvPicPr>
        <p:blipFill>
          <a:blip r:embed="rId3"/>
          <a:stretch>
            <a:fillRect/>
          </a:stretch>
        </p:blipFill>
        <p:spPr>
          <a:xfrm>
            <a:off x="190333" y="3334334"/>
            <a:ext cx="6205035" cy="3452268"/>
          </a:xfrm>
          <a:prstGeom prst="rect">
            <a:avLst/>
          </a:prstGeom>
          <a:noFill/>
          <a:ln>
            <a:noFill/>
          </a:ln>
        </p:spPr>
      </p:pic>
      <p:pic>
        <p:nvPicPr>
          <p:cNvPr id="14" name="Google Shape;73;p15"/>
          <p:cNvPicPr preferRelativeResize="0"/>
          <p:nvPr/>
        </p:nvPicPr>
        <p:blipFill>
          <a:blip r:embed="rId4"/>
          <a:stretch>
            <a:fillRect/>
          </a:stretch>
        </p:blipFill>
        <p:spPr>
          <a:xfrm>
            <a:off x="6664135" y="3334334"/>
            <a:ext cx="5082603" cy="320203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31874" y="526415"/>
            <a:ext cx="9024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RLVR Enhances Causal Reasoning</a:t>
            </a:r>
            <a:endParaRPr lang="zh-CN" altLang="en-US" sz="2400" b="1" dirty="0">
              <a:solidFill>
                <a:srgbClr val="123566"/>
              </a:solidFill>
              <a:latin typeface="宋体" pitchFamily="2" charset="-122"/>
              <a:ea typeface="宋体" pitchFamily="2" charset="-122"/>
            </a:endParaRPr>
          </a:p>
        </p:txBody>
      </p:sp>
      <p:sp>
        <p:nvSpPr>
          <p:cNvPr id="8" name="TextBox 3"/>
          <p:cNvSpPr txBox="1"/>
          <p:nvPr/>
        </p:nvSpPr>
        <p:spPr>
          <a:xfrm>
            <a:off x="838199" y="6526014"/>
            <a:ext cx="10214143" cy="307777"/>
          </a:xfrm>
          <a:prstGeom prst="rect">
            <a:avLst/>
          </a:prstGeom>
          <a:noFill/>
        </p:spPr>
        <p:txBody>
          <a:bodyPr wrap="none" rtlCol="0">
            <a:spAutoFit/>
          </a:bodyPr>
          <a:lstStyle/>
          <a:p>
            <a:r>
              <a:rPr lang="en-US" altLang="zh-CN" sz="1400" dirty="0" err="1"/>
              <a:t>Zhizhang</a:t>
            </a:r>
            <a:r>
              <a:rPr lang="en-US" altLang="zh-CN" sz="1400" dirty="0"/>
              <a:t> Fu, et al. "Correlation or Causation: Analyzing the Causal Structures of LLM and LRM Reasoning Process." </a:t>
            </a:r>
            <a:r>
              <a:rPr lang="en-US" altLang="zh-CN" sz="1400" dirty="0" err="1"/>
              <a:t>arXiv</a:t>
            </a:r>
            <a:r>
              <a:rPr lang="en-US" altLang="zh-CN" sz="1400" dirty="0"/>
              <a:t>: 2509.17380, 2025</a:t>
            </a:r>
          </a:p>
        </p:txBody>
      </p:sp>
      <p:sp>
        <p:nvSpPr>
          <p:cNvPr id="14" name="内容占位符 2"/>
          <p:cNvSpPr txBox="1"/>
          <p:nvPr/>
        </p:nvSpPr>
        <p:spPr>
          <a:xfrm>
            <a:off x="551384" y="1315534"/>
            <a:ext cx="5328592" cy="4849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90204" pitchFamily="34" charset="0"/>
              <a:buNone/>
            </a:pPr>
            <a:endParaRPr kumimoji="1" lang="en-US" dirty="0">
              <a:latin typeface="Times New Roman" panose="02020503050405090304" pitchFamily="18" charset="0"/>
              <a:cs typeface="Times New Roman" panose="02020503050405090304" pitchFamily="18" charset="0"/>
            </a:endParaRPr>
          </a:p>
          <a:p>
            <a:pPr fontAlgn="auto">
              <a:spcAft>
                <a:spcPts val="0"/>
              </a:spcAft>
              <a:buFontTx/>
              <a:buChar char="-"/>
            </a:pPr>
            <a:r>
              <a:rPr kumimoji="1" lang="en-US" dirty="0">
                <a:latin typeface="Times New Roman" panose="02020503050405090304" pitchFamily="18" charset="0"/>
                <a:cs typeface="Times New Roman" panose="02020503050405090304" pitchFamily="18" charset="0"/>
              </a:rPr>
              <a:t>RLVR (DAPO) achieves 100% Type-I SCM across all tested math and logical reasoning datasets, demonstrating strongest causality!</a:t>
            </a:r>
          </a:p>
          <a:p>
            <a:pPr fontAlgn="auto">
              <a:spcAft>
                <a:spcPts val="0"/>
              </a:spcAft>
              <a:buFontTx/>
              <a:buChar char="-"/>
            </a:pPr>
            <a:endParaRPr kumimoji="1" lang="en-US" dirty="0">
              <a:latin typeface="Times New Roman" panose="02020503050405090304" pitchFamily="18" charset="0"/>
              <a:cs typeface="Times New Roman" panose="02020503050405090304" pitchFamily="18" charset="0"/>
            </a:endParaRPr>
          </a:p>
          <a:p>
            <a:pPr fontAlgn="auto">
              <a:spcAft>
                <a:spcPts val="0"/>
              </a:spcAft>
              <a:buFontTx/>
              <a:buChar char="-"/>
            </a:pPr>
            <a:endParaRPr kumimoji="1" lang="en-US" dirty="0">
              <a:latin typeface="Times New Roman" panose="02020503050405090304" pitchFamily="18" charset="0"/>
              <a:cs typeface="Times New Roman" panose="02020503050405090304" pitchFamily="18" charset="0"/>
            </a:endParaRPr>
          </a:p>
        </p:txBody>
      </p:sp>
      <p:pic>
        <p:nvPicPr>
          <p:cNvPr id="3" name="图片 2">
            <a:extLst>
              <a:ext uri="{FF2B5EF4-FFF2-40B4-BE49-F238E27FC236}">
                <a16:creationId xmlns:a16="http://schemas.microsoft.com/office/drawing/2014/main" id="{E3B36FE0-B03A-8AA9-E494-55F0542921BC}"/>
              </a:ext>
            </a:extLst>
          </p:cNvPr>
          <p:cNvPicPr>
            <a:picLocks noChangeAspect="1"/>
          </p:cNvPicPr>
          <p:nvPr/>
        </p:nvPicPr>
        <p:blipFill>
          <a:blip r:embed="rId3"/>
          <a:stretch>
            <a:fillRect/>
          </a:stretch>
        </p:blipFill>
        <p:spPr>
          <a:xfrm>
            <a:off x="5925054" y="1463675"/>
            <a:ext cx="6024500" cy="4346388"/>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接连接符 3"/>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31874" y="526415"/>
            <a:ext cx="9024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RLVR Enhances Causal Reasoning</a:t>
            </a:r>
            <a:endParaRPr lang="zh-CN" altLang="en-US" sz="2400" b="1" dirty="0">
              <a:solidFill>
                <a:srgbClr val="123566"/>
              </a:solidFill>
              <a:latin typeface="宋体" pitchFamily="2" charset="-122"/>
              <a:ea typeface="宋体" pitchFamily="2" charset="-122"/>
            </a:endParaRPr>
          </a:p>
        </p:txBody>
      </p:sp>
      <p:sp>
        <p:nvSpPr>
          <p:cNvPr id="8" name="TextBox 3"/>
          <p:cNvSpPr txBox="1"/>
          <p:nvPr/>
        </p:nvSpPr>
        <p:spPr>
          <a:xfrm>
            <a:off x="838199" y="6526014"/>
            <a:ext cx="10214143" cy="307777"/>
          </a:xfrm>
          <a:prstGeom prst="rect">
            <a:avLst/>
          </a:prstGeom>
          <a:noFill/>
        </p:spPr>
        <p:txBody>
          <a:bodyPr wrap="none" rtlCol="0">
            <a:spAutoFit/>
          </a:bodyPr>
          <a:lstStyle/>
          <a:p>
            <a:r>
              <a:rPr lang="en-US" altLang="zh-CN" sz="1400" dirty="0" err="1"/>
              <a:t>Zhizhang</a:t>
            </a:r>
            <a:r>
              <a:rPr lang="en-US" altLang="zh-CN" sz="1400" dirty="0"/>
              <a:t> Fu, et al. "Correlation or Causation: Analyzing the Causal Structures of LLM and LRM Reasoning Process." </a:t>
            </a:r>
            <a:r>
              <a:rPr lang="en-US" altLang="zh-CN" sz="1400" dirty="0" err="1"/>
              <a:t>arXiv</a:t>
            </a:r>
            <a:r>
              <a:rPr lang="en-US" altLang="zh-CN" sz="1400" dirty="0"/>
              <a:t>: 2509.17380, 2025</a:t>
            </a:r>
          </a:p>
        </p:txBody>
      </p:sp>
      <p:sp>
        <p:nvSpPr>
          <p:cNvPr id="14" name="内容占位符 2"/>
          <p:cNvSpPr txBox="1"/>
          <p:nvPr/>
        </p:nvSpPr>
        <p:spPr>
          <a:xfrm>
            <a:off x="551384" y="1315534"/>
            <a:ext cx="2664296" cy="48497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a:lstStyle>
          <a:p>
            <a:pPr marL="0" indent="0" fontAlgn="auto">
              <a:spcAft>
                <a:spcPts val="0"/>
              </a:spcAft>
              <a:buFont typeface="Arial" panose="020B0604020202090204" pitchFamily="34" charset="0"/>
              <a:buNone/>
            </a:pPr>
            <a:endParaRPr kumimoji="1" lang="en-US" dirty="0">
              <a:latin typeface="Times New Roman" panose="02020503050405090304" pitchFamily="18" charset="0"/>
              <a:cs typeface="Times New Roman" panose="02020503050405090304" pitchFamily="18" charset="0"/>
            </a:endParaRPr>
          </a:p>
          <a:p>
            <a:pPr fontAlgn="auto">
              <a:spcAft>
                <a:spcPts val="0"/>
              </a:spcAft>
              <a:buFontTx/>
              <a:buChar char="-"/>
            </a:pPr>
            <a:r>
              <a:rPr kumimoji="1" lang="en-US" b="1" dirty="0">
                <a:latin typeface="Times New Roman" panose="02020503050405090304" pitchFamily="18" charset="0"/>
                <a:cs typeface="Times New Roman" panose="02020503050405090304" pitchFamily="18" charset="0"/>
              </a:rPr>
              <a:t>Mechanism</a:t>
            </a:r>
            <a:r>
              <a:rPr kumimoji="1" lang="en-US" dirty="0">
                <a:latin typeface="Times New Roman" panose="02020503050405090304" pitchFamily="18" charset="0"/>
                <a:cs typeface="Times New Roman" panose="02020503050405090304" pitchFamily="18" charset="0"/>
              </a:rPr>
              <a:t>: RLVR models sample their own outputs during training, </a:t>
            </a:r>
            <a:r>
              <a:rPr kumimoji="1" lang="en-US" b="1" dirty="0">
                <a:latin typeface="Times New Roman" panose="02020503050405090304" pitchFamily="18" charset="0"/>
                <a:cs typeface="Times New Roman" panose="02020503050405090304" pitchFamily="18" charset="0"/>
              </a:rPr>
              <a:t>reducing</a:t>
            </a:r>
            <a:r>
              <a:rPr kumimoji="1" lang="en-US" dirty="0">
                <a:latin typeface="Times New Roman" panose="02020503050405090304" pitchFamily="18" charset="0"/>
                <a:cs typeface="Times New Roman" panose="02020503050405090304" pitchFamily="18" charset="0"/>
              </a:rPr>
              <a:t> reliance on </a:t>
            </a:r>
            <a:r>
              <a:rPr kumimoji="1" lang="en-US" b="1" dirty="0">
                <a:latin typeface="Times New Roman" panose="02020503050405090304" pitchFamily="18" charset="0"/>
                <a:cs typeface="Times New Roman" panose="02020503050405090304" pitchFamily="18" charset="0"/>
              </a:rPr>
              <a:t>spurious correlations.</a:t>
            </a:r>
          </a:p>
        </p:txBody>
      </p:sp>
      <p:pic>
        <p:nvPicPr>
          <p:cNvPr id="5" name="图片 4"/>
          <p:cNvPicPr>
            <a:picLocks noChangeAspect="1"/>
          </p:cNvPicPr>
          <p:nvPr/>
        </p:nvPicPr>
        <p:blipFill>
          <a:blip r:embed="rId3"/>
          <a:stretch>
            <a:fillRect/>
          </a:stretch>
        </p:blipFill>
        <p:spPr>
          <a:xfrm>
            <a:off x="3215680" y="2204864"/>
            <a:ext cx="8984346" cy="273630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79660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RLVR for Advanced Reasoning - Limitation</a:t>
            </a:r>
          </a:p>
        </p:txBody>
      </p:sp>
      <p:sp>
        <p:nvSpPr>
          <p:cNvPr id="2" name="Google Shape;110;p18"/>
          <p:cNvSpPr txBox="1"/>
          <p:nvPr/>
        </p:nvSpPr>
        <p:spPr>
          <a:xfrm>
            <a:off x="561340" y="1253490"/>
            <a:ext cx="10616565" cy="4351020"/>
          </a:xfrm>
          <a:prstGeom prst="rect">
            <a:avLst/>
          </a:prstGeom>
          <a:noFill/>
          <a:ln>
            <a:noFill/>
          </a:ln>
        </p:spPr>
        <p:txBody>
          <a:bodyPr spcFirstLastPara="1" wrap="square" lIns="91433" tIns="45700" rIns="91433" bIns="45700" anchor="t" anchorCtr="0">
            <a:noAutofit/>
          </a:bodyPr>
          <a:lstStyle/>
          <a:p>
            <a:pPr marL="160655">
              <a:lnSpc>
                <a:spcPct val="150000"/>
              </a:lnSpc>
              <a:spcBef>
                <a:spcPts val="0"/>
              </a:spcBef>
              <a:spcAft>
                <a:spcPts val="0"/>
              </a:spcAft>
              <a:buClr>
                <a:schemeClr val="dk1"/>
              </a:buClr>
              <a:buSzPts val="1700"/>
            </a:pP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RLVR approaches are mainly </a:t>
            </a:r>
            <a:r>
              <a:rPr lang="en-US" altLang="zh-CN" sz="2265" b="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on-policy</a:t>
            </a: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 which relies on its </a:t>
            </a:r>
            <a:r>
              <a:rPr lang="en-US" altLang="zh-CN" sz="2265" b="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own trail and feedback</a:t>
            </a:r>
            <a:r>
              <a:rPr lang="zh-CN" altLang="en-US"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 </a:t>
            </a: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to improve. </a:t>
            </a:r>
            <a:endParaRPr lang="en-US"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609600">
              <a:lnSpc>
                <a:spcPct val="150000"/>
              </a:lnSpc>
              <a:spcBef>
                <a:spcPts val="0"/>
              </a:spcBef>
              <a:spcAft>
                <a:spcPts val="0"/>
              </a:spcAft>
            </a:pPr>
            <a:endParaRPr lang="en-US" sz="1400"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160655">
              <a:lnSpc>
                <a:spcPct val="150000"/>
              </a:lnSpc>
              <a:spcBef>
                <a:spcPts val="0"/>
              </a:spcBef>
              <a:spcAft>
                <a:spcPts val="0"/>
              </a:spcAft>
              <a:buClr>
                <a:schemeClr val="dk1"/>
              </a:buClr>
              <a:buSzPts val="1700"/>
            </a:pP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However, this framework is inherently limited by models’ </a:t>
            </a:r>
            <a:r>
              <a:rPr lang="en-US" altLang="zh-CN" sz="2265" b="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own capabilities</a:t>
            </a: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 </a:t>
            </a:r>
            <a:endParaRPr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770255" lvl="1">
              <a:lnSpc>
                <a:spcPct val="150000"/>
              </a:lnSpc>
              <a:spcBef>
                <a:spcPts val="0"/>
              </a:spcBef>
              <a:spcAft>
                <a:spcPts val="0"/>
              </a:spcAft>
              <a:buClr>
                <a:schemeClr val="dk1"/>
              </a:buClr>
              <a:buSzPts val="1700"/>
            </a:pPr>
            <a:r>
              <a:rPr lang="en-US" altLang="zh-CN" sz="2265"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Spurious correlations in correct results are reinforced. </a:t>
            </a:r>
          </a:p>
        </p:txBody>
      </p:sp>
      <p:sp>
        <p:nvSpPr>
          <p:cNvPr id="5" name="Google Shape;135;p21"/>
          <p:cNvSpPr txBox="1"/>
          <p:nvPr/>
        </p:nvSpPr>
        <p:spPr>
          <a:xfrm>
            <a:off x="263352" y="4509120"/>
            <a:ext cx="9713600" cy="4351200"/>
          </a:xfrm>
          <a:prstGeom prst="rect">
            <a:avLst/>
          </a:prstGeom>
          <a:noFill/>
          <a:ln>
            <a:noFill/>
          </a:ln>
        </p:spPr>
        <p:txBody>
          <a:bodyPr spcFirstLastPara="1" wrap="square" lIns="91433" tIns="45700" rIns="91433" bIns="45700" anchor="t" anchorCtr="0">
            <a:noAutofit/>
          </a:bodyPr>
          <a:lstStyle/>
          <a:p>
            <a:pPr marL="609600" indent="-448945">
              <a:lnSpc>
                <a:spcPct val="150000"/>
              </a:lnSpc>
              <a:spcBef>
                <a:spcPts val="0"/>
              </a:spcBef>
              <a:spcAft>
                <a:spcPts val="0"/>
              </a:spcAft>
              <a:buClr>
                <a:schemeClr val="dk1"/>
              </a:buClr>
              <a:buSzPts val="1700"/>
              <a:buFont typeface="Times New Roman" panose="02020503050405090304"/>
              <a:buChar char="-"/>
            </a:pPr>
            <a:r>
              <a:rPr lang="en-US" altLang="zh-CN" sz="2265" dirty="0">
                <a:solidFill>
                  <a:srgbClr val="FF0000"/>
                </a:solidFill>
                <a:latin typeface="Times New Roman" panose="02020503050405090304"/>
                <a:ea typeface="Times New Roman" panose="02020503050405090304"/>
                <a:cs typeface="Times New Roman" panose="02020503050405090304"/>
                <a:sym typeface="Times New Roman" panose="02020503050405090304"/>
              </a:rPr>
              <a:t>To address this challenge, </a:t>
            </a:r>
            <a:r>
              <a:rPr lang="en-US" altLang="zh-CN" sz="2265" b="1" dirty="0">
                <a:solidFill>
                  <a:srgbClr val="FF0000"/>
                </a:solidFill>
                <a:latin typeface="Times New Roman" panose="02020503050405090304"/>
                <a:ea typeface="Times New Roman" panose="02020503050405090304"/>
                <a:cs typeface="Times New Roman" panose="02020503050405090304"/>
                <a:sym typeface="Times New Roman" panose="02020503050405090304"/>
              </a:rPr>
              <a:t>we first introduce off-policy guidance within the RL process. </a:t>
            </a:r>
            <a:br>
              <a:rPr lang="en-US" altLang="zh-CN" sz="2265" b="1" dirty="0">
                <a:solidFill>
                  <a:srgbClr val="FF0000"/>
                </a:solidFill>
                <a:latin typeface="Times New Roman" panose="02020503050405090304"/>
                <a:ea typeface="Times New Roman" panose="02020503050405090304"/>
                <a:cs typeface="Times New Roman" panose="02020503050405090304"/>
                <a:sym typeface="Times New Roman" panose="02020503050405090304"/>
              </a:rPr>
            </a:br>
            <a:r>
              <a:rPr lang="en-US" altLang="zh-CN" sz="2265"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Use a teaching to inject a more causal reasoning sequence. </a:t>
            </a:r>
            <a:endParaRPr lang="en-US" altLang="zh-CN" sz="2265" b="1" dirty="0">
              <a:solidFill>
                <a:srgbClr val="FF0000"/>
              </a:solidFill>
              <a:latin typeface="Times New Roman" panose="02020503050405090304"/>
              <a:ea typeface="Times New Roman" panose="02020503050405090304"/>
              <a:cs typeface="Times New Roman" panose="02020503050405090304"/>
              <a:sym typeface="Times New Roman" panose="02020503050405090304"/>
            </a:endParaRPr>
          </a:p>
          <a:p>
            <a:pPr marL="617855" lvl="1" indent="0">
              <a:lnSpc>
                <a:spcPct val="150000"/>
              </a:lnSpc>
              <a:spcBef>
                <a:spcPts val="0"/>
              </a:spcBef>
              <a:spcAft>
                <a:spcPts val="0"/>
              </a:spcAft>
              <a:buClr>
                <a:schemeClr val="dk1"/>
              </a:buClr>
              <a:buSzPts val="1700"/>
              <a:buFont typeface="Times New Roman" panose="02020503050405090304"/>
              <a:buNone/>
            </a:pPr>
            <a:endParaRPr sz="2265" b="1"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Causality of LLMs’ CoT</a:t>
            </a:r>
            <a:r>
              <a:rPr lang="zh-CN" altLang="en-US" sz="2400" b="1" dirty="0">
                <a:solidFill>
                  <a:srgbClr val="123566"/>
                </a:solidFill>
                <a:latin typeface="宋体" pitchFamily="2" charset="-122"/>
                <a:ea typeface="宋体" pitchFamily="2" charset="-122"/>
              </a:rPr>
              <a:t> </a:t>
            </a:r>
            <a:endParaRPr lang="en-US" altLang="zh-CN" sz="2400" b="1" dirty="0">
              <a:solidFill>
                <a:srgbClr val="123566"/>
              </a:solidFill>
              <a:latin typeface="宋体" pitchFamily="2" charset="-122"/>
              <a:ea typeface="宋体" pitchFamily="2" charset="-122"/>
            </a:endParaRPr>
          </a:p>
        </p:txBody>
      </p:sp>
      <p:sp>
        <p:nvSpPr>
          <p:cNvPr id="13" name="TextBox 3"/>
          <p:cNvSpPr txBox="1"/>
          <p:nvPr/>
        </p:nvSpPr>
        <p:spPr>
          <a:xfrm>
            <a:off x="838199" y="6526014"/>
            <a:ext cx="9684385" cy="306705"/>
          </a:xfrm>
          <a:prstGeom prst="rect">
            <a:avLst/>
          </a:prstGeom>
          <a:noFill/>
        </p:spPr>
        <p:txBody>
          <a:bodyPr wrap="none" rtlCol="0">
            <a:spAutoFit/>
          </a:bodyPr>
          <a:lstStyle/>
          <a:p>
            <a:pPr algn="l"/>
            <a:r>
              <a:rPr lang="en-US" altLang="zh-CN" sz="1400" dirty="0"/>
              <a:t>Bao, Guangsheng, et al. "Llms with chain-of-thought are non-causal reasoners." arXiv preprint arXiv:2402.16048 (2024).</a:t>
            </a:r>
          </a:p>
        </p:txBody>
      </p:sp>
      <p:sp>
        <p:nvSpPr>
          <p:cNvPr id="3" name="内容占位符 2"/>
          <p:cNvSpPr>
            <a:spLocks noGrp="1"/>
          </p:cNvSpPr>
          <p:nvPr>
            <p:ph idx="1"/>
          </p:nvPr>
        </p:nvSpPr>
        <p:spPr>
          <a:xfrm>
            <a:off x="864235" y="1281430"/>
            <a:ext cx="10515600" cy="5122545"/>
          </a:xfrm>
        </p:spPr>
        <p:txBody>
          <a:bodyPr>
            <a:normAutofit/>
          </a:bodyPr>
          <a:lstStyle/>
          <a:p>
            <a:pPr algn="l">
              <a:lnSpc>
                <a:spcPct val="100000"/>
              </a:lnSpc>
              <a:buClrTx/>
              <a:buSzTx/>
              <a:buNone/>
            </a:pPr>
            <a:r>
              <a:rPr kumimoji="1" lang="en-US" altLang="zh-CN" dirty="0">
                <a:latin typeface="Times New Roman" panose="02020503050405090304" pitchFamily="18" charset="0"/>
                <a:cs typeface="Times New Roman" panose="02020503050405090304" pitchFamily="18" charset="0"/>
              </a:rPr>
              <a:t>Key findings:</a:t>
            </a:r>
          </a:p>
          <a:p>
            <a:pPr algn="l">
              <a:lnSpc>
                <a:spcPct val="100000"/>
              </a:lnSpc>
              <a:buClrTx/>
              <a:buSzTx/>
              <a:buNone/>
            </a:pPr>
            <a:r>
              <a:rPr kumimoji="1" lang="en-US" altLang="zh-CN" dirty="0">
                <a:latin typeface="Times New Roman" panose="02020503050405090304" pitchFamily="18" charset="0"/>
                <a:cs typeface="Times New Roman" panose="02020503050405090304" pitchFamily="18" charset="0"/>
              </a:rPr>
              <a:t>	1. 	LLMs often exhibit spurious correlations (e.g., Z → Y directly).</a:t>
            </a:r>
          </a:p>
          <a:p>
            <a:pPr algn="l">
              <a:lnSpc>
                <a:spcPct val="100000"/>
              </a:lnSpc>
              <a:buClrTx/>
              <a:buSzTx/>
              <a:buNone/>
            </a:pPr>
            <a:r>
              <a:rPr kumimoji="1" lang="en-US" altLang="zh-CN" dirty="0">
                <a:latin typeface="Times New Roman" panose="02020503050405090304" pitchFamily="18" charset="0"/>
                <a:cs typeface="Times New Roman" panose="02020503050405090304" pitchFamily="18" charset="0"/>
              </a:rPr>
              <a:t>	2. 	Causal Chain (Ideal) is rare; most LLMs show:</a:t>
            </a:r>
          </a:p>
          <a:p>
            <a:pPr marL="685800" lvl="1" indent="457200" algn="l">
              <a:lnSpc>
                <a:spcPct val="100000"/>
              </a:lnSpc>
              <a:buClrTx/>
              <a:buSzTx/>
              <a:buNone/>
            </a:pPr>
            <a:r>
              <a:rPr kumimoji="1" lang="en-US" altLang="zh-CN" sz="2800" dirty="0">
                <a:latin typeface="Times New Roman" panose="02020503050405090304" pitchFamily="18" charset="0"/>
                <a:cs typeface="Times New Roman" panose="02020503050405090304" pitchFamily="18" charset="0"/>
              </a:rPr>
              <a:t>• Common Cause or Full Connection structures.</a:t>
            </a:r>
          </a:p>
          <a:p>
            <a:pPr indent="0" algn="l">
              <a:lnSpc>
                <a:spcPct val="100000"/>
              </a:lnSpc>
              <a:buClrTx/>
              <a:buSzTx/>
              <a:buNone/>
            </a:pPr>
            <a:r>
              <a:rPr kumimoji="1" lang="en-US" altLang="zh-CN" dirty="0">
                <a:latin typeface="Times New Roman" panose="02020503050405090304" pitchFamily="18" charset="0"/>
                <a:cs typeface="Times New Roman" panose="02020503050405090304" pitchFamily="18" charset="0"/>
              </a:rPr>
              <a:t>3. 	Inconsistent and unfaithful reasoning occurs due to:</a:t>
            </a:r>
          </a:p>
          <a:p>
            <a:pPr marL="685800" lvl="1" indent="457200" algn="l">
              <a:lnSpc>
                <a:spcPct val="100000"/>
              </a:lnSpc>
              <a:buClrTx/>
              <a:buSzTx/>
              <a:buNone/>
            </a:pPr>
            <a:r>
              <a:rPr kumimoji="1" lang="en-US" altLang="zh-CN" sz="2800" dirty="0">
                <a:latin typeface="Times New Roman" panose="02020503050405090304" pitchFamily="18" charset="0"/>
                <a:cs typeface="Times New Roman" panose="02020503050405090304" pitchFamily="18" charset="0"/>
              </a:rPr>
              <a:t>• Incorrect causal links.</a:t>
            </a:r>
          </a:p>
          <a:p>
            <a:pPr marL="685800" lvl="1" indent="457200" algn="l">
              <a:lnSpc>
                <a:spcPct val="100000"/>
              </a:lnSpc>
              <a:buClrTx/>
              <a:buSzTx/>
              <a:buNone/>
            </a:pPr>
            <a:r>
              <a:rPr kumimoji="1" lang="en-US" altLang="zh-CN" sz="2800" dirty="0">
                <a:latin typeface="Times New Roman" panose="02020503050405090304" pitchFamily="18" charset="0"/>
                <a:cs typeface="Times New Roman" panose="02020503050405090304" pitchFamily="18" charset="0"/>
              </a:rPr>
              <a:t>• Confounding factors in the instruction.</a:t>
            </a:r>
            <a:endParaRPr kumimoji="1" lang="en-US" altLang="zh-CN" dirty="0">
              <a:latin typeface="Times New Roman" panose="02020503050405090304" pitchFamily="18" charset="0"/>
              <a:cs typeface="Times New Roman" panose="02020503050405090304" pitchFamily="18"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Background - GRPO</a:t>
            </a:r>
          </a:p>
        </p:txBody>
      </p:sp>
      <p:sp>
        <p:nvSpPr>
          <p:cNvPr id="2" name="Google Shape;216;p28"/>
          <p:cNvSpPr txBox="1"/>
          <p:nvPr/>
        </p:nvSpPr>
        <p:spPr>
          <a:xfrm>
            <a:off x="504599" y="1253400"/>
            <a:ext cx="9713600" cy="4351200"/>
          </a:xfrm>
          <a:prstGeom prst="rect">
            <a:avLst/>
          </a:prstGeom>
          <a:noFill/>
          <a:ln>
            <a:noFill/>
          </a:ln>
        </p:spPr>
        <p:txBody>
          <a:bodyPr spcFirstLastPara="1" wrap="square" lIns="91433" tIns="45700" rIns="91433" bIns="45700" anchor="t" anchorCtr="0">
            <a:noAutofit/>
          </a:bodyPr>
          <a:lstStyle/>
          <a:p>
            <a:pPr>
              <a:lnSpc>
                <a:spcPct val="150000"/>
              </a:lnSpc>
              <a:spcBef>
                <a:spcPts val="0"/>
              </a:spcBef>
              <a:spcAft>
                <a:spcPts val="0"/>
              </a:spcAft>
            </a:pPr>
            <a:endParaRPr sz="2265" b="1">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a:lnSpc>
                <a:spcPct val="150000"/>
              </a:lnSpc>
              <a:spcBef>
                <a:spcPts val="0"/>
              </a:spcBef>
              <a:spcAft>
                <a:spcPts val="0"/>
              </a:spcAft>
            </a:pPr>
            <a:endParaRPr sz="2265" b="1">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p:txBody>
      </p:sp>
      <p:pic>
        <p:nvPicPr>
          <p:cNvPr id="3" name="Google Shape;217;p28"/>
          <p:cNvPicPr preferRelativeResize="0"/>
          <p:nvPr/>
        </p:nvPicPr>
        <p:blipFill>
          <a:blip r:embed="rId3"/>
          <a:stretch>
            <a:fillRect/>
          </a:stretch>
        </p:blipFill>
        <p:spPr>
          <a:xfrm>
            <a:off x="1447968" y="4046343"/>
            <a:ext cx="9056801" cy="1606977"/>
          </a:xfrm>
          <a:prstGeom prst="rect">
            <a:avLst/>
          </a:prstGeom>
          <a:noFill/>
          <a:ln>
            <a:noFill/>
          </a:ln>
        </p:spPr>
      </p:pic>
      <p:pic>
        <p:nvPicPr>
          <p:cNvPr id="4" name="Google Shape;218;p28"/>
          <p:cNvPicPr preferRelativeResize="0"/>
          <p:nvPr/>
        </p:nvPicPr>
        <p:blipFill>
          <a:blip r:embed="rId4"/>
          <a:stretch>
            <a:fillRect/>
          </a:stretch>
        </p:blipFill>
        <p:spPr>
          <a:xfrm>
            <a:off x="2214267" y="1134299"/>
            <a:ext cx="7193399" cy="2978367"/>
          </a:xfrm>
          <a:prstGeom prst="rect">
            <a:avLst/>
          </a:prstGeom>
          <a:noFill/>
          <a:ln>
            <a:noFill/>
          </a:ln>
        </p:spPr>
      </p:pic>
      <p:sp>
        <p:nvSpPr>
          <p:cNvPr id="5" name="Google Shape;220;p28"/>
          <p:cNvSpPr/>
          <p:nvPr/>
        </p:nvSpPr>
        <p:spPr>
          <a:xfrm>
            <a:off x="4643200" y="4150882"/>
            <a:ext cx="3810000" cy="6472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6" name="Google Shape;221;p28"/>
          <p:cNvSpPr/>
          <p:nvPr/>
        </p:nvSpPr>
        <p:spPr>
          <a:xfrm flipH="1">
            <a:off x="2273233" y="4836315"/>
            <a:ext cx="2483200" cy="5740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cxnSp>
        <p:nvCxnSpPr>
          <p:cNvPr id="7" name="Google Shape;222;p28"/>
          <p:cNvCxnSpPr/>
          <p:nvPr/>
        </p:nvCxnSpPr>
        <p:spPr>
          <a:xfrm rot="10800000" flipH="1">
            <a:off x="8453200" y="3544082"/>
            <a:ext cx="1011200" cy="606800"/>
          </a:xfrm>
          <a:prstGeom prst="straightConnector1">
            <a:avLst/>
          </a:prstGeom>
          <a:noFill/>
          <a:ln w="9525" cap="flat" cmpd="sng">
            <a:solidFill>
              <a:srgbClr val="FF0000"/>
            </a:solidFill>
            <a:prstDash val="solid"/>
            <a:round/>
            <a:headEnd type="none" w="med" len="med"/>
            <a:tailEnd type="stealth" w="med" len="med"/>
          </a:ln>
        </p:spPr>
      </p:cxnSp>
      <p:sp>
        <p:nvSpPr>
          <p:cNvPr id="8" name="Google Shape;223;p28"/>
          <p:cNvSpPr txBox="1"/>
          <p:nvPr/>
        </p:nvSpPr>
        <p:spPr>
          <a:xfrm>
            <a:off x="9132667" y="3146982"/>
            <a:ext cx="24268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US" altLang="zh-CN" sz="1335">
                <a:solidFill>
                  <a:srgbClr val="FF0000"/>
                </a:solidFill>
              </a:rPr>
              <a:t>Clipped Surrogate Loss</a:t>
            </a:r>
            <a:endParaRPr sz="1335">
              <a:solidFill>
                <a:srgbClr val="FF0000"/>
              </a:solidFill>
            </a:endParaRPr>
          </a:p>
        </p:txBody>
      </p:sp>
      <p:cxnSp>
        <p:nvCxnSpPr>
          <p:cNvPr id="9" name="Google Shape;224;p28"/>
          <p:cNvCxnSpPr/>
          <p:nvPr/>
        </p:nvCxnSpPr>
        <p:spPr>
          <a:xfrm flipH="1">
            <a:off x="1892833" y="5395782"/>
            <a:ext cx="396400" cy="428800"/>
          </a:xfrm>
          <a:prstGeom prst="straightConnector1">
            <a:avLst/>
          </a:prstGeom>
          <a:noFill/>
          <a:ln w="9525" cap="flat" cmpd="sng">
            <a:solidFill>
              <a:srgbClr val="0000FF"/>
            </a:solidFill>
            <a:prstDash val="solid"/>
            <a:round/>
            <a:headEnd type="none" w="med" len="med"/>
            <a:tailEnd type="stealth" w="med" len="med"/>
          </a:ln>
        </p:spPr>
      </p:cxnSp>
      <p:sp>
        <p:nvSpPr>
          <p:cNvPr id="10" name="Google Shape;225;p28"/>
          <p:cNvSpPr txBox="1"/>
          <p:nvPr/>
        </p:nvSpPr>
        <p:spPr>
          <a:xfrm>
            <a:off x="1004033" y="5796915"/>
            <a:ext cx="24268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US" altLang="zh-CN" sz="1335">
                <a:solidFill>
                  <a:srgbClr val="0000FF"/>
                </a:solidFill>
              </a:rPr>
              <a:t>Importance Sampling</a:t>
            </a:r>
            <a:endParaRPr sz="1335">
              <a:solidFill>
                <a:srgbClr val="0000FF"/>
              </a:solidFill>
            </a:endParaRPr>
          </a:p>
        </p:txBody>
      </p:sp>
      <p:sp>
        <p:nvSpPr>
          <p:cNvPr id="13" name="Google Shape;226;p28"/>
          <p:cNvSpPr txBox="1"/>
          <p:nvPr/>
        </p:nvSpPr>
        <p:spPr>
          <a:xfrm>
            <a:off x="8130567" y="5796915"/>
            <a:ext cx="2426800" cy="656421"/>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US" altLang="zh-CN" sz="1335">
                <a:solidFill>
                  <a:schemeClr val="dk1"/>
                </a:solidFill>
              </a:rPr>
              <a:t>The current model is </a:t>
            </a:r>
            <a:br>
              <a:rPr lang="en-US" altLang="zh-CN" sz="1335">
                <a:solidFill>
                  <a:schemeClr val="dk1"/>
                </a:solidFill>
              </a:rPr>
            </a:br>
            <a:r>
              <a:rPr lang="en-US" altLang="zh-CN" sz="1335">
                <a:solidFill>
                  <a:schemeClr val="dk1"/>
                </a:solidFill>
              </a:rPr>
              <a:t>Data is generated by </a:t>
            </a:r>
            <a:endParaRPr sz="1335">
              <a:solidFill>
                <a:schemeClr val="dk1"/>
              </a:solidFill>
            </a:endParaRPr>
          </a:p>
        </p:txBody>
      </p:sp>
      <p:pic>
        <p:nvPicPr>
          <p:cNvPr id="14" name="Google Shape;227;p28"/>
          <p:cNvPicPr preferRelativeResize="0"/>
          <p:nvPr/>
        </p:nvPicPr>
        <p:blipFill>
          <a:blip r:embed="rId5"/>
          <a:stretch>
            <a:fillRect/>
          </a:stretch>
        </p:blipFill>
        <p:spPr>
          <a:xfrm>
            <a:off x="9862233" y="6167173"/>
            <a:ext cx="396400" cy="158564"/>
          </a:xfrm>
          <a:prstGeom prst="rect">
            <a:avLst/>
          </a:prstGeom>
          <a:noFill/>
          <a:ln>
            <a:noFill/>
          </a:ln>
        </p:spPr>
      </p:pic>
      <p:pic>
        <p:nvPicPr>
          <p:cNvPr id="15" name="Google Shape;228;p28"/>
          <p:cNvPicPr preferRelativeResize="0"/>
          <p:nvPr/>
        </p:nvPicPr>
        <p:blipFill>
          <a:blip r:embed="rId6"/>
          <a:stretch>
            <a:fillRect/>
          </a:stretch>
        </p:blipFill>
        <p:spPr>
          <a:xfrm>
            <a:off x="9862234" y="5963836"/>
            <a:ext cx="207021" cy="133951"/>
          </a:xfrm>
          <a:prstGeom prst="rect">
            <a:avLst/>
          </a:prstGeom>
          <a:noFill/>
          <a:ln>
            <a:noFill/>
          </a:ln>
        </p:spPr>
      </p:pic>
      <p:sp>
        <p:nvSpPr>
          <p:cNvPr id="16" name="Google Shape;229;p28"/>
          <p:cNvSpPr/>
          <p:nvPr/>
        </p:nvSpPr>
        <p:spPr>
          <a:xfrm>
            <a:off x="7862667" y="5963715"/>
            <a:ext cx="307600" cy="323200"/>
          </a:xfrm>
          <a:prstGeom prst="star4">
            <a:avLst>
              <a:gd name="adj" fmla="val 14955"/>
            </a:avLst>
          </a:prstGeom>
          <a:solidFill>
            <a:srgbClr val="FF0000"/>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17" name="Google Shape;230;p28"/>
          <p:cNvSpPr/>
          <p:nvPr/>
        </p:nvSpPr>
        <p:spPr>
          <a:xfrm>
            <a:off x="4805967" y="4836315"/>
            <a:ext cx="5507600" cy="647200"/>
          </a:xfrm>
          <a:prstGeom prst="rect">
            <a:avLst/>
          </a:prstGeom>
          <a:no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cxnSp>
        <p:nvCxnSpPr>
          <p:cNvPr id="18" name="Google Shape;231;p28"/>
          <p:cNvCxnSpPr/>
          <p:nvPr/>
        </p:nvCxnSpPr>
        <p:spPr>
          <a:xfrm rot="10800000" flipH="1">
            <a:off x="10313567" y="4472315"/>
            <a:ext cx="534000" cy="364000"/>
          </a:xfrm>
          <a:prstGeom prst="straightConnector1">
            <a:avLst/>
          </a:prstGeom>
          <a:noFill/>
          <a:ln w="9525" cap="flat" cmpd="sng">
            <a:solidFill>
              <a:srgbClr val="38761D"/>
            </a:solidFill>
            <a:prstDash val="solid"/>
            <a:round/>
            <a:headEnd type="none" w="med" len="med"/>
            <a:tailEnd type="stealth" w="med" len="med"/>
          </a:ln>
        </p:spPr>
      </p:cxnSp>
      <p:sp>
        <p:nvSpPr>
          <p:cNvPr id="19" name="Google Shape;168;p25"/>
          <p:cNvSpPr txBox="1"/>
          <p:nvPr/>
        </p:nvSpPr>
        <p:spPr>
          <a:xfrm>
            <a:off x="3638951" y="5653316"/>
            <a:ext cx="4674800" cy="738816"/>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US" altLang="zh-CN" sz="1065" b="1" dirty="0">
                <a:solidFill>
                  <a:schemeClr val="dk1"/>
                </a:solidFill>
              </a:rPr>
              <a:t>GRPO vs PPO</a:t>
            </a:r>
            <a:br>
              <a:rPr lang="zh-CN" altLang="en-US" sz="1065" dirty="0">
                <a:solidFill>
                  <a:schemeClr val="dk1"/>
                </a:solidFill>
              </a:rPr>
            </a:br>
            <a:r>
              <a:rPr lang="en-US" altLang="zh-CN" sz="1065" dirty="0">
                <a:solidFill>
                  <a:schemeClr val="dk1"/>
                </a:solidFill>
              </a:rPr>
              <a:t>Figure from </a:t>
            </a:r>
            <a:r>
              <a:rPr lang="en-US" altLang="zh-CN" sz="1065" i="1" u="sng" dirty="0">
                <a:solidFill>
                  <a:schemeClr val="dk1"/>
                </a:solidFill>
              </a:rPr>
              <a:t>DeepSeekMath: Pushing the Limits of Mathematical Reasoning in Open Language Models[7]</a:t>
            </a:r>
            <a:endParaRPr sz="1065" i="1" u="sng" dirty="0">
              <a:solidFill>
                <a:schemeClr val="dk1"/>
              </a:solidFill>
            </a:endParaRPr>
          </a:p>
        </p:txBody>
      </p:sp>
      <p:sp>
        <p:nvSpPr>
          <p:cNvPr id="20" name="TextBox 3"/>
          <p:cNvSpPr txBox="1"/>
          <p:nvPr/>
        </p:nvSpPr>
        <p:spPr>
          <a:xfrm>
            <a:off x="1271464" y="6525344"/>
            <a:ext cx="10791384" cy="338554"/>
          </a:xfrm>
          <a:prstGeom prst="rect">
            <a:avLst/>
          </a:prstGeom>
          <a:noFill/>
        </p:spPr>
        <p:txBody>
          <a:bodyPr wrap="square" rtlCol="0">
            <a:spAutoFit/>
          </a:bodyPr>
          <a:lstStyle/>
          <a:p>
            <a:pPr algn="l"/>
            <a:r>
              <a:rPr lang="en-US" altLang="zh-CN" sz="1600" dirty="0"/>
              <a:t>Yan, Jianhao, et al. ” Learning to Reason under Off-Policy Guidance." </a:t>
            </a:r>
            <a:r>
              <a:rPr lang="en-US" altLang="zh-CN" sz="1600" dirty="0" err="1"/>
              <a:t>NeurIPS</a:t>
            </a:r>
            <a:r>
              <a:rPr lang="en-US" altLang="zh-CN" sz="1600" dirty="0"/>
              <a:t> 2025.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LUFFY– Mixed-Policy GRPO</a:t>
            </a:r>
          </a:p>
        </p:txBody>
      </p:sp>
      <p:pic>
        <p:nvPicPr>
          <p:cNvPr id="2" name="Google Shape;268;p31"/>
          <p:cNvPicPr preferRelativeResize="0"/>
          <p:nvPr/>
        </p:nvPicPr>
        <p:blipFill>
          <a:blip r:embed="rId3"/>
          <a:stretch>
            <a:fillRect/>
          </a:stretch>
        </p:blipFill>
        <p:spPr>
          <a:xfrm>
            <a:off x="289067" y="3487734"/>
            <a:ext cx="7314767" cy="3159967"/>
          </a:xfrm>
          <a:prstGeom prst="rect">
            <a:avLst/>
          </a:prstGeom>
          <a:noFill/>
          <a:ln>
            <a:noFill/>
          </a:ln>
        </p:spPr>
      </p:pic>
      <p:sp>
        <p:nvSpPr>
          <p:cNvPr id="4" name="Google Shape;267;p31"/>
          <p:cNvSpPr txBox="1"/>
          <p:nvPr/>
        </p:nvSpPr>
        <p:spPr>
          <a:xfrm>
            <a:off x="561200" y="1253333"/>
            <a:ext cx="4340800" cy="4351200"/>
          </a:xfrm>
          <a:prstGeom prst="rect">
            <a:avLst/>
          </a:prstGeom>
          <a:noFill/>
          <a:ln>
            <a:noFill/>
          </a:ln>
        </p:spPr>
        <p:txBody>
          <a:bodyPr spcFirstLastPara="1" wrap="square" lIns="91433" tIns="45700" rIns="91433" bIns="45700" anchor="t" anchorCtr="0">
            <a:noAutofit/>
          </a:bodyPr>
          <a:lstStyle/>
          <a:p>
            <a:pPr marL="609600" indent="-431800">
              <a:lnSpc>
                <a:spcPct val="150000"/>
              </a:lnSpc>
              <a:spcBef>
                <a:spcPts val="0"/>
              </a:spcBef>
              <a:spcAft>
                <a:spcPts val="0"/>
              </a:spcAft>
              <a:buClr>
                <a:srgbClr val="0000FF"/>
              </a:buClr>
              <a:buSzPts val="1500"/>
              <a:buFont typeface="Times New Roman" panose="02020503050405090304"/>
              <a:buAutoNum type="arabicPeriod"/>
            </a:pPr>
            <a:r>
              <a:rPr lang="en-US" altLang="zh-CN"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rPr>
              <a:t>Mix off-policy rollout into group advantage computation.</a:t>
            </a:r>
            <a:endParaRPr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endParaRPr>
          </a:p>
          <a:p>
            <a:pPr marL="609600" indent="-431800">
              <a:lnSpc>
                <a:spcPct val="150000"/>
              </a:lnSpc>
              <a:spcBef>
                <a:spcPts val="0"/>
              </a:spcBef>
              <a:spcAft>
                <a:spcPts val="0"/>
              </a:spcAft>
              <a:buClr>
                <a:srgbClr val="0000FF"/>
              </a:buClr>
              <a:buSzPts val="1500"/>
              <a:buFont typeface="Times New Roman" panose="02020503050405090304"/>
              <a:buAutoNum type="arabicPeriod"/>
            </a:pPr>
            <a:r>
              <a:rPr lang="en-US" altLang="zh-CN"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rPr>
              <a:t>Add another importance sampling to correct the policy gradient. </a:t>
            </a:r>
            <a:endParaRPr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endParaRPr>
          </a:p>
        </p:txBody>
      </p:sp>
      <p:sp>
        <p:nvSpPr>
          <p:cNvPr id="5" name="Google Shape;269;p31"/>
          <p:cNvSpPr/>
          <p:nvPr/>
        </p:nvSpPr>
        <p:spPr>
          <a:xfrm flipH="1">
            <a:off x="1490133" y="5851833"/>
            <a:ext cx="2659600" cy="684400"/>
          </a:xfrm>
          <a:prstGeom prst="rect">
            <a:avLst/>
          </a:prstGeom>
          <a:noFill/>
          <a:ln w="9525" cap="flat" cmpd="sng">
            <a:solidFill>
              <a:srgbClr val="0000FF"/>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cxnSp>
        <p:nvCxnSpPr>
          <p:cNvPr id="6" name="Google Shape;270;p31"/>
          <p:cNvCxnSpPr/>
          <p:nvPr/>
        </p:nvCxnSpPr>
        <p:spPr>
          <a:xfrm rot="10800000" flipH="1">
            <a:off x="4157833" y="5484567"/>
            <a:ext cx="3162800" cy="372000"/>
          </a:xfrm>
          <a:prstGeom prst="straightConnector1">
            <a:avLst/>
          </a:prstGeom>
          <a:noFill/>
          <a:ln w="9525" cap="flat" cmpd="sng">
            <a:solidFill>
              <a:srgbClr val="0000FF"/>
            </a:solidFill>
            <a:prstDash val="solid"/>
            <a:round/>
            <a:headEnd type="none" w="med" len="med"/>
            <a:tailEnd type="stealth" w="med" len="med"/>
          </a:ln>
        </p:spPr>
      </p:cxnSp>
      <p:sp>
        <p:nvSpPr>
          <p:cNvPr id="7" name="Google Shape;271;p31"/>
          <p:cNvSpPr txBox="1"/>
          <p:nvPr/>
        </p:nvSpPr>
        <p:spPr>
          <a:xfrm>
            <a:off x="7320633" y="5198001"/>
            <a:ext cx="2426800" cy="106666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US" altLang="zh-CN" sz="1335">
                <a:solidFill>
                  <a:srgbClr val="0000FF"/>
                </a:solidFill>
              </a:rPr>
              <a:t>New importance sampling to correct gradient.</a:t>
            </a:r>
            <a:endParaRPr sz="1335">
              <a:solidFill>
                <a:srgbClr val="0000FF"/>
              </a:solidFill>
            </a:endParaRPr>
          </a:p>
          <a:p>
            <a:pPr marL="609600" indent="-389255">
              <a:spcBef>
                <a:spcPts val="0"/>
              </a:spcBef>
              <a:spcAft>
                <a:spcPts val="0"/>
              </a:spcAft>
              <a:buClr>
                <a:srgbClr val="0000FF"/>
              </a:buClr>
              <a:buSzPts val="1000"/>
              <a:buChar char="-"/>
            </a:pPr>
            <a:r>
              <a:rPr lang="en-US" altLang="zh-CN" sz="1335">
                <a:solidFill>
                  <a:srgbClr val="0000FF"/>
                </a:solidFill>
              </a:rPr>
              <a:t>We assume </a:t>
            </a:r>
            <a:endParaRPr sz="1335">
              <a:solidFill>
                <a:srgbClr val="0000FF"/>
              </a:solidFill>
            </a:endParaRPr>
          </a:p>
          <a:p>
            <a:pPr marL="609600" indent="-389255">
              <a:spcBef>
                <a:spcPts val="0"/>
              </a:spcBef>
              <a:spcAft>
                <a:spcPts val="0"/>
              </a:spcAft>
              <a:buClr>
                <a:srgbClr val="0000FF"/>
              </a:buClr>
              <a:buSzPts val="1000"/>
              <a:buChar char="-"/>
            </a:pPr>
            <a:r>
              <a:rPr lang="en-US" altLang="zh-CN" sz="1335">
                <a:solidFill>
                  <a:srgbClr val="0000FF"/>
                </a:solidFill>
              </a:rPr>
              <a:t>We remove clip</a:t>
            </a:r>
            <a:endParaRPr sz="1335">
              <a:solidFill>
                <a:srgbClr val="0000FF"/>
              </a:solidFill>
            </a:endParaRPr>
          </a:p>
        </p:txBody>
      </p:sp>
      <p:pic>
        <p:nvPicPr>
          <p:cNvPr id="8" name="Google Shape;272;p31"/>
          <p:cNvPicPr preferRelativeResize="0"/>
          <p:nvPr/>
        </p:nvPicPr>
        <p:blipFill>
          <a:blip r:embed="rId4"/>
          <a:stretch>
            <a:fillRect/>
          </a:stretch>
        </p:blipFill>
        <p:spPr>
          <a:xfrm>
            <a:off x="9004129" y="5721588"/>
            <a:ext cx="678600" cy="237200"/>
          </a:xfrm>
          <a:prstGeom prst="rect">
            <a:avLst/>
          </a:prstGeom>
          <a:noFill/>
          <a:ln>
            <a:noFill/>
          </a:ln>
        </p:spPr>
      </p:pic>
      <p:sp>
        <p:nvSpPr>
          <p:cNvPr id="9" name="Google Shape;273;p31"/>
          <p:cNvSpPr/>
          <p:nvPr/>
        </p:nvSpPr>
        <p:spPr>
          <a:xfrm>
            <a:off x="1998377" y="3302911"/>
            <a:ext cx="5419600" cy="12124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cxnSp>
        <p:nvCxnSpPr>
          <p:cNvPr id="10" name="Google Shape;274;p31"/>
          <p:cNvCxnSpPr>
            <a:stCxn id="9" idx="3"/>
          </p:cNvCxnSpPr>
          <p:nvPr/>
        </p:nvCxnSpPr>
        <p:spPr>
          <a:xfrm>
            <a:off x="7417978" y="3909111"/>
            <a:ext cx="778799" cy="536280"/>
          </a:xfrm>
          <a:prstGeom prst="straightConnector1">
            <a:avLst/>
          </a:prstGeom>
          <a:noFill/>
          <a:ln w="9525" cap="flat" cmpd="sng">
            <a:solidFill>
              <a:srgbClr val="FF0000"/>
            </a:solidFill>
            <a:prstDash val="solid"/>
            <a:round/>
            <a:headEnd type="none" w="med" len="med"/>
            <a:tailEnd type="stealth" w="med" len="med"/>
          </a:ln>
        </p:spPr>
      </p:cxnSp>
      <p:sp>
        <p:nvSpPr>
          <p:cNvPr id="13" name="Google Shape;275;p31"/>
          <p:cNvSpPr txBox="1"/>
          <p:nvPr/>
        </p:nvSpPr>
        <p:spPr>
          <a:xfrm>
            <a:off x="7499600" y="4325834"/>
            <a:ext cx="3162800" cy="656421"/>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US" altLang="zh-CN" sz="1335" dirty="0">
                <a:solidFill>
                  <a:srgbClr val="FF0000"/>
                </a:solidFill>
              </a:rPr>
              <a:t>Off-Policy Objective</a:t>
            </a:r>
            <a:endParaRPr sz="1335" dirty="0">
              <a:solidFill>
                <a:srgbClr val="FF0000"/>
              </a:solidFill>
            </a:endParaRPr>
          </a:p>
          <a:p>
            <a:pPr marL="609600" indent="-389255">
              <a:spcBef>
                <a:spcPts val="0"/>
              </a:spcBef>
              <a:spcAft>
                <a:spcPts val="0"/>
              </a:spcAft>
              <a:buClr>
                <a:srgbClr val="FF0000"/>
              </a:buClr>
              <a:buSzPts val="1000"/>
              <a:buChar char="-"/>
            </a:pPr>
            <a:r>
              <a:rPr lang="en-US" altLang="zh-CN" sz="1335" dirty="0">
                <a:solidFill>
                  <a:srgbClr val="FF0000"/>
                </a:solidFill>
              </a:rPr>
              <a:t>Extending GRPO objective</a:t>
            </a:r>
            <a:endParaRPr sz="1335" dirty="0">
              <a:solidFill>
                <a:srgbClr val="FF0000"/>
              </a:solidFill>
            </a:endParaRPr>
          </a:p>
        </p:txBody>
      </p:sp>
      <p:pic>
        <p:nvPicPr>
          <p:cNvPr id="14" name="Google Shape;276;p31"/>
          <p:cNvPicPr preferRelativeResize="0"/>
          <p:nvPr/>
        </p:nvPicPr>
        <p:blipFill>
          <a:blip r:embed="rId5"/>
          <a:stretch>
            <a:fillRect/>
          </a:stretch>
        </p:blipFill>
        <p:spPr>
          <a:xfrm>
            <a:off x="9302400" y="3297167"/>
            <a:ext cx="2657083" cy="684400"/>
          </a:xfrm>
          <a:prstGeom prst="rect">
            <a:avLst/>
          </a:prstGeom>
          <a:noFill/>
          <a:ln>
            <a:noFill/>
          </a:ln>
        </p:spPr>
      </p:pic>
      <p:sp>
        <p:nvSpPr>
          <p:cNvPr id="15" name="Google Shape;277;p31"/>
          <p:cNvSpPr/>
          <p:nvPr/>
        </p:nvSpPr>
        <p:spPr>
          <a:xfrm>
            <a:off x="9343000" y="3344867"/>
            <a:ext cx="2713600" cy="647200"/>
          </a:xfrm>
          <a:prstGeom prst="rect">
            <a:avLst/>
          </a:prstGeom>
          <a:noFill/>
          <a:ln w="9525" cap="flat" cmpd="sng">
            <a:solidFill>
              <a:srgbClr val="6AA84F"/>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cxnSp>
        <p:nvCxnSpPr>
          <p:cNvPr id="16" name="Google Shape;278;p31"/>
          <p:cNvCxnSpPr>
            <a:stCxn id="15" idx="2"/>
          </p:cNvCxnSpPr>
          <p:nvPr/>
        </p:nvCxnSpPr>
        <p:spPr>
          <a:xfrm>
            <a:off x="10699800" y="3992067"/>
            <a:ext cx="244800" cy="384000"/>
          </a:xfrm>
          <a:prstGeom prst="straightConnector1">
            <a:avLst/>
          </a:prstGeom>
          <a:noFill/>
          <a:ln w="9525" cap="flat" cmpd="sng">
            <a:solidFill>
              <a:srgbClr val="38761D"/>
            </a:solidFill>
            <a:prstDash val="solid"/>
            <a:round/>
            <a:headEnd type="none" w="med" len="med"/>
            <a:tailEnd type="stealth" w="med" len="med"/>
          </a:ln>
        </p:spPr>
      </p:cxnSp>
      <p:sp>
        <p:nvSpPr>
          <p:cNvPr id="17" name="Google Shape;279;p31"/>
          <p:cNvSpPr txBox="1"/>
          <p:nvPr/>
        </p:nvSpPr>
        <p:spPr>
          <a:xfrm>
            <a:off x="9795833" y="4325833"/>
            <a:ext cx="2507600" cy="451302"/>
          </a:xfrm>
          <a:prstGeom prst="rect">
            <a:avLst/>
          </a:prstGeom>
          <a:noFill/>
          <a:ln>
            <a:noFill/>
          </a:ln>
        </p:spPr>
        <p:txBody>
          <a:bodyPr spcFirstLastPara="1" wrap="square" lIns="121900" tIns="121900" rIns="121900" bIns="121900" anchor="t" anchorCtr="0">
            <a:spAutoFit/>
          </a:bodyPr>
          <a:lstStyle/>
          <a:p>
            <a:pPr>
              <a:spcBef>
                <a:spcPts val="0"/>
              </a:spcBef>
              <a:spcAft>
                <a:spcPts val="0"/>
              </a:spcAft>
            </a:pPr>
            <a:r>
              <a:rPr lang="en-US" altLang="zh-CN" sz="1335">
                <a:solidFill>
                  <a:srgbClr val="38761D"/>
                </a:solidFill>
              </a:rPr>
              <a:t>Mix Off-Policy with On-Policy</a:t>
            </a:r>
            <a:endParaRPr sz="1335">
              <a:solidFill>
                <a:srgbClr val="38761D"/>
              </a:solidFill>
            </a:endParaRPr>
          </a:p>
        </p:txBody>
      </p:sp>
      <p:pic>
        <p:nvPicPr>
          <p:cNvPr id="18" name="Picture 17"/>
          <p:cNvPicPr>
            <a:picLocks noChangeAspect="1"/>
          </p:cNvPicPr>
          <p:nvPr/>
        </p:nvPicPr>
        <p:blipFill>
          <a:blip r:embed="rId6"/>
          <a:stretch>
            <a:fillRect/>
          </a:stretch>
        </p:blipFill>
        <p:spPr>
          <a:xfrm>
            <a:off x="5174133" y="0"/>
            <a:ext cx="6705600" cy="3251200"/>
          </a:xfrm>
          <a:prstGeom prst="rect">
            <a:avLst/>
          </a:prstGeom>
        </p:spPr>
      </p:pic>
      <p:sp>
        <p:nvSpPr>
          <p:cNvPr id="21" name="TextBox 3"/>
          <p:cNvSpPr txBox="1"/>
          <p:nvPr/>
        </p:nvSpPr>
        <p:spPr>
          <a:xfrm>
            <a:off x="1271464" y="6525344"/>
            <a:ext cx="10791384" cy="338554"/>
          </a:xfrm>
          <a:prstGeom prst="rect">
            <a:avLst/>
          </a:prstGeom>
          <a:noFill/>
        </p:spPr>
        <p:txBody>
          <a:bodyPr wrap="square" rtlCol="0">
            <a:spAutoFit/>
          </a:bodyPr>
          <a:lstStyle/>
          <a:p>
            <a:pPr algn="l"/>
            <a:r>
              <a:rPr lang="en-US" altLang="zh-CN" sz="1600" dirty="0"/>
              <a:t>Yan, Jianhao, et al. ” Learning to Reason under Off-Policy Guidance." </a:t>
            </a:r>
            <a:r>
              <a:rPr lang="en-US" altLang="zh-CN" sz="1600" dirty="0" err="1"/>
              <a:t>NeurIPS</a:t>
            </a:r>
            <a:r>
              <a:rPr lang="en-US" altLang="zh-CN" sz="1600" dirty="0"/>
              <a:t> 2025.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73112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LUFFY - How does Mixed-Policy GRPO perform?</a:t>
            </a:r>
          </a:p>
        </p:txBody>
      </p:sp>
      <p:sp>
        <p:nvSpPr>
          <p:cNvPr id="2" name="Google Shape;294;p33"/>
          <p:cNvSpPr txBox="1"/>
          <p:nvPr/>
        </p:nvSpPr>
        <p:spPr>
          <a:xfrm>
            <a:off x="561200" y="1253333"/>
            <a:ext cx="6573600" cy="4351200"/>
          </a:xfrm>
          <a:prstGeom prst="rect">
            <a:avLst/>
          </a:prstGeom>
          <a:noFill/>
          <a:ln>
            <a:noFill/>
          </a:ln>
        </p:spPr>
        <p:txBody>
          <a:bodyPr spcFirstLastPara="1" wrap="square" lIns="91433" tIns="45700" rIns="91433" bIns="45700" anchor="t" anchorCtr="0">
            <a:noAutofit/>
          </a:bodyPr>
          <a:lstStyle/>
          <a:p>
            <a:pPr>
              <a:lnSpc>
                <a:spcPct val="150000"/>
              </a:lnSpc>
              <a:spcBef>
                <a:spcPts val="0"/>
              </a:spcBef>
              <a:spcAft>
                <a:spcPts val="0"/>
              </a:spcAft>
            </a:pPr>
            <a:r>
              <a:rPr lang="en-US" altLang="zh-CN" sz="2000" b="1" dirty="0">
                <a:solidFill>
                  <a:srgbClr val="0000FF"/>
                </a:solidFill>
                <a:latin typeface="Times New Roman" panose="02020503050405090304"/>
                <a:ea typeface="Times New Roman" panose="02020503050405090304"/>
                <a:cs typeface="Times New Roman" panose="02020503050405090304"/>
                <a:sym typeface="Times New Roman" panose="02020503050405090304"/>
              </a:rPr>
              <a:t>Our findings:</a:t>
            </a:r>
            <a:endParaRPr sz="2000" b="1" dirty="0">
              <a:solidFill>
                <a:srgbClr val="0000FF"/>
              </a:solidFill>
              <a:latin typeface="Times New Roman" panose="02020503050405090304"/>
              <a:ea typeface="Times New Roman" panose="02020503050405090304"/>
              <a:cs typeface="Times New Roman" panose="02020503050405090304"/>
              <a:sym typeface="Times New Roman" panose="02020503050405090304"/>
            </a:endParaRPr>
          </a:p>
          <a:p>
            <a:pPr marL="609600" indent="-431800">
              <a:lnSpc>
                <a:spcPct val="150000"/>
              </a:lnSpc>
              <a:spcBef>
                <a:spcPts val="0"/>
              </a:spcBef>
              <a:spcAft>
                <a:spcPts val="0"/>
              </a:spcAft>
              <a:buClr>
                <a:srgbClr val="0000FF"/>
              </a:buClr>
              <a:buSzPts val="1500"/>
              <a:buFont typeface="Times New Roman" panose="02020503050405090304"/>
              <a:buAutoNum type="arabicPeriod"/>
            </a:pPr>
            <a:r>
              <a:rPr lang="en-US" altLang="zh-CN"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rPr>
              <a:t>Mixed-Policy GRPO can accelerate RL training.</a:t>
            </a:r>
            <a:endParaRPr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endParaRPr>
          </a:p>
          <a:p>
            <a:pPr marL="609600" indent="-431800">
              <a:lnSpc>
                <a:spcPct val="150000"/>
              </a:lnSpc>
              <a:spcBef>
                <a:spcPts val="0"/>
              </a:spcBef>
              <a:spcAft>
                <a:spcPts val="0"/>
              </a:spcAft>
              <a:buClr>
                <a:srgbClr val="0000FF"/>
              </a:buClr>
              <a:buSzPts val="1500"/>
              <a:buFont typeface="Times New Roman" panose="02020503050405090304"/>
              <a:buAutoNum type="arabicPeriod"/>
            </a:pPr>
            <a:r>
              <a:rPr lang="en-US" altLang="zh-CN"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rPr>
              <a:t>Training entropy of Mixed-Policy GRPO quickly collapse.</a:t>
            </a:r>
          </a:p>
          <a:p>
            <a:pPr marL="609600" indent="-431800">
              <a:lnSpc>
                <a:spcPct val="150000"/>
              </a:lnSpc>
              <a:spcBef>
                <a:spcPts val="0"/>
              </a:spcBef>
              <a:spcAft>
                <a:spcPts val="0"/>
              </a:spcAft>
              <a:buClr>
                <a:srgbClr val="0000FF"/>
              </a:buClr>
              <a:buSzPts val="1500"/>
              <a:buFont typeface="Times New Roman" panose="02020503050405090304"/>
              <a:buAutoNum type="arabicPeriod"/>
            </a:pPr>
            <a:endParaRPr lang="en-US"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endParaRPr>
          </a:p>
        </p:txBody>
      </p:sp>
      <p:pic>
        <p:nvPicPr>
          <p:cNvPr id="3" name="Picture 2"/>
          <p:cNvPicPr>
            <a:picLocks noChangeAspect="1"/>
          </p:cNvPicPr>
          <p:nvPr/>
        </p:nvPicPr>
        <p:blipFill>
          <a:blip r:embed="rId3"/>
          <a:srcRect r="66654"/>
          <a:stretch>
            <a:fillRect/>
          </a:stretch>
        </p:blipFill>
        <p:spPr>
          <a:xfrm>
            <a:off x="7436189" y="1054505"/>
            <a:ext cx="3052299" cy="3022567"/>
          </a:xfrm>
          <a:prstGeom prst="rect">
            <a:avLst/>
          </a:prstGeom>
        </p:spPr>
      </p:pic>
      <p:sp>
        <p:nvSpPr>
          <p:cNvPr id="4" name="Google Shape;296;p33"/>
          <p:cNvSpPr/>
          <p:nvPr/>
        </p:nvSpPr>
        <p:spPr>
          <a:xfrm rot="10800000" flipH="1">
            <a:off x="8255143" y="1380154"/>
            <a:ext cx="1289200" cy="356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pic>
        <p:nvPicPr>
          <p:cNvPr id="5" name="Picture 4"/>
          <p:cNvPicPr>
            <a:picLocks noChangeAspect="1"/>
          </p:cNvPicPr>
          <p:nvPr/>
        </p:nvPicPr>
        <p:blipFill>
          <a:blip r:embed="rId4"/>
          <a:stretch>
            <a:fillRect/>
          </a:stretch>
        </p:blipFill>
        <p:spPr>
          <a:xfrm>
            <a:off x="7468095" y="4090628"/>
            <a:ext cx="3020393" cy="2578732"/>
          </a:xfrm>
          <a:prstGeom prst="rect">
            <a:avLst/>
          </a:prstGeom>
        </p:spPr>
      </p:pic>
      <p:sp>
        <p:nvSpPr>
          <p:cNvPr id="6" name="Google Shape;297;p33"/>
          <p:cNvSpPr/>
          <p:nvPr/>
        </p:nvSpPr>
        <p:spPr>
          <a:xfrm rot="10800000" flipH="1">
            <a:off x="8210513" y="5595201"/>
            <a:ext cx="1289200" cy="356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7" name="Google Shape;267;p31"/>
          <p:cNvSpPr txBox="1"/>
          <p:nvPr/>
        </p:nvSpPr>
        <p:spPr>
          <a:xfrm>
            <a:off x="402770" y="3946271"/>
            <a:ext cx="7311269" cy="1484194"/>
          </a:xfrm>
          <a:prstGeom prst="rect">
            <a:avLst/>
          </a:prstGeom>
          <a:noFill/>
          <a:ln>
            <a:noFill/>
          </a:ln>
        </p:spPr>
        <p:txBody>
          <a:bodyPr spcFirstLastPara="1" wrap="square" lIns="91433" tIns="45700" rIns="91433" bIns="45700" anchor="t" anchorCtr="0">
            <a:noAutofit/>
          </a:bodyPr>
          <a:lstStyle/>
          <a:p>
            <a:pPr marL="177800">
              <a:lnSpc>
                <a:spcPct val="150000"/>
              </a:lnSpc>
              <a:spcBef>
                <a:spcPts val="0"/>
              </a:spcBef>
              <a:spcAft>
                <a:spcPts val="0"/>
              </a:spcAft>
              <a:buClr>
                <a:srgbClr val="0000FF"/>
              </a:buClr>
              <a:buSzPts val="1500"/>
            </a:pPr>
            <a:r>
              <a:rPr lang="en-US" altLang="zh-CN" sz="2000" i="1" dirty="0">
                <a:solidFill>
                  <a:srgbClr val="FF0000"/>
                </a:solidFill>
                <a:latin typeface="Times New Roman" panose="02020503050405090304"/>
                <a:ea typeface="Times New Roman" panose="02020503050405090304"/>
                <a:cs typeface="Times New Roman" panose="02020503050405090304"/>
                <a:sym typeface="Times New Roman" panose="02020503050405090304"/>
              </a:rPr>
              <a:t>Why? </a:t>
            </a:r>
          </a:p>
          <a:p>
            <a:pPr marL="177800">
              <a:lnSpc>
                <a:spcPct val="150000"/>
              </a:lnSpc>
              <a:spcBef>
                <a:spcPts val="0"/>
              </a:spcBef>
              <a:spcAft>
                <a:spcPts val="0"/>
              </a:spcAft>
              <a:buClr>
                <a:srgbClr val="0000FF"/>
              </a:buClr>
              <a:buSzPts val="1500"/>
            </a:pPr>
            <a:r>
              <a:rPr lang="en-US" altLang="zh-CN" sz="2000" i="1" dirty="0">
                <a:solidFill>
                  <a:srgbClr val="FF0000"/>
                </a:solidFill>
                <a:latin typeface="Times New Roman" panose="02020503050405090304"/>
                <a:ea typeface="Times New Roman" panose="02020503050405090304"/>
                <a:cs typeface="Times New Roman" panose="02020503050405090304"/>
                <a:sym typeface="Times New Roman" panose="02020503050405090304"/>
              </a:rPr>
              <a:t>-&gt; Low-entropy tokens from off-policy trajectories are </a:t>
            </a:r>
            <a:r>
              <a:rPr lang="en-US" altLang="zh-CN" sz="2000" b="1" i="1" dirty="0">
                <a:solidFill>
                  <a:srgbClr val="FF0000"/>
                </a:solidFill>
                <a:latin typeface="Times New Roman" panose="02020503050405090304"/>
                <a:ea typeface="Times New Roman" panose="02020503050405090304"/>
                <a:cs typeface="Times New Roman" panose="02020503050405090304"/>
                <a:sym typeface="Times New Roman" panose="02020503050405090304"/>
              </a:rPr>
              <a:t>ignored</a:t>
            </a:r>
            <a:r>
              <a:rPr lang="en-US" altLang="zh-CN" sz="2000" i="1" dirty="0">
                <a:solidFill>
                  <a:srgbClr val="FF0000"/>
                </a:solidFill>
                <a:latin typeface="Times New Roman" panose="02020503050405090304"/>
                <a:ea typeface="Times New Roman" panose="02020503050405090304"/>
                <a:cs typeface="Times New Roman" panose="02020503050405090304"/>
                <a:sym typeface="Times New Roman" panose="02020503050405090304"/>
              </a:rPr>
              <a:t>!!!</a:t>
            </a:r>
            <a:endParaRPr sz="2000" i="1" dirty="0">
              <a:solidFill>
                <a:srgbClr val="FF0000"/>
              </a:solidFill>
              <a:latin typeface="Times New Roman" panose="02020503050405090304"/>
              <a:ea typeface="Times New Roman" panose="02020503050405090304"/>
              <a:cs typeface="Times New Roman" panose="02020503050405090304"/>
              <a:sym typeface="Times New Roman" panose="02020503050405090304"/>
            </a:endParaRPr>
          </a:p>
        </p:txBody>
      </p:sp>
      <p:sp>
        <p:nvSpPr>
          <p:cNvPr id="8" name="TextBox 3"/>
          <p:cNvSpPr txBox="1"/>
          <p:nvPr/>
        </p:nvSpPr>
        <p:spPr>
          <a:xfrm>
            <a:off x="1271464" y="6525344"/>
            <a:ext cx="10791384" cy="338554"/>
          </a:xfrm>
          <a:prstGeom prst="rect">
            <a:avLst/>
          </a:prstGeom>
          <a:noFill/>
        </p:spPr>
        <p:txBody>
          <a:bodyPr wrap="square" rtlCol="0">
            <a:spAutoFit/>
          </a:bodyPr>
          <a:lstStyle/>
          <a:p>
            <a:pPr algn="l"/>
            <a:r>
              <a:rPr lang="en-US" altLang="zh-CN" sz="1600" dirty="0"/>
              <a:t>Yan, Jianhao, et al. ” Learning to Reason under Off-Policy Guidance." </a:t>
            </a:r>
            <a:r>
              <a:rPr lang="en-US" altLang="zh-CN" sz="1600" dirty="0" err="1"/>
              <a:t>NeurIPS</a:t>
            </a:r>
            <a:r>
              <a:rPr lang="en-US" altLang="zh-CN" sz="1600" dirty="0"/>
              <a:t> 2025.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15;p35"/>
          <p:cNvPicPr preferRelativeResize="0"/>
          <p:nvPr/>
        </p:nvPicPr>
        <p:blipFill>
          <a:blip r:embed="rId3"/>
          <a:stretch>
            <a:fillRect/>
          </a:stretch>
        </p:blipFill>
        <p:spPr>
          <a:xfrm>
            <a:off x="27928" y="2564904"/>
            <a:ext cx="6940635" cy="2487531"/>
          </a:xfrm>
          <a:prstGeom prst="rect">
            <a:avLst/>
          </a:prstGeom>
          <a:noFill/>
          <a:ln>
            <a:noFill/>
          </a:ln>
        </p:spPr>
      </p:pic>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LUFFY–Policy Shaping</a:t>
            </a:r>
          </a:p>
        </p:txBody>
      </p:sp>
      <p:sp>
        <p:nvSpPr>
          <p:cNvPr id="2" name="Google Shape;314;p35"/>
          <p:cNvSpPr txBox="1"/>
          <p:nvPr/>
        </p:nvSpPr>
        <p:spPr>
          <a:xfrm>
            <a:off x="561200" y="1253333"/>
            <a:ext cx="9348000" cy="4351200"/>
          </a:xfrm>
          <a:prstGeom prst="rect">
            <a:avLst/>
          </a:prstGeom>
          <a:noFill/>
          <a:ln>
            <a:noFill/>
          </a:ln>
        </p:spPr>
        <p:txBody>
          <a:bodyPr spcFirstLastPara="1" wrap="square" lIns="91433" tIns="45700" rIns="91433" bIns="45700" anchor="t" anchorCtr="0">
            <a:noAutofit/>
          </a:bodyPr>
          <a:lstStyle/>
          <a:p>
            <a:pPr marL="609600" indent="-431800">
              <a:lnSpc>
                <a:spcPct val="150000"/>
              </a:lnSpc>
              <a:spcBef>
                <a:spcPts val="0"/>
              </a:spcBef>
              <a:spcAft>
                <a:spcPts val="0"/>
              </a:spcAft>
              <a:buClr>
                <a:schemeClr val="dk1"/>
              </a:buClr>
              <a:buSzPts val="1500"/>
              <a:buFont typeface="Times New Roman" panose="02020503050405090304"/>
              <a:buChar char="-"/>
            </a:pPr>
            <a:r>
              <a:rPr lang="en-US" altLang="zh-CN" sz="2000" b="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We propose a policy shaping function to amplify low-probability tokens.</a:t>
            </a:r>
            <a:endParaRPr sz="2000" b="1"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1219200" lvl="1" indent="-431800">
              <a:lnSpc>
                <a:spcPct val="150000"/>
              </a:lnSpc>
              <a:spcBef>
                <a:spcPts val="0"/>
              </a:spcBef>
              <a:spcAft>
                <a:spcPts val="0"/>
              </a:spcAft>
              <a:buClr>
                <a:srgbClr val="0000FF"/>
              </a:buClr>
              <a:buSzPts val="1500"/>
              <a:buFont typeface="Times New Roman" panose="02020503050405090304"/>
              <a:buChar char="-"/>
            </a:pPr>
            <a:r>
              <a:rPr lang="en-US" altLang="zh-CN"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rPr>
              <a:t>Change importance sampling r -&gt; f(r)!</a:t>
            </a:r>
            <a:endParaRPr sz="2000" dirty="0">
              <a:solidFill>
                <a:srgbClr val="0000FF"/>
              </a:solidFill>
              <a:latin typeface="Times New Roman" panose="02020503050405090304"/>
              <a:ea typeface="Times New Roman" panose="02020503050405090304"/>
              <a:cs typeface="Times New Roman" panose="02020503050405090304"/>
              <a:sym typeface="Times New Roman" panose="02020503050405090304"/>
            </a:endParaRPr>
          </a:p>
        </p:txBody>
      </p:sp>
      <p:sp>
        <p:nvSpPr>
          <p:cNvPr id="3" name="Google Shape;316;p35"/>
          <p:cNvSpPr/>
          <p:nvPr/>
        </p:nvSpPr>
        <p:spPr>
          <a:xfrm>
            <a:off x="3980628" y="2751738"/>
            <a:ext cx="1140400" cy="4448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pic>
        <p:nvPicPr>
          <p:cNvPr id="4" name="Picture 3"/>
          <p:cNvPicPr>
            <a:picLocks noChangeAspect="1"/>
          </p:cNvPicPr>
          <p:nvPr/>
        </p:nvPicPr>
        <p:blipFill>
          <a:blip r:embed="rId4"/>
          <a:srcRect l="33249"/>
          <a:stretch>
            <a:fillRect/>
          </a:stretch>
        </p:blipFill>
        <p:spPr>
          <a:xfrm>
            <a:off x="6492943" y="2233134"/>
            <a:ext cx="5699057" cy="2819301"/>
          </a:xfrm>
          <a:prstGeom prst="rect">
            <a:avLst/>
          </a:prstGeom>
        </p:spPr>
      </p:pic>
      <p:sp>
        <p:nvSpPr>
          <p:cNvPr id="6" name="TextBox 3"/>
          <p:cNvSpPr txBox="1"/>
          <p:nvPr/>
        </p:nvSpPr>
        <p:spPr>
          <a:xfrm>
            <a:off x="1271464" y="6525344"/>
            <a:ext cx="10791384" cy="338554"/>
          </a:xfrm>
          <a:prstGeom prst="rect">
            <a:avLst/>
          </a:prstGeom>
          <a:noFill/>
        </p:spPr>
        <p:txBody>
          <a:bodyPr wrap="square" rtlCol="0">
            <a:spAutoFit/>
          </a:bodyPr>
          <a:lstStyle/>
          <a:p>
            <a:pPr algn="l"/>
            <a:r>
              <a:rPr lang="en-US" altLang="zh-CN" sz="1600" dirty="0"/>
              <a:t>Yan, Jianhao, et al. ” Learning to Reason under Off-Policy Guidance." </a:t>
            </a:r>
            <a:r>
              <a:rPr lang="en-US" altLang="zh-CN" sz="1600" dirty="0" err="1"/>
              <a:t>NeurIPS</a:t>
            </a:r>
            <a:r>
              <a:rPr lang="en-US" altLang="zh-CN" sz="1600" dirty="0"/>
              <a:t> 2025.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LUFFY - Experiments</a:t>
            </a:r>
          </a:p>
        </p:txBody>
      </p:sp>
      <p:pic>
        <p:nvPicPr>
          <p:cNvPr id="2" name="Picture 1"/>
          <p:cNvPicPr>
            <a:picLocks noChangeAspect="1"/>
          </p:cNvPicPr>
          <p:nvPr/>
        </p:nvPicPr>
        <p:blipFill>
          <a:blip r:embed="rId3"/>
          <a:stretch>
            <a:fillRect/>
          </a:stretch>
        </p:blipFill>
        <p:spPr>
          <a:xfrm>
            <a:off x="5015880" y="1211287"/>
            <a:ext cx="6622504" cy="5318999"/>
          </a:xfrm>
          <a:prstGeom prst="rect">
            <a:avLst/>
          </a:prstGeom>
        </p:spPr>
      </p:pic>
      <p:sp>
        <p:nvSpPr>
          <p:cNvPr id="7" name="Google Shape;110;p18"/>
          <p:cNvSpPr txBox="1"/>
          <p:nvPr/>
        </p:nvSpPr>
        <p:spPr>
          <a:xfrm>
            <a:off x="561199" y="1253333"/>
            <a:ext cx="4310665" cy="4351200"/>
          </a:xfrm>
          <a:prstGeom prst="rect">
            <a:avLst/>
          </a:prstGeom>
          <a:noFill/>
          <a:ln>
            <a:noFill/>
          </a:ln>
        </p:spPr>
        <p:txBody>
          <a:bodyPr spcFirstLastPara="1" wrap="square" lIns="91433" tIns="45700" rIns="91433" bIns="45700" anchor="t" anchorCtr="0">
            <a:noAutofit/>
          </a:bodyPr>
          <a:lstStyle/>
          <a:p>
            <a:pPr marL="160655">
              <a:lnSpc>
                <a:spcPct val="150000"/>
              </a:lnSpc>
              <a:spcBef>
                <a:spcPts val="0"/>
              </a:spcBef>
              <a:spcAft>
                <a:spcPts val="0"/>
              </a:spcAft>
              <a:buClr>
                <a:schemeClr val="dk1"/>
              </a:buClr>
              <a:buSzPts val="1700"/>
            </a:pP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Compare to RLVR baselines: </a:t>
            </a:r>
          </a:p>
          <a:p>
            <a:pPr marL="617855" indent="-457200">
              <a:lnSpc>
                <a:spcPct val="150000"/>
              </a:lnSpc>
              <a:spcBef>
                <a:spcPts val="0"/>
              </a:spcBef>
              <a:spcAft>
                <a:spcPts val="0"/>
              </a:spcAft>
              <a:buClr>
                <a:schemeClr val="dk1"/>
              </a:buClr>
              <a:buSzPts val="1700"/>
              <a:buFont typeface="Arial" panose="020B0604020202090204" pitchFamily="34" charset="0"/>
              <a:buChar char="•"/>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617855" indent="-457200">
              <a:lnSpc>
                <a:spcPct val="150000"/>
              </a:lnSpc>
              <a:spcBef>
                <a:spcPts val="0"/>
              </a:spcBef>
              <a:spcAft>
                <a:spcPts val="0"/>
              </a:spcAft>
              <a:buClr>
                <a:schemeClr val="dk1"/>
              </a:buClr>
              <a:buSzPts val="1700"/>
              <a:buFont typeface="Arial" panose="020B0604020202090204" pitchFamily="34" charset="0"/>
              <a:buChar char="•"/>
            </a:pPr>
            <a:r>
              <a:rPr lang="en-US" altLang="zh-CN" sz="2000" dirty="0">
                <a:solidFill>
                  <a:schemeClr val="dk1"/>
                </a:solidFill>
                <a:latin typeface="Times New Roman" panose="02020503050405090304"/>
                <a:ea typeface="Times New Roman" panose="02020503050405090304"/>
                <a:cs typeface="Times New Roman" panose="02020503050405090304"/>
                <a:sym typeface="Times New Roman" panose="02020503050405090304"/>
              </a:rPr>
              <a:t>LUFFY achieves SOTA performance on RLVR with Qwen2.5-Math-7B.</a:t>
            </a:r>
          </a:p>
          <a:p>
            <a:pPr marL="617855" indent="-457200">
              <a:lnSpc>
                <a:spcPct val="150000"/>
              </a:lnSpc>
              <a:spcBef>
                <a:spcPts val="0"/>
              </a:spcBef>
              <a:spcAft>
                <a:spcPts val="0"/>
              </a:spcAft>
              <a:buClr>
                <a:schemeClr val="dk1"/>
              </a:buClr>
              <a:buSzPts val="1700"/>
              <a:buAutoNum type="arabicPeriod"/>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617855" indent="-457200">
              <a:lnSpc>
                <a:spcPct val="150000"/>
              </a:lnSpc>
              <a:spcBef>
                <a:spcPts val="0"/>
              </a:spcBef>
              <a:spcAft>
                <a:spcPts val="0"/>
              </a:spcAft>
              <a:buClr>
                <a:schemeClr val="dk1"/>
              </a:buClr>
              <a:buSzPts val="1700"/>
              <a:buAutoNum type="arabicPeriod"/>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p:txBody>
      </p:sp>
      <p:sp>
        <p:nvSpPr>
          <p:cNvPr id="8" name="Google Shape;316;p35"/>
          <p:cNvSpPr/>
          <p:nvPr/>
        </p:nvSpPr>
        <p:spPr>
          <a:xfrm>
            <a:off x="5056348" y="3648386"/>
            <a:ext cx="6542602" cy="788726"/>
          </a:xfrm>
          <a:prstGeom prst="rect">
            <a:avLst/>
          </a:prstGeom>
          <a:noFill/>
          <a:ln w="12700" cap="flat" cmpd="sng">
            <a:solidFill>
              <a:srgbClr val="0018FF"/>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9" name="Google Shape;316;p35"/>
          <p:cNvSpPr/>
          <p:nvPr/>
        </p:nvSpPr>
        <p:spPr>
          <a:xfrm>
            <a:off x="5056348" y="6093296"/>
            <a:ext cx="6542602" cy="436990"/>
          </a:xfrm>
          <a:prstGeom prst="rect">
            <a:avLst/>
          </a:prstGeom>
          <a:noFill/>
          <a:ln w="127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
        <p:nvSpPr>
          <p:cNvPr id="10" name="TextBox 3"/>
          <p:cNvSpPr txBox="1"/>
          <p:nvPr/>
        </p:nvSpPr>
        <p:spPr>
          <a:xfrm>
            <a:off x="1271464" y="6525344"/>
            <a:ext cx="10791384" cy="338554"/>
          </a:xfrm>
          <a:prstGeom prst="rect">
            <a:avLst/>
          </a:prstGeom>
          <a:noFill/>
        </p:spPr>
        <p:txBody>
          <a:bodyPr wrap="square" rtlCol="0">
            <a:spAutoFit/>
          </a:bodyPr>
          <a:lstStyle/>
          <a:p>
            <a:pPr algn="l"/>
            <a:r>
              <a:rPr lang="en-US" altLang="zh-CN" sz="1600" dirty="0"/>
              <a:t>Yan, Jianhao, et al. ” Learning to Reason under Off-Policy Guidance." </a:t>
            </a:r>
            <a:r>
              <a:rPr lang="en-US" altLang="zh-CN" sz="1600" dirty="0" err="1"/>
              <a:t>NeurIPS</a:t>
            </a:r>
            <a:r>
              <a:rPr lang="en-US" altLang="zh-CN" sz="1600" dirty="0"/>
              <a:t> 2025.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LUFFY - Experiments</a:t>
            </a:r>
          </a:p>
        </p:txBody>
      </p:sp>
      <p:sp>
        <p:nvSpPr>
          <p:cNvPr id="7" name="Google Shape;110;p18"/>
          <p:cNvSpPr txBox="1"/>
          <p:nvPr/>
        </p:nvSpPr>
        <p:spPr>
          <a:xfrm>
            <a:off x="561199" y="1253333"/>
            <a:ext cx="4454681" cy="5207260"/>
          </a:xfrm>
          <a:prstGeom prst="rect">
            <a:avLst/>
          </a:prstGeom>
          <a:noFill/>
          <a:ln>
            <a:noFill/>
          </a:ln>
        </p:spPr>
        <p:txBody>
          <a:bodyPr spcFirstLastPara="1" wrap="square" lIns="91433" tIns="45700" rIns="91433" bIns="45700" anchor="t" anchorCtr="0">
            <a:noAutofit/>
          </a:bodyPr>
          <a:lstStyle/>
          <a:p>
            <a:pPr marL="160655">
              <a:lnSpc>
                <a:spcPct val="150000"/>
              </a:lnSpc>
              <a:spcBef>
                <a:spcPts val="0"/>
              </a:spcBef>
              <a:spcAft>
                <a:spcPts val="0"/>
              </a:spcAft>
              <a:buClr>
                <a:schemeClr val="dk1"/>
              </a:buClr>
              <a:buSzPts val="1700"/>
            </a:pP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Better OOD generalization, why?</a:t>
            </a:r>
          </a:p>
          <a:p>
            <a:pPr marL="160655">
              <a:lnSpc>
                <a:spcPct val="150000"/>
              </a:lnSpc>
              <a:spcBef>
                <a:spcPts val="0"/>
              </a:spcBef>
              <a:spcAft>
                <a:spcPts val="0"/>
              </a:spcAft>
              <a:buClr>
                <a:schemeClr val="dk1"/>
              </a:buClr>
              <a:buSzPts val="1700"/>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503555" indent="-342900">
              <a:lnSpc>
                <a:spcPct val="150000"/>
              </a:lnSpc>
              <a:spcBef>
                <a:spcPts val="0"/>
              </a:spcBef>
              <a:spcAft>
                <a:spcPts val="0"/>
              </a:spcAft>
              <a:buClr>
                <a:schemeClr val="dk1"/>
              </a:buClr>
              <a:buSzPts val="1700"/>
              <a:buFontTx/>
              <a:buChar char="-"/>
            </a:pPr>
            <a:r>
              <a:rPr lang="en-US" altLang="zh-CN" sz="2000"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Model learns generalizable feature from </a:t>
            </a:r>
            <a:r>
              <a:rPr lang="en-US" altLang="zh-CN" sz="2000" b="1"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RL</a:t>
            </a:r>
            <a:r>
              <a:rPr lang="en-US" altLang="zh-CN" sz="2000"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 </a:t>
            </a:r>
            <a:r>
              <a:rPr lang="en-US" altLang="zh-CN" sz="2000" i="1" dirty="0">
                <a:solidFill>
                  <a:srgbClr val="FF0000"/>
                </a:solidFill>
                <a:latin typeface="Times New Roman" panose="02020503050405090304"/>
                <a:ea typeface="Times New Roman" panose="02020503050405090304"/>
                <a:cs typeface="Times New Roman" panose="02020503050405090304"/>
                <a:sym typeface="Times New Roman" panose="02020503050405090304"/>
              </a:rPr>
              <a:t>(On-Policy RL)</a:t>
            </a:r>
          </a:p>
          <a:p>
            <a:pPr marL="503555" indent="-342900">
              <a:lnSpc>
                <a:spcPct val="150000"/>
              </a:lnSpc>
              <a:spcBef>
                <a:spcPts val="0"/>
              </a:spcBef>
              <a:spcAft>
                <a:spcPts val="0"/>
              </a:spcAft>
              <a:buClr>
                <a:schemeClr val="dk1"/>
              </a:buClr>
              <a:buSzPts val="1700"/>
              <a:buFontTx/>
              <a:buChar char="-"/>
            </a:pPr>
            <a:endParaRPr lang="en-US" altLang="zh-CN" sz="2000" i="1"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503555" indent="-342900">
              <a:lnSpc>
                <a:spcPct val="150000"/>
              </a:lnSpc>
              <a:spcBef>
                <a:spcPts val="0"/>
              </a:spcBef>
              <a:spcAft>
                <a:spcPts val="0"/>
              </a:spcAft>
              <a:buClr>
                <a:schemeClr val="dk1"/>
              </a:buClr>
              <a:buSzPts val="1700"/>
              <a:buFontTx/>
              <a:buChar char="-"/>
            </a:pPr>
            <a:r>
              <a:rPr lang="en-US" altLang="zh-CN" sz="2000" b="1"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SFT</a:t>
            </a:r>
            <a:r>
              <a:rPr lang="en-US" altLang="zh-CN" sz="2000"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 injects external knowledge but model suffers from catastrophic forgetting. </a:t>
            </a:r>
            <a:r>
              <a:rPr lang="en-US" altLang="zh-CN" sz="2000" i="1" dirty="0">
                <a:solidFill>
                  <a:srgbClr val="FF0000"/>
                </a:solidFill>
                <a:latin typeface="Times New Roman" panose="02020503050405090304"/>
                <a:ea typeface="Times New Roman" panose="02020503050405090304"/>
                <a:cs typeface="Times New Roman" panose="02020503050405090304"/>
                <a:sym typeface="Times New Roman" panose="02020503050405090304"/>
              </a:rPr>
              <a:t>(SFT &amp; RL w/ SFT loss)</a:t>
            </a:r>
          </a:p>
          <a:p>
            <a:pPr marL="503555" indent="-342900">
              <a:lnSpc>
                <a:spcPct val="150000"/>
              </a:lnSpc>
              <a:spcBef>
                <a:spcPts val="0"/>
              </a:spcBef>
              <a:spcAft>
                <a:spcPts val="0"/>
              </a:spcAft>
              <a:buClr>
                <a:schemeClr val="dk1"/>
              </a:buClr>
              <a:buSzPts val="1700"/>
              <a:buFontTx/>
              <a:buChar char="-"/>
            </a:pPr>
            <a:endParaRPr lang="en-US" altLang="zh-CN" sz="2000" i="1"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503555" indent="-342900">
              <a:lnSpc>
                <a:spcPct val="150000"/>
              </a:lnSpc>
              <a:spcBef>
                <a:spcPts val="0"/>
              </a:spcBef>
              <a:spcAft>
                <a:spcPts val="0"/>
              </a:spcAft>
              <a:buClr>
                <a:schemeClr val="dk1"/>
              </a:buClr>
              <a:buSzPts val="1700"/>
              <a:buFontTx/>
              <a:buChar char="-"/>
            </a:pPr>
            <a:r>
              <a:rPr lang="en-US" altLang="zh-CN" sz="2000"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LUFFY combines the advantage of </a:t>
            </a:r>
            <a:r>
              <a:rPr lang="en-US" altLang="zh-CN" sz="2000" b="1"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both</a:t>
            </a:r>
            <a:r>
              <a:rPr lang="en-US" altLang="zh-CN" sz="2000"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a:t>
            </a:r>
          </a:p>
        </p:txBody>
      </p:sp>
      <p:sp>
        <p:nvSpPr>
          <p:cNvPr id="6" name="TextBox 3"/>
          <p:cNvSpPr txBox="1"/>
          <p:nvPr/>
        </p:nvSpPr>
        <p:spPr>
          <a:xfrm>
            <a:off x="1271464" y="6525344"/>
            <a:ext cx="10791384" cy="338554"/>
          </a:xfrm>
          <a:prstGeom prst="rect">
            <a:avLst/>
          </a:prstGeom>
          <a:noFill/>
        </p:spPr>
        <p:txBody>
          <a:bodyPr wrap="square" rtlCol="0">
            <a:spAutoFit/>
          </a:bodyPr>
          <a:lstStyle/>
          <a:p>
            <a:pPr algn="l"/>
            <a:r>
              <a:rPr lang="en-US" altLang="zh-CN" sz="1600" dirty="0"/>
              <a:t>Yan, Jianhao, et al. ” Learning to Reason under Off-Policy Guidance." </a:t>
            </a:r>
            <a:r>
              <a:rPr lang="en-US" altLang="zh-CN" sz="1600" dirty="0" err="1"/>
              <a:t>NeurIPS</a:t>
            </a:r>
            <a:r>
              <a:rPr lang="en-US" altLang="zh-CN" sz="1600" dirty="0"/>
              <a:t> 2025. </a:t>
            </a:r>
          </a:p>
        </p:txBody>
      </p:sp>
      <p:pic>
        <p:nvPicPr>
          <p:cNvPr id="8" name="Picture 7"/>
          <p:cNvPicPr>
            <a:picLocks noChangeAspect="1"/>
          </p:cNvPicPr>
          <p:nvPr/>
        </p:nvPicPr>
        <p:blipFill>
          <a:blip r:embed="rId3"/>
          <a:stretch>
            <a:fillRect/>
          </a:stretch>
        </p:blipFill>
        <p:spPr>
          <a:xfrm>
            <a:off x="5015880" y="1211287"/>
            <a:ext cx="6622504" cy="5318999"/>
          </a:xfrm>
          <a:prstGeom prst="rect">
            <a:avLst/>
          </a:prstGeom>
        </p:spPr>
      </p:pic>
      <p:sp>
        <p:nvSpPr>
          <p:cNvPr id="9" name="Google Shape;316;p35"/>
          <p:cNvSpPr/>
          <p:nvPr/>
        </p:nvSpPr>
        <p:spPr>
          <a:xfrm>
            <a:off x="9624392" y="5013176"/>
            <a:ext cx="1974558" cy="1517110"/>
          </a:xfrm>
          <a:prstGeom prst="rect">
            <a:avLst/>
          </a:prstGeom>
          <a:noFill/>
          <a:ln w="12700"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algn="ctr">
              <a:spcBef>
                <a:spcPts val="0"/>
              </a:spcBef>
              <a:spcAft>
                <a:spcPts val="0"/>
              </a:spcAft>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409575" y="97028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1010284" y="509905"/>
            <a:ext cx="63098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LUFFY - Experiments</a:t>
            </a:r>
          </a:p>
        </p:txBody>
      </p:sp>
      <p:sp>
        <p:nvSpPr>
          <p:cNvPr id="7" name="Google Shape;110;p18"/>
          <p:cNvSpPr txBox="1"/>
          <p:nvPr/>
        </p:nvSpPr>
        <p:spPr>
          <a:xfrm>
            <a:off x="561199" y="1253333"/>
            <a:ext cx="5390785" cy="4351200"/>
          </a:xfrm>
          <a:prstGeom prst="rect">
            <a:avLst/>
          </a:prstGeom>
          <a:noFill/>
          <a:ln>
            <a:noFill/>
          </a:ln>
        </p:spPr>
        <p:txBody>
          <a:bodyPr spcFirstLastPara="1" wrap="square" lIns="91433" tIns="45700" rIns="91433" bIns="45700" anchor="t" anchorCtr="0">
            <a:noAutofit/>
          </a:bodyPr>
          <a:lstStyle/>
          <a:p>
            <a:pPr marL="503555" indent="-342900">
              <a:lnSpc>
                <a:spcPct val="150000"/>
              </a:lnSpc>
              <a:spcBef>
                <a:spcPts val="0"/>
              </a:spcBef>
              <a:spcAft>
                <a:spcPts val="0"/>
              </a:spcAft>
              <a:buClr>
                <a:schemeClr val="dk1"/>
              </a:buClr>
              <a:buSzPts val="1700"/>
              <a:buFontTx/>
              <a:buChar char="-"/>
            </a:pP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LUFFY can be applied to other base models (</a:t>
            </a:r>
            <a:r>
              <a:rPr lang="en-US" altLang="zh-CN" sz="2265"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Qwen2.5-Math-1.5B, Llama-3.1-8B, Qwen2.5-7B-Instruct</a:t>
            </a: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 </a:t>
            </a:r>
          </a:p>
          <a:p>
            <a:pPr marL="503555" indent="-342900">
              <a:lnSpc>
                <a:spcPct val="150000"/>
              </a:lnSpc>
              <a:spcBef>
                <a:spcPts val="0"/>
              </a:spcBef>
              <a:spcAft>
                <a:spcPts val="0"/>
              </a:spcAft>
              <a:buClr>
                <a:schemeClr val="dk1"/>
              </a:buClr>
              <a:buSzPts val="1700"/>
              <a:buFontTx/>
              <a:buChar char="-"/>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503555" indent="-342900">
              <a:lnSpc>
                <a:spcPct val="150000"/>
              </a:lnSpc>
              <a:spcBef>
                <a:spcPts val="0"/>
              </a:spcBef>
              <a:spcAft>
                <a:spcPts val="0"/>
              </a:spcAft>
              <a:buClr>
                <a:schemeClr val="dk1"/>
              </a:buClr>
              <a:buSzPts val="1700"/>
              <a:buFontTx/>
              <a:buChar char="-"/>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503555" indent="-342900">
              <a:lnSpc>
                <a:spcPct val="150000"/>
              </a:lnSpc>
              <a:spcBef>
                <a:spcPts val="0"/>
              </a:spcBef>
              <a:spcAft>
                <a:spcPts val="0"/>
              </a:spcAft>
              <a:buClr>
                <a:schemeClr val="dk1"/>
              </a:buClr>
              <a:buSzPts val="1700"/>
              <a:buFontTx/>
              <a:buChar char="-"/>
            </a:pPr>
            <a:r>
              <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rPr>
              <a:t>LUFFY succeeds when on-policy RLVR fails. </a:t>
            </a:r>
          </a:p>
          <a:p>
            <a:pPr marL="960755" lvl="1" indent="-342900">
              <a:lnSpc>
                <a:spcPct val="150000"/>
              </a:lnSpc>
              <a:spcBef>
                <a:spcPts val="0"/>
              </a:spcBef>
              <a:spcAft>
                <a:spcPts val="0"/>
              </a:spcAft>
              <a:buClr>
                <a:schemeClr val="dk1"/>
              </a:buClr>
              <a:buSzPts val="1700"/>
              <a:buFontTx/>
              <a:buChar char="-"/>
            </a:pPr>
            <a:r>
              <a:rPr lang="en-US" altLang="zh-CN" sz="2265" i="1" dirty="0">
                <a:solidFill>
                  <a:schemeClr val="dk1"/>
                </a:solidFill>
                <a:latin typeface="Times New Roman" panose="02020503050405090304"/>
                <a:ea typeface="Times New Roman" panose="02020503050405090304"/>
                <a:cs typeface="Times New Roman" panose="02020503050405090304"/>
                <a:sym typeface="Times New Roman" panose="02020503050405090304"/>
              </a:rPr>
              <a:t>RLVR fails with Llama3.1-8B in Hard Training set, while LUFFY succeeds. </a:t>
            </a:r>
          </a:p>
          <a:p>
            <a:pPr marL="160655">
              <a:lnSpc>
                <a:spcPct val="150000"/>
              </a:lnSpc>
              <a:spcBef>
                <a:spcPts val="0"/>
              </a:spcBef>
              <a:spcAft>
                <a:spcPts val="0"/>
              </a:spcAft>
              <a:buClr>
                <a:schemeClr val="dk1"/>
              </a:buClr>
              <a:buSzPts val="1700"/>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503555" indent="-342900">
              <a:lnSpc>
                <a:spcPct val="150000"/>
              </a:lnSpc>
              <a:spcBef>
                <a:spcPts val="0"/>
              </a:spcBef>
              <a:spcAft>
                <a:spcPts val="0"/>
              </a:spcAft>
              <a:buClr>
                <a:schemeClr val="dk1"/>
              </a:buClr>
              <a:buSzPts val="1700"/>
              <a:buFontTx/>
              <a:buChar char="-"/>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503555" indent="-342900">
              <a:lnSpc>
                <a:spcPct val="150000"/>
              </a:lnSpc>
              <a:spcBef>
                <a:spcPts val="0"/>
              </a:spcBef>
              <a:spcAft>
                <a:spcPts val="0"/>
              </a:spcAft>
              <a:buClr>
                <a:schemeClr val="dk1"/>
              </a:buClr>
              <a:buSzPts val="1700"/>
              <a:buFontTx/>
              <a:buChar char="-"/>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a:p>
            <a:pPr marL="503555" indent="-342900">
              <a:lnSpc>
                <a:spcPct val="150000"/>
              </a:lnSpc>
              <a:spcBef>
                <a:spcPts val="0"/>
              </a:spcBef>
              <a:spcAft>
                <a:spcPts val="0"/>
              </a:spcAft>
              <a:buClr>
                <a:schemeClr val="dk1"/>
              </a:buClr>
              <a:buSzPts val="1700"/>
              <a:buFontTx/>
              <a:buChar char="-"/>
            </a:pPr>
            <a:endParaRPr lang="en-US" altLang="zh-CN" sz="2265" dirty="0">
              <a:solidFill>
                <a:schemeClr val="dk1"/>
              </a:solidFill>
              <a:latin typeface="Times New Roman" panose="02020503050405090304"/>
              <a:ea typeface="Times New Roman" panose="02020503050405090304"/>
              <a:cs typeface="Times New Roman" panose="02020503050405090304"/>
              <a:sym typeface="Times New Roman" panose="02020503050405090304"/>
            </a:endParaRPr>
          </a:p>
        </p:txBody>
      </p:sp>
      <p:pic>
        <p:nvPicPr>
          <p:cNvPr id="6" name="Picture 5"/>
          <p:cNvPicPr>
            <a:picLocks noChangeAspect="1"/>
          </p:cNvPicPr>
          <p:nvPr/>
        </p:nvPicPr>
        <p:blipFill>
          <a:blip r:embed="rId3"/>
          <a:stretch>
            <a:fillRect/>
          </a:stretch>
        </p:blipFill>
        <p:spPr>
          <a:xfrm>
            <a:off x="6081836" y="1078438"/>
            <a:ext cx="4838700" cy="2362200"/>
          </a:xfrm>
          <a:prstGeom prst="rect">
            <a:avLst/>
          </a:prstGeom>
        </p:spPr>
      </p:pic>
      <p:pic>
        <p:nvPicPr>
          <p:cNvPr id="8" name="Picture 7"/>
          <p:cNvPicPr>
            <a:picLocks noChangeAspect="1"/>
          </p:cNvPicPr>
          <p:nvPr/>
        </p:nvPicPr>
        <p:blipFill>
          <a:blip r:embed="rId4"/>
          <a:stretch>
            <a:fillRect/>
          </a:stretch>
        </p:blipFill>
        <p:spPr>
          <a:xfrm>
            <a:off x="6312024" y="3563535"/>
            <a:ext cx="4838700" cy="3201031"/>
          </a:xfrm>
          <a:prstGeom prst="rect">
            <a:avLst/>
          </a:prstGeom>
        </p:spPr>
      </p:pic>
      <p:sp>
        <p:nvSpPr>
          <p:cNvPr id="9" name="TextBox 3"/>
          <p:cNvSpPr txBox="1"/>
          <p:nvPr/>
        </p:nvSpPr>
        <p:spPr>
          <a:xfrm>
            <a:off x="1271464" y="6525344"/>
            <a:ext cx="10791384" cy="338554"/>
          </a:xfrm>
          <a:prstGeom prst="rect">
            <a:avLst/>
          </a:prstGeom>
          <a:noFill/>
        </p:spPr>
        <p:txBody>
          <a:bodyPr wrap="square" rtlCol="0">
            <a:spAutoFit/>
          </a:bodyPr>
          <a:lstStyle/>
          <a:p>
            <a:pPr algn="l"/>
            <a:r>
              <a:rPr lang="en-US" altLang="zh-CN" sz="1600" dirty="0"/>
              <a:t>Yan, Jianhao, et al. ” Learning to Reason under Off-Policy Guidance." </a:t>
            </a:r>
            <a:r>
              <a:rPr lang="en-US" altLang="zh-CN" sz="1600" dirty="0" err="1"/>
              <a:t>NeurIPS</a:t>
            </a:r>
            <a:r>
              <a:rPr lang="en-US" altLang="zh-CN" sz="1600" dirty="0"/>
              <a:t> 2025.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直接连接符 11"/>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3" name="TextBox 7"/>
          <p:cNvSpPr txBox="1">
            <a:spLocks noChangeArrowheads="1"/>
          </p:cNvSpPr>
          <p:nvPr/>
        </p:nvSpPr>
        <p:spPr bwMode="auto">
          <a:xfrm>
            <a:off x="901862" y="525125"/>
            <a:ext cx="84344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Conclusion</a:t>
            </a:r>
          </a:p>
        </p:txBody>
      </p:sp>
      <p:sp>
        <p:nvSpPr>
          <p:cNvPr id="5" name="文本框 4"/>
          <p:cNvSpPr txBox="1"/>
          <p:nvPr/>
        </p:nvSpPr>
        <p:spPr>
          <a:xfrm>
            <a:off x="551384" y="1988840"/>
            <a:ext cx="9156700" cy="1938020"/>
          </a:xfrm>
          <a:prstGeom prst="rect">
            <a:avLst/>
          </a:prstGeom>
          <a:noFill/>
          <a:ln>
            <a:noFill/>
          </a:ln>
        </p:spPr>
        <p:txBody>
          <a:bodyPr wrap="none" rtlCol="0">
            <a:spAutoFit/>
          </a:bodyPr>
          <a:lstStyle/>
          <a:p>
            <a:pPr marL="457200" indent="-457200">
              <a:lnSpc>
                <a:spcPct val="200000"/>
              </a:lnSpc>
              <a:buFont typeface="Arial" panose="020B0604020202090204" pitchFamily="34" charset="0"/>
              <a:buChar char="•"/>
            </a:pPr>
            <a:r>
              <a:rPr kumimoji="1" lang="en-US" altLang="zh-CN" sz="2000" dirty="0">
                <a:latin typeface="Times New Roman" panose="02020503050405090304" pitchFamily="18" charset="0"/>
                <a:ea typeface="宋体" pitchFamily="2" charset="-122"/>
                <a:cs typeface="Times New Roman" panose="02020503050405090304" pitchFamily="18" charset="0"/>
              </a:rPr>
              <a:t>Causal reasoning is intrinsically linked to OOD generalization</a:t>
            </a:r>
          </a:p>
          <a:p>
            <a:pPr marL="457200" indent="-457200">
              <a:lnSpc>
                <a:spcPct val="200000"/>
              </a:lnSpc>
              <a:buFont typeface="Arial" panose="020B0604020202090204" pitchFamily="34" charset="0"/>
              <a:buChar char="•"/>
            </a:pPr>
            <a:r>
              <a:rPr kumimoji="1" lang="en-US" altLang="zh-CN" sz="2000" dirty="0">
                <a:latin typeface="Times New Roman" panose="02020503050405090304" pitchFamily="18" charset="0"/>
                <a:ea typeface="宋体" pitchFamily="2" charset="-122"/>
                <a:cs typeface="Times New Roman" panose="02020503050405090304" pitchFamily="18" charset="0"/>
              </a:rPr>
              <a:t>Large language models show different reasoning mechanism from human cognition</a:t>
            </a:r>
          </a:p>
          <a:p>
            <a:pPr marL="457200" indent="-457200">
              <a:lnSpc>
                <a:spcPct val="200000"/>
              </a:lnSpc>
              <a:buFont typeface="Arial" panose="020B0604020202090204" pitchFamily="34" charset="0"/>
              <a:buChar char="•"/>
            </a:pPr>
            <a:r>
              <a:rPr kumimoji="1" lang="en-US" altLang="zh-CN" sz="2000" dirty="0">
                <a:latin typeface="Times New Roman" panose="02020503050405090304" pitchFamily="18" charset="0"/>
                <a:ea typeface="宋体" pitchFamily="2" charset="-122"/>
                <a:cs typeface="Times New Roman" panose="02020503050405090304" pitchFamily="18" charset="0"/>
              </a:rPr>
              <a:t>Causal theory may </a:t>
            </a:r>
            <a:r>
              <a:rPr kumimoji="1" lang="en-US" altLang="zh-CN" sz="2000">
                <a:latin typeface="Times New Roman" panose="02020503050405090304" pitchFamily="18" charset="0"/>
                <a:ea typeface="宋体" pitchFamily="2" charset="-122"/>
                <a:cs typeface="Times New Roman" panose="02020503050405090304" pitchFamily="18" charset="0"/>
              </a:rPr>
              <a:t>bring some </a:t>
            </a:r>
            <a:r>
              <a:rPr kumimoji="1" lang="en-US" altLang="zh-CN" sz="2000" dirty="0">
                <a:latin typeface="Times New Roman" panose="02020503050405090304" pitchFamily="18" charset="0"/>
                <a:ea typeface="宋体" pitchFamily="2" charset="-122"/>
                <a:cs typeface="Times New Roman" panose="02020503050405090304" pitchFamily="18" charset="0"/>
              </a:rPr>
              <a:t>solutions</a:t>
            </a:r>
            <a:endParaRPr kumimoji="1" lang="zh-CN" altLang="en-US" sz="2000" dirty="0">
              <a:latin typeface="Times New Roman" panose="02020503050405090304" pitchFamily="18" charset="0"/>
              <a:ea typeface="宋体" pitchFamily="2" charset="-122"/>
              <a:cs typeface="Times New Roman" panose="02020503050405090304"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842"/>
            <a:ext cx="12192000" cy="6858000"/>
          </a:xfrm>
          <a:prstGeom prst="rect">
            <a:avLst/>
          </a:prstGeom>
          <a:solidFill>
            <a:srgbClr val="1235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2" name="文本框 1"/>
          <p:cNvSpPr txBox="1">
            <a:spLocks noChangeArrowheads="1"/>
          </p:cNvSpPr>
          <p:nvPr/>
        </p:nvSpPr>
        <p:spPr bwMode="auto">
          <a:xfrm>
            <a:off x="5327246" y="2705725"/>
            <a:ext cx="202651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8800" dirty="0">
                <a:solidFill>
                  <a:srgbClr val="FFFFFF">
                    <a:alpha val="21000"/>
                  </a:srgbClr>
                </a:solidFill>
                <a:latin typeface="Impact" panose="020B0806030902050204" pitchFamily="34" charset="0"/>
              </a:rPr>
              <a:t>Q&amp;A</a:t>
            </a:r>
            <a:endParaRPr lang="zh-CN" altLang="en-US" sz="8800" dirty="0">
              <a:solidFill>
                <a:srgbClr val="FFFFFF">
                  <a:alpha val="21000"/>
                </a:srgbClr>
              </a:solidFill>
              <a:latin typeface="Impact" panose="020B080603090205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26001"/>
    </mc:Choice>
    <mc:Fallback xmlns="">
      <p:transition spd="slow" advTm="260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a:stretch>
            <a:fillRect/>
          </a:stretch>
        </p:blipFill>
        <p:spPr>
          <a:xfrm>
            <a:off x="668308" y="1015813"/>
            <a:ext cx="10513713" cy="4826374"/>
          </a:xfrm>
          <a:prstGeom prst="rect">
            <a:avLst/>
          </a:prstGeom>
        </p:spPr>
      </p:pic>
      <p:sp>
        <p:nvSpPr>
          <p:cNvPr id="6" name="文本框 5"/>
          <p:cNvSpPr txBox="1"/>
          <p:nvPr/>
        </p:nvSpPr>
        <p:spPr>
          <a:xfrm>
            <a:off x="3380466" y="6327932"/>
            <a:ext cx="7649155" cy="369332"/>
          </a:xfrm>
          <a:prstGeom prst="rect">
            <a:avLst/>
          </a:prstGeom>
          <a:noFill/>
        </p:spPr>
        <p:txBody>
          <a:bodyPr wrap="square" rtlCol="0">
            <a:spAutoFit/>
          </a:bodyPr>
          <a:lstStyle/>
          <a:p>
            <a:r>
              <a:rPr lang="en-US" dirty="0"/>
              <a:t>Chain-of-Thought Is Not </a:t>
            </a:r>
            <a:r>
              <a:rPr lang="en-US" dirty="0" err="1"/>
              <a:t>Explainability</a:t>
            </a:r>
            <a:r>
              <a:rPr lang="en-US" dirty="0"/>
              <a:t>. (</a:t>
            </a:r>
            <a:r>
              <a:rPr lang="en-US" dirty="0" err="1"/>
              <a:t>Barez</a:t>
            </a:r>
            <a:r>
              <a:rPr lang="en-US" dirty="0"/>
              <a:t> et. al. 2025)</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4" name="图片 3"/>
          <p:cNvPicPr>
            <a:picLocks noChangeAspect="1"/>
          </p:cNvPicPr>
          <p:nvPr/>
        </p:nvPicPr>
        <p:blipFill>
          <a:blip r:embed="rId3"/>
          <a:srcRect t="31652" b="2725"/>
          <a:stretch>
            <a:fillRect/>
          </a:stretch>
        </p:blipFill>
        <p:spPr>
          <a:xfrm>
            <a:off x="711605" y="838296"/>
            <a:ext cx="10881360" cy="5858298"/>
          </a:xfrm>
          <a:prstGeom prst="rect">
            <a:avLst/>
          </a:prstGeom>
          <a:ln>
            <a:solidFill>
              <a:srgbClr val="868684"/>
            </a:solid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10234" y="1250079"/>
            <a:ext cx="10970895" cy="1596673"/>
          </a:xfrm>
        </p:spPr>
        <p:txBody>
          <a:bodyPr/>
          <a:lstStyle/>
          <a:p>
            <a:endParaRPr lang="en-US" altLang="zh-CN" dirty="0">
              <a:latin typeface="Times New Roman Regular" panose="02020503050405090304" charset="0"/>
              <a:cs typeface="Times New Roman Regular" panose="02020503050405090304" charset="0"/>
            </a:endParaRPr>
          </a:p>
        </p:txBody>
      </p:sp>
      <p:sp>
        <p:nvSpPr>
          <p:cNvPr id="4" name="文本框 3"/>
          <p:cNvSpPr txBox="1"/>
          <p:nvPr/>
        </p:nvSpPr>
        <p:spPr>
          <a:xfrm>
            <a:off x="818515" y="1178560"/>
            <a:ext cx="7413625" cy="3476625"/>
          </a:xfrm>
          <a:prstGeom prst="rect">
            <a:avLst/>
          </a:prstGeom>
          <a:noFill/>
        </p:spPr>
        <p:txBody>
          <a:bodyPr wrap="square" rtlCol="0">
            <a:spAutoFit/>
          </a:bodyPr>
          <a:lstStyle/>
          <a:p>
            <a:r>
              <a:rPr lang="en-US" altLang="zh-CN" sz="3200" b="1" dirty="0">
                <a:latin typeface="Times New Roman Regular" panose="02020503050405090304" charset="0"/>
                <a:cs typeface="Times New Roman Regular" panose="02020503050405090304" charset="0"/>
              </a:rPr>
              <a:t>Rationale</a:t>
            </a:r>
            <a:r>
              <a:rPr lang="en-US" altLang="zh-CN" sz="2400" dirty="0">
                <a:latin typeface="Times New Roman Regular" panose="02020503050405090304" charset="0"/>
                <a:cs typeface="Times New Roman Regular" panose="02020503050405090304" charset="0"/>
              </a:rPr>
              <a:t>: Tokens in a sentence that support classification decisions.</a:t>
            </a:r>
          </a:p>
          <a:p>
            <a:endParaRPr lang="en-US" altLang="zh-CN" sz="2000" dirty="0">
              <a:latin typeface="Times New Roman Regular" panose="02020503050405090304" charset="0"/>
              <a:cs typeface="Times New Roman Regular" panose="02020503050405090304" charset="0"/>
            </a:endParaRPr>
          </a:p>
          <a:p>
            <a:r>
              <a:rPr lang="en-US" altLang="zh-CN" sz="2400" dirty="0">
                <a:latin typeface="Times New Roman Regular" panose="02020503050405090304" charset="0"/>
                <a:cs typeface="Times New Roman Regular" panose="02020503050405090304" charset="0"/>
              </a:rPr>
              <a:t>For example:</a:t>
            </a:r>
          </a:p>
          <a:p>
            <a:r>
              <a:rPr lang="en-US" altLang="zh-CN" sz="2400" dirty="0">
                <a:latin typeface="Times New Roman Regular" panose="02020503050405090304" charset="0"/>
                <a:cs typeface="Times New Roman Regular" panose="02020503050405090304" charset="0"/>
              </a:rPr>
              <a:t>Movie</a:t>
            </a:r>
            <a:r>
              <a:rPr lang="zh-CN" altLang="en-US" sz="2400" dirty="0">
                <a:latin typeface="Times New Roman Regular" panose="02020503050405090304" charset="0"/>
                <a:cs typeface="Times New Roman Regular" panose="02020503050405090304" charset="0"/>
              </a:rPr>
              <a:t> </a:t>
            </a:r>
            <a:r>
              <a:rPr lang="en-US" altLang="zh-CN" sz="2400" dirty="0">
                <a:latin typeface="Times New Roman Regular" panose="02020503050405090304" charset="0"/>
                <a:cs typeface="Times New Roman Regular" panose="02020503050405090304" charset="0"/>
              </a:rPr>
              <a:t>review			Nolan’s</a:t>
            </a:r>
            <a:r>
              <a:rPr lang="zh-CN" altLang="en-US" sz="2400" dirty="0">
                <a:latin typeface="Times New Roman Regular" panose="02020503050405090304" charset="0"/>
                <a:cs typeface="Times New Roman Regular" panose="02020503050405090304" charset="0"/>
              </a:rPr>
              <a:t> </a:t>
            </a:r>
            <a:r>
              <a:rPr lang="en-US" altLang="zh-CN" sz="2400" dirty="0">
                <a:latin typeface="Times New Roman Regular" panose="02020503050405090304" charset="0"/>
                <a:cs typeface="Times New Roman Regular" panose="02020503050405090304" charset="0"/>
              </a:rPr>
              <a:t>film</a:t>
            </a:r>
            <a:r>
              <a:rPr lang="zh-CN" altLang="en-US" sz="2400" dirty="0">
                <a:latin typeface="Times New Roman Regular" panose="02020503050405090304" charset="0"/>
                <a:cs typeface="Times New Roman Regular" panose="02020503050405090304" charset="0"/>
              </a:rPr>
              <a:t> </a:t>
            </a:r>
            <a:r>
              <a:rPr lang="en-US" altLang="zh-CN" sz="2400" dirty="0">
                <a:latin typeface="Times New Roman Regular" panose="02020503050405090304" charset="0"/>
                <a:cs typeface="Times New Roman Regular" panose="02020503050405090304" charset="0"/>
              </a:rPr>
              <a:t>is</a:t>
            </a:r>
            <a:r>
              <a:rPr lang="zh-CN" altLang="en-US" sz="2400" dirty="0">
                <a:latin typeface="Times New Roman Regular" panose="02020503050405090304" charset="0"/>
                <a:cs typeface="Times New Roman Regular" panose="02020503050405090304" charset="0"/>
              </a:rPr>
              <a:t> </a:t>
            </a:r>
            <a:r>
              <a:rPr lang="en-US" altLang="zh-CN" sz="2400" dirty="0">
                <a:solidFill>
                  <a:srgbClr val="FF0000"/>
                </a:solidFill>
                <a:latin typeface="Times New Roman Regular" panose="02020503050405090304" charset="0"/>
                <a:cs typeface="Times New Roman Regular" panose="02020503050405090304" charset="0"/>
              </a:rPr>
              <a:t>nice</a:t>
            </a:r>
            <a:r>
              <a:rPr lang="en-US" altLang="zh-CN" sz="2400" dirty="0">
                <a:latin typeface="Times New Roman Regular" panose="02020503050405090304" charset="0"/>
                <a:cs typeface="Times New Roman Regular" panose="02020503050405090304" charset="0"/>
              </a:rPr>
              <a:t>.				</a:t>
            </a:r>
          </a:p>
          <a:p>
            <a:r>
              <a:rPr lang="en-US" altLang="zh-CN" sz="2400" dirty="0">
                <a:latin typeface="Times New Roman Regular" panose="02020503050405090304" charset="0"/>
                <a:cs typeface="Times New Roman Regular" panose="02020503050405090304" charset="0"/>
              </a:rPr>
              <a:t>Restaurant</a:t>
            </a:r>
            <a:r>
              <a:rPr lang="zh-CN" altLang="en-US" sz="2400" dirty="0">
                <a:latin typeface="Times New Roman Regular" panose="02020503050405090304" charset="0"/>
                <a:cs typeface="Times New Roman Regular" panose="02020503050405090304" charset="0"/>
              </a:rPr>
              <a:t> </a:t>
            </a:r>
            <a:r>
              <a:rPr lang="en-US" altLang="zh-CN" sz="2400" dirty="0">
                <a:latin typeface="Times New Roman Regular" panose="02020503050405090304" charset="0"/>
                <a:cs typeface="Times New Roman Regular" panose="02020503050405090304" charset="0"/>
              </a:rPr>
              <a:t>review 		Nolan’s restaurant is </a:t>
            </a:r>
            <a:r>
              <a:rPr lang="en-US" altLang="zh-CN" sz="2400" dirty="0">
                <a:solidFill>
                  <a:srgbClr val="FF0000"/>
                </a:solidFill>
                <a:latin typeface="Times New Roman Regular" panose="02020503050405090304" charset="0"/>
                <a:cs typeface="Times New Roman Regular" panose="02020503050405090304" charset="0"/>
              </a:rPr>
              <a:t>bad</a:t>
            </a:r>
            <a:r>
              <a:rPr lang="en-US" altLang="zh-CN" sz="2400" dirty="0">
                <a:latin typeface="Times New Roman Regular" panose="02020503050405090304" charset="0"/>
                <a:cs typeface="Times New Roman Regular" panose="02020503050405090304" charset="0"/>
              </a:rPr>
              <a:t>.	</a:t>
            </a:r>
          </a:p>
          <a:p>
            <a:endParaRPr lang="en-US" altLang="zh-CN" sz="2400" dirty="0">
              <a:latin typeface="Times New Roman Regular" panose="02020503050405090304" charset="0"/>
              <a:cs typeface="Times New Roman Regular" panose="02020503050405090304" charset="0"/>
            </a:endParaRPr>
          </a:p>
          <a:p>
            <a:endParaRPr lang="en-US" altLang="zh-CN" sz="2400" dirty="0">
              <a:latin typeface="Times New Roman Regular" panose="02020503050405090304" charset="0"/>
              <a:cs typeface="Times New Roman Regular" panose="02020503050405090304" charset="0"/>
            </a:endParaRPr>
          </a:p>
          <a:p>
            <a:r>
              <a:rPr lang="en-US" altLang="zh-CN" sz="2400" b="1" dirty="0">
                <a:latin typeface="Times New Roman Regular" panose="02020503050405090304" charset="0"/>
                <a:cs typeface="Times New Roman Regular" panose="02020503050405090304" charset="0"/>
                <a:sym typeface="+mn-ea"/>
              </a:rPr>
              <a:t>Spurious features</a:t>
            </a:r>
            <a:r>
              <a:rPr lang="en-US" altLang="zh-CN" sz="2400" dirty="0">
                <a:latin typeface="Times New Roman Regular" panose="02020503050405090304" charset="0"/>
                <a:cs typeface="Times New Roman Regular" panose="02020503050405090304" charset="0"/>
              </a:rPr>
              <a:t>		</a:t>
            </a:r>
          </a:p>
        </p:txBody>
      </p:sp>
      <p:cxnSp>
        <p:nvCxnSpPr>
          <p:cNvPr id="6" name="直接连接符 5"/>
          <p:cNvCxnSpPr/>
          <p:nvPr/>
        </p:nvCxnSpPr>
        <p:spPr>
          <a:xfrm>
            <a:off x="409575" y="98679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12" name="TextBox 7"/>
          <p:cNvSpPr txBox="1">
            <a:spLocks noChangeArrowheads="1"/>
          </p:cNvSpPr>
          <p:nvPr/>
        </p:nvSpPr>
        <p:spPr bwMode="auto">
          <a:xfrm>
            <a:off x="832083" y="436127"/>
            <a:ext cx="482473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Rationale Analysis</a:t>
            </a:r>
            <a:endParaRPr lang="zh-CN" altLang="en-US" sz="2400" b="1" dirty="0">
              <a:solidFill>
                <a:srgbClr val="123566"/>
              </a:solidFill>
              <a:latin typeface="宋体" pitchFamily="2" charset="-122"/>
              <a:ea typeface="宋体" pitchFamily="2" charset="-122"/>
            </a:endParaRPr>
          </a:p>
        </p:txBody>
      </p:sp>
      <p:pic>
        <p:nvPicPr>
          <p:cNvPr id="2" name="图片 1"/>
          <p:cNvPicPr>
            <a:picLocks noChangeAspect="1"/>
          </p:cNvPicPr>
          <p:nvPr/>
        </p:nvPicPr>
        <p:blipFill>
          <a:blip r:embed="rId3"/>
          <a:stretch>
            <a:fillRect/>
          </a:stretch>
        </p:blipFill>
        <p:spPr>
          <a:xfrm>
            <a:off x="6816308" y="1136852"/>
            <a:ext cx="5143660" cy="497670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3391" y="1052736"/>
            <a:ext cx="11158715" cy="5184576"/>
          </a:xfrm>
        </p:spPr>
        <p:txBody>
          <a:bodyPr>
            <a:normAutofit/>
          </a:bodyPr>
          <a:lstStyle/>
          <a:p>
            <a:r>
              <a:rPr lang="en-US" altLang="zh-CN" dirty="0"/>
              <a:t>Chain-of-thought reasoning is non-causal</a:t>
            </a:r>
          </a:p>
          <a:p>
            <a:pPr lvl="1"/>
            <a:r>
              <a:rPr lang="en-US" altLang="zh-CN" dirty="0"/>
              <a:t>Example of spurious features</a:t>
            </a:r>
          </a:p>
          <a:p>
            <a:pPr lvl="0"/>
            <a:r>
              <a:rPr lang="en-US" altLang="zh-CN" dirty="0"/>
              <a:t>Non-causal reasoning leads to low out-of-distribution generalization</a:t>
            </a:r>
          </a:p>
        </p:txBody>
      </p:sp>
      <p:cxnSp>
        <p:nvCxnSpPr>
          <p:cNvPr id="4" name="直接连接符 3"/>
          <p:cNvCxnSpPr/>
          <p:nvPr/>
        </p:nvCxnSpPr>
        <p:spPr>
          <a:xfrm>
            <a:off x="409892" y="908720"/>
            <a:ext cx="11372215" cy="16510"/>
          </a:xfrm>
          <a:prstGeom prst="line">
            <a:avLst/>
          </a:prstGeom>
          <a:ln>
            <a:solidFill>
              <a:srgbClr val="123566"/>
            </a:solidFill>
          </a:ln>
        </p:spPr>
        <p:style>
          <a:lnRef idx="1">
            <a:schemeClr val="accent1"/>
          </a:lnRef>
          <a:fillRef idx="0">
            <a:schemeClr val="accent1"/>
          </a:fillRef>
          <a:effectRef idx="0">
            <a:schemeClr val="accent1"/>
          </a:effectRef>
          <a:fontRef idx="minor">
            <a:schemeClr val="tx1"/>
          </a:fontRef>
        </p:style>
      </p:cxnSp>
      <p:sp>
        <p:nvSpPr>
          <p:cNvPr id="5" name="TextBox 7"/>
          <p:cNvSpPr txBox="1">
            <a:spLocks noChangeArrowheads="1"/>
          </p:cNvSpPr>
          <p:nvPr/>
        </p:nvSpPr>
        <p:spPr bwMode="auto">
          <a:xfrm>
            <a:off x="999171" y="448345"/>
            <a:ext cx="710244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lang="en-US" altLang="zh-CN" sz="2400" b="1" dirty="0">
                <a:solidFill>
                  <a:srgbClr val="123566"/>
                </a:solidFill>
                <a:latin typeface="宋体" pitchFamily="2" charset="-122"/>
                <a:ea typeface="宋体" pitchFamily="2" charset="-122"/>
              </a:rPr>
              <a:t>Outline</a:t>
            </a:r>
            <a:endParaRPr lang="zh-CN" altLang="en-US" sz="2400" b="1" dirty="0">
              <a:solidFill>
                <a:srgbClr val="123566"/>
              </a:solidFill>
              <a:latin typeface="宋体" pitchFamily="2" charset="-122"/>
              <a:ea typeface="宋体" pitchFamily="2" charset="-122"/>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2.xml><?xml version="1.0" encoding="utf-8"?>
<p:tagLst xmlns:a="http://schemas.openxmlformats.org/drawingml/2006/main" xmlns:r="http://schemas.openxmlformats.org/officeDocument/2006/relationships" xmlns:p="http://schemas.openxmlformats.org/presentationml/2006/main">
  <p:tag name="TIMING" val="|64.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wrap="square">
        <a:spAutoFit/>
      </a:bodyPr>
      <a:lstStyle>
        <a:defPPr>
          <a:defRPr lang="en-US" altLang="zh-CN" sz="3200" b="1" dirty="0">
            <a:solidFill>
              <a:srgbClr val="FF8C00"/>
            </a:solidFill>
            <a:latin typeface="微软雅黑" panose="020B0503020204020204" pitchFamily="34" charset="-122"/>
            <a:ea typeface="微软雅黑" panose="020B0503020204020204"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1415</TotalTime>
  <Words>4743</Words>
  <Application>Microsoft Office PowerPoint</Application>
  <PresentationFormat>宽屏</PresentationFormat>
  <Paragraphs>478</Paragraphs>
  <Slides>61</Slides>
  <Notes>54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61</vt:i4>
      </vt:variant>
    </vt:vector>
  </HeadingPairs>
  <TitlesOfParts>
    <vt:vector size="74" baseType="lpstr">
      <vt:lpstr>等线</vt:lpstr>
      <vt:lpstr>等线 Light</vt:lpstr>
      <vt:lpstr>微软雅黑</vt:lpstr>
      <vt:lpstr>宋体</vt:lpstr>
      <vt:lpstr>Times New Roman Regular</vt:lpstr>
      <vt:lpstr>方正兰亭黑_GBK</vt:lpstr>
      <vt:lpstr>Arial</vt:lpstr>
      <vt:lpstr>Calibri</vt:lpstr>
      <vt:lpstr>Cambria Math</vt:lpstr>
      <vt:lpstr>Impact</vt:lpstr>
      <vt:lpstr>Noto Sans</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GLUE-X Dataset</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燃品堂PPT</dc:creator>
  <cp:keywords>www.51pptmoban.com</cp:keywords>
  <cp:lastModifiedBy>Bao Guangsheng</cp:lastModifiedBy>
  <cp:revision>3539</cp:revision>
  <cp:lastPrinted>2026-03-26T07:09:33Z</cp:lastPrinted>
  <dcterms:created xsi:type="dcterms:W3CDTF">2026-03-26T07:09:33Z</dcterms:created>
  <dcterms:modified xsi:type="dcterms:W3CDTF">2026-06-03T13:05:01Z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2052-12.1.25205.25205</vt:lpwstr>
  </property>
  <property fmtid="{D5CDD505-2E9C-101B-9397-08002B2CF9AE}" pid="3" name="ICV">
    <vt:lpwstr>52ABDCB4B6BEAE73ADDBC469DD4CEB0E_43</vt:lpwstr>
  </property>
</Properties>
</file>